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277" r:id="rId2"/>
  </p:sldIdLst>
  <p:sldSz cx="12192000" cy="6858000"/>
  <p:notesSz cx="6797675" cy="992822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C3D5"/>
    <a:srgbClr val="00B2B3"/>
    <a:srgbClr val="008A8A"/>
    <a:srgbClr val="5FB990"/>
    <a:srgbClr val="68BC96"/>
    <a:srgbClr val="87CAAC"/>
    <a:srgbClr val="12B3C4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佈景主題樣式 1 - 輔色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839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14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A58BC1C-D2D4-42A1-8A44-1E0F2A94ED7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735117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3D0AA70-B9D8-4281-9EF4-53CBEC190B9E}" type="datetimeFigureOut">
              <a:rPr lang="zh-TW" altLang="en-US"/>
              <a:pPr>
                <a:defRPr/>
              </a:pPr>
              <a:t>2024/4/17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076FBBA1-3830-4A1D-80B6-87E53B3FC3D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95769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1" name="Rectangle 21"/>
          <p:cNvSpPr>
            <a:spLocks noGrp="1" noChangeArrowheads="1"/>
          </p:cNvSpPr>
          <p:nvPr>
            <p:ph type="ctrTitle"/>
          </p:nvPr>
        </p:nvSpPr>
        <p:spPr>
          <a:xfrm>
            <a:off x="958851" y="2338389"/>
            <a:ext cx="10363200" cy="765175"/>
          </a:xfrm>
        </p:spPr>
        <p:txBody>
          <a:bodyPr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0742" name="Rectangle 22"/>
          <p:cNvSpPr>
            <a:spLocks noGrp="1" noChangeArrowheads="1"/>
          </p:cNvSpPr>
          <p:nvPr>
            <p:ph type="subTitle" idx="1"/>
          </p:nvPr>
        </p:nvSpPr>
        <p:spPr>
          <a:xfrm>
            <a:off x="958852" y="3598863"/>
            <a:ext cx="9351433" cy="914400"/>
          </a:xfrm>
        </p:spPr>
        <p:txBody>
          <a:bodyPr anchor="ctr"/>
          <a:lstStyle>
            <a:lvl1pPr marL="0" indent="0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6" name="Rectangle 23"/>
          <p:cNvSpPr>
            <a:spLocks noGrp="1" noChangeArrowheads="1"/>
          </p:cNvSpPr>
          <p:nvPr>
            <p:ph type="dt" sz="half" idx="10"/>
          </p:nvPr>
        </p:nvSpPr>
        <p:spPr>
          <a:xfrm>
            <a:off x="958851" y="5037138"/>
            <a:ext cx="2844800" cy="476250"/>
          </a:xfrm>
        </p:spPr>
        <p:txBody>
          <a:bodyPr anchor="t"/>
          <a:lstStyle>
            <a:lvl1pPr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ftr" sz="quarter" idx="11"/>
          </p:nvPr>
        </p:nvSpPr>
        <p:spPr>
          <a:xfrm>
            <a:off x="4191000" y="6381750"/>
            <a:ext cx="3860800" cy="476250"/>
          </a:xfrm>
        </p:spPr>
        <p:txBody>
          <a:bodyPr anchor="t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pic>
        <p:nvPicPr>
          <p:cNvPr id="9" name="Picture 26" descr="itri_CEL_A_W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415" y="528638"/>
            <a:ext cx="3328988" cy="1042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57" descr="E版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2" y="2991902"/>
            <a:ext cx="3886200" cy="3866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>
            <a:noFill/>
          </a:ln>
        </p:spPr>
        <p:txBody>
          <a:bodyPr wrap="none" anchor="ctr"/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sp>
        <p:nvSpPr>
          <p:cNvPr id="12" name="Rectangle 4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430000" y="6619876"/>
            <a:ext cx="7620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fontAlgn="ctr" hangingPunct="1">
              <a:defRPr sz="1200">
                <a:solidFill>
                  <a:schemeClr val="bg1"/>
                </a:solidFill>
                <a:ea typeface="微軟正黑體" panose="020B0604030504040204" pitchFamily="34" charset="-120"/>
              </a:defRPr>
            </a:lvl1pPr>
          </a:lstStyle>
          <a:p>
            <a:pPr>
              <a:defRPr/>
            </a:pPr>
            <a:fld id="{D13FECD4-41AF-4443-BCF4-D4DDF02EF53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3" name="Text Box 48"/>
          <p:cNvSpPr txBox="1">
            <a:spLocks noChangeArrowheads="1"/>
          </p:cNvSpPr>
          <p:nvPr userDrawn="1"/>
        </p:nvSpPr>
        <p:spPr bwMode="auto">
          <a:xfrm>
            <a:off x="0" y="6613526"/>
            <a:ext cx="303953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l" eaLnBrk="1" hangingPunct="1">
              <a:defRPr/>
            </a:pPr>
            <a:r>
              <a:rPr lang="en-US" altLang="zh-TW" sz="1000" dirty="0">
                <a:solidFill>
                  <a:schemeClr val="bg1"/>
                </a:solidFill>
                <a:ea typeface="微軟正黑體" panose="020B0604030504040204" pitchFamily="34" charset="-120"/>
              </a:rPr>
              <a:t>Copyright ITRI  </a:t>
            </a:r>
            <a:r>
              <a:rPr lang="zh-TW" altLang="en-US" sz="1000" dirty="0">
                <a:solidFill>
                  <a:schemeClr val="bg1"/>
                </a:solidFill>
                <a:ea typeface="微軟正黑體" panose="020B0604030504040204" pitchFamily="34" charset="-120"/>
              </a:rPr>
              <a:t>工業</a:t>
            </a:r>
            <a:r>
              <a:rPr lang="zh-TW" altLang="en-US" sz="1000">
                <a:solidFill>
                  <a:schemeClr val="bg1"/>
                </a:solidFill>
                <a:ea typeface="微軟正黑體" panose="020B0604030504040204" pitchFamily="34" charset="-120"/>
              </a:rPr>
              <a:t>技術研究院 版權所有</a:t>
            </a:r>
            <a:r>
              <a:rPr lang="en-US" altLang="zh-TW" sz="1000">
                <a:solidFill>
                  <a:schemeClr val="bg1"/>
                </a:solidFill>
                <a:ea typeface="微軟正黑體" panose="020B0604030504040204" pitchFamily="34" charset="-120"/>
              </a:rPr>
              <a:t> </a:t>
            </a:r>
            <a:endParaRPr lang="zh-TW" altLang="en-US" sz="1000" dirty="0">
              <a:solidFill>
                <a:schemeClr val="bg1"/>
              </a:solidFill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16384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07F366-3D45-49A5-ACB2-AA54379F2A7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82016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972551" y="0"/>
            <a:ext cx="2789767" cy="61976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1134" y="0"/>
            <a:ext cx="8168217" cy="61976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04855E-AFC9-4190-A078-DD4037710B1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33856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4F97F5-4BC3-41F1-B66F-60A54547AA9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9243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540125-6F15-4552-BA9C-E8F014C1B0D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61055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1" y="1439864"/>
            <a:ext cx="5473700" cy="4757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286501" y="1439864"/>
            <a:ext cx="5475817" cy="4757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1C0E3F-9E47-43DF-92FE-1CE651F4E6C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03152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CE56EF-DA1A-422A-B5E5-068FC7C8B87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84107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72A720-652E-41CC-9DB2-1E782C89C31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62101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內容版面配置區 5"/>
          <p:cNvSpPr>
            <a:spLocks noGrp="1"/>
          </p:cNvSpPr>
          <p:nvPr>
            <p:ph sz="quarter" idx="13"/>
          </p:nvPr>
        </p:nvSpPr>
        <p:spPr>
          <a:xfrm>
            <a:off x="5996517" y="6777038"/>
            <a:ext cx="1219200" cy="9144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3" name="Rectangle 45"/>
          <p:cNvSpPr>
            <a:spLocks noGrp="1" noChangeArrowheads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A5376-84DF-44B9-84C8-BC627313A86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90459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BF9104-B4DC-48EE-A2B3-9F59D270F0C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5351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207C82-A38C-4614-A18E-0FC8ABFA597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4307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2"/>
          <p:cNvSpPr>
            <a:spLocks noChangeArrowheads="1"/>
          </p:cNvSpPr>
          <p:nvPr/>
        </p:nvSpPr>
        <p:spPr bwMode="auto"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>
            <a:noFill/>
          </a:ln>
        </p:spPr>
        <p:txBody>
          <a:bodyPr wrap="none" anchor="ctr"/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sp>
        <p:nvSpPr>
          <p:cNvPr id="1027" name="Rectangle 43"/>
          <p:cNvSpPr>
            <a:spLocks noGrp="1" noChangeArrowheads="1"/>
          </p:cNvSpPr>
          <p:nvPr>
            <p:ph type="title"/>
          </p:nvPr>
        </p:nvSpPr>
        <p:spPr bwMode="auto">
          <a:xfrm>
            <a:off x="601133" y="0"/>
            <a:ext cx="11159067" cy="120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8" name="Rectangle 4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439864"/>
            <a:ext cx="11152717" cy="475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29741" name="Rectangle 4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57634" y="6619876"/>
            <a:ext cx="24003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chemeClr val="bg1"/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9742" name="Rectangle 4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391276"/>
            <a:ext cx="81280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9743" name="Rectangle 4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430000" y="6619876"/>
            <a:ext cx="7620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fontAlgn="ctr" hangingPunct="1">
              <a:defRPr sz="1200">
                <a:solidFill>
                  <a:schemeClr val="bg1"/>
                </a:solidFill>
                <a:ea typeface="微軟正黑體" panose="020B0604030504040204" pitchFamily="34" charset="-120"/>
              </a:defRPr>
            </a:lvl1pPr>
          </a:lstStyle>
          <a:p>
            <a:pPr>
              <a:defRPr/>
            </a:pPr>
            <a:fld id="{D13FECD4-41AF-4443-BCF4-D4DDF02EF53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032" name="Text Box 48"/>
          <p:cNvSpPr txBox="1">
            <a:spLocks noChangeArrowheads="1"/>
          </p:cNvSpPr>
          <p:nvPr/>
        </p:nvSpPr>
        <p:spPr bwMode="auto">
          <a:xfrm>
            <a:off x="0" y="6613526"/>
            <a:ext cx="303953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l" eaLnBrk="1" hangingPunct="1">
              <a:defRPr/>
            </a:pPr>
            <a:r>
              <a:rPr lang="en-US" altLang="zh-TW" sz="1000" dirty="0">
                <a:solidFill>
                  <a:schemeClr val="bg1"/>
                </a:solidFill>
                <a:ea typeface="微軟正黑體" panose="020B0604030504040204" pitchFamily="34" charset="-120"/>
              </a:rPr>
              <a:t>Copyright ITRI  </a:t>
            </a:r>
            <a:r>
              <a:rPr lang="zh-TW" altLang="en-US" sz="1000" dirty="0">
                <a:solidFill>
                  <a:schemeClr val="bg1"/>
                </a:solidFill>
                <a:ea typeface="微軟正黑體" panose="020B0604030504040204" pitchFamily="34" charset="-120"/>
              </a:rPr>
              <a:t>工業</a:t>
            </a:r>
            <a:r>
              <a:rPr lang="zh-TW" altLang="en-US" sz="1000">
                <a:solidFill>
                  <a:schemeClr val="bg1"/>
                </a:solidFill>
                <a:ea typeface="微軟正黑體" panose="020B0604030504040204" pitchFamily="34" charset="-120"/>
              </a:rPr>
              <a:t>技術研究院 版權所有</a:t>
            </a:r>
            <a:r>
              <a:rPr lang="en-US" altLang="zh-TW" sz="1000">
                <a:solidFill>
                  <a:schemeClr val="bg1"/>
                </a:solidFill>
                <a:ea typeface="微軟正黑體" panose="020B0604030504040204" pitchFamily="34" charset="-120"/>
              </a:rPr>
              <a:t> </a:t>
            </a:r>
            <a:endParaRPr lang="zh-TW" altLang="en-US" sz="1000" dirty="0">
              <a:solidFill>
                <a:schemeClr val="bg1"/>
              </a:solidFill>
              <a:ea typeface="微軟正黑體" panose="020B0604030504040204" pitchFamily="34" charset="-120"/>
            </a:endParaRPr>
          </a:p>
        </p:txBody>
      </p:sp>
      <p:sp>
        <p:nvSpPr>
          <p:cNvPr id="1034" name="Line 50"/>
          <p:cNvSpPr>
            <a:spLocks noChangeShapeType="1"/>
          </p:cNvSpPr>
          <p:nvPr/>
        </p:nvSpPr>
        <p:spPr bwMode="auto">
          <a:xfrm>
            <a:off x="12194118" y="6202363"/>
            <a:ext cx="11557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35" name="Line 51"/>
          <p:cNvSpPr>
            <a:spLocks noChangeShapeType="1"/>
          </p:cNvSpPr>
          <p:nvPr/>
        </p:nvSpPr>
        <p:spPr bwMode="auto">
          <a:xfrm rot="5400000">
            <a:off x="10084330" y="7127876"/>
            <a:ext cx="53657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36" name="Text Box 52"/>
          <p:cNvSpPr txBox="1">
            <a:spLocks noChangeArrowheads="1"/>
          </p:cNvSpPr>
          <p:nvPr/>
        </p:nvSpPr>
        <p:spPr bwMode="auto">
          <a:xfrm>
            <a:off x="0" y="7200900"/>
            <a:ext cx="721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zh-TW" altLang="en-US" sz="2400">
                <a:ea typeface="微軟正黑體" panose="020B0604030504040204" pitchFamily="34" charset="-120"/>
              </a:rPr>
              <a:t>建議字型：中文微軟正黑體，英文</a:t>
            </a:r>
            <a:r>
              <a:rPr lang="en-US" altLang="zh-TW" sz="2400">
                <a:ea typeface="微軟正黑體" panose="020B0604030504040204" pitchFamily="34" charset="-120"/>
              </a:rPr>
              <a:t>Arial</a:t>
            </a:r>
          </a:p>
        </p:txBody>
      </p:sp>
      <p:pic>
        <p:nvPicPr>
          <p:cNvPr id="13" name="Picture 49" descr="itri_CEL_A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4525" y="6214270"/>
            <a:ext cx="125095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891" r:id="rId2"/>
    <p:sldLayoutId id="2147483892" r:id="rId3"/>
    <p:sldLayoutId id="2147483893" r:id="rId4"/>
    <p:sldLayoutId id="2147483894" r:id="rId5"/>
    <p:sldLayoutId id="2147483895" r:id="rId6"/>
    <p:sldLayoutId id="2147483896" r:id="rId7"/>
    <p:sldLayoutId id="2147483897" r:id="rId8"/>
    <p:sldLayoutId id="2147483898" r:id="rId9"/>
    <p:sldLayoutId id="2147483899" r:id="rId10"/>
    <p:sldLayoutId id="2147483900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"/>
          <p:cNvSpPr>
            <a:spLocks noChangeArrowheads="1"/>
          </p:cNvSpPr>
          <p:nvPr/>
        </p:nvSpPr>
        <p:spPr bwMode="auto">
          <a:xfrm>
            <a:off x="3708280" y="225892"/>
            <a:ext cx="4563446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4000" b="1" dirty="0">
                <a:solidFill>
                  <a:srgbClr val="00B2B3"/>
                </a:solidFill>
              </a:rPr>
              <a:t>經營團隊會議議程</a:t>
            </a:r>
            <a:endParaRPr lang="en-US" altLang="zh-TW" sz="4000" b="1" dirty="0">
              <a:solidFill>
                <a:srgbClr val="00B2B3"/>
              </a:solidFill>
            </a:endParaRPr>
          </a:p>
        </p:txBody>
      </p:sp>
      <p:sp>
        <p:nvSpPr>
          <p:cNvPr id="7173" name="投影片編號版面配置區 1"/>
          <p:cNvSpPr>
            <a:spLocks noGrp="1"/>
          </p:cNvSpPr>
          <p:nvPr>
            <p:ph type="sldNum" sz="quarter" idx="16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810004FE-69F4-4BE5-B9C0-D85078D0A4C8}" type="slidenum">
              <a:rPr lang="en-US" altLang="zh-TW" smtClean="0">
                <a:solidFill>
                  <a:schemeClr val="bg1"/>
                </a:solidFill>
                <a:ea typeface="微軟正黑體" panose="020B0604030504040204" pitchFamily="34" charset="-120"/>
              </a:rPr>
              <a:pPr/>
              <a:t>1</a:t>
            </a:fld>
            <a:endParaRPr lang="en-US" altLang="zh-TW">
              <a:solidFill>
                <a:schemeClr val="bg1"/>
              </a:solidFill>
              <a:ea typeface="微軟正黑體" panose="020B0604030504040204" pitchFamily="34" charset="-120"/>
            </a:endParaRPr>
          </a:p>
        </p:txBody>
      </p:sp>
      <p:sp>
        <p:nvSpPr>
          <p:cNvPr id="10" name="頁尾版面配置區 2"/>
          <p:cNvSpPr txBox="1">
            <a:spLocks/>
          </p:cNvSpPr>
          <p:nvPr/>
        </p:nvSpPr>
        <p:spPr>
          <a:xfrm>
            <a:off x="1010153" y="5362632"/>
            <a:ext cx="2840819" cy="306000"/>
          </a:xfrm>
          <a:prstGeom prst="rect">
            <a:avLst/>
          </a:prstGeom>
          <a:ln/>
        </p:spPr>
        <p:txBody>
          <a:bodyPr vert="horz" lIns="91440" tIns="45720" rIns="91440" bIns="45720" rtlCol="0" anchor="ctr"/>
          <a:lstStyle>
            <a:defPPr rtl="0">
              <a:defRPr lang="zh-TW"/>
            </a:defPPr>
            <a:lvl1pPr marL="0" algn="l" defTabSz="914400" rtl="0" eaLnBrk="1" latinLnBrk="0" hangingPunct="1">
              <a:defRPr sz="1000" kern="1200">
                <a:solidFill>
                  <a:schemeClr val="bg1">
                    <a:lumMod val="75000"/>
                    <a:lumOff val="25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rPr>
              <a:t>註</a:t>
            </a:r>
            <a:r>
              <a:rPr kumimoji="0" lang="en-US" altLang="zh-TW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rPr>
              <a:t>: </a:t>
            </a:r>
            <a:r>
              <a:rPr kumimoji="0" lang="zh-TW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rPr>
              <a:t>以上議程，視會議情況作彈性調整</a:t>
            </a:r>
            <a:endParaRPr kumimoji="0" lang="en-US" altLang="zh-TW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Microsoft JhengHei" panose="020B0604030504040204" pitchFamily="34" charset="-120"/>
              <a:ea typeface="Microsoft JhengHei" panose="020B0604030504040204" pitchFamily="34" charset="-120"/>
              <a:cs typeface="+mn-cs"/>
            </a:endParaRPr>
          </a:p>
        </p:txBody>
      </p:sp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615734"/>
              </p:ext>
            </p:extLst>
          </p:nvPr>
        </p:nvGraphicFramePr>
        <p:xfrm>
          <a:off x="1010153" y="1803255"/>
          <a:ext cx="10212253" cy="4104056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13388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17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703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51314">
                  <a:extLst>
                    <a:ext uri="{9D8B030D-6E8A-4147-A177-3AD203B41FA5}">
                      <a16:colId xmlns:a16="http://schemas.microsoft.com/office/drawing/2014/main" val="1319861136"/>
                    </a:ext>
                  </a:extLst>
                </a:gridCol>
              </a:tblGrid>
              <a:tr h="44333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400" dirty="0">
                          <a:latin typeface="+mj-ea"/>
                          <a:ea typeface="+mj-ea"/>
                        </a:rPr>
                        <a:t>時間  </a:t>
                      </a:r>
                      <a:endParaRPr lang="zh-TW" altLang="en-US" sz="1400" dirty="0"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13C3D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altLang="en-US" sz="1400" dirty="0"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13C3D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400" dirty="0">
                          <a:latin typeface="+mj-ea"/>
                          <a:ea typeface="+mj-ea"/>
                        </a:rPr>
                        <a:t>議程</a:t>
                      </a:r>
                      <a:endParaRPr lang="zh-TW" altLang="en-US" sz="1400" dirty="0"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13C3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400" dirty="0">
                          <a:latin typeface="+mj-ea"/>
                          <a:ea typeface="+mj-ea"/>
                        </a:rPr>
                        <a:t> 備註</a:t>
                      </a:r>
                      <a:endParaRPr lang="zh-TW" altLang="en-US" sz="1400" dirty="0"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13C3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74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微軟正黑體" panose="020B0604030504040204" pitchFamily="34" charset="-120"/>
                          <a:ea typeface="新細明體" panose="02020500000000000000" pitchFamily="18" charset="-120"/>
                        </a:rPr>
                        <a:t>14:00-14:15</a:t>
                      </a:r>
                      <a:endParaRPr lang="zh-TW" sz="16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dirty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n-ea"/>
                          <a:cs typeface="Times New Roman" panose="02020603050405020304" pitchFamily="18" charset="0"/>
                        </a:rPr>
                        <a:t>15 mins</a:t>
                      </a:r>
                      <a:endParaRPr lang="zh-TW" altLang="zh-TW" sz="1600" kern="1200" dirty="0">
                        <a:solidFill>
                          <a:schemeClr val="dk1"/>
                        </a:solidFill>
                        <a:effectLst/>
                        <a:latin typeface="+mj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00" dirty="0">
                          <a:effectLst/>
                          <a:latin typeface="+mj-ea"/>
                          <a:ea typeface="+mj-ea"/>
                        </a:rPr>
                        <a:t> 前次會議追蹤</a:t>
                      </a:r>
                      <a:endParaRPr lang="zh-TW" altLang="en-US" sz="16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TW" altLang="en-US" sz="1600" dirty="0">
                        <a:latin typeface="+mj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13232811"/>
                  </a:ext>
                </a:extLst>
              </a:tr>
              <a:tr h="4774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微軟正黑體" panose="020B0604030504040204" pitchFamily="34" charset="-120"/>
                          <a:ea typeface="新細明體" panose="02020500000000000000" pitchFamily="18" charset="-120"/>
                        </a:rPr>
                        <a:t>14:15-14:35</a:t>
                      </a:r>
                      <a:endParaRPr lang="zh-TW" sz="16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dirty="0">
                          <a:effectLst/>
                          <a:latin typeface="+mj-ea"/>
                          <a:ea typeface="+mj-ea"/>
                        </a:rPr>
                        <a:t>20 mins</a:t>
                      </a:r>
                      <a:endParaRPr lang="zh-TW" altLang="zh-TW" sz="16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92075" marR="0" lvl="0" indent="0" algn="l" defTabSz="914400" rtl="0" eaLnBrk="1" fontAlgn="auto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>
                          <a:latin typeface="+mj-ea"/>
                          <a:ea typeface="+mj-ea"/>
                        </a:rPr>
                        <a:t>宣達事項</a:t>
                      </a:r>
                      <a:r>
                        <a:rPr lang="en-US" altLang="zh-TW" sz="1600" kern="1200" dirty="0">
                          <a:latin typeface="+mj-ea"/>
                          <a:ea typeface="+mj-ea"/>
                        </a:rPr>
                        <a:t>-</a:t>
                      </a:r>
                      <a:r>
                        <a:rPr lang="zh-TW" altLang="en-US" sz="1600" kern="1200" dirty="0">
                          <a:latin typeface="+mj-ea"/>
                          <a:ea typeface="+mj-ea"/>
                        </a:rPr>
                        <a:t>執行長</a:t>
                      </a:r>
                      <a:endParaRPr lang="zh-TW" altLang="en-US" sz="1600" kern="1200" dirty="0">
                        <a:solidFill>
                          <a:schemeClr val="tx1"/>
                        </a:solidFill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36242313"/>
                  </a:ext>
                </a:extLst>
              </a:tr>
              <a:tr h="546666">
                <a:tc gridSpan="4">
                  <a:txBody>
                    <a:bodyPr/>
                    <a:lstStyle/>
                    <a:p>
                      <a:pPr marL="92075" marR="0" lvl="0" indent="0" algn="l" defTabSz="914400" rtl="0" eaLnBrk="1" fontAlgn="auto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kern="100" dirty="0">
                          <a:effectLst/>
                          <a:latin typeface="+mj-ea"/>
                          <a:ea typeface="+mj-ea"/>
                        </a:rPr>
                        <a:t>中心營運相關及技術重點報告</a:t>
                      </a:r>
                      <a:endParaRPr lang="zh-TW" altLang="en-US" sz="1600" b="1" kern="1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endParaRPr lang="zh-TW" sz="16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92075" marR="0" lvl="0" indent="0" algn="l" defTabSz="914400" rtl="0" eaLnBrk="1" fontAlgn="auto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1569823"/>
                  </a:ext>
                </a:extLst>
              </a:tr>
              <a:tr h="6482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dirty="0">
                          <a:effectLst/>
                          <a:latin typeface="+mj-ea"/>
                          <a:ea typeface="+mj-ea"/>
                        </a:rPr>
                        <a:t>14:35-14:55</a:t>
                      </a:r>
                      <a:endParaRPr lang="zh-TW" altLang="zh-TW" sz="1600" dirty="0">
                        <a:effectLst/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>
                          <a:latin typeface="+mj-ea"/>
                          <a:ea typeface="+mj-ea"/>
                        </a:rPr>
                        <a:t>20 mins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altLang="en-US" sz="1600" b="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財務報告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1600" b="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燕燕組長</a:t>
                      </a:r>
                      <a:endParaRPr lang="zh-TW" sz="1600" b="0" dirty="0">
                        <a:effectLst/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33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dirty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14:55-15:10</a:t>
                      </a:r>
                      <a:endParaRPr lang="zh-TW" altLang="zh-TW" sz="1600" kern="1200" dirty="0">
                        <a:solidFill>
                          <a:schemeClr val="dk1"/>
                        </a:solidFill>
                        <a:effectLst/>
                        <a:latin typeface="+mj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dirty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15 </a:t>
                      </a:r>
                      <a:r>
                        <a:rPr lang="en-US" altLang="zh-TW" sz="1600" kern="1200" dirty="0" err="1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mins</a:t>
                      </a:r>
                      <a:endParaRPr lang="en-US" altLang="zh-TW" sz="1600" kern="1200" dirty="0">
                        <a:solidFill>
                          <a:schemeClr val="dk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1600" b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中心整體企畫與推廣業務報告</a:t>
                      </a:r>
                      <a:endParaRPr lang="zh-TW" sz="1600" b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敏敏組長</a:t>
                      </a:r>
                      <a:endParaRPr lang="en-US" altLang="zh-TW" sz="160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30298081"/>
                  </a:ext>
                </a:extLst>
              </a:tr>
              <a:tr h="4887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dirty="0">
                          <a:effectLst/>
                          <a:latin typeface="+mj-ea"/>
                          <a:ea typeface="+mj-ea"/>
                        </a:rPr>
                        <a:t>15:10-16:10</a:t>
                      </a:r>
                      <a:endParaRPr lang="zh-TW" altLang="zh-TW" sz="1600" dirty="0">
                        <a:effectLst/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kern="1200" dirty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60mins</a:t>
                      </a:r>
                      <a:endParaRPr lang="zh-TW" altLang="en-US" sz="16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各組業務營收與業務推動說明</a:t>
                      </a:r>
                      <a:r>
                        <a:rPr lang="en-US" altLang="zh-TW" sz="16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-H/S/U/A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1600" dirty="0">
                          <a:latin typeface="+mj-ea"/>
                          <a:ea typeface="+mj-ea"/>
                        </a:rPr>
                        <a:t>各技術組組長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7685512"/>
                  </a:ext>
                </a:extLst>
              </a:tr>
              <a:tr h="4887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j-ea"/>
                          <a:ea typeface="+mj-ea"/>
                        </a:rPr>
                        <a:t>16:10-16:15</a:t>
                      </a:r>
                      <a:endParaRPr lang="zh-TW" altLang="zh-TW" sz="1600" dirty="0">
                        <a:effectLst/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kern="1200" baseline="0" dirty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5 </a:t>
                      </a:r>
                      <a:r>
                        <a:rPr lang="en-US" altLang="zh-TW" sz="1600" dirty="0">
                          <a:latin typeface="+mj-ea"/>
                          <a:ea typeface="+mj-ea"/>
                        </a:rPr>
                        <a:t>mins</a:t>
                      </a:r>
                      <a:endParaRPr lang="zh-TW" altLang="en-US" sz="16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 臨</a:t>
                      </a:r>
                      <a:r>
                        <a:rPr lang="zh-TW" altLang="zh-TW" sz="1600" kern="1200" dirty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時動議</a:t>
                      </a:r>
                      <a:r>
                        <a:rPr lang="zh-TW" altLang="en-US" sz="1600" kern="1200" dirty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 </a:t>
                      </a:r>
                      <a:r>
                        <a:rPr lang="en-US" altLang="zh-TW" sz="1600" kern="1200" dirty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&amp;</a:t>
                      </a:r>
                      <a:r>
                        <a:rPr lang="zh-TW" altLang="en-US" sz="1600" kern="1200" dirty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 主席結論</a:t>
                      </a:r>
                      <a:endParaRPr lang="en-US" altLang="zh-TW" sz="1600" kern="1200" dirty="0">
                        <a:solidFill>
                          <a:schemeClr val="dk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sz="16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07518457"/>
                  </a:ext>
                </a:extLst>
              </a:tr>
            </a:tbl>
          </a:graphicData>
        </a:graphic>
      </p:graphicFrame>
      <p:sp>
        <p:nvSpPr>
          <p:cNvPr id="12" name="文字方塊 11"/>
          <p:cNvSpPr txBox="1"/>
          <p:nvPr/>
        </p:nvSpPr>
        <p:spPr>
          <a:xfrm>
            <a:off x="5990003" y="1280035"/>
            <a:ext cx="50659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tabLst>
                <a:tab pos="5202238" algn="l"/>
              </a:tabLst>
            </a:pPr>
            <a:r>
              <a:rPr kumimoji="0" lang="en-US" altLang="zh-TW" sz="1400" b="1" dirty="0">
                <a:solidFill>
                  <a:srgbClr val="3333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	</a:t>
            </a:r>
            <a:r>
              <a:rPr kumimoji="0" lang="zh-TW" altLang="en-US" sz="1400" b="1" dirty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</a:t>
            </a:r>
            <a:r>
              <a:rPr kumimoji="0" lang="zh-TW" altLang="en-US" sz="14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會議召集單位：執行長室</a:t>
            </a:r>
          </a:p>
        </p:txBody>
      </p:sp>
      <p:sp>
        <p:nvSpPr>
          <p:cNvPr id="13" name="文字方塊 12"/>
          <p:cNvSpPr txBox="1"/>
          <p:nvPr/>
        </p:nvSpPr>
        <p:spPr>
          <a:xfrm>
            <a:off x="1102541" y="1465937"/>
            <a:ext cx="24927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TW" altLang="en-US" sz="1600" dirty="0">
                <a:solidFill>
                  <a:srgbClr val="000000">
                    <a:lumMod val="85000"/>
                    <a:lumOff val="15000"/>
                  </a:srgb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召開日期：</a:t>
            </a:r>
            <a:r>
              <a:rPr lang="en-US" altLang="zh-TW" sz="1600">
                <a:solidFill>
                  <a:srgbClr val="000000">
                    <a:lumMod val="85000"/>
                    <a:lumOff val="15000"/>
                  </a:srgb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113/4/29</a:t>
            </a:r>
            <a:endParaRPr lang="zh-TW" altLang="en-US" sz="1600" dirty="0" err="1">
              <a:solidFill>
                <a:srgbClr val="000000">
                  <a:lumMod val="85000"/>
                  <a:lumOff val="15000"/>
                </a:srgbClr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19123948"/>
      </p:ext>
    </p:extLst>
  </p:cSld>
  <p:clrMapOvr>
    <a:masterClrMapping/>
  </p:clrMapOvr>
</p:sld>
</file>

<file path=ppt/theme/theme1.xml><?xml version="1.0" encoding="utf-8"?>
<a:theme xmlns:a="http://schemas.openxmlformats.org/drawingml/2006/main" name="簡報內頁">
  <a:themeElements>
    <a:clrScheme name="簡報內頁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簡報內頁">
      <a:majorFont>
        <a:latin typeface="Arial"/>
        <a:ea typeface="微軟正黑體"/>
        <a:cs typeface=""/>
      </a:majorFont>
      <a:minorFont>
        <a:latin typeface="Arial"/>
        <a:ea typeface="微軟正黑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簡報內頁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3509</TotalTime>
  <Words>110</Words>
  <Application>Microsoft Office PowerPoint</Application>
  <PresentationFormat>寬螢幕</PresentationFormat>
  <Paragraphs>30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Microsoft JhengHei</vt:lpstr>
      <vt:lpstr>Microsoft JhengHei</vt:lpstr>
      <vt:lpstr>Arial</vt:lpstr>
      <vt:lpstr>Calibri</vt:lpstr>
      <vt:lpstr>簡報內頁</vt:lpstr>
      <vt:lpstr>PowerPoint 簡報</vt:lpstr>
    </vt:vector>
  </TitlesOfParts>
  <Company>TAS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ITRI投影片範本B</dc:title>
  <dc:creator>ITRI</dc:creator>
  <cp:keywords>2008NewCIS</cp:keywords>
  <cp:lastModifiedBy>楊承惠</cp:lastModifiedBy>
  <cp:revision>200</cp:revision>
  <cp:lastPrinted>2021-01-13T04:00:25Z</cp:lastPrinted>
  <dcterms:created xsi:type="dcterms:W3CDTF">2008-05-08T04:38:45Z</dcterms:created>
  <dcterms:modified xsi:type="dcterms:W3CDTF">2024-04-17T08:55:05Z</dcterms:modified>
</cp:coreProperties>
</file>