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930" r:id="rId5"/>
  </p:sldMasterIdLst>
  <p:notesMasterIdLst>
    <p:notesMasterId r:id="rId16"/>
  </p:notesMasterIdLst>
  <p:handoutMasterIdLst>
    <p:handoutMasterId r:id="rId17"/>
  </p:handoutMasterIdLst>
  <p:sldIdLst>
    <p:sldId id="2829" r:id="rId6"/>
    <p:sldId id="3731" r:id="rId7"/>
    <p:sldId id="2145708170" r:id="rId8"/>
    <p:sldId id="2145708171" r:id="rId9"/>
    <p:sldId id="2145708172" r:id="rId10"/>
    <p:sldId id="2145708173" r:id="rId11"/>
    <p:sldId id="2145708169" r:id="rId12"/>
    <p:sldId id="2145708117" r:id="rId13"/>
    <p:sldId id="2145708114" r:id="rId14"/>
    <p:sldId id="3764" r:id="rId15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王漢英" initials="王漢英" lastIdx="3" clrIdx="0">
    <p:extLst>
      <p:ext uri="{19B8F6BF-5375-455C-9EA6-DF929625EA0E}">
        <p15:presenceInfo xmlns:p15="http://schemas.microsoft.com/office/powerpoint/2012/main" userId="S-1-5-21-1238659779-656391933-2766067345-10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E6E6E6"/>
    <a:srgbClr val="FF6600"/>
    <a:srgbClr val="00B2B3"/>
    <a:srgbClr val="5FB990"/>
    <a:srgbClr val="87CAAC"/>
    <a:srgbClr val="12B3C4"/>
    <a:srgbClr val="FF0000"/>
    <a:srgbClr val="28A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13" autoAdjust="0"/>
    <p:restoredTop sz="93891" autoAdjust="0"/>
  </p:normalViewPr>
  <p:slideViewPr>
    <p:cSldViewPr snapToGrid="0">
      <p:cViewPr varScale="1">
        <p:scale>
          <a:sx n="91" d="100"/>
          <a:sy n="91" d="100"/>
        </p:scale>
        <p:origin x="123" y="3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-3648" y="-102"/>
      </p:cViewPr>
      <p:guideLst>
        <p:guide orient="horz" pos="3127"/>
        <p:guide pos="214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6650701-39C2-4C39-B774-AC0ACA9B57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1597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5D6E0B5-C9D1-4321-9F3E-3F5A2FCA6E31}" type="datetimeFigureOut">
              <a:rPr lang="zh-TW" altLang="en-US"/>
              <a:pPr>
                <a:defRPr/>
              </a:pPr>
              <a:t>2024/4/29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6D86CCB-8F76-4AE6-907E-95309338C6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36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7513" y="1239838"/>
            <a:ext cx="5962650" cy="3354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0957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8826" indent="-282216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38360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497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158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08197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4810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1421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78034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4EADF59-924C-46A7-9E7B-8655804ABFAE}" type="slidenum">
              <a:rPr lang="zh-TW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65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0497" indent="-283831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0080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6748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3411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6749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3415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6F209A4-62FC-4468-9FE9-72D02E4E750C}" type="slidenum">
              <a:rPr lang="en-US" altLang="zh-TW" smtClean="0"/>
              <a:pPr/>
              <a:t>2</a:t>
            </a:fld>
            <a:endParaRPr lang="en-US" altLang="zh-TW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5250" y="746125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98450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039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996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810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策略意涵、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E71AA-09F8-4FB5-8A13-288836B8A8A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185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策略意涵、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E71AA-09F8-4FB5-8A13-288836B8A8A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6165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7" descr="E版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0" y="4110038"/>
            <a:ext cx="368300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  <a:extLst/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pic>
        <p:nvPicPr>
          <p:cNvPr id="6" name="Picture 26" descr="itri_CEL_A_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528639"/>
            <a:ext cx="4438651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1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28188" y="2584704"/>
            <a:ext cx="8794753" cy="1219201"/>
          </a:xfrm>
        </p:spPr>
        <p:txBody>
          <a:bodyPr anchor="t" anchorCtr="0"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728188" y="5059680"/>
            <a:ext cx="9027829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728188" y="5902263"/>
            <a:ext cx="3718137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280" y="193870"/>
            <a:ext cx="910312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48"/>
          <p:cNvSpPr txBox="1">
            <a:spLocks noChangeArrowheads="1"/>
          </p:cNvSpPr>
          <p:nvPr userDrawn="1"/>
        </p:nvSpPr>
        <p:spPr bwMode="auto">
          <a:xfrm>
            <a:off x="-15334" y="6610193"/>
            <a:ext cx="949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273325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551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31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2855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5194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313944"/>
            <a:ext cx="2789767" cy="5864352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313944"/>
            <a:ext cx="8168217" cy="586435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6546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760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7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en-US" altLang="zh-TW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3704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57" descr="E版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-1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pic>
        <p:nvPicPr>
          <p:cNvPr id="11" name="Picture 26" descr="itri_CEL_A_W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1" y="5794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36698" y="2584703"/>
            <a:ext cx="6596065" cy="1219201"/>
          </a:xfrm>
        </p:spPr>
        <p:txBody>
          <a:bodyPr anchor="t" anchorCtr="0"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14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53791" y="5059680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17" name="投影片編號版面配置區 3"/>
          <p:cNvSpPr>
            <a:spLocks noGrp="1"/>
          </p:cNvSpPr>
          <p:nvPr>
            <p:ph type="sldNum" sz="quarter" idx="11"/>
          </p:nvPr>
        </p:nvSpPr>
        <p:spPr>
          <a:xfrm>
            <a:off x="11614808" y="6619875"/>
            <a:ext cx="571500" cy="238125"/>
          </a:xfrm>
        </p:spPr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8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853790" y="5902262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3963850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958251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1" y="1439864"/>
            <a:ext cx="7981506" cy="47577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8825023" y="1439864"/>
            <a:ext cx="2822033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4399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0782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5"/>
            <a:ext cx="11037455" cy="28556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609601" y="4444409"/>
            <a:ext cx="11037456" cy="1753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864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標題 1"/>
          <p:cNvSpPr>
            <a:spLocks noGrp="1"/>
          </p:cNvSpPr>
          <p:nvPr>
            <p:ph type="ctrTitle"/>
          </p:nvPr>
        </p:nvSpPr>
        <p:spPr>
          <a:xfrm>
            <a:off x="2174355" y="2564904"/>
            <a:ext cx="77724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2" name="副標題 2"/>
          <p:cNvSpPr>
            <a:spLocks noGrp="1"/>
          </p:cNvSpPr>
          <p:nvPr>
            <p:ph type="subTitle" idx="1"/>
          </p:nvPr>
        </p:nvSpPr>
        <p:spPr>
          <a:xfrm>
            <a:off x="2860155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474310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08643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2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2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01589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50218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4711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56254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15040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18266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130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4"/>
            <a:ext cx="8168640" cy="4757737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圖片版面配置區 2"/>
          <p:cNvSpPr>
            <a:spLocks noGrp="1"/>
          </p:cNvSpPr>
          <p:nvPr>
            <p:ph type="pic" idx="11"/>
          </p:nvPr>
        </p:nvSpPr>
        <p:spPr>
          <a:xfrm>
            <a:off x="8962099" y="1439864"/>
            <a:ext cx="2798101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69713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3" y="425301"/>
            <a:ext cx="2789767" cy="566597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6" y="425301"/>
            <a:ext cx="8168217" cy="5665973"/>
          </a:xfrm>
        </p:spPr>
        <p:txBody>
          <a:bodyPr vert="eaVert"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972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3"/>
            <a:ext cx="11146971" cy="3184388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601133" y="316992"/>
            <a:ext cx="11155439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圖片版面配置區 2"/>
          <p:cNvSpPr>
            <a:spLocks noGrp="1"/>
          </p:cNvSpPr>
          <p:nvPr>
            <p:ph type="pic" idx="11"/>
          </p:nvPr>
        </p:nvSpPr>
        <p:spPr>
          <a:xfrm>
            <a:off x="609600" y="4725145"/>
            <a:ext cx="11146971" cy="15841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331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>
            <a:spLocks noGrp="1"/>
          </p:cNvSpPr>
          <p:nvPr>
            <p:ph type="ctrTitle"/>
          </p:nvPr>
        </p:nvSpPr>
        <p:spPr>
          <a:xfrm>
            <a:off x="914400" y="2564904"/>
            <a:ext cx="103632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0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661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61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54273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54273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545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9" name="投影片編號版面配置區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316992"/>
            <a:ext cx="11159067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20010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標題 7"/>
          <p:cNvSpPr>
            <a:spLocks noGrp="1"/>
          </p:cNvSpPr>
          <p:nvPr>
            <p:ph type="title"/>
          </p:nvPr>
        </p:nvSpPr>
        <p:spPr>
          <a:xfrm>
            <a:off x="601133" y="316992"/>
            <a:ext cx="11159067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33372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  <a:extLst/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316992"/>
            <a:ext cx="11159067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280" y="193870"/>
            <a:ext cx="910312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5334" y="6610193"/>
            <a:ext cx="949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5" r:id="rId2"/>
    <p:sldLayoutId id="2147483916" r:id="rId3"/>
    <p:sldLayoutId id="2147483917" r:id="rId4"/>
    <p:sldLayoutId id="2147483903" r:id="rId5"/>
    <p:sldLayoutId id="2147483904" r:id="rId6"/>
    <p:sldLayoutId id="2147483905" r:id="rId7"/>
    <p:sldLayoutId id="2147483906" r:id="rId8"/>
    <p:sldLayoutId id="2147483908" r:id="rId9"/>
    <p:sldLayoutId id="2147483914" r:id="rId10"/>
    <p:sldLayoutId id="2147483909" r:id="rId11"/>
    <p:sldLayoutId id="2147483910" r:id="rId12"/>
    <p:sldLayoutId id="2147483911" r:id="rId13"/>
    <p:sldLayoutId id="2147483912" r:id="rId14"/>
    <p:sldLayoutId id="2147483921" r:id="rId15"/>
    <p:sldLayoutId id="2147483947" r:id="rId16"/>
  </p:sldLayoutIdLst>
  <p:hf hdr="0" ftr="0" dt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kumimoji="1" sz="3600">
          <a:solidFill>
            <a:srgbClr val="00B2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264920"/>
            <a:ext cx="11045923" cy="94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439864"/>
            <a:ext cx="11037455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8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12194119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10084331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4" name="Picture 28" descr="itri_CEL_A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178" y="6159948"/>
            <a:ext cx="1476375" cy="34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1850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B2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67608" y="2060848"/>
            <a:ext cx="6963508" cy="17281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en-US" altLang="zh-TW" sz="44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U</a:t>
            </a:r>
            <a:r>
              <a:rPr lang="zh-TW" altLang="zh-TW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</a:t>
            </a:r>
            <a:r>
              <a:rPr lang="zh-TW" alt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核心業務報告</a:t>
            </a:r>
            <a:br>
              <a:rPr lang="zh-TW" alt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</a:b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(113</a:t>
            </a:r>
            <a:r>
              <a:rPr lang="zh-TW" alt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年</a:t>
            </a: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4</a:t>
            </a:r>
            <a:r>
              <a:rPr lang="zh-TW" alt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月份</a:t>
            </a: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)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5238883" y="5014112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113.04.29</a:t>
            </a:r>
          </a:p>
        </p:txBody>
      </p:sp>
    </p:spTree>
    <p:extLst>
      <p:ext uri="{BB962C8B-B14F-4D97-AF65-F5344CB8AC3E}">
        <p14:creationId xmlns:p14="http://schemas.microsoft.com/office/powerpoint/2010/main" val="66854178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02BCD1-3407-4EDA-9584-432BCF766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5560" y="2635045"/>
            <a:ext cx="7772400" cy="967837"/>
          </a:xfrm>
        </p:spPr>
        <p:txBody>
          <a:bodyPr/>
          <a:lstStyle/>
          <a:p>
            <a:pPr algn="ctr"/>
            <a:r>
              <a:rPr lang="zh-TW" altLang="en-US" sz="4800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報告完畢</a:t>
            </a:r>
          </a:p>
        </p:txBody>
      </p:sp>
    </p:spTree>
    <p:extLst>
      <p:ext uri="{BB962C8B-B14F-4D97-AF65-F5344CB8AC3E}">
        <p14:creationId xmlns:p14="http://schemas.microsoft.com/office/powerpoint/2010/main" val="403498008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標題 3"/>
          <p:cNvSpPr>
            <a:spLocks noGrp="1"/>
          </p:cNvSpPr>
          <p:nvPr>
            <p:ph type="title"/>
          </p:nvPr>
        </p:nvSpPr>
        <p:spPr>
          <a:xfrm>
            <a:off x="1981200" y="332656"/>
            <a:ext cx="8229600" cy="864096"/>
          </a:xfrm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綱   要</a:t>
            </a:r>
          </a:p>
        </p:txBody>
      </p:sp>
      <p:sp>
        <p:nvSpPr>
          <p:cNvPr id="116739" name="內容版面配置區 4"/>
          <p:cNvSpPr>
            <a:spLocks noGrp="1"/>
          </p:cNvSpPr>
          <p:nvPr>
            <p:ph idx="1"/>
          </p:nvPr>
        </p:nvSpPr>
        <p:spPr>
          <a:xfrm>
            <a:off x="3195485" y="2229444"/>
            <a:ext cx="6715432" cy="2088232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組業務能見度</a:t>
            </a: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dirty="0">
                <a:solidFill>
                  <a:srgbClr val="87CEF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重大效益推動進度</a:t>
            </a:r>
            <a:endParaRPr kumimoji="0"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kumimoji="0"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22041" lvl="1" eaLnBrk="1" hangingPunct="1">
              <a:lnSpc>
                <a:spcPct val="120000"/>
              </a:lnSpc>
              <a:defRPr/>
            </a:pPr>
            <a:endParaRPr lang="en-US" altLang="zh-TW" sz="3200" b="1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zh-TW" altLang="en-US" b="1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4111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3"/>
          <p:cNvSpPr txBox="1">
            <a:spLocks/>
          </p:cNvSpPr>
          <p:nvPr/>
        </p:nvSpPr>
        <p:spPr>
          <a:xfrm>
            <a:off x="2654710" y="103171"/>
            <a:ext cx="6786909" cy="80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50000"/>
              </a:lnSpc>
              <a:defRPr sz="3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defRPr>
            </a:lvl1pPr>
            <a:lvl2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1" i="0" u="sng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組核心業務營收目標</a:t>
            </a:r>
            <a:r>
              <a:rPr kumimoji="1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餘絀達成</a:t>
            </a:r>
          </a:p>
        </p:txBody>
      </p:sp>
      <p:sp>
        <p:nvSpPr>
          <p:cNvPr id="8" name="矩形 7"/>
          <p:cNvSpPr/>
          <p:nvPr/>
        </p:nvSpPr>
        <p:spPr>
          <a:xfrm>
            <a:off x="10360138" y="828085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單位：仟元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004" y="1105084"/>
            <a:ext cx="10753381" cy="541370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11196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2019819" y="107350"/>
            <a:ext cx="8229600" cy="55163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323">
                <a:solidFill>
                  <a:srgbClr val="3366FF"/>
                </a:solidFill>
                <a:latin typeface="BiauKai"/>
                <a:ea typeface="BiauKai"/>
                <a:cs typeface="BiauKai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5pPr>
            <a:lvl6pPr marL="31653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633062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94959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26612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 </a:t>
            </a: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U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組業務能見度與缺口分析</a:t>
            </a:r>
            <a:endParaRPr kumimoji="1" lang="zh-TW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標楷體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008931" y="721711"/>
            <a:ext cx="4330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企業收入業績目標：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134,963K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4D560FC8-7989-46E2-890C-05D5B5240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728954"/>
              </p:ext>
            </p:extLst>
          </p:nvPr>
        </p:nvGraphicFramePr>
        <p:xfrm>
          <a:off x="1559494" y="1324303"/>
          <a:ext cx="9073011" cy="5017267"/>
        </p:xfrm>
        <a:graphic>
          <a:graphicData uri="http://schemas.openxmlformats.org/drawingml/2006/table">
            <a:tbl>
              <a:tblPr/>
              <a:tblGrid>
                <a:gridCol w="2045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1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13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90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8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71,248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91,241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53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400" u="sng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68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534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29,500K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24,500 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93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威剛科技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1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全日物流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295062"/>
                  </a:ext>
                </a:extLst>
              </a:tr>
              <a:tr h="2294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邦士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652599"/>
                  </a:ext>
                </a:extLst>
              </a:tr>
              <a:tr h="170932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鮮速冷鏈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461171"/>
                  </a:ext>
                </a:extLst>
              </a:tr>
              <a:tr h="1542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49%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47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41,748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漢錸科技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66,741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183812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郅迅科技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115621">
                <a:tc rowSpan="3"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330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新竹物流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330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家福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9415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660863"/>
                  </a:ext>
                </a:extLst>
              </a:tr>
              <a:tr h="1300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en-US" altLang="zh-TW" sz="1400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36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4,811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zh-TW" sz="1400" b="0" i="0" u="none" strike="noStrike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4,811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11753"/>
                  </a:ext>
                </a:extLst>
              </a:tr>
              <a:tr h="213360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864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036191"/>
                  </a:ext>
                </a:extLst>
              </a:tr>
              <a:tr h="17836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9119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9054890"/>
                  </a:ext>
                </a:extLst>
              </a:tr>
              <a:tr h="173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36,937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61,930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46%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76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36,252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37870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 bwMode="auto">
          <a:xfrm>
            <a:off x="1687540" y="153113"/>
            <a:ext cx="8370275" cy="775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衍生加值業務能見度</a:t>
            </a:r>
          </a:p>
        </p:txBody>
      </p:sp>
      <p:sp>
        <p:nvSpPr>
          <p:cNvPr id="9" name="矩形 8"/>
          <p:cNvSpPr/>
          <p:nvPr/>
        </p:nvSpPr>
        <p:spPr>
          <a:xfrm>
            <a:off x="4236653" y="923884"/>
            <a:ext cx="3272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衍生加值目標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9,622K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410319"/>
              </p:ext>
            </p:extLst>
          </p:nvPr>
        </p:nvGraphicFramePr>
        <p:xfrm>
          <a:off x="1569328" y="1631353"/>
          <a:ext cx="9028024" cy="4348776"/>
        </p:xfrm>
        <a:graphic>
          <a:graphicData uri="http://schemas.openxmlformats.org/drawingml/2006/table">
            <a:tbl>
              <a:tblPr/>
              <a:tblGrid>
                <a:gridCol w="2084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1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9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08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6,500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kumimoji="0" lang="zh-TW" altLang="en-US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4,500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68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47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23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2,500 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今年預計認列：</a:t>
                      </a:r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4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威剛科技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8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鮮速冷鏈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12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388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650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4,000K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漢錸科技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083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384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推廣中簽約數：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 K</a:t>
                      </a:r>
                      <a:r>
                        <a:rPr kumimoji="0" lang="zh-TW" altLang="en-US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 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1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05402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96610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6132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881939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3,000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244277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 bwMode="auto">
          <a:xfrm>
            <a:off x="1947300" y="262668"/>
            <a:ext cx="8370275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BP(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含政知</a:t>
            </a: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業務能見度</a:t>
            </a:r>
          </a:p>
        </p:txBody>
      </p:sp>
      <p:sp>
        <p:nvSpPr>
          <p:cNvPr id="7" name="矩形 6"/>
          <p:cNvSpPr/>
          <p:nvPr/>
        </p:nvSpPr>
        <p:spPr>
          <a:xfrm>
            <a:off x="4697219" y="933873"/>
            <a:ext cx="2797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BP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284,341K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3F581829-0712-490C-AA1B-9669D29CE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887898"/>
              </p:ext>
            </p:extLst>
          </p:nvPr>
        </p:nvGraphicFramePr>
        <p:xfrm>
          <a:off x="1538483" y="1839031"/>
          <a:ext cx="9073008" cy="4280806"/>
        </p:xfrm>
        <a:graphic>
          <a:graphicData uri="http://schemas.openxmlformats.org/drawingml/2006/table">
            <a:tbl>
              <a:tblPr/>
              <a:tblGrid>
                <a:gridCol w="2045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9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2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90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211,098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237,070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74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400" u="sng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83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534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27,000K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22,000K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93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威剛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93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全日物流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295062"/>
                  </a:ext>
                </a:extLst>
              </a:tr>
              <a:tr h="11474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邦士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824934"/>
                  </a:ext>
                </a:extLst>
              </a:tr>
              <a:tr h="1542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65%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76%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994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184,098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郅迅科技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215,070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204724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330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新竹物流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330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275856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家福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en-US" altLang="zh-TW" sz="1400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43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3,811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3,811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149344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737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94853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972535"/>
                  </a:ext>
                </a:extLst>
              </a:tr>
              <a:tr h="173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63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180,287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211,259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74%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76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40,230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94094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BADFF10-BBE7-41BE-B6F0-55894BC638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2D1BA6-A525-4294-9821-88548ADF96C9}" type="slidenum">
              <a:rPr lang="en-US" altLang="zh-TW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BE205DB-F0B3-44CD-880A-CD41A7FFB3B1}"/>
              </a:ext>
            </a:extLst>
          </p:cNvPr>
          <p:cNvSpPr txBox="1">
            <a:spLocks/>
          </p:cNvSpPr>
          <p:nvPr/>
        </p:nvSpPr>
        <p:spPr bwMode="auto">
          <a:xfrm>
            <a:off x="3515033" y="2268773"/>
            <a:ext cx="6715432" cy="1565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kern="0" dirty="0">
                <a:solidFill>
                  <a:srgbClr val="87CEF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組業務能見度</a:t>
            </a:r>
            <a:endParaRPr lang="en-US" altLang="zh-TW" b="1" kern="0" dirty="0">
              <a:solidFill>
                <a:srgbClr val="87CEFA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kern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重大效益推動進度</a:t>
            </a: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kumimoji="0"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200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22041" lvl="1" eaLnBrk="1" hangingPunct="1">
              <a:lnSpc>
                <a:spcPct val="120000"/>
              </a:lnSpc>
              <a:defRPr/>
            </a:pPr>
            <a:endParaRPr lang="en-US" altLang="zh-TW" sz="3200" b="1" kern="0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zh-TW" altLang="en-US" b="1" kern="0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839558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0935842"/>
              </p:ext>
            </p:extLst>
          </p:nvPr>
        </p:nvGraphicFramePr>
        <p:xfrm>
          <a:off x="555521" y="857933"/>
          <a:ext cx="11080955" cy="51421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4917">
                  <a:extLst>
                    <a:ext uri="{9D8B030D-6E8A-4147-A177-3AD203B41FA5}">
                      <a16:colId xmlns:a16="http://schemas.microsoft.com/office/drawing/2014/main" val="1692707848"/>
                    </a:ext>
                  </a:extLst>
                </a:gridCol>
              </a:tblGrid>
              <a:tr h="3894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重大效益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發展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推動進度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52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智慧</a:t>
                      </a:r>
                      <a:r>
                        <a:rPr lang="zh-TW" altLang="zh-TW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倉儲</a:t>
                      </a:r>
                      <a:endParaRPr lang="zh-TW" altLang="en-US" sz="20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lvl="0" indent="-176213" algn="l" defTabSz="844083" rtl="0" eaLnBrk="1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發展台灣領先之物就物全無人化之「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AI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廣域箱體四維堆垛技術」，完善倉儲最後一里。</a:t>
                      </a:r>
                    </a:p>
                    <a:p>
                      <a:pPr marL="176213" lvl="0" indent="-176213" algn="l" defTabSz="844083" rtl="0" eaLnBrk="1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促成千萬級優質企業收入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與台灣龍頭零售倉儲業者共創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如：全聯、萊爾富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建構自主國產化系統、設備與方案，落實進口替代。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業務推廣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6212" marR="0" lvl="1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(1)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弘達流通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全聯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)- RFID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物流籠車管理系統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(12,931,800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元，含稅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已簽約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</a:p>
                    <a:p>
                      <a:pPr marL="536575" marR="0" lvl="1" indent="-17780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3/18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完成上線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300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個籠車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RFID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感測器及監管系統，預定於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5/19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上線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2,000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個。</a:t>
                      </a:r>
                    </a:p>
                    <a:p>
                      <a:pPr marL="536575" marR="0" lvl="1" indent="-17780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另提供軟體報價單，經費為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200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萬元，預計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5/2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進行採購議價會議。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6212" marR="0" lvl="1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全日大林 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36575" marR="0" lvl="2" indent="-17780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期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CAPS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電子標籤揀貨系統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萬元，契約書寄送至廠商用印中。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36575" marR="0" lvl="2" indent="-17780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期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小滑塊分揀系統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+CAPS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電子標籤揀貨系統，費用約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2,000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萬元，待洽談。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6212" marR="0" lvl="1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與太陽生鮮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、邦士公司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討論需求預測合作事宜與後續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測試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規劃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</a:p>
                    <a:p>
                      <a:pPr marL="447675" marR="0" lvl="1" indent="-447675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技術發展 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8775" marR="0" lvl="1" indent="-18415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dirty="0">
                          <a:latin typeface="+mn-lt"/>
                        </a:rPr>
                        <a:t>完成堆垛機器人</a:t>
                      </a:r>
                      <a:r>
                        <a:rPr lang="en-US" altLang="zh-TW" sz="1600" dirty="0">
                          <a:latin typeface="+mn-lt"/>
                        </a:rPr>
                        <a:t>3D</a:t>
                      </a:r>
                      <a:r>
                        <a:rPr lang="zh-TW" altLang="en-US" sz="1600" dirty="0">
                          <a:latin typeface="+mn-lt"/>
                        </a:rPr>
                        <a:t>設計圖開發，預定於</a:t>
                      </a:r>
                      <a:r>
                        <a:rPr lang="en-US" altLang="zh-TW" sz="1600" dirty="0">
                          <a:latin typeface="+mn-lt"/>
                        </a:rPr>
                        <a:t>5</a:t>
                      </a:r>
                      <a:r>
                        <a:rPr lang="zh-TW" altLang="en-US" sz="1600" dirty="0">
                          <a:latin typeface="+mn-lt"/>
                        </a:rPr>
                        <a:t>月份完成雛型製作。</a:t>
                      </a:r>
                    </a:p>
                    <a:p>
                      <a:pPr marL="358775" marR="0" lvl="1" indent="-18415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dirty="0">
                          <a:latin typeface="+mn-lt"/>
                        </a:rPr>
                        <a:t>進行堆垛系統流程設計，並開發</a:t>
                      </a:r>
                      <a:r>
                        <a:rPr lang="en-US" altLang="zh-TW" sz="1600" dirty="0">
                          <a:latin typeface="+mn-lt"/>
                        </a:rPr>
                        <a:t>GAI</a:t>
                      </a:r>
                      <a:r>
                        <a:rPr lang="zh-TW" altLang="en-US" sz="1600" dirty="0">
                          <a:latin typeface="+mn-lt"/>
                        </a:rPr>
                        <a:t>堆垛模型，後續將於倉儲場域進行測試。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5606681"/>
                  </a:ext>
                </a:extLst>
              </a:tr>
              <a:tr h="138255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與國際科技廠商及國內自動化大廠合作共創冷鏈物流自動化技術，打造國際聯盟旗艦隊，進軍國際，臺灣試鍊，推進東南亞市場，進軍國際市場。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indent="-176213">
                        <a:lnSpc>
                          <a:spcPts val="2200"/>
                        </a:lnSpc>
                        <a:spcBef>
                          <a:spcPts val="0"/>
                        </a:spcBef>
                      </a:pPr>
                      <a:r>
                        <a:rPr lang="en-US" altLang="zh-TW" sz="1600" dirty="0">
                          <a:latin typeface="+mn-lt"/>
                        </a:rPr>
                        <a:t>1.</a:t>
                      </a:r>
                      <a:r>
                        <a:rPr lang="zh-TW" altLang="en-US" sz="1600" dirty="0">
                          <a:latin typeface="+mn-lt"/>
                        </a:rPr>
                        <a:t>經由吳錦城顧問引介，與泰雅科技共同爭取與美國</a:t>
                      </a:r>
                      <a:r>
                        <a:rPr lang="en-US" altLang="zh-TW" sz="1600" dirty="0">
                          <a:latin typeface="+mn-lt"/>
                        </a:rPr>
                        <a:t>Telamon</a:t>
                      </a:r>
                      <a:r>
                        <a:rPr lang="zh-TW" altLang="en-US" sz="1600" dirty="0">
                          <a:latin typeface="+mn-lt"/>
                        </a:rPr>
                        <a:t>合作之機會。</a:t>
                      </a:r>
                      <a:endParaRPr lang="en-US" altLang="zh-TW" sz="1600" dirty="0">
                        <a:latin typeface="+mn-lt"/>
                      </a:endParaRPr>
                    </a:p>
                    <a:p>
                      <a:pPr marL="447675" indent="-271463">
                        <a:lnSpc>
                          <a:spcPts val="22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à"/>
                      </a:pPr>
                      <a:r>
                        <a:rPr lang="zh-TW" altLang="en-US" sz="1600" dirty="0">
                          <a:latin typeface="+mn-lt"/>
                          <a:sym typeface="Wingdings" panose="05000000000000000000" pitchFamily="2" charset="2"/>
                        </a:rPr>
                        <a:t>與</a:t>
                      </a:r>
                      <a:r>
                        <a:rPr lang="zh-TW" altLang="en-US" sz="1600" dirty="0">
                          <a:latin typeface="+mn-lt"/>
                        </a:rPr>
                        <a:t>泰雅科技討論技術整合機會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，擬規劃由工研院之倉儲管理系統整合自動化設備，利用泰雅之異質專網管理平台來提案。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ts val="22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與盟立、西門子、科菱冷凍共同至雲林肉品市場行銷智慧冷鏈自動倉建置方案。</a:t>
                      </a:r>
                      <a:endParaRPr lang="en-US" altLang="zh-TW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0649311"/>
                  </a:ext>
                </a:extLst>
              </a:tr>
            </a:tbl>
          </a:graphicData>
        </a:graphic>
      </p:graphicFrame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433410" y="66950"/>
            <a:ext cx="7325179" cy="460125"/>
          </a:xfrm>
        </p:spPr>
        <p:txBody>
          <a:bodyPr/>
          <a:lstStyle/>
          <a:p>
            <a:pPr algn="ctr"/>
            <a:r>
              <a:rPr lang="zh-TW" altLang="en-US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重大效益項目 </a:t>
            </a:r>
            <a:r>
              <a:rPr lang="en-US" altLang="zh-TW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1/2</a:t>
            </a:r>
            <a:endParaRPr lang="zh-TW" altLang="en-US" b="1" kern="1200" dirty="0">
              <a:solidFill>
                <a:srgbClr val="007474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7981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488951" y="275262"/>
            <a:ext cx="7325179" cy="460125"/>
          </a:xfrm>
        </p:spPr>
        <p:txBody>
          <a:bodyPr/>
          <a:lstStyle/>
          <a:p>
            <a:pPr algn="ctr"/>
            <a:r>
              <a:rPr lang="zh-TW" altLang="en-US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重大效益項目 </a:t>
            </a:r>
            <a:r>
              <a:rPr lang="en-US" altLang="zh-TW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2/2</a:t>
            </a:r>
            <a:endParaRPr lang="zh-TW" altLang="en-US" b="1" kern="1200" dirty="0">
              <a:solidFill>
                <a:srgbClr val="007474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graphicFrame>
        <p:nvGraphicFramePr>
          <p:cNvPr id="4" name="內容版面配置區 4">
            <a:extLst>
              <a:ext uri="{FF2B5EF4-FFF2-40B4-BE49-F238E27FC236}">
                <a16:creationId xmlns:a16="http://schemas.microsoft.com/office/drawing/2014/main" id="{0FF137C4-CAB2-474F-ACD6-13CE76538D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6041196"/>
              </p:ext>
            </p:extLst>
          </p:nvPr>
        </p:nvGraphicFramePr>
        <p:xfrm>
          <a:off x="877529" y="1123584"/>
          <a:ext cx="10436942" cy="48268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6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7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93194">
                  <a:extLst>
                    <a:ext uri="{9D8B030D-6E8A-4147-A177-3AD203B41FA5}">
                      <a16:colId xmlns:a16="http://schemas.microsoft.com/office/drawing/2014/main" val="1692707848"/>
                    </a:ext>
                  </a:extLst>
                </a:gridCol>
              </a:tblGrid>
              <a:tr h="3848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重大效益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發展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推動進度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837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zh-TW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淨零碳排</a:t>
                      </a:r>
                      <a:endParaRPr lang="en-US" altLang="zh-TW" sz="20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endParaRPr lang="zh-TW" altLang="en-US" sz="20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l" defTabSz="844083" rtl="0" eaLnBrk="1" latinLnBrk="0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zh-TW" altLang="en-US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跨部會</a:t>
                      </a:r>
                      <a:r>
                        <a:rPr lang="en-US" altLang="zh-TW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altLang="en-US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跨單位</a:t>
                      </a:r>
                      <a:r>
                        <a:rPr lang="en-US" altLang="zh-TW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altLang="en-US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跨業共創，導入循環經濟，建構國內最大循環包材服務網絡與解決方案，創新使用端商業模式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marR="0" lvl="0" indent="-176213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HK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材化所</a:t>
                      </a:r>
                      <a:r>
                        <a:rPr lang="en-US" altLang="zh-HK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inhouse</a:t>
                      </a:r>
                      <a:r>
                        <a:rPr lang="zh-HK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計畫－生物塑膠包裝材的機會與契機：分別與循環餐具製造商</a:t>
                      </a:r>
                      <a:r>
                        <a:rPr lang="en-US" altLang="zh-HK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zh-HK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銘安科技</a:t>
                      </a:r>
                      <a:r>
                        <a:rPr lang="en-US" altLang="zh-HK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zh-HK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、第三方服務商</a:t>
                      </a:r>
                      <a:r>
                        <a:rPr lang="en-US" altLang="zh-HK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zh-HK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松德</a:t>
                      </a:r>
                      <a:r>
                        <a:rPr lang="en-US" altLang="zh-HK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zh-HK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與餐飲業者</a:t>
                      </a:r>
                      <a:r>
                        <a:rPr lang="en-US" altLang="zh-HK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zh-HK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曉鹿鳴樓</a:t>
                      </a:r>
                      <a:r>
                        <a:rPr lang="en-US" altLang="zh-HK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zh-HK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討論循環餐具流通模式。</a:t>
                      </a: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7-11</a:t>
                      </a:r>
                      <a:r>
                        <a:rPr lang="zh-TW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代收</a:t>
                      </a:r>
                      <a:r>
                        <a:rPr lang="en-US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momo</a:t>
                      </a:r>
                      <a:r>
                        <a:rPr lang="zh-TW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循環袋服務將上線，商業署將發布新聞稿，準備中。</a:t>
                      </a:r>
                      <a:endParaRPr lang="en-US" altLang="zh-TW" sz="160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3207723"/>
                  </a:ext>
                </a:extLst>
              </a:tr>
              <a:tr h="134709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endParaRPr lang="zh-TW" altLang="en-US" sz="20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l" defTabSz="844083" rtl="0" eaLnBrk="1" latinLnBrk="0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zh-TW" altLang="en-US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以全球首創「供應鏈韌性碳盤及碳交易體檢平台」，引領龍頭企業先行，強化產業全球布局競爭力</a:t>
                      </a:r>
                    </a:p>
                    <a:p>
                      <a:pPr marL="0" lvl="0" indent="0" algn="l" defTabSz="844083" rtl="0" eaLnBrk="1" latinLnBrk="0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endParaRPr lang="en-US" altLang="zh-TW" sz="1600" b="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marR="0" lvl="0" indent="-176213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協助威剛科技研提產創平台計畫「前瞻科技賦能碳管理及技術服務平台計畫」，合作企業 </a:t>
                      </a:r>
                      <a:r>
                        <a:rPr lang="en-US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:</a:t>
                      </a:r>
                      <a:r>
                        <a:rPr lang="zh-TW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工研院、博士旺、信星資訊、</a:t>
                      </a:r>
                      <a:r>
                        <a:rPr lang="en-US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CodeGreen</a:t>
                      </a:r>
                      <a:r>
                        <a:rPr lang="zh-TW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；已</a:t>
                      </a:r>
                      <a:r>
                        <a:rPr lang="zh-TW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產出第一版</a:t>
                      </a:r>
                      <a:r>
                        <a:rPr lang="zh-TW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計畫書，持續精進中</a:t>
                      </a:r>
                      <a:r>
                        <a:rPr lang="zh-TW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。</a:t>
                      </a:r>
                      <a:endParaRPr lang="en-US" altLang="zh-HK" sz="160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9944462"/>
                  </a:ext>
                </a:extLst>
              </a:tr>
              <a:tr h="1515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GAI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l" defTabSz="844083" rtl="0" eaLnBrk="1" latinLnBrk="0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zh-TW" altLang="zh-TW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發展會展</a:t>
                      </a:r>
                      <a:r>
                        <a:rPr lang="en-US" altLang="zh-TW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altLang="en-US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零售</a:t>
                      </a:r>
                      <a:r>
                        <a:rPr lang="zh-TW" altLang="zh-TW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產業</a:t>
                      </a:r>
                      <a:r>
                        <a:rPr lang="en-US" altLang="zh-TW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Gen AI</a:t>
                      </a:r>
                      <a:r>
                        <a:rPr lang="zh-TW" altLang="zh-TW" sz="1600" b="0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加速器</a:t>
                      </a:r>
                      <a:endParaRPr lang="en-US" altLang="zh-TW" sz="1600" b="0" kern="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marR="0" lvl="0" indent="-176213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標註行銷文案數據，對文案進行分類、評價，並標明關鍵字和目標受眾，以訓練</a:t>
                      </a:r>
                      <a:r>
                        <a:rPr lang="en-US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GAI</a:t>
                      </a:r>
                      <a:r>
                        <a:rPr lang="zh-TW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更精確地生成符合特定市場和情境需求的文案。</a:t>
                      </a: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完成</a:t>
                      </a:r>
                      <a:r>
                        <a:rPr lang="en-US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GenAI</a:t>
                      </a:r>
                      <a:r>
                        <a:rPr lang="zh-TW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技術論壇</a:t>
                      </a:r>
                      <a:r>
                        <a:rPr lang="en-US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-</a:t>
                      </a:r>
                      <a:r>
                        <a:rPr lang="zh-TW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分享生成式</a:t>
                      </a:r>
                      <a:r>
                        <a:rPr lang="en-US" altLang="zh-TW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AI</a:t>
                      </a:r>
                      <a:r>
                        <a:rPr lang="zh-TW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影音領域應用。</a:t>
                      </a: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與台科大進行學研委託範疇討論與確認。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6425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980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62_493 xmlns="b8aed4a6-ac34-40d8-b1d7-8aea5af98334" xsi:nil="true"/>
    <_x4e0b__x8f09__x526f__x672c_ xmlns="b8aed4a6-ac34-40d8-b1d7-8aea5af983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7F3432FD16F3A1449D501EC8CDE7FB1F" ma:contentTypeVersion="3" ma:contentTypeDescription="建立新的文件。" ma:contentTypeScope="" ma:versionID="b3f1642025d45c847b73c737ebcb38af">
  <xsd:schema xmlns:xsd="http://www.w3.org/2001/XMLSchema" xmlns:xs="http://www.w3.org/2001/XMLSchema" xmlns:p="http://schemas.microsoft.com/office/2006/metadata/properties" xmlns:ns2="b8aed4a6-ac34-40d8-b1d7-8aea5af98334" targetNamespace="http://schemas.microsoft.com/office/2006/metadata/properties" ma:root="true" ma:fieldsID="d6832a95031df36a955464a47fafedad" ns2:_="">
    <xsd:import namespace="b8aed4a6-ac34-40d8-b1d7-8aea5af98334"/>
    <xsd:element name="properties">
      <xsd:complexType>
        <xsd:sequence>
          <xsd:element name="documentManagement">
            <xsd:complexType>
              <xsd:all>
                <xsd:element ref="ns2:_x0062_493" minOccurs="0"/>
                <xsd:element ref="ns2:_x4e0b__x8f09__x526f__x672c_" minOccurs="0"/>
                <xsd:element ref="ns2:_x4e0b__x8f09__x526f__x672c__x003a__x8907__x88fd__x4f86__x6e9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ed4a6-ac34-40d8-b1d7-8aea5af98334" elementFormDefault="qualified">
    <xsd:import namespace="http://schemas.microsoft.com/office/2006/documentManagement/types"/>
    <xsd:import namespace="http://schemas.microsoft.com/office/infopath/2007/PartnerControls"/>
    <xsd:element name="_x0062_493" ma:index="8" nillable="true" ma:displayName="日期及時間" ma:internalName="_x0062_493">
      <xsd:simpleType>
        <xsd:restriction base="dms:DateTime"/>
      </xsd:simpleType>
    </xsd:element>
    <xsd:element name="_x4e0b__x8f09__x526f__x672c_" ma:index="9" nillable="true" ma:displayName="下載副本" ma:description="下載副本" ma:list="{b8aed4a6-ac34-40d8-b1d7-8aea5af98334}" ma:internalName="_x4e0b__x8f09__x526f__x672c_" ma:showField="Title">
      <xsd:simpleType>
        <xsd:restriction base="dms:Lookup"/>
      </xsd:simpleType>
    </xsd:element>
    <xsd:element name="_x4e0b__x8f09__x526f__x672c__x003a__x8907__x88fd__x4f86__x6e90_" ma:index="10" nillable="true" ma:displayName="下載副本:複製來源" ma:list="{b8aed4a6-ac34-40d8-b1d7-8aea5af98334}" ma:internalName="_x4e0b__x8f09__x526f__x672c__x003a__x8907__x88fd__x4f86__x6e90_" ma:readOnly="true" ma:showField="_CopySource" ma:web="8ca855e4-adfb-4fc0-8985-d3ee15689915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1A7DF1-1490-4032-A288-9678AD5874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8C3FC8-FB86-4009-BB67-08D4F81C7768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http://purl.org/dc/terms/"/>
    <ds:schemaRef ds:uri="http://purl.org/dc/elements/1.1/"/>
    <ds:schemaRef ds:uri="http://schemas.openxmlformats.org/package/2006/metadata/core-properties"/>
    <ds:schemaRef ds:uri="b8aed4a6-ac34-40d8-b1d7-8aea5af9833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E19602A-BF72-47CE-A4BE-578010346C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aed4a6-ac34-40d8-b1d7-8aea5af983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4435</TotalTime>
  <Words>1124</Words>
  <Application>Microsoft Office PowerPoint</Application>
  <PresentationFormat>寬螢幕</PresentationFormat>
  <Paragraphs>214</Paragraphs>
  <Slides>10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10</vt:i4>
      </vt:variant>
    </vt:vector>
  </HeadingPairs>
  <TitlesOfParts>
    <vt:vector size="20" baseType="lpstr">
      <vt:lpstr>BiauKai</vt:lpstr>
      <vt:lpstr>微軟正黑體</vt:lpstr>
      <vt:lpstr>新細明體</vt:lpstr>
      <vt:lpstr>標楷體</vt:lpstr>
      <vt:lpstr>Arial</vt:lpstr>
      <vt:lpstr>Calibri</vt:lpstr>
      <vt:lpstr>Times New Roman</vt:lpstr>
      <vt:lpstr>Wingdings</vt:lpstr>
      <vt:lpstr>簡報內頁</vt:lpstr>
      <vt:lpstr>1_簡報內頁</vt:lpstr>
      <vt:lpstr>U組核心業務報告 (113年4月份)</vt:lpstr>
      <vt:lpstr>綱   要</vt:lpstr>
      <vt:lpstr>PowerPoint 簡報</vt:lpstr>
      <vt:lpstr>PowerPoint 簡報</vt:lpstr>
      <vt:lpstr>PowerPoint 簡報</vt:lpstr>
      <vt:lpstr>PowerPoint 簡報</vt:lpstr>
      <vt:lpstr>PowerPoint 簡報</vt:lpstr>
      <vt:lpstr>重大效益項目 1/2</vt:lpstr>
      <vt:lpstr>重大效益項目 2/2</vt:lpstr>
      <vt:lpstr>報告完畢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陳慧娟</cp:lastModifiedBy>
  <cp:revision>602</cp:revision>
  <cp:lastPrinted>2021-11-08T09:04:53Z</cp:lastPrinted>
  <dcterms:created xsi:type="dcterms:W3CDTF">2008-05-08T04:38:45Z</dcterms:created>
  <dcterms:modified xsi:type="dcterms:W3CDTF">2024-04-29T02:45:50Z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0x0101007F3432FD16F3A1449D501EC8CDE7FB1F</vt:lpwstr>
  </property>
</Properties>
</file>