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23" r:id="rId2"/>
    <p:sldMasterId id="2147483735" r:id="rId3"/>
  </p:sldMasterIdLst>
  <p:notesMasterIdLst>
    <p:notesMasterId r:id="rId31"/>
  </p:notesMasterIdLst>
  <p:handoutMasterIdLst>
    <p:handoutMasterId r:id="rId32"/>
  </p:handoutMasterIdLst>
  <p:sldIdLst>
    <p:sldId id="626" r:id="rId4"/>
    <p:sldId id="821" r:id="rId5"/>
    <p:sldId id="804" r:id="rId6"/>
    <p:sldId id="815" r:id="rId7"/>
    <p:sldId id="782" r:id="rId8"/>
    <p:sldId id="696" r:id="rId9"/>
    <p:sldId id="779" r:id="rId10"/>
    <p:sldId id="820" r:id="rId11"/>
    <p:sldId id="814" r:id="rId12"/>
    <p:sldId id="818" r:id="rId13"/>
    <p:sldId id="817" r:id="rId14"/>
    <p:sldId id="784" r:id="rId15"/>
    <p:sldId id="783" r:id="rId16"/>
    <p:sldId id="822" r:id="rId17"/>
    <p:sldId id="833" r:id="rId18"/>
    <p:sldId id="768" r:id="rId19"/>
    <p:sldId id="755" r:id="rId20"/>
    <p:sldId id="819" r:id="rId21"/>
    <p:sldId id="829" r:id="rId22"/>
    <p:sldId id="762" r:id="rId23"/>
    <p:sldId id="831" r:id="rId24"/>
    <p:sldId id="832" r:id="rId25"/>
    <p:sldId id="276" r:id="rId26"/>
    <p:sldId id="312" r:id="rId27"/>
    <p:sldId id="329" r:id="rId28"/>
    <p:sldId id="343" r:id="rId29"/>
    <p:sldId id="342" r:id="rId30"/>
  </p:sldIdLst>
  <p:sldSz cx="9144000" cy="6858000" type="screen4x3"/>
  <p:notesSz cx="6797675" cy="9928225"/>
  <p:defaultTextStyle>
    <a:defPPr>
      <a:defRPr lang="zh-TW"/>
    </a:defPPr>
    <a:lvl1pPr algn="ctr"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ctr"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ctr"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ctr"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ctr"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83" userDrawn="1">
          <p15:clr>
            <a:srgbClr val="A4A3A4"/>
          </p15:clr>
        </p15:guide>
        <p15:guide id="2" pos="2903" userDrawn="1">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002060"/>
    <a:srgbClr val="FFFF99"/>
    <a:srgbClr val="DBF8F9"/>
    <a:srgbClr val="ABFFF7"/>
    <a:srgbClr val="66FFFF"/>
    <a:srgbClr val="000099"/>
    <a:srgbClr val="FFFFFF"/>
    <a:srgbClr val="3634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淺色樣式 1 - 輔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B344D84-9AFB-497E-A393-DC336BA19D2E}" styleName="中等深淺樣式 3 - 輔色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99400" autoAdjust="0"/>
  </p:normalViewPr>
  <p:slideViewPr>
    <p:cSldViewPr snapToGrid="0">
      <p:cViewPr varScale="1">
        <p:scale>
          <a:sx n="97" d="100"/>
          <a:sy n="97" d="100"/>
        </p:scale>
        <p:origin x="1210" y="86"/>
      </p:cViewPr>
      <p:guideLst>
        <p:guide orient="horz" pos="2183"/>
        <p:guide pos="2903"/>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722"/>
    </p:cViewPr>
  </p:sorterViewPr>
  <p:notesViewPr>
    <p:cSldViewPr snapToGrid="0">
      <p:cViewPr varScale="1">
        <p:scale>
          <a:sx n="74" d="100"/>
          <a:sy n="74" d="100"/>
        </p:scale>
        <p:origin x="3354" y="60"/>
      </p:cViewPr>
      <p:guideLst>
        <p:guide orient="horz" pos="3128"/>
        <p:guide pos="2142"/>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11" y="1"/>
            <a:ext cx="2945659" cy="496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ltLang="zh-TW"/>
          </a:p>
        </p:txBody>
      </p:sp>
      <p:sp>
        <p:nvSpPr>
          <p:cNvPr id="118787" name="Rectangle 3"/>
          <p:cNvSpPr>
            <a:spLocks noGrp="1" noChangeArrowheads="1"/>
          </p:cNvSpPr>
          <p:nvPr>
            <p:ph type="dt" sz="quarter" idx="1"/>
          </p:nvPr>
        </p:nvSpPr>
        <p:spPr bwMode="auto">
          <a:xfrm>
            <a:off x="3850454" y="1"/>
            <a:ext cx="2945659" cy="496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TW"/>
          </a:p>
        </p:txBody>
      </p:sp>
      <p:sp>
        <p:nvSpPr>
          <p:cNvPr id="118788" name="Rectangle 4"/>
          <p:cNvSpPr>
            <a:spLocks noGrp="1" noChangeArrowheads="1"/>
          </p:cNvSpPr>
          <p:nvPr>
            <p:ph type="ftr" sz="quarter" idx="2"/>
          </p:nvPr>
        </p:nvSpPr>
        <p:spPr bwMode="auto">
          <a:xfrm>
            <a:off x="11" y="9430094"/>
            <a:ext cx="2945659" cy="496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ltLang="zh-TW"/>
          </a:p>
        </p:txBody>
      </p:sp>
      <p:sp>
        <p:nvSpPr>
          <p:cNvPr id="118789" name="Rectangle 5"/>
          <p:cNvSpPr>
            <a:spLocks noGrp="1" noChangeArrowheads="1"/>
          </p:cNvSpPr>
          <p:nvPr>
            <p:ph type="sldNum" sz="quarter" idx="3"/>
          </p:nvPr>
        </p:nvSpPr>
        <p:spPr bwMode="auto">
          <a:xfrm>
            <a:off x="3850454" y="9430094"/>
            <a:ext cx="2945659" cy="496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A3C1836-1D35-4551-B5A9-6FD8CCC5FF52}" type="slidenum">
              <a:rPr lang="en-US" altLang="zh-TW"/>
              <a:pPr>
                <a:defRPr/>
              </a:pPr>
              <a:t>‹#›</a:t>
            </a:fld>
            <a:endParaRPr lang="en-US" altLang="zh-TW"/>
          </a:p>
        </p:txBody>
      </p:sp>
    </p:spTree>
    <p:extLst>
      <p:ext uri="{BB962C8B-B14F-4D97-AF65-F5344CB8AC3E}">
        <p14:creationId xmlns:p14="http://schemas.microsoft.com/office/powerpoint/2010/main" val="3900603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1" y="1"/>
            <a:ext cx="2945659" cy="496410"/>
          </a:xfrm>
          <a:prstGeom prst="rect">
            <a:avLst/>
          </a:prstGeom>
        </p:spPr>
        <p:txBody>
          <a:bodyPr vert="horz" lIns="91440" tIns="45720" rIns="91440" bIns="45720" rtlCol="0"/>
          <a:lstStyle>
            <a:lvl1pPr algn="l">
              <a:defRPr sz="1200"/>
            </a:lvl1pPr>
          </a:lstStyle>
          <a:p>
            <a:pPr>
              <a:defRPr/>
            </a:pPr>
            <a:endParaRPr lang="zh-TW" altLang="en-US"/>
          </a:p>
        </p:txBody>
      </p:sp>
      <p:sp>
        <p:nvSpPr>
          <p:cNvPr id="3" name="日期版面配置區 2"/>
          <p:cNvSpPr>
            <a:spLocks noGrp="1"/>
          </p:cNvSpPr>
          <p:nvPr>
            <p:ph type="dt" idx="1"/>
          </p:nvPr>
        </p:nvSpPr>
        <p:spPr>
          <a:xfrm>
            <a:off x="3850454" y="1"/>
            <a:ext cx="2945659" cy="496410"/>
          </a:xfrm>
          <a:prstGeom prst="rect">
            <a:avLst/>
          </a:prstGeom>
        </p:spPr>
        <p:txBody>
          <a:bodyPr vert="horz" lIns="91440" tIns="45720" rIns="91440" bIns="45720" rtlCol="0"/>
          <a:lstStyle>
            <a:lvl1pPr algn="r">
              <a:defRPr sz="1200"/>
            </a:lvl1pPr>
          </a:lstStyle>
          <a:p>
            <a:pPr>
              <a:defRPr/>
            </a:pPr>
            <a:fld id="{E3AF2CE5-511B-4E6F-A6C4-807EE711B3E8}" type="datetimeFigureOut">
              <a:rPr lang="zh-TW" altLang="en-US"/>
              <a:pPr>
                <a:defRPr/>
              </a:pPr>
              <a:t>2024/5/15</a:t>
            </a:fld>
            <a:endParaRPr lang="zh-TW" altLang="en-US"/>
          </a:p>
        </p:txBody>
      </p:sp>
      <p:sp>
        <p:nvSpPr>
          <p:cNvPr id="4" name="投影片圖像版面配置區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775" y="4715915"/>
            <a:ext cx="5438139" cy="4467700"/>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11" y="9430094"/>
            <a:ext cx="2945659" cy="496410"/>
          </a:xfrm>
          <a:prstGeom prst="rect">
            <a:avLst/>
          </a:prstGeom>
        </p:spPr>
        <p:txBody>
          <a:bodyPr vert="horz" lIns="91440" tIns="45720" rIns="91440" bIns="45720" rtlCol="0" anchor="b"/>
          <a:lstStyle>
            <a:lvl1pPr algn="l">
              <a:defRPr sz="1200"/>
            </a:lvl1pPr>
          </a:lstStyle>
          <a:p>
            <a:pPr>
              <a:defRPr/>
            </a:pPr>
            <a:endParaRPr lang="zh-TW" altLang="en-US"/>
          </a:p>
        </p:txBody>
      </p:sp>
      <p:sp>
        <p:nvSpPr>
          <p:cNvPr id="7" name="投影片編號版面配置區 6"/>
          <p:cNvSpPr>
            <a:spLocks noGrp="1"/>
          </p:cNvSpPr>
          <p:nvPr>
            <p:ph type="sldNum" sz="quarter" idx="5"/>
          </p:nvPr>
        </p:nvSpPr>
        <p:spPr>
          <a:xfrm>
            <a:off x="3850454" y="9430094"/>
            <a:ext cx="2945659" cy="496410"/>
          </a:xfrm>
          <a:prstGeom prst="rect">
            <a:avLst/>
          </a:prstGeom>
        </p:spPr>
        <p:txBody>
          <a:bodyPr vert="horz" lIns="91440" tIns="45720" rIns="91440" bIns="45720" rtlCol="0" anchor="b"/>
          <a:lstStyle>
            <a:lvl1pPr algn="r">
              <a:defRPr sz="1200"/>
            </a:lvl1pPr>
          </a:lstStyle>
          <a:p>
            <a:pPr>
              <a:defRPr/>
            </a:pPr>
            <a:fld id="{FEB41366-FE2A-4E2F-94BC-6DB0CE3C5E6E}" type="slidenum">
              <a:rPr lang="zh-TW" altLang="en-US"/>
              <a:pPr>
                <a:defRPr/>
              </a:pPr>
              <a:t>‹#›</a:t>
            </a:fld>
            <a:endParaRPr lang="zh-TW" altLang="en-US"/>
          </a:p>
        </p:txBody>
      </p:sp>
    </p:spTree>
    <p:extLst>
      <p:ext uri="{BB962C8B-B14F-4D97-AF65-F5344CB8AC3E}">
        <p14:creationId xmlns:p14="http://schemas.microsoft.com/office/powerpoint/2010/main" val="1310072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5000C6E-B47C-4212-964B-B422CF3A9F49}" type="slidenum">
              <a:rPr lang="zh-TW" altLang="en-US" smtClean="0"/>
              <a:t>1</a:t>
            </a:fld>
            <a:endParaRPr lang="zh-TW" altLang="en-US"/>
          </a:p>
        </p:txBody>
      </p:sp>
    </p:spTree>
    <p:extLst>
      <p:ext uri="{BB962C8B-B14F-4D97-AF65-F5344CB8AC3E}">
        <p14:creationId xmlns:p14="http://schemas.microsoft.com/office/powerpoint/2010/main" val="2802917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13</a:t>
            </a:fld>
            <a:endParaRPr lang="zh-TW" altLang="en-US"/>
          </a:p>
        </p:txBody>
      </p:sp>
    </p:spTree>
    <p:extLst>
      <p:ext uri="{BB962C8B-B14F-4D97-AF65-F5344CB8AC3E}">
        <p14:creationId xmlns:p14="http://schemas.microsoft.com/office/powerpoint/2010/main" val="2170275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七月份新增</a:t>
            </a:r>
            <a:r>
              <a:rPr lang="en-US" altLang="zh-TW" dirty="0"/>
              <a:t>N301AA </a:t>
            </a:r>
            <a:r>
              <a:rPr lang="zh-TW" altLang="en-US" dirty="0"/>
              <a:t>環構</a:t>
            </a:r>
            <a:endParaRPr lang="en-US" altLang="zh-TW" dirty="0"/>
          </a:p>
        </p:txBody>
      </p:sp>
      <p:sp>
        <p:nvSpPr>
          <p:cNvPr id="4" name="投影片編號版面配置區 3"/>
          <p:cNvSpPr>
            <a:spLocks noGrp="1"/>
          </p:cNvSpPr>
          <p:nvPr>
            <p:ph type="sldNum" sz="quarter" idx="5"/>
          </p:nvPr>
        </p:nvSpPr>
        <p:spPr/>
        <p:txBody>
          <a:bodyPr/>
          <a:lstStyle/>
          <a:p>
            <a:pPr>
              <a:defRPr/>
            </a:pPr>
            <a:fld id="{FEB41366-FE2A-4E2F-94BC-6DB0CE3C5E6E}" type="slidenum">
              <a:rPr lang="zh-TW" altLang="en-US" smtClean="0"/>
              <a:pPr>
                <a:defRPr/>
              </a:pPr>
              <a:t>14</a:t>
            </a:fld>
            <a:endParaRPr lang="zh-TW" altLang="en-US"/>
          </a:p>
        </p:txBody>
      </p:sp>
    </p:spTree>
    <p:extLst>
      <p:ext uri="{BB962C8B-B14F-4D97-AF65-F5344CB8AC3E}">
        <p14:creationId xmlns:p14="http://schemas.microsoft.com/office/powerpoint/2010/main" val="840833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a:solidFill>
                  <a:schemeClr val="tx1"/>
                </a:solidFill>
                <a:effectLst/>
                <a:latin typeface="+mn-lt"/>
                <a:ea typeface="+mn-ea"/>
                <a:cs typeface="+mn-cs"/>
              </a:rPr>
              <a:t>110</a:t>
            </a:r>
            <a:r>
              <a:rPr lang="zh-TW" altLang="en-US" sz="1200" b="0" i="0" kern="1200" dirty="0">
                <a:solidFill>
                  <a:schemeClr val="tx1"/>
                </a:solidFill>
                <a:effectLst/>
                <a:latin typeface="+mn-lt"/>
                <a:ea typeface="+mn-ea"/>
                <a:cs typeface="+mn-cs"/>
              </a:rPr>
              <a:t>叡藝呆帳沖銷</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和解討回款    </a:t>
            </a:r>
            <a:r>
              <a:rPr lang="en-US" altLang="zh-TW" sz="1200" b="0" i="0" kern="1200" dirty="0">
                <a:solidFill>
                  <a:schemeClr val="tx1"/>
                </a:solidFill>
                <a:effectLst/>
                <a:latin typeface="+mn-lt"/>
                <a:ea typeface="+mn-ea"/>
                <a:cs typeface="+mn-cs"/>
              </a:rPr>
              <a:t>(MN6500  </a:t>
            </a:r>
            <a:r>
              <a:rPr lang="zh-TW" altLang="en-US" sz="1200" b="0" i="0" kern="1200" dirty="0">
                <a:solidFill>
                  <a:schemeClr val="tx1"/>
                </a:solidFill>
                <a:effectLst/>
                <a:latin typeface="+mn-lt"/>
                <a:ea typeface="+mn-ea"/>
                <a:cs typeface="+mn-cs"/>
              </a:rPr>
              <a:t>損失與賠償動支數</a:t>
            </a:r>
            <a:r>
              <a:rPr lang="en-US" altLang="zh-TW" sz="1200" b="0" i="0" kern="1200" dirty="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5"/>
          </p:nvPr>
        </p:nvSpPr>
        <p:spPr/>
        <p:txBody>
          <a:bodyPr/>
          <a:lstStyle/>
          <a:p>
            <a:pPr>
              <a:defRPr/>
            </a:pPr>
            <a:fld id="{FEB41366-FE2A-4E2F-94BC-6DB0CE3C5E6E}" type="slidenum">
              <a:rPr lang="zh-TW" altLang="en-US" smtClean="0"/>
              <a:pPr>
                <a:defRPr/>
              </a:pPr>
              <a:t>16</a:t>
            </a:fld>
            <a:endParaRPr lang="zh-TW" altLang="en-US"/>
          </a:p>
        </p:txBody>
      </p:sp>
    </p:spTree>
    <p:extLst>
      <p:ext uri="{BB962C8B-B14F-4D97-AF65-F5344CB8AC3E}">
        <p14:creationId xmlns:p14="http://schemas.microsoft.com/office/powerpoint/2010/main" val="2718075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pPr>
              <a:defRPr/>
            </a:pPr>
            <a:fld id="{FEB41366-FE2A-4E2F-94BC-6DB0CE3C5E6E}" type="slidenum">
              <a:rPr lang="zh-TW" altLang="en-US" smtClean="0"/>
              <a:pPr>
                <a:defRPr/>
              </a:pPr>
              <a:t>17</a:t>
            </a:fld>
            <a:endParaRPr lang="zh-TW" altLang="en-US"/>
          </a:p>
        </p:txBody>
      </p:sp>
    </p:spTree>
    <p:extLst>
      <p:ext uri="{BB962C8B-B14F-4D97-AF65-F5344CB8AC3E}">
        <p14:creationId xmlns:p14="http://schemas.microsoft.com/office/powerpoint/2010/main" val="3503661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bwMode="auto">
          <a:xfrm>
            <a:off x="1165225" y="1241425"/>
            <a:ext cx="4467225" cy="33512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614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新細明體" panose="02020500000000000000" pitchFamily="18" charset="-120"/>
              </a:defRPr>
            </a:lvl1pPr>
            <a:lvl2pPr marL="742801" indent="-285693">
              <a:defRPr kumimoji="1">
                <a:solidFill>
                  <a:schemeClr val="tx1"/>
                </a:solidFill>
                <a:latin typeface="Arial" panose="020B0604020202020204" pitchFamily="34" charset="0"/>
                <a:ea typeface="新細明體" panose="02020500000000000000" pitchFamily="18" charset="-120"/>
              </a:defRPr>
            </a:lvl2pPr>
            <a:lvl3pPr marL="1142771" indent="-228554">
              <a:defRPr kumimoji="1">
                <a:solidFill>
                  <a:schemeClr val="tx1"/>
                </a:solidFill>
                <a:latin typeface="Arial" panose="020B0604020202020204" pitchFamily="34" charset="0"/>
                <a:ea typeface="新細明體" panose="02020500000000000000" pitchFamily="18" charset="-120"/>
              </a:defRPr>
            </a:lvl3pPr>
            <a:lvl4pPr marL="1599880" indent="-228554">
              <a:defRPr kumimoji="1">
                <a:solidFill>
                  <a:schemeClr val="tx1"/>
                </a:solidFill>
                <a:latin typeface="Arial" panose="020B0604020202020204" pitchFamily="34" charset="0"/>
                <a:ea typeface="新細明體" panose="02020500000000000000" pitchFamily="18" charset="-120"/>
              </a:defRPr>
            </a:lvl4pPr>
            <a:lvl5pPr marL="2056989" indent="-228554">
              <a:defRPr kumimoji="1">
                <a:solidFill>
                  <a:schemeClr val="tx1"/>
                </a:solidFill>
                <a:latin typeface="Arial" panose="020B0604020202020204" pitchFamily="34" charset="0"/>
                <a:ea typeface="新細明體" panose="02020500000000000000" pitchFamily="18" charset="-120"/>
              </a:defRPr>
            </a:lvl5pPr>
            <a:lvl6pPr marL="2514097" indent="-228554"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206" indent="-228554"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8314" indent="-228554"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5423" indent="-228554"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8B72CC4A-8A72-4F63-9AC3-CC57A94DDDA4}" type="slidenum">
              <a:rPr lang="zh-TW" altLang="en-US"/>
              <a:pPr/>
              <a:t>23</a:t>
            </a:fld>
            <a:endParaRPr lang="zh-TW" altLang="en-US"/>
          </a:p>
        </p:txBody>
      </p:sp>
    </p:spTree>
    <p:extLst>
      <p:ext uri="{BB962C8B-B14F-4D97-AF65-F5344CB8AC3E}">
        <p14:creationId xmlns:p14="http://schemas.microsoft.com/office/powerpoint/2010/main" val="2237149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673100" y="808038"/>
            <a:ext cx="5392738" cy="4043362"/>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FEA98F4F-8CBA-408A-99B7-61FA5930B29C}" type="slidenum">
              <a:rPr lang="zh-TW" altLang="en-US" smtClean="0">
                <a:solidFill>
                  <a:prstClr val="black"/>
                </a:solidFill>
              </a:rPr>
              <a:pPr/>
              <a:t>25</a:t>
            </a:fld>
            <a:endParaRPr lang="zh-TW" altLang="en-US">
              <a:solidFill>
                <a:prstClr val="black"/>
              </a:solidFill>
            </a:endParaRPr>
          </a:p>
        </p:txBody>
      </p:sp>
    </p:spTree>
    <p:extLst>
      <p:ext uri="{BB962C8B-B14F-4D97-AF65-F5344CB8AC3E}">
        <p14:creationId xmlns:p14="http://schemas.microsoft.com/office/powerpoint/2010/main" val="689108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5</a:t>
            </a:fld>
            <a:endParaRPr lang="zh-TW" altLang="en-US"/>
          </a:p>
        </p:txBody>
      </p:sp>
    </p:spTree>
    <p:extLst>
      <p:ext uri="{BB962C8B-B14F-4D97-AF65-F5344CB8AC3E}">
        <p14:creationId xmlns:p14="http://schemas.microsoft.com/office/powerpoint/2010/main" val="427876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6</a:t>
            </a:fld>
            <a:endParaRPr lang="zh-TW" altLang="en-US"/>
          </a:p>
        </p:txBody>
      </p:sp>
    </p:spTree>
    <p:extLst>
      <p:ext uri="{BB962C8B-B14F-4D97-AF65-F5344CB8AC3E}">
        <p14:creationId xmlns:p14="http://schemas.microsoft.com/office/powerpoint/2010/main" val="2771666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7</a:t>
            </a:fld>
            <a:endParaRPr lang="zh-TW" altLang="en-US"/>
          </a:p>
        </p:txBody>
      </p:sp>
    </p:spTree>
    <p:extLst>
      <p:ext uri="{BB962C8B-B14F-4D97-AF65-F5344CB8AC3E}">
        <p14:creationId xmlns:p14="http://schemas.microsoft.com/office/powerpoint/2010/main" val="2107216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8</a:t>
            </a:fld>
            <a:endParaRPr lang="zh-TW" altLang="en-US"/>
          </a:p>
        </p:txBody>
      </p:sp>
    </p:spTree>
    <p:extLst>
      <p:ext uri="{BB962C8B-B14F-4D97-AF65-F5344CB8AC3E}">
        <p14:creationId xmlns:p14="http://schemas.microsoft.com/office/powerpoint/2010/main" val="2440508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9</a:t>
            </a:fld>
            <a:endParaRPr lang="zh-TW" altLang="en-US"/>
          </a:p>
        </p:txBody>
      </p:sp>
    </p:spTree>
    <p:extLst>
      <p:ext uri="{BB962C8B-B14F-4D97-AF65-F5344CB8AC3E}">
        <p14:creationId xmlns:p14="http://schemas.microsoft.com/office/powerpoint/2010/main" val="2538304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10</a:t>
            </a:fld>
            <a:endParaRPr lang="zh-TW" altLang="en-US"/>
          </a:p>
        </p:txBody>
      </p:sp>
    </p:spTree>
    <p:extLst>
      <p:ext uri="{BB962C8B-B14F-4D97-AF65-F5344CB8AC3E}">
        <p14:creationId xmlns:p14="http://schemas.microsoft.com/office/powerpoint/2010/main" val="120395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11</a:t>
            </a:fld>
            <a:endParaRPr lang="zh-TW" altLang="en-US"/>
          </a:p>
        </p:txBody>
      </p:sp>
    </p:spTree>
    <p:extLst>
      <p:ext uri="{BB962C8B-B14F-4D97-AF65-F5344CB8AC3E}">
        <p14:creationId xmlns:p14="http://schemas.microsoft.com/office/powerpoint/2010/main" val="427128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EB41366-FE2A-4E2F-94BC-6DB0CE3C5E6E}" type="slidenum">
              <a:rPr lang="zh-TW" altLang="en-US" smtClean="0"/>
              <a:pPr>
                <a:defRPr/>
              </a:pPr>
              <a:t>12</a:t>
            </a:fld>
            <a:endParaRPr lang="zh-TW" altLang="en-US"/>
          </a:p>
        </p:txBody>
      </p:sp>
    </p:spTree>
    <p:extLst>
      <p:ext uri="{BB962C8B-B14F-4D97-AF65-F5344CB8AC3E}">
        <p14:creationId xmlns:p14="http://schemas.microsoft.com/office/powerpoint/2010/main" val="3733998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標題投影片">
    <p:spTree>
      <p:nvGrpSpPr>
        <p:cNvPr id="1" name=""/>
        <p:cNvGrpSpPr/>
        <p:nvPr/>
      </p:nvGrpSpPr>
      <p:grpSpPr>
        <a:xfrm>
          <a:off x="0" y="0"/>
          <a:ext cx="0" cy="0"/>
          <a:chOff x="0" y="0"/>
          <a:chExt cx="0" cy="0"/>
        </a:xfrm>
      </p:grpSpPr>
      <p:pic>
        <p:nvPicPr>
          <p:cNvPr id="9" name="Picture 60" descr="E版"/>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81750" y="4110038"/>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2" name="Rectangle 2"/>
          <p:cNvSpPr>
            <a:spLocks noGrp="1" noChangeArrowheads="1"/>
          </p:cNvSpPr>
          <p:nvPr>
            <p:ph type="ctrTitle"/>
          </p:nvPr>
        </p:nvSpPr>
        <p:spPr>
          <a:xfrm>
            <a:off x="719138" y="2338388"/>
            <a:ext cx="7772400" cy="765175"/>
          </a:xfrm>
        </p:spPr>
        <p:txBody>
          <a:bodyPr/>
          <a:lstStyle>
            <a:lvl1pPr algn="ctr" rtl="0" eaLnBrk="0" fontAlgn="base" hangingPunct="0">
              <a:spcBef>
                <a:spcPct val="0"/>
              </a:spcBef>
              <a:spcAft>
                <a:spcPct val="0"/>
              </a:spcAft>
              <a:defRPr kumimoji="1" lang="zh-TW" altLang="en-US" sz="4000" b="0" noProof="0" dirty="0" smtClean="0">
                <a:solidFill>
                  <a:schemeClr val="tx1"/>
                </a:solidFill>
                <a:effectLst/>
                <a:latin typeface="Calibri" panose="020F0502020204030204" pitchFamily="34" charset="0"/>
                <a:ea typeface="標楷體" panose="03000509000000000000" pitchFamily="65" charset="-120"/>
                <a:cs typeface="+mj-cs"/>
              </a:defRPr>
            </a:lvl1pPr>
          </a:lstStyle>
          <a:p>
            <a:pPr lvl="0"/>
            <a:r>
              <a:rPr lang="zh-TW" altLang="en-US" noProof="0" dirty="0"/>
              <a:t>按一下以編輯母片標題樣式</a:t>
            </a:r>
          </a:p>
        </p:txBody>
      </p:sp>
      <p:sp>
        <p:nvSpPr>
          <p:cNvPr id="30723" name="Rectangle 3"/>
          <p:cNvSpPr>
            <a:spLocks noGrp="1" noChangeArrowheads="1"/>
          </p:cNvSpPr>
          <p:nvPr>
            <p:ph type="subTitle" idx="1"/>
          </p:nvPr>
        </p:nvSpPr>
        <p:spPr>
          <a:xfrm>
            <a:off x="719138" y="3598863"/>
            <a:ext cx="7013575" cy="914400"/>
          </a:xfrm>
        </p:spPr>
        <p:txBody>
          <a:bodyPr anchor="ctr"/>
          <a:lstStyle>
            <a:lvl1pPr marL="0" indent="0" algn="ctr">
              <a:buFontTx/>
              <a:buNone/>
              <a:defRPr sz="2000">
                <a:solidFill>
                  <a:schemeClr val="tx1"/>
                </a:solidFill>
                <a:latin typeface="Calibri" panose="020F0502020204030204" pitchFamily="34" charset="0"/>
                <a:ea typeface="標楷體" panose="03000509000000000000" pitchFamily="65" charset="-120"/>
              </a:defRPr>
            </a:lvl1pPr>
          </a:lstStyle>
          <a:p>
            <a:pPr lvl="0"/>
            <a:r>
              <a:rPr lang="zh-TW" altLang="en-US" noProof="0" dirty="0"/>
              <a:t>按一下以編輯母片副標題樣式</a:t>
            </a:r>
          </a:p>
        </p:txBody>
      </p:sp>
      <p:pic>
        <p:nvPicPr>
          <p:cNvPr id="10" name="Picture 28" descr="itri_CEL_A"/>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9958" y="44603"/>
            <a:ext cx="1678774" cy="38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圖片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sp>
        <p:nvSpPr>
          <p:cNvPr id="11"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1000" dirty="0">
              <a:latin typeface="Calibri" panose="020F0502020204030204" pitchFamily="34" charset="0"/>
              <a:ea typeface="標楷體" panose="03000509000000000000" pitchFamily="65" charset="-120"/>
            </a:endParaRPr>
          </a:p>
        </p:txBody>
      </p:sp>
      <p:sp>
        <p:nvSpPr>
          <p:cNvPr id="12"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kumimoji="1" lang="zh-TW" altLang="en-US" sz="1000" b="0" i="0" kern="1200" dirty="0">
                <a:solidFill>
                  <a:schemeClr val="bg1"/>
                </a:solidFill>
                <a:effectLst/>
                <a:latin typeface="Calibri" panose="020F0502020204030204" pitchFamily="34" charset="0"/>
                <a:ea typeface="標楷體" panose="03000509000000000000" pitchFamily="65" charset="-120"/>
                <a:cs typeface="+mn-cs"/>
              </a:rPr>
              <a:t>工業技術研究院機密資料 禁止複製、轉載、外流</a:t>
            </a:r>
            <a:r>
              <a:rPr kumimoji="1" lang="zh-TW" altLang="en-US" sz="1000" b="0" i="0" kern="1200" baseline="0" dirty="0">
                <a:solidFill>
                  <a:schemeClr val="bg1"/>
                </a:solidFill>
                <a:effectLst/>
                <a:latin typeface="Calibri" panose="020F0502020204030204" pitchFamily="34" charset="0"/>
                <a:ea typeface="標楷體" panose="03000509000000000000" pitchFamily="65" charset="-120"/>
                <a:cs typeface="+mn-cs"/>
              </a:rPr>
              <a:t>  </a:t>
            </a:r>
            <a:r>
              <a:rPr kumimoji="1" lang="en-US" altLang="zh-TW" sz="1000" b="0" i="0" kern="1200" dirty="0">
                <a:solidFill>
                  <a:schemeClr val="bg1"/>
                </a:solidFill>
                <a:effectLst/>
                <a:latin typeface="Calibri" panose="020F0502020204030204" pitchFamily="34" charset="0"/>
                <a:ea typeface="標楷體" panose="03000509000000000000" pitchFamily="65" charset="-120"/>
                <a:cs typeface="+mn-cs"/>
              </a:rPr>
              <a:t>ITRI CONFIDENTIAL DOCUMENT DO NOT COPY OR DISTRIBUTE</a:t>
            </a:r>
            <a:endParaRPr lang="zh-TW" altLang="en-US" sz="1000" dirty="0">
              <a:solidFill>
                <a:schemeClr val="bg1"/>
              </a:solidFill>
              <a:latin typeface="Calibri" panose="020F0502020204030204" pitchFamily="34" charset="0"/>
              <a:ea typeface="標楷體" panose="03000509000000000000" pitchFamily="65" charset="-120"/>
            </a:endParaRPr>
          </a:p>
        </p:txBody>
      </p:sp>
      <p:sp>
        <p:nvSpPr>
          <p:cNvPr id="14"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pPr/>
              <a:t>‹#›</a:t>
            </a:fld>
            <a:endParaRPr lang="zh-TW" altLang="en-US" dirty="0"/>
          </a:p>
        </p:txBody>
      </p:sp>
    </p:spTree>
    <p:extLst>
      <p:ext uri="{BB962C8B-B14F-4D97-AF65-F5344CB8AC3E}">
        <p14:creationId xmlns:p14="http://schemas.microsoft.com/office/powerpoint/2010/main" val="75878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9413" y="493612"/>
            <a:ext cx="2092325" cy="5897663"/>
          </a:xfrm>
        </p:spPr>
        <p:txBody>
          <a:bodyPr vert="eaVert"/>
          <a:lstStyle>
            <a:lvl1pPr>
              <a:defRPr>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3" name="直排文字版面配置區 2"/>
          <p:cNvSpPr>
            <a:spLocks noGrp="1"/>
          </p:cNvSpPr>
          <p:nvPr>
            <p:ph type="body" orient="vert" idx="1"/>
          </p:nvPr>
        </p:nvSpPr>
        <p:spPr>
          <a:xfrm>
            <a:off x="450850" y="493612"/>
            <a:ext cx="6126163" cy="5897663"/>
          </a:xfrm>
        </p:spPr>
        <p:txBody>
          <a:bodyPr vert="eaVert"/>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p>
        </p:txBody>
      </p:sp>
      <p:sp>
        <p:nvSpPr>
          <p:cNvPr id="9"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pPr/>
              <a:t>‹#›</a:t>
            </a:fld>
            <a:endParaRPr lang="zh-TW" altLang="en-US" dirty="0"/>
          </a:p>
        </p:txBody>
      </p:sp>
    </p:spTree>
    <p:extLst>
      <p:ext uri="{BB962C8B-B14F-4D97-AF65-F5344CB8AC3E}">
        <p14:creationId xmlns:p14="http://schemas.microsoft.com/office/powerpoint/2010/main" val="20038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標題投影片">
    <p:spTree>
      <p:nvGrpSpPr>
        <p:cNvPr id="1" name=""/>
        <p:cNvGrpSpPr/>
        <p:nvPr/>
      </p:nvGrpSpPr>
      <p:grpSpPr>
        <a:xfrm>
          <a:off x="0" y="0"/>
          <a:ext cx="0" cy="0"/>
          <a:chOff x="0" y="0"/>
          <a:chExt cx="0" cy="0"/>
        </a:xfrm>
      </p:grpSpPr>
      <p:pic>
        <p:nvPicPr>
          <p:cNvPr id="20"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9352" y="2991902"/>
            <a:ext cx="2914650" cy="3866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1" y="6618288"/>
            <a:ext cx="9144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11" name="Picture 26" descr="itri_CEL_A_W"/>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19138" y="579439"/>
            <a:ext cx="2496741"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1"/>
          <p:cNvSpPr>
            <a:spLocks noGrp="1" noChangeArrowheads="1"/>
          </p:cNvSpPr>
          <p:nvPr>
            <p:ph type="ctrTitle" hasCustomPrompt="1"/>
          </p:nvPr>
        </p:nvSpPr>
        <p:spPr>
          <a:xfrm>
            <a:off x="627524" y="2584704"/>
            <a:ext cx="4947049" cy="1219201"/>
          </a:xfrm>
        </p:spPr>
        <p:txBody>
          <a:bodyPr anchor="t" anchorCtr="0"/>
          <a:lstStyle>
            <a:lvl1pPr>
              <a:defRPr sz="3300" b="1">
                <a:solidFill>
                  <a:srgbClr val="00B2B3"/>
                </a:solidFill>
              </a:defRPr>
            </a:lvl1pPr>
          </a:lstStyle>
          <a:p>
            <a:r>
              <a:rPr lang="zh-TW" altLang="en-US" dirty="0"/>
              <a:t>簡報標題</a:t>
            </a:r>
          </a:p>
        </p:txBody>
      </p:sp>
      <p:sp>
        <p:nvSpPr>
          <p:cNvPr id="14" name="Rectangle 22"/>
          <p:cNvSpPr>
            <a:spLocks noGrp="1" noChangeArrowheads="1"/>
          </p:cNvSpPr>
          <p:nvPr>
            <p:ph type="subTitle" idx="1" hasCustomPrompt="1"/>
          </p:nvPr>
        </p:nvSpPr>
        <p:spPr>
          <a:xfrm>
            <a:off x="640343" y="5059680"/>
            <a:ext cx="5078154" cy="755904"/>
          </a:xfrm>
        </p:spPr>
        <p:txBody>
          <a:bodyPr anchor="b" anchorCtr="0"/>
          <a:lstStyle>
            <a:lvl1pPr marL="0" indent="0" eaLnBrk="1" hangingPunct="1">
              <a:lnSpc>
                <a:spcPct val="80000"/>
              </a:lnSpc>
              <a:spcBef>
                <a:spcPct val="0"/>
              </a:spcBef>
              <a:buFontTx/>
              <a:buNone/>
              <a:defRPr sz="1500">
                <a:solidFill>
                  <a:schemeClr val="tx1"/>
                </a:solidFill>
                <a:latin typeface="+mn-ea"/>
                <a:ea typeface="+mn-ea"/>
              </a:defRPr>
            </a:lvl1pPr>
          </a:lstStyle>
          <a:p>
            <a:pPr eaLnBrk="1" hangingPunct="1">
              <a:lnSpc>
                <a:spcPct val="80000"/>
              </a:lnSpc>
              <a:spcBef>
                <a:spcPct val="0"/>
              </a:spcBef>
              <a:buFontTx/>
              <a:buNone/>
            </a:pPr>
            <a:r>
              <a:rPr lang="zh-TW" altLang="en-US" sz="1500" dirty="0"/>
              <a:t>簡報單位 簡報人名稱</a:t>
            </a:r>
            <a:r>
              <a:rPr lang="en-US" altLang="zh-TW" sz="1500" dirty="0"/>
              <a:t> </a:t>
            </a:r>
            <a:r>
              <a:rPr lang="zh-TW" altLang="en-US" sz="1500" dirty="0"/>
              <a:t>職稱</a:t>
            </a:r>
            <a:endParaRPr lang="en-US" altLang="zh-TW" sz="1500" dirty="0"/>
          </a:p>
        </p:txBody>
      </p:sp>
      <p:sp>
        <p:nvSpPr>
          <p:cNvPr id="17" name="投影片編號版面配置區 3"/>
          <p:cNvSpPr>
            <a:spLocks noGrp="1"/>
          </p:cNvSpPr>
          <p:nvPr>
            <p:ph type="sldNum" sz="quarter" idx="11"/>
          </p:nvPr>
        </p:nvSpPr>
        <p:spPr>
          <a:xfrm>
            <a:off x="8711106" y="6619876"/>
            <a:ext cx="428625" cy="238125"/>
          </a:xfrm>
        </p:spPr>
        <p:txBody>
          <a:bodyPr/>
          <a:lstStyle/>
          <a:p>
            <a:pPr>
              <a:defRPr/>
            </a:pPr>
            <a:fld id="{1A71FFAD-F905-4792-971B-681FA4F61CA8}" type="slidenum">
              <a:rPr lang="en-US" altLang="zh-TW" smtClean="0"/>
              <a:pPr>
                <a:defRPr/>
              </a:pPr>
              <a:t>‹#›</a:t>
            </a:fld>
            <a:endParaRPr lang="en-US" altLang="zh-TW"/>
          </a:p>
        </p:txBody>
      </p:sp>
      <p:sp>
        <p:nvSpPr>
          <p:cNvPr id="18" name="文字版面配置區 8"/>
          <p:cNvSpPr>
            <a:spLocks noGrp="1"/>
          </p:cNvSpPr>
          <p:nvPr>
            <p:ph type="body" sz="quarter" idx="12" hasCustomPrompt="1"/>
          </p:nvPr>
        </p:nvSpPr>
        <p:spPr>
          <a:xfrm>
            <a:off x="640343" y="5902263"/>
            <a:ext cx="2091452" cy="432303"/>
          </a:xfrm>
        </p:spPr>
        <p:txBody>
          <a:bodyPr/>
          <a:lstStyle>
            <a:lvl1pPr marL="0" indent="0">
              <a:buNone/>
              <a:defRPr sz="1200"/>
            </a:lvl1pPr>
          </a:lstStyle>
          <a:p>
            <a:pPr lvl="0"/>
            <a:r>
              <a:rPr lang="zh-TW" altLang="en-US" dirty="0"/>
              <a:t>簡報日期</a:t>
            </a:r>
          </a:p>
        </p:txBody>
      </p:sp>
      <p:pic>
        <p:nvPicPr>
          <p:cNvPr id="13" name="圖片 12"/>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461774" y="254787"/>
            <a:ext cx="512051"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48"/>
          <p:cNvSpPr txBox="1">
            <a:spLocks noChangeArrowheads="1"/>
          </p:cNvSpPr>
          <p:nvPr userDrawn="1"/>
        </p:nvSpPr>
        <p:spPr bwMode="auto">
          <a:xfrm>
            <a:off x="-8625" y="6610193"/>
            <a:ext cx="5341434"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750" dirty="0">
                <a:solidFill>
                  <a:schemeClr val="bg1"/>
                </a:solidFill>
                <a:latin typeface="+mj-ea"/>
                <a:ea typeface="+mj-ea"/>
              </a:rPr>
              <a:t>工業技術研究院機密資料 禁止複製、轉載、外流 </a:t>
            </a:r>
            <a:r>
              <a:rPr lang="en-US" altLang="zh-TW" sz="75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225096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1_標題投影片">
    <p:spTree>
      <p:nvGrpSpPr>
        <p:cNvPr id="1" name=""/>
        <p:cNvGrpSpPr/>
        <p:nvPr/>
      </p:nvGrpSpPr>
      <p:grpSpPr>
        <a:xfrm>
          <a:off x="0" y="0"/>
          <a:ext cx="0" cy="0"/>
          <a:chOff x="0" y="0"/>
          <a:chExt cx="0" cy="0"/>
        </a:xfrm>
      </p:grpSpPr>
      <p:pic>
        <p:nvPicPr>
          <p:cNvPr id="9" name="Picture 60" descr="E版"/>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81750" y="4110038"/>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2" name="Rectangle 2"/>
          <p:cNvSpPr>
            <a:spLocks noGrp="1" noChangeArrowheads="1"/>
          </p:cNvSpPr>
          <p:nvPr>
            <p:ph type="ctrTitle"/>
          </p:nvPr>
        </p:nvSpPr>
        <p:spPr>
          <a:xfrm>
            <a:off x="719138" y="2338388"/>
            <a:ext cx="7772400" cy="765175"/>
          </a:xfrm>
        </p:spPr>
        <p:txBody>
          <a:bodyPr/>
          <a:lstStyle>
            <a:lvl1pPr algn="ctr" rtl="0" eaLnBrk="0" fontAlgn="base" hangingPunct="0">
              <a:spcBef>
                <a:spcPct val="0"/>
              </a:spcBef>
              <a:spcAft>
                <a:spcPct val="0"/>
              </a:spcAft>
              <a:defRPr kumimoji="1" lang="zh-TW" altLang="en-US" sz="4000" b="0" noProof="0" dirty="0" smtClean="0">
                <a:solidFill>
                  <a:schemeClr val="tx1"/>
                </a:solidFill>
                <a:effectLst/>
                <a:latin typeface="Calibri" panose="020F0502020204030204" pitchFamily="34" charset="0"/>
                <a:ea typeface="標楷體" panose="03000509000000000000" pitchFamily="65" charset="-120"/>
                <a:cs typeface="+mj-cs"/>
              </a:defRPr>
            </a:lvl1pPr>
          </a:lstStyle>
          <a:p>
            <a:pPr lvl="0"/>
            <a:r>
              <a:rPr lang="zh-TW" altLang="en-US" noProof="0" dirty="0"/>
              <a:t>按一下以編輯母片標題樣式</a:t>
            </a:r>
          </a:p>
        </p:txBody>
      </p:sp>
      <p:sp>
        <p:nvSpPr>
          <p:cNvPr id="30723" name="Rectangle 3"/>
          <p:cNvSpPr>
            <a:spLocks noGrp="1" noChangeArrowheads="1"/>
          </p:cNvSpPr>
          <p:nvPr>
            <p:ph type="subTitle" idx="1"/>
          </p:nvPr>
        </p:nvSpPr>
        <p:spPr>
          <a:xfrm>
            <a:off x="719138" y="3598863"/>
            <a:ext cx="7013575" cy="914400"/>
          </a:xfrm>
        </p:spPr>
        <p:txBody>
          <a:bodyPr anchor="ctr"/>
          <a:lstStyle>
            <a:lvl1pPr marL="0" indent="0" algn="ctr">
              <a:buFontTx/>
              <a:buNone/>
              <a:defRPr sz="2000">
                <a:solidFill>
                  <a:schemeClr val="tx1"/>
                </a:solidFill>
                <a:latin typeface="Calibri" panose="020F0502020204030204" pitchFamily="34" charset="0"/>
                <a:ea typeface="標楷體" panose="03000509000000000000" pitchFamily="65" charset="-120"/>
              </a:defRPr>
            </a:lvl1pPr>
          </a:lstStyle>
          <a:p>
            <a:pPr lvl="0"/>
            <a:r>
              <a:rPr lang="zh-TW" altLang="en-US" noProof="0" dirty="0"/>
              <a:t>按一下以編輯母片副標題樣式</a:t>
            </a:r>
          </a:p>
        </p:txBody>
      </p:sp>
      <p:pic>
        <p:nvPicPr>
          <p:cNvPr id="10" name="Picture 28" descr="itri_CEL_A"/>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9958" y="44603"/>
            <a:ext cx="1678774" cy="38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圖片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sp>
        <p:nvSpPr>
          <p:cNvPr id="11"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1000" dirty="0">
              <a:solidFill>
                <a:srgbClr val="000000"/>
              </a:solidFill>
              <a:latin typeface="Calibri" panose="020F0502020204030204" pitchFamily="34" charset="0"/>
              <a:ea typeface="標楷體" panose="03000509000000000000" pitchFamily="65" charset="-120"/>
            </a:endParaRPr>
          </a:p>
        </p:txBody>
      </p:sp>
      <p:sp>
        <p:nvSpPr>
          <p:cNvPr id="12"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lang="zh-TW" altLang="en-US" sz="1000" dirty="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1000" dirty="0">
                <a:solidFill>
                  <a:srgbClr val="FFFFFF"/>
                </a:solidFill>
                <a:latin typeface="Calibri" panose="020F0502020204030204" pitchFamily="34" charset="0"/>
                <a:ea typeface="標楷體" panose="03000509000000000000" pitchFamily="65" charset="-120"/>
              </a:rPr>
              <a:t>ITRI CONFIDENTIAL DOCUMENT DO NOT COPY OR DISTRIBUTE</a:t>
            </a:r>
            <a:endParaRPr lang="zh-TW" altLang="en-US" sz="1000" dirty="0">
              <a:solidFill>
                <a:srgbClr val="FFFFFF"/>
              </a:solidFill>
              <a:latin typeface="Calibri" panose="020F0502020204030204" pitchFamily="34" charset="0"/>
              <a:ea typeface="標楷體" panose="03000509000000000000" pitchFamily="65" charset="-120"/>
            </a:endParaRPr>
          </a:p>
        </p:txBody>
      </p:sp>
      <p:sp>
        <p:nvSpPr>
          <p:cNvPr id="14"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Tree>
    <p:extLst>
      <p:ext uri="{BB962C8B-B14F-4D97-AF65-F5344CB8AC3E}">
        <p14:creationId xmlns:p14="http://schemas.microsoft.com/office/powerpoint/2010/main" val="1627703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dirty="0">
              <a:solidFill>
                <a:srgbClr val="000000">
                  <a:lumMod val="75000"/>
                  <a:lumOff val="25000"/>
                </a:srgbClr>
              </a:solidFill>
            </a:endParaRPr>
          </a:p>
        </p:txBody>
      </p:sp>
      <p:pic>
        <p:nvPicPr>
          <p:cNvPr id="7" name="Picture 60" descr="E版"/>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3282639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pattFill prst="pct5">
          <a:fgClr>
            <a:srgbClr val="ABE9FF"/>
          </a:fgClr>
          <a:bgClr>
            <a:schemeClr val="bg1"/>
          </a:bgClr>
        </a:pattFill>
        <a:effectLst/>
      </p:bgPr>
    </p:bg>
    <p:spTree>
      <p:nvGrpSpPr>
        <p:cNvPr id="1" name=""/>
        <p:cNvGrpSpPr/>
        <p:nvPr/>
      </p:nvGrpSpPr>
      <p:grpSpPr>
        <a:xfrm>
          <a:off x="0" y="0"/>
          <a:ext cx="0" cy="0"/>
          <a:chOff x="0" y="0"/>
          <a:chExt cx="0" cy="0"/>
        </a:xfrm>
      </p:grpSpPr>
      <p:pic>
        <p:nvPicPr>
          <p:cNvPr id="1026" name="Picture 2" descr="C:\Users\123456\Desktop\未命名-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81750" y="3861008"/>
            <a:ext cx="2762250" cy="27432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1000">
              <a:solidFill>
                <a:srgbClr val="000000"/>
              </a:solidFill>
              <a:latin typeface="Calibri" panose="020F0502020204030204" pitchFamily="34" charset="0"/>
              <a:ea typeface="標楷體" panose="03000509000000000000" pitchFamily="65" charset="-120"/>
            </a:endParaRPr>
          </a:p>
        </p:txBody>
      </p:sp>
      <p:sp>
        <p:nvSpPr>
          <p:cNvPr id="2" name="標題 1"/>
          <p:cNvSpPr>
            <a:spLocks noGrp="1"/>
          </p:cNvSpPr>
          <p:nvPr>
            <p:ph type="title"/>
          </p:nvPr>
        </p:nvSpPr>
        <p:spPr>
          <a:xfrm>
            <a:off x="722313" y="3034518"/>
            <a:ext cx="7772400" cy="778358"/>
          </a:xfrm>
        </p:spPr>
        <p:txBody>
          <a:bodyPr anchor="t"/>
          <a:lstStyle>
            <a:lvl1pPr algn="l">
              <a:defRPr sz="4000" b="0" cap="all">
                <a:latin typeface="Calibri" panose="020F0502020204030204" pitchFamily="34" charset="0"/>
                <a:ea typeface="標楷體" panose="03000509000000000000" pitchFamily="65" charset="-120"/>
              </a:defRPr>
            </a:lvl1pPr>
          </a:lstStyle>
          <a:p>
            <a:r>
              <a:rPr lang="zh-TW" altLang="en-US" dirty="0"/>
              <a:t>按一下以編輯母片標題樣式</a:t>
            </a:r>
          </a:p>
        </p:txBody>
      </p:sp>
      <p:sp>
        <p:nvSpPr>
          <p:cNvPr id="3" name="文字版面配置區 2"/>
          <p:cNvSpPr>
            <a:spLocks noGrp="1"/>
          </p:cNvSpPr>
          <p:nvPr>
            <p:ph type="body" idx="1"/>
          </p:nvPr>
        </p:nvSpPr>
        <p:spPr>
          <a:xfrm>
            <a:off x="722313" y="3812875"/>
            <a:ext cx="7772400" cy="670884"/>
          </a:xfrm>
        </p:spPr>
        <p:txBody>
          <a:bodyPr anchor="t"/>
          <a:lstStyle>
            <a:lvl1pPr marL="0" indent="0" algn="l" rtl="0" eaLnBrk="1" fontAlgn="base" hangingPunct="1">
              <a:spcBef>
                <a:spcPct val="0"/>
              </a:spcBef>
              <a:spcAft>
                <a:spcPct val="0"/>
              </a:spcAft>
              <a:buNone/>
              <a:defRPr kumimoji="1" lang="zh-TW" altLang="en-US" sz="2000" b="0" noProof="0" dirty="0" smtClean="0">
                <a:solidFill>
                  <a:schemeClr val="tx1"/>
                </a:solidFill>
                <a:effectLst/>
                <a:latin typeface="Calibri" panose="020F0502020204030204" pitchFamily="34" charset="0"/>
                <a:ea typeface="標楷體" panose="03000509000000000000" pitchFamily="65" charset="-120"/>
                <a:cs typeface="+mj-cs"/>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dirty="0"/>
              <a:t>按一下以編輯母片文字樣式</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12"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11"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lang="zh-TW" altLang="en-US" sz="1000" dirty="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1000" dirty="0">
                <a:solidFill>
                  <a:srgbClr val="FFFFFF"/>
                </a:solidFill>
                <a:latin typeface="Calibri" panose="020F0502020204030204" pitchFamily="34" charset="0"/>
                <a:ea typeface="標楷體" panose="03000509000000000000" pitchFamily="65" charset="-120"/>
              </a:rPr>
              <a:t>ITRI CONFIDENTIAL DOCUMENT DO NOT COPY OR DISTRIBUTE</a:t>
            </a:r>
            <a:endParaRPr lang="zh-TW" altLang="en-US" sz="1000" dirty="0">
              <a:solidFill>
                <a:srgbClr val="FFFFFF"/>
              </a:solidFill>
              <a:latin typeface="Calibri" panose="020F0502020204030204" pitchFamily="34" charset="0"/>
              <a:ea typeface="標楷體" panose="03000509000000000000" pitchFamily="65" charset="-120"/>
            </a:endParaRPr>
          </a:p>
        </p:txBody>
      </p:sp>
      <p:pic>
        <p:nvPicPr>
          <p:cNvPr id="14" name="圖片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pic>
        <p:nvPicPr>
          <p:cNvPr id="13" name="Picture 53" descr="itri_CEL_C"/>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6838" y="65088"/>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6433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atin typeface="Calibri" panose="020F0502020204030204" pitchFamily="34" charset="0"/>
              </a:defRPr>
            </a:lvl1pPr>
          </a:lstStyle>
          <a:p>
            <a:r>
              <a:rPr lang="zh-TW" altLang="en-US" dirty="0"/>
              <a:t>按一下以編輯母片標題樣式</a:t>
            </a:r>
          </a:p>
        </p:txBody>
      </p:sp>
      <p:sp>
        <p:nvSpPr>
          <p:cNvPr id="4"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solidFill>
                <a:srgbClr val="000000">
                  <a:lumMod val="75000"/>
                  <a:lumOff val="25000"/>
                </a:srgbClr>
              </a:solidFill>
            </a:endParaRPr>
          </a:p>
        </p:txBody>
      </p:sp>
      <p:sp>
        <p:nvSpPr>
          <p:cNvPr id="8"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Tree>
    <p:extLst>
      <p:ext uri="{BB962C8B-B14F-4D97-AF65-F5344CB8AC3E}">
        <p14:creationId xmlns:p14="http://schemas.microsoft.com/office/powerpoint/2010/main" val="3554970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5"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solidFill>
                <a:srgbClr val="000000"/>
              </a:solidFill>
              <a:latin typeface="Calibri" panose="020F0502020204030204" pitchFamily="34" charset="0"/>
            </a:endParaRPr>
          </a:p>
        </p:txBody>
      </p:sp>
      <p:sp>
        <p:nvSpPr>
          <p:cNvPr id="3"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solidFill>
                <a:srgbClr val="000000">
                  <a:lumMod val="75000"/>
                  <a:lumOff val="25000"/>
                </a:srgbClr>
              </a:solidFill>
            </a:endParaRPr>
          </a:p>
        </p:txBody>
      </p:sp>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10"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lang="zh-TW" altLang="en-US" sz="1000" dirty="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1000" dirty="0">
                <a:solidFill>
                  <a:srgbClr val="FFFFFF"/>
                </a:solidFill>
                <a:latin typeface="Calibri" panose="020F0502020204030204" pitchFamily="34" charset="0"/>
                <a:ea typeface="標楷體" panose="03000509000000000000" pitchFamily="65" charset="-120"/>
              </a:rPr>
              <a:t>ITRI CONFIDENTIAL DOCUMENT DO NOT COPY OR DISTRIBUTE</a:t>
            </a:r>
            <a:endParaRPr lang="zh-TW" altLang="en-US" sz="1000" dirty="0">
              <a:solidFill>
                <a:srgbClr val="FFFFFF"/>
              </a:solidFill>
              <a:latin typeface="Calibri" panose="020F0502020204030204" pitchFamily="34" charset="0"/>
              <a:ea typeface="標楷體" panose="03000509000000000000" pitchFamily="65" charset="-120"/>
            </a:endParaRPr>
          </a:p>
        </p:txBody>
      </p:sp>
      <p:pic>
        <p:nvPicPr>
          <p:cNvPr id="12" name="圖片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pic>
        <p:nvPicPr>
          <p:cNvPr id="8" name="Picture 53" descr="itri_CEL_C"/>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6838" y="65088"/>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747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84668"/>
            <a:ext cx="8229600" cy="635000"/>
          </a:xfrm>
        </p:spPr>
        <p:txBody>
          <a:bodyPr/>
          <a:lstStyle>
            <a:lvl1pPr>
              <a:defRPr>
                <a:latin typeface="Calibri" panose="020F0502020204030204" pitchFamily="34" charset="0"/>
                <a:ea typeface="標楷體" panose="03000509000000000000" pitchFamily="65" charset="-120"/>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8"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12" name="投影片編號版面配置區 1"/>
          <p:cNvSpPr>
            <a:spLocks noGrp="1"/>
          </p:cNvSpPr>
          <p:nvPr>
            <p:ph type="sldNum" sz="quarter" idx="12"/>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9" name="內容版面配置區 8"/>
          <p:cNvSpPr>
            <a:spLocks noGrp="1"/>
          </p:cNvSpPr>
          <p:nvPr>
            <p:ph sz="quarter" idx="13"/>
          </p:nvPr>
        </p:nvSpPr>
        <p:spPr>
          <a:xfrm>
            <a:off x="457200"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3" name="內容版面配置區 8"/>
          <p:cNvSpPr>
            <a:spLocks noGrp="1"/>
          </p:cNvSpPr>
          <p:nvPr>
            <p:ph sz="quarter" idx="14"/>
          </p:nvPr>
        </p:nvSpPr>
        <p:spPr>
          <a:xfrm>
            <a:off x="4646612"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2627703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531994"/>
            <a:ext cx="3008313" cy="1162050"/>
          </a:xfrm>
        </p:spPr>
        <p:txBody>
          <a:bodyPr anchor="b"/>
          <a:lstStyle>
            <a:lvl1pPr algn="l">
              <a:defRPr sz="2000" b="1">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4" name="文字版面配置區 3"/>
          <p:cNvSpPr>
            <a:spLocks noGrp="1"/>
          </p:cNvSpPr>
          <p:nvPr>
            <p:ph type="body" sz="half" idx="2"/>
          </p:nvPr>
        </p:nvSpPr>
        <p:spPr>
          <a:xfrm>
            <a:off x="457200" y="1694044"/>
            <a:ext cx="3008313" cy="4691063"/>
          </a:xfrm>
        </p:spPr>
        <p:txBody>
          <a:bodyPr/>
          <a:lstStyle>
            <a:lvl1pPr marL="0" indent="0">
              <a:buNone/>
              <a:defRPr sz="1400">
                <a:latin typeface="Calibri" panose="020F0502020204030204" pitchFamily="34" charset="0"/>
                <a:ea typeface="標楷體" panose="03000509000000000000" pitchFamily="65" charset="-12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10"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7" name="內容版面配置區 6"/>
          <p:cNvSpPr>
            <a:spLocks noGrp="1"/>
          </p:cNvSpPr>
          <p:nvPr>
            <p:ph sz="quarter" idx="12"/>
          </p:nvPr>
        </p:nvSpPr>
        <p:spPr>
          <a:xfrm>
            <a:off x="3576638" y="531994"/>
            <a:ext cx="5430837" cy="5853113"/>
          </a:xfrm>
        </p:spPr>
        <p:txBody>
          <a:bodyPr/>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3356090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atin typeface="Calibri" panose="020F0502020204030204" pitchFamily="34" charset="0"/>
              </a:defRPr>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atin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solidFill>
                <a:srgbClr val="000000">
                  <a:lumMod val="75000"/>
                  <a:lumOff val="25000"/>
                </a:srgbClr>
              </a:solidFill>
            </a:endParaRPr>
          </a:p>
        </p:txBody>
      </p:sp>
      <p:sp>
        <p:nvSpPr>
          <p:cNvPr id="10"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Tree>
    <p:extLst>
      <p:ext uri="{BB962C8B-B14F-4D97-AF65-F5344CB8AC3E}">
        <p14:creationId xmlns:p14="http://schemas.microsoft.com/office/powerpoint/2010/main" val="2106039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dirty="0"/>
          </a:p>
        </p:txBody>
      </p:sp>
      <p:pic>
        <p:nvPicPr>
          <p:cNvPr id="7" name="Picture 60" descr="E版"/>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pPr/>
              <a:t>‹#›</a:t>
            </a:fld>
            <a:endParaRPr lang="zh-TW" altLang="en-US" dirty="0"/>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21614302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9"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Tree>
    <p:extLst>
      <p:ext uri="{BB962C8B-B14F-4D97-AF65-F5344CB8AC3E}">
        <p14:creationId xmlns:p14="http://schemas.microsoft.com/office/powerpoint/2010/main" val="32663467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9413" y="493612"/>
            <a:ext cx="2092325" cy="5897663"/>
          </a:xfrm>
        </p:spPr>
        <p:txBody>
          <a:bodyPr vert="eaVert"/>
          <a:lstStyle>
            <a:lvl1pPr>
              <a:defRPr>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3" name="直排文字版面配置區 2"/>
          <p:cNvSpPr>
            <a:spLocks noGrp="1"/>
          </p:cNvSpPr>
          <p:nvPr>
            <p:ph type="body" orient="vert" idx="1"/>
          </p:nvPr>
        </p:nvSpPr>
        <p:spPr>
          <a:xfrm>
            <a:off x="450850" y="493612"/>
            <a:ext cx="6126163" cy="5897663"/>
          </a:xfrm>
        </p:spPr>
        <p:txBody>
          <a:bodyPr vert="eaVert"/>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9"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Tree>
    <p:extLst>
      <p:ext uri="{BB962C8B-B14F-4D97-AF65-F5344CB8AC3E}">
        <p14:creationId xmlns:p14="http://schemas.microsoft.com/office/powerpoint/2010/main" val="42453067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42"/>
          <p:cNvSpPr>
            <a:spLocks noChangeArrowheads="1"/>
          </p:cNvSpPr>
          <p:nvPr/>
        </p:nvSpPr>
        <p:spPr bwMode="auto">
          <a:xfrm>
            <a:off x="0" y="6618288"/>
            <a:ext cx="9144000" cy="239712"/>
          </a:xfrm>
          <a:prstGeom prst="rect">
            <a:avLst/>
          </a:prstGeom>
          <a:solidFill>
            <a:srgbClr val="009F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kumimoji="1" sz="3200">
                <a:solidFill>
                  <a:schemeClr val="tx1"/>
                </a:solidFill>
                <a:latin typeface="Arial" panose="020B0604020202020204" pitchFamily="34" charset="0"/>
                <a:ea typeface="新細明體" panose="02020500000000000000" pitchFamily="18" charset="-120"/>
              </a:defRPr>
            </a:lvl1pPr>
            <a:lvl2pPr marL="742950" indent="-285750" algn="ctr">
              <a:defRPr kumimoji="1" sz="3200">
                <a:solidFill>
                  <a:schemeClr val="tx1"/>
                </a:solidFill>
                <a:latin typeface="Arial" panose="020B0604020202020204" pitchFamily="34" charset="0"/>
                <a:ea typeface="新細明體" panose="02020500000000000000" pitchFamily="18" charset="-120"/>
              </a:defRPr>
            </a:lvl2pPr>
            <a:lvl3pPr marL="1143000" indent="-228600" algn="ctr">
              <a:defRPr kumimoji="1" sz="3200">
                <a:solidFill>
                  <a:schemeClr val="tx1"/>
                </a:solidFill>
                <a:latin typeface="Arial" panose="020B0604020202020204" pitchFamily="34" charset="0"/>
                <a:ea typeface="新細明體" panose="02020500000000000000" pitchFamily="18" charset="-120"/>
              </a:defRPr>
            </a:lvl3pPr>
            <a:lvl4pPr marL="1600200" indent="-228600" algn="ctr">
              <a:defRPr kumimoji="1" sz="3200">
                <a:solidFill>
                  <a:schemeClr val="tx1"/>
                </a:solidFill>
                <a:latin typeface="Arial" panose="020B0604020202020204" pitchFamily="34" charset="0"/>
                <a:ea typeface="新細明體" panose="02020500000000000000" pitchFamily="18" charset="-120"/>
              </a:defRPr>
            </a:lvl4pPr>
            <a:lvl5pPr marL="2057400" indent="-228600" algn="ctr">
              <a:defRPr kumimoji="1" sz="3200">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9pPr>
          </a:lstStyle>
          <a:p>
            <a:pPr>
              <a:defRPr/>
            </a:pPr>
            <a:endParaRPr lang="zh-TW" altLang="en-US" sz="1350">
              <a:solidFill>
                <a:srgbClr val="000000"/>
              </a:solidFill>
            </a:endParaRPr>
          </a:p>
        </p:txBody>
      </p:sp>
      <p:pic>
        <p:nvPicPr>
          <p:cNvPr id="7" name="Picture 53" descr="itri_CEL_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589" y="109540"/>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4"/>
          <p:cNvSpPr txBox="1">
            <a:spLocks noChangeArrowheads="1"/>
          </p:cNvSpPr>
          <p:nvPr userDrawn="1"/>
        </p:nvSpPr>
        <p:spPr bwMode="auto">
          <a:xfrm>
            <a:off x="790004" y="6604002"/>
            <a:ext cx="5009706"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3200">
                <a:solidFill>
                  <a:schemeClr val="tx1"/>
                </a:solidFill>
                <a:latin typeface="Arial" panose="020B0604020202020204" pitchFamily="34" charset="0"/>
                <a:ea typeface="新細明體" panose="02020500000000000000" pitchFamily="18" charset="-120"/>
              </a:defRPr>
            </a:lvl1pPr>
            <a:lvl2pPr marL="742950" indent="-285750" algn="ctr">
              <a:defRPr kumimoji="1" sz="3200">
                <a:solidFill>
                  <a:schemeClr val="tx1"/>
                </a:solidFill>
                <a:latin typeface="Arial" panose="020B0604020202020204" pitchFamily="34" charset="0"/>
                <a:ea typeface="新細明體" panose="02020500000000000000" pitchFamily="18" charset="-120"/>
              </a:defRPr>
            </a:lvl2pPr>
            <a:lvl3pPr marL="1143000" indent="-228600" algn="ctr">
              <a:defRPr kumimoji="1" sz="3200">
                <a:solidFill>
                  <a:schemeClr val="tx1"/>
                </a:solidFill>
                <a:latin typeface="Arial" panose="020B0604020202020204" pitchFamily="34" charset="0"/>
                <a:ea typeface="新細明體" panose="02020500000000000000" pitchFamily="18" charset="-120"/>
              </a:defRPr>
            </a:lvl3pPr>
            <a:lvl4pPr marL="1600200" indent="-228600" algn="ctr">
              <a:defRPr kumimoji="1" sz="3200">
                <a:solidFill>
                  <a:schemeClr val="tx1"/>
                </a:solidFill>
                <a:latin typeface="Arial" panose="020B0604020202020204" pitchFamily="34" charset="0"/>
                <a:ea typeface="新細明體" panose="02020500000000000000" pitchFamily="18" charset="-120"/>
              </a:defRPr>
            </a:lvl4pPr>
            <a:lvl5pPr marL="2057400" indent="-228600" algn="ctr">
              <a:defRPr kumimoji="1" sz="3200">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9pPr>
          </a:lstStyle>
          <a:p>
            <a:pPr>
              <a:defRPr/>
            </a:pPr>
            <a:r>
              <a:rPr lang="zh-TW" altLang="en-US" sz="75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750">
                <a:solidFill>
                  <a:srgbClr val="FFFFFF"/>
                </a:solidFill>
                <a:latin typeface="Calibri" panose="020F0502020204030204" pitchFamily="34" charset="0"/>
                <a:ea typeface="標楷體" panose="03000509000000000000" pitchFamily="65" charset="-120"/>
              </a:rPr>
              <a:t>│ ITRI  CONFIDENTIAL  DOCUMENT  DO  NOT  COPY  OR  DISTRIBUTE </a:t>
            </a:r>
            <a:endParaRPr lang="zh-TW" altLang="en-US" sz="750">
              <a:solidFill>
                <a:srgbClr val="FFFFFF"/>
              </a:solidFill>
              <a:latin typeface="Calibri" panose="020F0502020204030204" pitchFamily="34" charset="0"/>
              <a:ea typeface="標楷體" panose="03000509000000000000" pitchFamily="65" charset="-120"/>
            </a:endParaRPr>
          </a:p>
        </p:txBody>
      </p:sp>
      <p:pic>
        <p:nvPicPr>
          <p:cNvPr id="9" name="Picture 16" descr="限閱"/>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259764" y="109538"/>
            <a:ext cx="77787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43"/>
          <p:cNvSpPr>
            <a:spLocks noGrp="1" noChangeArrowheads="1"/>
          </p:cNvSpPr>
          <p:nvPr>
            <p:ph type="ctrTitle"/>
          </p:nvPr>
        </p:nvSpPr>
        <p:spPr>
          <a:xfrm>
            <a:off x="685800" y="2130427"/>
            <a:ext cx="7772400" cy="1470025"/>
          </a:xfrm>
        </p:spPr>
        <p:txBody>
          <a:bodyPr/>
          <a:lstStyle>
            <a:lvl1pPr algn="ctr">
              <a:defRPr sz="3000" smtClean="0"/>
            </a:lvl1pPr>
          </a:lstStyle>
          <a:p>
            <a:pPr lvl="0"/>
            <a:r>
              <a:rPr lang="zh-TW" altLang="en-US" noProof="0" dirty="0"/>
              <a:t>按一下以編輯母片標題樣式</a:t>
            </a:r>
          </a:p>
        </p:txBody>
      </p:sp>
      <p:sp>
        <p:nvSpPr>
          <p:cNvPr id="17412" name="Rectangle 44"/>
          <p:cNvSpPr>
            <a:spLocks noGrp="1" noChangeArrowheads="1"/>
          </p:cNvSpPr>
          <p:nvPr>
            <p:ph type="subTitle" idx="1"/>
          </p:nvPr>
        </p:nvSpPr>
        <p:spPr>
          <a:xfrm>
            <a:off x="1371600" y="3886200"/>
            <a:ext cx="6400800" cy="1752600"/>
          </a:xfrm>
        </p:spPr>
        <p:txBody>
          <a:bodyPr/>
          <a:lstStyle>
            <a:lvl1pPr marL="0" indent="0" algn="ctr">
              <a:buFontTx/>
              <a:buNone/>
              <a:defRPr sz="2100" smtClean="0"/>
            </a:lvl1pPr>
          </a:lstStyle>
          <a:p>
            <a:pPr lvl="0"/>
            <a:r>
              <a:rPr lang="zh-TW" altLang="en-US" noProof="0" dirty="0"/>
              <a:t>按一下以編輯母片副標題樣式</a:t>
            </a:r>
          </a:p>
        </p:txBody>
      </p:sp>
      <p:sp>
        <p:nvSpPr>
          <p:cNvPr id="10" name="Rectangle 45"/>
          <p:cNvSpPr>
            <a:spLocks noGrp="1" noChangeArrowheads="1"/>
          </p:cNvSpPr>
          <p:nvPr>
            <p:ph type="dt" sz="half" idx="10"/>
          </p:nvPr>
        </p:nvSpPr>
        <p:spPr>
          <a:xfrm>
            <a:off x="7486650" y="6667500"/>
            <a:ext cx="781050" cy="185738"/>
          </a:xfrm>
        </p:spPr>
        <p:txBody>
          <a:bodyPr/>
          <a:lstStyle>
            <a:lvl1pPr>
              <a:defRPr sz="750">
                <a:latin typeface="Calibri" panose="020F0502020204030204" pitchFamily="34" charset="0"/>
                <a:ea typeface="標楷體" panose="03000509000000000000" pitchFamily="65" charset="-120"/>
              </a:defRPr>
            </a:lvl1pPr>
          </a:lstStyle>
          <a:p>
            <a:pPr>
              <a:defRPr/>
            </a:pPr>
            <a:fld id="{FBB7D60A-819C-4015-A4AC-1005A67FCECD}" type="datetime1">
              <a:rPr lang="zh-TW" altLang="en-US" smtClean="0">
                <a:solidFill>
                  <a:srgbClr val="FFFFFF"/>
                </a:solidFill>
              </a:rPr>
              <a:pPr>
                <a:defRPr/>
              </a:pPr>
              <a:t>2024/5/15</a:t>
            </a:fld>
            <a:endParaRPr lang="en-US" altLang="zh-TW" dirty="0">
              <a:solidFill>
                <a:srgbClr val="FFFFFF"/>
              </a:solidFill>
            </a:endParaRPr>
          </a:p>
        </p:txBody>
      </p:sp>
      <p:sp>
        <p:nvSpPr>
          <p:cNvPr id="11" name="Rectangle 46"/>
          <p:cNvSpPr>
            <a:spLocks noGrp="1" noChangeArrowheads="1"/>
          </p:cNvSpPr>
          <p:nvPr>
            <p:ph type="ftr" sz="quarter" idx="11"/>
          </p:nvPr>
        </p:nvSpPr>
        <p:spPr>
          <a:xfrm>
            <a:off x="19050" y="6388102"/>
            <a:ext cx="2895600" cy="180975"/>
          </a:xfrm>
        </p:spPr>
        <p:txBody>
          <a:bodyPr/>
          <a:lstStyle>
            <a:lvl1pPr>
              <a:defRPr/>
            </a:lvl1pPr>
          </a:lstStyle>
          <a:p>
            <a:pPr>
              <a:defRPr/>
            </a:pPr>
            <a:endParaRPr lang="en-US" altLang="zh-TW">
              <a:solidFill>
                <a:srgbClr val="000000"/>
              </a:solidFill>
            </a:endParaRPr>
          </a:p>
        </p:txBody>
      </p:sp>
      <p:sp>
        <p:nvSpPr>
          <p:cNvPr id="12" name="Rectangle 47"/>
          <p:cNvSpPr>
            <a:spLocks noGrp="1" noChangeArrowheads="1"/>
          </p:cNvSpPr>
          <p:nvPr>
            <p:ph type="sldNum" sz="quarter" idx="12"/>
          </p:nvPr>
        </p:nvSpPr>
        <p:spPr>
          <a:xfrm>
            <a:off x="8496301" y="6627815"/>
            <a:ext cx="600075" cy="225425"/>
          </a:xfrm>
        </p:spPr>
        <p:txBody>
          <a:bodyPr/>
          <a:lstStyle>
            <a:lvl1pPr>
              <a:defRPr sz="750">
                <a:latin typeface="Calibri" panose="020F0502020204030204" pitchFamily="34" charset="0"/>
                <a:ea typeface="標楷體" panose="03000509000000000000" pitchFamily="65" charset="-120"/>
              </a:defRPr>
            </a:lvl1pPr>
          </a:lstStyle>
          <a:p>
            <a:pPr>
              <a:defRPr/>
            </a:pPr>
            <a:fld id="{6F66E05F-ADAE-4373-A8DC-7BBAC59E59CD}" type="slidenum">
              <a:rPr lang="en-US" altLang="zh-TW">
                <a:solidFill>
                  <a:srgbClr val="FFFFFF"/>
                </a:solidFill>
              </a:rPr>
              <a:pPr>
                <a:defRPr/>
              </a:pPr>
              <a:t>‹#›</a:t>
            </a:fld>
            <a:endParaRPr lang="en-US" altLang="zh-TW" dirty="0">
              <a:solidFill>
                <a:srgbClr val="FFFFFF"/>
              </a:solidFill>
            </a:endParaRPr>
          </a:p>
        </p:txBody>
      </p:sp>
    </p:spTree>
    <p:extLst>
      <p:ext uri="{BB962C8B-B14F-4D97-AF65-F5344CB8AC3E}">
        <p14:creationId xmlns:p14="http://schemas.microsoft.com/office/powerpoint/2010/main" val="40070480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5"/>
          <p:cNvSpPr>
            <a:spLocks noGrp="1" noChangeArrowheads="1"/>
          </p:cNvSpPr>
          <p:nvPr>
            <p:ph type="dt" sz="half" idx="10"/>
          </p:nvPr>
        </p:nvSpPr>
        <p:spPr>
          <a:ln/>
        </p:spPr>
        <p:txBody>
          <a:bodyPr/>
          <a:lstStyle>
            <a:lvl1pPr>
              <a:defRPr/>
            </a:lvl1pPr>
          </a:lstStyle>
          <a:p>
            <a:pPr>
              <a:defRPr/>
            </a:pPr>
            <a:fld id="{B020DF9D-8B69-445C-953B-96609147D56C}" type="datetime1">
              <a:rPr lang="zh-TW" altLang="en-US" smtClean="0">
                <a:solidFill>
                  <a:srgbClr val="FFFFFF"/>
                </a:solidFill>
              </a:rPr>
              <a:pPr>
                <a:defRPr/>
              </a:pPr>
              <a:t>2024/5/15</a:t>
            </a:fld>
            <a:endParaRPr lang="en-US" altLang="zh-TW" dirty="0">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B7EBCA6C-749B-4F2C-BA0A-0587394BA248}" type="slidenum">
              <a:rPr lang="en-US" altLang="zh-TW">
                <a:solidFill>
                  <a:srgbClr val="FFFFFF"/>
                </a:solidFill>
              </a:rPr>
              <a:pPr>
                <a:defRPr/>
              </a:pPr>
              <a:t>‹#›</a:t>
            </a:fld>
            <a:endParaRPr lang="en-US" altLang="zh-TW" dirty="0">
              <a:solidFill>
                <a:srgbClr val="FFFFFF"/>
              </a:solidFill>
            </a:endParaRPr>
          </a:p>
        </p:txBody>
      </p:sp>
    </p:spTree>
    <p:extLst>
      <p:ext uri="{BB962C8B-B14F-4D97-AF65-F5344CB8AC3E}">
        <p14:creationId xmlns:p14="http://schemas.microsoft.com/office/powerpoint/2010/main" val="11241287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2"/>
            <a:ext cx="7772400" cy="1362075"/>
          </a:xfrm>
        </p:spPr>
        <p:txBody>
          <a:bodyPr anchor="t"/>
          <a:lstStyle>
            <a:lvl1pPr algn="ctr">
              <a:defRPr sz="3000" b="0" cap="all"/>
            </a:lvl1pPr>
          </a:lstStyle>
          <a:p>
            <a:r>
              <a:rPr lang="zh-TW" altLang="en-US" dirty="0"/>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lgn="ctr">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TW" altLang="en-US"/>
              <a:t>按一下以編輯母片文字樣式</a:t>
            </a:r>
          </a:p>
        </p:txBody>
      </p:sp>
      <p:sp>
        <p:nvSpPr>
          <p:cNvPr id="4" name="Rectangle 45"/>
          <p:cNvSpPr>
            <a:spLocks noGrp="1" noChangeArrowheads="1"/>
          </p:cNvSpPr>
          <p:nvPr>
            <p:ph type="dt" sz="half" idx="10"/>
          </p:nvPr>
        </p:nvSpPr>
        <p:spPr>
          <a:ln/>
        </p:spPr>
        <p:txBody>
          <a:bodyPr/>
          <a:lstStyle>
            <a:lvl1pPr>
              <a:defRPr/>
            </a:lvl1pPr>
          </a:lstStyle>
          <a:p>
            <a:pPr>
              <a:defRPr/>
            </a:pPr>
            <a:fld id="{A6966CD5-B0E4-4BF6-A8A5-3F3E6F32EEAB}" type="datetime1">
              <a:rPr lang="zh-TW" altLang="en-US" smtClean="0">
                <a:solidFill>
                  <a:srgbClr val="FFFFFF"/>
                </a:solidFill>
              </a:rPr>
              <a:pPr>
                <a:defRPr/>
              </a:pPr>
              <a:t>2024/5/15</a:t>
            </a:fld>
            <a:endParaRPr lang="en-US" altLang="zh-TW" dirty="0">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37E462B1-0D9B-4AA9-B2D6-ED6839478C91}" type="slidenum">
              <a:rPr lang="en-US" altLang="zh-TW">
                <a:solidFill>
                  <a:srgbClr val="FFFFFF"/>
                </a:solidFill>
              </a:rPr>
              <a:pPr>
                <a:defRPr/>
              </a:pPr>
              <a:t>‹#›</a:t>
            </a:fld>
            <a:endParaRPr lang="en-US" altLang="zh-TW" dirty="0">
              <a:solidFill>
                <a:srgbClr val="FFFFFF"/>
              </a:solidFill>
            </a:endParaRPr>
          </a:p>
        </p:txBody>
      </p:sp>
    </p:spTree>
    <p:extLst>
      <p:ext uri="{BB962C8B-B14F-4D97-AF65-F5344CB8AC3E}">
        <p14:creationId xmlns:p14="http://schemas.microsoft.com/office/powerpoint/2010/main" val="16784439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a:lvl1pPr>
          </a:lstStyle>
          <a:p>
            <a:r>
              <a:rPr lang="zh-TW" altLang="en-US" dirty="0"/>
              <a:t>按一下以編輯母片標題樣式</a:t>
            </a:r>
          </a:p>
        </p:txBody>
      </p:sp>
      <p:sp>
        <p:nvSpPr>
          <p:cNvPr id="3" name="內容版面配置區 2"/>
          <p:cNvSpPr>
            <a:spLocks noGrp="1"/>
          </p:cNvSpPr>
          <p:nvPr>
            <p:ph sz="half" idx="1"/>
          </p:nvPr>
        </p:nvSpPr>
        <p:spPr>
          <a:xfrm>
            <a:off x="457201" y="1439864"/>
            <a:ext cx="4105275" cy="4757737"/>
          </a:xfrm>
        </p:spPr>
        <p:txBody>
          <a:bodyPr/>
          <a:lstStyle>
            <a:lvl1pPr>
              <a:defRPr sz="2100"/>
            </a:lvl1pPr>
            <a:lvl2pPr>
              <a:defRPr sz="1800"/>
            </a:lvl2pPr>
            <a:lvl3pPr>
              <a:defRPr sz="1500"/>
            </a:lvl3pPr>
            <a:lvl4pPr>
              <a:defRPr sz="1500"/>
            </a:lvl4pPr>
            <a:lvl5pPr>
              <a:defRPr sz="1500"/>
            </a:lvl5pPr>
            <a:lvl6pPr>
              <a:defRPr sz="1350"/>
            </a:lvl6pPr>
            <a:lvl7pPr>
              <a:defRPr sz="1350"/>
            </a:lvl7pPr>
            <a:lvl8pPr>
              <a:defRPr sz="1350"/>
            </a:lvl8pPr>
            <a:lvl9pPr>
              <a:defRPr sz="135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內容版面配置區 3"/>
          <p:cNvSpPr>
            <a:spLocks noGrp="1"/>
          </p:cNvSpPr>
          <p:nvPr>
            <p:ph sz="half" idx="2"/>
          </p:nvPr>
        </p:nvSpPr>
        <p:spPr>
          <a:xfrm>
            <a:off x="4714876" y="1439864"/>
            <a:ext cx="4106863" cy="4757737"/>
          </a:xfrm>
        </p:spPr>
        <p:txBody>
          <a:bodyPr/>
          <a:lstStyle>
            <a:lvl1pPr>
              <a:defRPr sz="2100"/>
            </a:lvl1pPr>
            <a:lvl2pPr>
              <a:defRPr sz="1800"/>
            </a:lvl2pPr>
            <a:lvl3pPr>
              <a:defRPr sz="1500"/>
            </a:lvl3pPr>
            <a:lvl4pPr>
              <a:defRPr sz="1500"/>
            </a:lvl4pPr>
            <a:lvl5pPr>
              <a:defRPr sz="1500"/>
            </a:lvl5pPr>
            <a:lvl6pPr>
              <a:defRPr sz="1350"/>
            </a:lvl6pPr>
            <a:lvl7pPr>
              <a:defRPr sz="1350"/>
            </a:lvl7pPr>
            <a:lvl8pPr>
              <a:defRPr sz="1350"/>
            </a:lvl8pPr>
            <a:lvl9pPr>
              <a:defRPr sz="135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Rectangle 45"/>
          <p:cNvSpPr>
            <a:spLocks noGrp="1" noChangeArrowheads="1"/>
          </p:cNvSpPr>
          <p:nvPr>
            <p:ph type="dt" sz="half" idx="10"/>
          </p:nvPr>
        </p:nvSpPr>
        <p:spPr>
          <a:ln/>
        </p:spPr>
        <p:txBody>
          <a:bodyPr/>
          <a:lstStyle>
            <a:lvl1pPr>
              <a:defRPr/>
            </a:lvl1pPr>
          </a:lstStyle>
          <a:p>
            <a:pPr>
              <a:defRPr/>
            </a:pPr>
            <a:fld id="{0E0AEF4D-E132-4625-977E-ED4683828A6B}" type="datetime1">
              <a:rPr lang="zh-TW" altLang="en-US" smtClean="0">
                <a:solidFill>
                  <a:srgbClr val="FFFFFF"/>
                </a:solidFill>
              </a:rPr>
              <a:pPr>
                <a:defRPr/>
              </a:pPr>
              <a:t>2024/5/15</a:t>
            </a:fld>
            <a:endParaRPr lang="en-US" altLang="zh-TW" dirty="0">
              <a:solidFill>
                <a:srgbClr val="FFFFFF"/>
              </a:solidFill>
            </a:endParaRPr>
          </a:p>
        </p:txBody>
      </p:sp>
      <p:sp>
        <p:nvSpPr>
          <p:cNvPr id="6" name="Rectangle 46"/>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47"/>
          <p:cNvSpPr>
            <a:spLocks noGrp="1" noChangeArrowheads="1"/>
          </p:cNvSpPr>
          <p:nvPr>
            <p:ph type="sldNum" sz="quarter" idx="12"/>
          </p:nvPr>
        </p:nvSpPr>
        <p:spPr>
          <a:ln/>
        </p:spPr>
        <p:txBody>
          <a:bodyPr/>
          <a:lstStyle>
            <a:lvl1pPr>
              <a:defRPr/>
            </a:lvl1pPr>
          </a:lstStyle>
          <a:p>
            <a:pPr>
              <a:defRPr/>
            </a:pPr>
            <a:fld id="{EF4C76E7-64CA-4A18-9F1D-7FF62C8DFE22}" type="slidenum">
              <a:rPr lang="en-US" altLang="zh-TW">
                <a:solidFill>
                  <a:srgbClr val="FFFFFF"/>
                </a:solidFill>
              </a:rPr>
              <a:pPr>
                <a:defRPr/>
              </a:pPr>
              <a:t>‹#›</a:t>
            </a:fld>
            <a:endParaRPr lang="en-US" altLang="zh-TW" dirty="0">
              <a:solidFill>
                <a:srgbClr val="FFFFFF"/>
              </a:solidFill>
            </a:endParaRPr>
          </a:p>
        </p:txBody>
      </p:sp>
    </p:spTree>
    <p:extLst>
      <p:ext uri="{BB962C8B-B14F-4D97-AF65-F5344CB8AC3E}">
        <p14:creationId xmlns:p14="http://schemas.microsoft.com/office/powerpoint/2010/main" val="6510155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a:lvl1pPr>
          </a:lstStyle>
          <a:p>
            <a:r>
              <a:rPr lang="zh-TW" altLang="en-US" dirty="0"/>
              <a:t>按一下以編輯母片標題樣式</a:t>
            </a:r>
          </a:p>
        </p:txBody>
      </p:sp>
      <p:sp>
        <p:nvSpPr>
          <p:cNvPr id="3" name="Rectangle 45"/>
          <p:cNvSpPr>
            <a:spLocks noGrp="1" noChangeArrowheads="1"/>
          </p:cNvSpPr>
          <p:nvPr>
            <p:ph type="dt" sz="half" idx="10"/>
          </p:nvPr>
        </p:nvSpPr>
        <p:spPr>
          <a:ln/>
        </p:spPr>
        <p:txBody>
          <a:bodyPr/>
          <a:lstStyle>
            <a:lvl1pPr>
              <a:defRPr/>
            </a:lvl1pPr>
          </a:lstStyle>
          <a:p>
            <a:pPr>
              <a:defRPr/>
            </a:pPr>
            <a:fld id="{6A913E3A-CD95-4EA5-961C-22B2B8F5631C}" type="datetime1">
              <a:rPr lang="zh-TW" altLang="en-US" smtClean="0">
                <a:solidFill>
                  <a:srgbClr val="FFFFFF"/>
                </a:solidFill>
              </a:rPr>
              <a:pPr>
                <a:defRPr/>
              </a:pPr>
              <a:t>2024/5/15</a:t>
            </a:fld>
            <a:endParaRPr lang="en-US" altLang="zh-TW" dirty="0">
              <a:solidFill>
                <a:srgbClr val="FFFFFF"/>
              </a:solidFill>
            </a:endParaRPr>
          </a:p>
        </p:txBody>
      </p:sp>
      <p:sp>
        <p:nvSpPr>
          <p:cNvPr id="4" name="Rectangle 46"/>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47"/>
          <p:cNvSpPr>
            <a:spLocks noGrp="1" noChangeArrowheads="1"/>
          </p:cNvSpPr>
          <p:nvPr>
            <p:ph type="sldNum" sz="quarter" idx="12"/>
          </p:nvPr>
        </p:nvSpPr>
        <p:spPr>
          <a:ln/>
        </p:spPr>
        <p:txBody>
          <a:bodyPr/>
          <a:lstStyle>
            <a:lvl1pPr>
              <a:defRPr/>
            </a:lvl1pPr>
          </a:lstStyle>
          <a:p>
            <a:pPr>
              <a:defRPr/>
            </a:pPr>
            <a:fld id="{EC688307-FA96-4094-BFFD-1B0927A1F1D9}" type="slidenum">
              <a:rPr lang="en-US" altLang="zh-TW">
                <a:solidFill>
                  <a:srgbClr val="FFFFFF"/>
                </a:solidFill>
              </a:rPr>
              <a:pPr>
                <a:defRPr/>
              </a:pPr>
              <a:t>‹#›</a:t>
            </a:fld>
            <a:endParaRPr lang="en-US" altLang="zh-TW" dirty="0">
              <a:solidFill>
                <a:srgbClr val="FFFFFF"/>
              </a:solidFill>
            </a:endParaRPr>
          </a:p>
        </p:txBody>
      </p:sp>
    </p:spTree>
    <p:extLst>
      <p:ext uri="{BB962C8B-B14F-4D97-AF65-F5344CB8AC3E}">
        <p14:creationId xmlns:p14="http://schemas.microsoft.com/office/powerpoint/2010/main" val="1838199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5"/>
          <p:cNvSpPr>
            <a:spLocks noGrp="1" noChangeArrowheads="1"/>
          </p:cNvSpPr>
          <p:nvPr>
            <p:ph type="dt" sz="half" idx="10"/>
          </p:nvPr>
        </p:nvSpPr>
        <p:spPr>
          <a:ln/>
        </p:spPr>
        <p:txBody>
          <a:bodyPr/>
          <a:lstStyle>
            <a:lvl1pPr>
              <a:defRPr/>
            </a:lvl1pPr>
          </a:lstStyle>
          <a:p>
            <a:pPr>
              <a:defRPr/>
            </a:pPr>
            <a:fld id="{1455C098-CC3A-420A-9003-5106F5AB27E8}" type="datetime1">
              <a:rPr lang="zh-TW" altLang="en-US" smtClean="0">
                <a:solidFill>
                  <a:srgbClr val="FFFFFF"/>
                </a:solidFill>
              </a:rPr>
              <a:pPr>
                <a:defRPr/>
              </a:pPr>
              <a:t>2024/5/15</a:t>
            </a:fld>
            <a:endParaRPr lang="en-US" altLang="zh-TW" dirty="0">
              <a:solidFill>
                <a:srgbClr val="FFFFFF"/>
              </a:solidFill>
            </a:endParaRPr>
          </a:p>
        </p:txBody>
      </p:sp>
      <p:sp>
        <p:nvSpPr>
          <p:cNvPr id="3" name="Rectangle 46"/>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4" name="Rectangle 47"/>
          <p:cNvSpPr>
            <a:spLocks noGrp="1" noChangeArrowheads="1"/>
          </p:cNvSpPr>
          <p:nvPr>
            <p:ph type="sldNum" sz="quarter" idx="12"/>
          </p:nvPr>
        </p:nvSpPr>
        <p:spPr>
          <a:ln/>
        </p:spPr>
        <p:txBody>
          <a:bodyPr/>
          <a:lstStyle>
            <a:lvl1pPr>
              <a:defRPr/>
            </a:lvl1pPr>
          </a:lstStyle>
          <a:p>
            <a:pPr>
              <a:defRPr/>
            </a:pPr>
            <a:fld id="{B4D3E17D-D138-45A5-9EC8-F54BEB97B679}" type="slidenum">
              <a:rPr lang="en-US" altLang="zh-TW">
                <a:solidFill>
                  <a:srgbClr val="FFFFFF"/>
                </a:solidFill>
              </a:rPr>
              <a:pPr>
                <a:defRPr/>
              </a:pPr>
              <a:t>‹#›</a:t>
            </a:fld>
            <a:endParaRPr lang="en-US" altLang="zh-TW" dirty="0">
              <a:solidFill>
                <a:srgbClr val="FFFFFF"/>
              </a:solidFill>
            </a:endParaRPr>
          </a:p>
        </p:txBody>
      </p:sp>
    </p:spTree>
    <p:extLst>
      <p:ext uri="{BB962C8B-B14F-4D97-AF65-F5344CB8AC3E}">
        <p14:creationId xmlns:p14="http://schemas.microsoft.com/office/powerpoint/2010/main" val="248846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pattFill prst="pct5">
          <a:fgClr>
            <a:srgbClr val="ABE9FF"/>
          </a:fgClr>
          <a:bgClr>
            <a:schemeClr val="bg1"/>
          </a:bgClr>
        </a:pattFill>
        <a:effectLst/>
      </p:bgPr>
    </p:bg>
    <p:spTree>
      <p:nvGrpSpPr>
        <p:cNvPr id="1" name=""/>
        <p:cNvGrpSpPr/>
        <p:nvPr/>
      </p:nvGrpSpPr>
      <p:grpSpPr>
        <a:xfrm>
          <a:off x="0" y="0"/>
          <a:ext cx="0" cy="0"/>
          <a:chOff x="0" y="0"/>
          <a:chExt cx="0" cy="0"/>
        </a:xfrm>
      </p:grpSpPr>
      <p:pic>
        <p:nvPicPr>
          <p:cNvPr id="1026" name="Picture 2" descr="C:\Users\123456\Desktop\未命名-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81750" y="3861008"/>
            <a:ext cx="2762250" cy="27432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1000">
              <a:latin typeface="Calibri" panose="020F0502020204030204" pitchFamily="34" charset="0"/>
              <a:ea typeface="標楷體" panose="03000509000000000000" pitchFamily="65" charset="-120"/>
            </a:endParaRPr>
          </a:p>
        </p:txBody>
      </p:sp>
      <p:sp>
        <p:nvSpPr>
          <p:cNvPr id="2" name="標題 1"/>
          <p:cNvSpPr>
            <a:spLocks noGrp="1"/>
          </p:cNvSpPr>
          <p:nvPr>
            <p:ph type="title"/>
          </p:nvPr>
        </p:nvSpPr>
        <p:spPr>
          <a:xfrm>
            <a:off x="722313" y="3034518"/>
            <a:ext cx="7772400" cy="778358"/>
          </a:xfrm>
        </p:spPr>
        <p:txBody>
          <a:bodyPr anchor="t"/>
          <a:lstStyle>
            <a:lvl1pPr algn="l">
              <a:defRPr sz="4000" b="0" cap="all">
                <a:latin typeface="Calibri" panose="020F0502020204030204" pitchFamily="34" charset="0"/>
                <a:ea typeface="標楷體" panose="03000509000000000000" pitchFamily="65" charset="-120"/>
              </a:defRPr>
            </a:lvl1pPr>
          </a:lstStyle>
          <a:p>
            <a:r>
              <a:rPr lang="zh-TW" altLang="en-US" dirty="0"/>
              <a:t>按一下以編輯母片標題樣式</a:t>
            </a:r>
          </a:p>
        </p:txBody>
      </p:sp>
      <p:sp>
        <p:nvSpPr>
          <p:cNvPr id="3" name="文字版面配置區 2"/>
          <p:cNvSpPr>
            <a:spLocks noGrp="1"/>
          </p:cNvSpPr>
          <p:nvPr>
            <p:ph type="body" idx="1"/>
          </p:nvPr>
        </p:nvSpPr>
        <p:spPr>
          <a:xfrm>
            <a:off x="722313" y="3812875"/>
            <a:ext cx="7772400" cy="670884"/>
          </a:xfrm>
        </p:spPr>
        <p:txBody>
          <a:bodyPr anchor="t"/>
          <a:lstStyle>
            <a:lvl1pPr marL="0" indent="0" algn="l" rtl="0" eaLnBrk="1" fontAlgn="base" hangingPunct="1">
              <a:spcBef>
                <a:spcPct val="0"/>
              </a:spcBef>
              <a:spcAft>
                <a:spcPct val="0"/>
              </a:spcAft>
              <a:buNone/>
              <a:defRPr kumimoji="1" lang="zh-TW" altLang="en-US" sz="2000" b="0" noProof="0" dirty="0" smtClean="0">
                <a:solidFill>
                  <a:schemeClr val="tx1"/>
                </a:solidFill>
                <a:effectLst/>
                <a:latin typeface="Calibri" panose="020F0502020204030204" pitchFamily="34" charset="0"/>
                <a:ea typeface="標楷體" panose="03000509000000000000" pitchFamily="65" charset="-120"/>
                <a:cs typeface="+mj-cs"/>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dirty="0"/>
              <a:t>按一下以編輯母片文字樣式</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p>
        </p:txBody>
      </p:sp>
      <p:sp>
        <p:nvSpPr>
          <p:cNvPr id="12"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pPr/>
              <a:t>‹#›</a:t>
            </a:fld>
            <a:endParaRPr lang="zh-TW" altLang="en-US" dirty="0"/>
          </a:p>
        </p:txBody>
      </p:sp>
      <p:sp>
        <p:nvSpPr>
          <p:cNvPr id="11"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kumimoji="1" lang="zh-TW" altLang="en-US" sz="1000" b="0" i="0" kern="1200" dirty="0">
                <a:solidFill>
                  <a:schemeClr val="bg1"/>
                </a:solidFill>
                <a:effectLst/>
                <a:latin typeface="Calibri" panose="020F0502020204030204" pitchFamily="34" charset="0"/>
                <a:ea typeface="標楷體" panose="03000509000000000000" pitchFamily="65" charset="-120"/>
                <a:cs typeface="+mn-cs"/>
              </a:rPr>
              <a:t>工業技術研究院機密資料 禁止複製、轉載、外流</a:t>
            </a:r>
            <a:r>
              <a:rPr kumimoji="1" lang="zh-TW" altLang="en-US" sz="1000" b="0" i="0" kern="1200" baseline="0" dirty="0">
                <a:solidFill>
                  <a:schemeClr val="bg1"/>
                </a:solidFill>
                <a:effectLst/>
                <a:latin typeface="Calibri" panose="020F0502020204030204" pitchFamily="34" charset="0"/>
                <a:ea typeface="標楷體" panose="03000509000000000000" pitchFamily="65" charset="-120"/>
                <a:cs typeface="+mn-cs"/>
              </a:rPr>
              <a:t>  </a:t>
            </a:r>
            <a:r>
              <a:rPr kumimoji="1" lang="en-US" altLang="zh-TW" sz="1000" b="0" i="0" kern="1200" dirty="0">
                <a:solidFill>
                  <a:schemeClr val="bg1"/>
                </a:solidFill>
                <a:effectLst/>
                <a:latin typeface="Calibri" panose="020F0502020204030204" pitchFamily="34" charset="0"/>
                <a:ea typeface="標楷體" panose="03000509000000000000" pitchFamily="65" charset="-120"/>
                <a:cs typeface="+mn-cs"/>
              </a:rPr>
              <a:t>ITRI CONFIDENTIAL DOCUMENT DO NOT COPY OR DISTRIBUTE</a:t>
            </a:r>
            <a:endParaRPr lang="zh-TW" altLang="en-US" sz="1000" dirty="0">
              <a:solidFill>
                <a:schemeClr val="bg1"/>
              </a:solidFill>
              <a:latin typeface="Calibri" panose="020F0502020204030204" pitchFamily="34" charset="0"/>
              <a:ea typeface="標楷體" panose="03000509000000000000" pitchFamily="65" charset="-120"/>
            </a:endParaRPr>
          </a:p>
        </p:txBody>
      </p:sp>
      <p:pic>
        <p:nvPicPr>
          <p:cNvPr id="14" name="圖片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pic>
        <p:nvPicPr>
          <p:cNvPr id="13" name="Picture 53" descr="itri_CEL_C"/>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6838" y="65088"/>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045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atin typeface="Calibri" panose="020F0502020204030204" pitchFamily="34" charset="0"/>
              </a:defRPr>
            </a:lvl1pPr>
          </a:lstStyle>
          <a:p>
            <a:r>
              <a:rPr lang="zh-TW" altLang="en-US" dirty="0"/>
              <a:t>按一下以編輯母片標題樣式</a:t>
            </a:r>
          </a:p>
        </p:txBody>
      </p:sp>
      <p:sp>
        <p:nvSpPr>
          <p:cNvPr id="4"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p>
        </p:txBody>
      </p:sp>
      <p:sp>
        <p:nvSpPr>
          <p:cNvPr id="8"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pPr/>
              <a:t>‹#›</a:t>
            </a:fld>
            <a:endParaRPr lang="zh-TW" altLang="en-US" dirty="0"/>
          </a:p>
        </p:txBody>
      </p:sp>
    </p:spTree>
    <p:extLst>
      <p:ext uri="{BB962C8B-B14F-4D97-AF65-F5344CB8AC3E}">
        <p14:creationId xmlns:p14="http://schemas.microsoft.com/office/powerpoint/2010/main" val="1596148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5"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latin typeface="Calibri" panose="020F0502020204030204" pitchFamily="34" charset="0"/>
            </a:endParaRPr>
          </a:p>
        </p:txBody>
      </p:sp>
      <p:sp>
        <p:nvSpPr>
          <p:cNvPr id="3"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p>
        </p:txBody>
      </p:sp>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pPr/>
              <a:t>‹#›</a:t>
            </a:fld>
            <a:endParaRPr lang="zh-TW" altLang="en-US" dirty="0"/>
          </a:p>
        </p:txBody>
      </p:sp>
      <p:sp>
        <p:nvSpPr>
          <p:cNvPr id="10"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kumimoji="1" lang="zh-TW" altLang="en-US" sz="1000" b="0" i="0" kern="1200" dirty="0">
                <a:solidFill>
                  <a:schemeClr val="bg1"/>
                </a:solidFill>
                <a:effectLst/>
                <a:latin typeface="Calibri" panose="020F0502020204030204" pitchFamily="34" charset="0"/>
                <a:ea typeface="標楷體" panose="03000509000000000000" pitchFamily="65" charset="-120"/>
                <a:cs typeface="+mn-cs"/>
              </a:rPr>
              <a:t>工業技術研究院機密資料 禁止複製、轉載、外流</a:t>
            </a:r>
            <a:r>
              <a:rPr kumimoji="1" lang="zh-TW" altLang="en-US" sz="1000" b="0" i="0" kern="1200" baseline="0" dirty="0">
                <a:solidFill>
                  <a:schemeClr val="bg1"/>
                </a:solidFill>
                <a:effectLst/>
                <a:latin typeface="Calibri" panose="020F0502020204030204" pitchFamily="34" charset="0"/>
                <a:ea typeface="標楷體" panose="03000509000000000000" pitchFamily="65" charset="-120"/>
                <a:cs typeface="+mn-cs"/>
              </a:rPr>
              <a:t>  </a:t>
            </a:r>
            <a:r>
              <a:rPr kumimoji="1" lang="en-US" altLang="zh-TW" sz="1000" b="0" i="0" kern="1200" dirty="0">
                <a:solidFill>
                  <a:schemeClr val="bg1"/>
                </a:solidFill>
                <a:effectLst/>
                <a:latin typeface="Calibri" panose="020F0502020204030204" pitchFamily="34" charset="0"/>
                <a:ea typeface="標楷體" panose="03000509000000000000" pitchFamily="65" charset="-120"/>
                <a:cs typeface="+mn-cs"/>
              </a:rPr>
              <a:t>ITRI CONFIDENTIAL DOCUMENT DO NOT COPY OR DISTRIBUTE</a:t>
            </a:r>
            <a:endParaRPr lang="zh-TW" altLang="en-US" sz="1000" dirty="0">
              <a:solidFill>
                <a:schemeClr val="bg1"/>
              </a:solidFill>
              <a:latin typeface="Calibri" panose="020F0502020204030204" pitchFamily="34" charset="0"/>
              <a:ea typeface="標楷體" panose="03000509000000000000" pitchFamily="65" charset="-120"/>
            </a:endParaRPr>
          </a:p>
        </p:txBody>
      </p:sp>
      <p:pic>
        <p:nvPicPr>
          <p:cNvPr id="12" name="圖片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pic>
        <p:nvPicPr>
          <p:cNvPr id="8" name="Picture 53" descr="itri_CEL_C"/>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6838" y="65088"/>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8123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84668"/>
            <a:ext cx="8229600" cy="635000"/>
          </a:xfrm>
        </p:spPr>
        <p:txBody>
          <a:bodyPr/>
          <a:lstStyle>
            <a:lvl1pPr>
              <a:defRPr>
                <a:latin typeface="Calibri" panose="020F0502020204030204" pitchFamily="34" charset="0"/>
                <a:ea typeface="標楷體" panose="03000509000000000000" pitchFamily="65" charset="-120"/>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8"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p>
        </p:txBody>
      </p:sp>
      <p:sp>
        <p:nvSpPr>
          <p:cNvPr id="12" name="投影片編號版面配置區 1"/>
          <p:cNvSpPr>
            <a:spLocks noGrp="1"/>
          </p:cNvSpPr>
          <p:nvPr>
            <p:ph type="sldNum" sz="quarter" idx="12"/>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pPr/>
              <a:t>‹#›</a:t>
            </a:fld>
            <a:endParaRPr lang="zh-TW" altLang="en-US" dirty="0"/>
          </a:p>
        </p:txBody>
      </p:sp>
      <p:sp>
        <p:nvSpPr>
          <p:cNvPr id="9" name="內容版面配置區 8"/>
          <p:cNvSpPr>
            <a:spLocks noGrp="1"/>
          </p:cNvSpPr>
          <p:nvPr>
            <p:ph sz="quarter" idx="13"/>
          </p:nvPr>
        </p:nvSpPr>
        <p:spPr>
          <a:xfrm>
            <a:off x="457200"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3" name="內容版面配置區 8"/>
          <p:cNvSpPr>
            <a:spLocks noGrp="1"/>
          </p:cNvSpPr>
          <p:nvPr>
            <p:ph sz="quarter" idx="14"/>
          </p:nvPr>
        </p:nvSpPr>
        <p:spPr>
          <a:xfrm>
            <a:off x="4646612"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2764414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531994"/>
            <a:ext cx="3008313" cy="1162050"/>
          </a:xfrm>
        </p:spPr>
        <p:txBody>
          <a:bodyPr anchor="b"/>
          <a:lstStyle>
            <a:lvl1pPr algn="l">
              <a:defRPr sz="2000" b="1">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4" name="文字版面配置區 3"/>
          <p:cNvSpPr>
            <a:spLocks noGrp="1"/>
          </p:cNvSpPr>
          <p:nvPr>
            <p:ph type="body" sz="half" idx="2"/>
          </p:nvPr>
        </p:nvSpPr>
        <p:spPr>
          <a:xfrm>
            <a:off x="457200" y="1694044"/>
            <a:ext cx="3008313" cy="4691063"/>
          </a:xfrm>
        </p:spPr>
        <p:txBody>
          <a:bodyPr/>
          <a:lstStyle>
            <a:lvl1pPr marL="0" indent="0">
              <a:buNone/>
              <a:defRPr sz="1400">
                <a:latin typeface="Calibri" panose="020F0502020204030204" pitchFamily="34" charset="0"/>
                <a:ea typeface="標楷體" panose="03000509000000000000" pitchFamily="65" charset="-12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p>
        </p:txBody>
      </p:sp>
      <p:sp>
        <p:nvSpPr>
          <p:cNvPr id="10"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pPr/>
              <a:t>‹#›</a:t>
            </a:fld>
            <a:endParaRPr lang="zh-TW" altLang="en-US" dirty="0"/>
          </a:p>
        </p:txBody>
      </p:sp>
      <p:sp>
        <p:nvSpPr>
          <p:cNvPr id="7" name="內容版面配置區 6"/>
          <p:cNvSpPr>
            <a:spLocks noGrp="1"/>
          </p:cNvSpPr>
          <p:nvPr>
            <p:ph sz="quarter" idx="12"/>
          </p:nvPr>
        </p:nvSpPr>
        <p:spPr>
          <a:xfrm>
            <a:off x="3576638" y="531994"/>
            <a:ext cx="5430837" cy="5853113"/>
          </a:xfrm>
        </p:spPr>
        <p:txBody>
          <a:bodyPr/>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57411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atin typeface="Calibri" panose="020F0502020204030204" pitchFamily="34" charset="0"/>
              </a:defRPr>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atin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p>
        </p:txBody>
      </p:sp>
      <p:sp>
        <p:nvSpPr>
          <p:cNvPr id="10"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pPr/>
              <a:t>‹#›</a:t>
            </a:fld>
            <a:endParaRPr lang="zh-TW" altLang="en-US" dirty="0"/>
          </a:p>
        </p:txBody>
      </p:sp>
    </p:spTree>
    <p:extLst>
      <p:ext uri="{BB962C8B-B14F-4D97-AF65-F5344CB8AC3E}">
        <p14:creationId xmlns:p14="http://schemas.microsoft.com/office/powerpoint/2010/main" val="3331133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p>
        </p:txBody>
      </p:sp>
      <p:sp>
        <p:nvSpPr>
          <p:cNvPr id="9"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pPr/>
              <a:t>‹#›</a:t>
            </a:fld>
            <a:endParaRPr lang="zh-TW" altLang="en-US" dirty="0"/>
          </a:p>
        </p:txBody>
      </p:sp>
    </p:spTree>
    <p:extLst>
      <p:ext uri="{BB962C8B-B14F-4D97-AF65-F5344CB8AC3E}">
        <p14:creationId xmlns:p14="http://schemas.microsoft.com/office/powerpoint/2010/main" val="183396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microsoft.com/office/2007/relationships/hdphoto" Target="../media/hdphoto1.wdp"/><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slideLayout" Target="../slideLayouts/slideLayout24.xml"/><Relationship Id="rId7"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Picture 60" descr="E版"/>
          <p:cNvPicPr>
            <a:picLocks noChangeAspect="1" noChangeArrowheads="1"/>
          </p:cNvPicPr>
          <p:nvPr userDrawn="1"/>
        </p:nvPicPr>
        <p:blipFill>
          <a:blip r:embed="rId13" cstate="print">
            <a:extLst>
              <a:ext uri="{BEBA8EAE-BF5A-486C-A8C5-ECC9F3942E4B}">
                <a14:imgProps xmlns:a14="http://schemas.microsoft.com/office/drawing/2010/main">
                  <a14:imgLayer r:embed="rId1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42"/>
          <p:cNvSpPr>
            <a:spLocks noChangeArrowheads="1"/>
          </p:cNvSpPr>
          <p:nvPr/>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1000">
              <a:latin typeface="Calibri" panose="020F0502020204030204" pitchFamily="34" charset="0"/>
              <a:ea typeface="標楷體" panose="03000509000000000000" pitchFamily="65" charset="-120"/>
            </a:endParaRPr>
          </a:p>
        </p:txBody>
      </p:sp>
      <p:sp>
        <p:nvSpPr>
          <p:cNvPr id="1027" name="Rectangle 43"/>
          <p:cNvSpPr>
            <a:spLocks noGrp="1" noChangeArrowheads="1"/>
          </p:cNvSpPr>
          <p:nvPr>
            <p:ph type="title"/>
          </p:nvPr>
        </p:nvSpPr>
        <p:spPr bwMode="auto">
          <a:xfrm>
            <a:off x="450850" y="89862"/>
            <a:ext cx="8369300" cy="69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l" rtl="0" eaLnBrk="0" fontAlgn="base" hangingPunct="0">
              <a:spcBef>
                <a:spcPct val="0"/>
              </a:spcBef>
              <a:spcAft>
                <a:spcPct val="0"/>
              </a:spcAft>
            </a:pPr>
            <a:r>
              <a:rPr lang="zh-TW" altLang="en-US" dirty="0"/>
              <a:t>按一下以編輯母片標題樣式</a:t>
            </a:r>
          </a:p>
        </p:txBody>
      </p:sp>
      <p:sp>
        <p:nvSpPr>
          <p:cNvPr id="29740" name="Rectangle 44"/>
          <p:cNvSpPr>
            <a:spLocks noGrp="1" noChangeArrowheads="1"/>
          </p:cNvSpPr>
          <p:nvPr>
            <p:ph type="body" idx="1"/>
          </p:nvPr>
        </p:nvSpPr>
        <p:spPr bwMode="auto">
          <a:xfrm>
            <a:off x="457200" y="1304925"/>
            <a:ext cx="8364538" cy="489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noProof="0" dirty="0"/>
              <a:t>第一層</a:t>
            </a:r>
            <a:endParaRPr lang="en-US" altLang="zh-TW" noProof="0" dirty="0"/>
          </a:p>
          <a:p>
            <a:pPr lvl="1"/>
            <a:r>
              <a:rPr lang="zh-TW" altLang="en-US" noProof="0" dirty="0"/>
              <a:t>第二層</a:t>
            </a:r>
            <a:endParaRPr lang="en-US" altLang="zh-TW" noProof="0" dirty="0"/>
          </a:p>
          <a:p>
            <a:pPr lvl="2"/>
            <a:r>
              <a:rPr lang="zh-TW" altLang="en-US" noProof="0" dirty="0"/>
              <a:t>第三層</a:t>
            </a:r>
          </a:p>
          <a:p>
            <a:pPr lvl="3"/>
            <a:r>
              <a:rPr lang="zh-TW" altLang="en-US" noProof="0" dirty="0"/>
              <a:t>第四層</a:t>
            </a:r>
            <a:endParaRPr lang="en-US" altLang="zh-TW" noProof="0" dirty="0"/>
          </a:p>
          <a:p>
            <a:pPr lvl="4"/>
            <a:r>
              <a:rPr lang="zh-TW" altLang="en-US" noProof="0" dirty="0"/>
              <a:t>第五層</a:t>
            </a:r>
          </a:p>
        </p:txBody>
      </p:sp>
      <p:sp>
        <p:nvSpPr>
          <p:cNvPr id="29742" name="Rectangle 46"/>
          <p:cNvSpPr>
            <a:spLocks noGrp="1" noChangeArrowheads="1"/>
          </p:cNvSpPr>
          <p:nvPr>
            <p:ph type="ftr" sz="quarter" idx="3"/>
          </p:nvPr>
        </p:nvSpPr>
        <p:spPr bwMode="auto">
          <a:xfrm>
            <a:off x="-8092" y="6391275"/>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a:defRPr sz="1400">
                <a:solidFill>
                  <a:schemeClr val="tx1">
                    <a:lumMod val="75000"/>
                    <a:lumOff val="25000"/>
                  </a:schemeClr>
                </a:solidFill>
                <a:latin typeface="Calibri" panose="020F0502020204030204" pitchFamily="34" charset="0"/>
                <a:ea typeface="標楷體" panose="03000509000000000000" pitchFamily="65" charset="-120"/>
              </a:defRPr>
            </a:lvl1pPr>
          </a:lstStyle>
          <a:p>
            <a:pPr>
              <a:defRPr/>
            </a:pPr>
            <a:endParaRPr lang="en-US" altLang="zh-TW" dirty="0"/>
          </a:p>
        </p:txBody>
      </p:sp>
      <p:sp>
        <p:nvSpPr>
          <p:cNvPr id="13"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2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pPr/>
              <a:t>‹#›</a:t>
            </a:fld>
            <a:endParaRPr lang="zh-TW" altLang="en-US" dirty="0"/>
          </a:p>
        </p:txBody>
      </p:sp>
      <p:sp>
        <p:nvSpPr>
          <p:cNvPr id="16"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kumimoji="1" lang="zh-TW" altLang="en-US" sz="1000" b="0" i="0" kern="1200" dirty="0">
                <a:solidFill>
                  <a:schemeClr val="bg1"/>
                </a:solidFill>
                <a:effectLst/>
                <a:latin typeface="Calibri" panose="020F0502020204030204" pitchFamily="34" charset="0"/>
                <a:ea typeface="標楷體" panose="03000509000000000000" pitchFamily="65" charset="-120"/>
                <a:cs typeface="+mn-cs"/>
              </a:rPr>
              <a:t>工業技術研究院機密資料 禁止複製、轉載、外流</a:t>
            </a:r>
            <a:r>
              <a:rPr kumimoji="1" lang="zh-TW" altLang="en-US" sz="1000" b="0" i="0" kern="1200" baseline="0" dirty="0">
                <a:solidFill>
                  <a:schemeClr val="bg1"/>
                </a:solidFill>
                <a:effectLst/>
                <a:latin typeface="Calibri" panose="020F0502020204030204" pitchFamily="34" charset="0"/>
                <a:ea typeface="標楷體" panose="03000509000000000000" pitchFamily="65" charset="-120"/>
                <a:cs typeface="+mn-cs"/>
              </a:rPr>
              <a:t>  </a:t>
            </a:r>
            <a:r>
              <a:rPr kumimoji="1" lang="en-US" altLang="zh-TW" sz="1000" b="0" i="0" kern="1200" dirty="0">
                <a:solidFill>
                  <a:schemeClr val="bg1"/>
                </a:solidFill>
                <a:effectLst/>
                <a:latin typeface="Calibri" panose="020F0502020204030204" pitchFamily="34" charset="0"/>
                <a:ea typeface="標楷體" panose="03000509000000000000" pitchFamily="65" charset="-120"/>
                <a:cs typeface="+mn-cs"/>
              </a:rPr>
              <a:t>ITRI CONFIDENTIAL DOCUMENT DO NOT COPY OR DISTRIBUTE</a:t>
            </a:r>
            <a:endParaRPr lang="zh-TW" altLang="en-US" sz="1000" dirty="0">
              <a:solidFill>
                <a:schemeClr val="bg1"/>
              </a:solidFill>
              <a:latin typeface="Calibri" panose="020F0502020204030204" pitchFamily="34" charset="0"/>
              <a:ea typeface="標楷體" panose="03000509000000000000" pitchFamily="65" charset="-120"/>
            </a:endParaRPr>
          </a:p>
        </p:txBody>
      </p:sp>
      <p:pic>
        <p:nvPicPr>
          <p:cNvPr id="17" name="圖片 1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pic>
        <p:nvPicPr>
          <p:cNvPr id="11" name="Picture 53" descr="itri_CEL_C"/>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96838" y="65088"/>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92" r:id="rId2"/>
    <p:sldLayoutId id="2147483676" r:id="rId3"/>
    <p:sldLayoutId id="2147483679" r:id="rId4"/>
    <p:sldLayoutId id="2147483680" r:id="rId5"/>
    <p:sldLayoutId id="2147483678" r:id="rId6"/>
    <p:sldLayoutId id="2147483681" r:id="rId7"/>
    <p:sldLayoutId id="2147483682" r:id="rId8"/>
    <p:sldLayoutId id="2147483683" r:id="rId9"/>
    <p:sldLayoutId id="2147483684" r:id="rId10"/>
    <p:sldLayoutId id="2147483742" r:id="rId11"/>
  </p:sldLayoutIdLst>
  <p:hf hdr="0" ftr="0" dt="0"/>
  <p:txStyles>
    <p:titleStyle>
      <a:lvl1pPr algn="ctr" rtl="0" eaLnBrk="0" fontAlgn="base" hangingPunct="0">
        <a:spcBef>
          <a:spcPct val="0"/>
        </a:spcBef>
        <a:spcAft>
          <a:spcPct val="0"/>
        </a:spcAft>
        <a:defRPr kumimoji="1" lang="zh-TW" altLang="en-US" sz="3600" b="0" dirty="0" smtClean="0">
          <a:solidFill>
            <a:schemeClr val="tx1"/>
          </a:solidFill>
          <a:effectLst/>
          <a:latin typeface="Calibri" panose="020F0502020204030204" pitchFamily="34" charset="0"/>
          <a:ea typeface="標楷體" panose="03000509000000000000" pitchFamily="65"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61950" indent="-361950" algn="l" rtl="0" eaLnBrk="0" fontAlgn="base" hangingPunct="0">
        <a:lnSpc>
          <a:spcPct val="110000"/>
        </a:lnSpc>
        <a:spcBef>
          <a:spcPct val="20000"/>
        </a:spcBef>
        <a:spcAft>
          <a:spcPct val="0"/>
        </a:spcAft>
        <a:buSzPct val="120000"/>
        <a:buFont typeface="微軟正黑體" panose="020B0604030504040204" pitchFamily="34" charset="-120"/>
        <a:buChar char="•"/>
        <a:defRPr kumimoji="1" lang="zh-TW" altLang="en-US" sz="2800" b="0" noProof="0" dirty="0" smtClean="0">
          <a:solidFill>
            <a:schemeClr val="tx1"/>
          </a:solidFill>
          <a:latin typeface="Calibri" panose="020F0502020204030204" pitchFamily="34" charset="0"/>
          <a:ea typeface="標楷體" panose="03000509000000000000" pitchFamily="65" charset="-120"/>
          <a:cs typeface="+mn-cs"/>
        </a:defRPr>
      </a:lvl1pPr>
      <a:lvl2pPr marL="715963" marR="0" indent="-271463" algn="l" defTabSz="914400" rtl="0" eaLnBrk="0" fontAlgn="base" latinLnBrk="0" hangingPunct="0">
        <a:lnSpc>
          <a:spcPct val="110000"/>
        </a:lnSpc>
        <a:spcBef>
          <a:spcPct val="20000"/>
        </a:spcBef>
        <a:spcAft>
          <a:spcPct val="0"/>
        </a:spcAft>
        <a:buClrTx/>
        <a:buSzTx/>
        <a:buFont typeface="Times New Roman" panose="02020603050405020304" pitchFamily="18" charset="0"/>
        <a:buChar char="−"/>
        <a:tabLst/>
        <a:defRPr kumimoji="1" lang="zh-TW" altLang="en-US" sz="2400" b="0" baseline="0" noProof="0" dirty="0" smtClean="0">
          <a:solidFill>
            <a:schemeClr val="tx1"/>
          </a:solidFill>
          <a:latin typeface="Calibri" panose="020F0502020204030204" pitchFamily="34" charset="0"/>
          <a:ea typeface="標楷體" panose="03000509000000000000" pitchFamily="65" charset="-120"/>
        </a:defRPr>
      </a:lvl2pPr>
      <a:lvl3pPr marL="1146175" marR="0" indent="-342900" algn="l" defTabSz="914400" rtl="0" eaLnBrk="0" fontAlgn="base" latinLnBrk="0" hangingPunct="0">
        <a:lnSpc>
          <a:spcPct val="110000"/>
        </a:lnSpc>
        <a:spcBef>
          <a:spcPct val="20000"/>
        </a:spcBef>
        <a:spcAft>
          <a:spcPct val="0"/>
        </a:spcAft>
        <a:buClrTx/>
        <a:buSzPct val="80000"/>
        <a:buFont typeface="Wingdings" panose="05000000000000000000" pitchFamily="2" charset="2"/>
        <a:buChar char="Ø"/>
        <a:tabLst>
          <a:tab pos="1077913" algn="l"/>
        </a:tabLst>
        <a:defRPr kumimoji="1" lang="zh-TW" altLang="en-US" sz="2000" noProof="0" dirty="0" smtClean="0">
          <a:solidFill>
            <a:schemeClr val="tx1"/>
          </a:solidFill>
          <a:latin typeface="Calibri" panose="020F0502020204030204" pitchFamily="34" charset="0"/>
          <a:ea typeface="標楷體" panose="03000509000000000000" pitchFamily="65" charset="-120"/>
        </a:defRPr>
      </a:lvl3pPr>
      <a:lvl4pPr marL="1349375" indent="-187325" algn="l" rtl="0" eaLnBrk="0" fontAlgn="base" hangingPunct="0">
        <a:lnSpc>
          <a:spcPct val="110000"/>
        </a:lnSpc>
        <a:spcBef>
          <a:spcPct val="20000"/>
        </a:spcBef>
        <a:spcAft>
          <a:spcPct val="0"/>
        </a:spcAft>
        <a:buFont typeface="Arial" panose="020B0604020202020204" pitchFamily="34" charset="0"/>
        <a:buChar char="»"/>
        <a:defRPr kumimoji="1" lang="zh-TW" altLang="en-US" sz="1800" noProof="0" dirty="0" smtClean="0">
          <a:solidFill>
            <a:schemeClr val="tx1"/>
          </a:solidFill>
          <a:latin typeface="Calibri" panose="020F0502020204030204" pitchFamily="34" charset="0"/>
          <a:ea typeface="標楷體" panose="03000509000000000000" pitchFamily="65" charset="-120"/>
        </a:defRPr>
      </a:lvl4pPr>
      <a:lvl5pPr marL="1778000" marR="0" indent="-342900" algn="l" defTabSz="914400" rtl="0" eaLnBrk="0" fontAlgn="base" latinLnBrk="0" hangingPunct="0">
        <a:lnSpc>
          <a:spcPct val="110000"/>
        </a:lnSpc>
        <a:spcBef>
          <a:spcPct val="20000"/>
        </a:spcBef>
        <a:spcAft>
          <a:spcPct val="0"/>
        </a:spcAft>
        <a:buClrTx/>
        <a:buSzTx/>
        <a:buFont typeface="Wingdings" panose="05000000000000000000" pitchFamily="2" charset="2"/>
        <a:buChar char="ü"/>
        <a:tabLst/>
        <a:defRPr kumimoji="1" lang="zh-TW" altLang="en-US" sz="1800" noProof="0" dirty="0" smtClean="0">
          <a:solidFill>
            <a:schemeClr val="tx1"/>
          </a:solidFill>
          <a:latin typeface="標楷體" panose="03000509000000000000" pitchFamily="65" charset="-120"/>
          <a:ea typeface="標楷體" panose="03000509000000000000" pitchFamily="65" charset="-120"/>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Picture 60" descr="E版"/>
          <p:cNvPicPr>
            <a:picLocks noChangeAspect="1" noChangeArrowheads="1"/>
          </p:cNvPicPr>
          <p:nvPr userDrawn="1"/>
        </p:nvPicPr>
        <p:blipFill>
          <a:blip r:embed="rId12" cstate="print">
            <a:extLst>
              <a:ext uri="{BEBA8EAE-BF5A-486C-A8C5-ECC9F3942E4B}">
                <a14:imgProps xmlns:a14="http://schemas.microsoft.com/office/drawing/2010/main">
                  <a14:imgLayer r:embed="rId1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42"/>
          <p:cNvSpPr>
            <a:spLocks noChangeArrowheads="1"/>
          </p:cNvSpPr>
          <p:nvPr/>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sz="1000">
              <a:solidFill>
                <a:srgbClr val="000000"/>
              </a:solidFill>
              <a:latin typeface="Calibri" panose="020F0502020204030204" pitchFamily="34" charset="0"/>
              <a:ea typeface="標楷體" panose="03000509000000000000" pitchFamily="65" charset="-120"/>
            </a:endParaRPr>
          </a:p>
        </p:txBody>
      </p:sp>
      <p:sp>
        <p:nvSpPr>
          <p:cNvPr id="1027" name="Rectangle 43"/>
          <p:cNvSpPr>
            <a:spLocks noGrp="1" noChangeArrowheads="1"/>
          </p:cNvSpPr>
          <p:nvPr>
            <p:ph type="title"/>
          </p:nvPr>
        </p:nvSpPr>
        <p:spPr bwMode="auto">
          <a:xfrm>
            <a:off x="450850" y="89862"/>
            <a:ext cx="8369300" cy="69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l" rtl="0" eaLnBrk="0" fontAlgn="base" hangingPunct="0">
              <a:spcBef>
                <a:spcPct val="0"/>
              </a:spcBef>
              <a:spcAft>
                <a:spcPct val="0"/>
              </a:spcAft>
            </a:pPr>
            <a:r>
              <a:rPr lang="zh-TW" altLang="en-US" dirty="0"/>
              <a:t>按一下以編輯母片標題樣式</a:t>
            </a:r>
          </a:p>
        </p:txBody>
      </p:sp>
      <p:sp>
        <p:nvSpPr>
          <p:cNvPr id="29740" name="Rectangle 44"/>
          <p:cNvSpPr>
            <a:spLocks noGrp="1" noChangeArrowheads="1"/>
          </p:cNvSpPr>
          <p:nvPr>
            <p:ph type="body" idx="1"/>
          </p:nvPr>
        </p:nvSpPr>
        <p:spPr bwMode="auto">
          <a:xfrm>
            <a:off x="457200" y="1304925"/>
            <a:ext cx="8364538" cy="489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noProof="0" dirty="0"/>
              <a:t>第一層</a:t>
            </a:r>
            <a:endParaRPr lang="en-US" altLang="zh-TW" noProof="0" dirty="0"/>
          </a:p>
          <a:p>
            <a:pPr lvl="1"/>
            <a:r>
              <a:rPr lang="zh-TW" altLang="en-US" noProof="0" dirty="0"/>
              <a:t>第二層</a:t>
            </a:r>
            <a:endParaRPr lang="en-US" altLang="zh-TW" noProof="0" dirty="0"/>
          </a:p>
          <a:p>
            <a:pPr lvl="2"/>
            <a:r>
              <a:rPr lang="zh-TW" altLang="en-US" noProof="0" dirty="0"/>
              <a:t>第三層</a:t>
            </a:r>
          </a:p>
          <a:p>
            <a:pPr lvl="3"/>
            <a:r>
              <a:rPr lang="zh-TW" altLang="en-US" noProof="0" dirty="0"/>
              <a:t>第四層</a:t>
            </a:r>
            <a:endParaRPr lang="en-US" altLang="zh-TW" noProof="0" dirty="0"/>
          </a:p>
          <a:p>
            <a:pPr lvl="4"/>
            <a:r>
              <a:rPr lang="zh-TW" altLang="en-US" noProof="0" dirty="0"/>
              <a:t>第五層</a:t>
            </a:r>
          </a:p>
        </p:txBody>
      </p:sp>
      <p:sp>
        <p:nvSpPr>
          <p:cNvPr id="29742" name="Rectangle 46"/>
          <p:cNvSpPr>
            <a:spLocks noGrp="1" noChangeArrowheads="1"/>
          </p:cNvSpPr>
          <p:nvPr>
            <p:ph type="ftr" sz="quarter" idx="3"/>
          </p:nvPr>
        </p:nvSpPr>
        <p:spPr bwMode="auto">
          <a:xfrm>
            <a:off x="-8092" y="6391275"/>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a:defRPr sz="1400">
                <a:solidFill>
                  <a:schemeClr val="tx1">
                    <a:lumMod val="75000"/>
                    <a:lumOff val="25000"/>
                  </a:schemeClr>
                </a:solidFill>
                <a:latin typeface="Calibri" panose="020F0502020204030204" pitchFamily="34" charset="0"/>
                <a:ea typeface="標楷體" panose="03000509000000000000" pitchFamily="65" charset="-120"/>
              </a:defRPr>
            </a:lvl1pPr>
          </a:lstStyle>
          <a:p>
            <a:pPr>
              <a:defRPr/>
            </a:pPr>
            <a:endParaRPr lang="en-US" altLang="zh-TW" dirty="0">
              <a:solidFill>
                <a:srgbClr val="000000">
                  <a:lumMod val="75000"/>
                  <a:lumOff val="25000"/>
                </a:srgbClr>
              </a:solidFill>
            </a:endParaRPr>
          </a:p>
        </p:txBody>
      </p:sp>
      <p:sp>
        <p:nvSpPr>
          <p:cNvPr id="13"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2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16" name="Text Box 48"/>
          <p:cNvSpPr txBox="1">
            <a:spLocks noChangeArrowheads="1"/>
          </p:cNvSpPr>
          <p:nvPr userDrawn="1"/>
        </p:nvSpPr>
        <p:spPr bwMode="auto">
          <a:xfrm>
            <a:off x="-1" y="6621462"/>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l" eaLnBrk="1" hangingPunct="1">
              <a:defRPr/>
            </a:pPr>
            <a:r>
              <a:rPr lang="zh-TW" altLang="en-US" sz="1000" dirty="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1000" dirty="0">
                <a:solidFill>
                  <a:srgbClr val="FFFFFF"/>
                </a:solidFill>
                <a:latin typeface="Calibri" panose="020F0502020204030204" pitchFamily="34" charset="0"/>
                <a:ea typeface="標楷體" panose="03000509000000000000" pitchFamily="65" charset="-120"/>
              </a:rPr>
              <a:t>ITRI CONFIDENTIAL DOCUMENT DO NOT COPY OR DISTRIBUTE</a:t>
            </a:r>
            <a:endParaRPr lang="zh-TW" altLang="en-US" sz="1000" dirty="0">
              <a:solidFill>
                <a:srgbClr val="FFFFFF"/>
              </a:solidFill>
              <a:latin typeface="Calibri" panose="020F0502020204030204" pitchFamily="34" charset="0"/>
              <a:ea typeface="標楷體" panose="03000509000000000000" pitchFamily="65" charset="-120"/>
            </a:endParaRPr>
          </a:p>
        </p:txBody>
      </p:sp>
      <p:pic>
        <p:nvPicPr>
          <p:cNvPr id="17" name="圖片 1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256063" y="89862"/>
            <a:ext cx="790243" cy="324000"/>
          </a:xfrm>
          <a:prstGeom prst="rect">
            <a:avLst/>
          </a:prstGeom>
          <a:noFill/>
          <a:ln>
            <a:noFill/>
          </a:ln>
        </p:spPr>
      </p:pic>
      <p:pic>
        <p:nvPicPr>
          <p:cNvPr id="11" name="Picture 53" descr="itri_CEL_C"/>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96838" y="65088"/>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663942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Lst>
  <p:hf hdr="0" ftr="0" dt="0"/>
  <p:txStyles>
    <p:titleStyle>
      <a:lvl1pPr algn="ctr" rtl="0" eaLnBrk="0" fontAlgn="base" hangingPunct="0">
        <a:spcBef>
          <a:spcPct val="0"/>
        </a:spcBef>
        <a:spcAft>
          <a:spcPct val="0"/>
        </a:spcAft>
        <a:defRPr kumimoji="1" lang="zh-TW" altLang="en-US" sz="3600" b="0" dirty="0" smtClean="0">
          <a:solidFill>
            <a:schemeClr val="tx1"/>
          </a:solidFill>
          <a:effectLst/>
          <a:latin typeface="Calibri" panose="020F0502020204030204" pitchFamily="34" charset="0"/>
          <a:ea typeface="標楷體" panose="03000509000000000000" pitchFamily="65"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61950" indent="-361950" algn="l" rtl="0" eaLnBrk="0" fontAlgn="base" hangingPunct="0">
        <a:lnSpc>
          <a:spcPct val="110000"/>
        </a:lnSpc>
        <a:spcBef>
          <a:spcPct val="20000"/>
        </a:spcBef>
        <a:spcAft>
          <a:spcPct val="0"/>
        </a:spcAft>
        <a:buSzPct val="120000"/>
        <a:buFont typeface="微軟正黑體" panose="020B0604030504040204" pitchFamily="34" charset="-120"/>
        <a:buChar char="•"/>
        <a:defRPr kumimoji="1" lang="zh-TW" altLang="en-US" sz="2800" b="0" noProof="0" dirty="0" smtClean="0">
          <a:solidFill>
            <a:schemeClr val="tx1"/>
          </a:solidFill>
          <a:latin typeface="Calibri" panose="020F0502020204030204" pitchFamily="34" charset="0"/>
          <a:ea typeface="標楷體" panose="03000509000000000000" pitchFamily="65" charset="-120"/>
          <a:cs typeface="+mn-cs"/>
        </a:defRPr>
      </a:lvl1pPr>
      <a:lvl2pPr marL="715963" marR="0" indent="-271463" algn="l" defTabSz="914400" rtl="0" eaLnBrk="0" fontAlgn="base" latinLnBrk="0" hangingPunct="0">
        <a:lnSpc>
          <a:spcPct val="110000"/>
        </a:lnSpc>
        <a:spcBef>
          <a:spcPct val="20000"/>
        </a:spcBef>
        <a:spcAft>
          <a:spcPct val="0"/>
        </a:spcAft>
        <a:buClrTx/>
        <a:buSzTx/>
        <a:buFont typeface="Times New Roman" panose="02020603050405020304" pitchFamily="18" charset="0"/>
        <a:buChar char="−"/>
        <a:tabLst/>
        <a:defRPr kumimoji="1" lang="zh-TW" altLang="en-US" sz="2400" b="0" baseline="0" noProof="0" dirty="0" smtClean="0">
          <a:solidFill>
            <a:schemeClr val="tx1"/>
          </a:solidFill>
          <a:latin typeface="Calibri" panose="020F0502020204030204" pitchFamily="34" charset="0"/>
          <a:ea typeface="標楷體" panose="03000509000000000000" pitchFamily="65" charset="-120"/>
        </a:defRPr>
      </a:lvl2pPr>
      <a:lvl3pPr marL="1146175" marR="0" indent="-342900" algn="l" defTabSz="914400" rtl="0" eaLnBrk="0" fontAlgn="base" latinLnBrk="0" hangingPunct="0">
        <a:lnSpc>
          <a:spcPct val="110000"/>
        </a:lnSpc>
        <a:spcBef>
          <a:spcPct val="20000"/>
        </a:spcBef>
        <a:spcAft>
          <a:spcPct val="0"/>
        </a:spcAft>
        <a:buClrTx/>
        <a:buSzPct val="80000"/>
        <a:buFont typeface="Wingdings" panose="05000000000000000000" pitchFamily="2" charset="2"/>
        <a:buChar char="Ø"/>
        <a:tabLst>
          <a:tab pos="1077913" algn="l"/>
        </a:tabLst>
        <a:defRPr kumimoji="1" lang="zh-TW" altLang="en-US" sz="2000" noProof="0" dirty="0" smtClean="0">
          <a:solidFill>
            <a:schemeClr val="tx1"/>
          </a:solidFill>
          <a:latin typeface="Calibri" panose="020F0502020204030204" pitchFamily="34" charset="0"/>
          <a:ea typeface="標楷體" panose="03000509000000000000" pitchFamily="65" charset="-120"/>
        </a:defRPr>
      </a:lvl3pPr>
      <a:lvl4pPr marL="1349375" indent="-187325" algn="l" rtl="0" eaLnBrk="0" fontAlgn="base" hangingPunct="0">
        <a:lnSpc>
          <a:spcPct val="110000"/>
        </a:lnSpc>
        <a:spcBef>
          <a:spcPct val="20000"/>
        </a:spcBef>
        <a:spcAft>
          <a:spcPct val="0"/>
        </a:spcAft>
        <a:buFont typeface="Arial" panose="020B0604020202020204" pitchFamily="34" charset="0"/>
        <a:buChar char="»"/>
        <a:defRPr kumimoji="1" lang="zh-TW" altLang="en-US" sz="1800" noProof="0" dirty="0" smtClean="0">
          <a:solidFill>
            <a:schemeClr val="tx1"/>
          </a:solidFill>
          <a:latin typeface="Calibri" panose="020F0502020204030204" pitchFamily="34" charset="0"/>
          <a:ea typeface="標楷體" panose="03000509000000000000" pitchFamily="65" charset="-120"/>
        </a:defRPr>
      </a:lvl4pPr>
      <a:lvl5pPr marL="1778000" marR="0" indent="-342900" algn="l" defTabSz="914400" rtl="0" eaLnBrk="0" fontAlgn="base" latinLnBrk="0" hangingPunct="0">
        <a:lnSpc>
          <a:spcPct val="110000"/>
        </a:lnSpc>
        <a:spcBef>
          <a:spcPct val="20000"/>
        </a:spcBef>
        <a:spcAft>
          <a:spcPct val="0"/>
        </a:spcAft>
        <a:buClrTx/>
        <a:buSzTx/>
        <a:buFont typeface="Wingdings" panose="05000000000000000000" pitchFamily="2" charset="2"/>
        <a:buChar char="ü"/>
        <a:tabLst/>
        <a:defRPr kumimoji="1" lang="zh-TW" altLang="en-US" sz="1800" noProof="0" dirty="0" smtClean="0">
          <a:solidFill>
            <a:schemeClr val="tx1"/>
          </a:solidFill>
          <a:latin typeface="標楷體" panose="03000509000000000000" pitchFamily="65" charset="-120"/>
          <a:ea typeface="標楷體" panose="03000509000000000000" pitchFamily="65" charset="-120"/>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2"/>
          <p:cNvSpPr>
            <a:spLocks noChangeArrowheads="1"/>
          </p:cNvSpPr>
          <p:nvPr/>
        </p:nvSpPr>
        <p:spPr bwMode="auto">
          <a:xfrm>
            <a:off x="0" y="6618288"/>
            <a:ext cx="9144000" cy="239712"/>
          </a:xfrm>
          <a:prstGeom prst="rect">
            <a:avLst/>
          </a:prstGeom>
          <a:solidFill>
            <a:srgbClr val="009F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kumimoji="1" sz="3200">
                <a:solidFill>
                  <a:schemeClr val="tx1"/>
                </a:solidFill>
                <a:latin typeface="Arial" panose="020B0604020202020204" pitchFamily="34" charset="0"/>
                <a:ea typeface="新細明體" panose="02020500000000000000" pitchFamily="18" charset="-120"/>
              </a:defRPr>
            </a:lvl1pPr>
            <a:lvl2pPr marL="742950" indent="-285750" algn="ctr">
              <a:defRPr kumimoji="1" sz="3200">
                <a:solidFill>
                  <a:schemeClr val="tx1"/>
                </a:solidFill>
                <a:latin typeface="Arial" panose="020B0604020202020204" pitchFamily="34" charset="0"/>
                <a:ea typeface="新細明體" panose="02020500000000000000" pitchFamily="18" charset="-120"/>
              </a:defRPr>
            </a:lvl2pPr>
            <a:lvl3pPr marL="1143000" indent="-228600" algn="ctr">
              <a:defRPr kumimoji="1" sz="3200">
                <a:solidFill>
                  <a:schemeClr val="tx1"/>
                </a:solidFill>
                <a:latin typeface="Arial" panose="020B0604020202020204" pitchFamily="34" charset="0"/>
                <a:ea typeface="新細明體" panose="02020500000000000000" pitchFamily="18" charset="-120"/>
              </a:defRPr>
            </a:lvl3pPr>
            <a:lvl4pPr marL="1600200" indent="-228600" algn="ctr">
              <a:defRPr kumimoji="1" sz="3200">
                <a:solidFill>
                  <a:schemeClr val="tx1"/>
                </a:solidFill>
                <a:latin typeface="Arial" panose="020B0604020202020204" pitchFamily="34" charset="0"/>
                <a:ea typeface="新細明體" panose="02020500000000000000" pitchFamily="18" charset="-120"/>
              </a:defRPr>
            </a:lvl4pPr>
            <a:lvl5pPr marL="2057400" indent="-228600" algn="ctr">
              <a:defRPr kumimoji="1" sz="3200">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9pPr>
          </a:lstStyle>
          <a:p>
            <a:pPr>
              <a:defRPr/>
            </a:pPr>
            <a:endParaRPr lang="zh-TW" altLang="en-US" sz="1350">
              <a:solidFill>
                <a:srgbClr val="000000"/>
              </a:solidFill>
              <a:latin typeface="Calibri" panose="020F0502020204030204" pitchFamily="34" charset="0"/>
              <a:ea typeface="標楷體" panose="03000509000000000000" pitchFamily="65" charset="-120"/>
            </a:endParaRPr>
          </a:p>
        </p:txBody>
      </p:sp>
      <p:sp>
        <p:nvSpPr>
          <p:cNvPr id="1027" name="Rectangle 43"/>
          <p:cNvSpPr>
            <a:spLocks noGrp="1" noChangeArrowheads="1"/>
          </p:cNvSpPr>
          <p:nvPr>
            <p:ph type="title"/>
          </p:nvPr>
        </p:nvSpPr>
        <p:spPr bwMode="auto">
          <a:xfrm>
            <a:off x="338139" y="550863"/>
            <a:ext cx="8520112"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8" name="Rectangle 44"/>
          <p:cNvSpPr>
            <a:spLocks noGrp="1" noChangeArrowheads="1"/>
          </p:cNvSpPr>
          <p:nvPr>
            <p:ph type="body" idx="1"/>
          </p:nvPr>
        </p:nvSpPr>
        <p:spPr bwMode="auto">
          <a:xfrm>
            <a:off x="457200" y="1439864"/>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9741" name="Rectangle 45"/>
          <p:cNvSpPr>
            <a:spLocks noGrp="1" noChangeArrowheads="1"/>
          </p:cNvSpPr>
          <p:nvPr>
            <p:ph type="dt" sz="half" idx="2"/>
          </p:nvPr>
        </p:nvSpPr>
        <p:spPr bwMode="auto">
          <a:xfrm>
            <a:off x="6605588" y="6619877"/>
            <a:ext cx="1800225"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750">
                <a:solidFill>
                  <a:schemeClr val="bg1"/>
                </a:solidFill>
                <a:latin typeface="Calibri" panose="020F0502020204030204" pitchFamily="34" charset="0"/>
                <a:ea typeface="標楷體" panose="03000509000000000000" pitchFamily="65" charset="-120"/>
              </a:defRPr>
            </a:lvl1pPr>
          </a:lstStyle>
          <a:p>
            <a:pPr>
              <a:defRPr/>
            </a:pPr>
            <a:fld id="{5A4040ED-C257-4583-A032-66B9B3CA58E5}" type="datetime1">
              <a:rPr lang="zh-TW" altLang="en-US" smtClean="0">
                <a:solidFill>
                  <a:srgbClr val="FFFFFF"/>
                </a:solidFill>
              </a:rPr>
              <a:pPr>
                <a:defRPr/>
              </a:pPr>
              <a:t>2024/5/15</a:t>
            </a:fld>
            <a:endParaRPr lang="en-US" altLang="zh-TW" dirty="0">
              <a:solidFill>
                <a:srgbClr val="FFFFFF"/>
              </a:solidFill>
            </a:endParaRPr>
          </a:p>
        </p:txBody>
      </p:sp>
      <p:sp>
        <p:nvSpPr>
          <p:cNvPr id="29742" name="Rectangle 46"/>
          <p:cNvSpPr>
            <a:spLocks noGrp="1" noChangeArrowheads="1"/>
          </p:cNvSpPr>
          <p:nvPr>
            <p:ph type="ftr" sz="quarter" idx="3"/>
          </p:nvPr>
        </p:nvSpPr>
        <p:spPr bwMode="auto">
          <a:xfrm>
            <a:off x="1" y="6391275"/>
            <a:ext cx="3173413" cy="1793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1050">
                <a:latin typeface="Calibri" panose="020F0502020204030204" pitchFamily="34" charset="0"/>
                <a:ea typeface="標楷體" panose="03000509000000000000" pitchFamily="65" charset="-120"/>
              </a:defRPr>
            </a:lvl1pPr>
          </a:lstStyle>
          <a:p>
            <a:pPr>
              <a:defRPr/>
            </a:pPr>
            <a:endParaRPr lang="en-US" altLang="zh-TW">
              <a:solidFill>
                <a:srgbClr val="000000"/>
              </a:solidFill>
            </a:endParaRPr>
          </a:p>
        </p:txBody>
      </p:sp>
      <p:sp>
        <p:nvSpPr>
          <p:cNvPr id="29743" name="Rectangle 47"/>
          <p:cNvSpPr>
            <a:spLocks noGrp="1" noChangeArrowheads="1"/>
          </p:cNvSpPr>
          <p:nvPr>
            <p:ph type="sldNum" sz="quarter" idx="4"/>
          </p:nvPr>
        </p:nvSpPr>
        <p:spPr bwMode="auto">
          <a:xfrm>
            <a:off x="8572500" y="6619877"/>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750">
                <a:solidFill>
                  <a:schemeClr val="bg1"/>
                </a:solidFill>
                <a:latin typeface="Calibri" panose="020F0502020204030204" pitchFamily="34" charset="0"/>
                <a:ea typeface="標楷體" panose="03000509000000000000" pitchFamily="65" charset="-120"/>
              </a:defRPr>
            </a:lvl1pPr>
          </a:lstStyle>
          <a:p>
            <a:pPr>
              <a:defRPr/>
            </a:pPr>
            <a:fld id="{440E3C65-C5A6-4AC8-BE30-3C413B94452B}" type="slidenum">
              <a:rPr lang="en-US" altLang="zh-TW">
                <a:solidFill>
                  <a:srgbClr val="FFFFFF"/>
                </a:solidFill>
              </a:rPr>
              <a:pPr>
                <a:defRPr/>
              </a:pPr>
              <a:t>‹#›</a:t>
            </a:fld>
            <a:endParaRPr lang="en-US" altLang="zh-TW" dirty="0">
              <a:solidFill>
                <a:srgbClr val="FFFFFF"/>
              </a:solidFill>
            </a:endParaRPr>
          </a:p>
        </p:txBody>
      </p:sp>
      <p:sp>
        <p:nvSpPr>
          <p:cNvPr id="1035" name="Text Box 19"/>
          <p:cNvSpPr txBox="1">
            <a:spLocks noChangeArrowheads="1"/>
          </p:cNvSpPr>
          <p:nvPr userDrawn="1"/>
        </p:nvSpPr>
        <p:spPr bwMode="auto">
          <a:xfrm>
            <a:off x="-45696" y="6618288"/>
            <a:ext cx="4506362" cy="196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3200">
                <a:solidFill>
                  <a:schemeClr val="tx1"/>
                </a:solidFill>
                <a:latin typeface="Arial" panose="020B0604020202020204" pitchFamily="34" charset="0"/>
                <a:ea typeface="新細明體" panose="02020500000000000000" pitchFamily="18" charset="-120"/>
              </a:defRPr>
            </a:lvl1pPr>
            <a:lvl2pPr marL="742950" indent="-285750" algn="ctr">
              <a:defRPr kumimoji="1" sz="3200">
                <a:solidFill>
                  <a:schemeClr val="tx1"/>
                </a:solidFill>
                <a:latin typeface="Arial" panose="020B0604020202020204" pitchFamily="34" charset="0"/>
                <a:ea typeface="新細明體" panose="02020500000000000000" pitchFamily="18" charset="-120"/>
              </a:defRPr>
            </a:lvl2pPr>
            <a:lvl3pPr marL="1143000" indent="-228600" algn="ctr">
              <a:defRPr kumimoji="1" sz="3200">
                <a:solidFill>
                  <a:schemeClr val="tx1"/>
                </a:solidFill>
                <a:latin typeface="Arial" panose="020B0604020202020204" pitchFamily="34" charset="0"/>
                <a:ea typeface="新細明體" panose="02020500000000000000" pitchFamily="18" charset="-120"/>
              </a:defRPr>
            </a:lvl3pPr>
            <a:lvl4pPr marL="1600200" indent="-228600" algn="ctr">
              <a:defRPr kumimoji="1" sz="3200">
                <a:solidFill>
                  <a:schemeClr val="tx1"/>
                </a:solidFill>
                <a:latin typeface="Arial" panose="020B0604020202020204" pitchFamily="34" charset="0"/>
                <a:ea typeface="新細明體" panose="02020500000000000000" pitchFamily="18" charset="-120"/>
              </a:defRPr>
            </a:lvl4pPr>
            <a:lvl5pPr marL="2057400" indent="-228600" algn="ctr">
              <a:defRPr kumimoji="1" sz="3200">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9pPr>
          </a:lstStyle>
          <a:p>
            <a:pPr algn="l">
              <a:defRPr/>
            </a:pPr>
            <a:r>
              <a:rPr lang="zh-TW" altLang="en-US" sz="675" dirty="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675" dirty="0">
                <a:solidFill>
                  <a:srgbClr val="FFFFFF"/>
                </a:solidFill>
                <a:latin typeface="Calibri" panose="020F0502020204030204" pitchFamily="34" charset="0"/>
                <a:ea typeface="標楷體" panose="03000509000000000000" pitchFamily="65" charset="-120"/>
              </a:rPr>
              <a:t>│ ITRI  CONFIDENTIAL  DOCUMENT  DO  NOT  COPY  OR  DISTRIBUTE </a:t>
            </a:r>
            <a:endParaRPr lang="zh-TW" altLang="en-US" sz="675" dirty="0">
              <a:solidFill>
                <a:srgbClr val="FFFFFF"/>
              </a:solidFill>
              <a:latin typeface="Calibri" panose="020F0502020204030204" pitchFamily="34" charset="0"/>
              <a:ea typeface="標楷體" panose="03000509000000000000" pitchFamily="65" charset="-120"/>
            </a:endParaRPr>
          </a:p>
        </p:txBody>
      </p:sp>
      <p:pic>
        <p:nvPicPr>
          <p:cNvPr id="14" name="Picture 49" descr="itri_CEL_A"/>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5" y="0"/>
            <a:ext cx="1475655" cy="341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722488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Lst>
  <p:hf hdr="0" ftr="0" dt="0"/>
  <p:txStyles>
    <p:titleStyle>
      <a:lvl1pPr algn="ctr" rtl="0" eaLnBrk="0" fontAlgn="base" hangingPunct="0">
        <a:spcBef>
          <a:spcPct val="0"/>
        </a:spcBef>
        <a:spcAft>
          <a:spcPct val="0"/>
        </a:spcAft>
        <a:defRPr kumimoji="1" sz="2700">
          <a:solidFill>
            <a:schemeClr val="tx2"/>
          </a:solidFill>
          <a:latin typeface="Calibri" panose="020F0502020204030204" pitchFamily="34" charset="0"/>
          <a:ea typeface="標楷體" panose="03000509000000000000" pitchFamily="65" charset="-120"/>
          <a:cs typeface="+mj-cs"/>
        </a:defRPr>
      </a:lvl1pPr>
      <a:lvl2pPr algn="ctr" rtl="0" eaLnBrk="0" fontAlgn="base" hangingPunct="0">
        <a:spcBef>
          <a:spcPct val="0"/>
        </a:spcBef>
        <a:spcAft>
          <a:spcPct val="0"/>
        </a:spcAft>
        <a:defRPr kumimoji="1" sz="2700">
          <a:solidFill>
            <a:schemeClr val="tx2"/>
          </a:solidFill>
          <a:latin typeface="Calibri" panose="020F0502020204030204" pitchFamily="34" charset="0"/>
          <a:ea typeface="標楷體" panose="03000509000000000000" pitchFamily="65" charset="-120"/>
        </a:defRPr>
      </a:lvl2pPr>
      <a:lvl3pPr algn="ctr" rtl="0" eaLnBrk="0" fontAlgn="base" hangingPunct="0">
        <a:spcBef>
          <a:spcPct val="0"/>
        </a:spcBef>
        <a:spcAft>
          <a:spcPct val="0"/>
        </a:spcAft>
        <a:defRPr kumimoji="1" sz="2700">
          <a:solidFill>
            <a:schemeClr val="tx2"/>
          </a:solidFill>
          <a:latin typeface="Calibri" panose="020F0502020204030204" pitchFamily="34" charset="0"/>
          <a:ea typeface="標楷體" panose="03000509000000000000" pitchFamily="65" charset="-120"/>
        </a:defRPr>
      </a:lvl3pPr>
      <a:lvl4pPr algn="ctr" rtl="0" eaLnBrk="0" fontAlgn="base" hangingPunct="0">
        <a:spcBef>
          <a:spcPct val="0"/>
        </a:spcBef>
        <a:spcAft>
          <a:spcPct val="0"/>
        </a:spcAft>
        <a:defRPr kumimoji="1" sz="2700">
          <a:solidFill>
            <a:schemeClr val="tx2"/>
          </a:solidFill>
          <a:latin typeface="Calibri" panose="020F0502020204030204" pitchFamily="34" charset="0"/>
          <a:ea typeface="標楷體" panose="03000509000000000000" pitchFamily="65" charset="-120"/>
        </a:defRPr>
      </a:lvl4pPr>
      <a:lvl5pPr algn="ctr" rtl="0" eaLnBrk="0" fontAlgn="base" hangingPunct="0">
        <a:spcBef>
          <a:spcPct val="0"/>
        </a:spcBef>
        <a:spcAft>
          <a:spcPct val="0"/>
        </a:spcAft>
        <a:defRPr kumimoji="1" sz="2700">
          <a:solidFill>
            <a:schemeClr val="tx2"/>
          </a:solidFill>
          <a:latin typeface="Calibri" panose="020F0502020204030204" pitchFamily="34" charset="0"/>
          <a:ea typeface="標楷體" panose="03000509000000000000" pitchFamily="65" charset="-120"/>
        </a:defRPr>
      </a:lvl5pPr>
      <a:lvl6pPr marL="342900" algn="l" rtl="0" eaLnBrk="1" fontAlgn="base" hangingPunct="1">
        <a:spcBef>
          <a:spcPct val="0"/>
        </a:spcBef>
        <a:spcAft>
          <a:spcPct val="0"/>
        </a:spcAft>
        <a:defRPr kumimoji="1" sz="3450">
          <a:solidFill>
            <a:schemeClr val="tx2"/>
          </a:solidFill>
          <a:latin typeface="Arial" charset="0"/>
          <a:ea typeface="微軟正黑體" pitchFamily="34" charset="-120"/>
        </a:defRPr>
      </a:lvl6pPr>
      <a:lvl7pPr marL="685800" algn="l" rtl="0" eaLnBrk="1" fontAlgn="base" hangingPunct="1">
        <a:spcBef>
          <a:spcPct val="0"/>
        </a:spcBef>
        <a:spcAft>
          <a:spcPct val="0"/>
        </a:spcAft>
        <a:defRPr kumimoji="1" sz="3450">
          <a:solidFill>
            <a:schemeClr val="tx2"/>
          </a:solidFill>
          <a:latin typeface="Arial" charset="0"/>
          <a:ea typeface="微軟正黑體" pitchFamily="34" charset="-120"/>
        </a:defRPr>
      </a:lvl7pPr>
      <a:lvl8pPr marL="1028700" algn="l" rtl="0" eaLnBrk="1" fontAlgn="base" hangingPunct="1">
        <a:spcBef>
          <a:spcPct val="0"/>
        </a:spcBef>
        <a:spcAft>
          <a:spcPct val="0"/>
        </a:spcAft>
        <a:defRPr kumimoji="1" sz="3450">
          <a:solidFill>
            <a:schemeClr val="tx2"/>
          </a:solidFill>
          <a:latin typeface="Arial" charset="0"/>
          <a:ea typeface="微軟正黑體" pitchFamily="34" charset="-120"/>
        </a:defRPr>
      </a:lvl8pPr>
      <a:lvl9pPr marL="1371600" algn="l" rtl="0" eaLnBrk="1" fontAlgn="base" hangingPunct="1">
        <a:spcBef>
          <a:spcPct val="0"/>
        </a:spcBef>
        <a:spcAft>
          <a:spcPct val="0"/>
        </a:spcAft>
        <a:defRPr kumimoji="1" sz="3450">
          <a:solidFill>
            <a:schemeClr val="tx2"/>
          </a:solidFill>
          <a:latin typeface="Arial" charset="0"/>
          <a:ea typeface="微軟正黑體" pitchFamily="34" charset="-120"/>
        </a:defRPr>
      </a:lvl9pPr>
    </p:titleStyle>
    <p:bodyStyle>
      <a:lvl1pPr marL="257175" indent="-257175" algn="l" rtl="0" eaLnBrk="0" fontAlgn="base" hangingPunct="0">
        <a:spcBef>
          <a:spcPct val="20000"/>
        </a:spcBef>
        <a:spcAft>
          <a:spcPct val="0"/>
        </a:spcAft>
        <a:buChar char="•"/>
        <a:defRPr kumimoji="1" sz="1800">
          <a:solidFill>
            <a:schemeClr val="tx1"/>
          </a:solidFill>
          <a:latin typeface="Calibri" panose="020F0502020204030204" pitchFamily="34" charset="0"/>
          <a:ea typeface="標楷體" panose="03000509000000000000" pitchFamily="65" charset="-120"/>
          <a:cs typeface="+mn-cs"/>
        </a:defRPr>
      </a:lvl1pPr>
      <a:lvl2pPr marL="557213" indent="-214313" algn="l" rtl="0" eaLnBrk="0" fontAlgn="base" hangingPunct="0">
        <a:spcBef>
          <a:spcPct val="20000"/>
        </a:spcBef>
        <a:spcAft>
          <a:spcPct val="0"/>
        </a:spcAft>
        <a:buChar char="–"/>
        <a:defRPr kumimoji="1" sz="1500">
          <a:solidFill>
            <a:schemeClr val="tx1"/>
          </a:solidFill>
          <a:latin typeface="Calibri" panose="020F0502020204030204" pitchFamily="34" charset="0"/>
          <a:ea typeface="標楷體" panose="03000509000000000000" pitchFamily="65" charset="-120"/>
        </a:defRPr>
      </a:lvl2pPr>
      <a:lvl3pPr marL="857250" indent="-171450" algn="l" rtl="0" eaLnBrk="0" fontAlgn="base" hangingPunct="0">
        <a:spcBef>
          <a:spcPct val="20000"/>
        </a:spcBef>
        <a:spcAft>
          <a:spcPct val="0"/>
        </a:spcAft>
        <a:buChar char="•"/>
        <a:defRPr kumimoji="1" sz="1500">
          <a:solidFill>
            <a:schemeClr val="tx1"/>
          </a:solidFill>
          <a:latin typeface="Calibri" panose="020F0502020204030204" pitchFamily="34" charset="0"/>
          <a:ea typeface="標楷體" panose="03000509000000000000" pitchFamily="65" charset="-120"/>
        </a:defRPr>
      </a:lvl3pPr>
      <a:lvl4pPr marL="1200150" indent="-171450" algn="l" rtl="0" eaLnBrk="0" fontAlgn="base" hangingPunct="0">
        <a:spcBef>
          <a:spcPct val="20000"/>
        </a:spcBef>
        <a:spcAft>
          <a:spcPct val="0"/>
        </a:spcAft>
        <a:buChar char="–"/>
        <a:defRPr kumimoji="1" sz="1500">
          <a:solidFill>
            <a:schemeClr val="tx1"/>
          </a:solidFill>
          <a:latin typeface="Calibri" panose="020F0502020204030204" pitchFamily="34" charset="0"/>
          <a:ea typeface="標楷體" panose="03000509000000000000" pitchFamily="65" charset="-120"/>
        </a:defRPr>
      </a:lvl4pPr>
      <a:lvl5pPr marL="1543050" indent="-171450" algn="l" rtl="0" eaLnBrk="0" fontAlgn="base" hangingPunct="0">
        <a:spcBef>
          <a:spcPct val="20000"/>
        </a:spcBef>
        <a:spcAft>
          <a:spcPct val="0"/>
        </a:spcAft>
        <a:buChar char="»"/>
        <a:defRPr kumimoji="1" sz="1500">
          <a:solidFill>
            <a:schemeClr val="tx1"/>
          </a:solidFill>
          <a:latin typeface="Calibri" panose="020F0502020204030204" pitchFamily="34" charset="0"/>
          <a:ea typeface="標楷體" panose="03000509000000000000" pitchFamily="65" charset="-120"/>
        </a:defRPr>
      </a:lvl5pPr>
      <a:lvl6pPr marL="1885950" indent="-171450" algn="l" rtl="0" eaLnBrk="1" fontAlgn="base" hangingPunct="1">
        <a:spcBef>
          <a:spcPct val="20000"/>
        </a:spcBef>
        <a:spcAft>
          <a:spcPct val="0"/>
        </a:spcAft>
        <a:buChar char="»"/>
        <a:defRPr kumimoji="1" sz="1500">
          <a:solidFill>
            <a:schemeClr val="tx1"/>
          </a:solidFill>
          <a:latin typeface="+mn-lt"/>
          <a:ea typeface="+mn-ea"/>
        </a:defRPr>
      </a:lvl6pPr>
      <a:lvl7pPr marL="2228850" indent="-171450" algn="l" rtl="0" eaLnBrk="1" fontAlgn="base" hangingPunct="1">
        <a:spcBef>
          <a:spcPct val="20000"/>
        </a:spcBef>
        <a:spcAft>
          <a:spcPct val="0"/>
        </a:spcAft>
        <a:buChar char="»"/>
        <a:defRPr kumimoji="1" sz="1500">
          <a:solidFill>
            <a:schemeClr val="tx1"/>
          </a:solidFill>
          <a:latin typeface="+mn-lt"/>
          <a:ea typeface="+mn-ea"/>
        </a:defRPr>
      </a:lvl7pPr>
      <a:lvl8pPr marL="2571750" indent="-171450" algn="l" rtl="0" eaLnBrk="1" fontAlgn="base" hangingPunct="1">
        <a:spcBef>
          <a:spcPct val="20000"/>
        </a:spcBef>
        <a:spcAft>
          <a:spcPct val="0"/>
        </a:spcAft>
        <a:buChar char="»"/>
        <a:defRPr kumimoji="1" sz="1500">
          <a:solidFill>
            <a:schemeClr val="tx1"/>
          </a:solidFill>
          <a:latin typeface="+mn-lt"/>
          <a:ea typeface="+mn-ea"/>
        </a:defRPr>
      </a:lvl8pPr>
      <a:lvl9pPr marL="2914650" indent="-171450" algn="l" rtl="0" eaLnBrk="1" fontAlgn="base" hangingPunct="1">
        <a:spcBef>
          <a:spcPct val="20000"/>
        </a:spcBef>
        <a:spcAft>
          <a:spcPct val="0"/>
        </a:spcAft>
        <a:buChar char="»"/>
        <a:defRPr kumimoji="1" sz="1500">
          <a:solidFill>
            <a:schemeClr val="tx1"/>
          </a:solidFill>
          <a:latin typeface="+mn-lt"/>
          <a:ea typeface="+mn-ea"/>
        </a:defRPr>
      </a:lvl9pPr>
    </p:bodyStyle>
    <p:otherStyle>
      <a:defPPr>
        <a:defRPr lang="zh-TW"/>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25.emf"/></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6.emf"/></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7.emf"/></Relationships>
</file>

<file path=ppt/slides/_rels/slide1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1.emf"/><Relationship Id="rId1" Type="http://schemas.openxmlformats.org/officeDocument/2006/relationships/slideLayout" Target="../slideLayouts/slideLayout4.xml"/><Relationship Id="rId4" Type="http://schemas.openxmlformats.org/officeDocument/2006/relationships/image" Target="../media/image32.emf"/></Relationships>
</file>

<file path=ppt/slides/_rels/slide19.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6.emf"/></Relationships>
</file>

<file path=ppt/slides/_rels/slide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21.emf"/><Relationship Id="rId4" Type="http://schemas.openxmlformats.org/officeDocument/2006/relationships/image" Target="../media/image20.emf"/></Relationships>
</file>

<file path=ppt/slides/_rels/slide9.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9" name="Group 3"/>
          <p:cNvGrpSpPr>
            <a:grpSpLocks/>
          </p:cNvGrpSpPr>
          <p:nvPr/>
        </p:nvGrpSpPr>
        <p:grpSpPr bwMode="auto">
          <a:xfrm>
            <a:off x="401618" y="2492375"/>
            <a:ext cx="7546995" cy="1402731"/>
            <a:chOff x="0" y="1536"/>
            <a:chExt cx="5675" cy="663"/>
          </a:xfrm>
        </p:grpSpPr>
        <p:grpSp>
          <p:nvGrpSpPr>
            <p:cNvPr id="19462" name="Group 4"/>
            <p:cNvGrpSpPr>
              <a:grpSpLocks/>
            </p:cNvGrpSpPr>
            <p:nvPr/>
          </p:nvGrpSpPr>
          <p:grpSpPr bwMode="auto">
            <a:xfrm>
              <a:off x="183" y="1604"/>
              <a:ext cx="448" cy="299"/>
              <a:chOff x="720" y="336"/>
              <a:chExt cx="624" cy="432"/>
            </a:xfrm>
          </p:grpSpPr>
          <p:sp>
            <p:nvSpPr>
              <p:cNvPr id="19469" name="Rectangle 5"/>
              <p:cNvSpPr>
                <a:spLocks noChangeArrowheads="1"/>
              </p:cNvSpPr>
              <p:nvPr/>
            </p:nvSpPr>
            <p:spPr bwMode="auto">
              <a:xfrm>
                <a:off x="720" y="336"/>
                <a:ext cx="384" cy="432"/>
              </a:xfrm>
              <a:prstGeom prst="rect">
                <a:avLst/>
              </a:prstGeom>
              <a:gradFill rotWithShape="1">
                <a:gsLst>
                  <a:gs pos="0">
                    <a:srgbClr val="FFFF00"/>
                  </a:gs>
                  <a:gs pos="100000">
                    <a:srgbClr val="7676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TW" altLang="en-US" sz="2000">
                  <a:solidFill>
                    <a:srgbClr val="000000"/>
                  </a:solidFill>
                </a:endParaRPr>
              </a:p>
            </p:txBody>
          </p:sp>
          <p:sp>
            <p:nvSpPr>
              <p:cNvPr id="19470" name="Rectangle 6"/>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TW" altLang="en-US" sz="2000">
                  <a:solidFill>
                    <a:srgbClr val="000000"/>
                  </a:solidFill>
                </a:endParaRPr>
              </a:p>
            </p:txBody>
          </p:sp>
        </p:grpSp>
        <p:grpSp>
          <p:nvGrpSpPr>
            <p:cNvPr id="19463" name="Group 7"/>
            <p:cNvGrpSpPr>
              <a:grpSpLocks/>
            </p:cNvGrpSpPr>
            <p:nvPr/>
          </p:nvGrpSpPr>
          <p:grpSpPr bwMode="auto">
            <a:xfrm>
              <a:off x="261" y="1870"/>
              <a:ext cx="465" cy="299"/>
              <a:chOff x="912" y="2640"/>
              <a:chExt cx="672" cy="432"/>
            </a:xfrm>
          </p:grpSpPr>
          <p:sp>
            <p:nvSpPr>
              <p:cNvPr id="19467" name="Rectangle 8"/>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TW" altLang="en-US" sz="2000">
                  <a:solidFill>
                    <a:srgbClr val="000000"/>
                  </a:solidFill>
                </a:endParaRPr>
              </a:p>
            </p:txBody>
          </p:sp>
          <p:sp>
            <p:nvSpPr>
              <p:cNvPr id="19468" name="Rectangle 9"/>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TW" altLang="en-US" sz="2000">
                  <a:solidFill>
                    <a:srgbClr val="000000"/>
                  </a:solidFill>
                </a:endParaRPr>
              </a:p>
            </p:txBody>
          </p:sp>
        </p:grpSp>
        <p:sp>
          <p:nvSpPr>
            <p:cNvPr id="19464" name="Rectangle 10"/>
            <p:cNvSpPr>
              <a:spLocks noChangeArrowheads="1"/>
            </p:cNvSpPr>
            <p:nvPr/>
          </p:nvSpPr>
          <p:spPr bwMode="auto">
            <a:xfrm>
              <a:off x="0" y="1824"/>
              <a:ext cx="353" cy="266"/>
            </a:xfrm>
            <a:prstGeom prst="rect">
              <a:avLst/>
            </a:prstGeom>
            <a:gradFill rotWithShape="0">
              <a:gsLst>
                <a:gs pos="0">
                  <a:srgbClr val="FF0000"/>
                </a:gs>
                <a:gs pos="100000">
                  <a:schemeClr val="bg1"/>
                </a:gs>
              </a:gsLst>
              <a:lin ang="0" scaled="1"/>
            </a:gra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fontAlgn="base">
                <a:spcBef>
                  <a:spcPct val="0"/>
                </a:spcBef>
                <a:spcAft>
                  <a:spcPct val="0"/>
                </a:spcAft>
              </a:pPr>
              <a:endParaRPr kumimoji="1" lang="zh-TW" altLang="en-US" sz="2000">
                <a:solidFill>
                  <a:srgbClr val="000000"/>
                </a:solidFill>
              </a:endParaRPr>
            </a:p>
          </p:txBody>
        </p:sp>
        <p:sp>
          <p:nvSpPr>
            <p:cNvPr id="19465" name="Rectangle 11"/>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TW" altLang="en-US" sz="2000">
                <a:solidFill>
                  <a:srgbClr val="000000"/>
                </a:solidFill>
              </a:endParaRPr>
            </a:p>
          </p:txBody>
        </p:sp>
        <p:sp>
          <p:nvSpPr>
            <p:cNvPr id="19466" name="Rectangle 12"/>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zh-TW" altLang="en-US" sz="2000">
                <a:solidFill>
                  <a:srgbClr val="000000"/>
                </a:solidFill>
              </a:endParaRPr>
            </a:p>
          </p:txBody>
        </p:sp>
      </p:grpSp>
      <p:sp>
        <p:nvSpPr>
          <p:cNvPr id="19460" name="Rectangle 13"/>
          <p:cNvSpPr>
            <a:spLocks noChangeArrowheads="1"/>
          </p:cNvSpPr>
          <p:nvPr/>
        </p:nvSpPr>
        <p:spPr bwMode="auto">
          <a:xfrm>
            <a:off x="564149" y="1827192"/>
            <a:ext cx="7772400"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r>
              <a:rPr kumimoji="1" lang="zh-TW" altLang="en-US" sz="4000" b="1" dirty="0">
                <a:solidFill>
                  <a:srgbClr val="0000FF"/>
                </a:solidFill>
                <a:latin typeface="微軟正黑體" panose="020B0604030504040204" pitchFamily="34" charset="-120"/>
                <a:ea typeface="微軟正黑體" panose="020B0604030504040204" pitchFamily="34" charset="-120"/>
              </a:rPr>
              <a:t>服務系統科技中心</a:t>
            </a:r>
          </a:p>
          <a:p>
            <a:pPr algn="ctr" fontAlgn="base">
              <a:spcBef>
                <a:spcPct val="0"/>
              </a:spcBef>
              <a:spcAft>
                <a:spcPct val="0"/>
              </a:spcAft>
            </a:pPr>
            <a:endParaRPr kumimoji="1" lang="zh-TW" altLang="en-US" sz="4800" b="1" dirty="0">
              <a:solidFill>
                <a:srgbClr val="000066"/>
              </a:solidFill>
              <a:ea typeface="標楷體" pitchFamily="65" charset="-120"/>
            </a:endParaRPr>
          </a:p>
          <a:p>
            <a:pPr algn="ctr" fontAlgn="base">
              <a:spcBef>
                <a:spcPct val="0"/>
              </a:spcBef>
              <a:spcAft>
                <a:spcPct val="0"/>
              </a:spcAft>
            </a:pPr>
            <a:r>
              <a:rPr kumimoji="1" lang="zh-TW" altLang="en-US" sz="3200" b="1" dirty="0">
                <a:solidFill>
                  <a:srgbClr val="000066"/>
                </a:solidFill>
                <a:latin typeface="Times New Roman" panose="02020603050405020304" pitchFamily="18" charset="0"/>
                <a:ea typeface="標楷體" pitchFamily="65" charset="-120"/>
                <a:cs typeface="Times New Roman" panose="02020603050405020304" pitchFamily="18" charset="0"/>
              </a:rPr>
              <a:t>  </a:t>
            </a:r>
            <a:r>
              <a:rPr kumimoji="1" lang="zh-TW" altLang="en-US" sz="3200" b="1" dirty="0">
                <a:solidFill>
                  <a:srgbClr val="000066"/>
                </a:solidFill>
                <a:latin typeface="微軟正黑體" panose="020B0604030504040204" pitchFamily="34" charset="-120"/>
                <a:ea typeface="微軟正黑體" panose="020B0604030504040204" pitchFamily="34" charset="-120"/>
                <a:cs typeface="Times New Roman" panose="02020603050405020304" pitchFamily="18" charset="0"/>
              </a:rPr>
              <a:t>財務報告</a:t>
            </a:r>
          </a:p>
          <a:p>
            <a:pPr algn="ctr" eaLnBrk="0" fontAlgn="base" hangingPunct="0">
              <a:spcBef>
                <a:spcPct val="0"/>
              </a:spcBef>
              <a:spcAft>
                <a:spcPct val="0"/>
              </a:spcAft>
            </a:pPr>
            <a:r>
              <a:rPr kumimoji="1" lang="zh-TW" altLang="en-US" sz="4800" b="1" dirty="0">
                <a:solidFill>
                  <a:srgbClr val="000066"/>
                </a:solidFill>
                <a:latin typeface="Times New Roman" pitchFamily="18" charset="0"/>
                <a:ea typeface="標楷體" pitchFamily="65" charset="-120"/>
              </a:rPr>
              <a:t> </a:t>
            </a:r>
            <a:br>
              <a:rPr kumimoji="1" lang="zh-TW" altLang="en-US" sz="4800" b="1" dirty="0">
                <a:solidFill>
                  <a:srgbClr val="800000"/>
                </a:solidFill>
                <a:latin typeface="Times New Roman" pitchFamily="18" charset="0"/>
                <a:ea typeface="標楷體" pitchFamily="65" charset="-120"/>
              </a:rPr>
            </a:br>
            <a:endParaRPr kumimoji="1" lang="zh-TW" altLang="en-US" sz="4800" b="1" dirty="0">
              <a:solidFill>
                <a:srgbClr val="800000"/>
              </a:solidFill>
              <a:latin typeface="Times New Roman" pitchFamily="18" charset="0"/>
              <a:ea typeface="標楷體" pitchFamily="65" charset="-120"/>
            </a:endParaRPr>
          </a:p>
        </p:txBody>
      </p:sp>
      <p:sp>
        <p:nvSpPr>
          <p:cNvPr id="2" name="文字方塊 1"/>
          <p:cNvSpPr txBox="1"/>
          <p:nvPr/>
        </p:nvSpPr>
        <p:spPr>
          <a:xfrm>
            <a:off x="2154126" y="5672014"/>
            <a:ext cx="3619268" cy="369332"/>
          </a:xfrm>
          <a:prstGeom prst="rect">
            <a:avLst/>
          </a:prstGeom>
          <a:noFill/>
        </p:spPr>
        <p:txBody>
          <a:bodyPr wrap="square" rtlCol="0">
            <a:spAutoFit/>
          </a:bodyPr>
          <a:lstStyle/>
          <a:p>
            <a:r>
              <a:rPr lang="zh-TW" altLang="en-US" b="1" dirty="0"/>
              <a:t>                   </a:t>
            </a:r>
            <a:r>
              <a:rPr lang="zh-TW" altLang="en-US" sz="1400" dirty="0">
                <a:solidFill>
                  <a:srgbClr val="0000FF"/>
                </a:solidFill>
                <a:latin typeface="微軟正黑體" panose="020B0604030504040204" pitchFamily="34" charset="-120"/>
                <a:ea typeface="微軟正黑體" panose="020B0604030504040204" pitchFamily="34" charset="-120"/>
              </a:rPr>
              <a:t>日期</a:t>
            </a:r>
            <a:r>
              <a:rPr lang="en-US" altLang="zh-TW" sz="1400" dirty="0">
                <a:solidFill>
                  <a:srgbClr val="0000FF"/>
                </a:solidFill>
                <a:latin typeface="微軟正黑體" panose="020B0604030504040204" pitchFamily="34" charset="-120"/>
                <a:ea typeface="微軟正黑體" panose="020B0604030504040204" pitchFamily="34" charset="-120"/>
              </a:rPr>
              <a:t>:  113.05.15</a:t>
            </a:r>
            <a:endParaRPr lang="zh-TW" altLang="en-US" sz="1400" dirty="0">
              <a:solidFill>
                <a:srgbClr val="0000FF"/>
              </a:solidFill>
              <a:latin typeface="微軟正黑體" panose="020B0604030504040204" pitchFamily="34" charset="-120"/>
              <a:ea typeface="微軟正黑體" panose="020B0604030504040204" pitchFamily="34" charset="-120"/>
            </a:endParaRPr>
          </a:p>
        </p:txBody>
      </p:sp>
      <p:sp>
        <p:nvSpPr>
          <p:cNvPr id="3" name="矩形 2"/>
          <p:cNvSpPr/>
          <p:nvPr/>
        </p:nvSpPr>
        <p:spPr>
          <a:xfrm>
            <a:off x="3457219" y="5278487"/>
            <a:ext cx="2130640" cy="338554"/>
          </a:xfrm>
          <a:prstGeom prst="rect">
            <a:avLst/>
          </a:prstGeom>
        </p:spPr>
        <p:txBody>
          <a:bodyPr wrap="square">
            <a:spAutoFit/>
          </a:bodyPr>
          <a:lstStyle/>
          <a:p>
            <a:r>
              <a:rPr lang="zh-TW" altLang="en-US" sz="1600" b="1" dirty="0">
                <a:solidFill>
                  <a:srgbClr val="0000FF"/>
                </a:solidFill>
                <a:latin typeface="微軟正黑體" panose="020B0604030504040204" pitchFamily="34" charset="-120"/>
                <a:ea typeface="微軟正黑體" panose="020B0604030504040204" pitchFamily="34" charset="-120"/>
              </a:rPr>
              <a:t>報告人</a:t>
            </a:r>
            <a:r>
              <a:rPr lang="en-US" altLang="zh-TW" sz="1600" b="1" dirty="0">
                <a:solidFill>
                  <a:srgbClr val="0000FF"/>
                </a:solidFill>
                <a:latin typeface="微軟正黑體" panose="020B0604030504040204" pitchFamily="34" charset="-120"/>
                <a:ea typeface="微軟正黑體" panose="020B0604030504040204" pitchFamily="34" charset="-120"/>
              </a:rPr>
              <a:t>:</a:t>
            </a:r>
            <a:r>
              <a:rPr lang="zh-TW" altLang="en-US" sz="1600" b="1" dirty="0">
                <a:solidFill>
                  <a:srgbClr val="0000FF"/>
                </a:solidFill>
                <a:latin typeface="微軟正黑體" panose="020B0604030504040204" pitchFamily="34" charset="-120"/>
                <a:ea typeface="微軟正黑體" panose="020B0604030504040204" pitchFamily="34" charset="-120"/>
              </a:rPr>
              <a:t> </a:t>
            </a:r>
            <a:r>
              <a:rPr lang="en-US" altLang="zh-TW" sz="1600" b="1" dirty="0">
                <a:solidFill>
                  <a:srgbClr val="0000FF"/>
                </a:solidFill>
                <a:latin typeface="微軟正黑體" panose="020B0604030504040204" pitchFamily="34" charset="-120"/>
                <a:ea typeface="微軟正黑體" panose="020B0604030504040204" pitchFamily="34" charset="-120"/>
              </a:rPr>
              <a:t> </a:t>
            </a:r>
            <a:r>
              <a:rPr lang="zh-TW" altLang="en-US" sz="1600" b="1" dirty="0">
                <a:solidFill>
                  <a:srgbClr val="0000FF"/>
                </a:solidFill>
                <a:latin typeface="微軟正黑體" panose="020B0604030504040204" pitchFamily="34" charset="-120"/>
                <a:ea typeface="微軟正黑體" panose="020B0604030504040204" pitchFamily="34" charset="-120"/>
              </a:rPr>
              <a:t>葉燕燕</a:t>
            </a:r>
            <a:endParaRPr lang="zh-TW" altLang="en-US" sz="16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02535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492001" y="182518"/>
            <a:ext cx="6976145" cy="596702"/>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pPr algn="ctr"/>
            <a:r>
              <a:rPr lang="zh-TW" altLang="en-US" b="1" dirty="0">
                <a:solidFill>
                  <a:srgbClr val="002060"/>
                </a:solidFill>
              </a:rPr>
              <a:t>     </a:t>
            </a:r>
            <a:r>
              <a:rPr lang="zh-TW" altLang="en-US" b="1" dirty="0">
                <a:solidFill>
                  <a:srgbClr val="002060"/>
                </a:solidFill>
                <a:latin typeface="+mj-ea"/>
                <a:ea typeface="+mj-ea"/>
              </a:rPr>
              <a:t>洽談中企業收入</a:t>
            </a:r>
            <a:endParaRPr lang="zh-TW" altLang="en-US" sz="2800" b="1" dirty="0">
              <a:solidFill>
                <a:srgbClr val="002060"/>
              </a:solidFill>
              <a:latin typeface="+mj-ea"/>
              <a:ea typeface="+mj-ea"/>
            </a:endParaRP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10</a:t>
            </a:fld>
            <a:endParaRPr lang="en-US" altLang="zh-TW" sz="1100" dirty="0">
              <a:solidFill>
                <a:srgbClr val="FFFFFF"/>
              </a:solidFill>
            </a:endParaRPr>
          </a:p>
        </p:txBody>
      </p:sp>
      <p:sp>
        <p:nvSpPr>
          <p:cNvPr id="5" name="文字方塊 4">
            <a:extLst>
              <a:ext uri="{FF2B5EF4-FFF2-40B4-BE49-F238E27FC236}">
                <a16:creationId xmlns:a16="http://schemas.microsoft.com/office/drawing/2014/main" id="{E1DA8534-A63C-4238-9F91-307BC969A5E2}"/>
              </a:ext>
            </a:extLst>
          </p:cNvPr>
          <p:cNvSpPr txBox="1"/>
          <p:nvPr/>
        </p:nvSpPr>
        <p:spPr>
          <a:xfrm>
            <a:off x="7251577" y="558539"/>
            <a:ext cx="1162974" cy="276999"/>
          </a:xfrm>
          <a:prstGeom prst="rect">
            <a:avLst/>
          </a:prstGeom>
          <a:noFill/>
        </p:spPr>
        <p:txBody>
          <a:bodyPr wrap="square" rtlCol="0">
            <a:spAutoFit/>
          </a:bodyPr>
          <a:lstStyle/>
          <a:p>
            <a:r>
              <a:rPr lang="zh-TW" altLang="en-US" sz="1200" b="1" dirty="0">
                <a:solidFill>
                  <a:srgbClr val="0000FF"/>
                </a:solidFill>
                <a:latin typeface="微軟正黑體" panose="020B0604030504040204" pitchFamily="34" charset="-120"/>
                <a:ea typeface="微軟正黑體" panose="020B0604030504040204" pitchFamily="34" charset="-120"/>
              </a:rPr>
              <a:t>單位</a:t>
            </a:r>
            <a:r>
              <a:rPr lang="en-US" altLang="zh-TW" sz="1200" b="1" dirty="0">
                <a:solidFill>
                  <a:srgbClr val="0000FF"/>
                </a:solidFill>
                <a:latin typeface="微軟正黑體" panose="020B0604030504040204" pitchFamily="34" charset="-120"/>
                <a:ea typeface="微軟正黑體" panose="020B0604030504040204" pitchFamily="34" charset="-120"/>
              </a:rPr>
              <a:t>:</a:t>
            </a:r>
            <a:r>
              <a:rPr lang="zh-TW" altLang="en-US" sz="1200" b="1" dirty="0">
                <a:solidFill>
                  <a:srgbClr val="0000FF"/>
                </a:solidFill>
                <a:latin typeface="微軟正黑體" panose="020B0604030504040204" pitchFamily="34" charset="-120"/>
                <a:ea typeface="微軟正黑體" panose="020B0604030504040204" pitchFamily="34" charset="-120"/>
              </a:rPr>
              <a:t>仟元</a:t>
            </a:r>
          </a:p>
        </p:txBody>
      </p:sp>
      <p:sp>
        <p:nvSpPr>
          <p:cNvPr id="6" name="文字方塊 5">
            <a:extLst>
              <a:ext uri="{FF2B5EF4-FFF2-40B4-BE49-F238E27FC236}">
                <a16:creationId xmlns:a16="http://schemas.microsoft.com/office/drawing/2014/main" id="{F51DBF9E-99A3-4351-859E-49921BC40250}"/>
              </a:ext>
            </a:extLst>
          </p:cNvPr>
          <p:cNvSpPr txBox="1"/>
          <p:nvPr/>
        </p:nvSpPr>
        <p:spPr>
          <a:xfrm>
            <a:off x="4083269" y="5257800"/>
            <a:ext cx="2609193" cy="369332"/>
          </a:xfrm>
          <a:prstGeom prst="rect">
            <a:avLst/>
          </a:prstGeom>
          <a:noFill/>
        </p:spPr>
        <p:txBody>
          <a:bodyPr wrap="square" rtlCol="0">
            <a:spAutoFit/>
          </a:bodyPr>
          <a:lstStyle/>
          <a:p>
            <a:r>
              <a:rPr lang="zh-TW" altLang="en-US" dirty="0"/>
              <a:t>ˊ</a:t>
            </a:r>
          </a:p>
        </p:txBody>
      </p:sp>
      <p:pic>
        <p:nvPicPr>
          <p:cNvPr id="4" name="圖片 3">
            <a:extLst>
              <a:ext uri="{FF2B5EF4-FFF2-40B4-BE49-F238E27FC236}">
                <a16:creationId xmlns:a16="http://schemas.microsoft.com/office/drawing/2014/main" id="{271BC8B4-F5E4-408D-A7FF-CEA4AF821E74}"/>
              </a:ext>
            </a:extLst>
          </p:cNvPr>
          <p:cNvPicPr>
            <a:picLocks noChangeAspect="1"/>
          </p:cNvPicPr>
          <p:nvPr/>
        </p:nvPicPr>
        <p:blipFill>
          <a:blip r:embed="rId3"/>
          <a:stretch>
            <a:fillRect/>
          </a:stretch>
        </p:blipFill>
        <p:spPr>
          <a:xfrm>
            <a:off x="338959" y="973937"/>
            <a:ext cx="8213835" cy="5325523"/>
          </a:xfrm>
          <a:prstGeom prst="rect">
            <a:avLst/>
          </a:prstGeom>
        </p:spPr>
      </p:pic>
    </p:spTree>
    <p:extLst>
      <p:ext uri="{BB962C8B-B14F-4D97-AF65-F5344CB8AC3E}">
        <p14:creationId xmlns:p14="http://schemas.microsoft.com/office/powerpoint/2010/main" val="168138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492001" y="182518"/>
            <a:ext cx="6976145" cy="596702"/>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pPr algn="ctr"/>
            <a:r>
              <a:rPr lang="zh-TW" altLang="en-US" b="1" dirty="0">
                <a:solidFill>
                  <a:srgbClr val="002060"/>
                </a:solidFill>
              </a:rPr>
              <a:t>     </a:t>
            </a:r>
            <a:r>
              <a:rPr lang="zh-TW" altLang="en-US" b="1" dirty="0">
                <a:solidFill>
                  <a:srgbClr val="002060"/>
                </a:solidFill>
                <a:latin typeface="+mj-ea"/>
                <a:ea typeface="+mj-ea"/>
              </a:rPr>
              <a:t>洽談中企業收入</a:t>
            </a:r>
            <a:endParaRPr lang="zh-TW" altLang="en-US" sz="2800" b="1" dirty="0">
              <a:solidFill>
                <a:srgbClr val="002060"/>
              </a:solidFill>
              <a:latin typeface="+mj-ea"/>
              <a:ea typeface="+mj-ea"/>
            </a:endParaRP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11</a:t>
            </a:fld>
            <a:endParaRPr lang="en-US" altLang="zh-TW" sz="1100" dirty="0">
              <a:solidFill>
                <a:srgbClr val="FFFFFF"/>
              </a:solidFill>
            </a:endParaRPr>
          </a:p>
        </p:txBody>
      </p:sp>
      <p:sp>
        <p:nvSpPr>
          <p:cNvPr id="5" name="文字方塊 4">
            <a:extLst>
              <a:ext uri="{FF2B5EF4-FFF2-40B4-BE49-F238E27FC236}">
                <a16:creationId xmlns:a16="http://schemas.microsoft.com/office/drawing/2014/main" id="{E1DA8534-A63C-4238-9F91-307BC969A5E2}"/>
              </a:ext>
            </a:extLst>
          </p:cNvPr>
          <p:cNvSpPr txBox="1"/>
          <p:nvPr/>
        </p:nvSpPr>
        <p:spPr>
          <a:xfrm>
            <a:off x="7251577" y="558539"/>
            <a:ext cx="1162974" cy="276999"/>
          </a:xfrm>
          <a:prstGeom prst="rect">
            <a:avLst/>
          </a:prstGeom>
          <a:noFill/>
        </p:spPr>
        <p:txBody>
          <a:bodyPr wrap="square" rtlCol="0">
            <a:spAutoFit/>
          </a:bodyPr>
          <a:lstStyle/>
          <a:p>
            <a:r>
              <a:rPr lang="zh-TW" altLang="en-US" sz="1200" b="1" dirty="0">
                <a:solidFill>
                  <a:srgbClr val="0000FF"/>
                </a:solidFill>
                <a:latin typeface="微軟正黑體" panose="020B0604030504040204" pitchFamily="34" charset="-120"/>
                <a:ea typeface="微軟正黑體" panose="020B0604030504040204" pitchFamily="34" charset="-120"/>
              </a:rPr>
              <a:t>單位</a:t>
            </a:r>
            <a:r>
              <a:rPr lang="en-US" altLang="zh-TW" sz="1200" b="1" dirty="0">
                <a:solidFill>
                  <a:srgbClr val="0000FF"/>
                </a:solidFill>
                <a:latin typeface="微軟正黑體" panose="020B0604030504040204" pitchFamily="34" charset="-120"/>
                <a:ea typeface="微軟正黑體" panose="020B0604030504040204" pitchFamily="34" charset="-120"/>
              </a:rPr>
              <a:t>:</a:t>
            </a:r>
            <a:r>
              <a:rPr lang="zh-TW" altLang="en-US" sz="1200" b="1" dirty="0">
                <a:solidFill>
                  <a:srgbClr val="0000FF"/>
                </a:solidFill>
                <a:latin typeface="微軟正黑體" panose="020B0604030504040204" pitchFamily="34" charset="-120"/>
                <a:ea typeface="微軟正黑體" panose="020B0604030504040204" pitchFamily="34" charset="-120"/>
              </a:rPr>
              <a:t>仟元</a:t>
            </a:r>
          </a:p>
        </p:txBody>
      </p:sp>
      <p:sp>
        <p:nvSpPr>
          <p:cNvPr id="6" name="文字方塊 5">
            <a:extLst>
              <a:ext uri="{FF2B5EF4-FFF2-40B4-BE49-F238E27FC236}">
                <a16:creationId xmlns:a16="http://schemas.microsoft.com/office/drawing/2014/main" id="{F51DBF9E-99A3-4351-859E-49921BC40250}"/>
              </a:ext>
            </a:extLst>
          </p:cNvPr>
          <p:cNvSpPr txBox="1"/>
          <p:nvPr/>
        </p:nvSpPr>
        <p:spPr>
          <a:xfrm>
            <a:off x="4083269" y="5257800"/>
            <a:ext cx="2609193" cy="369332"/>
          </a:xfrm>
          <a:prstGeom prst="rect">
            <a:avLst/>
          </a:prstGeom>
          <a:noFill/>
        </p:spPr>
        <p:txBody>
          <a:bodyPr wrap="square" rtlCol="0">
            <a:spAutoFit/>
          </a:bodyPr>
          <a:lstStyle/>
          <a:p>
            <a:r>
              <a:rPr lang="zh-TW" altLang="en-US" dirty="0"/>
              <a:t>ˊ</a:t>
            </a:r>
          </a:p>
        </p:txBody>
      </p:sp>
      <p:pic>
        <p:nvPicPr>
          <p:cNvPr id="2" name="圖片 1">
            <a:extLst>
              <a:ext uri="{FF2B5EF4-FFF2-40B4-BE49-F238E27FC236}">
                <a16:creationId xmlns:a16="http://schemas.microsoft.com/office/drawing/2014/main" id="{4B3DC7EA-1DA0-4D78-AE30-4D240B974C07}"/>
              </a:ext>
            </a:extLst>
          </p:cNvPr>
          <p:cNvPicPr>
            <a:picLocks noChangeAspect="1"/>
          </p:cNvPicPr>
          <p:nvPr/>
        </p:nvPicPr>
        <p:blipFill>
          <a:blip r:embed="rId3"/>
          <a:stretch>
            <a:fillRect/>
          </a:stretch>
        </p:blipFill>
        <p:spPr>
          <a:xfrm>
            <a:off x="467864" y="969580"/>
            <a:ext cx="8208272" cy="5329881"/>
          </a:xfrm>
          <a:prstGeom prst="rect">
            <a:avLst/>
          </a:prstGeom>
        </p:spPr>
      </p:pic>
    </p:spTree>
    <p:extLst>
      <p:ext uri="{BB962C8B-B14F-4D97-AF65-F5344CB8AC3E}">
        <p14:creationId xmlns:p14="http://schemas.microsoft.com/office/powerpoint/2010/main" val="4132518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1350771" y="373449"/>
            <a:ext cx="6122121" cy="709573"/>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r>
              <a:rPr lang="zh-TW" altLang="en-US" sz="2800" b="1" dirty="0">
                <a:solidFill>
                  <a:srgbClr val="002060"/>
                </a:solidFill>
                <a:latin typeface="微軟正黑體" panose="020B0604030504040204" pitchFamily="34" charset="-120"/>
                <a:ea typeface="微軟正黑體" panose="020B0604030504040204" pitchFamily="34" charset="-120"/>
              </a:rPr>
              <a:t>各組營收預測數</a:t>
            </a:r>
          </a:p>
          <a:p>
            <a:endParaRPr lang="zh-TW" altLang="en-US" sz="2800" b="1" dirty="0">
              <a:solidFill>
                <a:srgbClr val="002060"/>
              </a:solidFill>
            </a:endParaRP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12</a:t>
            </a:fld>
            <a:endParaRPr lang="en-US" altLang="zh-TW" sz="1100" dirty="0">
              <a:solidFill>
                <a:srgbClr val="FFFFFF"/>
              </a:solidFill>
            </a:endParaRPr>
          </a:p>
        </p:txBody>
      </p:sp>
      <p:pic>
        <p:nvPicPr>
          <p:cNvPr id="5" name="圖片 4"/>
          <p:cNvPicPr>
            <a:picLocks noChangeAspect="1"/>
          </p:cNvPicPr>
          <p:nvPr/>
        </p:nvPicPr>
        <p:blipFill>
          <a:blip r:embed="rId3"/>
          <a:stretch>
            <a:fillRect/>
          </a:stretch>
        </p:blipFill>
        <p:spPr>
          <a:xfrm>
            <a:off x="7472892" y="413552"/>
            <a:ext cx="829128" cy="323116"/>
          </a:xfrm>
          <a:prstGeom prst="rect">
            <a:avLst/>
          </a:prstGeom>
        </p:spPr>
      </p:pic>
      <p:pic>
        <p:nvPicPr>
          <p:cNvPr id="4" name="圖片 3">
            <a:extLst>
              <a:ext uri="{FF2B5EF4-FFF2-40B4-BE49-F238E27FC236}">
                <a16:creationId xmlns:a16="http://schemas.microsoft.com/office/drawing/2014/main" id="{12CC292A-54F8-48B3-A4EA-08C69A1FDB77}"/>
              </a:ext>
            </a:extLst>
          </p:cNvPr>
          <p:cNvPicPr>
            <a:picLocks noChangeAspect="1"/>
          </p:cNvPicPr>
          <p:nvPr/>
        </p:nvPicPr>
        <p:blipFill>
          <a:blip r:embed="rId4"/>
          <a:stretch>
            <a:fillRect/>
          </a:stretch>
        </p:blipFill>
        <p:spPr>
          <a:xfrm>
            <a:off x="260129" y="776770"/>
            <a:ext cx="8158657" cy="5127415"/>
          </a:xfrm>
          <a:prstGeom prst="rect">
            <a:avLst/>
          </a:prstGeom>
        </p:spPr>
      </p:pic>
    </p:spTree>
    <p:extLst>
      <p:ext uri="{BB962C8B-B14F-4D97-AF65-F5344CB8AC3E}">
        <p14:creationId xmlns:p14="http://schemas.microsoft.com/office/powerpoint/2010/main" val="352394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1350771" y="373449"/>
            <a:ext cx="6122121" cy="709573"/>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r>
              <a:rPr lang="en-US" altLang="zh-TW" sz="2800" b="1" dirty="0">
                <a:solidFill>
                  <a:srgbClr val="002060"/>
                </a:solidFill>
                <a:latin typeface="微軟正黑體" panose="020B0604030504040204" pitchFamily="34" charset="-120"/>
                <a:ea typeface="微軟正黑體" panose="020B0604030504040204" pitchFamily="34" charset="-120"/>
              </a:rPr>
              <a:t>A</a:t>
            </a:r>
            <a:r>
              <a:rPr lang="zh-TW" altLang="en-US" sz="2800" b="1" dirty="0">
                <a:solidFill>
                  <a:srgbClr val="002060"/>
                </a:solidFill>
                <a:latin typeface="微軟正黑體" panose="020B0604030504040204" pitchFamily="34" charset="-120"/>
                <a:ea typeface="微軟正黑體" panose="020B0604030504040204" pitchFamily="34" charset="-120"/>
              </a:rPr>
              <a:t>組收入預測</a:t>
            </a:r>
          </a:p>
          <a:p>
            <a:endParaRPr lang="zh-TW" altLang="en-US" sz="2800" b="1" dirty="0">
              <a:solidFill>
                <a:srgbClr val="002060"/>
              </a:solidFill>
            </a:endParaRP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13</a:t>
            </a:fld>
            <a:endParaRPr lang="en-US" altLang="zh-TW" sz="1100" dirty="0">
              <a:solidFill>
                <a:srgbClr val="FFFFFF"/>
              </a:solidFill>
            </a:endParaRPr>
          </a:p>
        </p:txBody>
      </p:sp>
      <p:sp>
        <p:nvSpPr>
          <p:cNvPr id="2" name="文字方塊 1"/>
          <p:cNvSpPr txBox="1"/>
          <p:nvPr/>
        </p:nvSpPr>
        <p:spPr>
          <a:xfrm>
            <a:off x="414201" y="5821987"/>
            <a:ext cx="3314420" cy="307777"/>
          </a:xfrm>
          <a:prstGeom prst="rect">
            <a:avLst/>
          </a:prstGeom>
          <a:noFill/>
        </p:spPr>
        <p:txBody>
          <a:bodyPr wrap="square" rtlCol="0">
            <a:spAutoFit/>
          </a:bodyPr>
          <a:lstStyle/>
          <a:p>
            <a:pPr algn="l"/>
            <a:r>
              <a:rPr lang="zh-TW" altLang="en-US" sz="1400" dirty="0"/>
              <a:t> </a:t>
            </a:r>
          </a:p>
        </p:txBody>
      </p:sp>
      <p:pic>
        <p:nvPicPr>
          <p:cNvPr id="5" name="圖片 4"/>
          <p:cNvPicPr>
            <a:picLocks noChangeAspect="1"/>
          </p:cNvPicPr>
          <p:nvPr/>
        </p:nvPicPr>
        <p:blipFill>
          <a:blip r:embed="rId3"/>
          <a:stretch>
            <a:fillRect/>
          </a:stretch>
        </p:blipFill>
        <p:spPr>
          <a:xfrm>
            <a:off x="7472892" y="413552"/>
            <a:ext cx="829128" cy="323116"/>
          </a:xfrm>
          <a:prstGeom prst="rect">
            <a:avLst/>
          </a:prstGeom>
        </p:spPr>
      </p:pic>
      <p:pic>
        <p:nvPicPr>
          <p:cNvPr id="4" name="圖片 3">
            <a:extLst>
              <a:ext uri="{FF2B5EF4-FFF2-40B4-BE49-F238E27FC236}">
                <a16:creationId xmlns:a16="http://schemas.microsoft.com/office/drawing/2014/main" id="{B02EAFE6-8521-4E85-8D3D-0CFFAAC3A973}"/>
              </a:ext>
            </a:extLst>
          </p:cNvPr>
          <p:cNvPicPr>
            <a:picLocks noChangeAspect="1"/>
          </p:cNvPicPr>
          <p:nvPr/>
        </p:nvPicPr>
        <p:blipFill>
          <a:blip r:embed="rId4"/>
          <a:stretch>
            <a:fillRect/>
          </a:stretch>
        </p:blipFill>
        <p:spPr>
          <a:xfrm>
            <a:off x="94129" y="941131"/>
            <a:ext cx="8714231" cy="4534502"/>
          </a:xfrm>
          <a:prstGeom prst="rect">
            <a:avLst/>
          </a:prstGeom>
        </p:spPr>
      </p:pic>
    </p:spTree>
    <p:extLst>
      <p:ext uri="{BB962C8B-B14F-4D97-AF65-F5344CB8AC3E}">
        <p14:creationId xmlns:p14="http://schemas.microsoft.com/office/powerpoint/2010/main" val="2829422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4"/>
          </p:nvPr>
        </p:nvSpPr>
        <p:spPr/>
        <p:txBody>
          <a:bodyPr/>
          <a:lstStyle/>
          <a:p>
            <a:fld id="{F6602ED5-4A91-4AD9-AC63-D57B56DD798C}" type="slidenum">
              <a:rPr lang="zh-TW" altLang="en-US" smtClean="0"/>
              <a:pPr/>
              <a:t>14</a:t>
            </a:fld>
            <a:endParaRPr lang="zh-TW" altLang="en-US" dirty="0"/>
          </a:p>
        </p:txBody>
      </p:sp>
      <p:sp>
        <p:nvSpPr>
          <p:cNvPr id="6" name="標題 1"/>
          <p:cNvSpPr txBox="1">
            <a:spLocks/>
          </p:cNvSpPr>
          <p:nvPr/>
        </p:nvSpPr>
        <p:spPr bwMode="auto">
          <a:xfrm>
            <a:off x="0" y="1392"/>
            <a:ext cx="9038491"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lang="zh-TW" altLang="en-US" sz="3600" b="0">
                <a:solidFill>
                  <a:schemeClr val="tx1"/>
                </a:solidFill>
                <a:effectLst/>
                <a:latin typeface="Calibri" panose="020F0502020204030204" pitchFamily="34" charset="0"/>
                <a:ea typeface="標楷體" panose="03000509000000000000" pitchFamily="65"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r>
              <a:rPr lang="zh-TW" altLang="en-US" sz="3200" b="1" dirty="0">
                <a:solidFill>
                  <a:srgbClr val="002060"/>
                </a:solidFill>
                <a:latin typeface="微軟正黑體" panose="020B0604030504040204" pitchFamily="34" charset="-120"/>
                <a:ea typeface="微軟正黑體" panose="020B0604030504040204" pitchFamily="34" charset="-120"/>
                <a:cs typeface="+mn-cs"/>
              </a:rPr>
              <a:t>科研動支</a:t>
            </a:r>
          </a:p>
        </p:txBody>
      </p:sp>
      <p:sp>
        <p:nvSpPr>
          <p:cNvPr id="2" name="文字方塊 1"/>
          <p:cNvSpPr txBox="1"/>
          <p:nvPr/>
        </p:nvSpPr>
        <p:spPr>
          <a:xfrm>
            <a:off x="1005894" y="6183207"/>
            <a:ext cx="6500554" cy="338554"/>
          </a:xfrm>
          <a:prstGeom prst="rect">
            <a:avLst/>
          </a:prstGeom>
          <a:noFill/>
        </p:spPr>
        <p:txBody>
          <a:bodyPr wrap="square" rtlCol="0">
            <a:spAutoFit/>
          </a:bodyPr>
          <a:lstStyle/>
          <a:p>
            <a:r>
              <a:rPr lang="zh-TW" altLang="en-US" sz="1600" b="1" dirty="0">
                <a:solidFill>
                  <a:schemeClr val="accent2">
                    <a:lumMod val="50000"/>
                  </a:schemeClr>
                </a:solidFill>
                <a:latin typeface="微軟正黑體" panose="020B0604030504040204" pitchFamily="34" charset="-120"/>
                <a:ea typeface="微軟正黑體" panose="020B0604030504040204" pitchFamily="34" charset="-120"/>
              </a:rPr>
              <a:t>請盡早規劃資源運用，避免集中於第四季動支，降低查核風險</a:t>
            </a:r>
          </a:p>
        </p:txBody>
      </p:sp>
      <p:pic>
        <p:nvPicPr>
          <p:cNvPr id="9" name="圖片 8">
            <a:extLst>
              <a:ext uri="{FF2B5EF4-FFF2-40B4-BE49-F238E27FC236}">
                <a16:creationId xmlns:a16="http://schemas.microsoft.com/office/drawing/2014/main" id="{97655F2D-677C-484B-97C0-DD7F2335271B}"/>
              </a:ext>
            </a:extLst>
          </p:cNvPr>
          <p:cNvPicPr>
            <a:picLocks noChangeAspect="1"/>
          </p:cNvPicPr>
          <p:nvPr/>
        </p:nvPicPr>
        <p:blipFill>
          <a:blip r:embed="rId3"/>
          <a:stretch>
            <a:fillRect/>
          </a:stretch>
        </p:blipFill>
        <p:spPr>
          <a:xfrm>
            <a:off x="7506448" y="403232"/>
            <a:ext cx="829128" cy="323116"/>
          </a:xfrm>
          <a:prstGeom prst="rect">
            <a:avLst/>
          </a:prstGeom>
        </p:spPr>
      </p:pic>
      <p:pic>
        <p:nvPicPr>
          <p:cNvPr id="4" name="圖片 3">
            <a:extLst>
              <a:ext uri="{FF2B5EF4-FFF2-40B4-BE49-F238E27FC236}">
                <a16:creationId xmlns:a16="http://schemas.microsoft.com/office/drawing/2014/main" id="{6C3A68BB-F241-4C1B-919A-108F608A9649}"/>
              </a:ext>
            </a:extLst>
          </p:cNvPr>
          <p:cNvPicPr>
            <a:picLocks noChangeAspect="1"/>
          </p:cNvPicPr>
          <p:nvPr/>
        </p:nvPicPr>
        <p:blipFill>
          <a:blip r:embed="rId4"/>
          <a:stretch>
            <a:fillRect/>
          </a:stretch>
        </p:blipFill>
        <p:spPr>
          <a:xfrm>
            <a:off x="502858" y="766567"/>
            <a:ext cx="8433707" cy="5225415"/>
          </a:xfrm>
          <a:prstGeom prst="rect">
            <a:avLst/>
          </a:prstGeom>
        </p:spPr>
      </p:pic>
      <p:sp>
        <p:nvSpPr>
          <p:cNvPr id="7" name="文字方塊 6">
            <a:extLst>
              <a:ext uri="{FF2B5EF4-FFF2-40B4-BE49-F238E27FC236}">
                <a16:creationId xmlns:a16="http://schemas.microsoft.com/office/drawing/2014/main" id="{D7BC559F-AB8C-45F7-8338-53FC25DDC6E3}"/>
              </a:ext>
            </a:extLst>
          </p:cNvPr>
          <p:cNvSpPr txBox="1"/>
          <p:nvPr/>
        </p:nvSpPr>
        <p:spPr>
          <a:xfrm>
            <a:off x="1005894" y="4563836"/>
            <a:ext cx="2178177" cy="276999"/>
          </a:xfrm>
          <a:prstGeom prst="rect">
            <a:avLst/>
          </a:prstGeom>
          <a:solidFill>
            <a:srgbClr val="FFFF00"/>
          </a:solidFill>
        </p:spPr>
        <p:txBody>
          <a:bodyPr wrap="square" rtlCol="0">
            <a:spAutoFit/>
          </a:bodyPr>
          <a:lstStyle/>
          <a:p>
            <a:r>
              <a:rPr lang="zh-TW" altLang="en-US" sz="1200" dirty="0">
                <a:highlight>
                  <a:srgbClr val="FFFF00"/>
                </a:highlight>
                <a:latin typeface="微軟正黑體" panose="020B0604030504040204" pitchFamily="34" charset="-120"/>
                <a:ea typeface="微軟正黑體" panose="020B0604030504040204" pitchFamily="34" charset="-120"/>
              </a:rPr>
              <a:t>技術司合計</a:t>
            </a:r>
          </a:p>
        </p:txBody>
      </p:sp>
      <p:sp>
        <p:nvSpPr>
          <p:cNvPr id="12" name="橢圓 11">
            <a:extLst>
              <a:ext uri="{FF2B5EF4-FFF2-40B4-BE49-F238E27FC236}">
                <a16:creationId xmlns:a16="http://schemas.microsoft.com/office/drawing/2014/main" id="{277A0B4D-B1AD-4DFB-9ED9-2FEECD892C9C}"/>
              </a:ext>
            </a:extLst>
          </p:cNvPr>
          <p:cNvSpPr/>
          <p:nvPr/>
        </p:nvSpPr>
        <p:spPr bwMode="auto">
          <a:xfrm>
            <a:off x="8531679" y="3796393"/>
            <a:ext cx="506812" cy="244928"/>
          </a:xfrm>
          <a:prstGeom prst="ellipse">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a:ln>
                <a:noFill/>
              </a:ln>
              <a:solidFill>
                <a:schemeClr val="tx1"/>
              </a:solidFill>
              <a:effectLst/>
              <a:latin typeface="Arial" charset="0"/>
              <a:ea typeface="新細明體" pitchFamily="18" charset="-120"/>
            </a:endParaRPr>
          </a:p>
        </p:txBody>
      </p:sp>
    </p:spTree>
    <p:extLst>
      <p:ext uri="{BB962C8B-B14F-4D97-AF65-F5344CB8AC3E}">
        <p14:creationId xmlns:p14="http://schemas.microsoft.com/office/powerpoint/2010/main" val="2110258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4"/>
          </p:nvPr>
        </p:nvSpPr>
        <p:spPr/>
        <p:txBody>
          <a:bodyPr/>
          <a:lstStyle/>
          <a:p>
            <a:fld id="{F6602ED5-4A91-4AD9-AC63-D57B56DD798C}" type="slidenum">
              <a:rPr lang="zh-TW" altLang="en-US" smtClean="0"/>
              <a:pPr/>
              <a:t>15</a:t>
            </a:fld>
            <a:endParaRPr lang="zh-TW" altLang="en-US" dirty="0"/>
          </a:p>
        </p:txBody>
      </p:sp>
      <p:sp>
        <p:nvSpPr>
          <p:cNvPr id="6" name="標題 1"/>
          <p:cNvSpPr txBox="1">
            <a:spLocks/>
          </p:cNvSpPr>
          <p:nvPr/>
        </p:nvSpPr>
        <p:spPr bwMode="auto">
          <a:xfrm>
            <a:off x="0" y="25726"/>
            <a:ext cx="9038491"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lang="zh-TW" altLang="en-US" sz="3600" b="0">
                <a:solidFill>
                  <a:schemeClr val="tx1"/>
                </a:solidFill>
                <a:effectLst/>
                <a:latin typeface="Calibri" panose="020F0502020204030204" pitchFamily="34" charset="0"/>
                <a:ea typeface="標楷體" panose="03000509000000000000" pitchFamily="65"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r>
              <a:rPr lang="zh-TW" altLang="en-US" sz="3200" b="1" dirty="0">
                <a:solidFill>
                  <a:srgbClr val="002060"/>
                </a:solidFill>
                <a:latin typeface="微軟正黑體" panose="020B0604030504040204" pitchFamily="34" charset="-120"/>
                <a:ea typeface="微軟正黑體" panose="020B0604030504040204" pitchFamily="34" charset="-120"/>
                <a:cs typeface="+mn-cs"/>
              </a:rPr>
              <a:t>知服</a:t>
            </a:r>
            <a:r>
              <a:rPr lang="en-US" altLang="zh-TW" sz="3200" b="1" dirty="0">
                <a:solidFill>
                  <a:srgbClr val="002060"/>
                </a:solidFill>
                <a:latin typeface="微軟正黑體" panose="020B0604030504040204" pitchFamily="34" charset="-120"/>
                <a:ea typeface="微軟正黑體" panose="020B0604030504040204" pitchFamily="34" charset="-120"/>
                <a:cs typeface="+mn-cs"/>
              </a:rPr>
              <a:t>-</a:t>
            </a:r>
            <a:r>
              <a:rPr lang="zh-TW" altLang="en-US" sz="3200" b="1" dirty="0">
                <a:solidFill>
                  <a:srgbClr val="002060"/>
                </a:solidFill>
                <a:latin typeface="微軟正黑體" panose="020B0604030504040204" pitchFamily="34" charset="-120"/>
                <a:ea typeface="微軟正黑體" panose="020B0604030504040204" pitchFamily="34" charset="-120"/>
                <a:cs typeface="+mn-cs"/>
              </a:rPr>
              <a:t>實報實支</a:t>
            </a:r>
          </a:p>
        </p:txBody>
      </p:sp>
      <p:sp>
        <p:nvSpPr>
          <p:cNvPr id="5" name="文字方塊 4"/>
          <p:cNvSpPr txBox="1"/>
          <p:nvPr/>
        </p:nvSpPr>
        <p:spPr>
          <a:xfrm>
            <a:off x="1321723" y="6080354"/>
            <a:ext cx="6500554" cy="369332"/>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提醒盡早規劃動支</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避免集中於第四季動支</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降低查核風險</a:t>
            </a:r>
          </a:p>
        </p:txBody>
      </p:sp>
      <p:pic>
        <p:nvPicPr>
          <p:cNvPr id="9" name="圖片 8">
            <a:extLst>
              <a:ext uri="{FF2B5EF4-FFF2-40B4-BE49-F238E27FC236}">
                <a16:creationId xmlns:a16="http://schemas.microsoft.com/office/drawing/2014/main" id="{642D5754-1D7F-4120-98D3-19F4C820BB99}"/>
              </a:ext>
            </a:extLst>
          </p:cNvPr>
          <p:cNvPicPr>
            <a:picLocks noChangeAspect="1"/>
          </p:cNvPicPr>
          <p:nvPr/>
        </p:nvPicPr>
        <p:blipFill>
          <a:blip r:embed="rId2"/>
          <a:stretch>
            <a:fillRect/>
          </a:stretch>
        </p:blipFill>
        <p:spPr>
          <a:xfrm>
            <a:off x="7398456" y="609314"/>
            <a:ext cx="829128" cy="323116"/>
          </a:xfrm>
          <a:prstGeom prst="rect">
            <a:avLst/>
          </a:prstGeom>
        </p:spPr>
      </p:pic>
      <p:pic>
        <p:nvPicPr>
          <p:cNvPr id="10" name="圖片 9">
            <a:extLst>
              <a:ext uri="{FF2B5EF4-FFF2-40B4-BE49-F238E27FC236}">
                <a16:creationId xmlns:a16="http://schemas.microsoft.com/office/drawing/2014/main" id="{3C08E4FA-8193-4D15-8282-4DBEE7BC333A}"/>
              </a:ext>
            </a:extLst>
          </p:cNvPr>
          <p:cNvPicPr>
            <a:picLocks noChangeAspect="1"/>
          </p:cNvPicPr>
          <p:nvPr/>
        </p:nvPicPr>
        <p:blipFill>
          <a:blip r:embed="rId3"/>
          <a:stretch>
            <a:fillRect/>
          </a:stretch>
        </p:blipFill>
        <p:spPr>
          <a:xfrm>
            <a:off x="441434" y="885632"/>
            <a:ext cx="7786150" cy="5099991"/>
          </a:xfrm>
          <a:prstGeom prst="rect">
            <a:avLst/>
          </a:prstGeom>
        </p:spPr>
      </p:pic>
    </p:spTree>
    <p:extLst>
      <p:ext uri="{BB962C8B-B14F-4D97-AF65-F5344CB8AC3E}">
        <p14:creationId xmlns:p14="http://schemas.microsoft.com/office/powerpoint/2010/main" val="1585984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4"/>
          </p:nvPr>
        </p:nvSpPr>
        <p:spPr/>
        <p:txBody>
          <a:bodyPr/>
          <a:lstStyle/>
          <a:p>
            <a:fld id="{F6602ED5-4A91-4AD9-AC63-D57B56DD798C}" type="slidenum">
              <a:rPr lang="zh-TW" altLang="en-US" smtClean="0"/>
              <a:pPr/>
              <a:t>16</a:t>
            </a:fld>
            <a:endParaRPr lang="zh-TW" altLang="en-US" dirty="0"/>
          </a:p>
        </p:txBody>
      </p:sp>
      <p:sp>
        <p:nvSpPr>
          <p:cNvPr id="7" name="標題 6"/>
          <p:cNvSpPr>
            <a:spLocks noGrp="1"/>
          </p:cNvSpPr>
          <p:nvPr>
            <p:ph type="title"/>
          </p:nvPr>
        </p:nvSpPr>
        <p:spPr>
          <a:xfrm>
            <a:off x="1301082" y="42577"/>
            <a:ext cx="6784139" cy="697538"/>
          </a:xfrm>
        </p:spPr>
        <p:txBody>
          <a:bodyPr/>
          <a:lstStyle/>
          <a:p>
            <a:r>
              <a:rPr lang="zh-TW" altLang="en-US" sz="2800" b="1" dirty="0">
                <a:solidFill>
                  <a:srgbClr val="000066"/>
                </a:solidFill>
                <a:latin typeface="微軟正黑體" panose="020B0604030504040204" pitchFamily="34" charset="-120"/>
                <a:ea typeface="微軟正黑體" panose="020B0604030504040204" pitchFamily="34" charset="-120"/>
              </a:rPr>
              <a:t>間接費用</a:t>
            </a:r>
            <a:endParaRPr lang="zh-TW" altLang="en-US" sz="2800" dirty="0"/>
          </a:p>
        </p:txBody>
      </p:sp>
      <p:sp>
        <p:nvSpPr>
          <p:cNvPr id="9" name="文字方塊 8">
            <a:extLst>
              <a:ext uri="{FF2B5EF4-FFF2-40B4-BE49-F238E27FC236}">
                <a16:creationId xmlns:a16="http://schemas.microsoft.com/office/drawing/2014/main" id="{5F34EE3D-C9BC-4DAB-AE67-5B9EA34D1DD9}"/>
              </a:ext>
            </a:extLst>
          </p:cNvPr>
          <p:cNvSpPr txBox="1"/>
          <p:nvPr/>
        </p:nvSpPr>
        <p:spPr>
          <a:xfrm>
            <a:off x="7503734" y="515284"/>
            <a:ext cx="1162974" cy="276999"/>
          </a:xfrm>
          <a:prstGeom prst="rect">
            <a:avLst/>
          </a:prstGeom>
          <a:noFill/>
        </p:spPr>
        <p:txBody>
          <a:bodyPr wrap="square" rtlCol="0">
            <a:spAutoFit/>
          </a:bodyPr>
          <a:lstStyle/>
          <a:p>
            <a:r>
              <a:rPr lang="zh-TW" altLang="en-US" sz="1200" dirty="0">
                <a:latin typeface="微軟正黑體" panose="020B0604030504040204" pitchFamily="34" charset="-120"/>
                <a:ea typeface="微軟正黑體" panose="020B0604030504040204" pitchFamily="34" charset="-120"/>
              </a:rPr>
              <a:t>單位</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仟元</a:t>
            </a:r>
          </a:p>
        </p:txBody>
      </p:sp>
      <p:sp>
        <p:nvSpPr>
          <p:cNvPr id="8" name="矩形 7">
            <a:extLst>
              <a:ext uri="{FF2B5EF4-FFF2-40B4-BE49-F238E27FC236}">
                <a16:creationId xmlns:a16="http://schemas.microsoft.com/office/drawing/2014/main" id="{7D151C8B-A8DD-4370-898B-BF13D2944850}"/>
              </a:ext>
            </a:extLst>
          </p:cNvPr>
          <p:cNvSpPr/>
          <p:nvPr/>
        </p:nvSpPr>
        <p:spPr>
          <a:xfrm>
            <a:off x="216155" y="6342003"/>
            <a:ext cx="1656223" cy="276999"/>
          </a:xfrm>
          <a:prstGeom prst="rect">
            <a:avLst/>
          </a:prstGeom>
        </p:spPr>
        <p:txBody>
          <a:bodyPr wrap="none">
            <a:spAutoFit/>
          </a:bodyPr>
          <a:lstStyle/>
          <a:p>
            <a:pPr algn="l"/>
            <a:r>
              <a:rPr lang="zh-TW" altLang="en-US" sz="1200" dirty="0">
                <a:latin typeface="+mj-ea"/>
                <a:ea typeface="+mj-ea"/>
              </a:rPr>
              <a:t>資料截止日</a:t>
            </a:r>
            <a:r>
              <a:rPr lang="en-US" altLang="zh-TW" sz="1200" dirty="0">
                <a:latin typeface="+mj-ea"/>
                <a:ea typeface="+mj-ea"/>
              </a:rPr>
              <a:t>:113/5/13</a:t>
            </a:r>
          </a:p>
        </p:txBody>
      </p:sp>
      <p:pic>
        <p:nvPicPr>
          <p:cNvPr id="4" name="圖片 3">
            <a:extLst>
              <a:ext uri="{FF2B5EF4-FFF2-40B4-BE49-F238E27FC236}">
                <a16:creationId xmlns:a16="http://schemas.microsoft.com/office/drawing/2014/main" id="{61BBABF2-24BE-4971-BABD-593213AAA163}"/>
              </a:ext>
            </a:extLst>
          </p:cNvPr>
          <p:cNvPicPr>
            <a:picLocks noChangeAspect="1"/>
          </p:cNvPicPr>
          <p:nvPr/>
        </p:nvPicPr>
        <p:blipFill>
          <a:blip r:embed="rId3"/>
          <a:stretch>
            <a:fillRect/>
          </a:stretch>
        </p:blipFill>
        <p:spPr>
          <a:xfrm>
            <a:off x="80433" y="792283"/>
            <a:ext cx="8983133" cy="5549720"/>
          </a:xfrm>
          <a:prstGeom prst="rect">
            <a:avLst/>
          </a:prstGeom>
        </p:spPr>
      </p:pic>
    </p:spTree>
    <p:extLst>
      <p:ext uri="{BB962C8B-B14F-4D97-AF65-F5344CB8AC3E}">
        <p14:creationId xmlns:p14="http://schemas.microsoft.com/office/powerpoint/2010/main" val="3677473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4"/>
          </p:nvPr>
        </p:nvSpPr>
        <p:spPr/>
        <p:txBody>
          <a:bodyPr/>
          <a:lstStyle/>
          <a:p>
            <a:fld id="{F6602ED5-4A91-4AD9-AC63-D57B56DD798C}" type="slidenum">
              <a:rPr lang="zh-TW" altLang="en-US" smtClean="0"/>
              <a:pPr/>
              <a:t>17</a:t>
            </a:fld>
            <a:endParaRPr lang="zh-TW" altLang="en-US" dirty="0"/>
          </a:p>
        </p:txBody>
      </p:sp>
      <p:sp>
        <p:nvSpPr>
          <p:cNvPr id="6" name="標題 1"/>
          <p:cNvSpPr txBox="1">
            <a:spLocks/>
          </p:cNvSpPr>
          <p:nvPr/>
        </p:nvSpPr>
        <p:spPr bwMode="auto">
          <a:xfrm>
            <a:off x="-309359" y="169121"/>
            <a:ext cx="9038491"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lang="zh-TW" altLang="en-US" sz="3600" b="0">
                <a:solidFill>
                  <a:schemeClr val="tx1"/>
                </a:solidFill>
                <a:effectLst/>
                <a:latin typeface="Calibri" panose="020F0502020204030204" pitchFamily="34" charset="0"/>
                <a:ea typeface="標楷體" panose="03000509000000000000" pitchFamily="65"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r>
              <a:rPr lang="zh-TW" altLang="en-US" sz="2000" b="1" dirty="0">
                <a:solidFill>
                  <a:srgbClr val="002060"/>
                </a:solidFill>
                <a:latin typeface="微軟正黑體" panose="020B0604030504040204" pitchFamily="34" charset="-120"/>
                <a:ea typeface="微軟正黑體" panose="020B0604030504040204" pitchFamily="34" charset="-120"/>
                <a:cs typeface="+mn-cs"/>
              </a:rPr>
              <a:t>應用研究</a:t>
            </a:r>
            <a:endParaRPr lang="zh-TW" altLang="en-US" sz="2000" b="1" kern="1200" dirty="0">
              <a:solidFill>
                <a:srgbClr val="002060"/>
              </a:solidFill>
              <a:latin typeface="微軟正黑體" panose="020B0604030504040204" pitchFamily="34" charset="-120"/>
              <a:ea typeface="微軟正黑體" panose="020B0604030504040204" pitchFamily="34" charset="-120"/>
              <a:cs typeface="+mn-cs"/>
            </a:endParaRPr>
          </a:p>
        </p:txBody>
      </p:sp>
      <p:sp>
        <p:nvSpPr>
          <p:cNvPr id="5" name="文字方塊 4"/>
          <p:cNvSpPr txBox="1"/>
          <p:nvPr/>
        </p:nvSpPr>
        <p:spPr>
          <a:xfrm>
            <a:off x="921526" y="6057900"/>
            <a:ext cx="6500554" cy="369332"/>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院及中心應研動支比例應相當</a:t>
            </a:r>
          </a:p>
        </p:txBody>
      </p:sp>
      <p:pic>
        <p:nvPicPr>
          <p:cNvPr id="2" name="圖片 1">
            <a:extLst>
              <a:ext uri="{FF2B5EF4-FFF2-40B4-BE49-F238E27FC236}">
                <a16:creationId xmlns:a16="http://schemas.microsoft.com/office/drawing/2014/main" id="{A2BE2DCB-9726-4948-9151-3F8A27E61900}"/>
              </a:ext>
            </a:extLst>
          </p:cNvPr>
          <p:cNvPicPr>
            <a:picLocks noChangeAspect="1"/>
          </p:cNvPicPr>
          <p:nvPr/>
        </p:nvPicPr>
        <p:blipFill rotWithShape="1">
          <a:blip r:embed="rId3"/>
          <a:srcRect l="-2563" r="16224"/>
          <a:stretch/>
        </p:blipFill>
        <p:spPr>
          <a:xfrm>
            <a:off x="473529" y="800100"/>
            <a:ext cx="8255603" cy="4931229"/>
          </a:xfrm>
          <a:prstGeom prst="rect">
            <a:avLst/>
          </a:prstGeom>
        </p:spPr>
      </p:pic>
    </p:spTree>
    <p:extLst>
      <p:ext uri="{BB962C8B-B14F-4D97-AF65-F5344CB8AC3E}">
        <p14:creationId xmlns:p14="http://schemas.microsoft.com/office/powerpoint/2010/main" val="2345741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5325F1BE-B702-4B30-8BC8-66A2FC6F8C6E}"/>
              </a:ext>
            </a:extLst>
          </p:cNvPr>
          <p:cNvSpPr>
            <a:spLocks noGrp="1"/>
          </p:cNvSpPr>
          <p:nvPr>
            <p:ph type="sldNum" sz="quarter" idx="4"/>
          </p:nvPr>
        </p:nvSpPr>
        <p:spPr/>
        <p:txBody>
          <a:bodyPr/>
          <a:lstStyle/>
          <a:p>
            <a:fld id="{F6602ED5-4A91-4AD9-AC63-D57B56DD798C}" type="slidenum">
              <a:rPr lang="zh-TW" altLang="en-US" smtClean="0"/>
              <a:pPr/>
              <a:t>18</a:t>
            </a:fld>
            <a:endParaRPr lang="zh-TW" altLang="en-US" dirty="0"/>
          </a:p>
        </p:txBody>
      </p:sp>
      <p:sp>
        <p:nvSpPr>
          <p:cNvPr id="6" name="文字方塊 5">
            <a:extLst>
              <a:ext uri="{FF2B5EF4-FFF2-40B4-BE49-F238E27FC236}">
                <a16:creationId xmlns:a16="http://schemas.microsoft.com/office/drawing/2014/main" id="{57CAC50D-5259-43B4-967C-A0D8B606ED67}"/>
              </a:ext>
            </a:extLst>
          </p:cNvPr>
          <p:cNvSpPr txBox="1"/>
          <p:nvPr/>
        </p:nvSpPr>
        <p:spPr>
          <a:xfrm>
            <a:off x="2257907" y="212834"/>
            <a:ext cx="3972911" cy="400110"/>
          </a:xfrm>
          <a:prstGeom prst="rect">
            <a:avLst/>
          </a:prstGeom>
          <a:noFill/>
        </p:spPr>
        <p:txBody>
          <a:bodyPr wrap="square" rtlCol="0">
            <a:spAutoFit/>
          </a:bodyPr>
          <a:lstStyle/>
          <a:p>
            <a:r>
              <a:rPr lang="zh-TW" altLang="en-US" sz="2000" dirty="0">
                <a:latin typeface="微軟正黑體" panose="020B0604030504040204" pitchFamily="34" charset="-120"/>
                <a:ea typeface="微軟正黑體" panose="020B0604030504040204" pitchFamily="34" charset="-120"/>
              </a:rPr>
              <a:t>各組人事費供需預測</a:t>
            </a:r>
          </a:p>
        </p:txBody>
      </p:sp>
      <p:sp>
        <p:nvSpPr>
          <p:cNvPr id="10" name="文字方塊 9">
            <a:extLst>
              <a:ext uri="{FF2B5EF4-FFF2-40B4-BE49-F238E27FC236}">
                <a16:creationId xmlns:a16="http://schemas.microsoft.com/office/drawing/2014/main" id="{8CE50515-00B8-4D7E-A4DD-AA7978588050}"/>
              </a:ext>
            </a:extLst>
          </p:cNvPr>
          <p:cNvSpPr txBox="1"/>
          <p:nvPr/>
        </p:nvSpPr>
        <p:spPr>
          <a:xfrm>
            <a:off x="90148" y="4023883"/>
            <a:ext cx="4335517" cy="523220"/>
          </a:xfrm>
          <a:prstGeom prst="rect">
            <a:avLst/>
          </a:prstGeom>
          <a:noFill/>
        </p:spPr>
        <p:txBody>
          <a:bodyPr wrap="square" rtlCol="0">
            <a:spAutoFit/>
          </a:bodyPr>
          <a:lstStyle/>
          <a:p>
            <a:pPr algn="l"/>
            <a:r>
              <a:rPr lang="zh-TW" altLang="en-US" sz="1400" dirty="0">
                <a:latin typeface="微軟正黑體" panose="020B0604030504040204" pitchFamily="34" charset="-120"/>
                <a:ea typeface="微軟正黑體" panose="020B0604030504040204" pitchFamily="34" charset="-120"/>
              </a:rPr>
              <a:t>本表不含替代役人年</a:t>
            </a:r>
            <a:endParaRPr lang="en-US" altLang="zh-TW" sz="1400" dirty="0">
              <a:latin typeface="微軟正黑體" panose="020B0604030504040204" pitchFamily="34" charset="-120"/>
              <a:ea typeface="微軟正黑體" panose="020B0604030504040204" pitchFamily="34" charset="-120"/>
            </a:endParaRPr>
          </a:p>
          <a:p>
            <a:pPr algn="l"/>
            <a:r>
              <a:rPr lang="zh-TW" altLang="en-US" sz="1400" dirty="0">
                <a:latin typeface="微軟正黑體" panose="020B0604030504040204" pitchFamily="34" charset="-120"/>
                <a:ea typeface="微軟正黑體" panose="020B0604030504040204" pitchFamily="34" charset="-120"/>
              </a:rPr>
              <a:t>各督導主管由各組人事費支應</a:t>
            </a:r>
          </a:p>
        </p:txBody>
      </p:sp>
      <p:pic>
        <p:nvPicPr>
          <p:cNvPr id="9" name="圖片 8">
            <a:extLst>
              <a:ext uri="{FF2B5EF4-FFF2-40B4-BE49-F238E27FC236}">
                <a16:creationId xmlns:a16="http://schemas.microsoft.com/office/drawing/2014/main" id="{1F2B3E25-6971-4B9B-B8C6-B714A928D244}"/>
              </a:ext>
            </a:extLst>
          </p:cNvPr>
          <p:cNvPicPr>
            <a:picLocks noChangeAspect="1"/>
          </p:cNvPicPr>
          <p:nvPr/>
        </p:nvPicPr>
        <p:blipFill>
          <a:blip r:embed="rId2"/>
          <a:stretch>
            <a:fillRect/>
          </a:stretch>
        </p:blipFill>
        <p:spPr>
          <a:xfrm>
            <a:off x="1444012" y="4892040"/>
            <a:ext cx="5600700" cy="1188720"/>
          </a:xfrm>
          <a:prstGeom prst="rect">
            <a:avLst/>
          </a:prstGeom>
        </p:spPr>
      </p:pic>
      <p:pic>
        <p:nvPicPr>
          <p:cNvPr id="13" name="圖片 12">
            <a:extLst>
              <a:ext uri="{FF2B5EF4-FFF2-40B4-BE49-F238E27FC236}">
                <a16:creationId xmlns:a16="http://schemas.microsoft.com/office/drawing/2014/main" id="{C1CE5130-A312-43FD-8E64-3A46ED61F4F5}"/>
              </a:ext>
            </a:extLst>
          </p:cNvPr>
          <p:cNvPicPr>
            <a:picLocks noChangeAspect="1"/>
          </p:cNvPicPr>
          <p:nvPr/>
        </p:nvPicPr>
        <p:blipFill>
          <a:blip r:embed="rId3"/>
          <a:stretch>
            <a:fillRect/>
          </a:stretch>
        </p:blipFill>
        <p:spPr>
          <a:xfrm>
            <a:off x="7506448" y="403232"/>
            <a:ext cx="829128" cy="323116"/>
          </a:xfrm>
          <a:prstGeom prst="rect">
            <a:avLst/>
          </a:prstGeom>
        </p:spPr>
      </p:pic>
      <p:pic>
        <p:nvPicPr>
          <p:cNvPr id="11" name="圖片 10">
            <a:extLst>
              <a:ext uri="{FF2B5EF4-FFF2-40B4-BE49-F238E27FC236}">
                <a16:creationId xmlns:a16="http://schemas.microsoft.com/office/drawing/2014/main" id="{A3A52799-2D9D-49EE-A07A-4E9EA2A8ADAE}"/>
              </a:ext>
            </a:extLst>
          </p:cNvPr>
          <p:cNvPicPr>
            <a:picLocks noChangeAspect="1"/>
          </p:cNvPicPr>
          <p:nvPr/>
        </p:nvPicPr>
        <p:blipFill>
          <a:blip r:embed="rId4"/>
          <a:stretch>
            <a:fillRect/>
          </a:stretch>
        </p:blipFill>
        <p:spPr>
          <a:xfrm>
            <a:off x="253202" y="735453"/>
            <a:ext cx="8686801" cy="3279325"/>
          </a:xfrm>
          <a:prstGeom prst="rect">
            <a:avLst/>
          </a:prstGeom>
        </p:spPr>
      </p:pic>
    </p:spTree>
    <p:extLst>
      <p:ext uri="{BB962C8B-B14F-4D97-AF65-F5344CB8AC3E}">
        <p14:creationId xmlns:p14="http://schemas.microsoft.com/office/powerpoint/2010/main" val="3184549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5325F1BE-B702-4B30-8BC8-66A2FC6F8C6E}"/>
              </a:ext>
            </a:extLst>
          </p:cNvPr>
          <p:cNvSpPr>
            <a:spLocks noGrp="1"/>
          </p:cNvSpPr>
          <p:nvPr>
            <p:ph type="sldNum" sz="quarter" idx="4"/>
          </p:nvPr>
        </p:nvSpPr>
        <p:spPr/>
        <p:txBody>
          <a:bodyPr/>
          <a:lstStyle/>
          <a:p>
            <a:fld id="{F6602ED5-4A91-4AD9-AC63-D57B56DD798C}" type="slidenum">
              <a:rPr lang="zh-TW" altLang="en-US" smtClean="0"/>
              <a:pPr/>
              <a:t>19</a:t>
            </a:fld>
            <a:endParaRPr lang="zh-TW" altLang="en-US" dirty="0"/>
          </a:p>
        </p:txBody>
      </p:sp>
      <p:sp>
        <p:nvSpPr>
          <p:cNvPr id="6" name="文字方塊 5">
            <a:extLst>
              <a:ext uri="{FF2B5EF4-FFF2-40B4-BE49-F238E27FC236}">
                <a16:creationId xmlns:a16="http://schemas.microsoft.com/office/drawing/2014/main" id="{57CAC50D-5259-43B4-967C-A0D8B606ED67}"/>
              </a:ext>
            </a:extLst>
          </p:cNvPr>
          <p:cNvSpPr txBox="1"/>
          <p:nvPr/>
        </p:nvSpPr>
        <p:spPr>
          <a:xfrm>
            <a:off x="2454976" y="0"/>
            <a:ext cx="3972911" cy="369332"/>
          </a:xfrm>
          <a:prstGeom prst="rect">
            <a:avLst/>
          </a:prstGeom>
          <a:noFill/>
        </p:spPr>
        <p:txBody>
          <a:bodyPr wrap="square" rtlCol="0">
            <a:spAutoFit/>
          </a:bodyPr>
          <a:lstStyle/>
          <a:p>
            <a:r>
              <a:rPr lang="zh-TW" altLang="en-US" dirty="0"/>
              <a:t>人事費需求及人年</a:t>
            </a:r>
          </a:p>
        </p:txBody>
      </p:sp>
      <p:pic>
        <p:nvPicPr>
          <p:cNvPr id="5" name="圖片 4">
            <a:extLst>
              <a:ext uri="{FF2B5EF4-FFF2-40B4-BE49-F238E27FC236}">
                <a16:creationId xmlns:a16="http://schemas.microsoft.com/office/drawing/2014/main" id="{A07EDBD5-9323-4D91-AB8F-810901F5B1E3}"/>
              </a:ext>
            </a:extLst>
          </p:cNvPr>
          <p:cNvPicPr>
            <a:picLocks noChangeAspect="1"/>
          </p:cNvPicPr>
          <p:nvPr/>
        </p:nvPicPr>
        <p:blipFill>
          <a:blip r:embed="rId2"/>
          <a:stretch>
            <a:fillRect/>
          </a:stretch>
        </p:blipFill>
        <p:spPr>
          <a:xfrm>
            <a:off x="368006" y="1022076"/>
            <a:ext cx="8568559" cy="3620869"/>
          </a:xfrm>
          <a:prstGeom prst="rect">
            <a:avLst/>
          </a:prstGeom>
        </p:spPr>
      </p:pic>
      <p:sp>
        <p:nvSpPr>
          <p:cNvPr id="10" name="文字方塊 9">
            <a:extLst>
              <a:ext uri="{FF2B5EF4-FFF2-40B4-BE49-F238E27FC236}">
                <a16:creationId xmlns:a16="http://schemas.microsoft.com/office/drawing/2014/main" id="{01EE2819-5AE0-43F7-B0E9-3D1314F0CFC6}"/>
              </a:ext>
            </a:extLst>
          </p:cNvPr>
          <p:cNvSpPr txBox="1"/>
          <p:nvPr/>
        </p:nvSpPr>
        <p:spPr>
          <a:xfrm>
            <a:off x="3034861" y="5970610"/>
            <a:ext cx="2490952" cy="369332"/>
          </a:xfrm>
          <a:prstGeom prst="rect">
            <a:avLst/>
          </a:prstGeom>
          <a:noFill/>
        </p:spPr>
        <p:txBody>
          <a:bodyPr wrap="square" rtlCol="0">
            <a:spAutoFit/>
          </a:bodyPr>
          <a:lstStyle/>
          <a:p>
            <a:r>
              <a:rPr lang="zh-TW" altLang="en-US" dirty="0">
                <a:latin typeface="+mj-ea"/>
                <a:ea typeface="+mj-ea"/>
              </a:rPr>
              <a:t>送院預算員額</a:t>
            </a:r>
            <a:r>
              <a:rPr lang="en-US" altLang="zh-TW" dirty="0">
                <a:latin typeface="+mj-ea"/>
                <a:ea typeface="+mj-ea"/>
              </a:rPr>
              <a:t>143</a:t>
            </a:r>
            <a:endParaRPr lang="zh-TW" altLang="en-US" dirty="0">
              <a:latin typeface="+mj-ea"/>
              <a:ea typeface="+mj-ea"/>
            </a:endParaRPr>
          </a:p>
        </p:txBody>
      </p:sp>
    </p:spTree>
    <p:extLst>
      <p:ext uri="{BB962C8B-B14F-4D97-AF65-F5344CB8AC3E}">
        <p14:creationId xmlns:p14="http://schemas.microsoft.com/office/powerpoint/2010/main" val="8131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285F588A-4101-4998-85E2-B286BE69D97F}"/>
              </a:ext>
            </a:extLst>
          </p:cNvPr>
          <p:cNvSpPr>
            <a:spLocks noGrp="1"/>
          </p:cNvSpPr>
          <p:nvPr>
            <p:ph type="sldNum" sz="quarter" idx="4"/>
          </p:nvPr>
        </p:nvSpPr>
        <p:spPr/>
        <p:txBody>
          <a:bodyPr/>
          <a:lstStyle/>
          <a:p>
            <a:fld id="{F6602ED5-4A91-4AD9-AC63-D57B56DD798C}" type="slidenum">
              <a:rPr lang="zh-TW" altLang="en-US" smtClean="0"/>
              <a:pPr/>
              <a:t>2</a:t>
            </a:fld>
            <a:endParaRPr lang="zh-TW" altLang="en-US" dirty="0"/>
          </a:p>
        </p:txBody>
      </p:sp>
      <p:sp>
        <p:nvSpPr>
          <p:cNvPr id="6" name="Text Box 3">
            <a:extLst>
              <a:ext uri="{FF2B5EF4-FFF2-40B4-BE49-F238E27FC236}">
                <a16:creationId xmlns:a16="http://schemas.microsoft.com/office/drawing/2014/main" id="{B35367C3-45C4-41E4-8AC3-0CE870A1F732}"/>
              </a:ext>
            </a:extLst>
          </p:cNvPr>
          <p:cNvSpPr txBox="1">
            <a:spLocks noChangeArrowheads="1"/>
          </p:cNvSpPr>
          <p:nvPr/>
        </p:nvSpPr>
        <p:spPr bwMode="auto">
          <a:xfrm>
            <a:off x="1268143" y="183975"/>
            <a:ext cx="6122121" cy="709573"/>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r>
              <a:rPr lang="zh-TW" altLang="en-US" sz="2800" b="1" dirty="0">
                <a:solidFill>
                  <a:srgbClr val="002060"/>
                </a:solidFill>
                <a:latin typeface="微軟正黑體" panose="020B0604030504040204" pitchFamily="34" charset="-120"/>
                <a:ea typeface="微軟正黑體" panose="020B0604030504040204" pitchFamily="34" charset="-120"/>
              </a:rPr>
              <a:t>收支餘絀</a:t>
            </a:r>
          </a:p>
          <a:p>
            <a:endParaRPr lang="zh-TW" altLang="en-US" sz="2800" b="1" dirty="0">
              <a:solidFill>
                <a:srgbClr val="002060"/>
              </a:solidFill>
            </a:endParaRPr>
          </a:p>
        </p:txBody>
      </p:sp>
      <p:sp>
        <p:nvSpPr>
          <p:cNvPr id="13" name="文字方塊 12">
            <a:extLst>
              <a:ext uri="{FF2B5EF4-FFF2-40B4-BE49-F238E27FC236}">
                <a16:creationId xmlns:a16="http://schemas.microsoft.com/office/drawing/2014/main" id="{AB02FCA8-0363-4094-BED3-920ECED119F1}"/>
              </a:ext>
            </a:extLst>
          </p:cNvPr>
          <p:cNvSpPr txBox="1"/>
          <p:nvPr/>
        </p:nvSpPr>
        <p:spPr>
          <a:xfrm>
            <a:off x="7390264" y="400263"/>
            <a:ext cx="1162974" cy="276999"/>
          </a:xfrm>
          <a:prstGeom prst="rect">
            <a:avLst/>
          </a:prstGeom>
          <a:noFill/>
        </p:spPr>
        <p:txBody>
          <a:bodyPr wrap="square" rtlCol="0">
            <a:spAutoFit/>
          </a:bodyPr>
          <a:lstStyle/>
          <a:p>
            <a:r>
              <a:rPr lang="zh-TW" altLang="en-US" sz="1200" b="1" dirty="0">
                <a:solidFill>
                  <a:srgbClr val="0000FF"/>
                </a:solidFill>
                <a:latin typeface="微軟正黑體" panose="020B0604030504040204" pitchFamily="34" charset="-120"/>
                <a:ea typeface="微軟正黑體" panose="020B0604030504040204" pitchFamily="34" charset="-120"/>
              </a:rPr>
              <a:t>單位</a:t>
            </a:r>
            <a:r>
              <a:rPr lang="en-US" altLang="zh-TW" sz="1200" b="1" dirty="0">
                <a:solidFill>
                  <a:srgbClr val="0000FF"/>
                </a:solidFill>
                <a:latin typeface="微軟正黑體" panose="020B0604030504040204" pitchFamily="34" charset="-120"/>
                <a:ea typeface="微軟正黑體" panose="020B0604030504040204" pitchFamily="34" charset="-120"/>
              </a:rPr>
              <a:t>:</a:t>
            </a:r>
            <a:r>
              <a:rPr lang="zh-TW" altLang="en-US" sz="1200" b="1" dirty="0">
                <a:solidFill>
                  <a:srgbClr val="0000FF"/>
                </a:solidFill>
                <a:latin typeface="微軟正黑體" panose="020B0604030504040204" pitchFamily="34" charset="-120"/>
                <a:ea typeface="微軟正黑體" panose="020B0604030504040204" pitchFamily="34" charset="-120"/>
              </a:rPr>
              <a:t>仟元</a:t>
            </a:r>
          </a:p>
        </p:txBody>
      </p:sp>
      <p:pic>
        <p:nvPicPr>
          <p:cNvPr id="4" name="圖片 3">
            <a:extLst>
              <a:ext uri="{FF2B5EF4-FFF2-40B4-BE49-F238E27FC236}">
                <a16:creationId xmlns:a16="http://schemas.microsoft.com/office/drawing/2014/main" id="{FD1C374C-64BD-4BBF-8791-DDFA864468F4}"/>
              </a:ext>
            </a:extLst>
          </p:cNvPr>
          <p:cNvPicPr>
            <a:picLocks noChangeAspect="1"/>
          </p:cNvPicPr>
          <p:nvPr/>
        </p:nvPicPr>
        <p:blipFill>
          <a:blip r:embed="rId2"/>
          <a:stretch>
            <a:fillRect/>
          </a:stretch>
        </p:blipFill>
        <p:spPr>
          <a:xfrm>
            <a:off x="324652" y="677261"/>
            <a:ext cx="8404480" cy="4162753"/>
          </a:xfrm>
          <a:prstGeom prst="rect">
            <a:avLst/>
          </a:prstGeom>
        </p:spPr>
      </p:pic>
      <p:pic>
        <p:nvPicPr>
          <p:cNvPr id="5" name="圖片 4">
            <a:extLst>
              <a:ext uri="{FF2B5EF4-FFF2-40B4-BE49-F238E27FC236}">
                <a16:creationId xmlns:a16="http://schemas.microsoft.com/office/drawing/2014/main" id="{4B4143BE-1C5D-401D-A3FF-04866F5BBE60}"/>
              </a:ext>
            </a:extLst>
          </p:cNvPr>
          <p:cNvPicPr>
            <a:picLocks noChangeAspect="1"/>
          </p:cNvPicPr>
          <p:nvPr/>
        </p:nvPicPr>
        <p:blipFill>
          <a:blip r:embed="rId3"/>
          <a:stretch>
            <a:fillRect/>
          </a:stretch>
        </p:blipFill>
        <p:spPr>
          <a:xfrm>
            <a:off x="324652" y="4981904"/>
            <a:ext cx="8308872" cy="1545020"/>
          </a:xfrm>
          <a:prstGeom prst="rect">
            <a:avLst/>
          </a:prstGeom>
        </p:spPr>
      </p:pic>
    </p:spTree>
    <p:extLst>
      <p:ext uri="{BB962C8B-B14F-4D97-AF65-F5344CB8AC3E}">
        <p14:creationId xmlns:p14="http://schemas.microsoft.com/office/powerpoint/2010/main" val="2034555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8470" y="420989"/>
            <a:ext cx="7772400" cy="543488"/>
          </a:xfrm>
        </p:spPr>
        <p:txBody>
          <a:bodyPr/>
          <a:lstStyle/>
          <a:p>
            <a:r>
              <a:rPr lang="zh-TW" altLang="en-US" sz="2800" b="1" kern="1200" dirty="0">
                <a:solidFill>
                  <a:srgbClr val="002060"/>
                </a:solidFill>
                <a:latin typeface="微軟正黑體" panose="020B0604030504040204" pitchFamily="34" charset="-120"/>
                <a:ea typeface="微軟正黑體" panose="020B0604030504040204" pitchFamily="34" charset="-120"/>
                <a:cs typeface="+mn-cs"/>
              </a:rPr>
              <a:t>應收帳款</a:t>
            </a:r>
            <a:r>
              <a:rPr lang="en-US" altLang="zh-TW" sz="2800" b="1" kern="1200" dirty="0">
                <a:solidFill>
                  <a:srgbClr val="002060"/>
                </a:solidFill>
                <a:latin typeface="微軟正黑體" panose="020B0604030504040204" pitchFamily="34" charset="-120"/>
                <a:ea typeface="微軟正黑體" panose="020B0604030504040204" pitchFamily="34" charset="-120"/>
                <a:cs typeface="+mn-cs"/>
              </a:rPr>
              <a:t>(</a:t>
            </a:r>
            <a:r>
              <a:rPr lang="zh-TW" altLang="en-US" sz="2800" b="1" kern="1200" dirty="0">
                <a:solidFill>
                  <a:srgbClr val="002060"/>
                </a:solidFill>
                <a:latin typeface="微軟正黑體" panose="020B0604030504040204" pitchFamily="34" charset="-120"/>
                <a:ea typeface="微軟正黑體" panose="020B0604030504040204" pitchFamily="34" charset="-120"/>
                <a:cs typeface="+mn-cs"/>
              </a:rPr>
              <a:t>帳齡</a:t>
            </a:r>
            <a:r>
              <a:rPr lang="en-US" altLang="zh-TW" sz="2800" b="1" kern="1200" dirty="0">
                <a:solidFill>
                  <a:srgbClr val="002060"/>
                </a:solidFill>
                <a:latin typeface="微軟正黑體" panose="020B0604030504040204" pitchFamily="34" charset="-120"/>
                <a:ea typeface="微軟正黑體" panose="020B0604030504040204" pitchFamily="34" charset="-120"/>
                <a:cs typeface="+mn-cs"/>
              </a:rPr>
              <a:t>&gt;90</a:t>
            </a:r>
            <a:r>
              <a:rPr lang="zh-TW" altLang="en-US" sz="2800" b="1" kern="1200" dirty="0">
                <a:solidFill>
                  <a:srgbClr val="002060"/>
                </a:solidFill>
                <a:latin typeface="微軟正黑體" panose="020B0604030504040204" pitchFamily="34" charset="-120"/>
                <a:ea typeface="微軟正黑體" panose="020B0604030504040204" pitchFamily="34" charset="-120"/>
                <a:cs typeface="+mn-cs"/>
              </a:rPr>
              <a:t>天</a:t>
            </a:r>
            <a:r>
              <a:rPr lang="en-US" altLang="zh-TW" sz="2800" b="1" kern="1200" dirty="0">
                <a:solidFill>
                  <a:srgbClr val="002060"/>
                </a:solidFill>
                <a:latin typeface="微軟正黑體" panose="020B0604030504040204" pitchFamily="34" charset="-120"/>
                <a:ea typeface="微軟正黑體" panose="020B0604030504040204" pitchFamily="34" charset="-120"/>
                <a:cs typeface="+mn-cs"/>
              </a:rPr>
              <a:t>)</a:t>
            </a:r>
            <a:br>
              <a:rPr lang="en-US" altLang="zh-TW" sz="2800" b="1" kern="1200" dirty="0">
                <a:solidFill>
                  <a:srgbClr val="002060"/>
                </a:solidFill>
                <a:latin typeface="微軟正黑體" panose="020B0604030504040204" pitchFamily="34" charset="-120"/>
                <a:ea typeface="微軟正黑體" panose="020B0604030504040204" pitchFamily="34" charset="-120"/>
                <a:cs typeface="+mn-cs"/>
              </a:rPr>
            </a:br>
            <a:endParaRPr lang="zh-TW" altLang="en-US" sz="2800" b="1" kern="1200" dirty="0">
              <a:solidFill>
                <a:srgbClr val="002060"/>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4"/>
          </p:nvPr>
        </p:nvSpPr>
        <p:spPr/>
        <p:txBody>
          <a:bodyPr/>
          <a:lstStyle/>
          <a:p>
            <a:fld id="{F6602ED5-4A91-4AD9-AC63-D57B56DD798C}" type="slidenum">
              <a:rPr lang="zh-TW" altLang="en-US" smtClean="0"/>
              <a:pPr/>
              <a:t>20</a:t>
            </a:fld>
            <a:endParaRPr lang="zh-TW" altLang="en-US" dirty="0"/>
          </a:p>
        </p:txBody>
      </p:sp>
      <p:sp>
        <p:nvSpPr>
          <p:cNvPr id="6" name="文字方塊 5">
            <a:extLst>
              <a:ext uri="{FF2B5EF4-FFF2-40B4-BE49-F238E27FC236}">
                <a16:creationId xmlns:a16="http://schemas.microsoft.com/office/drawing/2014/main" id="{60E790C9-9A27-4E8E-952F-8F3EA825E4DE}"/>
              </a:ext>
            </a:extLst>
          </p:cNvPr>
          <p:cNvSpPr txBox="1"/>
          <p:nvPr/>
        </p:nvSpPr>
        <p:spPr>
          <a:xfrm>
            <a:off x="582705" y="4282890"/>
            <a:ext cx="8353860" cy="1181862"/>
          </a:xfrm>
          <a:prstGeom prst="rect">
            <a:avLst/>
          </a:prstGeom>
          <a:noFill/>
        </p:spPr>
        <p:txBody>
          <a:bodyPr wrap="square" rtlCol="0">
            <a:spAutoFit/>
          </a:bodyPr>
          <a:lstStyle/>
          <a:p>
            <a:pPr marL="285750" indent="-285750" algn="l">
              <a:lnSpc>
                <a:spcPts val="1680"/>
              </a:lnSpc>
              <a:spcBef>
                <a:spcPts val="600"/>
              </a:spcBef>
              <a:buFont typeface="Arial" panose="020B0604020202020204" pitchFamily="34" charset="0"/>
              <a:buChar char="•"/>
            </a:pPr>
            <a:r>
              <a:rPr lang="zh-TW" altLang="en-US" sz="1400" b="1" dirty="0">
                <a:solidFill>
                  <a:srgbClr val="0000FF"/>
                </a:solidFill>
                <a:latin typeface="+mj-ea"/>
                <a:ea typeface="+mj-ea"/>
              </a:rPr>
              <a:t>酷手：</a:t>
            </a:r>
            <a:r>
              <a:rPr lang="en-US" altLang="zh-TW" sz="1400" b="1" dirty="0">
                <a:solidFill>
                  <a:srgbClr val="0000FF"/>
                </a:solidFill>
                <a:latin typeface="+mj-ea"/>
                <a:ea typeface="+mj-ea"/>
              </a:rPr>
              <a:t>4/23</a:t>
            </a:r>
            <a:r>
              <a:rPr lang="zh-TW" altLang="en-US" sz="1400" b="1" dirty="0">
                <a:solidFill>
                  <a:srgbClr val="0000FF"/>
                </a:solidFill>
                <a:latin typeface="+mj-ea"/>
                <a:ea typeface="+mj-ea"/>
              </a:rPr>
              <a:t>先進行票據抽換，於</a:t>
            </a:r>
            <a:r>
              <a:rPr lang="en-US" altLang="zh-TW" sz="1400" b="1" dirty="0">
                <a:solidFill>
                  <a:srgbClr val="0000FF"/>
                </a:solidFill>
                <a:latin typeface="+mj-ea"/>
                <a:ea typeface="+mj-ea"/>
              </a:rPr>
              <a:t>5/6</a:t>
            </a:r>
            <a:r>
              <a:rPr lang="zh-TW" altLang="en-US" sz="1400" b="1" dirty="0">
                <a:solidFill>
                  <a:srgbClr val="0000FF"/>
                </a:solidFill>
                <a:latin typeface="+mj-ea"/>
                <a:ea typeface="+mj-ea"/>
              </a:rPr>
              <a:t>方繳交票據</a:t>
            </a:r>
            <a:r>
              <a:rPr lang="en-US" altLang="zh-TW" sz="1400" b="1" dirty="0">
                <a:solidFill>
                  <a:srgbClr val="0000FF"/>
                </a:solidFill>
                <a:latin typeface="+mj-ea"/>
                <a:ea typeface="+mj-ea"/>
              </a:rPr>
              <a:t>(9/30</a:t>
            </a:r>
            <a:r>
              <a:rPr lang="zh-TW" altLang="en-US" sz="1400" b="1" dirty="0">
                <a:solidFill>
                  <a:srgbClr val="0000FF"/>
                </a:solidFill>
                <a:latin typeface="+mj-ea"/>
                <a:ea typeface="+mj-ea"/>
              </a:rPr>
              <a:t>到期</a:t>
            </a:r>
            <a:r>
              <a:rPr lang="en-US" altLang="zh-TW" sz="1400" b="1" dirty="0">
                <a:solidFill>
                  <a:srgbClr val="0000FF"/>
                </a:solidFill>
                <a:latin typeface="+mj-ea"/>
                <a:ea typeface="+mj-ea"/>
              </a:rPr>
              <a:t>)</a:t>
            </a:r>
          </a:p>
          <a:p>
            <a:pPr marL="285750" indent="-285750" algn="l">
              <a:lnSpc>
                <a:spcPts val="1680"/>
              </a:lnSpc>
              <a:spcBef>
                <a:spcPts val="600"/>
              </a:spcBef>
              <a:buFont typeface="Arial" panose="020B0604020202020204" pitchFamily="34" charset="0"/>
              <a:buChar char="•"/>
            </a:pPr>
            <a:r>
              <a:rPr lang="zh-TW" altLang="en-US" sz="1400" b="1" dirty="0">
                <a:solidFill>
                  <a:srgbClr val="0000FF"/>
                </a:solidFill>
                <a:latin typeface="+mj-ea"/>
                <a:ea typeface="+mj-ea"/>
              </a:rPr>
              <a:t>堤麥：已聯繫廠商，將再協議付款期程</a:t>
            </a:r>
            <a:endParaRPr lang="en-US" altLang="zh-TW" sz="1400" b="1" dirty="0">
              <a:solidFill>
                <a:srgbClr val="0000FF"/>
              </a:solidFill>
              <a:latin typeface="+mj-ea"/>
              <a:ea typeface="+mj-ea"/>
            </a:endParaRPr>
          </a:p>
          <a:p>
            <a:pPr marL="285750" indent="-285750" algn="l">
              <a:lnSpc>
                <a:spcPts val="1680"/>
              </a:lnSpc>
              <a:spcBef>
                <a:spcPts val="600"/>
              </a:spcBef>
              <a:buFont typeface="Arial" panose="020B0604020202020204" pitchFamily="34" charset="0"/>
              <a:buChar char="•"/>
            </a:pPr>
            <a:r>
              <a:rPr lang="zh-TW" altLang="en-US" sz="1400" b="1" dirty="0">
                <a:solidFill>
                  <a:srgbClr val="0000FF"/>
                </a:solidFill>
                <a:latin typeface="+mj-ea"/>
                <a:ea typeface="+mj-ea"/>
              </a:rPr>
              <a:t>薇恩：依約定付款，預定</a:t>
            </a:r>
            <a:r>
              <a:rPr lang="en-US" altLang="zh-TW" sz="1400" b="1" dirty="0">
                <a:solidFill>
                  <a:srgbClr val="0000FF"/>
                </a:solidFill>
                <a:latin typeface="+mj-ea"/>
                <a:ea typeface="+mj-ea"/>
              </a:rPr>
              <a:t>5</a:t>
            </a:r>
            <a:r>
              <a:rPr lang="zh-TW" altLang="en-US" sz="1400" b="1" dirty="0">
                <a:solidFill>
                  <a:srgbClr val="0000FF"/>
                </a:solidFill>
                <a:latin typeface="+mj-ea"/>
                <a:ea typeface="+mj-ea"/>
              </a:rPr>
              <a:t>月</a:t>
            </a:r>
            <a:r>
              <a:rPr lang="en-US" altLang="zh-TW" sz="1400" b="1" dirty="0">
                <a:solidFill>
                  <a:srgbClr val="0000FF"/>
                </a:solidFill>
                <a:latin typeface="+mj-ea"/>
                <a:ea typeface="+mj-ea"/>
              </a:rPr>
              <a:t>30</a:t>
            </a:r>
            <a:r>
              <a:rPr lang="zh-TW" altLang="en-US" sz="1400" b="1" dirty="0">
                <a:solidFill>
                  <a:srgbClr val="0000FF"/>
                </a:solidFill>
                <a:latin typeface="+mj-ea"/>
                <a:ea typeface="+mj-ea"/>
              </a:rPr>
              <a:t>日支付</a:t>
            </a:r>
            <a:endParaRPr lang="en-US" altLang="zh-TW" sz="1400" b="1" dirty="0">
              <a:solidFill>
                <a:srgbClr val="0000FF"/>
              </a:solidFill>
              <a:latin typeface="+mj-ea"/>
              <a:ea typeface="+mj-ea"/>
            </a:endParaRPr>
          </a:p>
          <a:p>
            <a:pPr marL="285750" indent="-285750" algn="l">
              <a:lnSpc>
                <a:spcPts val="1680"/>
              </a:lnSpc>
              <a:spcBef>
                <a:spcPts val="600"/>
              </a:spcBef>
              <a:buFont typeface="Arial" panose="020B0604020202020204" pitchFamily="34" charset="0"/>
              <a:buChar char="•"/>
            </a:pPr>
            <a:r>
              <a:rPr lang="zh-TW" altLang="en-US" sz="1400" b="1" dirty="0">
                <a:solidFill>
                  <a:srgbClr val="0000FF"/>
                </a:solidFill>
                <a:latin typeface="+mj-ea"/>
                <a:ea typeface="+mj-ea"/>
              </a:rPr>
              <a:t>家福：依付款約定，預定</a:t>
            </a:r>
            <a:r>
              <a:rPr lang="en-US" altLang="zh-TW" sz="1400" b="1" dirty="0">
                <a:solidFill>
                  <a:srgbClr val="0000FF"/>
                </a:solidFill>
                <a:latin typeface="+mj-ea"/>
                <a:ea typeface="+mj-ea"/>
              </a:rPr>
              <a:t>5</a:t>
            </a:r>
            <a:r>
              <a:rPr lang="zh-TW" altLang="en-US" sz="1400" b="1" dirty="0">
                <a:solidFill>
                  <a:srgbClr val="0000FF"/>
                </a:solidFill>
                <a:latin typeface="+mj-ea"/>
                <a:ea typeface="+mj-ea"/>
              </a:rPr>
              <a:t>月</a:t>
            </a:r>
            <a:r>
              <a:rPr lang="en-US" altLang="zh-TW" sz="1400" b="1" dirty="0">
                <a:solidFill>
                  <a:srgbClr val="0000FF"/>
                </a:solidFill>
                <a:latin typeface="+mj-ea"/>
                <a:ea typeface="+mj-ea"/>
              </a:rPr>
              <a:t>30</a:t>
            </a:r>
            <a:r>
              <a:rPr lang="zh-TW" altLang="en-US" sz="1400" b="1" dirty="0">
                <a:solidFill>
                  <a:srgbClr val="0000FF"/>
                </a:solidFill>
                <a:latin typeface="+mj-ea"/>
                <a:ea typeface="+mj-ea"/>
              </a:rPr>
              <a:t>日付款</a:t>
            </a:r>
            <a:endParaRPr lang="en-US" altLang="zh-TW" sz="1400" b="1" dirty="0">
              <a:solidFill>
                <a:srgbClr val="0000FF"/>
              </a:solidFill>
              <a:latin typeface="+mj-ea"/>
              <a:ea typeface="+mj-ea"/>
            </a:endParaRPr>
          </a:p>
        </p:txBody>
      </p:sp>
      <p:pic>
        <p:nvPicPr>
          <p:cNvPr id="3" name="圖片 2">
            <a:extLst>
              <a:ext uri="{FF2B5EF4-FFF2-40B4-BE49-F238E27FC236}">
                <a16:creationId xmlns:a16="http://schemas.microsoft.com/office/drawing/2014/main" id="{17F5E127-5C89-43F4-BDD9-A450B401ED0F}"/>
              </a:ext>
            </a:extLst>
          </p:cNvPr>
          <p:cNvPicPr>
            <a:picLocks noChangeAspect="1"/>
          </p:cNvPicPr>
          <p:nvPr/>
        </p:nvPicPr>
        <p:blipFill>
          <a:blip r:embed="rId2"/>
          <a:stretch>
            <a:fillRect/>
          </a:stretch>
        </p:blipFill>
        <p:spPr>
          <a:xfrm>
            <a:off x="86264" y="831473"/>
            <a:ext cx="8806066" cy="2834009"/>
          </a:xfrm>
          <a:prstGeom prst="rect">
            <a:avLst/>
          </a:prstGeom>
        </p:spPr>
      </p:pic>
      <p:sp>
        <p:nvSpPr>
          <p:cNvPr id="7" name="文字方塊 6">
            <a:extLst>
              <a:ext uri="{FF2B5EF4-FFF2-40B4-BE49-F238E27FC236}">
                <a16:creationId xmlns:a16="http://schemas.microsoft.com/office/drawing/2014/main" id="{3E2A2949-ACC2-46B6-8E87-900C1D6CE4CD}"/>
              </a:ext>
            </a:extLst>
          </p:cNvPr>
          <p:cNvSpPr txBox="1"/>
          <p:nvPr/>
        </p:nvSpPr>
        <p:spPr>
          <a:xfrm>
            <a:off x="8310870" y="2175000"/>
            <a:ext cx="871844" cy="400110"/>
          </a:xfrm>
          <a:prstGeom prst="rect">
            <a:avLst/>
          </a:prstGeom>
          <a:noFill/>
        </p:spPr>
        <p:txBody>
          <a:bodyPr wrap="square" rtlCol="0">
            <a:spAutoFit/>
          </a:bodyPr>
          <a:lstStyle/>
          <a:p>
            <a:r>
              <a:rPr lang="en-US" altLang="zh-TW" sz="1000" dirty="0">
                <a:latin typeface="+mj-ea"/>
                <a:ea typeface="+mj-ea"/>
              </a:rPr>
              <a:t>5</a:t>
            </a:r>
            <a:r>
              <a:rPr lang="zh-TW" altLang="en-US" sz="1000" dirty="0">
                <a:latin typeface="+mj-ea"/>
                <a:ea typeface="+mj-ea"/>
              </a:rPr>
              <a:t>月已轉入應收票據</a:t>
            </a:r>
          </a:p>
        </p:txBody>
      </p:sp>
      <p:cxnSp>
        <p:nvCxnSpPr>
          <p:cNvPr id="10" name="直線接點 9">
            <a:extLst>
              <a:ext uri="{FF2B5EF4-FFF2-40B4-BE49-F238E27FC236}">
                <a16:creationId xmlns:a16="http://schemas.microsoft.com/office/drawing/2014/main" id="{9DB43EDC-B341-4DEB-9B93-8069A6DD33CA}"/>
              </a:ext>
            </a:extLst>
          </p:cNvPr>
          <p:cNvCxnSpPr/>
          <p:nvPr/>
        </p:nvCxnSpPr>
        <p:spPr bwMode="auto">
          <a:xfrm>
            <a:off x="8482066" y="3531477"/>
            <a:ext cx="494131"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接點 10">
            <a:extLst>
              <a:ext uri="{FF2B5EF4-FFF2-40B4-BE49-F238E27FC236}">
                <a16:creationId xmlns:a16="http://schemas.microsoft.com/office/drawing/2014/main" id="{968550B3-8AEA-4EBB-9642-D6FE2FA2DEEE}"/>
              </a:ext>
            </a:extLst>
          </p:cNvPr>
          <p:cNvCxnSpPr/>
          <p:nvPr/>
        </p:nvCxnSpPr>
        <p:spPr bwMode="auto">
          <a:xfrm>
            <a:off x="8442434" y="2060029"/>
            <a:ext cx="494131"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1149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4"/>
          </p:nvPr>
        </p:nvSpPr>
        <p:spPr/>
        <p:txBody>
          <a:bodyPr/>
          <a:lstStyle/>
          <a:p>
            <a:fld id="{F6602ED5-4A91-4AD9-AC63-D57B56DD798C}" type="slidenum">
              <a:rPr lang="zh-TW" altLang="en-US" smtClean="0"/>
              <a:pPr/>
              <a:t>21</a:t>
            </a:fld>
            <a:endParaRPr lang="zh-TW" altLang="en-US" dirty="0"/>
          </a:p>
        </p:txBody>
      </p:sp>
      <p:sp>
        <p:nvSpPr>
          <p:cNvPr id="6" name="標題 1"/>
          <p:cNvSpPr txBox="1">
            <a:spLocks/>
          </p:cNvSpPr>
          <p:nvPr/>
        </p:nvSpPr>
        <p:spPr bwMode="auto">
          <a:xfrm>
            <a:off x="0" y="252839"/>
            <a:ext cx="9038491"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lang="zh-TW" altLang="en-US" sz="3600" b="0">
                <a:solidFill>
                  <a:schemeClr val="tx1"/>
                </a:solidFill>
                <a:effectLst/>
                <a:latin typeface="Calibri" panose="020F0502020204030204" pitchFamily="34" charset="0"/>
                <a:ea typeface="標楷體" panose="03000509000000000000" pitchFamily="65"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r>
              <a:rPr lang="zh-TW" altLang="en-US" sz="2800" b="1" dirty="0">
                <a:solidFill>
                  <a:srgbClr val="002060"/>
                </a:solidFill>
                <a:latin typeface="微軟正黑體" panose="020B0604030504040204" pitchFamily="34" charset="-120"/>
                <a:ea typeface="微軟正黑體" panose="020B0604030504040204" pitchFamily="34" charset="-120"/>
              </a:rPr>
              <a:t>收入認列超過開立發票數</a:t>
            </a:r>
            <a:endParaRPr lang="zh-TW" altLang="en-US" b="1" dirty="0">
              <a:solidFill>
                <a:srgbClr val="002060"/>
              </a:solidFill>
              <a:latin typeface="微軟正黑體" panose="020B0604030504040204" pitchFamily="34" charset="-120"/>
              <a:ea typeface="微軟正黑體" panose="020B0604030504040204" pitchFamily="34" charset="-120"/>
            </a:endParaRPr>
          </a:p>
          <a:p>
            <a:r>
              <a:rPr lang="en-US" altLang="zh-TW" sz="1600" b="1" kern="1200" dirty="0">
                <a:solidFill>
                  <a:srgbClr val="002060"/>
                </a:solidFill>
                <a:latin typeface="微軟正黑體" panose="020B0604030504040204" pitchFamily="34" charset="-120"/>
                <a:ea typeface="微軟正黑體" panose="020B0604030504040204" pitchFamily="34" charset="-120"/>
              </a:rPr>
              <a:t>(BP</a:t>
            </a:r>
            <a:r>
              <a:rPr lang="zh-TW" altLang="en-US" sz="1600" b="1" kern="1200" dirty="0">
                <a:solidFill>
                  <a:srgbClr val="002060"/>
                </a:solidFill>
                <a:latin typeface="微軟正黑體" panose="020B0604030504040204" pitchFamily="34" charset="-120"/>
                <a:ea typeface="微軟正黑體" panose="020B0604030504040204" pitchFamily="34" charset="-120"/>
              </a:rPr>
              <a:t>計畫已結束</a:t>
            </a:r>
            <a:r>
              <a:rPr lang="en-US" altLang="zh-TW" sz="1600" b="1" kern="1200" dirty="0">
                <a:solidFill>
                  <a:srgbClr val="002060"/>
                </a:solidFill>
                <a:latin typeface="微軟正黑體" panose="020B0604030504040204" pitchFamily="34" charset="-120"/>
                <a:ea typeface="微軟正黑體" panose="020B0604030504040204" pitchFamily="34" charset="-120"/>
              </a:rPr>
              <a:t>3</a:t>
            </a:r>
            <a:r>
              <a:rPr lang="zh-TW" altLang="en-US" sz="1600" b="1" kern="1200" dirty="0">
                <a:solidFill>
                  <a:srgbClr val="002060"/>
                </a:solidFill>
                <a:latin typeface="微軟正黑體" panose="020B0604030504040204" pitchFamily="34" charset="-120"/>
                <a:ea typeface="微軟正黑體" panose="020B0604030504040204" pitchFamily="34" charset="-120"/>
              </a:rPr>
              <a:t>個月</a:t>
            </a:r>
            <a:r>
              <a:rPr lang="en-US" altLang="zh-TW" sz="1600" b="1" kern="1200" dirty="0">
                <a:solidFill>
                  <a:srgbClr val="002060"/>
                </a:solidFill>
                <a:latin typeface="微軟正黑體" panose="020B0604030504040204" pitchFamily="34" charset="-120"/>
                <a:ea typeface="微軟正黑體" panose="020B0604030504040204" pitchFamily="34" charset="-120"/>
              </a:rPr>
              <a:t>/IP</a:t>
            </a:r>
            <a:r>
              <a:rPr lang="zh-TW" altLang="en-US" sz="1600" b="1" kern="1200" dirty="0">
                <a:solidFill>
                  <a:srgbClr val="002060"/>
                </a:solidFill>
                <a:latin typeface="微軟正黑體" panose="020B0604030504040204" pitchFamily="34" charset="-120"/>
                <a:ea typeface="微軟正黑體" panose="020B0604030504040204" pitchFamily="34" charset="-120"/>
              </a:rPr>
              <a:t>已交付完成超過</a:t>
            </a:r>
            <a:r>
              <a:rPr lang="en-US" altLang="zh-TW" sz="1600" b="1" kern="1200" dirty="0">
                <a:solidFill>
                  <a:srgbClr val="002060"/>
                </a:solidFill>
                <a:latin typeface="微軟正黑體" panose="020B0604030504040204" pitchFamily="34" charset="-120"/>
                <a:ea typeface="微軟正黑體" panose="020B0604030504040204" pitchFamily="34" charset="-120"/>
              </a:rPr>
              <a:t>3</a:t>
            </a:r>
            <a:r>
              <a:rPr lang="zh-TW" altLang="en-US" sz="1600" b="1" kern="1200" dirty="0">
                <a:solidFill>
                  <a:srgbClr val="002060"/>
                </a:solidFill>
                <a:latin typeface="微軟正黑體" panose="020B0604030504040204" pitchFamily="34" charset="-120"/>
                <a:ea typeface="微軟正黑體" panose="020B0604030504040204" pitchFamily="34" charset="-120"/>
              </a:rPr>
              <a:t>個月</a:t>
            </a:r>
            <a:r>
              <a:rPr lang="en-US" altLang="zh-TW" sz="1600" b="1" kern="1200" dirty="0">
                <a:solidFill>
                  <a:srgbClr val="002060"/>
                </a:solidFill>
                <a:latin typeface="微軟正黑體" panose="020B0604030504040204" pitchFamily="34" charset="-120"/>
                <a:ea typeface="微軟正黑體" panose="020B0604030504040204" pitchFamily="34" charset="-120"/>
                <a:cs typeface="+mn-cs"/>
              </a:rPr>
              <a:t>)</a:t>
            </a:r>
          </a:p>
          <a:p>
            <a:endParaRPr lang="zh-TW" altLang="en-US" sz="2000" b="1" kern="1200" dirty="0">
              <a:solidFill>
                <a:srgbClr val="002060"/>
              </a:solidFill>
              <a:latin typeface="微軟正黑體" panose="020B0604030504040204" pitchFamily="34" charset="-120"/>
              <a:ea typeface="微軟正黑體" panose="020B0604030504040204" pitchFamily="34" charset="-120"/>
              <a:cs typeface="+mn-cs"/>
            </a:endParaRPr>
          </a:p>
        </p:txBody>
      </p:sp>
      <p:pic>
        <p:nvPicPr>
          <p:cNvPr id="8" name="圖片 7">
            <a:extLst>
              <a:ext uri="{FF2B5EF4-FFF2-40B4-BE49-F238E27FC236}">
                <a16:creationId xmlns:a16="http://schemas.microsoft.com/office/drawing/2014/main" id="{2942A211-FF62-489B-8E0A-825B3DEC61B2}"/>
              </a:ext>
            </a:extLst>
          </p:cNvPr>
          <p:cNvPicPr>
            <a:picLocks noChangeAspect="1"/>
          </p:cNvPicPr>
          <p:nvPr/>
        </p:nvPicPr>
        <p:blipFill>
          <a:blip r:embed="rId2"/>
          <a:stretch>
            <a:fillRect/>
          </a:stretch>
        </p:blipFill>
        <p:spPr>
          <a:xfrm>
            <a:off x="1160207" y="886047"/>
            <a:ext cx="7016402" cy="5229617"/>
          </a:xfrm>
          <a:prstGeom prst="rect">
            <a:avLst/>
          </a:prstGeom>
        </p:spPr>
      </p:pic>
    </p:spTree>
    <p:extLst>
      <p:ext uri="{BB962C8B-B14F-4D97-AF65-F5344CB8AC3E}">
        <p14:creationId xmlns:p14="http://schemas.microsoft.com/office/powerpoint/2010/main" val="180204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4"/>
          </p:nvPr>
        </p:nvSpPr>
        <p:spPr/>
        <p:txBody>
          <a:bodyPr/>
          <a:lstStyle/>
          <a:p>
            <a:fld id="{F6602ED5-4A91-4AD9-AC63-D57B56DD798C}" type="slidenum">
              <a:rPr lang="zh-TW" altLang="en-US" smtClean="0"/>
              <a:pPr/>
              <a:t>22</a:t>
            </a:fld>
            <a:endParaRPr lang="zh-TW" altLang="en-US" dirty="0"/>
          </a:p>
        </p:txBody>
      </p:sp>
      <p:sp>
        <p:nvSpPr>
          <p:cNvPr id="6" name="標題 1"/>
          <p:cNvSpPr txBox="1">
            <a:spLocks/>
          </p:cNvSpPr>
          <p:nvPr/>
        </p:nvSpPr>
        <p:spPr bwMode="auto">
          <a:xfrm>
            <a:off x="52753" y="429351"/>
            <a:ext cx="9038491"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lang="zh-TW" altLang="en-US" sz="3600" b="0">
                <a:solidFill>
                  <a:schemeClr val="tx1"/>
                </a:solidFill>
                <a:effectLst/>
                <a:latin typeface="Calibri" panose="020F0502020204030204" pitchFamily="34" charset="0"/>
                <a:ea typeface="標楷體" panose="03000509000000000000" pitchFamily="65"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r>
              <a:rPr lang="zh-TW" altLang="en-US" sz="2800" b="1" dirty="0">
                <a:solidFill>
                  <a:srgbClr val="002060"/>
                </a:solidFill>
                <a:latin typeface="微軟正黑體" panose="020B0604030504040204" pitchFamily="34" charset="-120"/>
                <a:ea typeface="微軟正黑體" panose="020B0604030504040204" pitchFamily="34" charset="-120"/>
              </a:rPr>
              <a:t>企業收入認列超過已開立發票數</a:t>
            </a:r>
            <a:endParaRPr lang="zh-TW" altLang="en-US" b="1" dirty="0">
              <a:solidFill>
                <a:srgbClr val="002060"/>
              </a:solidFill>
              <a:latin typeface="微軟正黑體" panose="020B0604030504040204" pitchFamily="34" charset="-120"/>
              <a:ea typeface="微軟正黑體" panose="020B0604030504040204" pitchFamily="34" charset="-120"/>
            </a:endParaRPr>
          </a:p>
          <a:p>
            <a:r>
              <a:rPr lang="en-US" altLang="zh-TW" sz="1600" b="1" kern="1200" dirty="0">
                <a:solidFill>
                  <a:srgbClr val="002060"/>
                </a:solidFill>
                <a:latin typeface="微軟正黑體" panose="020B0604030504040204" pitchFamily="34" charset="-120"/>
                <a:ea typeface="微軟正黑體" panose="020B0604030504040204" pitchFamily="34" charset="-120"/>
              </a:rPr>
              <a:t>(</a:t>
            </a:r>
            <a:r>
              <a:rPr lang="zh-TW" altLang="en-US" sz="1600" b="1" kern="1200" dirty="0">
                <a:solidFill>
                  <a:srgbClr val="002060"/>
                </a:solidFill>
                <a:latin typeface="微軟正黑體" panose="020B0604030504040204" pitchFamily="34" charset="-120"/>
                <a:ea typeface="微軟正黑體" panose="020B0604030504040204" pitchFamily="34" charset="-120"/>
              </a:rPr>
              <a:t>尚未結案金額大額者</a:t>
            </a:r>
            <a:r>
              <a:rPr lang="en-US" altLang="zh-TW" sz="1600" b="1" kern="1200" dirty="0">
                <a:solidFill>
                  <a:srgbClr val="002060"/>
                </a:solidFill>
                <a:latin typeface="微軟正黑體" panose="020B0604030504040204" pitchFamily="34" charset="-120"/>
                <a:ea typeface="微軟正黑體" panose="020B0604030504040204" pitchFamily="34" charset="-120"/>
                <a:cs typeface="+mn-cs"/>
              </a:rPr>
              <a:t>)</a:t>
            </a:r>
          </a:p>
          <a:p>
            <a:endParaRPr lang="zh-TW" altLang="en-US" sz="2000" b="1" kern="1200" dirty="0">
              <a:solidFill>
                <a:srgbClr val="002060"/>
              </a:solidFill>
              <a:latin typeface="微軟正黑體" panose="020B0604030504040204" pitchFamily="34" charset="-120"/>
              <a:ea typeface="微軟正黑體" panose="020B0604030504040204" pitchFamily="34" charset="-120"/>
              <a:cs typeface="+mn-cs"/>
            </a:endParaRPr>
          </a:p>
        </p:txBody>
      </p:sp>
      <p:pic>
        <p:nvPicPr>
          <p:cNvPr id="5" name="圖片 4">
            <a:extLst>
              <a:ext uri="{FF2B5EF4-FFF2-40B4-BE49-F238E27FC236}">
                <a16:creationId xmlns:a16="http://schemas.microsoft.com/office/drawing/2014/main" id="{284A6FFF-9605-48B3-A0D9-AF22A66847AA}"/>
              </a:ext>
            </a:extLst>
          </p:cNvPr>
          <p:cNvPicPr>
            <a:picLocks noChangeAspect="1"/>
          </p:cNvPicPr>
          <p:nvPr/>
        </p:nvPicPr>
        <p:blipFill>
          <a:blip r:embed="rId2"/>
          <a:stretch>
            <a:fillRect/>
          </a:stretch>
        </p:blipFill>
        <p:spPr>
          <a:xfrm>
            <a:off x="418782" y="1066859"/>
            <a:ext cx="8306432" cy="4131607"/>
          </a:xfrm>
          <a:prstGeom prst="rect">
            <a:avLst/>
          </a:prstGeom>
        </p:spPr>
      </p:pic>
    </p:spTree>
    <p:extLst>
      <p:ext uri="{BB962C8B-B14F-4D97-AF65-F5344CB8AC3E}">
        <p14:creationId xmlns:p14="http://schemas.microsoft.com/office/powerpoint/2010/main" val="1694594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27524" y="2795778"/>
            <a:ext cx="7020371" cy="914401"/>
          </a:xfrm>
        </p:spPr>
        <p:txBody>
          <a:bodyPr/>
          <a:lstStyle/>
          <a:p>
            <a:r>
              <a:rPr lang="en-US" altLang="zh-TW" dirty="0">
                <a:latin typeface="+mj-ea"/>
                <a:ea typeface="+mj-ea"/>
              </a:rPr>
              <a:t>114</a:t>
            </a:r>
            <a:r>
              <a:rPr lang="zh-TW" altLang="en-US" dirty="0">
                <a:latin typeface="+mj-ea"/>
                <a:ea typeface="+mj-ea"/>
              </a:rPr>
              <a:t>年報董事會預算編列時程及原則</a:t>
            </a:r>
            <a:br>
              <a:rPr lang="zh-TW" altLang="en-US" dirty="0"/>
            </a:br>
            <a:br>
              <a:rPr lang="zh-TW" altLang="en-US" dirty="0"/>
            </a:br>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DC566CC-11E3-48A5-82FC-F2409B6F1701}"/>
              </a:ext>
            </a:extLst>
          </p:cNvPr>
          <p:cNvSpPr>
            <a:spLocks noChangeArrowheads="1"/>
          </p:cNvSpPr>
          <p:nvPr/>
        </p:nvSpPr>
        <p:spPr bwMode="auto">
          <a:xfrm>
            <a:off x="0" y="539291"/>
            <a:ext cx="914400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TW" sz="2700" b="1" dirty="0">
                <a:solidFill>
                  <a:srgbClr val="00B2B3"/>
                </a:solidFill>
                <a:latin typeface="微軟正黑體" panose="020B0604030504040204" pitchFamily="34" charset="-120"/>
                <a:ea typeface="微軟正黑體" panose="020B0604030504040204" pitchFamily="34" charset="-120"/>
                <a:cs typeface="+mj-cs"/>
              </a:rPr>
              <a:t>114</a:t>
            </a:r>
            <a:r>
              <a:rPr lang="zh-TW" altLang="en-US" sz="2700" b="1" dirty="0">
                <a:solidFill>
                  <a:srgbClr val="00B2B3"/>
                </a:solidFill>
                <a:latin typeface="微軟正黑體" panose="020B0604030504040204" pitchFamily="34" charset="-120"/>
                <a:ea typeface="微軟正黑體" panose="020B0604030504040204" pitchFamily="34" charset="-120"/>
                <a:cs typeface="+mj-cs"/>
              </a:rPr>
              <a:t>年度預算編列時程規劃</a:t>
            </a:r>
          </a:p>
        </p:txBody>
      </p:sp>
      <p:graphicFrame>
        <p:nvGraphicFramePr>
          <p:cNvPr id="6" name="表格 5">
            <a:extLst>
              <a:ext uri="{FF2B5EF4-FFF2-40B4-BE49-F238E27FC236}">
                <a16:creationId xmlns:a16="http://schemas.microsoft.com/office/drawing/2014/main" id="{DDB27614-67B7-4372-9E94-0D5B58AE6BE7}"/>
              </a:ext>
            </a:extLst>
          </p:cNvPr>
          <p:cNvGraphicFramePr>
            <a:graphicFrameLocks noGrp="1"/>
          </p:cNvGraphicFramePr>
          <p:nvPr>
            <p:extLst>
              <p:ext uri="{D42A27DB-BD31-4B8C-83A1-F6EECF244321}">
                <p14:modId xmlns:p14="http://schemas.microsoft.com/office/powerpoint/2010/main" val="2887212914"/>
              </p:ext>
            </p:extLst>
          </p:nvPr>
        </p:nvGraphicFramePr>
        <p:xfrm>
          <a:off x="2104341" y="1609822"/>
          <a:ext cx="4935318" cy="2555182"/>
        </p:xfrm>
        <a:graphic>
          <a:graphicData uri="http://schemas.openxmlformats.org/drawingml/2006/table">
            <a:tbl>
              <a:tblPr firstRow="1" bandRow="1">
                <a:tableStyleId>{9D7B26C5-4107-4FEC-AEDC-1716B250A1EF}</a:tableStyleId>
              </a:tblPr>
              <a:tblGrid>
                <a:gridCol w="1192949">
                  <a:extLst>
                    <a:ext uri="{9D8B030D-6E8A-4147-A177-3AD203B41FA5}">
                      <a16:colId xmlns:a16="http://schemas.microsoft.com/office/drawing/2014/main" val="20000"/>
                    </a:ext>
                  </a:extLst>
                </a:gridCol>
                <a:gridCol w="2296670">
                  <a:extLst>
                    <a:ext uri="{9D8B030D-6E8A-4147-A177-3AD203B41FA5}">
                      <a16:colId xmlns:a16="http://schemas.microsoft.com/office/drawing/2014/main" val="20001"/>
                    </a:ext>
                  </a:extLst>
                </a:gridCol>
                <a:gridCol w="1445699">
                  <a:extLst>
                    <a:ext uri="{9D8B030D-6E8A-4147-A177-3AD203B41FA5}">
                      <a16:colId xmlns:a16="http://schemas.microsoft.com/office/drawing/2014/main" val="20002"/>
                    </a:ext>
                  </a:extLst>
                </a:gridCol>
              </a:tblGrid>
              <a:tr h="337883">
                <a:tc>
                  <a:txBody>
                    <a:bodyPr/>
                    <a:lstStyle/>
                    <a:p>
                      <a:pPr algn="ctr"/>
                      <a:r>
                        <a:rPr lang="zh-TW" altLang="en-US" sz="1100" b="1" dirty="0">
                          <a:latin typeface="微軟正黑體" panose="020B0604030504040204" pitchFamily="34" charset="-120"/>
                          <a:ea typeface="微軟正黑體" panose="020B0604030504040204" pitchFamily="34" charset="-120"/>
                        </a:rPr>
                        <a:t>暫定日期</a:t>
                      </a:r>
                    </a:p>
                  </a:txBody>
                  <a:tcPr marL="63305" marR="63305" marT="31652" marB="31652" anchor="ctr">
                    <a:solidFill>
                      <a:srgbClr val="FFFF99"/>
                    </a:solidFill>
                  </a:tcPr>
                </a:tc>
                <a:tc>
                  <a:txBody>
                    <a:bodyPr/>
                    <a:lstStyle/>
                    <a:p>
                      <a:pPr algn="ctr"/>
                      <a:r>
                        <a:rPr lang="zh-TW" altLang="en-US" sz="1100" b="1" dirty="0">
                          <a:latin typeface="微軟正黑體" panose="020B0604030504040204" pitchFamily="34" charset="-120"/>
                          <a:ea typeface="微軟正黑體" panose="020B0604030504040204" pitchFamily="34" charset="-120"/>
                        </a:rPr>
                        <a:t>項目</a:t>
                      </a:r>
                    </a:p>
                  </a:txBody>
                  <a:tcPr marL="63305" marR="63305" marT="31652" marB="31652" anchor="ctr">
                    <a:solidFill>
                      <a:srgbClr val="FFFF99"/>
                    </a:solidFill>
                  </a:tcPr>
                </a:tc>
                <a:tc>
                  <a:txBody>
                    <a:bodyPr/>
                    <a:lstStyle/>
                    <a:p>
                      <a:pPr algn="ctr"/>
                      <a:r>
                        <a:rPr lang="zh-TW" altLang="en-US" sz="1100" b="1" dirty="0">
                          <a:latin typeface="微軟正黑體" panose="020B0604030504040204" pitchFamily="34" charset="-120"/>
                          <a:ea typeface="微軟正黑體" panose="020B0604030504040204" pitchFamily="34" charset="-120"/>
                        </a:rPr>
                        <a:t>負責單位</a:t>
                      </a:r>
                    </a:p>
                  </a:txBody>
                  <a:tcPr marL="63305" marR="63305" marT="31652" marB="31652" anchor="ctr">
                    <a:solidFill>
                      <a:srgbClr val="FFFF99"/>
                    </a:solidFill>
                  </a:tcPr>
                </a:tc>
                <a:extLst>
                  <a:ext uri="{0D108BD9-81ED-4DB2-BD59-A6C34878D82A}">
                    <a16:rowId xmlns:a16="http://schemas.microsoft.com/office/drawing/2014/main" val="10000"/>
                  </a:ext>
                </a:extLst>
              </a:tr>
              <a:tr h="316757">
                <a:tc>
                  <a:txBody>
                    <a:bodyPr/>
                    <a:lstStyle/>
                    <a:p>
                      <a:pPr algn="ctr"/>
                      <a:r>
                        <a:rPr lang="en-US" altLang="zh-TW" sz="1200" b="0" dirty="0">
                          <a:solidFill>
                            <a:schemeClr val="tx1"/>
                          </a:solidFill>
                          <a:latin typeface="微軟正黑體" panose="020B0604030504040204" pitchFamily="34" charset="-120"/>
                          <a:ea typeface="微軟正黑體" panose="020B0604030504040204" pitchFamily="34" charset="-120"/>
                        </a:rPr>
                        <a:t>5/6</a:t>
                      </a:r>
                      <a:endParaRPr lang="zh-TW" altLang="en-US" sz="1200" b="0" dirty="0">
                        <a:solidFill>
                          <a:schemeClr val="tx1"/>
                        </a:solidFill>
                        <a:latin typeface="微軟正黑體" panose="020B0604030504040204" pitchFamily="34" charset="-120"/>
                        <a:ea typeface="微軟正黑體" panose="020B0604030504040204" pitchFamily="34" charset="-120"/>
                      </a:endParaRPr>
                    </a:p>
                  </a:txBody>
                  <a:tcPr marL="63305" marR="63305" marT="31652" marB="31652" anchor="ctr">
                    <a:noFill/>
                  </a:tcPr>
                </a:tc>
                <a:tc>
                  <a:txBody>
                    <a:bodyPr/>
                    <a:lstStyle/>
                    <a:p>
                      <a:r>
                        <a:rPr lang="zh-TW" altLang="en-US" sz="1200" b="0" dirty="0">
                          <a:latin typeface="微軟正黑體" panose="020B0604030504040204" pitchFamily="34" charset="-120"/>
                          <a:ea typeface="微軟正黑體" panose="020B0604030504040204" pitchFamily="34" charset="-120"/>
                        </a:rPr>
                        <a:t>完成預算編列原則</a:t>
                      </a:r>
                    </a:p>
                  </a:txBody>
                  <a:tcPr marL="63305" marR="63305" marT="31652" marB="31652" anchor="ctr">
                    <a:noFill/>
                  </a:tcPr>
                </a:tc>
                <a:tc>
                  <a:txBody>
                    <a:bodyPr/>
                    <a:lstStyle/>
                    <a:p>
                      <a:pPr algn="ctr"/>
                      <a:r>
                        <a:rPr lang="zh-TW" altLang="en-US" sz="1200" b="0" dirty="0">
                          <a:latin typeface="微軟正黑體" panose="020B0604030504040204" pitchFamily="34" charset="-120"/>
                          <a:ea typeface="微軟正黑體" panose="020B0604030504040204" pitchFamily="34" charset="-120"/>
                        </a:rPr>
                        <a:t>幕僚單位</a:t>
                      </a:r>
                    </a:p>
                  </a:txBody>
                  <a:tcPr marL="63305" marR="63305" marT="31652" marB="31652" anchor="ctr">
                    <a:noFill/>
                  </a:tcPr>
                </a:tc>
                <a:extLst>
                  <a:ext uri="{0D108BD9-81ED-4DB2-BD59-A6C34878D82A}">
                    <a16:rowId xmlns:a16="http://schemas.microsoft.com/office/drawing/2014/main" val="10001"/>
                  </a:ext>
                </a:extLst>
              </a:tr>
              <a:tr h="316757">
                <a:tc>
                  <a:txBody>
                    <a:bodyPr/>
                    <a:lstStyle/>
                    <a:p>
                      <a:pPr algn="ctr"/>
                      <a:r>
                        <a:rPr lang="en-US" altLang="zh-TW" sz="1200" b="0" dirty="0">
                          <a:solidFill>
                            <a:schemeClr val="tx1"/>
                          </a:solidFill>
                          <a:latin typeface="微軟正黑體" panose="020B0604030504040204" pitchFamily="34" charset="-120"/>
                          <a:ea typeface="微軟正黑體" panose="020B0604030504040204" pitchFamily="34" charset="-120"/>
                        </a:rPr>
                        <a:t>5/8~5/24</a:t>
                      </a:r>
                      <a:endParaRPr lang="zh-TW" altLang="en-US" sz="1200" b="0" dirty="0">
                        <a:solidFill>
                          <a:schemeClr val="tx1"/>
                        </a:solidFill>
                        <a:latin typeface="微軟正黑體" panose="020B0604030504040204" pitchFamily="34" charset="-120"/>
                        <a:ea typeface="微軟正黑體" panose="020B0604030504040204" pitchFamily="34" charset="-120"/>
                      </a:endParaRPr>
                    </a:p>
                  </a:txBody>
                  <a:tcPr marL="63305" marR="63305" marT="31652" marB="31652" anchor="ctr">
                    <a:solidFill>
                      <a:srgbClr val="CCFFCC"/>
                    </a:solidFill>
                  </a:tcPr>
                </a:tc>
                <a:tc>
                  <a:txBody>
                    <a:bodyPr/>
                    <a:lstStyle/>
                    <a:p>
                      <a:r>
                        <a:rPr lang="zh-TW" altLang="en-US" sz="1200" b="0" dirty="0">
                          <a:latin typeface="微軟正黑體" panose="020B0604030504040204" pitchFamily="34" charset="-120"/>
                          <a:ea typeface="微軟正黑體" panose="020B0604030504040204" pitchFamily="34" charset="-120"/>
                        </a:rPr>
                        <a:t>各單位預算編列</a:t>
                      </a:r>
                    </a:p>
                  </a:txBody>
                  <a:tcPr marL="63305" marR="63305" marT="31652" marB="31652" anchor="ctr">
                    <a:solidFill>
                      <a:srgbClr val="CCFFCC"/>
                    </a:solidFill>
                  </a:tcPr>
                </a:tc>
                <a:tc>
                  <a:txBody>
                    <a:bodyPr/>
                    <a:lstStyle/>
                    <a:p>
                      <a:pPr algn="ctr"/>
                      <a:r>
                        <a:rPr lang="zh-TW" altLang="en-US" sz="1200" b="0" dirty="0">
                          <a:latin typeface="微軟正黑體" panose="020B0604030504040204" pitchFamily="34" charset="-120"/>
                          <a:ea typeface="微軟正黑體" panose="020B0604030504040204" pitchFamily="34" charset="-120"/>
                        </a:rPr>
                        <a:t>各單位</a:t>
                      </a:r>
                    </a:p>
                  </a:txBody>
                  <a:tcPr marL="63305" marR="63305" marT="31652" marB="31652" anchor="ctr">
                    <a:solidFill>
                      <a:srgbClr val="CCFFCC"/>
                    </a:solidFill>
                  </a:tcPr>
                </a:tc>
                <a:extLst>
                  <a:ext uri="{0D108BD9-81ED-4DB2-BD59-A6C34878D82A}">
                    <a16:rowId xmlns:a16="http://schemas.microsoft.com/office/drawing/2014/main" val="10002"/>
                  </a:ext>
                </a:extLst>
              </a:tr>
              <a:tr h="316757">
                <a:tc>
                  <a:txBody>
                    <a:bodyPr/>
                    <a:lstStyle/>
                    <a:p>
                      <a:pPr algn="ctr"/>
                      <a:r>
                        <a:rPr lang="en-US" altLang="zh-TW" sz="1200" b="0" dirty="0">
                          <a:solidFill>
                            <a:schemeClr val="tx1"/>
                          </a:solidFill>
                          <a:latin typeface="微軟正黑體" panose="020B0604030504040204" pitchFamily="34" charset="-120"/>
                          <a:ea typeface="微軟正黑體" panose="020B0604030504040204" pitchFamily="34" charset="-120"/>
                        </a:rPr>
                        <a:t>5/27~5/31</a:t>
                      </a:r>
                      <a:endParaRPr lang="zh-TW" altLang="en-US" sz="1200" b="0" dirty="0">
                        <a:solidFill>
                          <a:schemeClr val="tx1"/>
                        </a:solidFill>
                        <a:latin typeface="微軟正黑體" panose="020B0604030504040204" pitchFamily="34" charset="-120"/>
                        <a:ea typeface="微軟正黑體" panose="020B0604030504040204" pitchFamily="34" charset="-120"/>
                      </a:endParaRPr>
                    </a:p>
                  </a:txBody>
                  <a:tcPr marL="63305" marR="63305" marT="31652" marB="31652" anchor="ctr">
                    <a:lnB>
                      <a:noFill/>
                    </a:lnB>
                    <a:noFill/>
                  </a:tcPr>
                </a:tc>
                <a:tc>
                  <a:txBody>
                    <a:bodyPr/>
                    <a:lstStyle/>
                    <a:p>
                      <a:r>
                        <a:rPr lang="zh-TW" altLang="en-US" sz="1200" b="0" dirty="0">
                          <a:latin typeface="微軟正黑體" panose="020B0604030504040204" pitchFamily="34" charset="-120"/>
                          <a:ea typeface="微軟正黑體" panose="020B0604030504040204" pitchFamily="34" charset="-120"/>
                        </a:rPr>
                        <a:t>預算彙總及建議</a:t>
                      </a:r>
                    </a:p>
                  </a:txBody>
                  <a:tcPr marL="63305" marR="63305" marT="31652" marB="31652" anchor="ctr">
                    <a:lnB>
                      <a:no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0" dirty="0">
                          <a:latin typeface="微軟正黑體" panose="020B0604030504040204" pitchFamily="34" charset="-120"/>
                          <a:ea typeface="微軟正黑體" panose="020B0604030504040204" pitchFamily="34" charset="-120"/>
                        </a:rPr>
                        <a:t>幕僚單位</a:t>
                      </a:r>
                    </a:p>
                  </a:txBody>
                  <a:tcPr marL="63305" marR="63305" marT="31652" marB="31652" anchor="ctr">
                    <a:lnB>
                      <a:noFill/>
                    </a:lnB>
                    <a:noFill/>
                  </a:tcPr>
                </a:tc>
                <a:extLst>
                  <a:ext uri="{0D108BD9-81ED-4DB2-BD59-A6C34878D82A}">
                    <a16:rowId xmlns:a16="http://schemas.microsoft.com/office/drawing/2014/main" val="10003"/>
                  </a:ext>
                </a:extLst>
              </a:tr>
              <a:tr h="316757">
                <a:tc>
                  <a:txBody>
                    <a:bodyPr/>
                    <a:lstStyle/>
                    <a:p>
                      <a:pPr algn="ctr"/>
                      <a:r>
                        <a:rPr lang="en-US" altLang="zh-TW" sz="1200" b="0" dirty="0">
                          <a:solidFill>
                            <a:schemeClr val="tx1"/>
                          </a:solidFill>
                          <a:latin typeface="微軟正黑體" panose="020B0604030504040204" pitchFamily="34" charset="-120"/>
                          <a:ea typeface="微軟正黑體" panose="020B0604030504040204" pitchFamily="34" charset="-120"/>
                        </a:rPr>
                        <a:t>6/3~6/6</a:t>
                      </a:r>
                      <a:endParaRPr lang="zh-TW" altLang="en-US" sz="1200" b="0" dirty="0">
                        <a:solidFill>
                          <a:schemeClr val="tx1"/>
                        </a:solidFill>
                        <a:latin typeface="微軟正黑體" panose="020B0604030504040204" pitchFamily="34" charset="-120"/>
                        <a:ea typeface="微軟正黑體" panose="020B0604030504040204" pitchFamily="34" charset="-120"/>
                      </a:endParaRPr>
                    </a:p>
                  </a:txBody>
                  <a:tcPr marL="63305" marR="63305" marT="31652" marB="31652" anchor="ctr">
                    <a:lnL>
                      <a:noFill/>
                    </a:lnL>
                    <a:lnR>
                      <a:noFill/>
                    </a:lnR>
                    <a:lnT>
                      <a:noFill/>
                    </a:lnT>
                    <a:lnB>
                      <a:noFill/>
                    </a:lnB>
                    <a:lnTlToBr w="12700" cmpd="sng">
                      <a:noFill/>
                      <a:prstDash val="solid"/>
                    </a:lnTlToBr>
                    <a:lnBlToTr w="12700" cmpd="sng">
                      <a:noFill/>
                      <a:prstDash val="solid"/>
                    </a:lnBlToTr>
                    <a:solidFill>
                      <a:srgbClr val="CCFFCC"/>
                    </a:solidFill>
                  </a:tcPr>
                </a:tc>
                <a:tc>
                  <a:txBody>
                    <a:bodyPr/>
                    <a:lstStyle/>
                    <a:p>
                      <a:r>
                        <a:rPr lang="zh-TW" altLang="en-US" sz="1200" b="0" dirty="0">
                          <a:latin typeface="微軟正黑體" panose="020B0604030504040204" pitchFamily="34" charset="-120"/>
                          <a:ea typeface="微軟正黑體" panose="020B0604030504040204" pitchFamily="34" charset="-120"/>
                        </a:rPr>
                        <a:t>提報院長室主管確認預算初稿</a:t>
                      </a:r>
                    </a:p>
                  </a:txBody>
                  <a:tcPr marL="63305" marR="63305" marT="31652" marB="31652" anchor="ctr">
                    <a:lnL>
                      <a:noFill/>
                    </a:lnL>
                    <a:lnR>
                      <a:noFill/>
                    </a:lnR>
                    <a:lnT>
                      <a:noFill/>
                    </a:lnT>
                    <a:lnB>
                      <a:noFill/>
                    </a:lnB>
                    <a:lnTlToBr w="12700" cmpd="sng">
                      <a:noFill/>
                      <a:prstDash val="solid"/>
                    </a:lnTlToBr>
                    <a:lnBlToTr w="12700" cmpd="sng">
                      <a:noFill/>
                      <a:prstDash val="solid"/>
                    </a:lnBlToTr>
                    <a:solidFill>
                      <a:srgbClr val="CCFFCC"/>
                    </a:solidFill>
                  </a:tcPr>
                </a:tc>
                <a:tc>
                  <a:txBody>
                    <a:bodyPr/>
                    <a:lstStyle/>
                    <a:p>
                      <a:pPr algn="ctr"/>
                      <a:r>
                        <a:rPr lang="zh-TW" altLang="en-US" sz="1200" b="0" dirty="0">
                          <a:latin typeface="微軟正黑體" panose="020B0604030504040204" pitchFamily="34" charset="-120"/>
                          <a:ea typeface="微軟正黑體" panose="020B0604030504040204" pitchFamily="34" charset="-120"/>
                        </a:rPr>
                        <a:t>院長室</a:t>
                      </a:r>
                    </a:p>
                  </a:txBody>
                  <a:tcPr marL="63305" marR="63305" marT="31652" marB="31652" anchor="ctr">
                    <a:lnL>
                      <a:noFill/>
                    </a:lnL>
                    <a:lnR>
                      <a:noFill/>
                    </a:lnR>
                    <a:lnT>
                      <a:noFill/>
                    </a:lnT>
                    <a:lnB>
                      <a:noFill/>
                    </a:lnB>
                    <a:lnTlToBr w="12700" cmpd="sng">
                      <a:noFill/>
                      <a:prstDash val="solid"/>
                    </a:lnTlToBr>
                    <a:lnBlToTr w="12700" cmpd="sng">
                      <a:noFill/>
                      <a:prstDash val="solid"/>
                    </a:lnBlToTr>
                    <a:solidFill>
                      <a:srgbClr val="CCFFCC"/>
                    </a:solidFill>
                  </a:tcPr>
                </a:tc>
                <a:extLst>
                  <a:ext uri="{0D108BD9-81ED-4DB2-BD59-A6C34878D82A}">
                    <a16:rowId xmlns:a16="http://schemas.microsoft.com/office/drawing/2014/main" val="10006"/>
                  </a:ext>
                </a:extLst>
              </a:tr>
              <a:tr h="3167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微軟正黑體" panose="020B0604030504040204" pitchFamily="34" charset="-120"/>
                          <a:ea typeface="微軟正黑體" panose="020B0604030504040204" pitchFamily="34" charset="-120"/>
                          <a:cs typeface="+mn-cs"/>
                        </a:rPr>
                        <a:t>6/</a:t>
                      </a:r>
                      <a:r>
                        <a:rPr lang="en-US" altLang="zh-TW" sz="1200" b="0" kern="1200" dirty="0">
                          <a:solidFill>
                            <a:schemeClr val="tx1"/>
                          </a:solidFill>
                          <a:latin typeface="微軟正黑體" panose="020B0604030504040204" pitchFamily="34" charset="-120"/>
                          <a:ea typeface="微軟正黑體" panose="020B0604030504040204" pitchFamily="34" charset="-120"/>
                          <a:cs typeface="+mn-cs"/>
                        </a:rPr>
                        <a:t>7</a:t>
                      </a:r>
                      <a:endParaRPr lang="zh-TW" sz="1200" b="0" kern="1200" dirty="0">
                        <a:solidFill>
                          <a:schemeClr val="tx1"/>
                        </a:solidFill>
                        <a:latin typeface="微軟正黑體" panose="020B0604030504040204" pitchFamily="34" charset="-120"/>
                        <a:ea typeface="微軟正黑體" panose="020B0604030504040204" pitchFamily="34" charset="-120"/>
                        <a:cs typeface="+mn-cs"/>
                      </a:endParaRPr>
                    </a:p>
                  </a:txBody>
                  <a:tcPr marL="25058" marR="25058"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sz="1200" b="0" kern="1200" dirty="0">
                          <a:solidFill>
                            <a:schemeClr val="tx1"/>
                          </a:solidFill>
                          <a:latin typeface="微軟正黑體" panose="020B0604030504040204" pitchFamily="34" charset="-120"/>
                          <a:ea typeface="微軟正黑體" panose="020B0604030504040204" pitchFamily="34" charset="-120"/>
                          <a:cs typeface="+mn-cs"/>
                        </a:rPr>
                        <a:t>董事長核閱</a:t>
                      </a:r>
                    </a:p>
                  </a:txBody>
                  <a:tcPr marL="63305" marR="63305" marT="31652" marB="31652" anchor="ctr">
                    <a:lnL>
                      <a:noFill/>
                    </a:lnL>
                    <a:lnR>
                      <a:noFill/>
                    </a:lnR>
                    <a:lnT>
                      <a:noFill/>
                    </a:lnT>
                    <a:lnB>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0" kern="1200" dirty="0">
                          <a:solidFill>
                            <a:schemeClr val="tx1"/>
                          </a:solidFill>
                          <a:latin typeface="微軟正黑體" panose="020B0604030504040204" pitchFamily="34" charset="-120"/>
                          <a:ea typeface="微軟正黑體" panose="020B0604030504040204" pitchFamily="34" charset="-120"/>
                          <a:cs typeface="+mn-cs"/>
                        </a:rPr>
                        <a:t>財</a:t>
                      </a:r>
                      <a:r>
                        <a:rPr lang="zh-TW" sz="1200" b="0" kern="1200" dirty="0">
                          <a:solidFill>
                            <a:schemeClr val="tx1"/>
                          </a:solidFill>
                          <a:latin typeface="微軟正黑體" panose="020B0604030504040204" pitchFamily="34" charset="-120"/>
                          <a:ea typeface="微軟正黑體" panose="020B0604030504040204" pitchFamily="34" charset="-120"/>
                          <a:cs typeface="+mn-cs"/>
                        </a:rPr>
                        <a:t>會處</a:t>
                      </a:r>
                    </a:p>
                  </a:txBody>
                  <a:tcPr marL="25058" marR="25058"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321962660"/>
                  </a:ext>
                </a:extLst>
              </a:tr>
              <a:tr h="316757">
                <a:tc>
                  <a:txBody>
                    <a:bodyPr/>
                    <a:lstStyle/>
                    <a:p>
                      <a:pPr algn="ctr"/>
                      <a:r>
                        <a:rPr lang="en-US" altLang="zh-TW" sz="1200" b="0" dirty="0">
                          <a:solidFill>
                            <a:schemeClr val="tx1"/>
                          </a:solidFill>
                          <a:latin typeface="微軟正黑體" panose="020B0604030504040204" pitchFamily="34" charset="-120"/>
                          <a:ea typeface="微軟正黑體" panose="020B0604030504040204" pitchFamily="34" charset="-120"/>
                        </a:rPr>
                        <a:t>6/21</a:t>
                      </a:r>
                      <a:endParaRPr lang="zh-TW" altLang="en-US" sz="1200" b="0" dirty="0">
                        <a:solidFill>
                          <a:schemeClr val="tx1"/>
                        </a:solidFill>
                        <a:latin typeface="微軟正黑體" panose="020B0604030504040204" pitchFamily="34" charset="-120"/>
                        <a:ea typeface="微軟正黑體" panose="020B0604030504040204" pitchFamily="34" charset="-120"/>
                      </a:endParaRPr>
                    </a:p>
                  </a:txBody>
                  <a:tcPr marL="63305" marR="63305" marT="31652" marB="31652" anchor="ctr">
                    <a:lnL>
                      <a:noFill/>
                    </a:lnL>
                    <a:lnR>
                      <a:noFill/>
                    </a:lnR>
                    <a:lnT>
                      <a:noFill/>
                    </a:lnT>
                    <a:lnB>
                      <a:noFill/>
                    </a:lnB>
                    <a:lnTlToBr w="12700" cmpd="sng">
                      <a:noFill/>
                      <a:prstDash val="solid"/>
                    </a:lnTlToBr>
                    <a:lnBlToTr w="12700" cmpd="sng">
                      <a:noFill/>
                      <a:prstDash val="solid"/>
                    </a:lnBlToTr>
                    <a:solidFill>
                      <a:srgbClr val="CC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微軟正黑體" panose="020B0604030504040204" pitchFamily="34" charset="-120"/>
                          <a:ea typeface="微軟正黑體" panose="020B0604030504040204" pitchFamily="34" charset="-120"/>
                        </a:rPr>
                        <a:t>董事會審議</a:t>
                      </a:r>
                    </a:p>
                  </a:txBody>
                  <a:tcPr marL="63305" marR="63305" marT="31652" marB="31652" anchor="ctr">
                    <a:lnL>
                      <a:noFill/>
                    </a:lnL>
                    <a:lnR>
                      <a:noFill/>
                    </a:lnR>
                    <a:lnT>
                      <a:noFill/>
                    </a:lnT>
                    <a:lnB>
                      <a:noFill/>
                    </a:lnB>
                    <a:lnTlToBr w="12700" cmpd="sng">
                      <a:noFill/>
                      <a:prstDash val="solid"/>
                    </a:lnTlToBr>
                    <a:lnBlToTr w="12700" cmpd="sng">
                      <a:noFill/>
                      <a:prstDash val="solid"/>
                    </a:lnBlToTr>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0" dirty="0">
                          <a:latin typeface="微軟正黑體" panose="020B0604030504040204" pitchFamily="34" charset="-120"/>
                          <a:ea typeface="微軟正黑體" panose="020B0604030504040204" pitchFamily="34" charset="-120"/>
                        </a:rPr>
                        <a:t>董事會</a:t>
                      </a:r>
                    </a:p>
                  </a:txBody>
                  <a:tcPr marL="63305" marR="63305" marT="31652" marB="31652" anchor="ctr">
                    <a:lnL>
                      <a:noFill/>
                    </a:lnL>
                    <a:lnR>
                      <a:noFill/>
                    </a:lnR>
                    <a:lnT>
                      <a:noFill/>
                    </a:lnT>
                    <a:lnB>
                      <a:noFill/>
                    </a:lnB>
                    <a:lnTlToBr w="12700" cmpd="sng">
                      <a:noFill/>
                      <a:prstDash val="solid"/>
                    </a:lnTlToBr>
                    <a:lnBlToTr w="12700" cmpd="sng">
                      <a:noFill/>
                      <a:prstDash val="solid"/>
                    </a:lnBlToTr>
                    <a:solidFill>
                      <a:srgbClr val="CCFFCC"/>
                    </a:solidFill>
                  </a:tcPr>
                </a:tc>
                <a:extLst>
                  <a:ext uri="{0D108BD9-81ED-4DB2-BD59-A6C34878D82A}">
                    <a16:rowId xmlns:a16="http://schemas.microsoft.com/office/drawing/2014/main" val="10008"/>
                  </a:ext>
                </a:extLst>
              </a:tr>
              <a:tr h="316757">
                <a:tc>
                  <a:txBody>
                    <a:bodyPr/>
                    <a:lstStyle/>
                    <a:p>
                      <a:pPr algn="ctr"/>
                      <a:r>
                        <a:rPr lang="en-US" altLang="zh-TW" sz="1200" b="0">
                          <a:solidFill>
                            <a:schemeClr val="tx1"/>
                          </a:solidFill>
                          <a:latin typeface="微軟正黑體" panose="020B0604030504040204" pitchFamily="34" charset="-120"/>
                          <a:ea typeface="微軟正黑體" panose="020B0604030504040204" pitchFamily="34" charset="-120"/>
                        </a:rPr>
                        <a:t>6/28</a:t>
                      </a:r>
                      <a:endParaRPr lang="zh-TW" altLang="en-US" sz="1200" b="0" dirty="0">
                        <a:solidFill>
                          <a:schemeClr val="tx1"/>
                        </a:solidFill>
                        <a:latin typeface="微軟正黑體" panose="020B0604030504040204" pitchFamily="34" charset="-120"/>
                        <a:ea typeface="微軟正黑體" panose="020B0604030504040204" pitchFamily="34" charset="-120"/>
                      </a:endParaRPr>
                    </a:p>
                  </a:txBody>
                  <a:tcPr marL="63305" marR="63305" marT="31652" marB="31652"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TW" altLang="en-US" sz="1200" b="0" dirty="0">
                          <a:latin typeface="微軟正黑體" panose="020B0604030504040204" pitchFamily="34" charset="-120"/>
                          <a:ea typeface="微軟正黑體" panose="020B0604030504040204" pitchFamily="34" charset="-120"/>
                        </a:rPr>
                        <a:t>呈報經濟部</a:t>
                      </a:r>
                      <a:r>
                        <a:rPr lang="en-US" altLang="zh-TW" sz="1200" b="0" dirty="0">
                          <a:latin typeface="微軟正黑體" panose="020B0604030504040204" pitchFamily="34" charset="-120"/>
                          <a:ea typeface="微軟正黑體" panose="020B0604030504040204" pitchFamily="34" charset="-120"/>
                        </a:rPr>
                        <a:t>(</a:t>
                      </a:r>
                      <a:r>
                        <a:rPr lang="zh-TW" altLang="en-US" sz="1200" b="0" dirty="0">
                          <a:latin typeface="微軟正黑體" panose="020B0604030504040204" pitchFamily="34" charset="-120"/>
                          <a:ea typeface="微軟正黑體" panose="020B0604030504040204" pitchFamily="34" charset="-120"/>
                        </a:rPr>
                        <a:t>黃皮書預算</a:t>
                      </a:r>
                      <a:r>
                        <a:rPr lang="en-US" altLang="zh-TW" sz="1200" b="0" dirty="0">
                          <a:latin typeface="微軟正黑體" panose="020B0604030504040204" pitchFamily="34" charset="-120"/>
                          <a:ea typeface="微軟正黑體" panose="020B0604030504040204" pitchFamily="34" charset="-120"/>
                        </a:rPr>
                        <a:t>)</a:t>
                      </a:r>
                      <a:endParaRPr lang="zh-TW" altLang="en-US" sz="1200" b="0" dirty="0">
                        <a:latin typeface="微軟正黑體" panose="020B0604030504040204" pitchFamily="34" charset="-120"/>
                        <a:ea typeface="微軟正黑體" panose="020B0604030504040204" pitchFamily="34" charset="-120"/>
                      </a:endParaRPr>
                    </a:p>
                  </a:txBody>
                  <a:tcPr marL="63305" marR="63305" marT="31652" marB="31652"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0" kern="1200" dirty="0">
                          <a:solidFill>
                            <a:schemeClr val="tx1"/>
                          </a:solidFill>
                          <a:latin typeface="微軟正黑體" panose="020B0604030504040204" pitchFamily="34" charset="-120"/>
                          <a:ea typeface="微軟正黑體" panose="020B0604030504040204" pitchFamily="34" charset="-120"/>
                          <a:cs typeface="+mn-cs"/>
                        </a:rPr>
                        <a:t>財</a:t>
                      </a:r>
                      <a:r>
                        <a:rPr lang="zh-TW" altLang="zh-TW" sz="1200" b="0" kern="1200" dirty="0">
                          <a:solidFill>
                            <a:schemeClr val="tx1"/>
                          </a:solidFill>
                          <a:latin typeface="微軟正黑體" panose="020B0604030504040204" pitchFamily="34" charset="-120"/>
                          <a:ea typeface="微軟正黑體" panose="020B0604030504040204" pitchFamily="34" charset="-120"/>
                          <a:cs typeface="+mn-cs"/>
                        </a:rPr>
                        <a:t>會處</a:t>
                      </a:r>
                    </a:p>
                  </a:txBody>
                  <a:tcPr marL="63305" marR="63305" marT="31652" marB="31652"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
        <p:nvSpPr>
          <p:cNvPr id="2" name="投影片編號版面配置區 1">
            <a:extLst>
              <a:ext uri="{FF2B5EF4-FFF2-40B4-BE49-F238E27FC236}">
                <a16:creationId xmlns:a16="http://schemas.microsoft.com/office/drawing/2014/main" id="{603B2101-050F-4814-B81B-7D555D389CBB}"/>
              </a:ext>
            </a:extLst>
          </p:cNvPr>
          <p:cNvSpPr>
            <a:spLocks noGrp="1"/>
          </p:cNvSpPr>
          <p:nvPr>
            <p:ph type="sldNum" sz="quarter" idx="10"/>
          </p:nvPr>
        </p:nvSpPr>
        <p:spPr bwMode="auto">
          <a:xfrm>
            <a:off x="11430000" y="6619878"/>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zh-TW"/>
            </a:defPPr>
            <a:lvl1pPr algn="r" rtl="0" eaLnBrk="1" fontAlgn="ctr" hangingPunct="1">
              <a:spcBef>
                <a:spcPct val="0"/>
              </a:spcBef>
              <a:spcAft>
                <a:spcPct val="0"/>
              </a:spcAft>
              <a:defRPr kumimoji="1" sz="1200" kern="1200">
                <a:solidFill>
                  <a:schemeClr val="bg1"/>
                </a:solidFill>
                <a:latin typeface="Arial" panose="020B0604020202020204" pitchFamily="34" charset="0"/>
                <a:ea typeface="微軟正黑體"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defRPr/>
            </a:pPr>
            <a:fld id="{1A71FFAD-F905-4792-971B-681FA4F61CA8}" type="slidenum">
              <a:rPr lang="en-US" altLang="zh-TW" smtClean="0"/>
              <a:pPr>
                <a:defRPr/>
              </a:pPr>
              <a:t>24</a:t>
            </a:fld>
            <a:endParaRPr lang="en-US" altLang="zh-TW"/>
          </a:p>
        </p:txBody>
      </p:sp>
      <p:sp>
        <p:nvSpPr>
          <p:cNvPr id="5" name="箭號: 向右 4">
            <a:extLst>
              <a:ext uri="{FF2B5EF4-FFF2-40B4-BE49-F238E27FC236}">
                <a16:creationId xmlns:a16="http://schemas.microsoft.com/office/drawing/2014/main" id="{078137EE-B4D2-4006-9782-9A0F8668F3DF}"/>
              </a:ext>
            </a:extLst>
          </p:cNvPr>
          <p:cNvSpPr/>
          <p:nvPr/>
        </p:nvSpPr>
        <p:spPr bwMode="auto">
          <a:xfrm>
            <a:off x="7220606" y="3586654"/>
            <a:ext cx="275897" cy="28377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a:ln>
                <a:noFill/>
              </a:ln>
              <a:solidFill>
                <a:schemeClr val="tx1"/>
              </a:solidFill>
              <a:effectLst/>
              <a:latin typeface="Arial" charset="0"/>
              <a:ea typeface="新細明體" pitchFamily="18" charset="-120"/>
            </a:endParaRPr>
          </a:p>
        </p:txBody>
      </p:sp>
      <p:sp>
        <p:nvSpPr>
          <p:cNvPr id="7" name="文字方塊 6">
            <a:extLst>
              <a:ext uri="{FF2B5EF4-FFF2-40B4-BE49-F238E27FC236}">
                <a16:creationId xmlns:a16="http://schemas.microsoft.com/office/drawing/2014/main" id="{6EF5497F-A9E8-4825-9B21-9D58B702AE0E}"/>
              </a:ext>
            </a:extLst>
          </p:cNvPr>
          <p:cNvSpPr txBox="1"/>
          <p:nvPr/>
        </p:nvSpPr>
        <p:spPr>
          <a:xfrm>
            <a:off x="7677450" y="3586654"/>
            <a:ext cx="1300656" cy="307777"/>
          </a:xfrm>
          <a:prstGeom prst="rect">
            <a:avLst/>
          </a:prstGeom>
          <a:noFill/>
        </p:spPr>
        <p:txBody>
          <a:bodyPr wrap="square" rtlCol="0">
            <a:spAutoFit/>
          </a:bodyPr>
          <a:lstStyle/>
          <a:p>
            <a:r>
              <a:rPr lang="zh-TW" altLang="en-US" sz="1400" dirty="0">
                <a:latin typeface="+mj-ea"/>
                <a:ea typeface="+mj-ea"/>
              </a:rPr>
              <a:t>提前到</a:t>
            </a:r>
            <a:r>
              <a:rPr lang="en-US" altLang="zh-TW" sz="1400" dirty="0">
                <a:latin typeface="+mj-ea"/>
                <a:ea typeface="+mj-ea"/>
              </a:rPr>
              <a:t>6/14</a:t>
            </a:r>
            <a:endParaRPr lang="zh-TW" altLang="en-US" sz="1400" dirty="0">
              <a:latin typeface="+mj-ea"/>
              <a:ea typeface="+mj-ea"/>
            </a:endParaRPr>
          </a:p>
        </p:txBody>
      </p:sp>
      <p:sp>
        <p:nvSpPr>
          <p:cNvPr id="8" name="文字方塊 7">
            <a:extLst>
              <a:ext uri="{FF2B5EF4-FFF2-40B4-BE49-F238E27FC236}">
                <a16:creationId xmlns:a16="http://schemas.microsoft.com/office/drawing/2014/main" id="{A75CED18-4F88-45AE-ABD2-CD2A72E4D2AA}"/>
              </a:ext>
            </a:extLst>
          </p:cNvPr>
          <p:cNvSpPr txBox="1"/>
          <p:nvPr/>
        </p:nvSpPr>
        <p:spPr>
          <a:xfrm>
            <a:off x="7016010" y="2286000"/>
            <a:ext cx="1950984" cy="307777"/>
          </a:xfrm>
          <a:prstGeom prst="rect">
            <a:avLst/>
          </a:prstGeom>
          <a:noFill/>
        </p:spPr>
        <p:txBody>
          <a:bodyPr wrap="square" rtlCol="0">
            <a:spAutoFit/>
          </a:bodyPr>
          <a:lstStyle/>
          <a:p>
            <a:r>
              <a:rPr lang="zh-TW" altLang="en-US" sz="1400" dirty="0">
                <a:latin typeface="微軟正黑體" panose="020B0604030504040204" pitchFamily="34" charset="-120"/>
                <a:ea typeface="微軟正黑體" panose="020B0604030504040204" pitchFamily="34" charset="-120"/>
              </a:rPr>
              <a:t>企推及會計進行中</a:t>
            </a:r>
          </a:p>
        </p:txBody>
      </p:sp>
    </p:spTree>
    <p:extLst>
      <p:ext uri="{BB962C8B-B14F-4D97-AF65-F5344CB8AC3E}">
        <p14:creationId xmlns:p14="http://schemas.microsoft.com/office/powerpoint/2010/main" val="3386200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1524815" y="1639425"/>
          <a:ext cx="6094370" cy="3705251"/>
        </p:xfrm>
        <a:graphic>
          <a:graphicData uri="http://schemas.openxmlformats.org/drawingml/2006/table">
            <a:tbl>
              <a:tblPr/>
              <a:tblGrid>
                <a:gridCol w="816772">
                  <a:extLst>
                    <a:ext uri="{9D8B030D-6E8A-4147-A177-3AD203B41FA5}">
                      <a16:colId xmlns:a16="http://schemas.microsoft.com/office/drawing/2014/main" val="20000"/>
                    </a:ext>
                  </a:extLst>
                </a:gridCol>
                <a:gridCol w="3127744">
                  <a:extLst>
                    <a:ext uri="{9D8B030D-6E8A-4147-A177-3AD203B41FA5}">
                      <a16:colId xmlns:a16="http://schemas.microsoft.com/office/drawing/2014/main" val="20001"/>
                    </a:ext>
                  </a:extLst>
                </a:gridCol>
                <a:gridCol w="2149854">
                  <a:extLst>
                    <a:ext uri="{9D8B030D-6E8A-4147-A177-3AD203B41FA5}">
                      <a16:colId xmlns:a16="http://schemas.microsoft.com/office/drawing/2014/main" val="20002"/>
                    </a:ext>
                  </a:extLst>
                </a:gridCol>
              </a:tblGrid>
              <a:tr h="234853">
                <a:tc>
                  <a:txBody>
                    <a:bodyPr/>
                    <a:lstStyle/>
                    <a:p>
                      <a:pPr algn="ctr"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項目</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ECEE"/>
                    </a:solidFill>
                  </a:tcPr>
                </a:tc>
                <a:tc>
                  <a:txBody>
                    <a:bodyPr/>
                    <a:lstStyle/>
                    <a:p>
                      <a:pPr algn="ctr"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內容</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ECEE"/>
                    </a:solidFill>
                  </a:tcPr>
                </a:tc>
                <a:tc>
                  <a:txBody>
                    <a:bodyPr/>
                    <a:lstStyle/>
                    <a:p>
                      <a:pPr algn="ctr"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產出方式</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ECEE"/>
                    </a:solidFill>
                  </a:tcPr>
                </a:tc>
                <a:extLst>
                  <a:ext uri="{0D108BD9-81ED-4DB2-BD59-A6C34878D82A}">
                    <a16:rowId xmlns:a16="http://schemas.microsoft.com/office/drawing/2014/main" val="10000"/>
                  </a:ext>
                </a:extLst>
              </a:tr>
              <a:tr h="456497">
                <a:tc>
                  <a:txBody>
                    <a:bodyPr/>
                    <a:lstStyle/>
                    <a:p>
                      <a:pPr marL="452438" indent="-452438" algn="ctr"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總說明</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包括概況、工作計畫、年度預算概要、前年度及上年度已過期間預算執行情形及成果概述</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企研處、會計與財務處彙編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3991">
                <a:tc rowSpan="2">
                  <a:txBody>
                    <a:bodyPr/>
                    <a:lstStyle/>
                    <a:p>
                      <a:pPr marL="0" indent="0" algn="ctr" defTabSz="914400" rtl="0" eaLnBrk="1" fontAlgn="ctr" latinLnBrk="0" hangingPunct="1"/>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主要</a:t>
                      </a:r>
                      <a:br>
                        <a:rPr lang="en-US" altLang="zh-TW"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財務報表</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收支營運預計表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會計與財務處依各單位預算彙編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3991">
                <a:tc vMerge="1">
                  <a:txBody>
                    <a:bodyPr/>
                    <a:lstStyle/>
                    <a:p>
                      <a:endParaRPr lang="zh-TW" altLang="en-US"/>
                    </a:p>
                  </a:txBody>
                  <a:tcPr/>
                </a:tc>
                <a:tc>
                  <a:txBody>
                    <a:bodyPr/>
                    <a:lstStyle/>
                    <a:p>
                      <a:pPr algn="l"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現金流量預計表、淨值變動預計表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會計與財務處依核定後預算編列</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3991">
                <a:tc rowSpan="7">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明細表</a:t>
                      </a:r>
                      <a:br>
                        <a:rPr lang="en-US" altLang="zh-TW" sz="1100" b="0" i="0" u="none" strike="noStrike" dirty="0">
                          <a:solidFill>
                            <a:schemeClr val="tx1"/>
                          </a:solidFill>
                          <a:effectLst/>
                          <a:latin typeface="微軟正黑體" panose="020B0604030504040204" pitchFamily="34" charset="-120"/>
                          <a:ea typeface="微軟正黑體" panose="020B0604030504040204" pitchFamily="34" charset="-120"/>
                        </a:rPr>
                      </a:b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及</a:t>
                      </a:r>
                      <a:br>
                        <a:rPr lang="en-US" altLang="zh-TW" sz="1100" b="0" i="0" u="none" strike="noStrike" dirty="0">
                          <a:solidFill>
                            <a:schemeClr val="tx1"/>
                          </a:solidFill>
                          <a:effectLst/>
                          <a:latin typeface="微軟正黑體" panose="020B0604030504040204" pitchFamily="34" charset="-120"/>
                          <a:ea typeface="微軟正黑體" panose="020B0604030504040204" pitchFamily="34" charset="-120"/>
                        </a:rPr>
                      </a:b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參考表</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ctr" latinLnBrk="0" hangingPunct="1"/>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收入明細表</a:t>
                      </a:r>
                      <a:endParaRPr lang="zh-TW" altLang="en-US" sz="1100" kern="1200" dirty="0">
                        <a:solidFill>
                          <a:schemeClr val="tx1"/>
                        </a:solidFill>
                        <a:latin typeface="微軟正黑體" panose="020B0604030504040204" pitchFamily="34" charset="-120"/>
                        <a:ea typeface="微軟正黑體" panose="020B0604030504040204" pitchFamily="34" charset="-120"/>
                        <a:cs typeface="+mn-cs"/>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6">
                  <a:txBody>
                    <a:bodyPr/>
                    <a:lstStyle/>
                    <a:p>
                      <a:pPr marL="0" algn="l" defTabSz="914400" rtl="0" eaLnBrk="1" fontAlgn="ctr" latinLnBrk="0" hangingPunct="1"/>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由</a:t>
                      </a:r>
                      <a:r>
                        <a:rPr lang="zh-TW" altLang="en-US" sz="1100" b="0" i="0" u="heavy" strike="noStrike" kern="1200" baseline="0" dirty="0">
                          <a:solidFill>
                            <a:schemeClr val="tx1"/>
                          </a:solidFill>
                          <a:effectLst/>
                          <a:uFill>
                            <a:solidFill>
                              <a:srgbClr val="FF0000"/>
                            </a:solidFill>
                          </a:uFill>
                          <a:latin typeface="微軟正黑體" panose="020B0604030504040204" pitchFamily="34" charset="-120"/>
                          <a:ea typeface="微軟正黑體" panose="020B0604030504040204" pitchFamily="34" charset="-120"/>
                          <a:cs typeface="+mn-cs"/>
                        </a:rPr>
                        <a:t>各單位</a:t>
                      </a:r>
                      <a:r>
                        <a:rPr lang="zh-TW" altLang="en-US" sz="1100" b="0" i="0" u="none" strike="noStrike" kern="1200" baseline="0" dirty="0">
                          <a:solidFill>
                            <a:schemeClr val="tx1"/>
                          </a:solidFill>
                          <a:effectLst/>
                          <a:uFill>
                            <a:solidFill>
                              <a:srgbClr val="FF0000"/>
                            </a:solidFill>
                          </a:uFill>
                          <a:latin typeface="微軟正黑體" panose="020B0604030504040204" pitchFamily="34" charset="-120"/>
                          <a:ea typeface="微軟正黑體" panose="020B0604030504040204" pitchFamily="34" charset="-120"/>
                          <a:cs typeface="+mn-cs"/>
                        </a:rPr>
                        <a:t>預算</a:t>
                      </a:r>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彙編完成</a:t>
                      </a:r>
                      <a:endPar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4"/>
                  </a:ext>
                </a:extLst>
              </a:tr>
              <a:tr h="273991">
                <a:tc vMerge="1">
                  <a:txBody>
                    <a:bodyPr/>
                    <a:lstStyle/>
                    <a:p>
                      <a:endParaRPr lang="zh-TW" altLang="en-US"/>
                    </a:p>
                  </a:txBody>
                  <a:tcPr/>
                </a:tc>
                <a:tc>
                  <a:txBody>
                    <a:bodyPr/>
                    <a:lstStyle/>
                    <a:p>
                      <a:pPr marL="0" algn="l" defTabSz="914400" rtl="0" eaLnBrk="1" fontAlgn="ctr" latinLnBrk="0" hangingPunct="1"/>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支出明細表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zh-TW" altLang="en-US"/>
                    </a:p>
                  </a:txBody>
                  <a:tcPr/>
                </a:tc>
                <a:extLst>
                  <a:ext uri="{0D108BD9-81ED-4DB2-BD59-A6C34878D82A}">
                    <a16:rowId xmlns:a16="http://schemas.microsoft.com/office/drawing/2014/main" val="10005"/>
                  </a:ext>
                </a:extLst>
              </a:tr>
              <a:tr h="273991">
                <a:tc vMerge="1">
                  <a:txBody>
                    <a:bodyPr/>
                    <a:lstStyle/>
                    <a:p>
                      <a:endParaRPr lang="zh-TW" altLang="en-US"/>
                    </a:p>
                  </a:txBody>
                  <a:tcPr/>
                </a:tc>
                <a:tc>
                  <a:txBody>
                    <a:bodyPr/>
                    <a:lstStyle/>
                    <a:p>
                      <a:pPr marL="0" algn="l" defTabSz="914400" rtl="0" eaLnBrk="1" fontAlgn="ctr" latinLnBrk="0" hangingPunct="1"/>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不動產、廠房及設備暨投資性不動產投資明細表</a:t>
                      </a:r>
                      <a:endParaRPr lang="zh-TW" altLang="en-US" sz="1100" kern="1200" dirty="0">
                        <a:solidFill>
                          <a:schemeClr val="tx1"/>
                        </a:solidFill>
                        <a:latin typeface="微軟正黑體" panose="020B0604030504040204" pitchFamily="34" charset="-120"/>
                        <a:ea typeface="微軟正黑體" panose="020B0604030504040204" pitchFamily="34" charset="-120"/>
                        <a:cs typeface="+mn-cs"/>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zh-TW" altLang="en-US"/>
                    </a:p>
                  </a:txBody>
                  <a:tcPr/>
                </a:tc>
                <a:extLst>
                  <a:ext uri="{0D108BD9-81ED-4DB2-BD59-A6C34878D82A}">
                    <a16:rowId xmlns:a16="http://schemas.microsoft.com/office/drawing/2014/main" val="10006"/>
                  </a:ext>
                </a:extLst>
              </a:tr>
              <a:tr h="273991">
                <a:tc vMerge="1">
                  <a:txBody>
                    <a:bodyPr/>
                    <a:lstStyle/>
                    <a:p>
                      <a:endParaRPr lang="zh-TW"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1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轉投資明細表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zh-TW" altLang="en-US"/>
                    </a:p>
                  </a:txBody>
                  <a:tcPr/>
                </a:tc>
                <a:extLst>
                  <a:ext uri="{0D108BD9-81ED-4DB2-BD59-A6C34878D82A}">
                    <a16:rowId xmlns:a16="http://schemas.microsoft.com/office/drawing/2014/main" val="10007"/>
                  </a:ext>
                </a:extLst>
              </a:tr>
              <a:tr h="273991">
                <a:tc vMerge="1">
                  <a:txBody>
                    <a:bodyPr/>
                    <a:lstStyle/>
                    <a:p>
                      <a:pPr algn="ctr" fontAlgn="ctr"/>
                      <a:endPar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5671" marR="5671" marT="52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員工人數及用人費用彙計表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pPr algn="l" fontAlgn="ctr"/>
                      <a:endPar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5671" marR="5671" marT="52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3991">
                <a:tc vMerge="1">
                  <a:txBody>
                    <a:bodyPr/>
                    <a:lstStyle/>
                    <a:p>
                      <a:endParaRPr lang="zh-TW" altLang="en-US"/>
                    </a:p>
                  </a:txBody>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媒體政策及業務宣導費彙</a:t>
                      </a:r>
                      <a:r>
                        <a:rPr lang="zh-TW" altLang="en-US" sz="1100" b="0" i="0" u="none" strike="noStrike">
                          <a:solidFill>
                            <a:schemeClr val="tx1"/>
                          </a:solidFill>
                          <a:effectLst/>
                          <a:latin typeface="微軟正黑體" panose="020B0604030504040204" pitchFamily="34" charset="-120"/>
                          <a:ea typeface="微軟正黑體" panose="020B0604030504040204" pitchFamily="34" charset="-120"/>
                        </a:rPr>
                        <a:t>計表</a:t>
                      </a:r>
                      <a:endPar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pPr marL="0" algn="l" defTabSz="914400" rtl="0" eaLnBrk="1" fontAlgn="ctr" latinLnBrk="0" hangingPunct="1"/>
                      <a:endPar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2400186920"/>
                  </a:ext>
                </a:extLst>
              </a:tr>
              <a:tr h="273991">
                <a:tc vMerge="1">
                  <a:txBody>
                    <a:bodyPr/>
                    <a:lstStyle/>
                    <a:p>
                      <a:endParaRPr lang="zh-TW" altLang="en-US"/>
                    </a:p>
                  </a:txBody>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資產負債預計表</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會計與財務處依核定後預算編列</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3991">
                <a:tc>
                  <a:txBody>
                    <a:bodyPr/>
                    <a:lstStyle/>
                    <a:p>
                      <a:pPr algn="ctr"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附錄</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轉投資事業預算</a:t>
                      </a:r>
                      <a:r>
                        <a:rPr lang="en-US" altLang="zh-TW" sz="11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創新及北美</a:t>
                      </a:r>
                      <a:r>
                        <a:rPr lang="en-US" altLang="zh-TW" sz="1100" b="0" i="0" u="none" strike="noStrike" dirty="0">
                          <a:solidFill>
                            <a:schemeClr val="tx1"/>
                          </a:solidFill>
                          <a:effectLst/>
                          <a:latin typeface="微軟正黑體" panose="020B0604030504040204" pitchFamily="34" charset="-120"/>
                          <a:ea typeface="微軟正黑體" panose="020B0604030504040204" pitchFamily="34" charset="-120"/>
                        </a:rPr>
                        <a:t>)</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創新及北美提供</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3991">
                <a:tc>
                  <a:txBody>
                    <a:bodyPr/>
                    <a:lstStyle/>
                    <a:p>
                      <a:pPr algn="ctr"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附冊</a:t>
                      </a:r>
                    </a:p>
                  </a:txBody>
                  <a:tcPr marL="3926" marR="3926" marT="36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派員出國預算明細表</a:t>
                      </a:r>
                      <a:endParaRPr lang="zh-TW" altLang="en-US" sz="1100" kern="1200" dirty="0">
                        <a:solidFill>
                          <a:schemeClr val="tx1"/>
                        </a:solidFill>
                        <a:latin typeface="微軟正黑體" panose="020B0604030504040204" pitchFamily="34" charset="-120"/>
                        <a:ea typeface="微軟正黑體" panose="020B0604030504040204" pitchFamily="34" charset="-120"/>
                        <a:cs typeface="+mn-cs"/>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由</a:t>
                      </a:r>
                      <a:r>
                        <a:rPr lang="zh-TW" altLang="en-US" sz="1100" b="0" i="0" u="heavy" strike="noStrike" kern="1200" baseline="0" dirty="0">
                          <a:solidFill>
                            <a:schemeClr val="tx1"/>
                          </a:solidFill>
                          <a:effectLst/>
                          <a:uFill>
                            <a:solidFill>
                              <a:srgbClr val="FF0000"/>
                            </a:solidFill>
                          </a:uFill>
                          <a:latin typeface="微軟正黑體" panose="020B0604030504040204" pitchFamily="34" charset="-120"/>
                          <a:ea typeface="微軟正黑體" panose="020B0604030504040204" pitchFamily="34" charset="-120"/>
                          <a:cs typeface="+mn-cs"/>
                        </a:rPr>
                        <a:t>各單位</a:t>
                      </a:r>
                      <a:r>
                        <a:rPr lang="zh-TW" altLang="en-US" sz="1100" b="0" i="0" u="none" strike="noStrike" kern="1200" baseline="0" dirty="0">
                          <a:solidFill>
                            <a:schemeClr val="tx1"/>
                          </a:solidFill>
                          <a:effectLst/>
                          <a:uFill>
                            <a:solidFill>
                              <a:srgbClr val="FF0000"/>
                            </a:solidFill>
                          </a:uFill>
                          <a:latin typeface="微軟正黑體" panose="020B0604030504040204" pitchFamily="34" charset="-120"/>
                          <a:ea typeface="微軟正黑體" panose="020B0604030504040204" pitchFamily="34" charset="-120"/>
                          <a:cs typeface="+mn-cs"/>
                        </a:rPr>
                        <a:t>預算</a:t>
                      </a:r>
                      <a:r>
                        <a:rPr lang="zh-TW" altLang="en-US" sz="1100" b="0" i="0" u="none" strike="noStrike" dirty="0">
                          <a:solidFill>
                            <a:schemeClr val="tx1"/>
                          </a:solidFill>
                          <a:effectLst/>
                          <a:latin typeface="微軟正黑體" panose="020B0604030504040204" pitchFamily="34" charset="-120"/>
                          <a:ea typeface="微軟正黑體" panose="020B0604030504040204" pitchFamily="34" charset="-120"/>
                        </a:rPr>
                        <a:t>彙編完成</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6" name="文字方塊 5"/>
          <p:cNvSpPr txBox="1"/>
          <p:nvPr/>
        </p:nvSpPr>
        <p:spPr>
          <a:xfrm>
            <a:off x="46737" y="567275"/>
            <a:ext cx="9144000" cy="507831"/>
          </a:xfrm>
          <a:prstGeom prst="rect">
            <a:avLst/>
          </a:prstGeom>
          <a:noFill/>
        </p:spPr>
        <p:txBody>
          <a:bodyPr wrap="square" rtlCol="0">
            <a:spAutoFit/>
          </a:bodyPr>
          <a:lstStyle/>
          <a:p>
            <a:pPr algn="ctr"/>
            <a:r>
              <a:rPr lang="zh-TW" altLang="en-US" sz="2700" b="1" dirty="0">
                <a:solidFill>
                  <a:srgbClr val="00B2B3"/>
                </a:solidFill>
                <a:latin typeface="微軟正黑體" panose="020B0604030504040204" pitchFamily="34" charset="-120"/>
                <a:ea typeface="微軟正黑體" panose="020B0604030504040204" pitchFamily="34" charset="-120"/>
                <a:cs typeface="+mj-cs"/>
              </a:rPr>
              <a:t>預算內容之規定</a:t>
            </a:r>
          </a:p>
        </p:txBody>
      </p:sp>
      <p:sp>
        <p:nvSpPr>
          <p:cNvPr id="4" name="矩形 3"/>
          <p:cNvSpPr/>
          <p:nvPr/>
        </p:nvSpPr>
        <p:spPr>
          <a:xfrm>
            <a:off x="1524817" y="5409398"/>
            <a:ext cx="6187841" cy="241476"/>
          </a:xfrm>
          <a:prstGeom prst="rect">
            <a:avLst/>
          </a:prstGeom>
        </p:spPr>
        <p:txBody>
          <a:bodyPr wrap="square">
            <a:spAutoFit/>
          </a:bodyPr>
          <a:lstStyle/>
          <a:p>
            <a:pPr marL="126393" indent="-126393">
              <a:buFont typeface="Arial" panose="020B0604020202020204" pitchFamily="34" charset="0"/>
              <a:buChar char="•"/>
            </a:pPr>
            <a:r>
              <a:rPr lang="zh-TW" altLang="en-US" sz="969" dirty="0">
                <a:solidFill>
                  <a:srgbClr val="000000"/>
                </a:solidFill>
                <a:latin typeface="微軟正黑體" panose="020B0604030504040204" pitchFamily="34" charset="-120"/>
                <a:ea typeface="微軟正黑體" panose="020B0604030504040204" pitchFamily="34" charset="-120"/>
              </a:rPr>
              <a:t>預算書表依經濟部</a:t>
            </a:r>
            <a:r>
              <a:rPr lang="en-US" altLang="zh-TW" sz="969" dirty="0">
                <a:solidFill>
                  <a:srgbClr val="000000"/>
                </a:solidFill>
                <a:latin typeface="微軟正黑體" panose="020B0604030504040204" pitchFamily="34" charset="-120"/>
                <a:ea typeface="微軟正黑體" panose="020B0604030504040204" pitchFamily="34" charset="-120"/>
              </a:rPr>
              <a:t>111.3.22</a:t>
            </a:r>
            <a:r>
              <a:rPr lang="zh-TW" altLang="en-US" sz="969" dirty="0">
                <a:solidFill>
                  <a:srgbClr val="000000"/>
                </a:solidFill>
                <a:latin typeface="微軟正黑體" panose="020B0604030504040204" pitchFamily="34" charset="-120"/>
                <a:ea typeface="微軟正黑體" panose="020B0604030504040204" pitchFamily="34" charset="-120"/>
              </a:rPr>
              <a:t>發布之經濟部主管財團法人預決算與會計處理及財務報告編製辦法辦理</a:t>
            </a:r>
            <a:endParaRPr lang="en-US" altLang="zh-TW" sz="969" dirty="0">
              <a:solidFill>
                <a:srgbClr val="000000"/>
              </a:solidFill>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FF7E4A0E-8CC4-49BA-81E3-4D9E66CEC806}"/>
              </a:ext>
            </a:extLst>
          </p:cNvPr>
          <p:cNvSpPr>
            <a:spLocks noGrp="1"/>
          </p:cNvSpPr>
          <p:nvPr>
            <p:ph type="sldNum" sz="quarter" idx="10"/>
          </p:nvPr>
        </p:nvSpPr>
        <p:spPr bwMode="auto">
          <a:xfrm>
            <a:off x="11430000" y="6619878"/>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zh-TW"/>
            </a:defPPr>
            <a:lvl1pPr algn="r" rtl="0" eaLnBrk="1" fontAlgn="ctr" hangingPunct="1">
              <a:spcBef>
                <a:spcPct val="0"/>
              </a:spcBef>
              <a:spcAft>
                <a:spcPct val="0"/>
              </a:spcAft>
              <a:defRPr kumimoji="1" sz="1200" kern="1200">
                <a:solidFill>
                  <a:schemeClr val="bg1"/>
                </a:solidFill>
                <a:latin typeface="Arial" panose="020B0604020202020204" pitchFamily="34" charset="0"/>
                <a:ea typeface="微軟正黑體"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defRPr/>
            </a:pPr>
            <a:fld id="{1A71FFAD-F905-4792-971B-681FA4F61CA8}" type="slidenum">
              <a:rPr lang="en-US" altLang="zh-TW" smtClean="0"/>
              <a:pPr>
                <a:defRPr/>
              </a:pPr>
              <a:t>25</a:t>
            </a:fld>
            <a:endParaRPr lang="en-US" altLang="zh-TW"/>
          </a:p>
        </p:txBody>
      </p:sp>
    </p:spTree>
    <p:extLst>
      <p:ext uri="{BB962C8B-B14F-4D97-AF65-F5344CB8AC3E}">
        <p14:creationId xmlns:p14="http://schemas.microsoft.com/office/powerpoint/2010/main" val="937880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44" name="Group 96"/>
          <p:cNvGraphicFramePr>
            <a:graphicFrameLocks noGrp="1"/>
          </p:cNvGraphicFramePr>
          <p:nvPr>
            <p:extLst>
              <p:ext uri="{D42A27DB-BD31-4B8C-83A1-F6EECF244321}">
                <p14:modId xmlns:p14="http://schemas.microsoft.com/office/powerpoint/2010/main" val="2798844186"/>
              </p:ext>
            </p:extLst>
          </p:nvPr>
        </p:nvGraphicFramePr>
        <p:xfrm>
          <a:off x="1371600" y="1253359"/>
          <a:ext cx="7023538" cy="4280338"/>
        </p:xfrm>
        <a:graphic>
          <a:graphicData uri="http://schemas.openxmlformats.org/drawingml/2006/table">
            <a:tbl>
              <a:tblPr>
                <a:effectLst/>
              </a:tblPr>
              <a:tblGrid>
                <a:gridCol w="522428">
                  <a:extLst>
                    <a:ext uri="{9D8B030D-6E8A-4147-A177-3AD203B41FA5}">
                      <a16:colId xmlns:a16="http://schemas.microsoft.com/office/drawing/2014/main" val="20000"/>
                    </a:ext>
                  </a:extLst>
                </a:gridCol>
                <a:gridCol w="951976">
                  <a:extLst>
                    <a:ext uri="{9D8B030D-6E8A-4147-A177-3AD203B41FA5}">
                      <a16:colId xmlns:a16="http://schemas.microsoft.com/office/drawing/2014/main" val="20001"/>
                    </a:ext>
                  </a:extLst>
                </a:gridCol>
                <a:gridCol w="5549134">
                  <a:extLst>
                    <a:ext uri="{9D8B030D-6E8A-4147-A177-3AD203B41FA5}">
                      <a16:colId xmlns:a16="http://schemas.microsoft.com/office/drawing/2014/main" val="162841722"/>
                    </a:ext>
                  </a:extLst>
                </a:gridCol>
              </a:tblGrid>
              <a:tr h="339504">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類別</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項目</a:t>
                      </a:r>
                    </a:p>
                  </a:txBody>
                  <a:tcPr marL="68578" marR="68578" marT="31660" marB="316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原則說明</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0"/>
                  </a:ext>
                </a:extLst>
              </a:tr>
              <a:tr h="873189">
                <a:tc rowSpan="4">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收入</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明細</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10000"/>
                        </a:lnSpc>
                        <a:spcBef>
                          <a:spcPct val="20000"/>
                        </a:spcBef>
                        <a:spcAft>
                          <a:spcPct val="0"/>
                        </a:spcAft>
                        <a:buClrTx/>
                        <a:buSzTx/>
                        <a:buFont typeface="Arial" panose="020B0604020202020204" pitchFamily="34" charset="0"/>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請單位</a:t>
                      </a:r>
                      <a:r>
                        <a:rPr lang="zh-TW" altLang="en-US" sz="1200" b="0" i="0" u="none" strike="noStrike" kern="1200" dirty="0">
                          <a:solidFill>
                            <a:schemeClr val="tx1"/>
                          </a:solidFill>
                          <a:effectLst/>
                          <a:highlight>
                            <a:srgbClr val="FFFF00"/>
                          </a:highlight>
                          <a:latin typeface="微軟正黑體" panose="020B0604030504040204" pitchFamily="34" charset="-120"/>
                          <a:ea typeface="微軟正黑體" panose="020B0604030504040204" pitchFamily="34" charset="-120"/>
                          <a:cs typeface="+mn-cs"/>
                        </a:rPr>
                        <a:t>依其特性及中長期經營規劃</a:t>
                      </a: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，編列當年度收入結構，以期全院朝</a:t>
                      </a:r>
                      <a:r>
                        <a:rPr lang="zh-TW" altLang="en-US" sz="1200" b="0" i="0" u="none" strike="noStrike" kern="1200" dirty="0">
                          <a:solidFill>
                            <a:schemeClr val="tx1"/>
                          </a:solidFill>
                          <a:effectLst/>
                          <a:highlight>
                            <a:srgbClr val="FFFF00"/>
                          </a:highlight>
                          <a:latin typeface="微軟正黑體" panose="020B0604030504040204" pitchFamily="34" charset="-120"/>
                          <a:ea typeface="微軟正黑體" panose="020B0604030504040204" pitchFamily="34" charset="-120"/>
                          <a:cs typeface="+mn-cs"/>
                        </a:rPr>
                        <a:t>科技研發與成果應用平衡的健康財務結構發展</a:t>
                      </a: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114</a:t>
                      </a: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年須關注全球市場、國內新興政策動向及投資環境變動，結合</a:t>
                      </a:r>
                      <a: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2035</a:t>
                      </a: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技術策略藍圖與組織永續發展策略，持續帶動產業合作研發與提升企業應用</a:t>
                      </a:r>
                    </a:p>
                  </a:txBody>
                  <a:tcPr marL="68578" marR="68578" marT="31660" marB="316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extLst>
                  <a:ext uri="{0D108BD9-81ED-4DB2-BD59-A6C34878D82A}">
                    <a16:rowId xmlns:a16="http://schemas.microsoft.com/office/drawing/2014/main" val="10001"/>
                  </a:ext>
                </a:extLst>
              </a:tr>
              <a:tr h="624087">
                <a:tc v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lang="zh-TW" altLang="en-US" sz="1400" b="0" i="0" u="none" strike="noStrike"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99057" marR="99057" marT="45731" marB="4573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科技</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研發</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tab pos="1614488" algn="l"/>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以綱要申請數為基準，並參照往年立法院及審查刪減額度編列</a:t>
                      </a:r>
                    </a:p>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tab pos="1614488" algn="l"/>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積極爭取跨部會科研計畫，擴大科研資源</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5067">
                <a:tc v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1" lang="zh-TW" altLang="en-US" sz="2000" b="0" i="0" u="none" strike="noStrike" cap="none" normalizeH="0" baseline="0" dirty="0">
                        <a:ln>
                          <a:noFill/>
                        </a:ln>
                        <a:solidFill>
                          <a:srgbClr val="0000FF"/>
                        </a:solidFill>
                        <a:effectLst/>
                        <a:latin typeface="Times New Roman" pitchFamily="18" charset="0"/>
                        <a:ea typeface="標楷體" pitchFamily="65" charset="-120"/>
                      </a:endParaRPr>
                    </a:p>
                  </a:txBody>
                  <a:tcPr marL="91437" marR="91437"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企業</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業務</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tab pos="1614488" algn="l"/>
                        </a:tabLst>
                        <a:defRPr/>
                      </a:pPr>
                      <a:r>
                        <a:rPr lang="zh-TW" altLang="en-US" sz="1200" b="0" i="0" u="none" strike="noStrike" kern="1200" dirty="0">
                          <a:solidFill>
                            <a:schemeClr val="tx1"/>
                          </a:solidFill>
                          <a:effectLst/>
                          <a:highlight>
                            <a:srgbClr val="FFFF00"/>
                          </a:highlight>
                          <a:latin typeface="微軟正黑體" panose="020B0604030504040204" pitchFamily="34" charset="-120"/>
                          <a:ea typeface="微軟正黑體" panose="020B0604030504040204" pitchFamily="34" charset="-120"/>
                          <a:cs typeface="+mn-cs"/>
                        </a:rPr>
                        <a:t>保持適度成長，</a:t>
                      </a: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以達成本院財務目標及維持健康財務結構，並</a:t>
                      </a:r>
                      <a:r>
                        <a:rPr lang="zh-TW" altLang="en-US" sz="1200" b="0" i="0" u="none" strike="noStrike" kern="1200" dirty="0">
                          <a:solidFill>
                            <a:schemeClr val="tx1"/>
                          </a:solidFill>
                          <a:effectLst/>
                          <a:highlight>
                            <a:srgbClr val="FFFF00"/>
                          </a:highlight>
                          <a:latin typeface="微軟正黑體" panose="020B0604030504040204" pitchFamily="34" charset="-120"/>
                          <a:ea typeface="微軟正黑體" panose="020B0604030504040204" pitchFamily="34" charset="-120"/>
                          <a:cs typeface="+mn-cs"/>
                        </a:rPr>
                        <a:t>優先承接科技研發含量高之計畫</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5067">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政府</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服務</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tab pos="1614488" algn="l"/>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維持承接與</a:t>
                      </a:r>
                      <a:r>
                        <a:rPr lang="zh-TW" altLang="en-US" sz="1200" b="0" i="0" u="none" strike="noStrike" kern="1200" dirty="0">
                          <a:solidFill>
                            <a:schemeClr val="tx1"/>
                          </a:solidFill>
                          <a:effectLst/>
                          <a:highlight>
                            <a:srgbClr val="FFFF00"/>
                          </a:highlight>
                          <a:latin typeface="微軟正黑體" panose="020B0604030504040204" pitchFamily="34" charset="-120"/>
                          <a:ea typeface="微軟正黑體" panose="020B0604030504040204" pitchFamily="34" charset="-120"/>
                          <a:cs typeface="+mn-cs"/>
                        </a:rPr>
                        <a:t>本院研發技術相關之政府服務計畫</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506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研發</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成果</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收入及</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繳庫</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tab pos="1614488" algn="l"/>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因應立法院及政府各部會要求，保持適度比例，以呈現本院研發成果產業化應用績效</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85845508"/>
                  </a:ext>
                </a:extLst>
              </a:tr>
              <a:tr h="7183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人力</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員額</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新興科技發展及關鍵技術或應用所需的人才，得在各單位經費可支應下編列</a:t>
                      </a:r>
                      <a:endPar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間接人力，以維持現有員額</a:t>
                      </a:r>
                      <a:r>
                        <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a:t>
                      </a: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不增加</a:t>
                      </a:r>
                      <a:r>
                        <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a:t>
                      </a: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為原則</a:t>
                      </a:r>
                      <a:endPar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4" name="Rectangle 2"/>
          <p:cNvSpPr>
            <a:spLocks noChangeArrowheads="1"/>
          </p:cNvSpPr>
          <p:nvPr/>
        </p:nvSpPr>
        <p:spPr bwMode="auto">
          <a:xfrm>
            <a:off x="86710" y="517573"/>
            <a:ext cx="914400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633062" eaLnBrk="0" hangingPunct="0">
              <a:defRPr/>
            </a:pPr>
            <a:r>
              <a:rPr lang="en-US" altLang="zh-TW" sz="2700" b="1" dirty="0">
                <a:solidFill>
                  <a:srgbClr val="00B2B3"/>
                </a:solidFill>
                <a:latin typeface="微軟正黑體" panose="020B0604030504040204" pitchFamily="34" charset="-120"/>
                <a:ea typeface="微軟正黑體" panose="020B0604030504040204" pitchFamily="34" charset="-120"/>
              </a:rPr>
              <a:t>114</a:t>
            </a:r>
            <a:r>
              <a:rPr lang="zh-TW" altLang="en-US" sz="2700" b="1" dirty="0">
                <a:solidFill>
                  <a:srgbClr val="00B2B3"/>
                </a:solidFill>
                <a:latin typeface="微軟正黑體" panose="020B0604030504040204" pitchFamily="34" charset="-120"/>
                <a:ea typeface="微軟正黑體" panose="020B0604030504040204" pitchFamily="34" charset="-120"/>
              </a:rPr>
              <a:t>年預算編擬原則說明</a:t>
            </a:r>
          </a:p>
        </p:txBody>
      </p:sp>
      <p:sp>
        <p:nvSpPr>
          <p:cNvPr id="2" name="投影片編號版面配置區 1">
            <a:extLst>
              <a:ext uri="{FF2B5EF4-FFF2-40B4-BE49-F238E27FC236}">
                <a16:creationId xmlns:a16="http://schemas.microsoft.com/office/drawing/2014/main" id="{CC90D495-B2B1-4334-B154-2EE2B4626715}"/>
              </a:ext>
            </a:extLst>
          </p:cNvPr>
          <p:cNvSpPr>
            <a:spLocks noGrp="1"/>
          </p:cNvSpPr>
          <p:nvPr>
            <p:ph type="sldNum" sz="quarter" idx="10"/>
          </p:nvPr>
        </p:nvSpPr>
        <p:spPr bwMode="auto">
          <a:xfrm>
            <a:off x="11430000" y="6619878"/>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zh-TW"/>
            </a:defPPr>
            <a:lvl1pPr algn="r" rtl="0" eaLnBrk="1" fontAlgn="ctr" hangingPunct="1">
              <a:spcBef>
                <a:spcPct val="0"/>
              </a:spcBef>
              <a:spcAft>
                <a:spcPct val="0"/>
              </a:spcAft>
              <a:defRPr kumimoji="1" sz="1200" kern="1200">
                <a:solidFill>
                  <a:schemeClr val="bg1"/>
                </a:solidFill>
                <a:latin typeface="Arial" panose="020B0604020202020204" pitchFamily="34" charset="0"/>
                <a:ea typeface="微軟正黑體"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defTabSz="685800" fontAlgn="ctr">
              <a:defRPr/>
            </a:pPr>
            <a:fld id="{1A71FFAD-F905-4792-971B-681FA4F61CA8}" type="slidenum">
              <a:rPr lang="en-US" altLang="zh-TW" smtClean="0"/>
              <a:pPr algn="r" defTabSz="685800" fontAlgn="ctr">
                <a:defRPr/>
              </a:pPr>
              <a:t>26</a:t>
            </a:fld>
            <a:endParaRPr lang="en-US" altLang="zh-TW" sz="900">
              <a:solidFill>
                <a:srgbClr val="FFFFFF"/>
              </a:solidFill>
              <a:latin typeface="Arial" panose="020B0604020202020204" pitchFamily="34" charset="0"/>
              <a:ea typeface="微軟正黑體" panose="020B0604030504040204" pitchFamily="34" charset="-120"/>
            </a:endParaRPr>
          </a:p>
        </p:txBody>
      </p:sp>
    </p:spTree>
    <p:extLst>
      <p:ext uri="{BB962C8B-B14F-4D97-AF65-F5344CB8AC3E}">
        <p14:creationId xmlns:p14="http://schemas.microsoft.com/office/powerpoint/2010/main" val="1474607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44" name="Group 96"/>
          <p:cNvGraphicFramePr>
            <a:graphicFrameLocks noGrp="1"/>
          </p:cNvGraphicFramePr>
          <p:nvPr>
            <p:extLst>
              <p:ext uri="{D42A27DB-BD31-4B8C-83A1-F6EECF244321}">
                <p14:modId xmlns:p14="http://schemas.microsoft.com/office/powerpoint/2010/main" val="3030505868"/>
              </p:ext>
            </p:extLst>
          </p:nvPr>
        </p:nvGraphicFramePr>
        <p:xfrm>
          <a:off x="1239246" y="1432012"/>
          <a:ext cx="6933520" cy="2235502"/>
        </p:xfrm>
        <a:graphic>
          <a:graphicData uri="http://schemas.openxmlformats.org/drawingml/2006/table">
            <a:tbl>
              <a:tblPr>
                <a:effectLst/>
              </a:tblPr>
              <a:tblGrid>
                <a:gridCol w="651102">
                  <a:extLst>
                    <a:ext uri="{9D8B030D-6E8A-4147-A177-3AD203B41FA5}">
                      <a16:colId xmlns:a16="http://schemas.microsoft.com/office/drawing/2014/main" val="20000"/>
                    </a:ext>
                  </a:extLst>
                </a:gridCol>
                <a:gridCol w="918482">
                  <a:extLst>
                    <a:ext uri="{9D8B030D-6E8A-4147-A177-3AD203B41FA5}">
                      <a16:colId xmlns:a16="http://schemas.microsoft.com/office/drawing/2014/main" val="20001"/>
                    </a:ext>
                  </a:extLst>
                </a:gridCol>
                <a:gridCol w="5363936">
                  <a:extLst>
                    <a:ext uri="{9D8B030D-6E8A-4147-A177-3AD203B41FA5}">
                      <a16:colId xmlns:a16="http://schemas.microsoft.com/office/drawing/2014/main" val="20002"/>
                    </a:ext>
                  </a:extLst>
                </a:gridCol>
              </a:tblGrid>
              <a:tr h="253318">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類別</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項目</a:t>
                      </a:r>
                    </a:p>
                  </a:txBody>
                  <a:tcPr marL="68578" marR="68578" marT="31660" marB="316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原則說明</a:t>
                      </a:r>
                      <a:endPar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0"/>
                  </a:ext>
                </a:extLst>
              </a:tr>
              <a:tr h="648536">
                <a:tc row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成本與</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投資</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餘絀</a:t>
                      </a:r>
                      <a:endPar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參考單位各類收入</a:t>
                      </a:r>
                      <a:r>
                        <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a:t>
                      </a: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知服民營、公營、知服非民營、衍生加值</a:t>
                      </a:r>
                      <a:r>
                        <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a:t>
                      </a: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預算數 </a:t>
                      </a:r>
                      <a:r>
                        <a:rPr kumimoji="0" lang="en-US" altLang="zh-TW" sz="9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Ⅹ</a:t>
                      </a:r>
                      <a:r>
                        <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 </a:t>
                      </a: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各類收入平均餘絀率編列</a:t>
                      </a:r>
                      <a:endPar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導入成本節約，重視資源管理，提升經營效果，增加餘絀</a:t>
                      </a:r>
                      <a:endPar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1678987"/>
                  </a:ext>
                </a:extLst>
              </a:tr>
              <a:tr h="685112">
                <a:tc vMerge="1">
                  <a:txBody>
                    <a:bodyPr/>
                    <a:lstStyle/>
                    <a:p>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固定</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資產</a:t>
                      </a:r>
                      <a:endPar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highlight>
                            <a:srgbClr val="FFFF00"/>
                          </a:highlight>
                          <a:uLnTx/>
                          <a:uFillTx/>
                          <a:latin typeface="微軟正黑體" panose="020B0604030504040204" pitchFamily="34" charset="-120"/>
                          <a:ea typeface="微軟正黑體" panose="020B0604030504040204" pitchFamily="34" charset="-120"/>
                          <a:cs typeface="+mn-cs"/>
                        </a:rPr>
                        <a:t>重視投資與效益評估</a:t>
                      </a:r>
                      <a:endParaRPr kumimoji="0" lang="en-US" altLang="zh-TW" sz="1200" b="0" i="0" u="none" strike="noStrike" kern="1200" cap="none" spc="0" normalizeH="0" baseline="0" noProof="0" dirty="0">
                        <a:ln>
                          <a:noFill/>
                        </a:ln>
                        <a:solidFill>
                          <a:schemeClr val="tx1"/>
                        </a:solidFill>
                        <a:effectLst/>
                        <a:highlight>
                          <a:srgbClr val="FFFF00"/>
                        </a:highlight>
                        <a:uLnTx/>
                        <a:uFillTx/>
                        <a:latin typeface="微軟正黑體" panose="020B0604030504040204" pitchFamily="34" charset="-120"/>
                        <a:ea typeface="微軟正黑體" panose="020B0604030504040204" pitchFamily="34" charset="-120"/>
                        <a:cs typeface="+mn-cs"/>
                      </a:endParaRPr>
                    </a:p>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固定資產投資以不超過預估折舊為原則</a:t>
                      </a:r>
                      <a:endPar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highlight>
                            <a:srgbClr val="FFFF00"/>
                          </a:highlight>
                          <a:uLnTx/>
                          <a:uFillTx/>
                          <a:latin typeface="微軟正黑體" panose="020B0604030504040204" pitchFamily="34" charset="-120"/>
                          <a:ea typeface="微軟正黑體" panose="020B0604030504040204" pitchFamily="34" charset="-120"/>
                          <a:cs typeface="+mn-cs"/>
                        </a:rPr>
                        <a:t>明列淨零碳排所需之汰換設備</a:t>
                      </a: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126802"/>
                  </a:ext>
                </a:extLst>
              </a:tr>
              <a:tr h="648536">
                <a:tc vMerge="1">
                  <a:txBody>
                    <a:bodyPr/>
                    <a:lstStyle/>
                    <a:p>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間接</a:t>
                      </a:r>
                      <a:br>
                        <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br>
                      <a:r>
                        <a:rPr lang="zh-TW" altLang="en-US"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成本</a:t>
                      </a:r>
                      <a:endParaRPr lang="en-US" altLang="zh-TW" sz="1200" b="0"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以效率使用、合理編列為原則</a:t>
                      </a:r>
                    </a:p>
                    <a:p>
                      <a:pPr marL="171450" marR="0" lvl="0" indent="-1714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zh-TW" altLang="en-US" sz="1200" b="0" i="0" u="none" strike="noStrike" kern="1200" cap="none" spc="0" normalizeH="0" baseline="0" noProof="0" dirty="0">
                          <a:ln>
                            <a:noFill/>
                          </a:ln>
                          <a:solidFill>
                            <a:schemeClr val="tx1"/>
                          </a:solidFill>
                          <a:effectLst/>
                          <a:highlight>
                            <a:srgbClr val="FFFF00"/>
                          </a:highlight>
                          <a:uLnTx/>
                          <a:uFillTx/>
                          <a:latin typeface="微軟正黑體" panose="020B0604030504040204" pitchFamily="34" charset="-120"/>
                          <a:ea typeface="微軟正黑體" panose="020B0604030504040204" pitchFamily="34" charset="-120"/>
                          <a:cs typeface="+mn-cs"/>
                        </a:rPr>
                        <a:t>管理費編列時應區分日常與非日常經費，</a:t>
                      </a:r>
                      <a:r>
                        <a:rPr kumimoji="0" lang="zh-TW" altLang="en-US"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及非日常管理費列出優先次序與執行期間、經費來源與支出達成平衡</a:t>
                      </a:r>
                      <a:endParaRPr kumimoji="0" lang="en-US" altLang="zh-TW" sz="1200" b="0"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68578" marR="68578" marT="31660" marB="31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8328740"/>
                  </a:ext>
                </a:extLst>
              </a:tr>
            </a:tbl>
          </a:graphicData>
        </a:graphic>
      </p:graphicFrame>
      <p:sp>
        <p:nvSpPr>
          <p:cNvPr id="4" name="Rectangle 2"/>
          <p:cNvSpPr>
            <a:spLocks noChangeArrowheads="1"/>
          </p:cNvSpPr>
          <p:nvPr/>
        </p:nvSpPr>
        <p:spPr bwMode="auto">
          <a:xfrm>
            <a:off x="204951" y="510534"/>
            <a:ext cx="914400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633062" eaLnBrk="0" hangingPunct="0">
              <a:defRPr/>
            </a:pPr>
            <a:r>
              <a:rPr lang="en-US" altLang="zh-TW" sz="2700" b="1" dirty="0">
                <a:solidFill>
                  <a:srgbClr val="00B2B3"/>
                </a:solidFill>
                <a:latin typeface="微軟正黑體" panose="020B0604030504040204" pitchFamily="34" charset="-120"/>
                <a:ea typeface="微軟正黑體" panose="020B0604030504040204" pitchFamily="34" charset="-120"/>
              </a:rPr>
              <a:t>114</a:t>
            </a:r>
            <a:r>
              <a:rPr lang="zh-TW" altLang="en-US" sz="2700" b="1" dirty="0">
                <a:solidFill>
                  <a:srgbClr val="00B2B3"/>
                </a:solidFill>
                <a:latin typeface="微軟正黑體" panose="020B0604030504040204" pitchFamily="34" charset="-120"/>
                <a:ea typeface="微軟正黑體" panose="020B0604030504040204" pitchFamily="34" charset="-120"/>
              </a:rPr>
              <a:t>年預算編擬原則說明</a:t>
            </a:r>
          </a:p>
        </p:txBody>
      </p:sp>
      <p:sp>
        <p:nvSpPr>
          <p:cNvPr id="2" name="投影片編號版面配置區 1">
            <a:extLst>
              <a:ext uri="{FF2B5EF4-FFF2-40B4-BE49-F238E27FC236}">
                <a16:creationId xmlns:a16="http://schemas.microsoft.com/office/drawing/2014/main" id="{BA074BBE-EB4C-4158-985D-C4E280283692}"/>
              </a:ext>
            </a:extLst>
          </p:cNvPr>
          <p:cNvSpPr>
            <a:spLocks noGrp="1"/>
          </p:cNvSpPr>
          <p:nvPr>
            <p:ph type="sldNum" sz="quarter" idx="10"/>
          </p:nvPr>
        </p:nvSpPr>
        <p:spPr bwMode="auto">
          <a:xfrm>
            <a:off x="11430000" y="6619878"/>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zh-TW"/>
            </a:defPPr>
            <a:lvl1pPr algn="r" rtl="0" eaLnBrk="1" fontAlgn="ctr" hangingPunct="1">
              <a:spcBef>
                <a:spcPct val="0"/>
              </a:spcBef>
              <a:spcAft>
                <a:spcPct val="0"/>
              </a:spcAft>
              <a:defRPr kumimoji="1" sz="1200" kern="1200">
                <a:solidFill>
                  <a:schemeClr val="bg1"/>
                </a:solidFill>
                <a:latin typeface="Arial" panose="020B0604020202020204" pitchFamily="34" charset="0"/>
                <a:ea typeface="微軟正黑體"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defTabSz="685800" fontAlgn="ctr">
              <a:defRPr/>
            </a:pPr>
            <a:fld id="{1A71FFAD-F905-4792-971B-681FA4F61CA8}" type="slidenum">
              <a:rPr lang="en-US" altLang="zh-TW" smtClean="0"/>
              <a:pPr algn="r" defTabSz="685800" fontAlgn="ctr">
                <a:defRPr/>
              </a:pPr>
              <a:t>27</a:t>
            </a:fld>
            <a:endParaRPr lang="en-US" altLang="zh-TW" sz="900">
              <a:solidFill>
                <a:srgbClr val="FFFFFF"/>
              </a:solidFill>
              <a:latin typeface="Arial" panose="020B0604020202020204" pitchFamily="34" charset="0"/>
              <a:ea typeface="微軟正黑體" panose="020B0604030504040204" pitchFamily="34" charset="-120"/>
            </a:endParaRPr>
          </a:p>
        </p:txBody>
      </p:sp>
    </p:spTree>
    <p:extLst>
      <p:ext uri="{BB962C8B-B14F-4D97-AF65-F5344CB8AC3E}">
        <p14:creationId xmlns:p14="http://schemas.microsoft.com/office/powerpoint/2010/main" val="416295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674235EA-D3D2-4805-A8EB-0632FE2964E4}"/>
              </a:ext>
            </a:extLst>
          </p:cNvPr>
          <p:cNvSpPr>
            <a:spLocks noGrp="1"/>
          </p:cNvSpPr>
          <p:nvPr>
            <p:ph type="sldNum" sz="quarter" idx="4"/>
          </p:nvPr>
        </p:nvSpPr>
        <p:spPr/>
        <p:txBody>
          <a:bodyPr/>
          <a:lstStyle/>
          <a:p>
            <a:fld id="{F6602ED5-4A91-4AD9-AC63-D57B56DD798C}" type="slidenum">
              <a:rPr lang="zh-TW" altLang="en-US" smtClean="0"/>
              <a:pPr/>
              <a:t>3</a:t>
            </a:fld>
            <a:endParaRPr lang="zh-TW" altLang="en-US" dirty="0"/>
          </a:p>
        </p:txBody>
      </p:sp>
      <p:sp>
        <p:nvSpPr>
          <p:cNvPr id="7" name="文字方塊 6">
            <a:extLst>
              <a:ext uri="{FF2B5EF4-FFF2-40B4-BE49-F238E27FC236}">
                <a16:creationId xmlns:a16="http://schemas.microsoft.com/office/drawing/2014/main" id="{CBCF9711-D81D-4891-9FD0-7A802E820E13}"/>
              </a:ext>
            </a:extLst>
          </p:cNvPr>
          <p:cNvSpPr txBox="1"/>
          <p:nvPr/>
        </p:nvSpPr>
        <p:spPr>
          <a:xfrm>
            <a:off x="2701255" y="352338"/>
            <a:ext cx="3573710" cy="584775"/>
          </a:xfrm>
          <a:prstGeom prst="rect">
            <a:avLst/>
          </a:prstGeom>
          <a:noFill/>
        </p:spPr>
        <p:txBody>
          <a:bodyPr wrap="square" rtlCol="0">
            <a:spAutoFit/>
          </a:bodyPr>
          <a:lstStyle/>
          <a:p>
            <a:r>
              <a:rPr lang="en-US" altLang="zh-TW" sz="3200" dirty="0">
                <a:latin typeface="+mj-ea"/>
                <a:ea typeface="+mj-ea"/>
              </a:rPr>
              <a:t>  </a:t>
            </a:r>
            <a:r>
              <a:rPr lang="zh-TW" altLang="en-US" sz="3200" dirty="0">
                <a:latin typeface="+mj-ea"/>
                <a:ea typeface="+mj-ea"/>
              </a:rPr>
              <a:t>各單位餘絀達成</a:t>
            </a:r>
          </a:p>
        </p:txBody>
      </p:sp>
      <p:pic>
        <p:nvPicPr>
          <p:cNvPr id="3" name="圖片 2">
            <a:extLst>
              <a:ext uri="{FF2B5EF4-FFF2-40B4-BE49-F238E27FC236}">
                <a16:creationId xmlns:a16="http://schemas.microsoft.com/office/drawing/2014/main" id="{7A50B149-E8B6-47A6-972E-63D4852C9BC8}"/>
              </a:ext>
            </a:extLst>
          </p:cNvPr>
          <p:cNvPicPr>
            <a:picLocks noChangeAspect="1"/>
          </p:cNvPicPr>
          <p:nvPr/>
        </p:nvPicPr>
        <p:blipFill>
          <a:blip r:embed="rId2"/>
          <a:stretch>
            <a:fillRect/>
          </a:stretch>
        </p:blipFill>
        <p:spPr>
          <a:xfrm>
            <a:off x="78827" y="1051436"/>
            <a:ext cx="8576441" cy="4482259"/>
          </a:xfrm>
          <a:prstGeom prst="rect">
            <a:avLst/>
          </a:prstGeom>
        </p:spPr>
      </p:pic>
    </p:spTree>
    <p:extLst>
      <p:ext uri="{BB962C8B-B14F-4D97-AF65-F5344CB8AC3E}">
        <p14:creationId xmlns:p14="http://schemas.microsoft.com/office/powerpoint/2010/main" val="3639688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17AA545E-99CA-4478-B064-0F191E88A128}"/>
              </a:ext>
            </a:extLst>
          </p:cNvPr>
          <p:cNvSpPr>
            <a:spLocks noGrp="1"/>
          </p:cNvSpPr>
          <p:nvPr>
            <p:ph type="sldNum" sz="quarter" idx="4"/>
          </p:nvPr>
        </p:nvSpPr>
        <p:spPr/>
        <p:txBody>
          <a:bodyPr/>
          <a:lstStyle/>
          <a:p>
            <a:fld id="{F6602ED5-4A91-4AD9-AC63-D57B56DD798C}" type="slidenum">
              <a:rPr lang="zh-TW" altLang="en-US" smtClean="0"/>
              <a:pPr/>
              <a:t>4</a:t>
            </a:fld>
            <a:endParaRPr lang="zh-TW" altLang="en-US" dirty="0"/>
          </a:p>
        </p:txBody>
      </p:sp>
      <p:pic>
        <p:nvPicPr>
          <p:cNvPr id="2" name="圖片 1">
            <a:extLst>
              <a:ext uri="{FF2B5EF4-FFF2-40B4-BE49-F238E27FC236}">
                <a16:creationId xmlns:a16="http://schemas.microsoft.com/office/drawing/2014/main" id="{3B057360-2FAC-4431-A94D-9CFE8B500C08}"/>
              </a:ext>
            </a:extLst>
          </p:cNvPr>
          <p:cNvPicPr>
            <a:picLocks noChangeAspect="1"/>
          </p:cNvPicPr>
          <p:nvPr/>
        </p:nvPicPr>
        <p:blipFill>
          <a:blip r:embed="rId2"/>
          <a:stretch>
            <a:fillRect/>
          </a:stretch>
        </p:blipFill>
        <p:spPr>
          <a:xfrm>
            <a:off x="260131" y="859664"/>
            <a:ext cx="8686800" cy="4942046"/>
          </a:xfrm>
          <a:prstGeom prst="rect">
            <a:avLst/>
          </a:prstGeom>
        </p:spPr>
      </p:pic>
    </p:spTree>
    <p:extLst>
      <p:ext uri="{BB962C8B-B14F-4D97-AF65-F5344CB8AC3E}">
        <p14:creationId xmlns:p14="http://schemas.microsoft.com/office/powerpoint/2010/main" val="374895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1350771" y="373449"/>
            <a:ext cx="6122121" cy="709573"/>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r>
              <a:rPr lang="zh-TW" altLang="en-US" sz="2800" b="1" dirty="0">
                <a:solidFill>
                  <a:srgbClr val="002060"/>
                </a:solidFill>
                <a:latin typeface="微軟正黑體" panose="020B0604030504040204" pitchFamily="34" charset="-120"/>
                <a:ea typeface="微軟正黑體" panose="020B0604030504040204" pitchFamily="34" charset="-120"/>
              </a:rPr>
              <a:t>各組收支餘絀實際數</a:t>
            </a:r>
            <a:r>
              <a:rPr lang="en-US" altLang="zh-TW" sz="2800" b="1" dirty="0">
                <a:solidFill>
                  <a:srgbClr val="002060"/>
                </a:solidFill>
                <a:latin typeface="微軟正黑體" panose="020B0604030504040204" pitchFamily="34" charset="-120"/>
                <a:ea typeface="微軟正黑體" panose="020B0604030504040204" pitchFamily="34" charset="-120"/>
              </a:rPr>
              <a:t>(113/4</a:t>
            </a:r>
            <a:r>
              <a:rPr lang="zh-TW" altLang="en-US" sz="2800" b="1" dirty="0">
                <a:solidFill>
                  <a:srgbClr val="002060"/>
                </a:solidFill>
                <a:latin typeface="微軟正黑體" panose="020B0604030504040204" pitchFamily="34" charset="-120"/>
                <a:ea typeface="微軟正黑體" panose="020B0604030504040204" pitchFamily="34" charset="-120"/>
              </a:rPr>
              <a:t>月</a:t>
            </a:r>
            <a:r>
              <a:rPr lang="en-US" altLang="zh-TW" sz="2800" b="1" dirty="0">
                <a:solidFill>
                  <a:srgbClr val="002060"/>
                </a:solidFill>
                <a:latin typeface="微軟正黑體" panose="020B0604030504040204" pitchFamily="34" charset="-120"/>
                <a:ea typeface="微軟正黑體" panose="020B0604030504040204" pitchFamily="34" charset="-120"/>
              </a:rPr>
              <a:t>)</a:t>
            </a:r>
            <a:endParaRPr lang="zh-TW" altLang="en-US" sz="2800" b="1" dirty="0">
              <a:solidFill>
                <a:srgbClr val="002060"/>
              </a:solidFill>
              <a:latin typeface="微軟正黑體" panose="020B0604030504040204" pitchFamily="34" charset="-120"/>
              <a:ea typeface="微軟正黑體" panose="020B0604030504040204" pitchFamily="34" charset="-120"/>
            </a:endParaRPr>
          </a:p>
          <a:p>
            <a:endParaRPr lang="zh-TW" altLang="en-US" sz="2800" b="1" dirty="0">
              <a:solidFill>
                <a:srgbClr val="002060"/>
              </a:solidFill>
            </a:endParaRP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5</a:t>
            </a:fld>
            <a:endParaRPr lang="en-US" altLang="zh-TW" sz="1100" dirty="0">
              <a:solidFill>
                <a:srgbClr val="FFFFFF"/>
              </a:solidFill>
            </a:endParaRPr>
          </a:p>
        </p:txBody>
      </p:sp>
      <p:sp>
        <p:nvSpPr>
          <p:cNvPr id="2" name="文字方塊 1"/>
          <p:cNvSpPr txBox="1"/>
          <p:nvPr/>
        </p:nvSpPr>
        <p:spPr>
          <a:xfrm>
            <a:off x="414201" y="5821987"/>
            <a:ext cx="3314420" cy="307777"/>
          </a:xfrm>
          <a:prstGeom prst="rect">
            <a:avLst/>
          </a:prstGeom>
          <a:noFill/>
        </p:spPr>
        <p:txBody>
          <a:bodyPr wrap="square" rtlCol="0">
            <a:spAutoFit/>
          </a:bodyPr>
          <a:lstStyle/>
          <a:p>
            <a:pPr algn="l"/>
            <a:r>
              <a:rPr lang="zh-TW" altLang="en-US" sz="1400" dirty="0"/>
              <a:t> </a:t>
            </a:r>
          </a:p>
        </p:txBody>
      </p:sp>
      <p:pic>
        <p:nvPicPr>
          <p:cNvPr id="5" name="圖片 4"/>
          <p:cNvPicPr>
            <a:picLocks noChangeAspect="1"/>
          </p:cNvPicPr>
          <p:nvPr/>
        </p:nvPicPr>
        <p:blipFill>
          <a:blip r:embed="rId3"/>
          <a:stretch>
            <a:fillRect/>
          </a:stretch>
        </p:blipFill>
        <p:spPr>
          <a:xfrm>
            <a:off x="7472892" y="413552"/>
            <a:ext cx="829128" cy="323116"/>
          </a:xfrm>
          <a:prstGeom prst="rect">
            <a:avLst/>
          </a:prstGeom>
        </p:spPr>
      </p:pic>
      <p:pic>
        <p:nvPicPr>
          <p:cNvPr id="7" name="圖片 6">
            <a:extLst>
              <a:ext uri="{FF2B5EF4-FFF2-40B4-BE49-F238E27FC236}">
                <a16:creationId xmlns:a16="http://schemas.microsoft.com/office/drawing/2014/main" id="{E324CEA2-5CA9-4ED1-93B0-C555076C6769}"/>
              </a:ext>
            </a:extLst>
          </p:cNvPr>
          <p:cNvPicPr>
            <a:picLocks noChangeAspect="1"/>
          </p:cNvPicPr>
          <p:nvPr/>
        </p:nvPicPr>
        <p:blipFill>
          <a:blip r:embed="rId4"/>
          <a:stretch>
            <a:fillRect/>
          </a:stretch>
        </p:blipFill>
        <p:spPr>
          <a:xfrm>
            <a:off x="192618" y="955700"/>
            <a:ext cx="8789276" cy="4924838"/>
          </a:xfrm>
          <a:prstGeom prst="rect">
            <a:avLst/>
          </a:prstGeom>
        </p:spPr>
      </p:pic>
    </p:spTree>
    <p:extLst>
      <p:ext uri="{BB962C8B-B14F-4D97-AF65-F5344CB8AC3E}">
        <p14:creationId xmlns:p14="http://schemas.microsoft.com/office/powerpoint/2010/main" val="425223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F8EBC400-00E8-4505-A1A4-741F7CD9F81C}"/>
              </a:ext>
            </a:extLst>
          </p:cNvPr>
          <p:cNvPicPr>
            <a:picLocks noChangeAspect="1"/>
          </p:cNvPicPr>
          <p:nvPr/>
        </p:nvPicPr>
        <p:blipFill>
          <a:blip r:embed="rId3"/>
          <a:stretch>
            <a:fillRect/>
          </a:stretch>
        </p:blipFill>
        <p:spPr>
          <a:xfrm>
            <a:off x="416379" y="1067849"/>
            <a:ext cx="8649214" cy="4500195"/>
          </a:xfrm>
          <a:prstGeom prst="rect">
            <a:avLst/>
          </a:prstGeom>
        </p:spPr>
      </p:pic>
      <p:sp>
        <p:nvSpPr>
          <p:cNvPr id="168963" name="Text Box 3"/>
          <p:cNvSpPr txBox="1">
            <a:spLocks noChangeArrowheads="1"/>
          </p:cNvSpPr>
          <p:nvPr/>
        </p:nvSpPr>
        <p:spPr bwMode="auto">
          <a:xfrm>
            <a:off x="532659" y="279918"/>
            <a:ext cx="6976145" cy="596702"/>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pPr algn="ctr"/>
            <a:r>
              <a:rPr lang="zh-TW" altLang="en-US" b="1" dirty="0">
                <a:solidFill>
                  <a:srgbClr val="002060"/>
                </a:solidFill>
              </a:rPr>
              <a:t>     </a:t>
            </a:r>
            <a:r>
              <a:rPr lang="zh-TW" altLang="en-US" sz="2800" b="1" dirty="0">
                <a:solidFill>
                  <a:srgbClr val="002060"/>
                </a:solidFill>
                <a:latin typeface="微軟正黑體" panose="020B0604030504040204" pitchFamily="34" charset="-120"/>
                <a:ea typeface="微軟正黑體" panose="020B0604030504040204" pitchFamily="34" charset="-120"/>
              </a:rPr>
              <a:t>收入預測達成</a:t>
            </a:r>
            <a:r>
              <a:rPr lang="en-US" altLang="zh-TW" sz="2800" b="1" dirty="0">
                <a:solidFill>
                  <a:srgbClr val="002060"/>
                </a:solidFill>
                <a:latin typeface="微軟正黑體" panose="020B0604030504040204" pitchFamily="34" charset="-120"/>
                <a:ea typeface="微軟正黑體" panose="020B0604030504040204" pitchFamily="34" charset="-120"/>
              </a:rPr>
              <a:t>-</a:t>
            </a:r>
            <a:r>
              <a:rPr lang="zh-TW" altLang="en-US" sz="2800" b="1" dirty="0">
                <a:solidFill>
                  <a:srgbClr val="002060"/>
                </a:solidFill>
                <a:latin typeface="微軟正黑體" panose="020B0604030504040204" pitchFamily="34" charset="-120"/>
                <a:ea typeface="微軟正黑體" panose="020B0604030504040204" pitchFamily="34" charset="-120"/>
              </a:rPr>
              <a:t>依簽約進度</a:t>
            </a: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6</a:t>
            </a:fld>
            <a:endParaRPr lang="en-US" altLang="zh-TW" sz="1100" dirty="0">
              <a:solidFill>
                <a:srgbClr val="FFFFFF"/>
              </a:solidFill>
            </a:endParaRPr>
          </a:p>
        </p:txBody>
      </p:sp>
      <p:sp>
        <p:nvSpPr>
          <p:cNvPr id="7" name="文字方塊 6"/>
          <p:cNvSpPr txBox="1"/>
          <p:nvPr/>
        </p:nvSpPr>
        <p:spPr>
          <a:xfrm>
            <a:off x="7331321" y="790850"/>
            <a:ext cx="1162974" cy="276999"/>
          </a:xfrm>
          <a:prstGeom prst="rect">
            <a:avLst/>
          </a:prstGeom>
          <a:noFill/>
        </p:spPr>
        <p:txBody>
          <a:bodyPr wrap="square" rtlCol="0">
            <a:spAutoFit/>
          </a:bodyPr>
          <a:lstStyle/>
          <a:p>
            <a:r>
              <a:rPr lang="zh-TW" altLang="en-US" sz="1200" b="1" dirty="0">
                <a:solidFill>
                  <a:srgbClr val="0000FF"/>
                </a:solidFill>
                <a:latin typeface="微軟正黑體" panose="020B0604030504040204" pitchFamily="34" charset="-120"/>
                <a:ea typeface="微軟正黑體" panose="020B0604030504040204" pitchFamily="34" charset="-120"/>
              </a:rPr>
              <a:t>單位</a:t>
            </a:r>
            <a:r>
              <a:rPr lang="en-US" altLang="zh-TW" sz="1200" b="1" dirty="0">
                <a:solidFill>
                  <a:srgbClr val="0000FF"/>
                </a:solidFill>
                <a:latin typeface="微軟正黑體" panose="020B0604030504040204" pitchFamily="34" charset="-120"/>
                <a:ea typeface="微軟正黑體" panose="020B0604030504040204" pitchFamily="34" charset="-120"/>
              </a:rPr>
              <a:t>:</a:t>
            </a:r>
            <a:r>
              <a:rPr lang="zh-TW" altLang="en-US" sz="1200" b="1" dirty="0">
                <a:solidFill>
                  <a:srgbClr val="0000FF"/>
                </a:solidFill>
                <a:latin typeface="微軟正黑體" panose="020B0604030504040204" pitchFamily="34" charset="-120"/>
                <a:ea typeface="微軟正黑體" panose="020B0604030504040204" pitchFamily="34" charset="-120"/>
              </a:rPr>
              <a:t>仟元</a:t>
            </a:r>
          </a:p>
        </p:txBody>
      </p:sp>
      <p:sp>
        <p:nvSpPr>
          <p:cNvPr id="5" name="文字方塊 4">
            <a:extLst>
              <a:ext uri="{FF2B5EF4-FFF2-40B4-BE49-F238E27FC236}">
                <a16:creationId xmlns:a16="http://schemas.microsoft.com/office/drawing/2014/main" id="{5DC9D3B5-A636-497F-9124-7DB28F203E82}"/>
              </a:ext>
            </a:extLst>
          </p:cNvPr>
          <p:cNvSpPr txBox="1"/>
          <p:nvPr/>
        </p:nvSpPr>
        <p:spPr>
          <a:xfrm>
            <a:off x="416379" y="5699830"/>
            <a:ext cx="8431683" cy="830997"/>
          </a:xfrm>
          <a:prstGeom prst="rect">
            <a:avLst/>
          </a:prstGeom>
          <a:noFill/>
        </p:spPr>
        <p:txBody>
          <a:bodyPr wrap="square" rtlCol="0">
            <a:spAutoFit/>
          </a:bodyPr>
          <a:lstStyle/>
          <a:p>
            <a:pPr algn="l" rtl="0"/>
            <a:r>
              <a:rPr lang="zh-TW" altLang="en-US" sz="1200" dirty="0">
                <a:latin typeface="+mj-ea"/>
                <a:ea typeface="+mj-ea"/>
              </a:rPr>
              <a:t>  註</a:t>
            </a:r>
            <a:r>
              <a:rPr lang="en-US" altLang="zh-TW" sz="1200" dirty="0">
                <a:latin typeface="+mj-ea"/>
                <a:ea typeface="+mj-ea"/>
              </a:rPr>
              <a:t>1:</a:t>
            </a:r>
            <a:r>
              <a:rPr lang="zh-TW" altLang="en-US" sz="1200" dirty="0">
                <a:latin typeface="+mj-ea"/>
                <a:ea typeface="+mj-ea"/>
              </a:rPr>
              <a:t>科技研發含前瞻未分配、 </a:t>
            </a:r>
            <a:r>
              <a:rPr lang="en-US" altLang="zh-TW" sz="1200" i="0" u="none" strike="noStrike" dirty="0">
                <a:effectLst/>
                <a:latin typeface="+mj-ea"/>
                <a:ea typeface="+mj-ea"/>
              </a:rPr>
              <a:t>GAI</a:t>
            </a:r>
            <a:r>
              <a:rPr lang="zh-TW" altLang="en-US" sz="1200" i="0" u="none" strike="noStrike" dirty="0">
                <a:effectLst/>
                <a:latin typeface="+mj-ea"/>
                <a:ea typeface="+mj-ea"/>
              </a:rPr>
              <a:t>管理規範與法治研析計畫</a:t>
            </a:r>
            <a:r>
              <a:rPr lang="en-US" altLang="zh-TW" sz="1200" i="0" u="none" strike="noStrike" dirty="0">
                <a:effectLst/>
                <a:latin typeface="+mj-ea"/>
                <a:ea typeface="+mj-ea"/>
              </a:rPr>
              <a:t>【</a:t>
            </a:r>
            <a:r>
              <a:rPr lang="zh-TW" altLang="en-US" sz="1200" i="0" u="none" strike="noStrike" dirty="0">
                <a:effectLst/>
                <a:latin typeface="+mj-ea"/>
                <a:ea typeface="+mj-ea"/>
              </a:rPr>
              <a:t>結餘款</a:t>
            </a:r>
            <a:r>
              <a:rPr lang="en-US" altLang="zh-TW" sz="1200" i="0" u="none" strike="noStrike" dirty="0">
                <a:effectLst/>
                <a:latin typeface="+mj-ea"/>
                <a:ea typeface="+mj-ea"/>
              </a:rPr>
              <a:t>】</a:t>
            </a:r>
            <a:r>
              <a:rPr lang="zh-TW" altLang="en-US" sz="1200" i="0" u="none" strike="noStrike" dirty="0">
                <a:effectLst/>
                <a:latin typeface="+mj-ea"/>
                <a:ea typeface="+mj-ea"/>
              </a:rPr>
              <a:t>及科發生成式人工智慧驅動產業創新先期計畫</a:t>
            </a:r>
            <a:r>
              <a:rPr lang="zh-TW" altLang="en-US" sz="1200" dirty="0">
                <a:latin typeface="+mj-ea"/>
                <a:ea typeface="+mj-ea"/>
              </a:rPr>
              <a:t> </a:t>
            </a:r>
            <a:endParaRPr lang="en-US" altLang="zh-TW" sz="1200" dirty="0">
              <a:latin typeface="+mj-ea"/>
              <a:ea typeface="+mj-ea"/>
            </a:endParaRPr>
          </a:p>
          <a:p>
            <a:pPr algn="l"/>
            <a:r>
              <a:rPr lang="zh-TW" altLang="en-US" sz="1200" dirty="0">
                <a:latin typeface="+mj-ea"/>
                <a:ea typeface="+mj-ea"/>
              </a:rPr>
              <a:t>  註</a:t>
            </a:r>
            <a:r>
              <a:rPr lang="en-US" altLang="zh-TW" sz="1200" dirty="0">
                <a:latin typeface="+mj-ea"/>
                <a:ea typeface="+mj-ea"/>
              </a:rPr>
              <a:t>2:</a:t>
            </a:r>
            <a:r>
              <a:rPr lang="zh-TW" altLang="en-US" sz="1200" dirty="0">
                <a:latin typeface="+mj-ea"/>
                <a:ea typeface="+mj-ea"/>
              </a:rPr>
              <a:t>政府服務含商業署</a:t>
            </a:r>
            <a:r>
              <a:rPr lang="zh-TW" altLang="en-US" sz="1200" i="0" u="none" strike="noStrike" dirty="0">
                <a:effectLst/>
                <a:latin typeface="+mj-ea"/>
                <a:ea typeface="+mj-ea"/>
              </a:rPr>
              <a:t>物流循環包材計畫</a:t>
            </a:r>
            <a:r>
              <a:rPr lang="en-US" altLang="zh-TW" sz="1200" i="0" u="none" strike="noStrike" dirty="0">
                <a:effectLst/>
                <a:latin typeface="+mj-ea"/>
                <a:ea typeface="+mj-ea"/>
              </a:rPr>
              <a:t>10,000</a:t>
            </a:r>
            <a:r>
              <a:rPr lang="zh-TW" altLang="en-US" sz="1200" i="0" u="none" strike="noStrike" dirty="0">
                <a:effectLst/>
                <a:latin typeface="+mj-ea"/>
                <a:ea typeface="+mj-ea"/>
              </a:rPr>
              <a:t>千元及文化部花創科技應用推動案</a:t>
            </a:r>
            <a:r>
              <a:rPr lang="en-US" altLang="zh-TW" sz="1200" i="0" u="none" strike="noStrike" dirty="0">
                <a:effectLst/>
                <a:latin typeface="+mj-ea"/>
                <a:ea typeface="+mj-ea"/>
              </a:rPr>
              <a:t>3,000</a:t>
            </a:r>
            <a:r>
              <a:rPr lang="zh-TW" altLang="en-US" sz="1200" i="0" u="none" strike="noStrike" dirty="0">
                <a:effectLst/>
                <a:latin typeface="+mj-ea"/>
                <a:ea typeface="+mj-ea"/>
              </a:rPr>
              <a:t>千元</a:t>
            </a:r>
            <a:endParaRPr lang="en-US" altLang="zh-TW" sz="1200" i="0" u="none" strike="noStrike" dirty="0">
              <a:effectLst/>
              <a:latin typeface="+mj-ea"/>
              <a:ea typeface="+mj-ea"/>
            </a:endParaRPr>
          </a:p>
          <a:p>
            <a:pPr algn="l"/>
            <a:r>
              <a:rPr lang="zh-TW" altLang="en-US" sz="1200" dirty="0">
                <a:latin typeface="+mj-ea"/>
                <a:ea typeface="+mj-ea"/>
              </a:rPr>
              <a:t>  註</a:t>
            </a:r>
            <a:r>
              <a:rPr lang="en-US" altLang="zh-TW" sz="1200" dirty="0">
                <a:latin typeface="+mj-ea"/>
                <a:ea typeface="+mj-ea"/>
              </a:rPr>
              <a:t>3</a:t>
            </a:r>
            <a:r>
              <a:rPr lang="zh-TW" altLang="en-US" sz="1200" dirty="0">
                <a:latin typeface="+mj-ea"/>
                <a:ea typeface="+mj-ea"/>
              </a:rPr>
              <a:t>政府服務不含環境部淨零綠生活轉型模式建構計畫，總預算</a:t>
            </a:r>
            <a:r>
              <a:rPr lang="en-US" altLang="zh-TW" sz="1200" dirty="0">
                <a:latin typeface="+mj-ea"/>
                <a:ea typeface="+mj-ea"/>
              </a:rPr>
              <a:t>14,500K(</a:t>
            </a:r>
            <a:r>
              <a:rPr lang="zh-TW" altLang="en-US" sz="1200" dirty="0">
                <a:latin typeface="+mj-ea"/>
                <a:ea typeface="+mj-ea"/>
              </a:rPr>
              <a:t>含稅</a:t>
            </a:r>
            <a:r>
              <a:rPr lang="en-US" altLang="zh-TW" sz="1200" dirty="0">
                <a:latin typeface="+mj-ea"/>
                <a:ea typeface="+mj-ea"/>
              </a:rPr>
              <a:t>)</a:t>
            </a:r>
            <a:r>
              <a:rPr lang="zh-TW" altLang="en-US" sz="1200" dirty="0">
                <a:latin typeface="+mj-ea"/>
                <a:ea typeface="+mj-ea"/>
              </a:rPr>
              <a:t>，</a:t>
            </a:r>
            <a:r>
              <a:rPr lang="en-US" altLang="zh-TW" sz="1200" dirty="0">
                <a:latin typeface="+mj-ea"/>
                <a:ea typeface="+mj-ea"/>
              </a:rPr>
              <a:t>FY113</a:t>
            </a:r>
            <a:r>
              <a:rPr lang="zh-TW" altLang="en-US" sz="1200" dirty="0">
                <a:latin typeface="+mj-ea"/>
                <a:ea typeface="+mj-ea"/>
              </a:rPr>
              <a:t>預計認列</a:t>
            </a:r>
            <a:r>
              <a:rPr lang="en-US" altLang="zh-TW" sz="1200" dirty="0">
                <a:latin typeface="+mj-ea"/>
                <a:ea typeface="+mj-ea"/>
              </a:rPr>
              <a:t>5,000</a:t>
            </a:r>
            <a:r>
              <a:rPr lang="zh-TW" altLang="en-US" sz="1200" dirty="0">
                <a:latin typeface="+mj-ea"/>
                <a:ea typeface="+mj-ea"/>
              </a:rPr>
              <a:t>千元</a:t>
            </a:r>
          </a:p>
          <a:p>
            <a:pPr algn="l" rtl="0"/>
            <a:endParaRPr lang="zh-TW" altLang="en-US" sz="1200" dirty="0">
              <a:latin typeface="+mj-ea"/>
              <a:ea typeface="+mj-ea"/>
            </a:endParaRPr>
          </a:p>
        </p:txBody>
      </p:sp>
      <p:sp>
        <p:nvSpPr>
          <p:cNvPr id="2" name="文字方塊 1">
            <a:extLst>
              <a:ext uri="{FF2B5EF4-FFF2-40B4-BE49-F238E27FC236}">
                <a16:creationId xmlns:a16="http://schemas.microsoft.com/office/drawing/2014/main" id="{1A579EFA-0D5E-454D-A242-35C95F691BEA}"/>
              </a:ext>
            </a:extLst>
          </p:cNvPr>
          <p:cNvSpPr txBox="1"/>
          <p:nvPr/>
        </p:nvSpPr>
        <p:spPr>
          <a:xfrm>
            <a:off x="5258081" y="1793045"/>
            <a:ext cx="646386" cy="246221"/>
          </a:xfrm>
          <a:prstGeom prst="rect">
            <a:avLst/>
          </a:prstGeom>
          <a:noFill/>
        </p:spPr>
        <p:txBody>
          <a:bodyPr wrap="square" rtlCol="0">
            <a:spAutoFit/>
          </a:bodyPr>
          <a:lstStyle/>
          <a:p>
            <a:r>
              <a:rPr lang="zh-TW" altLang="en-US" sz="1000" dirty="0">
                <a:solidFill>
                  <a:srgbClr val="0000FF"/>
                </a:solidFill>
                <a:latin typeface="+mj-ea"/>
                <a:ea typeface="+mj-ea"/>
              </a:rPr>
              <a:t>註</a:t>
            </a:r>
            <a:r>
              <a:rPr lang="en-US" altLang="zh-TW" sz="1000" dirty="0">
                <a:solidFill>
                  <a:srgbClr val="0000FF"/>
                </a:solidFill>
                <a:latin typeface="+mj-ea"/>
                <a:ea typeface="+mj-ea"/>
              </a:rPr>
              <a:t>1</a:t>
            </a:r>
            <a:endParaRPr lang="zh-TW" altLang="en-US" sz="1000" dirty="0">
              <a:solidFill>
                <a:srgbClr val="0000FF"/>
              </a:solidFill>
              <a:latin typeface="+mj-ea"/>
              <a:ea typeface="+mj-ea"/>
            </a:endParaRPr>
          </a:p>
        </p:txBody>
      </p:sp>
      <p:sp>
        <p:nvSpPr>
          <p:cNvPr id="8" name="文字方塊 7">
            <a:extLst>
              <a:ext uri="{FF2B5EF4-FFF2-40B4-BE49-F238E27FC236}">
                <a16:creationId xmlns:a16="http://schemas.microsoft.com/office/drawing/2014/main" id="{0A0A3E54-0C12-449B-BEFD-15C0F81719FF}"/>
              </a:ext>
            </a:extLst>
          </p:cNvPr>
          <p:cNvSpPr txBox="1"/>
          <p:nvPr/>
        </p:nvSpPr>
        <p:spPr>
          <a:xfrm>
            <a:off x="5369002" y="3462898"/>
            <a:ext cx="646386" cy="246221"/>
          </a:xfrm>
          <a:prstGeom prst="rect">
            <a:avLst/>
          </a:prstGeom>
          <a:noFill/>
        </p:spPr>
        <p:txBody>
          <a:bodyPr wrap="square" rtlCol="0">
            <a:spAutoFit/>
          </a:bodyPr>
          <a:lstStyle/>
          <a:p>
            <a:r>
              <a:rPr lang="zh-TW" altLang="en-US" sz="1000" dirty="0">
                <a:solidFill>
                  <a:srgbClr val="0000FF"/>
                </a:solidFill>
                <a:latin typeface="+mj-ea"/>
                <a:ea typeface="+mj-ea"/>
              </a:rPr>
              <a:t>註</a:t>
            </a:r>
            <a:r>
              <a:rPr lang="en-US" altLang="zh-TW" sz="1000" dirty="0">
                <a:solidFill>
                  <a:srgbClr val="0000FF"/>
                </a:solidFill>
                <a:latin typeface="+mj-ea"/>
                <a:ea typeface="+mj-ea"/>
              </a:rPr>
              <a:t>2</a:t>
            </a:r>
            <a:endParaRPr lang="zh-TW" altLang="en-US" sz="1000" dirty="0">
              <a:solidFill>
                <a:srgbClr val="0000FF"/>
              </a:solidFill>
              <a:latin typeface="+mj-ea"/>
              <a:ea typeface="+mj-ea"/>
            </a:endParaRPr>
          </a:p>
        </p:txBody>
      </p:sp>
      <p:sp>
        <p:nvSpPr>
          <p:cNvPr id="4" name="箭號: 向下 3">
            <a:extLst>
              <a:ext uri="{FF2B5EF4-FFF2-40B4-BE49-F238E27FC236}">
                <a16:creationId xmlns:a16="http://schemas.microsoft.com/office/drawing/2014/main" id="{61E5A592-9FEC-4650-B1B9-3C45E2471F5A}"/>
              </a:ext>
            </a:extLst>
          </p:cNvPr>
          <p:cNvSpPr/>
          <p:nvPr/>
        </p:nvSpPr>
        <p:spPr bwMode="auto">
          <a:xfrm>
            <a:off x="5692195" y="4939392"/>
            <a:ext cx="155121" cy="122464"/>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a:ln>
                <a:noFill/>
              </a:ln>
              <a:solidFill>
                <a:schemeClr val="tx1"/>
              </a:solidFill>
              <a:effectLst/>
              <a:latin typeface="Arial" charset="0"/>
              <a:ea typeface="新細明體" pitchFamily="18" charset="-120"/>
            </a:endParaRPr>
          </a:p>
        </p:txBody>
      </p:sp>
      <p:sp>
        <p:nvSpPr>
          <p:cNvPr id="10" name="箭號: 向下 9">
            <a:extLst>
              <a:ext uri="{FF2B5EF4-FFF2-40B4-BE49-F238E27FC236}">
                <a16:creationId xmlns:a16="http://schemas.microsoft.com/office/drawing/2014/main" id="{4A46E27D-B1FC-4055-9F04-C34996DC138D}"/>
              </a:ext>
            </a:extLst>
          </p:cNvPr>
          <p:cNvSpPr/>
          <p:nvPr/>
        </p:nvSpPr>
        <p:spPr bwMode="auto">
          <a:xfrm>
            <a:off x="5749346" y="5338855"/>
            <a:ext cx="155121" cy="122464"/>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a:ln>
                <a:noFill/>
              </a:ln>
              <a:solidFill>
                <a:schemeClr val="tx1"/>
              </a:solidFill>
              <a:effectLst/>
              <a:latin typeface="Arial" charset="0"/>
              <a:ea typeface="新細明體" pitchFamily="18" charset="-120"/>
            </a:endParaRPr>
          </a:p>
        </p:txBody>
      </p:sp>
    </p:spTree>
    <p:extLst>
      <p:ext uri="{BB962C8B-B14F-4D97-AF65-F5344CB8AC3E}">
        <p14:creationId xmlns:p14="http://schemas.microsoft.com/office/powerpoint/2010/main" val="3279820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492001" y="182518"/>
            <a:ext cx="6976145" cy="596702"/>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pPr algn="ctr"/>
            <a:r>
              <a:rPr lang="zh-TW" altLang="en-US" b="1" dirty="0">
                <a:solidFill>
                  <a:srgbClr val="002060"/>
                </a:solidFill>
              </a:rPr>
              <a:t>     </a:t>
            </a:r>
            <a:r>
              <a:rPr lang="zh-TW" altLang="en-US" sz="2800" b="1" dirty="0">
                <a:solidFill>
                  <a:srgbClr val="002060"/>
                </a:solidFill>
                <a:latin typeface="微軟正黑體" panose="020B0604030504040204" pitchFamily="34" charset="-120"/>
                <a:ea typeface="微軟正黑體" panose="020B0604030504040204" pitchFamily="34" charset="-120"/>
              </a:rPr>
              <a:t>營收</a:t>
            </a:r>
            <a:r>
              <a:rPr lang="en-US" altLang="zh-TW" sz="2800" b="1" dirty="0">
                <a:solidFill>
                  <a:srgbClr val="002060"/>
                </a:solidFill>
                <a:latin typeface="微軟正黑體" panose="020B0604030504040204" pitchFamily="34" charset="-120"/>
                <a:ea typeface="微軟正黑體" panose="020B0604030504040204" pitchFamily="34" charset="-120"/>
              </a:rPr>
              <a:t>/</a:t>
            </a:r>
            <a:r>
              <a:rPr lang="zh-TW" altLang="en-US" sz="2800" b="1" dirty="0">
                <a:solidFill>
                  <a:srgbClr val="002060"/>
                </a:solidFill>
                <a:latin typeface="微軟正黑體" panose="020B0604030504040204" pitchFamily="34" charset="-120"/>
                <a:ea typeface="微軟正黑體" panose="020B0604030504040204" pitchFamily="34" charset="-120"/>
              </a:rPr>
              <a:t>餘絀</a:t>
            </a: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7</a:t>
            </a:fld>
            <a:endParaRPr lang="en-US" altLang="zh-TW" sz="1100" dirty="0">
              <a:solidFill>
                <a:srgbClr val="FFFFFF"/>
              </a:solidFill>
            </a:endParaRPr>
          </a:p>
        </p:txBody>
      </p:sp>
      <p:sp>
        <p:nvSpPr>
          <p:cNvPr id="5" name="文字方塊 4">
            <a:extLst>
              <a:ext uri="{FF2B5EF4-FFF2-40B4-BE49-F238E27FC236}">
                <a16:creationId xmlns:a16="http://schemas.microsoft.com/office/drawing/2014/main" id="{E1DA8534-A63C-4238-9F91-307BC969A5E2}"/>
              </a:ext>
            </a:extLst>
          </p:cNvPr>
          <p:cNvSpPr txBox="1"/>
          <p:nvPr/>
        </p:nvSpPr>
        <p:spPr>
          <a:xfrm>
            <a:off x="7251577" y="558539"/>
            <a:ext cx="1162974" cy="276999"/>
          </a:xfrm>
          <a:prstGeom prst="rect">
            <a:avLst/>
          </a:prstGeom>
          <a:noFill/>
        </p:spPr>
        <p:txBody>
          <a:bodyPr wrap="square" rtlCol="0">
            <a:spAutoFit/>
          </a:bodyPr>
          <a:lstStyle/>
          <a:p>
            <a:r>
              <a:rPr lang="zh-TW" altLang="en-US" sz="1200" b="1" dirty="0">
                <a:solidFill>
                  <a:srgbClr val="0000FF"/>
                </a:solidFill>
                <a:latin typeface="微軟正黑體" panose="020B0604030504040204" pitchFamily="34" charset="-120"/>
                <a:ea typeface="微軟正黑體" panose="020B0604030504040204" pitchFamily="34" charset="-120"/>
              </a:rPr>
              <a:t>單位</a:t>
            </a:r>
            <a:r>
              <a:rPr lang="en-US" altLang="zh-TW" sz="1200" b="1" dirty="0">
                <a:solidFill>
                  <a:srgbClr val="0000FF"/>
                </a:solidFill>
                <a:latin typeface="微軟正黑體" panose="020B0604030504040204" pitchFamily="34" charset="-120"/>
                <a:ea typeface="微軟正黑體" panose="020B0604030504040204" pitchFamily="34" charset="-120"/>
              </a:rPr>
              <a:t>:</a:t>
            </a:r>
            <a:r>
              <a:rPr lang="zh-TW" altLang="en-US" sz="1200" b="1" dirty="0">
                <a:solidFill>
                  <a:srgbClr val="0000FF"/>
                </a:solidFill>
                <a:latin typeface="微軟正黑體" panose="020B0604030504040204" pitchFamily="34" charset="-120"/>
                <a:ea typeface="微軟正黑體" panose="020B0604030504040204" pitchFamily="34" charset="-120"/>
              </a:rPr>
              <a:t>仟元</a:t>
            </a:r>
          </a:p>
        </p:txBody>
      </p:sp>
      <p:pic>
        <p:nvPicPr>
          <p:cNvPr id="7" name="圖片 6">
            <a:extLst>
              <a:ext uri="{FF2B5EF4-FFF2-40B4-BE49-F238E27FC236}">
                <a16:creationId xmlns:a16="http://schemas.microsoft.com/office/drawing/2014/main" id="{D247C446-D047-4E3B-BDCD-B1FE018A48E6}"/>
              </a:ext>
            </a:extLst>
          </p:cNvPr>
          <p:cNvPicPr>
            <a:picLocks noChangeAspect="1"/>
          </p:cNvPicPr>
          <p:nvPr/>
        </p:nvPicPr>
        <p:blipFill>
          <a:blip r:embed="rId3"/>
          <a:stretch>
            <a:fillRect/>
          </a:stretch>
        </p:blipFill>
        <p:spPr>
          <a:xfrm>
            <a:off x="161596" y="898634"/>
            <a:ext cx="8820807" cy="5273566"/>
          </a:xfrm>
          <a:prstGeom prst="rect">
            <a:avLst/>
          </a:prstGeom>
        </p:spPr>
      </p:pic>
    </p:spTree>
    <p:extLst>
      <p:ext uri="{BB962C8B-B14F-4D97-AF65-F5344CB8AC3E}">
        <p14:creationId xmlns:p14="http://schemas.microsoft.com/office/powerpoint/2010/main" val="1845697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492001" y="182518"/>
            <a:ext cx="6976145" cy="596702"/>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pPr algn="ctr"/>
            <a:r>
              <a:rPr lang="zh-TW" altLang="en-US" b="1" dirty="0">
                <a:solidFill>
                  <a:srgbClr val="002060"/>
                </a:solidFill>
              </a:rPr>
              <a:t>     </a:t>
            </a:r>
            <a:r>
              <a:rPr lang="zh-TW" altLang="en-US" b="1" dirty="0">
                <a:solidFill>
                  <a:srgbClr val="002060"/>
                </a:solidFill>
                <a:latin typeface="+mj-ea"/>
                <a:ea typeface="+mj-ea"/>
              </a:rPr>
              <a:t>各組企業收入</a:t>
            </a:r>
            <a:endParaRPr lang="zh-TW" altLang="en-US" sz="2800" b="1" dirty="0">
              <a:solidFill>
                <a:srgbClr val="002060"/>
              </a:solidFill>
              <a:latin typeface="+mj-ea"/>
              <a:ea typeface="+mj-ea"/>
            </a:endParaRP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8</a:t>
            </a:fld>
            <a:endParaRPr lang="en-US" altLang="zh-TW" sz="1100" dirty="0">
              <a:solidFill>
                <a:srgbClr val="FFFFFF"/>
              </a:solidFill>
            </a:endParaRPr>
          </a:p>
        </p:txBody>
      </p:sp>
      <p:sp>
        <p:nvSpPr>
          <p:cNvPr id="5" name="文字方塊 4">
            <a:extLst>
              <a:ext uri="{FF2B5EF4-FFF2-40B4-BE49-F238E27FC236}">
                <a16:creationId xmlns:a16="http://schemas.microsoft.com/office/drawing/2014/main" id="{E1DA8534-A63C-4238-9F91-307BC969A5E2}"/>
              </a:ext>
            </a:extLst>
          </p:cNvPr>
          <p:cNvSpPr txBox="1"/>
          <p:nvPr/>
        </p:nvSpPr>
        <p:spPr>
          <a:xfrm>
            <a:off x="7251577" y="558539"/>
            <a:ext cx="1162974" cy="276999"/>
          </a:xfrm>
          <a:prstGeom prst="rect">
            <a:avLst/>
          </a:prstGeom>
          <a:noFill/>
        </p:spPr>
        <p:txBody>
          <a:bodyPr wrap="square" rtlCol="0">
            <a:spAutoFit/>
          </a:bodyPr>
          <a:lstStyle/>
          <a:p>
            <a:r>
              <a:rPr lang="zh-TW" altLang="en-US" sz="1200" b="1" dirty="0">
                <a:solidFill>
                  <a:srgbClr val="0000FF"/>
                </a:solidFill>
                <a:latin typeface="微軟正黑體" panose="020B0604030504040204" pitchFamily="34" charset="-120"/>
                <a:ea typeface="微軟正黑體" panose="020B0604030504040204" pitchFamily="34" charset="-120"/>
              </a:rPr>
              <a:t>單位</a:t>
            </a:r>
            <a:r>
              <a:rPr lang="en-US" altLang="zh-TW" sz="1200" b="1" dirty="0">
                <a:solidFill>
                  <a:srgbClr val="0000FF"/>
                </a:solidFill>
                <a:latin typeface="微軟正黑體" panose="020B0604030504040204" pitchFamily="34" charset="-120"/>
                <a:ea typeface="微軟正黑體" panose="020B0604030504040204" pitchFamily="34" charset="-120"/>
              </a:rPr>
              <a:t>:</a:t>
            </a:r>
            <a:r>
              <a:rPr lang="zh-TW" altLang="en-US" sz="1200" b="1" dirty="0">
                <a:solidFill>
                  <a:srgbClr val="0000FF"/>
                </a:solidFill>
                <a:latin typeface="微軟正黑體" panose="020B0604030504040204" pitchFamily="34" charset="-120"/>
                <a:ea typeface="微軟正黑體" panose="020B0604030504040204" pitchFamily="34" charset="-120"/>
              </a:rPr>
              <a:t>仟元</a:t>
            </a:r>
          </a:p>
        </p:txBody>
      </p:sp>
      <p:sp>
        <p:nvSpPr>
          <p:cNvPr id="6" name="文字方塊 5">
            <a:extLst>
              <a:ext uri="{FF2B5EF4-FFF2-40B4-BE49-F238E27FC236}">
                <a16:creationId xmlns:a16="http://schemas.microsoft.com/office/drawing/2014/main" id="{F51DBF9E-99A3-4351-859E-49921BC40250}"/>
              </a:ext>
            </a:extLst>
          </p:cNvPr>
          <p:cNvSpPr txBox="1"/>
          <p:nvPr/>
        </p:nvSpPr>
        <p:spPr>
          <a:xfrm>
            <a:off x="4083269" y="5257800"/>
            <a:ext cx="2609193" cy="369332"/>
          </a:xfrm>
          <a:prstGeom prst="rect">
            <a:avLst/>
          </a:prstGeom>
          <a:noFill/>
        </p:spPr>
        <p:txBody>
          <a:bodyPr wrap="square" rtlCol="0">
            <a:spAutoFit/>
          </a:bodyPr>
          <a:lstStyle/>
          <a:p>
            <a:r>
              <a:rPr lang="zh-TW" altLang="en-US" dirty="0"/>
              <a:t>ˊ</a:t>
            </a:r>
          </a:p>
        </p:txBody>
      </p:sp>
      <p:pic>
        <p:nvPicPr>
          <p:cNvPr id="2" name="圖片 1">
            <a:extLst>
              <a:ext uri="{FF2B5EF4-FFF2-40B4-BE49-F238E27FC236}">
                <a16:creationId xmlns:a16="http://schemas.microsoft.com/office/drawing/2014/main" id="{2B35FAA1-C2C2-442B-83D1-4332FC7EF801}"/>
              </a:ext>
            </a:extLst>
          </p:cNvPr>
          <p:cNvPicPr>
            <a:picLocks noChangeAspect="1"/>
          </p:cNvPicPr>
          <p:nvPr/>
        </p:nvPicPr>
        <p:blipFill>
          <a:blip r:embed="rId3"/>
          <a:stretch>
            <a:fillRect/>
          </a:stretch>
        </p:blipFill>
        <p:spPr>
          <a:xfrm>
            <a:off x="1001110" y="835538"/>
            <a:ext cx="7141780" cy="2862614"/>
          </a:xfrm>
          <a:prstGeom prst="rect">
            <a:avLst/>
          </a:prstGeom>
        </p:spPr>
      </p:pic>
      <p:pic>
        <p:nvPicPr>
          <p:cNvPr id="8" name="圖片 7">
            <a:extLst>
              <a:ext uri="{FF2B5EF4-FFF2-40B4-BE49-F238E27FC236}">
                <a16:creationId xmlns:a16="http://schemas.microsoft.com/office/drawing/2014/main" id="{BCB6A852-EFD9-4656-95C4-A0B0DCB721A9}"/>
              </a:ext>
            </a:extLst>
          </p:cNvPr>
          <p:cNvPicPr>
            <a:picLocks noChangeAspect="1"/>
          </p:cNvPicPr>
          <p:nvPr/>
        </p:nvPicPr>
        <p:blipFill>
          <a:blip r:embed="rId4"/>
          <a:stretch>
            <a:fillRect/>
          </a:stretch>
        </p:blipFill>
        <p:spPr>
          <a:xfrm>
            <a:off x="268014" y="3846749"/>
            <a:ext cx="4380053" cy="2539421"/>
          </a:xfrm>
          <a:prstGeom prst="rect">
            <a:avLst/>
          </a:prstGeom>
        </p:spPr>
      </p:pic>
      <p:pic>
        <p:nvPicPr>
          <p:cNvPr id="11" name="圖片 10">
            <a:extLst>
              <a:ext uri="{FF2B5EF4-FFF2-40B4-BE49-F238E27FC236}">
                <a16:creationId xmlns:a16="http://schemas.microsoft.com/office/drawing/2014/main" id="{20D1C8DB-8E33-4B8F-B8FD-99178CD28F5C}"/>
              </a:ext>
            </a:extLst>
          </p:cNvPr>
          <p:cNvPicPr>
            <a:picLocks noChangeAspect="1"/>
          </p:cNvPicPr>
          <p:nvPr/>
        </p:nvPicPr>
        <p:blipFill>
          <a:blip r:embed="rId5"/>
          <a:stretch>
            <a:fillRect/>
          </a:stretch>
        </p:blipFill>
        <p:spPr>
          <a:xfrm>
            <a:off x="4785725" y="3846749"/>
            <a:ext cx="4062337" cy="2523655"/>
          </a:xfrm>
          <a:prstGeom prst="rect">
            <a:avLst/>
          </a:prstGeom>
        </p:spPr>
      </p:pic>
      <p:sp>
        <p:nvSpPr>
          <p:cNvPr id="12" name="文字方塊 11">
            <a:extLst>
              <a:ext uri="{FF2B5EF4-FFF2-40B4-BE49-F238E27FC236}">
                <a16:creationId xmlns:a16="http://schemas.microsoft.com/office/drawing/2014/main" id="{B533F44A-FF61-4CD2-9015-810FD8E40A58}"/>
              </a:ext>
            </a:extLst>
          </p:cNvPr>
          <p:cNvSpPr txBox="1"/>
          <p:nvPr/>
        </p:nvSpPr>
        <p:spPr>
          <a:xfrm>
            <a:off x="6589986" y="4966138"/>
            <a:ext cx="575442" cy="1347952"/>
          </a:xfrm>
          <a:prstGeom prst="rect">
            <a:avLst/>
          </a:prstGeom>
          <a:noFill/>
          <a:ln w="28575">
            <a:solidFill>
              <a:srgbClr val="C00000"/>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endParaRPr lang="zh-TW" altLang="en-US" dirty="0"/>
          </a:p>
        </p:txBody>
      </p:sp>
    </p:spTree>
    <p:extLst>
      <p:ext uri="{BB962C8B-B14F-4D97-AF65-F5344CB8AC3E}">
        <p14:creationId xmlns:p14="http://schemas.microsoft.com/office/powerpoint/2010/main" val="1567477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Text Box 3"/>
          <p:cNvSpPr txBox="1">
            <a:spLocks noChangeArrowheads="1"/>
          </p:cNvSpPr>
          <p:nvPr/>
        </p:nvSpPr>
        <p:spPr bwMode="auto">
          <a:xfrm>
            <a:off x="492001" y="182518"/>
            <a:ext cx="6976145" cy="596702"/>
          </a:xfrm>
          <a:prstGeom prst="rect">
            <a:avLst/>
          </a:prstGeom>
          <a:noFill/>
          <a:ln w="9525" algn="ctr">
            <a:noFill/>
            <a:miter lim="800000"/>
            <a:headEnd/>
            <a:tailEnd/>
          </a:ln>
          <a:effectLst/>
        </p:spPr>
        <p:txBody>
          <a:bodyPr anchor="ctr"/>
          <a:lstStyle>
            <a:defPPr>
              <a:defRPr lang="zh-TW"/>
            </a:defPPr>
            <a:lvl1pPr>
              <a:defRPr sz="3200">
                <a:latin typeface="標楷體" pitchFamily="65" charset="-120"/>
                <a:ea typeface="標楷體" pitchFamily="65" charset="-120"/>
              </a:defRPr>
            </a:lvl1pPr>
          </a:lstStyle>
          <a:p>
            <a:pPr algn="ctr"/>
            <a:r>
              <a:rPr lang="zh-TW" altLang="en-US" b="1" dirty="0">
                <a:solidFill>
                  <a:srgbClr val="002060"/>
                </a:solidFill>
              </a:rPr>
              <a:t>     </a:t>
            </a:r>
            <a:r>
              <a:rPr lang="zh-TW" altLang="en-US" b="1" dirty="0">
                <a:solidFill>
                  <a:srgbClr val="002060"/>
                </a:solidFill>
                <a:latin typeface="+mj-ea"/>
                <a:ea typeface="+mj-ea"/>
              </a:rPr>
              <a:t>洽談中企業收入</a:t>
            </a:r>
            <a:endParaRPr lang="zh-TW" altLang="en-US" sz="2800" b="1" dirty="0">
              <a:solidFill>
                <a:srgbClr val="002060"/>
              </a:solidFill>
              <a:latin typeface="+mj-ea"/>
              <a:ea typeface="+mj-ea"/>
            </a:endParaRPr>
          </a:p>
        </p:txBody>
      </p:sp>
      <p:sp>
        <p:nvSpPr>
          <p:cNvPr id="3" name="投影片編號版面配置區 2"/>
          <p:cNvSpPr>
            <a:spLocks noGrp="1"/>
          </p:cNvSpPr>
          <p:nvPr>
            <p:ph type="sldNum" sz="quarter" idx="11"/>
          </p:nvPr>
        </p:nvSpPr>
        <p:spPr>
          <a:xfrm>
            <a:off x="8714231" y="6596845"/>
            <a:ext cx="267663" cy="238125"/>
          </a:xfrm>
        </p:spPr>
        <p:txBody>
          <a:bodyPr/>
          <a:lstStyle/>
          <a:p>
            <a:pPr>
              <a:defRPr/>
            </a:pPr>
            <a:fld id="{644446E0-CF8D-4456-8FF6-D1A9154DCDC7}" type="slidenum">
              <a:rPr lang="en-US" altLang="zh-TW" sz="1100">
                <a:solidFill>
                  <a:srgbClr val="FFFFFF"/>
                </a:solidFill>
              </a:rPr>
              <a:pPr>
                <a:defRPr/>
              </a:pPr>
              <a:t>9</a:t>
            </a:fld>
            <a:endParaRPr lang="en-US" altLang="zh-TW" sz="1100" dirty="0">
              <a:solidFill>
                <a:srgbClr val="FFFFFF"/>
              </a:solidFill>
            </a:endParaRPr>
          </a:p>
        </p:txBody>
      </p:sp>
      <p:sp>
        <p:nvSpPr>
          <p:cNvPr id="5" name="文字方塊 4">
            <a:extLst>
              <a:ext uri="{FF2B5EF4-FFF2-40B4-BE49-F238E27FC236}">
                <a16:creationId xmlns:a16="http://schemas.microsoft.com/office/drawing/2014/main" id="{E1DA8534-A63C-4238-9F91-307BC969A5E2}"/>
              </a:ext>
            </a:extLst>
          </p:cNvPr>
          <p:cNvSpPr txBox="1"/>
          <p:nvPr/>
        </p:nvSpPr>
        <p:spPr>
          <a:xfrm>
            <a:off x="7251577" y="558539"/>
            <a:ext cx="1162974" cy="276999"/>
          </a:xfrm>
          <a:prstGeom prst="rect">
            <a:avLst/>
          </a:prstGeom>
          <a:noFill/>
        </p:spPr>
        <p:txBody>
          <a:bodyPr wrap="square" rtlCol="0">
            <a:spAutoFit/>
          </a:bodyPr>
          <a:lstStyle/>
          <a:p>
            <a:r>
              <a:rPr lang="zh-TW" altLang="en-US" sz="1200" b="1" dirty="0">
                <a:solidFill>
                  <a:srgbClr val="0000FF"/>
                </a:solidFill>
                <a:latin typeface="微軟正黑體" panose="020B0604030504040204" pitchFamily="34" charset="-120"/>
                <a:ea typeface="微軟正黑體" panose="020B0604030504040204" pitchFamily="34" charset="-120"/>
              </a:rPr>
              <a:t>單位</a:t>
            </a:r>
            <a:r>
              <a:rPr lang="en-US" altLang="zh-TW" sz="1200" b="1" dirty="0">
                <a:solidFill>
                  <a:srgbClr val="0000FF"/>
                </a:solidFill>
                <a:latin typeface="微軟正黑體" panose="020B0604030504040204" pitchFamily="34" charset="-120"/>
                <a:ea typeface="微軟正黑體" panose="020B0604030504040204" pitchFamily="34" charset="-120"/>
              </a:rPr>
              <a:t>:</a:t>
            </a:r>
            <a:r>
              <a:rPr lang="zh-TW" altLang="en-US" sz="1200" b="1" dirty="0">
                <a:solidFill>
                  <a:srgbClr val="0000FF"/>
                </a:solidFill>
                <a:latin typeface="微軟正黑體" panose="020B0604030504040204" pitchFamily="34" charset="-120"/>
                <a:ea typeface="微軟正黑體" panose="020B0604030504040204" pitchFamily="34" charset="-120"/>
              </a:rPr>
              <a:t>仟元</a:t>
            </a:r>
          </a:p>
        </p:txBody>
      </p:sp>
      <p:sp>
        <p:nvSpPr>
          <p:cNvPr id="6" name="文字方塊 5">
            <a:extLst>
              <a:ext uri="{FF2B5EF4-FFF2-40B4-BE49-F238E27FC236}">
                <a16:creationId xmlns:a16="http://schemas.microsoft.com/office/drawing/2014/main" id="{F51DBF9E-99A3-4351-859E-49921BC40250}"/>
              </a:ext>
            </a:extLst>
          </p:cNvPr>
          <p:cNvSpPr txBox="1"/>
          <p:nvPr/>
        </p:nvSpPr>
        <p:spPr>
          <a:xfrm>
            <a:off x="4083269" y="5257800"/>
            <a:ext cx="2609193" cy="369332"/>
          </a:xfrm>
          <a:prstGeom prst="rect">
            <a:avLst/>
          </a:prstGeom>
          <a:noFill/>
        </p:spPr>
        <p:txBody>
          <a:bodyPr wrap="square" rtlCol="0">
            <a:spAutoFit/>
          </a:bodyPr>
          <a:lstStyle/>
          <a:p>
            <a:r>
              <a:rPr lang="zh-TW" altLang="en-US" dirty="0"/>
              <a:t>ˊ</a:t>
            </a:r>
          </a:p>
        </p:txBody>
      </p:sp>
      <p:pic>
        <p:nvPicPr>
          <p:cNvPr id="4" name="圖片 3">
            <a:extLst>
              <a:ext uri="{FF2B5EF4-FFF2-40B4-BE49-F238E27FC236}">
                <a16:creationId xmlns:a16="http://schemas.microsoft.com/office/drawing/2014/main" id="{01AE6584-5986-4461-A275-FF2A384F9B13}"/>
              </a:ext>
            </a:extLst>
          </p:cNvPr>
          <p:cNvPicPr>
            <a:picLocks noChangeAspect="1"/>
          </p:cNvPicPr>
          <p:nvPr/>
        </p:nvPicPr>
        <p:blipFill>
          <a:blip r:embed="rId3"/>
          <a:stretch>
            <a:fillRect/>
          </a:stretch>
        </p:blipFill>
        <p:spPr>
          <a:xfrm>
            <a:off x="492001" y="779220"/>
            <a:ext cx="8079828" cy="5683503"/>
          </a:xfrm>
          <a:prstGeom prst="rect">
            <a:avLst/>
          </a:prstGeom>
        </p:spPr>
      </p:pic>
    </p:spTree>
    <p:extLst>
      <p:ext uri="{BB962C8B-B14F-4D97-AF65-F5344CB8AC3E}">
        <p14:creationId xmlns:p14="http://schemas.microsoft.com/office/powerpoint/2010/main" val="2314218067"/>
      </p:ext>
    </p:extLst>
  </p:cSld>
  <p:clrMapOvr>
    <a:masterClrMapping/>
  </p:clrMapOvr>
</p:sld>
</file>

<file path=ppt/theme/theme1.xml><?xml version="1.0" encoding="utf-8"?>
<a:theme xmlns:a="http://schemas.openxmlformats.org/drawingml/2006/main" name="簡報內頁">
  <a:themeElements>
    <a:clrScheme name="自訂 1">
      <a:dk1>
        <a:srgbClr val="000000"/>
      </a:dk1>
      <a:lt1>
        <a:srgbClr val="FFFFFF"/>
      </a:lt1>
      <a:dk2>
        <a:srgbClr val="000000"/>
      </a:dk2>
      <a:lt2>
        <a:srgbClr val="808080"/>
      </a:lt2>
      <a:accent1>
        <a:srgbClr val="32436B"/>
      </a:accent1>
      <a:accent2>
        <a:srgbClr val="DE3E42"/>
      </a:accent2>
      <a:accent3>
        <a:srgbClr val="0083B8"/>
      </a:accent3>
      <a:accent4>
        <a:srgbClr val="2A967A"/>
      </a:accent4>
      <a:accent5>
        <a:srgbClr val="C25A20"/>
      </a:accent5>
      <a:accent6>
        <a:srgbClr val="07797F"/>
      </a:accent6>
      <a:hlink>
        <a:srgbClr val="CC5F22"/>
      </a:hlink>
      <a:folHlink>
        <a:srgbClr val="8C6A4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簡報內頁">
  <a:themeElements>
    <a:clrScheme name="自訂 1">
      <a:dk1>
        <a:srgbClr val="000000"/>
      </a:dk1>
      <a:lt1>
        <a:srgbClr val="FFFFFF"/>
      </a:lt1>
      <a:dk2>
        <a:srgbClr val="000000"/>
      </a:dk2>
      <a:lt2>
        <a:srgbClr val="808080"/>
      </a:lt2>
      <a:accent1>
        <a:srgbClr val="32436B"/>
      </a:accent1>
      <a:accent2>
        <a:srgbClr val="DE3E42"/>
      </a:accent2>
      <a:accent3>
        <a:srgbClr val="0083B8"/>
      </a:accent3>
      <a:accent4>
        <a:srgbClr val="2A967A"/>
      </a:accent4>
      <a:accent5>
        <a:srgbClr val="C25A20"/>
      </a:accent5>
      <a:accent6>
        <a:srgbClr val="07797F"/>
      </a:accent6>
      <a:hlink>
        <a:srgbClr val="CC5F22"/>
      </a:hlink>
      <a:folHlink>
        <a:srgbClr val="8C6A4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TRI_pptB_中英文">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37153</TotalTime>
  <Words>1142</Words>
  <Application>Microsoft Office PowerPoint</Application>
  <PresentationFormat>如螢幕大小 (4:3)</PresentationFormat>
  <Paragraphs>195</Paragraphs>
  <Slides>27</Slides>
  <Notes>15</Notes>
  <HiddenSlides>0</HiddenSlides>
  <MMClips>0</MMClips>
  <ScaleCrop>false</ScaleCrop>
  <HeadingPairs>
    <vt:vector size="6" baseType="variant">
      <vt:variant>
        <vt:lpstr>使用字型</vt:lpstr>
      </vt:variant>
      <vt:variant>
        <vt:i4>6</vt:i4>
      </vt:variant>
      <vt:variant>
        <vt:lpstr>佈景主題</vt:lpstr>
      </vt:variant>
      <vt:variant>
        <vt:i4>3</vt:i4>
      </vt:variant>
      <vt:variant>
        <vt:lpstr>投影片標題</vt:lpstr>
      </vt:variant>
      <vt:variant>
        <vt:i4>27</vt:i4>
      </vt:variant>
    </vt:vector>
  </HeadingPairs>
  <TitlesOfParts>
    <vt:vector size="36" baseType="lpstr">
      <vt:lpstr>微軟正黑體</vt:lpstr>
      <vt:lpstr>標楷體</vt:lpstr>
      <vt:lpstr>Arial</vt:lpstr>
      <vt:lpstr>Calibri</vt:lpstr>
      <vt:lpstr>Times New Roman</vt:lpstr>
      <vt:lpstr>Wingdings</vt:lpstr>
      <vt:lpstr>簡報內頁</vt:lpstr>
      <vt:lpstr>1_簡報內頁</vt:lpstr>
      <vt:lpstr>ITRI_pptB_中英文</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間接費用</vt:lpstr>
      <vt:lpstr>PowerPoint 簡報</vt:lpstr>
      <vt:lpstr>PowerPoint 簡報</vt:lpstr>
      <vt:lpstr>PowerPoint 簡報</vt:lpstr>
      <vt:lpstr>應收帳款(帳齡&gt;90天) </vt:lpstr>
      <vt:lpstr>PowerPoint 簡報</vt:lpstr>
      <vt:lpstr>PowerPoint 簡報</vt:lpstr>
      <vt:lpstr>114年報董事會預算編列時程及原則  </vt:lpstr>
      <vt:lpstr>PowerPoint 簡報</vt:lpstr>
      <vt:lpstr>PowerPoint 簡報</vt:lpstr>
      <vt:lpstr>PowerPoint 簡報</vt:lpstr>
      <vt:lpstr>PowerPoint 簡報</vt:lpstr>
    </vt:vector>
  </TitlesOfParts>
  <Company>ITRI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A-01-Restricted-v20150909</dc:title>
  <dc:creator>ITRI</dc:creator>
  <cp:lastModifiedBy>葉燕燕</cp:lastModifiedBy>
  <cp:revision>2421</cp:revision>
  <cp:lastPrinted>2024-05-14T09:20:32Z</cp:lastPrinted>
  <dcterms:created xsi:type="dcterms:W3CDTF">2008-05-08T04:38:45Z</dcterms:created>
  <dcterms:modified xsi:type="dcterms:W3CDTF">2024-05-15T03:06:25Z</dcterms:modified>
</cp:coreProperties>
</file>