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930" r:id="rId5"/>
  </p:sldMasterIdLst>
  <p:notesMasterIdLst>
    <p:notesMasterId r:id="rId17"/>
  </p:notesMasterIdLst>
  <p:handoutMasterIdLst>
    <p:handoutMasterId r:id="rId18"/>
  </p:handoutMasterIdLst>
  <p:sldIdLst>
    <p:sldId id="2829" r:id="rId6"/>
    <p:sldId id="3731" r:id="rId7"/>
    <p:sldId id="2145708171" r:id="rId8"/>
    <p:sldId id="2145708172" r:id="rId9"/>
    <p:sldId id="404" r:id="rId10"/>
    <p:sldId id="2145708175" r:id="rId11"/>
    <p:sldId id="279" r:id="rId12"/>
    <p:sldId id="402" r:id="rId13"/>
    <p:sldId id="257" r:id="rId14"/>
    <p:sldId id="2145708174" r:id="rId15"/>
    <p:sldId id="3764" r:id="rId16"/>
  </p:sldIdLst>
  <p:sldSz cx="12192000" cy="6858000"/>
  <p:notesSz cx="6797675" cy="992822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王漢英" initials="王漢英" lastIdx="3" clrIdx="0">
    <p:extLst>
      <p:ext uri="{19B8F6BF-5375-455C-9EA6-DF929625EA0E}">
        <p15:presenceInfo xmlns:p15="http://schemas.microsoft.com/office/powerpoint/2012/main" userId="S-1-5-21-1238659779-656391933-2766067345-10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113"/>
    <a:srgbClr val="0000FF"/>
    <a:srgbClr val="FFCCFF"/>
    <a:srgbClr val="E6E6E6"/>
    <a:srgbClr val="FF6600"/>
    <a:srgbClr val="00B2B3"/>
    <a:srgbClr val="5FB990"/>
    <a:srgbClr val="87CAAC"/>
    <a:srgbClr val="12B3C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3" autoAdjust="0"/>
    <p:restoredTop sz="96220" autoAdjust="0"/>
  </p:normalViewPr>
  <p:slideViewPr>
    <p:cSldViewPr snapToGrid="0">
      <p:cViewPr varScale="1">
        <p:scale>
          <a:sx n="110" d="100"/>
          <a:sy n="110" d="100"/>
        </p:scale>
        <p:origin x="107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3648" y="-102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6650701-39C2-4C39-B774-AC0ACA9B57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159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5D6E0B5-C9D1-4321-9F3E-3F5A2FCA6E31}" type="datetimeFigureOut">
              <a:rPr lang="zh-TW" altLang="en-US"/>
              <a:pPr>
                <a:defRPr/>
              </a:pPr>
              <a:t>2024/5/14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6D86CCB-8F76-4AE6-907E-95309338C6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368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7513" y="1239838"/>
            <a:ext cx="5962650" cy="3354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095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87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38826" indent="-282216" defTabSz="895787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38360" indent="-225134" defTabSz="895787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94972" indent="-225134" defTabSz="895787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1582" indent="-225134" defTabSz="895787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08197" indent="-225134" defTabSz="89578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64810" indent="-225134" defTabSz="89578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1421" indent="-225134" defTabSz="89578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78034" indent="-225134" defTabSz="89578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4EADF59-924C-46A7-9E7B-8655804ABFAE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59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99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0497" indent="-283831" defTabSz="90699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0080" indent="-226749" defTabSz="90699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96748" indent="-226749" defTabSz="90699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3411" indent="-226749" defTabSz="90699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0082" indent="-226749" defTabSz="90699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66749" indent="-226749" defTabSz="90699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3415" indent="-226749" defTabSz="90699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0082" indent="-226749" defTabSz="90699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6F209A4-62FC-4468-9FE9-72D02E4E750C}" type="slidenum">
              <a:rPr lang="en-US" altLang="zh-TW" smtClean="0"/>
              <a:pPr/>
              <a:t>2</a:t>
            </a:fld>
            <a:endParaRPr lang="en-US" altLang="zh-TW" dirty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" y="746125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98450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65024-6C29-460A-A7EB-138FDFDC4AD9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96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65024-6C29-460A-A7EB-138FDFDC4AD9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810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D86CCB-8F76-4AE6-907E-95309338C679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01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經濟部科學技術研究發展成果歸屬及運用辦法</a:t>
            </a:r>
            <a:b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35-1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條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執行單位以研發成果技術作價取得股權，投資設立新創公司並為發起人（以下簡稱執行單位衍生新創公司），適用本章規定。但經本部核准者，不在此限。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D86CCB-8F76-4AE6-907E-95309338C679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7187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D86CCB-8F76-4AE6-907E-95309338C679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039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7" descr="E版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4110038"/>
            <a:ext cx="368300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12192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pic>
        <p:nvPicPr>
          <p:cNvPr id="6" name="Picture 26" descr="itri_CEL_A_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528639"/>
            <a:ext cx="4438651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1" name="Rectangle 2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8188" y="2584704"/>
            <a:ext cx="8794753" cy="1219201"/>
          </a:xfrm>
        </p:spPr>
        <p:txBody>
          <a:bodyPr anchor="t" anchorCtr="0"/>
          <a:lstStyle>
            <a:lvl1pPr>
              <a:defRPr sz="4400" b="1">
                <a:solidFill>
                  <a:srgbClr val="00B2B3"/>
                </a:solidFill>
              </a:defRPr>
            </a:lvl1pPr>
          </a:lstStyle>
          <a:p>
            <a:r>
              <a:rPr lang="zh-TW" altLang="en-US" dirty="0"/>
              <a:t>簡報標題</a:t>
            </a:r>
          </a:p>
        </p:txBody>
      </p:sp>
      <p:sp>
        <p:nvSpPr>
          <p:cNvPr id="30742" name="Rectangle 2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28188" y="5059680"/>
            <a:ext cx="9027829" cy="755904"/>
          </a:xfrm>
        </p:spPr>
        <p:txBody>
          <a:bodyPr anchor="b" anchorCtr="0"/>
          <a:lstStyle>
            <a:lvl1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 sz="20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/>
              <a:t>簡報單位 簡報人名稱</a:t>
            </a:r>
            <a:r>
              <a:rPr lang="en-US" altLang="zh-TW" sz="2000" dirty="0"/>
              <a:t> </a:t>
            </a:r>
            <a:r>
              <a:rPr lang="zh-TW" altLang="en-US" sz="2000" dirty="0"/>
              <a:t>職稱</a:t>
            </a:r>
            <a:endParaRPr lang="en-US" altLang="zh-TW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2" hasCustomPrompt="1"/>
          </p:nvPr>
        </p:nvSpPr>
        <p:spPr>
          <a:xfrm>
            <a:off x="728188" y="5902263"/>
            <a:ext cx="3718137" cy="43230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dirty="0"/>
              <a:t>簡報日期</a:t>
            </a:r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280" y="193870"/>
            <a:ext cx="910312" cy="31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8"/>
          <p:cNvSpPr txBox="1">
            <a:spLocks noChangeArrowheads="1"/>
          </p:cNvSpPr>
          <p:nvPr userDrawn="1"/>
        </p:nvSpPr>
        <p:spPr bwMode="auto">
          <a:xfrm>
            <a:off x="-15334" y="6610193"/>
            <a:ext cx="94958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zh-TW" altLang="en-US" sz="1000" dirty="0">
                <a:solidFill>
                  <a:schemeClr val="bg1"/>
                </a:solidFill>
                <a:latin typeface="+mj-ea"/>
                <a:ea typeface="+mj-ea"/>
              </a:rPr>
              <a:t>工業技術研究院機密資料 禁止複製、轉載、外流 </a:t>
            </a:r>
            <a:r>
              <a:rPr lang="en-US" altLang="zh-TW" sz="1000" dirty="0">
                <a:solidFill>
                  <a:schemeClr val="bg1"/>
                </a:solidFill>
                <a:latin typeface="+mj-ea"/>
                <a:ea typeface="+mj-ea"/>
              </a:rPr>
              <a:t>ITRI CONFIDENTIAL DOCUMENT 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273325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551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311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2855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5194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72551" y="313944"/>
            <a:ext cx="2789767" cy="5864352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1134" y="313944"/>
            <a:ext cx="8168217" cy="586435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6546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567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 altLang="zh-TW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D1BA6-A525-4294-9821-88548ADF96C9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3704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ED52B8-4281-406E-B576-8B5AAB8B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E7DE76-6A0B-4214-BD93-E1D9AA247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1B153E-E561-4945-924B-A9B542458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D84E-386E-4341-9669-62F5F7C33BCF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A044A6B-221F-46E9-BE0C-45197482D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43101B3-0171-432E-90F2-7DCC380D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5AAB-E635-46D0-940B-C5C286108C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926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7" descr="E版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2" y="2991902"/>
            <a:ext cx="3886200" cy="386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2"/>
          <p:cNvSpPr>
            <a:spLocks noChangeArrowheads="1"/>
          </p:cNvSpPr>
          <p:nvPr userDrawn="1"/>
        </p:nvSpPr>
        <p:spPr bwMode="auto">
          <a:xfrm>
            <a:off x="-1" y="6618288"/>
            <a:ext cx="12192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pic>
        <p:nvPicPr>
          <p:cNvPr id="11" name="Picture 26" descr="itri_CEL_A_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1" y="579438"/>
            <a:ext cx="332898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6698" y="2584703"/>
            <a:ext cx="6596065" cy="1219201"/>
          </a:xfrm>
        </p:spPr>
        <p:txBody>
          <a:bodyPr anchor="t" anchorCtr="0"/>
          <a:lstStyle>
            <a:lvl1pPr>
              <a:defRPr sz="4400" b="1">
                <a:solidFill>
                  <a:srgbClr val="00B2B3"/>
                </a:solidFill>
              </a:defRPr>
            </a:lvl1pPr>
          </a:lstStyle>
          <a:p>
            <a:r>
              <a:rPr lang="zh-TW" altLang="en-US" dirty="0"/>
              <a:t>簡報標題</a:t>
            </a:r>
          </a:p>
        </p:txBody>
      </p:sp>
      <p:sp>
        <p:nvSpPr>
          <p:cNvPr id="14" name="Rectangle 2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53791" y="5059680"/>
            <a:ext cx="6770872" cy="755904"/>
          </a:xfrm>
        </p:spPr>
        <p:txBody>
          <a:bodyPr anchor="b" anchorCtr="0"/>
          <a:lstStyle>
            <a:lvl1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 sz="20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/>
              <a:t>簡報單位 簡報人名稱</a:t>
            </a:r>
            <a:r>
              <a:rPr lang="en-US" altLang="zh-TW" sz="2000" dirty="0"/>
              <a:t> </a:t>
            </a:r>
            <a:r>
              <a:rPr lang="zh-TW" altLang="en-US" sz="2000" dirty="0"/>
              <a:t>職稱</a:t>
            </a:r>
            <a:endParaRPr lang="en-US" altLang="zh-TW" sz="2000" dirty="0"/>
          </a:p>
        </p:txBody>
      </p:sp>
      <p:sp>
        <p:nvSpPr>
          <p:cNvPr id="17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11614808" y="6619875"/>
            <a:ext cx="571500" cy="238125"/>
          </a:xfrm>
        </p:spPr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8" name="文字版面配置區 8"/>
          <p:cNvSpPr>
            <a:spLocks noGrp="1"/>
          </p:cNvSpPr>
          <p:nvPr>
            <p:ph type="body" sz="quarter" idx="12" hasCustomPrompt="1"/>
          </p:nvPr>
        </p:nvSpPr>
        <p:spPr>
          <a:xfrm>
            <a:off x="853790" y="5902262"/>
            <a:ext cx="2788603" cy="43230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dirty="0"/>
              <a:t>簡報日期</a:t>
            </a:r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5" y="254786"/>
            <a:ext cx="682734" cy="31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-11500" y="6610192"/>
            <a:ext cx="7121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zh-TW" altLang="en-US" sz="1000" dirty="0">
                <a:solidFill>
                  <a:schemeClr val="bg1"/>
                </a:solidFill>
                <a:latin typeface="+mj-ea"/>
                <a:ea typeface="+mj-ea"/>
              </a:rPr>
              <a:t>工業技術研究院機密資料 禁止複製、轉載、外流 </a:t>
            </a:r>
            <a:r>
              <a:rPr lang="en-US" altLang="zh-TW" sz="1000" dirty="0">
                <a:solidFill>
                  <a:schemeClr val="bg1"/>
                </a:solidFill>
                <a:latin typeface="+mj-ea"/>
                <a:ea typeface="+mj-ea"/>
              </a:rPr>
              <a:t>ITRI CONFIDENTIAL DOCUMENT 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963850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958251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1" y="1439864"/>
            <a:ext cx="7981506" cy="47577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圖片版面配置區 2"/>
          <p:cNvSpPr>
            <a:spLocks noGrp="1"/>
          </p:cNvSpPr>
          <p:nvPr>
            <p:ph type="pic" idx="11"/>
          </p:nvPr>
        </p:nvSpPr>
        <p:spPr>
          <a:xfrm>
            <a:off x="8825023" y="1439864"/>
            <a:ext cx="2822033" cy="47577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439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0782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439865"/>
            <a:ext cx="11037455" cy="28556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圖片版面配置區 2"/>
          <p:cNvSpPr>
            <a:spLocks noGrp="1"/>
          </p:cNvSpPr>
          <p:nvPr>
            <p:ph type="pic" idx="11"/>
          </p:nvPr>
        </p:nvSpPr>
        <p:spPr>
          <a:xfrm>
            <a:off x="609601" y="4444409"/>
            <a:ext cx="11037456" cy="1753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864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標題 1"/>
          <p:cNvSpPr>
            <a:spLocks noGrp="1"/>
          </p:cNvSpPr>
          <p:nvPr>
            <p:ph type="ctrTitle"/>
          </p:nvPr>
        </p:nvSpPr>
        <p:spPr>
          <a:xfrm>
            <a:off x="2174355" y="2564904"/>
            <a:ext cx="7772400" cy="1035546"/>
          </a:xfrm>
        </p:spPr>
        <p:txBody>
          <a:bodyPr anchor="t" anchorCtr="0">
            <a:noAutofit/>
          </a:bodyPr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2" name="副標題 2"/>
          <p:cNvSpPr>
            <a:spLocks noGrp="1"/>
          </p:cNvSpPr>
          <p:nvPr>
            <p:ph type="subTitle" idx="1"/>
          </p:nvPr>
        </p:nvSpPr>
        <p:spPr>
          <a:xfrm>
            <a:off x="2860155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474310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0864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2" y="1439864"/>
            <a:ext cx="54737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86502" y="1439864"/>
            <a:ext cx="5475817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0158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5021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471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5625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1504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1826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130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439864"/>
            <a:ext cx="8168640" cy="4757737"/>
          </a:xfrm>
        </p:spPr>
        <p:txBody>
          <a:bodyPr/>
          <a:lstStyle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圖片版面配置區 2"/>
          <p:cNvSpPr>
            <a:spLocks noGrp="1"/>
          </p:cNvSpPr>
          <p:nvPr>
            <p:ph type="pic" idx="11"/>
          </p:nvPr>
        </p:nvSpPr>
        <p:spPr>
          <a:xfrm>
            <a:off x="8962099" y="1439864"/>
            <a:ext cx="2798101" cy="47577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6971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72553" y="425301"/>
            <a:ext cx="2789767" cy="566597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1136" y="425301"/>
            <a:ext cx="8168217" cy="5665973"/>
          </a:xfrm>
        </p:spPr>
        <p:txBody>
          <a:bodyPr vert="eaVert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972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439863"/>
            <a:ext cx="11146971" cy="3184388"/>
          </a:xfrm>
        </p:spPr>
        <p:txBody>
          <a:bodyPr/>
          <a:lstStyle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1133" y="316992"/>
            <a:ext cx="11155439" cy="88950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圖片版面配置區 2"/>
          <p:cNvSpPr>
            <a:spLocks noGrp="1"/>
          </p:cNvSpPr>
          <p:nvPr>
            <p:ph type="pic" idx="11"/>
          </p:nvPr>
        </p:nvSpPr>
        <p:spPr>
          <a:xfrm>
            <a:off x="609600" y="4725145"/>
            <a:ext cx="11146971" cy="1584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331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ctrTitle"/>
          </p:nvPr>
        </p:nvSpPr>
        <p:spPr>
          <a:xfrm>
            <a:off x="914400" y="2564904"/>
            <a:ext cx="10363200" cy="1035546"/>
          </a:xfrm>
        </p:spPr>
        <p:txBody>
          <a:bodyPr anchor="t" anchorCtr="0">
            <a:noAutofit/>
          </a:bodyPr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661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61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1" y="1542734"/>
            <a:ext cx="54737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86501" y="1542734"/>
            <a:ext cx="5475817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545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0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601133" y="316992"/>
            <a:ext cx="11159067" cy="88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20010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標題 7"/>
          <p:cNvSpPr>
            <a:spLocks noGrp="1"/>
          </p:cNvSpPr>
          <p:nvPr>
            <p:ph type="title"/>
          </p:nvPr>
        </p:nvSpPr>
        <p:spPr>
          <a:xfrm>
            <a:off x="601133" y="316992"/>
            <a:ext cx="11159067" cy="88950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33372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12192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601133" y="316992"/>
            <a:ext cx="11159067" cy="88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39864"/>
            <a:ext cx="11152717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0" y="6619876"/>
            <a:ext cx="762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1200">
                <a:solidFill>
                  <a:schemeClr val="bg1"/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A71FFAD-F905-4792-971B-681FA4F61C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3" name="Line 50"/>
          <p:cNvSpPr>
            <a:spLocks noChangeShapeType="1"/>
          </p:cNvSpPr>
          <p:nvPr/>
        </p:nvSpPr>
        <p:spPr bwMode="auto">
          <a:xfrm>
            <a:off x="12194118" y="6202363"/>
            <a:ext cx="1155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4" name="Line 51"/>
          <p:cNvSpPr>
            <a:spLocks noChangeShapeType="1"/>
          </p:cNvSpPr>
          <p:nvPr/>
        </p:nvSpPr>
        <p:spPr bwMode="auto">
          <a:xfrm rot="5400000">
            <a:off x="10084330" y="7127876"/>
            <a:ext cx="536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6" name="Text Box 52"/>
          <p:cNvSpPr txBox="1">
            <a:spLocks noChangeArrowheads="1"/>
          </p:cNvSpPr>
          <p:nvPr/>
        </p:nvSpPr>
        <p:spPr bwMode="auto">
          <a:xfrm>
            <a:off x="0" y="7200900"/>
            <a:ext cx="721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zh-TW" altLang="en-US" sz="2400">
                <a:ea typeface="微軟正黑體" panose="020B0604030504040204" pitchFamily="34" charset="-120"/>
              </a:rPr>
              <a:t>建議字型：中文微軟正黑體，英文</a:t>
            </a:r>
            <a:r>
              <a:rPr lang="en-US" altLang="zh-TW" sz="2400">
                <a:ea typeface="微軟正黑體" panose="020B0604030504040204" pitchFamily="34" charset="-120"/>
              </a:rPr>
              <a:t>Arial</a:t>
            </a:r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280" y="193870"/>
            <a:ext cx="910312" cy="31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-15334" y="6610193"/>
            <a:ext cx="94958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zh-TW" altLang="en-US" sz="1000" dirty="0">
                <a:solidFill>
                  <a:schemeClr val="bg1"/>
                </a:solidFill>
                <a:latin typeface="+mj-ea"/>
                <a:ea typeface="+mj-ea"/>
              </a:rPr>
              <a:t>工業技術研究院機密資料 禁止複製、轉載、外流 </a:t>
            </a:r>
            <a:r>
              <a:rPr lang="en-US" altLang="zh-TW" sz="1000" dirty="0">
                <a:solidFill>
                  <a:schemeClr val="bg1"/>
                </a:solidFill>
                <a:latin typeface="+mj-ea"/>
                <a:ea typeface="+mj-ea"/>
              </a:rPr>
              <a:t>ITRI CONFIDENTIAL DOCUMENT DO NOT COPY OR DISTRIBUTE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5" r:id="rId2"/>
    <p:sldLayoutId id="2147483916" r:id="rId3"/>
    <p:sldLayoutId id="2147483917" r:id="rId4"/>
    <p:sldLayoutId id="2147483903" r:id="rId5"/>
    <p:sldLayoutId id="2147483904" r:id="rId6"/>
    <p:sldLayoutId id="2147483905" r:id="rId7"/>
    <p:sldLayoutId id="2147483906" r:id="rId8"/>
    <p:sldLayoutId id="2147483908" r:id="rId9"/>
    <p:sldLayoutId id="2147483914" r:id="rId10"/>
    <p:sldLayoutId id="2147483909" r:id="rId11"/>
    <p:sldLayoutId id="2147483910" r:id="rId12"/>
    <p:sldLayoutId id="2147483911" r:id="rId13"/>
    <p:sldLayoutId id="2147483912" r:id="rId14"/>
    <p:sldLayoutId id="2147483947" r:id="rId15"/>
    <p:sldLayoutId id="2147483948" r:id="rId16"/>
  </p:sldLayoutIdLst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600">
          <a:solidFill>
            <a:srgbClr val="00B2B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12192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601133" y="264920"/>
            <a:ext cx="11045923" cy="94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439864"/>
            <a:ext cx="11037455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0" y="6619878"/>
            <a:ext cx="762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1200">
                <a:solidFill>
                  <a:schemeClr val="bg1"/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A71FFAD-F905-4792-971B-681FA4F61C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3" name="Line 50"/>
          <p:cNvSpPr>
            <a:spLocks noChangeShapeType="1"/>
          </p:cNvSpPr>
          <p:nvPr/>
        </p:nvSpPr>
        <p:spPr bwMode="auto">
          <a:xfrm>
            <a:off x="12194119" y="6202363"/>
            <a:ext cx="1155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4" name="Line 51"/>
          <p:cNvSpPr>
            <a:spLocks noChangeShapeType="1"/>
          </p:cNvSpPr>
          <p:nvPr/>
        </p:nvSpPr>
        <p:spPr bwMode="auto">
          <a:xfrm rot="5400000">
            <a:off x="10084331" y="7127876"/>
            <a:ext cx="536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6" name="Text Box 52"/>
          <p:cNvSpPr txBox="1">
            <a:spLocks noChangeArrowheads="1"/>
          </p:cNvSpPr>
          <p:nvPr/>
        </p:nvSpPr>
        <p:spPr bwMode="auto">
          <a:xfrm>
            <a:off x="0" y="7200900"/>
            <a:ext cx="721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zh-TW" altLang="en-US" sz="2400">
                <a:ea typeface="微軟正黑體" panose="020B0604030504040204" pitchFamily="34" charset="-120"/>
              </a:rPr>
              <a:t>建議字型：中文微軟正黑體，英文</a:t>
            </a:r>
            <a:r>
              <a:rPr lang="en-US" altLang="zh-TW" sz="2400">
                <a:ea typeface="微軟正黑體" panose="020B0604030504040204" pitchFamily="34" charset="-120"/>
              </a:rPr>
              <a:t>Arial</a:t>
            </a:r>
          </a:p>
        </p:txBody>
      </p:sp>
      <p:pic>
        <p:nvPicPr>
          <p:cNvPr id="14" name="Picture 28" descr="itri_CEL_A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8" y="6159948"/>
            <a:ext cx="1476375" cy="3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5" y="254786"/>
            <a:ext cx="682734" cy="31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-11500" y="6610192"/>
            <a:ext cx="7121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zh-TW" altLang="en-US" sz="1000" dirty="0">
                <a:solidFill>
                  <a:schemeClr val="bg1"/>
                </a:solidFill>
                <a:latin typeface="+mj-ea"/>
                <a:ea typeface="+mj-ea"/>
              </a:rPr>
              <a:t>工業技術研究院機密資料 禁止複製、轉載、外流 </a:t>
            </a:r>
            <a:r>
              <a:rPr lang="en-US" altLang="zh-TW" sz="1000" dirty="0">
                <a:solidFill>
                  <a:schemeClr val="bg1"/>
                </a:solidFill>
                <a:latin typeface="+mj-ea"/>
                <a:ea typeface="+mj-ea"/>
              </a:rPr>
              <a:t>ITRI CONFIDENTIAL DOCUMENT 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185018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B2B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hyperlink" Target="https://www.nhi.gov.tw/Content_List.aspx?n=82BE88F79016A334&amp;topn=23C660CAACAA159D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67608" y="2060848"/>
            <a:ext cx="6963508" cy="17281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zh-TW" altLang="en-US" sz="4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標楷體" charset="0"/>
              </a:rPr>
              <a:t>承益團隊</a:t>
            </a:r>
            <a:r>
              <a:rPr lang="zh-TW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標楷體" charset="0"/>
              </a:rPr>
              <a:t>業務報告</a:t>
            </a:r>
            <a:endParaRPr lang="en-US" altLang="zh-TW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標楷體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238883" y="5014112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113.05.15</a:t>
            </a:r>
          </a:p>
        </p:txBody>
      </p:sp>
    </p:spTree>
    <p:extLst>
      <p:ext uri="{BB962C8B-B14F-4D97-AF65-F5344CB8AC3E}">
        <p14:creationId xmlns:p14="http://schemas.microsoft.com/office/powerpoint/2010/main" val="66854178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:a16="http://schemas.microsoft.com/office/drawing/2014/main" id="{393AC8D5-656B-413A-95EB-B326B1B23DCF}"/>
              </a:ext>
            </a:extLst>
          </p:cNvPr>
          <p:cNvSpPr/>
          <p:nvPr/>
        </p:nvSpPr>
        <p:spPr>
          <a:xfrm>
            <a:off x="339303" y="1716794"/>
            <a:ext cx="1759789" cy="816694"/>
          </a:xfrm>
          <a:prstGeom prst="roundRect">
            <a:avLst>
              <a:gd name="adj" fmla="val 1244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工研院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4D6F6267-FFF3-4D68-B24F-EE9E321925F6}"/>
              </a:ext>
            </a:extLst>
          </p:cNvPr>
          <p:cNvSpPr/>
          <p:nvPr/>
        </p:nvSpPr>
        <p:spPr>
          <a:xfrm>
            <a:off x="347903" y="3084323"/>
            <a:ext cx="1759789" cy="898066"/>
          </a:xfrm>
          <a:prstGeom prst="roundRect">
            <a:avLst>
              <a:gd name="adj" fmla="val 1244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新創團隊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61FD711-7F87-454B-A3E3-4E59D9419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407564"/>
              </p:ext>
            </p:extLst>
          </p:nvPr>
        </p:nvGraphicFramePr>
        <p:xfrm>
          <a:off x="1811547" y="1089384"/>
          <a:ext cx="9920382" cy="5495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397">
                  <a:extLst>
                    <a:ext uri="{9D8B030D-6E8A-4147-A177-3AD203B41FA5}">
                      <a16:colId xmlns:a16="http://schemas.microsoft.com/office/drawing/2014/main" val="394269725"/>
                    </a:ext>
                  </a:extLst>
                </a:gridCol>
                <a:gridCol w="1653397">
                  <a:extLst>
                    <a:ext uri="{9D8B030D-6E8A-4147-A177-3AD203B41FA5}">
                      <a16:colId xmlns:a16="http://schemas.microsoft.com/office/drawing/2014/main" val="2507386344"/>
                    </a:ext>
                  </a:extLst>
                </a:gridCol>
                <a:gridCol w="1653397">
                  <a:extLst>
                    <a:ext uri="{9D8B030D-6E8A-4147-A177-3AD203B41FA5}">
                      <a16:colId xmlns:a16="http://schemas.microsoft.com/office/drawing/2014/main" val="1718933435"/>
                    </a:ext>
                  </a:extLst>
                </a:gridCol>
                <a:gridCol w="1653397">
                  <a:extLst>
                    <a:ext uri="{9D8B030D-6E8A-4147-A177-3AD203B41FA5}">
                      <a16:colId xmlns:a16="http://schemas.microsoft.com/office/drawing/2014/main" val="720965589"/>
                    </a:ext>
                  </a:extLst>
                </a:gridCol>
                <a:gridCol w="1653397">
                  <a:extLst>
                    <a:ext uri="{9D8B030D-6E8A-4147-A177-3AD203B41FA5}">
                      <a16:colId xmlns:a16="http://schemas.microsoft.com/office/drawing/2014/main" val="512761072"/>
                    </a:ext>
                  </a:extLst>
                </a:gridCol>
                <a:gridCol w="1653397">
                  <a:extLst>
                    <a:ext uri="{9D8B030D-6E8A-4147-A177-3AD203B41FA5}">
                      <a16:colId xmlns:a16="http://schemas.microsoft.com/office/drawing/2014/main" val="524226399"/>
                    </a:ext>
                  </a:extLst>
                </a:gridCol>
              </a:tblGrid>
              <a:tr h="57279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2024/06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2024/07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2024/08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2024/09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2024/10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2024/11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337036"/>
                  </a:ext>
                </a:extLst>
              </a:tr>
              <a:tr h="492312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152526"/>
                  </a:ext>
                </a:extLst>
              </a:tr>
            </a:tbl>
          </a:graphicData>
        </a:graphic>
      </p:graphicFrame>
      <p:sp>
        <p:nvSpPr>
          <p:cNvPr id="58" name="箭號: 向右 57">
            <a:extLst>
              <a:ext uri="{FF2B5EF4-FFF2-40B4-BE49-F238E27FC236}">
                <a16:creationId xmlns:a16="http://schemas.microsoft.com/office/drawing/2014/main" id="{0C431A10-376D-E696-3D54-C5A17F2F85DE}"/>
              </a:ext>
            </a:extLst>
          </p:cNvPr>
          <p:cNvSpPr/>
          <p:nvPr/>
        </p:nvSpPr>
        <p:spPr>
          <a:xfrm>
            <a:off x="2658698" y="3873261"/>
            <a:ext cx="3990098" cy="864923"/>
          </a:xfrm>
          <a:prstGeom prst="rightArrow">
            <a:avLst>
              <a:gd name="adj1" fmla="val 64752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台北市產發局審件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安永推估可能需耗時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0300C0F-C01F-4B29-B521-16CD661C0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75" y="272690"/>
            <a:ext cx="10515600" cy="816694"/>
          </a:xfrm>
        </p:spPr>
        <p:txBody>
          <a:bodyPr/>
          <a:lstStyle/>
          <a:p>
            <a:r>
              <a:rPr lang="zh-TW" altLang="en-US" b="1" kern="1200" dirty="0">
                <a:solidFill>
                  <a:srgbClr val="007474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新創案進度說明</a:t>
            </a:r>
            <a:endParaRPr lang="zh-TW" altLang="en-US" dirty="0"/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7D5372A9-43D1-E550-B570-A0421AA54020}"/>
              </a:ext>
            </a:extLst>
          </p:cNvPr>
          <p:cNvSpPr/>
          <p:nvPr/>
        </p:nvSpPr>
        <p:spPr>
          <a:xfrm>
            <a:off x="1834749" y="2447689"/>
            <a:ext cx="823949" cy="864923"/>
          </a:xfrm>
          <a:prstGeom prst="rightArrow">
            <a:avLst>
              <a:gd name="adj1" fmla="val 64752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2569BF-1046-CDD9-5373-AB68C809885C}"/>
              </a:ext>
            </a:extLst>
          </p:cNvPr>
          <p:cNvSpPr/>
          <p:nvPr/>
        </p:nvSpPr>
        <p:spPr>
          <a:xfrm>
            <a:off x="1758943" y="2661168"/>
            <a:ext cx="8997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董事、監事簽署願任書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504F9B4E-D4D1-4550-8C39-ACD0A4ED529F}"/>
              </a:ext>
            </a:extLst>
          </p:cNvPr>
          <p:cNvGrpSpPr/>
          <p:nvPr/>
        </p:nvGrpSpPr>
        <p:grpSpPr>
          <a:xfrm>
            <a:off x="1599081" y="3296375"/>
            <a:ext cx="1059617" cy="693029"/>
            <a:chOff x="1599080" y="3312612"/>
            <a:chExt cx="1059617" cy="693029"/>
          </a:xfrm>
        </p:grpSpPr>
        <p:sp>
          <p:nvSpPr>
            <p:cNvPr id="12" name="箭號: 向右 11">
              <a:extLst>
                <a:ext uri="{FF2B5EF4-FFF2-40B4-BE49-F238E27FC236}">
                  <a16:creationId xmlns:a16="http://schemas.microsoft.com/office/drawing/2014/main" id="{4CE84C4B-84F9-EC35-2487-3ADB13C42A35}"/>
                </a:ext>
              </a:extLst>
            </p:cNvPr>
            <p:cNvSpPr/>
            <p:nvPr/>
          </p:nvSpPr>
          <p:spPr>
            <a:xfrm>
              <a:off x="1834748" y="3312612"/>
              <a:ext cx="823949" cy="693029"/>
            </a:xfrm>
            <a:prstGeom prst="rightArrow">
              <a:avLst>
                <a:gd name="adj1" fmla="val 74586"/>
                <a:gd name="adj2" fmla="val 53573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3C7BB76-C908-1741-5776-E3FBFCB20B30}"/>
                </a:ext>
              </a:extLst>
            </p:cNvPr>
            <p:cNvSpPr/>
            <p:nvPr/>
          </p:nvSpPr>
          <p:spPr>
            <a:xfrm>
              <a:off x="1599080" y="3528321"/>
              <a:ext cx="89975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zh-TW" altLang="en-US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房租合約</a:t>
              </a:r>
            </a:p>
          </p:txBody>
        </p:sp>
      </p:grp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DBE6BDE1-4E1C-178A-E500-93071CBD758F}"/>
              </a:ext>
            </a:extLst>
          </p:cNvPr>
          <p:cNvSpPr/>
          <p:nvPr/>
        </p:nvSpPr>
        <p:spPr>
          <a:xfrm>
            <a:off x="1834749" y="3873262"/>
            <a:ext cx="1328170" cy="864923"/>
          </a:xfrm>
          <a:prstGeom prst="rightArrow">
            <a:avLst>
              <a:gd name="adj1" fmla="val 70898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632463F-BE96-869B-73E5-83332E165CB4}"/>
              </a:ext>
            </a:extLst>
          </p:cNvPr>
          <p:cNvSpPr/>
          <p:nvPr/>
        </p:nvSpPr>
        <p:spPr>
          <a:xfrm>
            <a:off x="1760320" y="4005641"/>
            <a:ext cx="12244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安永會計師事務所驗資並送件</a:t>
            </a:r>
            <a:endPara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r"/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台北市產發局</a:t>
            </a:r>
          </a:p>
        </p:txBody>
      </p:sp>
      <p:sp>
        <p:nvSpPr>
          <p:cNvPr id="59" name="箭號: 向右 58">
            <a:extLst>
              <a:ext uri="{FF2B5EF4-FFF2-40B4-BE49-F238E27FC236}">
                <a16:creationId xmlns:a16="http://schemas.microsoft.com/office/drawing/2014/main" id="{3664998B-D2F2-D0C1-6CA9-EA096C5C56F6}"/>
              </a:ext>
            </a:extLst>
          </p:cNvPr>
          <p:cNvSpPr/>
          <p:nvPr/>
        </p:nvSpPr>
        <p:spPr>
          <a:xfrm>
            <a:off x="6739436" y="4878490"/>
            <a:ext cx="1841037" cy="864923"/>
          </a:xfrm>
          <a:prstGeom prst="rightArrow">
            <a:avLst>
              <a:gd name="adj1" fmla="val 70898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F1B63C84-C8BF-0792-54FB-0CF629850B6B}"/>
              </a:ext>
            </a:extLst>
          </p:cNvPr>
          <p:cNvSpPr/>
          <p:nvPr/>
        </p:nvSpPr>
        <p:spPr>
          <a:xfrm>
            <a:off x="6792335" y="5188802"/>
            <a:ext cx="14423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Angel Round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增資</a:t>
            </a:r>
            <a:endPara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箭號: 向右 60">
            <a:extLst>
              <a:ext uri="{FF2B5EF4-FFF2-40B4-BE49-F238E27FC236}">
                <a16:creationId xmlns:a16="http://schemas.microsoft.com/office/drawing/2014/main" id="{3ECE0D0E-E5D3-BB8B-319C-F8A50E92CCA8}"/>
              </a:ext>
            </a:extLst>
          </p:cNvPr>
          <p:cNvSpPr/>
          <p:nvPr/>
        </p:nvSpPr>
        <p:spPr>
          <a:xfrm>
            <a:off x="8202166" y="1686552"/>
            <a:ext cx="756614" cy="864923"/>
          </a:xfrm>
          <a:prstGeom prst="rightArrow">
            <a:avLst>
              <a:gd name="adj1" fmla="val 70898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C856794F-2BD5-5326-55ED-F8C331B305D7}"/>
              </a:ext>
            </a:extLst>
          </p:cNvPr>
          <p:cNvSpPr/>
          <p:nvPr/>
        </p:nvSpPr>
        <p:spPr>
          <a:xfrm>
            <a:off x="8202166" y="1901508"/>
            <a:ext cx="5927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人員移轉</a:t>
            </a:r>
            <a:endPara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等腰三角形 62">
            <a:extLst>
              <a:ext uri="{FF2B5EF4-FFF2-40B4-BE49-F238E27FC236}">
                <a16:creationId xmlns:a16="http://schemas.microsoft.com/office/drawing/2014/main" id="{4AEF2674-480E-96DC-A880-6B4F075B8F0A}"/>
              </a:ext>
            </a:extLst>
          </p:cNvPr>
          <p:cNvSpPr/>
          <p:nvPr/>
        </p:nvSpPr>
        <p:spPr>
          <a:xfrm>
            <a:off x="6585000" y="4300575"/>
            <a:ext cx="315714" cy="32267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7C5ECD9E-18AD-3FCC-FA48-85D31120FF36}"/>
              </a:ext>
            </a:extLst>
          </p:cNvPr>
          <p:cNvSpPr/>
          <p:nvPr/>
        </p:nvSpPr>
        <p:spPr>
          <a:xfrm>
            <a:off x="5955103" y="4664571"/>
            <a:ext cx="1617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公司完成設立</a:t>
            </a:r>
          </a:p>
        </p:txBody>
      </p:sp>
      <p:sp>
        <p:nvSpPr>
          <p:cNvPr id="65" name="箭號: 向右 64">
            <a:extLst>
              <a:ext uri="{FF2B5EF4-FFF2-40B4-BE49-F238E27FC236}">
                <a16:creationId xmlns:a16="http://schemas.microsoft.com/office/drawing/2014/main" id="{5ED50811-6102-9453-75A4-55518CFD48A2}"/>
              </a:ext>
            </a:extLst>
          </p:cNvPr>
          <p:cNvSpPr/>
          <p:nvPr/>
        </p:nvSpPr>
        <p:spPr>
          <a:xfrm>
            <a:off x="8202166" y="2539962"/>
            <a:ext cx="756614" cy="864923"/>
          </a:xfrm>
          <a:prstGeom prst="rightArrow">
            <a:avLst>
              <a:gd name="adj1" fmla="val 70898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661AB18C-1460-E5B1-C71D-6F74CB165054}"/>
              </a:ext>
            </a:extLst>
          </p:cNvPr>
          <p:cNvSpPr/>
          <p:nvPr/>
        </p:nvSpPr>
        <p:spPr>
          <a:xfrm>
            <a:off x="8228392" y="2766431"/>
            <a:ext cx="5927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股權移轉</a:t>
            </a:r>
            <a:endPara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270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2BCD1-3407-4EDA-9584-432BCF766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5560" y="2635045"/>
            <a:ext cx="7772400" cy="967837"/>
          </a:xfrm>
        </p:spPr>
        <p:txBody>
          <a:bodyPr/>
          <a:lstStyle/>
          <a:p>
            <a:pPr algn="ctr"/>
            <a:r>
              <a:rPr lang="zh-TW" altLang="en-US" sz="4800" b="1" kern="1200" dirty="0">
                <a:solidFill>
                  <a:srgbClr val="007474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報告完畢</a:t>
            </a:r>
          </a:p>
        </p:txBody>
      </p:sp>
    </p:spTree>
    <p:extLst>
      <p:ext uri="{BB962C8B-B14F-4D97-AF65-F5344CB8AC3E}">
        <p14:creationId xmlns:p14="http://schemas.microsoft.com/office/powerpoint/2010/main" val="40349800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標題 3"/>
          <p:cNvSpPr>
            <a:spLocks noGrp="1"/>
          </p:cNvSpPr>
          <p:nvPr>
            <p:ph type="title"/>
          </p:nvPr>
        </p:nvSpPr>
        <p:spPr>
          <a:xfrm>
            <a:off x="1981200" y="332656"/>
            <a:ext cx="8229600" cy="864096"/>
          </a:xfrm>
        </p:spPr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綱   要</a:t>
            </a:r>
          </a:p>
        </p:txBody>
      </p:sp>
      <p:sp>
        <p:nvSpPr>
          <p:cNvPr id="116739" name="內容版面配置區 4"/>
          <p:cNvSpPr>
            <a:spLocks noGrp="1"/>
          </p:cNvSpPr>
          <p:nvPr>
            <p:ph idx="1"/>
          </p:nvPr>
        </p:nvSpPr>
        <p:spPr>
          <a:xfrm>
            <a:off x="3195485" y="2229444"/>
            <a:ext cx="6715432" cy="2088232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業務能見度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合作規劃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新創案進度說明</a:t>
            </a:r>
          </a:p>
        </p:txBody>
      </p:sp>
    </p:spTree>
    <p:extLst>
      <p:ext uri="{BB962C8B-B14F-4D97-AF65-F5344CB8AC3E}">
        <p14:creationId xmlns:p14="http://schemas.microsoft.com/office/powerpoint/2010/main" val="46411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1981200" y="107350"/>
            <a:ext cx="8229600" cy="5516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23">
                <a:solidFill>
                  <a:srgbClr val="3366FF"/>
                </a:solidFill>
                <a:latin typeface="BiauKai"/>
                <a:ea typeface="BiauKai"/>
                <a:cs typeface="BiauKa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769">
                <a:solidFill>
                  <a:srgbClr val="3366FF"/>
                </a:solidFill>
                <a:latin typeface="BiauKai" charset="-120"/>
                <a:ea typeface="BiauKai" charset="-120"/>
                <a:cs typeface="BiauKai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769">
                <a:solidFill>
                  <a:srgbClr val="3366FF"/>
                </a:solidFill>
                <a:latin typeface="BiauKai" charset="-120"/>
                <a:ea typeface="BiauKai" charset="-120"/>
                <a:cs typeface="BiauKai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769">
                <a:solidFill>
                  <a:srgbClr val="3366FF"/>
                </a:solidFill>
                <a:latin typeface="BiauKai" charset="-120"/>
                <a:ea typeface="BiauKai" charset="-120"/>
                <a:cs typeface="BiauKai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769">
                <a:solidFill>
                  <a:srgbClr val="3366FF"/>
                </a:solidFill>
                <a:latin typeface="BiauKai" charset="-120"/>
                <a:ea typeface="BiauKai" charset="-120"/>
                <a:cs typeface="BiauKai"/>
              </a:defRPr>
            </a:lvl5pPr>
            <a:lvl6pPr marL="316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31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63306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31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949593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31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31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標楷體" charset="0"/>
              </a:rPr>
              <a:t>業務能見度與缺口分析</a:t>
            </a:r>
            <a:endParaRPr kumimoji="1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標楷體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2356" y="721711"/>
            <a:ext cx="4147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企業收入業績目標：</a:t>
            </a:r>
            <a:r>
              <a:rPr kumimoji="1" lang="en-US" altLang="zh-TW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14,600K</a:t>
            </a:r>
            <a:endParaRPr kumimoji="1" lang="zh-TW" altLang="en-US" sz="24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4D560FC8-7989-46E2-890C-05D5B5240F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59494" y="1324303"/>
          <a:ext cx="9073011" cy="5017267"/>
        </p:xfrm>
        <a:graphic>
          <a:graphicData uri="http://schemas.openxmlformats.org/drawingml/2006/table">
            <a:tbl>
              <a:tblPr/>
              <a:tblGrid>
                <a:gridCol w="204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1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1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9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87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u="sng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簽約數合計</a:t>
                      </a:r>
                      <a:r>
                        <a:rPr lang="zh-TW" altLang="en-US" sz="1400" b="1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1400" b="1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13,891</a:t>
                      </a:r>
                      <a:r>
                        <a:rPr lang="en-US" sz="1400" b="1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endParaRPr lang="zh-TW" altLang="en-US" sz="14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endParaRPr lang="zh-TW" altLang="en-US" sz="14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endParaRPr lang="zh-TW" altLang="en-US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u="sng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認列數合計</a:t>
                      </a:r>
                      <a:r>
                        <a:rPr lang="zh-TW" altLang="en-US" sz="1400" b="1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1400" b="1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14,878</a:t>
                      </a:r>
                      <a:r>
                        <a:rPr lang="en-US" sz="1400" b="1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</a:t>
                      </a:r>
                      <a:r>
                        <a:rPr lang="zh-TW" altLang="en-US" sz="1400" u="non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400" u="sng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95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endParaRPr lang="zh-TW" altLang="en-US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u="sng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努力中</a:t>
                      </a:r>
                      <a:r>
                        <a:rPr lang="en-US" altLang="zh-TW" sz="1400" u="sng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u="sng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單位：</a:t>
                      </a:r>
                      <a:r>
                        <a:rPr lang="en-US" altLang="zh-TW" sz="1400" u="sng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K)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endParaRPr lang="zh-TW" altLang="en-US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</a:t>
                      </a:r>
                      <a:r>
                        <a:rPr lang="zh-TW" altLang="en-US" sz="1400" u="none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400" u="sng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102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534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努力中簽約數：</a:t>
                      </a:r>
                      <a:endParaRPr kumimoji="0" lang="en-US" altLang="zh-TW" sz="14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TW" sz="1400" u="sng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720K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簽約數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endParaRPr lang="zh-TW" altLang="en-US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認列數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00"/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今年預計認列：</a:t>
                      </a:r>
                      <a:endParaRPr kumimoji="0" lang="en-US" altLang="zh-TW" sz="14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TW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720K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93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台北馬偕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1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未定</a:t>
                      </a:r>
                      <a:endParaRPr lang="en-US" altLang="zh-TW" sz="14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國泰金控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未定</a:t>
                      </a:r>
                      <a:endParaRPr lang="en-US" altLang="zh-TW" sz="14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295062"/>
                  </a:ext>
                </a:extLst>
              </a:tr>
              <a:tr h="2294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TW" sz="14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TW" sz="14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652599"/>
                  </a:ext>
                </a:extLst>
              </a:tr>
              <a:tr h="17093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461171"/>
                  </a:ext>
                </a:extLst>
              </a:tr>
              <a:tr h="2217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</a:t>
                      </a:r>
                      <a:r>
                        <a:rPr lang="zh-TW" altLang="en-US" sz="1400" u="sng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400" u="sng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90%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endParaRPr lang="zh-TW" altLang="en-US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推廣中</a:t>
                      </a:r>
                      <a:r>
                        <a:rPr lang="en-US" altLang="zh-TW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單位：</a:t>
                      </a:r>
                      <a:r>
                        <a:rPr lang="en-US" altLang="zh-TW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K)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endParaRPr lang="zh-TW" altLang="en-US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 </a:t>
                      </a:r>
                      <a:r>
                        <a:rPr lang="en-US" altLang="zh-TW" sz="1400" u="sng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97%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4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13,171</a:t>
                      </a:r>
                      <a:r>
                        <a:rPr lang="en-US" alt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12,571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慧保科技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12,571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14,158</a:t>
                      </a:r>
                      <a:r>
                        <a:rPr kumimoji="0" lang="en-US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K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5905"/>
                  </a:ext>
                </a:extLst>
              </a:tr>
              <a:tr h="183812">
                <a:tc>
                  <a:txBody>
                    <a:bodyPr/>
                    <a:lstStyle/>
                    <a:p>
                      <a:pPr algn="ctr"/>
                      <a:endParaRPr lang="en-US" alt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25632"/>
                  </a:ext>
                </a:extLst>
              </a:tr>
              <a:tr h="115621">
                <a:tc rowSpan="3">
                  <a:txBody>
                    <a:bodyPr/>
                    <a:lstStyle/>
                    <a:p>
                      <a:pPr algn="ctr"/>
                      <a:endParaRPr lang="en-US" alt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04365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619415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17660863"/>
                  </a:ext>
                </a:extLst>
              </a:tr>
              <a:tr h="130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推廣中簽約數</a:t>
                      </a:r>
                      <a:r>
                        <a:rPr lang="en-US" alt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en-US" altLang="zh-TW" sz="1400" u="sng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今年預計認列：</a:t>
                      </a: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360">
                <a:tc rowSpan="2">
                  <a:txBody>
                    <a:bodyPr/>
                    <a:lstStyle/>
                    <a:p>
                      <a:pPr algn="ctr"/>
                      <a:r>
                        <a:rPr kumimoji="0" lang="en-US" altLang="zh-TW" sz="1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12,571</a:t>
                      </a:r>
                      <a:r>
                        <a:rPr lang="en-US" alt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TW" sz="14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TW" sz="1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TW" sz="14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12,571</a:t>
                      </a:r>
                      <a:r>
                        <a:rPr kumimoji="0" lang="en-US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K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4577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TW" sz="14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TW" sz="14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6011753"/>
                  </a:ext>
                </a:extLst>
              </a:tr>
              <a:tr h="21336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endParaRPr lang="en-US" alt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TW" sz="14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TW" sz="14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endParaRPr lang="en-US" alt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TW" sz="14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TW" sz="14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20036191"/>
                  </a:ext>
                </a:extLst>
              </a:tr>
              <a:tr h="1783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altLang="zh-TW" sz="1400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439119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TW" sz="14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TW" sz="14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2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39054890"/>
                  </a:ext>
                </a:extLst>
              </a:tr>
              <a:tr h="1737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</a:t>
                      </a:r>
                      <a:r>
                        <a:rPr lang="zh-TW" altLang="en-US" sz="1400" u="sng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400" u="sng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600</a:t>
                      </a:r>
                      <a:endParaRPr lang="zh-TW" altLang="en-US" sz="14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CE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已簽約</a:t>
                      </a:r>
                      <a:r>
                        <a:rPr lang="en-US" altLang="zh-TW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單位：</a:t>
                      </a:r>
                      <a:r>
                        <a:rPr lang="en-US" altLang="zh-TW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K)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CE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360</a:t>
                      </a:r>
                      <a:endParaRPr lang="zh-TW" altLang="en-US" sz="14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CE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 </a:t>
                      </a:r>
                      <a:r>
                        <a:rPr lang="en-US" altLang="zh-TW" sz="1400" u="sng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10%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76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endParaRPr lang="zh-TW" altLang="en-US" sz="14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endParaRPr lang="zh-TW" altLang="en-US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Backlog(</a:t>
                      </a:r>
                      <a:r>
                        <a:rPr lang="zh-TW" altLang="en-US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單位：</a:t>
                      </a:r>
                      <a:r>
                        <a:rPr lang="en-US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K)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4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1,227</a:t>
                      </a:r>
                      <a:endParaRPr lang="zh-TW" altLang="en-US" sz="14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8%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37870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 bwMode="auto">
          <a:xfrm>
            <a:off x="1910863" y="153113"/>
            <a:ext cx="8370275" cy="77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標楷體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衍生加值業務能見度</a:t>
            </a:r>
          </a:p>
        </p:txBody>
      </p:sp>
      <p:sp>
        <p:nvSpPr>
          <p:cNvPr id="9" name="矩形 8"/>
          <p:cNvSpPr/>
          <p:nvPr/>
        </p:nvSpPr>
        <p:spPr>
          <a:xfrm>
            <a:off x="4368604" y="923884"/>
            <a:ext cx="3454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衍生加值目標</a:t>
            </a:r>
            <a:r>
              <a: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=</a:t>
            </a:r>
            <a:r>
              <a:rPr kumimoji="1" lang="en-US" altLang="zh-TW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12,240K</a:t>
            </a:r>
            <a:endParaRPr kumimoji="1" lang="zh-TW" altLang="en-US" sz="24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1569328" y="1631353"/>
          <a:ext cx="9028024" cy="4348776"/>
        </p:xfrm>
        <a:graphic>
          <a:graphicData uri="http://schemas.openxmlformats.org/drawingml/2006/table">
            <a:tbl>
              <a:tblPr/>
              <a:tblGrid>
                <a:gridCol w="208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9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08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u="sng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簽約數合計</a:t>
                      </a:r>
                      <a:r>
                        <a:rPr lang="zh-TW" altLang="en-US" sz="1400" b="1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kumimoji="0" lang="en-US" altLang="zh-TW" sz="1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en-US" altLang="zh-TW" sz="1400" b="1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2,571</a:t>
                      </a:r>
                      <a:r>
                        <a:rPr lang="en-US" sz="1400" b="1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zh-TW" altLang="en-US" sz="1400" b="1" u="sng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認列數合計</a:t>
                      </a:r>
                      <a:r>
                        <a:rPr kumimoji="0" lang="zh-TW" altLang="en-US" sz="1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</a:t>
                      </a:r>
                      <a:r>
                        <a:rPr kumimoji="0" lang="en-US" altLang="zh-TW" sz="1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en-US" altLang="zh-TW" sz="1400" b="1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2,571</a:t>
                      </a:r>
                      <a:r>
                        <a:rPr lang="en-US" sz="1400" b="1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</a:t>
                      </a:r>
                      <a:r>
                        <a:rPr lang="zh-TW" altLang="en-US" sz="1400" u="sng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400" u="sng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103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努力中</a:t>
                      </a:r>
                      <a:r>
                        <a:rPr lang="en-US" altLang="zh-TW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單位：</a:t>
                      </a:r>
                      <a:r>
                        <a:rPr lang="en-US" altLang="zh-TW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K)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</a:t>
                      </a:r>
                      <a:r>
                        <a:rPr lang="zh-TW" altLang="en-US" sz="1400" u="none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400" u="sng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103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23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努力中簽約數：</a:t>
                      </a: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0K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簽約數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認列數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今年預計認列：</a:t>
                      </a:r>
                      <a:endParaRPr lang="en-US" alt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0K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4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TW" sz="14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TW" sz="14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8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1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4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4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388">
                <a:tc>
                  <a:txBody>
                    <a:bodyPr/>
                    <a:lstStyle/>
                    <a:p>
                      <a:pPr algn="ctr"/>
                      <a:endParaRPr lang="en-US" alt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4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4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5650">
                <a:tc>
                  <a:txBody>
                    <a:bodyPr/>
                    <a:lstStyle/>
                    <a:p>
                      <a:pPr algn="ctr"/>
                      <a:endParaRPr lang="en-US" alt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altLang="zh-TW" sz="14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altLang="zh-TW" sz="14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2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</a:t>
                      </a:r>
                      <a:r>
                        <a:rPr lang="zh-TW" altLang="en-US" sz="1400" u="sng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400" u="sng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103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推廣中</a:t>
                      </a:r>
                      <a:r>
                        <a:rPr lang="en-US" altLang="zh-TW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單位：</a:t>
                      </a:r>
                      <a:r>
                        <a:rPr lang="en-US" altLang="zh-TW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K)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</a:t>
                      </a:r>
                      <a:r>
                        <a:rPr lang="zh-TW" altLang="en-US" sz="1400" u="sng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400" u="sng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103%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0421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12,571</a:t>
                      </a:r>
                      <a:r>
                        <a:rPr lang="en-US" altLang="zh-TW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12,571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慧保科技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12,571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12,571</a:t>
                      </a:r>
                      <a:r>
                        <a:rPr lang="en-US" altLang="zh-TW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083">
                <a:tc>
                  <a:txBody>
                    <a:bodyPr/>
                    <a:lstStyle/>
                    <a:p>
                      <a:pPr algn="ctr"/>
                      <a:endParaRPr lang="en-US" alt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TW" sz="14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TW" sz="14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3849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推廣中簽約數：</a:t>
                      </a: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12,571 K</a:t>
                      </a:r>
                      <a:r>
                        <a:rPr kumimoji="0" lang="zh-TW" altLang="en-US" sz="1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kumimoji="0" lang="en-US" altLang="zh-TW" sz="14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TW" sz="14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TW" sz="14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EE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今年預計認列：</a:t>
                      </a: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12,571 K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21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TW" sz="14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TW" sz="14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054027"/>
                  </a:ext>
                </a:extLst>
              </a:tr>
              <a:tr h="1156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TW" sz="14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TW" sz="14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966107"/>
                  </a:ext>
                </a:extLst>
              </a:tr>
              <a:tr h="1156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TW" sz="14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TW" sz="14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6132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altLang="zh-TW" sz="1400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881939"/>
                  </a:ext>
                </a:extLst>
              </a:tr>
              <a:tr h="2632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</a:t>
                      </a:r>
                      <a:r>
                        <a:rPr lang="zh-TW" altLang="en-US" sz="1400" u="sng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400" u="sng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4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7CE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已簽約</a:t>
                      </a:r>
                      <a:r>
                        <a:rPr lang="en-US" altLang="zh-TW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單位：</a:t>
                      </a:r>
                      <a:r>
                        <a:rPr lang="en-US" altLang="zh-TW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K)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7CE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4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7CE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 </a:t>
                      </a:r>
                      <a:r>
                        <a:rPr lang="en-US" altLang="zh-TW" sz="1400" u="sng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0%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63233"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Backlog(</a:t>
                      </a:r>
                      <a:r>
                        <a:rPr lang="zh-TW" altLang="en-US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單位：</a:t>
                      </a:r>
                      <a:r>
                        <a:rPr lang="en-US" sz="1400" u="sng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K)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4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 </a:t>
                      </a:r>
                      <a:r>
                        <a:rPr lang="en-US" altLang="zh-TW" sz="1400" u="sng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0%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44277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02B6C27-63EB-4D5B-8B6B-59A5E537BB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804111"/>
              </p:ext>
            </p:extLst>
          </p:nvPr>
        </p:nvGraphicFramePr>
        <p:xfrm>
          <a:off x="601133" y="999659"/>
          <a:ext cx="11159067" cy="5130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400">
                  <a:extLst>
                    <a:ext uri="{9D8B030D-6E8A-4147-A177-3AD203B41FA5}">
                      <a16:colId xmlns:a16="http://schemas.microsoft.com/office/drawing/2014/main" val="1651110912"/>
                    </a:ext>
                  </a:extLst>
                </a:gridCol>
                <a:gridCol w="3436621">
                  <a:extLst>
                    <a:ext uri="{9D8B030D-6E8A-4147-A177-3AD203B41FA5}">
                      <a16:colId xmlns:a16="http://schemas.microsoft.com/office/drawing/2014/main" val="3085504439"/>
                    </a:ext>
                  </a:extLst>
                </a:gridCol>
                <a:gridCol w="3471995">
                  <a:extLst>
                    <a:ext uri="{9D8B030D-6E8A-4147-A177-3AD203B41FA5}">
                      <a16:colId xmlns:a16="http://schemas.microsoft.com/office/drawing/2014/main" val="2553609436"/>
                    </a:ext>
                  </a:extLst>
                </a:gridCol>
                <a:gridCol w="2447051">
                  <a:extLst>
                    <a:ext uri="{9D8B030D-6E8A-4147-A177-3AD203B41FA5}">
                      <a16:colId xmlns:a16="http://schemas.microsoft.com/office/drawing/2014/main" val="2760256268"/>
                    </a:ext>
                  </a:extLst>
                </a:gridCol>
              </a:tblGrid>
              <a:tr h="47570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主題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服務情境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資料來源與種類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GAI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模型功能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877103"/>
                  </a:ext>
                </a:extLst>
              </a:tr>
              <a:tr h="18662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理賠診斷證明書</a:t>
                      </a:r>
                      <a:endParaRPr lang="en-US" altLang="zh-TW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生成大師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病人要理賠時，常不知道要怎麼請醫師開立診斷證明書才可獲得完整的理賠</a:t>
                      </a:r>
                      <a:endParaRPr lang="en-US" altLang="zh-TW" sz="16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醫師開立的診斷證明書可能遺漏理賠關鍵字詞，造成民眾需要再重新掛號，與醫師溝通再重新開立診斷證明，來來回回需要耗費相當多的時間</a:t>
                      </a:r>
                      <a:endParaRPr lang="en-US" altLang="zh-TW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醫師過往曾開立之診斷證明書</a:t>
                      </a:r>
                      <a:endParaRPr lang="en-US" altLang="zh-TW" sz="16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理賠條款</a:t>
                      </a:r>
                      <a:endParaRPr lang="en-US" altLang="zh-TW" sz="16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疾病療程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可先搭配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Clinical pathway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Case payment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DRG…)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依據病人疾病診療過程與其商業保險理賠條款，自動生成符合理賠要件的診斷證明書</a:t>
                      </a:r>
                      <a:endParaRPr lang="en-US" altLang="zh-TW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4420765"/>
                  </a:ext>
                </a:extLst>
              </a:tr>
              <a:tr h="13941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手術個管師</a:t>
                      </a:r>
                      <a:endParaRPr lang="en-US" altLang="zh-TW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衛教師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提供病人各種治療方案優缺點與說明（例如海扶刀、達文西、雨果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…)</a:t>
                      </a:r>
                    </a:p>
                    <a:p>
                      <a:pPr algn="l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並搭配理賠金試算，提供民眾進行醫療決策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醫療保險手術治療常見可理賠方式、保單知識庫、病歷紀錄、理賠試算結果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依據病人預計進行之治療處置項目，自動產生治療方式比較評估表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4684337"/>
                  </a:ext>
                </a:extLst>
              </a:tr>
              <a:tr h="13941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健保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ICD10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轉譯</a:t>
                      </a:r>
                      <a:endParaRPr lang="en-US" altLang="zh-TW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數位疾分師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協助疾病分類師依據各種可能的病歷紀錄推理發想可能的疾病編碼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臨床病歷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門診、急診、住院、檢驗、影像、用藥、手術、處置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…)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自動閱覽病人住院或門診期間的所有病歷與檢驗檢查紀錄後，自動生成建議的疾病代碼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3520527"/>
                  </a:ext>
                </a:extLst>
              </a:tr>
            </a:tbl>
          </a:graphicData>
        </a:graphic>
      </p:graphicFrame>
      <p:sp>
        <p:nvSpPr>
          <p:cNvPr id="7" name="標題 2">
            <a:extLst>
              <a:ext uri="{FF2B5EF4-FFF2-40B4-BE49-F238E27FC236}">
                <a16:creationId xmlns:a16="http://schemas.microsoft.com/office/drawing/2014/main" id="{90202364-42C9-41EB-B80B-EF9092F0E4CA}"/>
              </a:ext>
            </a:extLst>
          </p:cNvPr>
          <p:cNvSpPr txBox="1">
            <a:spLocks/>
          </p:cNvSpPr>
          <p:nvPr/>
        </p:nvSpPr>
        <p:spPr bwMode="auto">
          <a:xfrm>
            <a:off x="601133" y="222544"/>
            <a:ext cx="11159067" cy="56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B2B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r>
              <a:rPr lang="zh-TW" altLang="en-US" kern="0" dirty="0"/>
              <a:t>合作規劃</a:t>
            </a:r>
            <a:br>
              <a:rPr lang="zh-TW" altLang="en-US" kern="0" dirty="0"/>
            </a:br>
            <a:endParaRPr lang="zh-TW" altLang="en-US" kern="0" dirty="0"/>
          </a:p>
        </p:txBody>
      </p:sp>
    </p:spTree>
    <p:extLst>
      <p:ext uri="{BB962C8B-B14F-4D97-AF65-F5344CB8AC3E}">
        <p14:creationId xmlns:p14="http://schemas.microsoft.com/office/powerpoint/2010/main" val="328753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068BA9-4F75-4A45-A8F1-136C10A0E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4206"/>
            <a:ext cx="10363200" cy="1035546"/>
          </a:xfrm>
        </p:spPr>
        <p:txBody>
          <a:bodyPr/>
          <a:lstStyle/>
          <a:p>
            <a:r>
              <a:rPr lang="zh-TW" altLang="en-US" dirty="0"/>
              <a:t>理賠診斷證明書生成大師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2319005-4552-4CA9-B7BE-F76683C00756}"/>
              </a:ext>
            </a:extLst>
          </p:cNvPr>
          <p:cNvSpPr/>
          <p:nvPr/>
        </p:nvSpPr>
        <p:spPr>
          <a:xfrm>
            <a:off x="11647056" y="807661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B2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商保保障評估</a:t>
            </a:r>
            <a:endParaRPr lang="en-US" altLang="zh-TW" sz="2400" b="1" dirty="0">
              <a:solidFill>
                <a:srgbClr val="00B2B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D07B686-4FCD-4F55-930A-30364C5AAD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64" y="824054"/>
            <a:ext cx="4035882" cy="572398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E6A9D3B-7892-4E19-A8A3-AA5714A7E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80" y="816293"/>
            <a:ext cx="4025736" cy="573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7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068BA9-4F75-4A45-A8F1-136C10A0E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4206"/>
            <a:ext cx="10363200" cy="1035546"/>
          </a:xfrm>
        </p:spPr>
        <p:txBody>
          <a:bodyPr/>
          <a:lstStyle/>
          <a:p>
            <a:r>
              <a:rPr lang="zh-TW" altLang="en-US" dirty="0"/>
              <a:t>手術個管師</a:t>
            </a:r>
            <a:r>
              <a:rPr lang="en-US" altLang="zh-TW" dirty="0"/>
              <a:t>(</a:t>
            </a:r>
            <a:r>
              <a:rPr lang="zh-TW" altLang="en-US" dirty="0"/>
              <a:t>衛教師</a:t>
            </a:r>
            <a:r>
              <a:rPr lang="en-US" altLang="zh-TW" dirty="0"/>
              <a:t>)</a:t>
            </a:r>
            <a:r>
              <a:rPr lang="zh-TW" altLang="en-US" dirty="0"/>
              <a:t>情境模擬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2319005-4552-4CA9-B7BE-F76683C00756}"/>
              </a:ext>
            </a:extLst>
          </p:cNvPr>
          <p:cNvSpPr/>
          <p:nvPr/>
        </p:nvSpPr>
        <p:spPr>
          <a:xfrm>
            <a:off x="11647056" y="807661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B2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商保保障評估</a:t>
            </a:r>
            <a:endParaRPr lang="en-US" altLang="zh-TW" sz="2400" b="1" dirty="0">
              <a:solidFill>
                <a:srgbClr val="00B2B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DEC64E69-D2D4-42D7-8A23-9CDA0CEA0358}"/>
              </a:ext>
            </a:extLst>
          </p:cNvPr>
          <p:cNvSpPr txBox="1"/>
          <p:nvPr/>
        </p:nvSpPr>
        <p:spPr>
          <a:xfrm rot="5400000">
            <a:off x="9528098" y="5607770"/>
            <a:ext cx="625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7DF2911A-B321-474D-9B09-E4CDD9983C3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58708" y="1073407"/>
          <a:ext cx="6388346" cy="514197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341791">
                  <a:extLst>
                    <a:ext uri="{9D8B030D-6E8A-4147-A177-3AD203B41FA5}">
                      <a16:colId xmlns:a16="http://schemas.microsoft.com/office/drawing/2014/main" val="2578390847"/>
                    </a:ext>
                  </a:extLst>
                </a:gridCol>
                <a:gridCol w="1682185">
                  <a:extLst>
                    <a:ext uri="{9D8B030D-6E8A-4147-A177-3AD203B41FA5}">
                      <a16:colId xmlns:a16="http://schemas.microsoft.com/office/drawing/2014/main" val="3482085303"/>
                    </a:ext>
                  </a:extLst>
                </a:gridCol>
                <a:gridCol w="1682185">
                  <a:extLst>
                    <a:ext uri="{9D8B030D-6E8A-4147-A177-3AD203B41FA5}">
                      <a16:colId xmlns:a16="http://schemas.microsoft.com/office/drawing/2014/main" val="3301296655"/>
                    </a:ext>
                  </a:extLst>
                </a:gridCol>
                <a:gridCol w="1682185">
                  <a:extLst>
                    <a:ext uri="{9D8B030D-6E8A-4147-A177-3AD203B41FA5}">
                      <a16:colId xmlns:a16="http://schemas.microsoft.com/office/drawing/2014/main" val="380220155"/>
                    </a:ext>
                  </a:extLst>
                </a:gridCol>
              </a:tblGrid>
              <a:tr h="5611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手術方式</a:t>
                      </a:r>
                    </a:p>
                  </a:txBody>
                  <a:tcPr marL="101358" marR="101358" marT="50679" marB="506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健保手術</a:t>
                      </a:r>
                    </a:p>
                  </a:txBody>
                  <a:tcPr marL="101358" marR="101358" marT="50679" marB="506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微創手術</a:t>
                      </a:r>
                    </a:p>
                  </a:txBody>
                  <a:tcPr marL="101358" marR="101358" marT="50679" marB="506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脊椎內視鏡</a:t>
                      </a:r>
                    </a:p>
                  </a:txBody>
                  <a:tcPr marL="101358" marR="101358" marT="50679" marB="506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238965"/>
                  </a:ext>
                </a:extLst>
              </a:tr>
              <a:tr h="5611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傷口大小</a:t>
                      </a:r>
                    </a:p>
                  </a:txBody>
                  <a:tcPr marL="101358" marR="101358" marT="50679" marB="506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約</a:t>
                      </a:r>
                      <a:r>
                        <a:rPr lang="en-US" altLang="zh-TW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5~10cm</a:t>
                      </a:r>
                      <a:endParaRPr lang="zh-TW" alt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1358" marR="101358" marT="50679" marB="506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2~3cm</a:t>
                      </a:r>
                      <a:endParaRPr lang="zh-TW" alt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1358" marR="101358" marT="50679" marB="50679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&lt;1cm</a:t>
                      </a:r>
                      <a:endParaRPr lang="zh-TW" alt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1358" marR="101358" marT="50679" marB="50679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325142"/>
                  </a:ext>
                </a:extLst>
              </a:tr>
              <a:tr h="5611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住院天數</a:t>
                      </a:r>
                    </a:p>
                  </a:txBody>
                  <a:tcPr marL="101358" marR="101358" marT="50679" marB="506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7~10</a:t>
                      </a:r>
                      <a:r>
                        <a:rPr lang="zh-TW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</a:p>
                  </a:txBody>
                  <a:tcPr marL="101358" marR="101358" marT="50679" marB="506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4~6</a:t>
                      </a:r>
                      <a:r>
                        <a:rPr lang="zh-TW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</a:p>
                  </a:txBody>
                  <a:tcPr marL="101358" marR="101358" marT="50679" marB="50679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1~2</a:t>
                      </a:r>
                      <a:r>
                        <a:rPr lang="zh-TW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</a:p>
                  </a:txBody>
                  <a:tcPr marL="101358" marR="101358" marT="50679" marB="50679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495027"/>
                  </a:ext>
                </a:extLst>
              </a:tr>
              <a:tr h="5611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出血量</a:t>
                      </a:r>
                    </a:p>
                  </a:txBody>
                  <a:tcPr marL="101358" marR="101358" marT="50679" marB="506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約</a:t>
                      </a:r>
                      <a:r>
                        <a:rPr lang="en-US" altLang="zh-TW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500ml</a:t>
                      </a:r>
                      <a:endParaRPr lang="zh-TW" alt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1358" marR="101358" marT="50679" marB="506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約</a:t>
                      </a:r>
                      <a:r>
                        <a:rPr lang="en-US" altLang="zh-TW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100ml</a:t>
                      </a:r>
                      <a:endParaRPr lang="zh-TW" alt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1358" marR="101358" marT="50679" marB="50679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約</a:t>
                      </a:r>
                      <a:r>
                        <a:rPr lang="en-US" altLang="zh-TW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10ml</a:t>
                      </a:r>
                      <a:endParaRPr lang="zh-TW" alt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1358" marR="101358" marT="50679" marB="50679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531025"/>
                  </a:ext>
                </a:extLst>
              </a:tr>
              <a:tr h="5611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術後復建</a:t>
                      </a:r>
                    </a:p>
                  </a:txBody>
                  <a:tcPr marL="101358" marR="101358" marT="50679" marB="506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2~3</a:t>
                      </a:r>
                      <a:r>
                        <a:rPr lang="zh-TW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</a:p>
                  </a:txBody>
                  <a:tcPr marL="101358" marR="101358" marT="50679" marB="506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&lt;1</a:t>
                      </a:r>
                      <a:r>
                        <a:rPr lang="zh-TW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</a:p>
                  </a:txBody>
                  <a:tcPr marL="101358" marR="101358" marT="50679" marB="50679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幾乎不需要</a:t>
                      </a:r>
                      <a:endParaRPr lang="en-US" altLang="zh-TW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1358" marR="101358" marT="50679" marB="50679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535581"/>
                  </a:ext>
                </a:extLst>
              </a:tr>
              <a:tr h="5611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費用</a:t>
                      </a:r>
                    </a:p>
                  </a:txBody>
                  <a:tcPr marL="101358" marR="101358" marT="50679" marB="506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健保支應</a:t>
                      </a:r>
                    </a:p>
                  </a:txBody>
                  <a:tcPr marL="101358" marR="101358" marT="50679" marB="506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自費</a:t>
                      </a:r>
                      <a:r>
                        <a:rPr lang="en-US" altLang="zh-TW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2~3</a:t>
                      </a:r>
                      <a:r>
                        <a:rPr lang="zh-TW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</a:p>
                  </a:txBody>
                  <a:tcPr marL="101358" marR="101358" marT="50679" marB="50679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自費</a:t>
                      </a:r>
                      <a:r>
                        <a:rPr lang="en-US" altLang="zh-TW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10~20</a:t>
                      </a:r>
                      <a:r>
                        <a:rPr lang="zh-TW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</a:p>
                  </a:txBody>
                  <a:tcPr marL="101358" marR="101358" marT="50679" marB="50679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39653"/>
                  </a:ext>
                </a:extLst>
              </a:tr>
              <a:tr h="5611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商保保障</a:t>
                      </a:r>
                    </a:p>
                  </a:txBody>
                  <a:tcPr marL="101358" marR="101358" marT="50679" marB="506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en-US" altLang="zh-TW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en-US" altLang="zh-TW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en-US" altLang="zh-TW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zh-TW" alt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1358" marR="101358" marT="50679" marB="506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1358" marR="101358" marT="50679" marB="50679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1358" marR="101358" marT="50679" marB="50679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306098"/>
                  </a:ext>
                </a:extLst>
              </a:tr>
            </a:tbl>
          </a:graphicData>
        </a:graphic>
      </p:graphicFrame>
      <p:pic>
        <p:nvPicPr>
          <p:cNvPr id="17" name="圖片 16">
            <a:extLst>
              <a:ext uri="{FF2B5EF4-FFF2-40B4-BE49-F238E27FC236}">
                <a16:creationId xmlns:a16="http://schemas.microsoft.com/office/drawing/2014/main" id="{EFC60EC4-0128-4114-AF7B-BFBD5CD7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45" t="40087" r="23677"/>
          <a:stretch/>
        </p:blipFill>
        <p:spPr>
          <a:xfrm>
            <a:off x="10375079" y="4871784"/>
            <a:ext cx="1091682" cy="1089929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D7904330-94E9-4F4D-9884-098819D923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96" t="36393" r="23251" b="-4420"/>
          <a:stretch/>
        </p:blipFill>
        <p:spPr>
          <a:xfrm>
            <a:off x="8499677" y="4932744"/>
            <a:ext cx="1190171" cy="1165667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CE4697C2-EE70-430D-8685-605C4CAEAB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28" t="39771" r="14794"/>
          <a:stretch/>
        </p:blipFill>
        <p:spPr>
          <a:xfrm>
            <a:off x="6881818" y="4869243"/>
            <a:ext cx="1275244" cy="1081445"/>
          </a:xfrm>
          <a:prstGeom prst="rect">
            <a:avLst/>
          </a:prstGeom>
        </p:spPr>
      </p:pic>
      <p:sp>
        <p:nvSpPr>
          <p:cNvPr id="19" name="AutoShape 2" descr="コンピューターを使うロボットのイラスト">
            <a:extLst>
              <a:ext uri="{FF2B5EF4-FFF2-40B4-BE49-F238E27FC236}">
                <a16:creationId xmlns:a16="http://schemas.microsoft.com/office/drawing/2014/main" id="{7E4A7034-DCC5-4521-98F8-53A2F30F51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807009C7-19AB-4A38-A5FA-3F3DA4B59953}"/>
              </a:ext>
            </a:extLst>
          </p:cNvPr>
          <p:cNvGrpSpPr/>
          <p:nvPr/>
        </p:nvGrpSpPr>
        <p:grpSpPr>
          <a:xfrm flipH="1">
            <a:off x="1016000" y="2945889"/>
            <a:ext cx="3818592" cy="2718395"/>
            <a:chOff x="540386" y="2819400"/>
            <a:chExt cx="4074067" cy="2718395"/>
          </a:xfrm>
        </p:grpSpPr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79ECD529-E485-4183-9EBF-F7C58B4AF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86" y="2819400"/>
              <a:ext cx="2738228" cy="2587625"/>
            </a:xfrm>
            <a:prstGeom prst="rect">
              <a:avLst/>
            </a:prstGeom>
          </p:spPr>
        </p:pic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id="{8DCC0071-B058-4024-9D06-EA5D7E0480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3590" r="32314">
                          <a14:foregroundMark x1="28750" y1="44083" x2="28750" y2="440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96"/>
            <a:stretch/>
          </p:blipFill>
          <p:spPr>
            <a:xfrm flipH="1">
              <a:off x="3184739" y="2838787"/>
              <a:ext cx="1429714" cy="2699008"/>
            </a:xfrm>
            <a:prstGeom prst="rect">
              <a:avLst/>
            </a:prstGeom>
          </p:spPr>
        </p:pic>
      </p:grpSp>
      <p:sp>
        <p:nvSpPr>
          <p:cNvPr id="39" name="語音泡泡: 橢圓形 16">
            <a:extLst>
              <a:ext uri="{FF2B5EF4-FFF2-40B4-BE49-F238E27FC236}">
                <a16:creationId xmlns:a16="http://schemas.microsoft.com/office/drawing/2014/main" id="{3D430E73-D1BC-4179-AE76-B850610C8C56}"/>
              </a:ext>
            </a:extLst>
          </p:cNvPr>
          <p:cNvSpPr/>
          <p:nvPr/>
        </p:nvSpPr>
        <p:spPr>
          <a:xfrm>
            <a:off x="601133" y="1513422"/>
            <a:ext cx="1841171" cy="1432467"/>
          </a:xfrm>
          <a:prstGeom prst="wedgeEllipseCallout">
            <a:avLst>
              <a:gd name="adj1" fmla="val 8363"/>
              <a:gd name="adj2" fmla="val 7114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我要做腰椎椎間盤手術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1371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758B5CCC-0D84-4CFD-A5DA-1FD43132099F}"/>
              </a:ext>
            </a:extLst>
          </p:cNvPr>
          <p:cNvSpPr/>
          <p:nvPr/>
        </p:nvSpPr>
        <p:spPr bwMode="auto">
          <a:xfrm>
            <a:off x="10458836" y="6128494"/>
            <a:ext cx="1618864" cy="4240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B3C4A69-3C4B-40B5-A015-4C87483B1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11"/>
            <a:ext cx="12212680" cy="941580"/>
          </a:xfrm>
        </p:spPr>
        <p:txBody>
          <a:bodyPr/>
          <a:lstStyle/>
          <a:p>
            <a:pPr algn="ctr"/>
            <a:r>
              <a:rPr lang="zh-TW" altLang="en-US" dirty="0"/>
              <a:t>健保</a:t>
            </a:r>
            <a:r>
              <a:rPr lang="en-US" altLang="zh-TW" dirty="0"/>
              <a:t>ICD10</a:t>
            </a:r>
            <a:r>
              <a:rPr lang="zh-TW" altLang="en-US" dirty="0"/>
              <a:t>轉譯</a:t>
            </a:r>
            <a:r>
              <a:rPr lang="en-US" altLang="zh-TW" dirty="0"/>
              <a:t>(</a:t>
            </a:r>
            <a:r>
              <a:rPr lang="zh-TW" altLang="en-US" dirty="0"/>
              <a:t>數位疾分師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84AE0E51-DCB8-47BC-A249-D266DC464E3D}"/>
              </a:ext>
            </a:extLst>
          </p:cNvPr>
          <p:cNvSpPr txBox="1">
            <a:spLocks/>
          </p:cNvSpPr>
          <p:nvPr/>
        </p:nvSpPr>
        <p:spPr bwMode="auto">
          <a:xfrm>
            <a:off x="178075" y="1131122"/>
            <a:ext cx="5112790" cy="548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1800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全台醫療機構共</a:t>
            </a:r>
            <a:r>
              <a:rPr lang="en-US" altLang="zh-TW" sz="1800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29,802</a:t>
            </a:r>
            <a:r>
              <a:rPr lang="zh-TW" altLang="en-US" sz="1800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家</a:t>
            </a:r>
            <a:r>
              <a:rPr lang="en-US" altLang="zh-TW" sz="1800" kern="0" baseline="30000" dirty="0">
                <a:solidFill>
                  <a:srgbClr val="000000"/>
                </a:solidFill>
                <a:ea typeface="微軟正黑體" panose="020B0604030504040204" pitchFamily="34" charset="-120"/>
              </a:rPr>
              <a:t>[1]</a:t>
            </a:r>
            <a:r>
              <a:rPr lang="zh-TW" altLang="en-US" sz="1800" kern="0" baseline="30000" dirty="0">
                <a:solidFill>
                  <a:srgbClr val="000000"/>
                </a:solidFill>
                <a:ea typeface="微軟正黑體" panose="020B0604030504040204" pitchFamily="34" charset="-120"/>
              </a:rPr>
              <a:t>，</a:t>
            </a:r>
            <a:r>
              <a:rPr lang="zh-TW" altLang="en-US" sz="1800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民國</a:t>
            </a:r>
            <a:r>
              <a:rPr lang="en-US" altLang="zh-TW" sz="1800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110</a:t>
            </a:r>
            <a:r>
              <a:rPr lang="zh-TW" altLang="en-US" sz="1800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年健保申報案件數高達</a:t>
            </a:r>
            <a:r>
              <a:rPr lang="en-US" altLang="zh-TW" sz="1800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3.16</a:t>
            </a:r>
            <a:r>
              <a:rPr lang="zh-TW" altLang="en-US" sz="1800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億件</a:t>
            </a:r>
            <a:endParaRPr lang="en-US" altLang="zh-TW" sz="1800" kern="0" dirty="0">
              <a:solidFill>
                <a:srgbClr val="000000"/>
              </a:solidFill>
              <a:ea typeface="微軟正黑體" panose="020B0604030504040204" pitchFamily="34" charset="-120"/>
            </a:endParaRPr>
          </a:p>
          <a:p>
            <a:pPr marL="342900" lvl="1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1800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醫療院所需將病患病歷轉成</a:t>
            </a:r>
            <a:r>
              <a:rPr lang="en-US" altLang="zh-TW" sz="1800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ICD-10</a:t>
            </a:r>
            <a:r>
              <a:rPr lang="zh-TW" altLang="en-US" sz="1800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編碼才可向健保署申報理賠金，目前皆由</a:t>
            </a:r>
            <a:r>
              <a:rPr lang="zh-TW" altLang="en-US" sz="2000" b="1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人工進行</a:t>
            </a:r>
            <a:endParaRPr lang="en-US" altLang="zh-TW" sz="1800" b="1" kern="0" dirty="0">
              <a:solidFill>
                <a:srgbClr val="000000"/>
              </a:solidFill>
              <a:ea typeface="微軟正黑體" panose="020B0604030504040204" pitchFamily="34" charset="-120"/>
            </a:endParaRPr>
          </a:p>
          <a:p>
            <a:pPr marL="342900" lvl="1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1800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醫院進行健保申報時，</a:t>
            </a:r>
            <a:r>
              <a:rPr lang="en-US" altLang="zh-TW" sz="1800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ICD-10</a:t>
            </a:r>
            <a:r>
              <a:rPr lang="zh-TW" altLang="en-US" sz="1800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主次診斷如何最佳化搭配以獲得最完整之理賠金額，也皆由</a:t>
            </a:r>
            <a:r>
              <a:rPr lang="zh-TW" altLang="en-US" sz="2000" b="1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人工進行</a:t>
            </a:r>
            <a:endParaRPr lang="en-US" altLang="zh-TW" sz="1800" b="1" kern="0" dirty="0">
              <a:solidFill>
                <a:srgbClr val="000000"/>
              </a:solidFill>
              <a:ea typeface="微軟正黑體" panose="020B0604030504040204" pitchFamily="34" charset="-120"/>
            </a:endParaRPr>
          </a:p>
          <a:p>
            <a:pPr marL="342900" lvl="1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1800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案件負責申報的疾病分類師至少</a:t>
            </a:r>
            <a:r>
              <a:rPr lang="zh-TW" altLang="en-US" sz="2000" b="1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花費</a:t>
            </a:r>
            <a:r>
              <a:rPr lang="en-US" altLang="zh-TW" sz="2000" b="1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15</a:t>
            </a:r>
            <a:r>
              <a:rPr lang="zh-TW" altLang="en-US" sz="2000" b="1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分鐘至</a:t>
            </a:r>
            <a:r>
              <a:rPr lang="en-US" altLang="zh-TW" sz="2000" b="1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1</a:t>
            </a:r>
            <a:r>
              <a:rPr lang="zh-TW" altLang="en-US" sz="2000" b="1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小時</a:t>
            </a:r>
            <a:r>
              <a:rPr lang="zh-TW" altLang="en-US" sz="1800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處理，若人工判別有疏漏或無找到最佳</a:t>
            </a:r>
            <a:r>
              <a:rPr lang="en-US" altLang="zh-TW" sz="1800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ICD-10</a:t>
            </a:r>
            <a:r>
              <a:rPr lang="zh-TW" altLang="en-US" sz="1800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理賠組合方案，醫院就無法取得完整之健保給付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C16FE09-F06D-42AC-947A-1E1BA9AEBE43}"/>
              </a:ext>
            </a:extLst>
          </p:cNvPr>
          <p:cNvSpPr/>
          <p:nvPr/>
        </p:nvSpPr>
        <p:spPr>
          <a:xfrm>
            <a:off x="-85725" y="6927459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100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[1]</a:t>
            </a:r>
            <a:r>
              <a:rPr lang="zh-TW" altLang="en-US" sz="1100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醫院</a:t>
            </a:r>
            <a:r>
              <a:rPr lang="en-US" altLang="zh-TW" sz="1100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474</a:t>
            </a:r>
            <a:r>
              <a:rPr lang="zh-TW" altLang="en-US" sz="1100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家，診所</a:t>
            </a:r>
            <a:r>
              <a:rPr lang="en-US" altLang="zh-TW" sz="1100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21,205</a:t>
            </a:r>
            <a:r>
              <a:rPr lang="zh-TW" altLang="en-US" sz="1100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家，其他醫事服務機構</a:t>
            </a:r>
            <a:r>
              <a:rPr lang="en-US" altLang="zh-TW" sz="1100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8,123</a:t>
            </a:r>
            <a:r>
              <a:rPr lang="zh-TW" altLang="en-US" sz="1100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家</a:t>
            </a:r>
            <a:r>
              <a:rPr lang="en-US" altLang="zh-TW" sz="1100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(</a:t>
            </a:r>
            <a:r>
              <a:rPr lang="zh-TW" altLang="en-US" sz="1100" kern="0" dirty="0">
                <a:solidFill>
                  <a:srgbClr val="000000"/>
                </a:solidFill>
                <a:ea typeface="微軟正黑體" panose="020B0604030504040204" pitchFamily="34" charset="-120"/>
                <a:hlinkClick r:id="rId3"/>
              </a:rPr>
              <a:t>衛生福利部中央健康保險署</a:t>
            </a:r>
            <a:r>
              <a:rPr lang="en-US" altLang="zh-TW" sz="1100" kern="0" dirty="0">
                <a:solidFill>
                  <a:srgbClr val="000000"/>
                </a:solidFill>
                <a:ea typeface="微軟正黑體" panose="020B0604030504040204" pitchFamily="34" charset="-120"/>
                <a:hlinkClick r:id="rId3"/>
              </a:rPr>
              <a:t>-110</a:t>
            </a:r>
            <a:r>
              <a:rPr lang="zh-TW" altLang="en-US" sz="1100" kern="0" dirty="0">
                <a:solidFill>
                  <a:srgbClr val="000000"/>
                </a:solidFill>
                <a:ea typeface="微軟正黑體" panose="020B0604030504040204" pitchFamily="34" charset="-120"/>
                <a:hlinkClick r:id="rId3"/>
              </a:rPr>
              <a:t>年</a:t>
            </a:r>
            <a:r>
              <a:rPr lang="en-US" altLang="zh-TW" sz="1100" kern="0" dirty="0">
                <a:solidFill>
                  <a:srgbClr val="000000"/>
                </a:solidFill>
                <a:ea typeface="微軟正黑體" panose="020B0604030504040204" pitchFamily="34" charset="-120"/>
              </a:rPr>
              <a:t>)</a:t>
            </a:r>
            <a:endParaRPr lang="zh-TW" altLang="en-US" sz="1100" dirty="0"/>
          </a:p>
        </p:txBody>
      </p: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7DDCB2A5-0645-4913-A111-B8003E10B36A}"/>
              </a:ext>
            </a:extLst>
          </p:cNvPr>
          <p:cNvGrpSpPr/>
          <p:nvPr/>
        </p:nvGrpSpPr>
        <p:grpSpPr>
          <a:xfrm>
            <a:off x="5627434" y="1053360"/>
            <a:ext cx="6311683" cy="5405600"/>
            <a:chOff x="5273483" y="1039271"/>
            <a:chExt cx="6311683" cy="5405600"/>
          </a:xfrm>
        </p:grpSpPr>
        <p:sp>
          <p:nvSpPr>
            <p:cNvPr id="31" name="箭號: 向右 30">
              <a:extLst>
                <a:ext uri="{FF2B5EF4-FFF2-40B4-BE49-F238E27FC236}">
                  <a16:creationId xmlns:a16="http://schemas.microsoft.com/office/drawing/2014/main" id="{482ED8CE-A1AC-49A5-BD41-49ABFC407CA3}"/>
                </a:ext>
              </a:extLst>
            </p:cNvPr>
            <p:cNvSpPr/>
            <p:nvPr/>
          </p:nvSpPr>
          <p:spPr bwMode="auto">
            <a:xfrm>
              <a:off x="7280228" y="4763685"/>
              <a:ext cx="1821537" cy="760199"/>
            </a:xfrm>
            <a:prstGeom prst="rightArrow">
              <a:avLst/>
            </a:prstGeom>
            <a:solidFill>
              <a:srgbClr val="00B0F0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pic>
          <p:nvPicPr>
            <p:cNvPr id="1036" name="Picture 12" descr="MRI・CTスキャンのイラスト（女性）">
              <a:extLst>
                <a:ext uri="{FF2B5EF4-FFF2-40B4-BE49-F238E27FC236}">
                  <a16:creationId xmlns:a16="http://schemas.microsoft.com/office/drawing/2014/main" id="{4BDCD60E-8A59-40DC-89AF-5B7A0591D1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4885" y="1147235"/>
              <a:ext cx="1350060" cy="993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手術のイラスト（電気メス）">
              <a:extLst>
                <a:ext uri="{FF2B5EF4-FFF2-40B4-BE49-F238E27FC236}">
                  <a16:creationId xmlns:a16="http://schemas.microsoft.com/office/drawing/2014/main" id="{BDEB85E9-3732-4370-88C5-560E66B124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3739" y="1175888"/>
              <a:ext cx="1054223" cy="946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問診のイラスト（女医・女性患者）">
              <a:extLst>
                <a:ext uri="{FF2B5EF4-FFF2-40B4-BE49-F238E27FC236}">
                  <a16:creationId xmlns:a16="http://schemas.microsoft.com/office/drawing/2014/main" id="{57E96478-62B7-471C-9FC6-F097BD3A6D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4392" y="1086226"/>
              <a:ext cx="1075938" cy="1182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注射を受ける女性のイラスト">
              <a:extLst>
                <a:ext uri="{FF2B5EF4-FFF2-40B4-BE49-F238E27FC236}">
                  <a16:creationId xmlns:a16="http://schemas.microsoft.com/office/drawing/2014/main" id="{15EFF279-0987-45E2-BD34-9B8E043BFF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228" y="2532100"/>
              <a:ext cx="1010590" cy="1047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救急車で搬送される人のイラスト">
              <a:extLst>
                <a:ext uri="{FF2B5EF4-FFF2-40B4-BE49-F238E27FC236}">
                  <a16:creationId xmlns:a16="http://schemas.microsoft.com/office/drawing/2014/main" id="{2D351568-762B-4B67-AFD6-3D8BA60C64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8081" y="2555802"/>
              <a:ext cx="943388" cy="943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研究・科学実験のイラスト（男性）">
              <a:extLst>
                <a:ext uri="{FF2B5EF4-FFF2-40B4-BE49-F238E27FC236}">
                  <a16:creationId xmlns:a16="http://schemas.microsoft.com/office/drawing/2014/main" id="{794E147F-955F-49A4-A7BE-0F8DB5DB6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1577" y="1118541"/>
              <a:ext cx="1042566" cy="993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F4DA166D-6C9F-4057-AD4D-FBBED5824F1F}"/>
                </a:ext>
              </a:extLst>
            </p:cNvPr>
            <p:cNvGrpSpPr/>
            <p:nvPr/>
          </p:nvGrpSpPr>
          <p:grpSpPr>
            <a:xfrm>
              <a:off x="7376397" y="4386613"/>
              <a:ext cx="1629098" cy="1652340"/>
              <a:chOff x="5877462" y="4342161"/>
              <a:chExt cx="1629098" cy="1652340"/>
            </a:xfrm>
          </p:grpSpPr>
          <p:pic>
            <p:nvPicPr>
              <p:cNvPr id="25" name="圖片 24">
                <a:extLst>
                  <a:ext uri="{FF2B5EF4-FFF2-40B4-BE49-F238E27FC236}">
                    <a16:creationId xmlns:a16="http://schemas.microsoft.com/office/drawing/2014/main" id="{502B24F9-5B85-4606-A180-99ED9541A2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8658" y="4342161"/>
                <a:ext cx="1155406" cy="1155406"/>
              </a:xfrm>
              <a:prstGeom prst="rect">
                <a:avLst/>
              </a:prstGeom>
            </p:spPr>
          </p:pic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72270CF6-5FD1-430D-8174-4290A3A5F16E}"/>
                  </a:ext>
                </a:extLst>
              </p:cNvPr>
              <p:cNvSpPr txBox="1"/>
              <p:nvPr/>
            </p:nvSpPr>
            <p:spPr>
              <a:xfrm>
                <a:off x="5877462" y="5625169"/>
                <a:ext cx="1629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疾病分類師</a:t>
                </a:r>
              </a:p>
            </p:txBody>
          </p:sp>
        </p:grpSp>
        <p:sp>
          <p:nvSpPr>
            <p:cNvPr id="51" name="文字方塊 50">
              <a:extLst>
                <a:ext uri="{FF2B5EF4-FFF2-40B4-BE49-F238E27FC236}">
                  <a16:creationId xmlns:a16="http://schemas.microsoft.com/office/drawing/2014/main" id="{68C557F8-3408-4F1E-B160-1E309FD0CE64}"/>
                </a:ext>
              </a:extLst>
            </p:cNvPr>
            <p:cNvSpPr txBox="1"/>
            <p:nvPr/>
          </p:nvSpPr>
          <p:spPr>
            <a:xfrm>
              <a:off x="5273485" y="4208607"/>
              <a:ext cx="2085372" cy="1940957"/>
            </a:xfrm>
            <a:prstGeom prst="round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病歷、護理紀錄、用藥紀錄、檢驗檢查報告、手術紀錄、處置紀錄、醫耗材明細、出院病摘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</a:t>
              </a:r>
            </a:p>
          </p:txBody>
        </p:sp>
        <p:sp>
          <p:nvSpPr>
            <p:cNvPr id="65" name="手繪多邊形: 圖案 64">
              <a:extLst>
                <a:ext uri="{FF2B5EF4-FFF2-40B4-BE49-F238E27FC236}">
                  <a16:creationId xmlns:a16="http://schemas.microsoft.com/office/drawing/2014/main" id="{10373BF6-C7DE-40D6-8572-2F38B7A7571D}"/>
                </a:ext>
              </a:extLst>
            </p:cNvPr>
            <p:cNvSpPr/>
            <p:nvPr/>
          </p:nvSpPr>
          <p:spPr bwMode="auto">
            <a:xfrm rot="5400000">
              <a:off x="6828522" y="-515768"/>
              <a:ext cx="3201605" cy="6311683"/>
            </a:xfrm>
            <a:custGeom>
              <a:avLst/>
              <a:gdLst>
                <a:gd name="connsiteX0" fmla="*/ 0 w 3442268"/>
                <a:gd name="connsiteY0" fmla="*/ 6505259 h 7015157"/>
                <a:gd name="connsiteX1" fmla="*/ 0 w 3442268"/>
                <a:gd name="connsiteY1" fmla="*/ 509898 h 7015157"/>
                <a:gd name="connsiteX2" fmla="*/ 509898 w 3442268"/>
                <a:gd name="connsiteY2" fmla="*/ 0 h 7015157"/>
                <a:gd name="connsiteX3" fmla="*/ 2549429 w 3442268"/>
                <a:gd name="connsiteY3" fmla="*/ 0 h 7015157"/>
                <a:gd name="connsiteX4" fmla="*/ 3059327 w 3442268"/>
                <a:gd name="connsiteY4" fmla="*/ 509898 h 7015157"/>
                <a:gd name="connsiteX5" fmla="*/ 3059327 w 3442268"/>
                <a:gd name="connsiteY5" fmla="*/ 5917127 h 7015157"/>
                <a:gd name="connsiteX6" fmla="*/ 3250798 w 3442268"/>
                <a:gd name="connsiteY6" fmla="*/ 5917127 h 7015157"/>
                <a:gd name="connsiteX7" fmla="*/ 3250798 w 3442268"/>
                <a:gd name="connsiteY7" fmla="*/ 5721535 h 7015157"/>
                <a:gd name="connsiteX8" fmla="*/ 3442268 w 3442268"/>
                <a:gd name="connsiteY8" fmla="*/ 6112719 h 7015157"/>
                <a:gd name="connsiteX9" fmla="*/ 3250798 w 3442268"/>
                <a:gd name="connsiteY9" fmla="*/ 6503902 h 7015157"/>
                <a:gd name="connsiteX10" fmla="*/ 3250798 w 3442268"/>
                <a:gd name="connsiteY10" fmla="*/ 6308310 h 7015157"/>
                <a:gd name="connsiteX11" fmla="*/ 3059327 w 3442268"/>
                <a:gd name="connsiteY11" fmla="*/ 6308310 h 7015157"/>
                <a:gd name="connsiteX12" fmla="*/ 3059327 w 3442268"/>
                <a:gd name="connsiteY12" fmla="*/ 6505259 h 7015157"/>
                <a:gd name="connsiteX13" fmla="*/ 2549429 w 3442268"/>
                <a:gd name="connsiteY13" fmla="*/ 7015157 h 7015157"/>
                <a:gd name="connsiteX14" fmla="*/ 509898 w 3442268"/>
                <a:gd name="connsiteY14" fmla="*/ 7015157 h 7015157"/>
                <a:gd name="connsiteX15" fmla="*/ 0 w 3442268"/>
                <a:gd name="connsiteY15" fmla="*/ 6505259 h 701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42268" h="7015157">
                  <a:moveTo>
                    <a:pt x="0" y="6505259"/>
                  </a:moveTo>
                  <a:lnTo>
                    <a:pt x="0" y="509898"/>
                  </a:lnTo>
                  <a:cubicBezTo>
                    <a:pt x="0" y="228289"/>
                    <a:pt x="228289" y="0"/>
                    <a:pt x="509898" y="0"/>
                  </a:cubicBezTo>
                  <a:lnTo>
                    <a:pt x="2549429" y="0"/>
                  </a:lnTo>
                  <a:cubicBezTo>
                    <a:pt x="2831038" y="0"/>
                    <a:pt x="3059327" y="228289"/>
                    <a:pt x="3059327" y="509898"/>
                  </a:cubicBezTo>
                  <a:lnTo>
                    <a:pt x="3059327" y="5917127"/>
                  </a:lnTo>
                  <a:lnTo>
                    <a:pt x="3250798" y="5917127"/>
                  </a:lnTo>
                  <a:lnTo>
                    <a:pt x="3250798" y="5721535"/>
                  </a:lnTo>
                  <a:lnTo>
                    <a:pt x="3442268" y="6112719"/>
                  </a:lnTo>
                  <a:lnTo>
                    <a:pt x="3250798" y="6503902"/>
                  </a:lnTo>
                  <a:lnTo>
                    <a:pt x="3250798" y="6308310"/>
                  </a:lnTo>
                  <a:lnTo>
                    <a:pt x="3059327" y="6308310"/>
                  </a:lnTo>
                  <a:lnTo>
                    <a:pt x="3059327" y="6505259"/>
                  </a:lnTo>
                  <a:cubicBezTo>
                    <a:pt x="3059327" y="6786868"/>
                    <a:pt x="2831038" y="7015157"/>
                    <a:pt x="2549429" y="7015157"/>
                  </a:cubicBezTo>
                  <a:lnTo>
                    <a:pt x="509898" y="7015157"/>
                  </a:lnTo>
                  <a:cubicBezTo>
                    <a:pt x="228289" y="7015157"/>
                    <a:pt x="0" y="6786868"/>
                    <a:pt x="0" y="6505259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zh-TW" altLang="en-US">
                <a:latin typeface="Arial" charset="0"/>
              </a:endParaRPr>
            </a:p>
          </p:txBody>
        </p:sp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C7E1EFA4-776B-489F-BB3F-2022F44B3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129568" y="4158074"/>
              <a:ext cx="2378333" cy="1685074"/>
            </a:xfrm>
            <a:prstGeom prst="rect">
              <a:avLst/>
            </a:prstGeom>
          </p:spPr>
        </p:pic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CC1F7716-1ABC-4B6A-8504-CBF14AE917E5}"/>
                </a:ext>
              </a:extLst>
            </p:cNvPr>
            <p:cNvSpPr/>
            <p:nvPr/>
          </p:nvSpPr>
          <p:spPr bwMode="auto">
            <a:xfrm>
              <a:off x="6116681" y="2102682"/>
              <a:ext cx="910280" cy="29984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問診</a:t>
              </a: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B0020004-CF7D-4EA0-80EB-E95311068584}"/>
                </a:ext>
              </a:extLst>
            </p:cNvPr>
            <p:cNvSpPr/>
            <p:nvPr/>
          </p:nvSpPr>
          <p:spPr bwMode="auto">
            <a:xfrm>
              <a:off x="7330438" y="2102683"/>
              <a:ext cx="910280" cy="30160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手術</a:t>
              </a:r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532DB721-7A60-401E-9913-B1E937AD94C5}"/>
                </a:ext>
              </a:extLst>
            </p:cNvPr>
            <p:cNvSpPr/>
            <p:nvPr/>
          </p:nvSpPr>
          <p:spPr bwMode="auto">
            <a:xfrm>
              <a:off x="7353844" y="3467655"/>
              <a:ext cx="910280" cy="30160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注射</a:t>
              </a:r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C0A91ECB-5C17-43B2-A652-26DBE9B2FC57}"/>
                </a:ext>
              </a:extLst>
            </p:cNvPr>
            <p:cNvSpPr/>
            <p:nvPr/>
          </p:nvSpPr>
          <p:spPr bwMode="auto">
            <a:xfrm>
              <a:off x="10318573" y="2090800"/>
              <a:ext cx="910280" cy="30570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檢查</a:t>
              </a: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F9502108-22C9-4033-8643-6305FC7FF463}"/>
                </a:ext>
              </a:extLst>
            </p:cNvPr>
            <p:cNvSpPr/>
            <p:nvPr/>
          </p:nvSpPr>
          <p:spPr bwMode="auto">
            <a:xfrm>
              <a:off x="5518634" y="3482580"/>
              <a:ext cx="1394543" cy="3132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處置、治療</a:t>
              </a: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7D9C31D0-CB47-4F8E-9ED4-839B5C4CB8D4}"/>
                </a:ext>
              </a:extLst>
            </p:cNvPr>
            <p:cNvSpPr/>
            <p:nvPr/>
          </p:nvSpPr>
          <p:spPr bwMode="auto">
            <a:xfrm>
              <a:off x="8815148" y="2104492"/>
              <a:ext cx="910280" cy="27605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檢驗</a:t>
              </a: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C4AF0AD1-51D4-42F2-98C1-7F9E32490B5F}"/>
                </a:ext>
              </a:extLst>
            </p:cNvPr>
            <p:cNvSpPr/>
            <p:nvPr/>
          </p:nvSpPr>
          <p:spPr bwMode="auto">
            <a:xfrm>
              <a:off x="10421190" y="3462679"/>
              <a:ext cx="910280" cy="28681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轉送</a:t>
              </a:r>
            </a:p>
          </p:txBody>
        </p:sp>
        <p:sp>
          <p:nvSpPr>
            <p:cNvPr id="68" name="文字方塊 67">
              <a:extLst>
                <a:ext uri="{FF2B5EF4-FFF2-40B4-BE49-F238E27FC236}">
                  <a16:creationId xmlns:a16="http://schemas.microsoft.com/office/drawing/2014/main" id="{3B9794BE-2C66-4D42-86D7-B9F926D63092}"/>
                </a:ext>
              </a:extLst>
            </p:cNvPr>
            <p:cNvSpPr txBox="1"/>
            <p:nvPr/>
          </p:nvSpPr>
          <p:spPr>
            <a:xfrm>
              <a:off x="9321218" y="5798540"/>
              <a:ext cx="2133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ICD10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編碼申報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</a:p>
          </p:txBody>
        </p:sp>
      </p:grpSp>
      <p:pic>
        <p:nvPicPr>
          <p:cNvPr id="1052" name="Picture 28" descr="入院中の女性とお医者さんのイラスト">
            <a:extLst>
              <a:ext uri="{FF2B5EF4-FFF2-40B4-BE49-F238E27FC236}">
                <a16:creationId xmlns:a16="http://schemas.microsoft.com/office/drawing/2014/main" id="{83A9C0AB-48B1-4907-9980-2D32EE59E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948" y="2490672"/>
            <a:ext cx="1188988" cy="10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矩形 80">
            <a:extLst>
              <a:ext uri="{FF2B5EF4-FFF2-40B4-BE49-F238E27FC236}">
                <a16:creationId xmlns:a16="http://schemas.microsoft.com/office/drawing/2014/main" id="{73C788C3-B654-4DD9-958F-718658A5CBB5}"/>
              </a:ext>
            </a:extLst>
          </p:cNvPr>
          <p:cNvSpPr/>
          <p:nvPr/>
        </p:nvSpPr>
        <p:spPr bwMode="auto">
          <a:xfrm>
            <a:off x="9037709" y="3500196"/>
            <a:ext cx="1421127" cy="2947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住院、查房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F7C2E26-2AEC-470F-857A-D6B0D78A84E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58" y="2726437"/>
            <a:ext cx="732453" cy="73245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83373EA-7257-4A28-B44B-577EFB244F8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71" y="2724671"/>
            <a:ext cx="662767" cy="66276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D8B10DB-B604-4009-BCC1-06C3CB7A3EF2}"/>
              </a:ext>
            </a:extLst>
          </p:cNvPr>
          <p:cNvSpPr txBox="1"/>
          <p:nvPr/>
        </p:nvSpPr>
        <p:spPr>
          <a:xfrm>
            <a:off x="1453221" y="604903"/>
            <a:ext cx="9674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健保申報病歷代碼轉換前置作業複雜，耗時耗力、缺乏自動化最佳理賠金運算模式</a:t>
            </a:r>
          </a:p>
        </p:txBody>
      </p:sp>
    </p:spTree>
    <p:extLst>
      <p:ext uri="{BB962C8B-B14F-4D97-AF65-F5344CB8AC3E}">
        <p14:creationId xmlns:p14="http://schemas.microsoft.com/office/powerpoint/2010/main" val="20609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圓角 6">
            <a:extLst>
              <a:ext uri="{FF2B5EF4-FFF2-40B4-BE49-F238E27FC236}">
                <a16:creationId xmlns:a16="http://schemas.microsoft.com/office/drawing/2014/main" id="{4D6F6267-FFF3-4D68-B24F-EE9E321925F6}"/>
              </a:ext>
            </a:extLst>
          </p:cNvPr>
          <p:cNvSpPr/>
          <p:nvPr/>
        </p:nvSpPr>
        <p:spPr>
          <a:xfrm>
            <a:off x="301891" y="4395359"/>
            <a:ext cx="1759789" cy="898066"/>
          </a:xfrm>
          <a:prstGeom prst="roundRect">
            <a:avLst>
              <a:gd name="adj" fmla="val 1244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新創團隊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393AC8D5-656B-413A-95EB-B326B1B23DCF}"/>
              </a:ext>
            </a:extLst>
          </p:cNvPr>
          <p:cNvSpPr/>
          <p:nvPr/>
        </p:nvSpPr>
        <p:spPr>
          <a:xfrm>
            <a:off x="339303" y="2130725"/>
            <a:ext cx="1759789" cy="816694"/>
          </a:xfrm>
          <a:prstGeom prst="roundRect">
            <a:avLst>
              <a:gd name="adj" fmla="val 1244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工研院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0300C0F-C01F-4B29-B521-16CD661C0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75" y="272690"/>
            <a:ext cx="10515600" cy="816694"/>
          </a:xfrm>
        </p:spPr>
        <p:txBody>
          <a:bodyPr/>
          <a:lstStyle/>
          <a:p>
            <a:r>
              <a:rPr lang="zh-TW" altLang="en-US" b="1" kern="1200" dirty="0">
                <a:solidFill>
                  <a:srgbClr val="007474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新創案進度說明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61FD711-7F87-454B-A3E3-4E59D9419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266891"/>
              </p:ext>
            </p:extLst>
          </p:nvPr>
        </p:nvGraphicFramePr>
        <p:xfrm>
          <a:off x="1811547" y="1089384"/>
          <a:ext cx="9920382" cy="5495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397">
                  <a:extLst>
                    <a:ext uri="{9D8B030D-6E8A-4147-A177-3AD203B41FA5}">
                      <a16:colId xmlns:a16="http://schemas.microsoft.com/office/drawing/2014/main" val="394269725"/>
                    </a:ext>
                  </a:extLst>
                </a:gridCol>
                <a:gridCol w="1653397">
                  <a:extLst>
                    <a:ext uri="{9D8B030D-6E8A-4147-A177-3AD203B41FA5}">
                      <a16:colId xmlns:a16="http://schemas.microsoft.com/office/drawing/2014/main" val="2507386344"/>
                    </a:ext>
                  </a:extLst>
                </a:gridCol>
                <a:gridCol w="1653397">
                  <a:extLst>
                    <a:ext uri="{9D8B030D-6E8A-4147-A177-3AD203B41FA5}">
                      <a16:colId xmlns:a16="http://schemas.microsoft.com/office/drawing/2014/main" val="1718933435"/>
                    </a:ext>
                  </a:extLst>
                </a:gridCol>
                <a:gridCol w="1653397">
                  <a:extLst>
                    <a:ext uri="{9D8B030D-6E8A-4147-A177-3AD203B41FA5}">
                      <a16:colId xmlns:a16="http://schemas.microsoft.com/office/drawing/2014/main" val="720965589"/>
                    </a:ext>
                  </a:extLst>
                </a:gridCol>
                <a:gridCol w="1653397">
                  <a:extLst>
                    <a:ext uri="{9D8B030D-6E8A-4147-A177-3AD203B41FA5}">
                      <a16:colId xmlns:a16="http://schemas.microsoft.com/office/drawing/2014/main" val="512761072"/>
                    </a:ext>
                  </a:extLst>
                </a:gridCol>
                <a:gridCol w="1653397">
                  <a:extLst>
                    <a:ext uri="{9D8B030D-6E8A-4147-A177-3AD203B41FA5}">
                      <a16:colId xmlns:a16="http://schemas.microsoft.com/office/drawing/2014/main" val="524226399"/>
                    </a:ext>
                  </a:extLst>
                </a:gridCol>
              </a:tblGrid>
              <a:tr h="57279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2023/12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2024/01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2024/02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2024/03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2024/04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2024/05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337036"/>
                  </a:ext>
                </a:extLst>
              </a:tr>
              <a:tr h="492312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152526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40080F2B-B68E-4E9B-9D6F-80B4433D88FA}"/>
              </a:ext>
            </a:extLst>
          </p:cNvPr>
          <p:cNvSpPr/>
          <p:nvPr/>
        </p:nvSpPr>
        <p:spPr>
          <a:xfrm>
            <a:off x="2958859" y="3637076"/>
            <a:ext cx="1021861" cy="4490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尋找熟悉新創專章與技術作價之律師團隊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0A06D1-05E5-45DD-A080-3F147075C370}"/>
              </a:ext>
            </a:extLst>
          </p:cNvPr>
          <p:cNvSpPr/>
          <p:nvPr/>
        </p:nvSpPr>
        <p:spPr>
          <a:xfrm>
            <a:off x="4603514" y="2185797"/>
            <a:ext cx="3455958" cy="4313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工研院法務審閱合約</a:t>
            </a: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7E89F1F6-82C4-420C-9DAB-C68385D7748B}"/>
              </a:ext>
            </a:extLst>
          </p:cNvPr>
          <p:cNvSpPr/>
          <p:nvPr/>
        </p:nvSpPr>
        <p:spPr>
          <a:xfrm>
            <a:off x="2540761" y="2142693"/>
            <a:ext cx="374627" cy="379718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1EBDF49-41CC-4B59-ACCE-49E41FDB6021}"/>
              </a:ext>
            </a:extLst>
          </p:cNvPr>
          <p:cNvSpPr/>
          <p:nvPr/>
        </p:nvSpPr>
        <p:spPr>
          <a:xfrm>
            <a:off x="1889781" y="2514546"/>
            <a:ext cx="111706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2023/12/22</a:t>
            </a:r>
            <a:b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工研院法務提供初版合約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E801BF2-BFF2-4FDA-B125-C044BF488FC1}"/>
              </a:ext>
            </a:extLst>
          </p:cNvPr>
          <p:cNvSpPr/>
          <p:nvPr/>
        </p:nvSpPr>
        <p:spPr>
          <a:xfrm>
            <a:off x="3158506" y="4292259"/>
            <a:ext cx="11223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2024/01/15</a:t>
            </a:r>
          </a:p>
          <a:p>
            <a:pPr lvl="0" algn="ctr"/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確認由安成律師事務所協助</a:t>
            </a:r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BB1452CF-3B48-4A1D-8E0B-809607E86367}"/>
              </a:ext>
            </a:extLst>
          </p:cNvPr>
          <p:cNvSpPr/>
          <p:nvPr/>
        </p:nvSpPr>
        <p:spPr>
          <a:xfrm>
            <a:off x="3896109" y="4109229"/>
            <a:ext cx="169225" cy="17152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28376FF-A7B3-47BA-86BD-6385BEC78B84}"/>
              </a:ext>
            </a:extLst>
          </p:cNvPr>
          <p:cNvSpPr txBox="1"/>
          <p:nvPr/>
        </p:nvSpPr>
        <p:spPr>
          <a:xfrm>
            <a:off x="3057374" y="3291385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ln>
                  <a:solidFill>
                    <a:srgbClr val="FFC000"/>
                  </a:solidFill>
                </a:ln>
                <a:solidFill>
                  <a:srgbClr val="ED611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1600" b="1" dirty="0">
                <a:ln>
                  <a:solidFill>
                    <a:srgbClr val="FFC000"/>
                  </a:solidFill>
                </a:ln>
                <a:solidFill>
                  <a:srgbClr val="ED611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C785AB04-F44B-48DC-A245-64E14AAFAA6F}"/>
              </a:ext>
            </a:extLst>
          </p:cNvPr>
          <p:cNvGrpSpPr/>
          <p:nvPr/>
        </p:nvGrpSpPr>
        <p:grpSpPr>
          <a:xfrm>
            <a:off x="2771975" y="4852711"/>
            <a:ext cx="2008745" cy="1552218"/>
            <a:chOff x="3720885" y="4286203"/>
            <a:chExt cx="2169154" cy="1552218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BE896A5-FEE2-4768-9386-F7904DC92D0D}"/>
                </a:ext>
              </a:extLst>
            </p:cNvPr>
            <p:cNvSpPr/>
            <p:nvPr/>
          </p:nvSpPr>
          <p:spPr>
            <a:xfrm>
              <a:off x="5030274" y="4645440"/>
              <a:ext cx="672861" cy="4313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zh-TW" altLang="en-US" sz="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與律師團隊討論合約內容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DE6CC7F-AD17-4D78-AD01-1607602CDB3D}"/>
                </a:ext>
              </a:extLst>
            </p:cNvPr>
            <p:cNvSpPr/>
            <p:nvPr/>
          </p:nvSpPr>
          <p:spPr>
            <a:xfrm>
              <a:off x="3720885" y="5238257"/>
              <a:ext cx="216915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en-US" altLang="zh-TW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2024/01/24</a:t>
              </a:r>
            </a:p>
            <a:p>
              <a:pPr lvl="0" algn="r"/>
              <a:r>
                <a:rPr lang="zh-TW" altLang="en-US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新創團隊提出</a:t>
              </a:r>
              <a:endPara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r"/>
              <a:r>
                <a:rPr lang="zh-TW" altLang="en-US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修正後合約</a:t>
              </a:r>
            </a:p>
          </p:txBody>
        </p:sp>
        <p:sp>
          <p:nvSpPr>
            <p:cNvPr id="20" name="等腰三角形 19">
              <a:extLst>
                <a:ext uri="{FF2B5EF4-FFF2-40B4-BE49-F238E27FC236}">
                  <a16:creationId xmlns:a16="http://schemas.microsoft.com/office/drawing/2014/main" id="{EC164F0E-A40C-4400-95BE-D452162932B2}"/>
                </a:ext>
              </a:extLst>
            </p:cNvPr>
            <p:cNvSpPr/>
            <p:nvPr/>
          </p:nvSpPr>
          <p:spPr>
            <a:xfrm>
              <a:off x="5608890" y="5094950"/>
              <a:ext cx="182738" cy="171524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3E53ED17-0542-40B2-B051-6874036DC3BD}"/>
                </a:ext>
              </a:extLst>
            </p:cNvPr>
            <p:cNvSpPr txBox="1"/>
            <p:nvPr/>
          </p:nvSpPr>
          <p:spPr>
            <a:xfrm>
              <a:off x="5095494" y="4286203"/>
              <a:ext cx="5525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b="1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en-US" altLang="zh-TW" sz="1600" dirty="0">
                  <a:solidFill>
                    <a:srgbClr val="ED6113"/>
                  </a:solidFill>
                </a:rPr>
                <a:t>9</a:t>
              </a:r>
              <a:r>
                <a:rPr lang="zh-TW" altLang="en-US" sz="1600" dirty="0">
                  <a:solidFill>
                    <a:srgbClr val="ED6113"/>
                  </a:solidFill>
                </a:rPr>
                <a:t>天</a:t>
              </a:r>
            </a:p>
          </p:txBody>
        </p:sp>
      </p:grpSp>
      <p:sp>
        <p:nvSpPr>
          <p:cNvPr id="24" name="等腰三角形 23">
            <a:extLst>
              <a:ext uri="{FF2B5EF4-FFF2-40B4-BE49-F238E27FC236}">
                <a16:creationId xmlns:a16="http://schemas.microsoft.com/office/drawing/2014/main" id="{5FDC5268-D7AB-4A4D-9B83-B82E10674564}"/>
              </a:ext>
            </a:extLst>
          </p:cNvPr>
          <p:cNvSpPr/>
          <p:nvPr/>
        </p:nvSpPr>
        <p:spPr>
          <a:xfrm>
            <a:off x="6350994" y="2631827"/>
            <a:ext cx="169225" cy="171524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solidFill>
                <a:srgbClr val="00B0F0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6404921-D38F-4FB5-84C6-074B56A41F4F}"/>
              </a:ext>
            </a:extLst>
          </p:cNvPr>
          <p:cNvSpPr/>
          <p:nvPr/>
        </p:nvSpPr>
        <p:spPr>
          <a:xfrm>
            <a:off x="5280933" y="2783553"/>
            <a:ext cx="14053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2024/02/27</a:t>
            </a:r>
          </a:p>
          <a:p>
            <a:pPr lvl="0" algn="r"/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工研院審約</a:t>
            </a:r>
          </a:p>
        </p:txBody>
      </p: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46B627B3-EEA7-4DC7-BB3B-F453244D21FB}"/>
              </a:ext>
            </a:extLst>
          </p:cNvPr>
          <p:cNvSpPr/>
          <p:nvPr/>
        </p:nvSpPr>
        <p:spPr>
          <a:xfrm>
            <a:off x="7974860" y="2633230"/>
            <a:ext cx="169225" cy="171524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solidFill>
                <a:srgbClr val="00B0F0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F804C4E-3113-4D34-95F1-EE1CFE24E4B8}"/>
              </a:ext>
            </a:extLst>
          </p:cNvPr>
          <p:cNvSpPr/>
          <p:nvPr/>
        </p:nvSpPr>
        <p:spPr>
          <a:xfrm>
            <a:off x="6990416" y="2848538"/>
            <a:ext cx="12564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2024/03/22</a:t>
            </a:r>
          </a:p>
          <a:p>
            <a:pPr lvl="0" algn="r"/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工研院</a:t>
            </a:r>
            <a:r>
              <a:rPr lang="zh-TW" altLang="en-US" sz="1100" b="1" dirty="0">
                <a:solidFill>
                  <a:srgbClr val="007474"/>
                </a:solidFill>
                <a:ea typeface="微軟正黑體" panose="020B0604030504040204" pitchFamily="34" charset="-120"/>
              </a:rPr>
              <a:t>新創案進度說明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endPara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r"/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調整後合約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FA7B1E66-903F-4B49-884F-88663E9BBF0F}"/>
              </a:ext>
            </a:extLst>
          </p:cNvPr>
          <p:cNvSpPr txBox="1"/>
          <p:nvPr/>
        </p:nvSpPr>
        <p:spPr>
          <a:xfrm>
            <a:off x="6108713" y="1840899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58</a:t>
            </a:r>
            <a:r>
              <a:rPr lang="zh-TW" altLang="en-US" sz="1600" b="1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55AA9F20-C0D4-4280-BAAD-A88797BFE8CA}"/>
              </a:ext>
            </a:extLst>
          </p:cNvPr>
          <p:cNvGrpSpPr/>
          <p:nvPr/>
        </p:nvGrpSpPr>
        <p:grpSpPr>
          <a:xfrm>
            <a:off x="7098103" y="3612039"/>
            <a:ext cx="1319086" cy="1559779"/>
            <a:chOff x="3900767" y="4228477"/>
            <a:chExt cx="1424422" cy="1559779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356F3AD-1E5A-4718-AB42-97952CCA2410}"/>
                </a:ext>
              </a:extLst>
            </p:cNvPr>
            <p:cNvSpPr/>
            <p:nvPr/>
          </p:nvSpPr>
          <p:spPr>
            <a:xfrm>
              <a:off x="4938906" y="4561089"/>
              <a:ext cx="170108" cy="4313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zh-TW" altLang="en-US" sz="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CB38AB6-250F-4185-920C-E120282AF0ED}"/>
                </a:ext>
              </a:extLst>
            </p:cNvPr>
            <p:cNvSpPr/>
            <p:nvPr/>
          </p:nvSpPr>
          <p:spPr>
            <a:xfrm>
              <a:off x="3900767" y="5188092"/>
              <a:ext cx="142442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en-US" altLang="zh-TW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2024/03/25</a:t>
              </a:r>
            </a:p>
            <a:p>
              <a:pPr lvl="0" algn="r"/>
              <a:r>
                <a:rPr lang="zh-TW" altLang="en-US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新創團隊</a:t>
              </a:r>
              <a:endPara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r"/>
              <a:r>
                <a:rPr lang="zh-TW" altLang="en-US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提出修正後合約</a:t>
              </a:r>
            </a:p>
          </p:txBody>
        </p:sp>
        <p:sp>
          <p:nvSpPr>
            <p:cNvPr id="33" name="等腰三角形 32">
              <a:extLst>
                <a:ext uri="{FF2B5EF4-FFF2-40B4-BE49-F238E27FC236}">
                  <a16:creationId xmlns:a16="http://schemas.microsoft.com/office/drawing/2014/main" id="{C712BAB1-E2DF-427A-B4B2-AF0FD8F9BA94}"/>
                </a:ext>
              </a:extLst>
            </p:cNvPr>
            <p:cNvSpPr/>
            <p:nvPr/>
          </p:nvSpPr>
          <p:spPr>
            <a:xfrm>
              <a:off x="5015537" y="5001935"/>
              <a:ext cx="182738" cy="171524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B95B99B1-2B17-48B8-A7C2-9C9F77A49BAB}"/>
                </a:ext>
              </a:extLst>
            </p:cNvPr>
            <p:cNvSpPr txBox="1"/>
            <p:nvPr/>
          </p:nvSpPr>
          <p:spPr>
            <a:xfrm>
              <a:off x="4729941" y="4228477"/>
              <a:ext cx="5525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b="1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en-US" altLang="zh-TW" sz="1600" dirty="0">
                  <a:solidFill>
                    <a:srgbClr val="ED6113"/>
                  </a:solidFill>
                </a:rPr>
                <a:t>3</a:t>
              </a:r>
              <a:r>
                <a:rPr lang="zh-TW" altLang="en-US" sz="1600" dirty="0">
                  <a:solidFill>
                    <a:srgbClr val="ED6113"/>
                  </a:solidFill>
                </a:rPr>
                <a:t>天</a:t>
              </a: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0212A94C-D36E-4DFD-8F13-EF03A2D7A929}"/>
              </a:ext>
            </a:extLst>
          </p:cNvPr>
          <p:cNvSpPr/>
          <p:nvPr/>
        </p:nvSpPr>
        <p:spPr>
          <a:xfrm>
            <a:off x="8200622" y="2181067"/>
            <a:ext cx="574272" cy="4313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4C04320A-6628-4AF3-BF95-8F5F048088F5}"/>
              </a:ext>
            </a:extLst>
          </p:cNvPr>
          <p:cNvSpPr txBox="1"/>
          <p:nvPr/>
        </p:nvSpPr>
        <p:spPr>
          <a:xfrm>
            <a:off x="8245965" y="1820845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600" b="1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</a:p>
        </p:txBody>
      </p:sp>
      <p:sp>
        <p:nvSpPr>
          <p:cNvPr id="37" name="等腰三角形 36">
            <a:extLst>
              <a:ext uri="{FF2B5EF4-FFF2-40B4-BE49-F238E27FC236}">
                <a16:creationId xmlns:a16="http://schemas.microsoft.com/office/drawing/2014/main" id="{F3FF78E1-30BF-4D79-A8A1-60ECB0B367DF}"/>
              </a:ext>
            </a:extLst>
          </p:cNvPr>
          <p:cNvSpPr/>
          <p:nvPr/>
        </p:nvSpPr>
        <p:spPr>
          <a:xfrm>
            <a:off x="8685959" y="2633230"/>
            <a:ext cx="169225" cy="171524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solidFill>
                <a:srgbClr val="00B0F0"/>
              </a:solidFill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752049F-C024-419F-8775-DB642DDFD5B6}"/>
              </a:ext>
            </a:extLst>
          </p:cNvPr>
          <p:cNvSpPr/>
          <p:nvPr/>
        </p:nvSpPr>
        <p:spPr>
          <a:xfrm>
            <a:off x="7958831" y="2855733"/>
            <a:ext cx="11842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2024/04/03</a:t>
            </a:r>
          </a:p>
          <a:p>
            <a:pPr lvl="0" algn="r"/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工研院法務</a:t>
            </a:r>
            <a:endPara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r"/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再度調整合約</a:t>
            </a:r>
          </a:p>
        </p:txBody>
      </p: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38F445E8-7EBF-4174-BAE7-99AE80AC1C9B}"/>
              </a:ext>
            </a:extLst>
          </p:cNvPr>
          <p:cNvGrpSpPr/>
          <p:nvPr/>
        </p:nvGrpSpPr>
        <p:grpSpPr>
          <a:xfrm>
            <a:off x="8276808" y="3597861"/>
            <a:ext cx="1034373" cy="1557844"/>
            <a:chOff x="4380419" y="4233229"/>
            <a:chExt cx="1116973" cy="1557844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7E9322DA-AE8D-4059-9C45-C491192876AB}"/>
                </a:ext>
              </a:extLst>
            </p:cNvPr>
            <p:cNvSpPr/>
            <p:nvPr/>
          </p:nvSpPr>
          <p:spPr>
            <a:xfrm>
              <a:off x="4938906" y="4561089"/>
              <a:ext cx="71806" cy="4313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zh-TW" altLang="en-US" sz="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376191F-4FF5-44F6-A4D8-3537A88F9A5D}"/>
                </a:ext>
              </a:extLst>
            </p:cNvPr>
            <p:cNvSpPr/>
            <p:nvPr/>
          </p:nvSpPr>
          <p:spPr>
            <a:xfrm>
              <a:off x="4380419" y="5190909"/>
              <a:ext cx="1116973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en-US" altLang="zh-TW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2024/04/04</a:t>
              </a:r>
            </a:p>
            <a:p>
              <a:pPr lvl="0" algn="r"/>
              <a:r>
                <a:rPr lang="zh-TW" altLang="en-US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新創團隊提出修正後合約</a:t>
              </a:r>
            </a:p>
          </p:txBody>
        </p:sp>
        <p:sp>
          <p:nvSpPr>
            <p:cNvPr id="42" name="等腰三角形 41">
              <a:extLst>
                <a:ext uri="{FF2B5EF4-FFF2-40B4-BE49-F238E27FC236}">
                  <a16:creationId xmlns:a16="http://schemas.microsoft.com/office/drawing/2014/main" id="{A6EACA36-E296-46E1-B813-5EFFE20331D3}"/>
                </a:ext>
              </a:extLst>
            </p:cNvPr>
            <p:cNvSpPr/>
            <p:nvPr/>
          </p:nvSpPr>
          <p:spPr>
            <a:xfrm>
              <a:off x="4919342" y="5010908"/>
              <a:ext cx="182738" cy="171524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D4AA8F37-EC64-4CB1-85F6-600EF8C0A2AA}"/>
                </a:ext>
              </a:extLst>
            </p:cNvPr>
            <p:cNvSpPr txBox="1"/>
            <p:nvPr/>
          </p:nvSpPr>
          <p:spPr>
            <a:xfrm>
              <a:off x="4708850" y="4233229"/>
              <a:ext cx="5525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b="1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en-US" altLang="zh-TW" sz="1600" dirty="0">
                  <a:solidFill>
                    <a:srgbClr val="ED6113"/>
                  </a:solidFill>
                </a:rPr>
                <a:t>1</a:t>
              </a:r>
              <a:r>
                <a:rPr lang="zh-TW" altLang="en-US" sz="1600" dirty="0">
                  <a:solidFill>
                    <a:srgbClr val="ED6113"/>
                  </a:solidFill>
                </a:rPr>
                <a:t>天</a:t>
              </a:r>
            </a:p>
          </p:txBody>
        </p:sp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id="{A1F31676-FB17-43D9-9898-8E07D2087A07}"/>
              </a:ext>
            </a:extLst>
          </p:cNvPr>
          <p:cNvSpPr/>
          <p:nvPr/>
        </p:nvSpPr>
        <p:spPr>
          <a:xfrm>
            <a:off x="8837170" y="2188600"/>
            <a:ext cx="992586" cy="4313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2BFB355C-5BD8-40F5-89D9-9367B83535AA}"/>
              </a:ext>
            </a:extLst>
          </p:cNvPr>
          <p:cNvSpPr txBox="1"/>
          <p:nvPr/>
        </p:nvSpPr>
        <p:spPr>
          <a:xfrm>
            <a:off x="9077244" y="1811735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1600" b="1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</a:p>
        </p:txBody>
      </p:sp>
      <p:sp>
        <p:nvSpPr>
          <p:cNvPr id="46" name="等腰三角形 45">
            <a:extLst>
              <a:ext uri="{FF2B5EF4-FFF2-40B4-BE49-F238E27FC236}">
                <a16:creationId xmlns:a16="http://schemas.microsoft.com/office/drawing/2014/main" id="{3D47CEEF-04C8-4843-844F-3BF1B11AED7D}"/>
              </a:ext>
            </a:extLst>
          </p:cNvPr>
          <p:cNvSpPr/>
          <p:nvPr/>
        </p:nvSpPr>
        <p:spPr>
          <a:xfrm>
            <a:off x="9745143" y="2638280"/>
            <a:ext cx="169225" cy="171524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solidFill>
                <a:srgbClr val="00B0F0"/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74DD4050-2BE4-46B1-B2D0-07F6917DF5EC}"/>
              </a:ext>
            </a:extLst>
          </p:cNvPr>
          <p:cNvSpPr/>
          <p:nvPr/>
        </p:nvSpPr>
        <p:spPr>
          <a:xfrm>
            <a:off x="8855183" y="2846309"/>
            <a:ext cx="11842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2024/04/22</a:t>
            </a:r>
          </a:p>
          <a:p>
            <a:pPr lvl="0" algn="r"/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工研院法務長</a:t>
            </a:r>
            <a:endPara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r"/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再度調整合約</a:t>
            </a:r>
          </a:p>
        </p:txBody>
      </p: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0182244E-FA67-4390-B847-59BF9B2B952F}"/>
              </a:ext>
            </a:extLst>
          </p:cNvPr>
          <p:cNvGrpSpPr/>
          <p:nvPr/>
        </p:nvGrpSpPr>
        <p:grpSpPr>
          <a:xfrm>
            <a:off x="9205457" y="3583491"/>
            <a:ext cx="1034373" cy="1725055"/>
            <a:chOff x="4311847" y="4233229"/>
            <a:chExt cx="1116973" cy="1725055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9B416DFB-F00F-4356-9256-70555D288FBD}"/>
                </a:ext>
              </a:extLst>
            </p:cNvPr>
            <p:cNvSpPr/>
            <p:nvPr/>
          </p:nvSpPr>
          <p:spPr>
            <a:xfrm>
              <a:off x="4938906" y="4561089"/>
              <a:ext cx="71806" cy="4313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zh-TW" altLang="en-US" sz="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990C6DA8-C3DA-4545-A65C-383A19FDB51C}"/>
                </a:ext>
              </a:extLst>
            </p:cNvPr>
            <p:cNvSpPr/>
            <p:nvPr/>
          </p:nvSpPr>
          <p:spPr>
            <a:xfrm>
              <a:off x="4311847" y="5188843"/>
              <a:ext cx="111697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en-US" altLang="zh-TW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2024/04/04</a:t>
              </a:r>
            </a:p>
            <a:p>
              <a:pPr lvl="0" algn="r"/>
              <a:r>
                <a:rPr lang="zh-TW" altLang="en-US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新創團隊依照法務長意見確認合約內容</a:t>
              </a:r>
            </a:p>
          </p:txBody>
        </p:sp>
        <p:sp>
          <p:nvSpPr>
            <p:cNvPr id="51" name="等腰三角形 50">
              <a:extLst>
                <a:ext uri="{FF2B5EF4-FFF2-40B4-BE49-F238E27FC236}">
                  <a16:creationId xmlns:a16="http://schemas.microsoft.com/office/drawing/2014/main" id="{1D63B3C2-7C54-422A-9731-424DC4E87310}"/>
                </a:ext>
              </a:extLst>
            </p:cNvPr>
            <p:cNvSpPr/>
            <p:nvPr/>
          </p:nvSpPr>
          <p:spPr>
            <a:xfrm>
              <a:off x="4919342" y="5010908"/>
              <a:ext cx="182738" cy="171524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sp>
          <p:nvSpPr>
            <p:cNvPr id="52" name="文字方塊 51">
              <a:extLst>
                <a:ext uri="{FF2B5EF4-FFF2-40B4-BE49-F238E27FC236}">
                  <a16:creationId xmlns:a16="http://schemas.microsoft.com/office/drawing/2014/main" id="{968C9BF9-4DF4-4704-B454-DD74DBDC9FE4}"/>
                </a:ext>
              </a:extLst>
            </p:cNvPr>
            <p:cNvSpPr txBox="1"/>
            <p:nvPr/>
          </p:nvSpPr>
          <p:spPr>
            <a:xfrm>
              <a:off x="4708850" y="4233229"/>
              <a:ext cx="5525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b="1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en-US" altLang="zh-TW" sz="1600" dirty="0">
                  <a:solidFill>
                    <a:srgbClr val="ED6113"/>
                  </a:solidFill>
                </a:rPr>
                <a:t>0</a:t>
              </a:r>
              <a:r>
                <a:rPr lang="zh-TW" altLang="en-US" sz="1600" dirty="0">
                  <a:solidFill>
                    <a:srgbClr val="ED6113"/>
                  </a:solidFill>
                </a:rPr>
                <a:t>天</a:t>
              </a:r>
            </a:p>
          </p:txBody>
        </p:sp>
      </p:grpSp>
      <p:sp>
        <p:nvSpPr>
          <p:cNvPr id="53" name="矩形 52">
            <a:extLst>
              <a:ext uri="{FF2B5EF4-FFF2-40B4-BE49-F238E27FC236}">
                <a16:creationId xmlns:a16="http://schemas.microsoft.com/office/drawing/2014/main" id="{D45B724A-C229-456C-AF7B-DD6A238C9035}"/>
              </a:ext>
            </a:extLst>
          </p:cNvPr>
          <p:cNvSpPr/>
          <p:nvPr/>
        </p:nvSpPr>
        <p:spPr>
          <a:xfrm>
            <a:off x="607284" y="2993348"/>
            <a:ext cx="12062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共計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3B99A8BE-8A37-4A52-BBF6-967BD56E37C7}"/>
              </a:ext>
            </a:extLst>
          </p:cNvPr>
          <p:cNvSpPr/>
          <p:nvPr/>
        </p:nvSpPr>
        <p:spPr>
          <a:xfrm>
            <a:off x="625981" y="5339487"/>
            <a:ext cx="12062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共計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02793C7A-8FBF-4688-BA30-C6E8B3B0A9FF}"/>
              </a:ext>
            </a:extLst>
          </p:cNvPr>
          <p:cNvSpPr/>
          <p:nvPr/>
        </p:nvSpPr>
        <p:spPr>
          <a:xfrm>
            <a:off x="9879659" y="1968995"/>
            <a:ext cx="1635768" cy="8649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契約簽辦</a:t>
            </a: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4300A2CE-E092-4EF7-9079-75ED8E89FEC8}"/>
              </a:ext>
            </a:extLst>
          </p:cNvPr>
          <p:cNvSpPr txBox="1"/>
          <p:nvPr/>
        </p:nvSpPr>
        <p:spPr>
          <a:xfrm>
            <a:off x="10435087" y="1805735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1600" b="1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4CDE3BBE-13F6-4FB0-8A91-86EF55DE3DA8}"/>
              </a:ext>
            </a:extLst>
          </p:cNvPr>
          <p:cNvSpPr/>
          <p:nvPr/>
        </p:nvSpPr>
        <p:spPr>
          <a:xfrm>
            <a:off x="10030351" y="1831977"/>
            <a:ext cx="5533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迄今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289CD8D9-5AC3-43B1-9C57-E31A15052127}"/>
              </a:ext>
            </a:extLst>
          </p:cNvPr>
          <p:cNvSpPr/>
          <p:nvPr/>
        </p:nvSpPr>
        <p:spPr>
          <a:xfrm>
            <a:off x="8837170" y="6266429"/>
            <a:ext cx="28947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統計至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2024/05/15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，共計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145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</a:p>
        </p:txBody>
      </p:sp>
    </p:spTree>
    <p:extLst>
      <p:ext uri="{BB962C8B-B14F-4D97-AF65-F5344CB8AC3E}">
        <p14:creationId xmlns:p14="http://schemas.microsoft.com/office/powerpoint/2010/main" val="2159328886"/>
      </p:ext>
    </p:extLst>
  </p:cSld>
  <p:clrMapOvr>
    <a:masterClrMapping/>
  </p:clrMapOvr>
</p:sld>
</file>

<file path=ppt/theme/theme1.xml><?xml version="1.0" encoding="utf-8"?>
<a:theme xmlns:a="http://schemas.openxmlformats.org/drawingml/2006/main" name="簡報內頁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簡報內頁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7F3432FD16F3A1449D501EC8CDE7FB1F" ma:contentTypeVersion="3" ma:contentTypeDescription="建立新的文件。" ma:contentTypeScope="" ma:versionID="b3f1642025d45c847b73c737ebcb38af">
  <xsd:schema xmlns:xsd="http://www.w3.org/2001/XMLSchema" xmlns:xs="http://www.w3.org/2001/XMLSchema" xmlns:p="http://schemas.microsoft.com/office/2006/metadata/properties" xmlns:ns2="b8aed4a6-ac34-40d8-b1d7-8aea5af98334" targetNamespace="http://schemas.microsoft.com/office/2006/metadata/properties" ma:root="true" ma:fieldsID="d6832a95031df36a955464a47fafedad" ns2:_="">
    <xsd:import namespace="b8aed4a6-ac34-40d8-b1d7-8aea5af98334"/>
    <xsd:element name="properties">
      <xsd:complexType>
        <xsd:sequence>
          <xsd:element name="documentManagement">
            <xsd:complexType>
              <xsd:all>
                <xsd:element ref="ns2:_x0062_493" minOccurs="0"/>
                <xsd:element ref="ns2:_x4e0b__x8f09__x526f__x672c_" minOccurs="0"/>
                <xsd:element ref="ns2:_x4e0b__x8f09__x526f__x672c__x003a__x8907__x88fd__x4f86__x6e9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ed4a6-ac34-40d8-b1d7-8aea5af98334" elementFormDefault="qualified">
    <xsd:import namespace="http://schemas.microsoft.com/office/2006/documentManagement/types"/>
    <xsd:import namespace="http://schemas.microsoft.com/office/infopath/2007/PartnerControls"/>
    <xsd:element name="_x0062_493" ma:index="8" nillable="true" ma:displayName="日期及時間" ma:internalName="_x0062_493">
      <xsd:simpleType>
        <xsd:restriction base="dms:DateTime"/>
      </xsd:simpleType>
    </xsd:element>
    <xsd:element name="_x4e0b__x8f09__x526f__x672c_" ma:index="9" nillable="true" ma:displayName="下載副本" ma:description="下載副本" ma:list="{b8aed4a6-ac34-40d8-b1d7-8aea5af98334}" ma:internalName="_x4e0b__x8f09__x526f__x672c_" ma:showField="Title">
      <xsd:simpleType>
        <xsd:restriction base="dms:Lookup"/>
      </xsd:simpleType>
    </xsd:element>
    <xsd:element name="_x4e0b__x8f09__x526f__x672c__x003a__x8907__x88fd__x4f86__x6e90_" ma:index="10" nillable="true" ma:displayName="下載副本:複製來源" ma:list="{b8aed4a6-ac34-40d8-b1d7-8aea5af98334}" ma:internalName="_x4e0b__x8f09__x526f__x672c__x003a__x8907__x88fd__x4f86__x6e90_" ma:readOnly="true" ma:showField="_CopySource" ma:web="8ca855e4-adfb-4fc0-8985-d3ee15689915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62_493 xmlns="b8aed4a6-ac34-40d8-b1d7-8aea5af98334" xsi:nil="true"/>
    <_x4e0b__x8f09__x526f__x672c_ xmlns="b8aed4a6-ac34-40d8-b1d7-8aea5af98334" xsi:nil="true"/>
  </documentManagement>
</p:properties>
</file>

<file path=customXml/itemProps1.xml><?xml version="1.0" encoding="utf-8"?>
<ds:datastoreItem xmlns:ds="http://schemas.openxmlformats.org/officeDocument/2006/customXml" ds:itemID="{2A1A7DF1-1490-4032-A288-9678AD5874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19602A-BF72-47CE-A4BE-578010346C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aed4a6-ac34-40d8-b1d7-8aea5af983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8C3FC8-FB86-4009-BB67-08D4F81C7768}">
  <ds:schemaRefs>
    <ds:schemaRef ds:uri="b8aed4a6-ac34-40d8-b1d7-8aea5af98334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5072</TotalTime>
  <Words>1084</Words>
  <Application>Microsoft Office PowerPoint</Application>
  <PresentationFormat>寬螢幕</PresentationFormat>
  <Paragraphs>234</Paragraphs>
  <Slides>11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微軟正黑體</vt:lpstr>
      <vt:lpstr>新細明體</vt:lpstr>
      <vt:lpstr>標楷體</vt:lpstr>
      <vt:lpstr>Arial</vt:lpstr>
      <vt:lpstr>Calibri</vt:lpstr>
      <vt:lpstr>Wingdings</vt:lpstr>
      <vt:lpstr>簡報內頁</vt:lpstr>
      <vt:lpstr>1_簡報內頁</vt:lpstr>
      <vt:lpstr>承益團隊業務報告</vt:lpstr>
      <vt:lpstr>綱   要</vt:lpstr>
      <vt:lpstr>PowerPoint 簡報</vt:lpstr>
      <vt:lpstr>PowerPoint 簡報</vt:lpstr>
      <vt:lpstr>PowerPoint 簡報</vt:lpstr>
      <vt:lpstr>理賠診斷證明書生成大師</vt:lpstr>
      <vt:lpstr>手術個管師(衛教師)情境模擬</vt:lpstr>
      <vt:lpstr>健保ICD10轉譯(數位疾分師)</vt:lpstr>
      <vt:lpstr>新創案進度說明</vt:lpstr>
      <vt:lpstr>新創案進度說明</vt:lpstr>
      <vt:lpstr>報告完畢</vt:lpstr>
    </vt:vector>
  </TitlesOfParts>
  <Company>TAS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ITRI投影片範本B</dc:title>
  <dc:creator>ITRI</dc:creator>
  <cp:keywords>2008NewCIS</cp:keywords>
  <cp:lastModifiedBy>楊承益</cp:lastModifiedBy>
  <cp:revision>653</cp:revision>
  <cp:lastPrinted>2021-11-08T09:04:53Z</cp:lastPrinted>
  <dcterms:created xsi:type="dcterms:W3CDTF">2008-05-08T04:38:45Z</dcterms:created>
  <dcterms:modified xsi:type="dcterms:W3CDTF">2024-05-14T09:34:48Z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0x0101007F3432FD16F3A1449D501EC8CDE7FB1F</vt:lpwstr>
  </property>
</Properties>
</file>