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2708684C-4D16-4618-839F-0558EEFCDFE6}"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153" autoAdjust="0"/>
  </p:normalViewPr>
  <p:slideViewPr>
    <p:cSldViewPr snapToGrid="0">
      <p:cViewPr varScale="1">
        <p:scale>
          <a:sx n="74" d="100"/>
          <a:sy n="74"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81000" y="685800"/>
            <a:ext cx="6096000" cy="3429000"/>
          </a:xfrm>
        </p:spPr>
      </p:sp>
      <p:sp>
        <p:nvSpPr>
          <p:cNvPr id="3" name="備忘稿版面配置區 2"/>
          <p:cNvSpPr>
            <a:spLocks noGrp="1"/>
          </p:cNvSpPr>
          <p:nvPr>
            <p:ph type="body" idx="1"/>
          </p:nvPr>
        </p:nvSpPr>
        <p:spPr/>
        <p:txBody>
          <a:bodyPr/>
          <a:lstStyle/>
          <a:p>
            <a:pPr marL="0" marR="0" lvl="0" indent="0" algn="l" defTabSz="914400" eaLnBrk="1" fontAlgn="auto" latinLnBrk="0" hangingPunct="1">
              <a:lnSpc>
                <a:spcPct val="100000"/>
              </a:lnSpc>
              <a:spcBef>
                <a:spcPts val="400"/>
              </a:spcBef>
              <a:spcAft>
                <a:spcPts val="0"/>
              </a:spcAft>
              <a:buClrTx/>
              <a:buSzTx/>
              <a:buFontTx/>
              <a:buNone/>
              <a:tabLst/>
              <a:defRPr/>
            </a:pPr>
            <a:r>
              <a:rPr lang="zh-TW" altLang="en-US" sz="1200" dirty="0">
                <a:latin typeface="微軟正黑體"/>
                <a:ea typeface="微軟正黑體"/>
                <a:cs typeface="微軟正黑體"/>
                <a:sym typeface="微軟正黑體"/>
              </a:rPr>
              <a:t>智慧感測光能量高齡健康照護 </a:t>
            </a:r>
            <a:r>
              <a:rPr lang="en-US" altLang="zh-TW" sz="1200" dirty="0">
                <a:latin typeface="微軟正黑體"/>
                <a:ea typeface="微軟正黑體"/>
                <a:cs typeface="微軟正黑體"/>
                <a:sym typeface="微軟正黑體"/>
              </a:rPr>
              <a:t>:</a:t>
            </a:r>
            <a:r>
              <a:rPr lang="zh-TW" altLang="en-US" sz="1200" dirty="0">
                <a:latin typeface="微軟正黑體"/>
                <a:ea typeface="微軟正黑體"/>
                <a:cs typeface="微軟正黑體"/>
                <a:sym typeface="微軟正黑體"/>
              </a:rPr>
              <a:t> 本案將預計與敏盛醫院睡眠中心驗證，目前協各單位驗證時間與內容。</a:t>
            </a:r>
            <a:endParaRPr lang="en-US" altLang="zh-TW" sz="1200" dirty="0">
              <a:latin typeface="微軟正黑體"/>
              <a:ea typeface="微軟正黑體"/>
              <a:cs typeface="微軟正黑體"/>
              <a:sym typeface="微軟正黑體"/>
            </a:endParaRPr>
          </a:p>
          <a:p>
            <a:pPr marL="0" marR="0" lvl="0" indent="0" algn="l" defTabSz="914400" eaLnBrk="1" fontAlgn="auto" latinLnBrk="0" hangingPunct="1">
              <a:lnSpc>
                <a:spcPct val="100000"/>
              </a:lnSpc>
              <a:spcBef>
                <a:spcPts val="400"/>
              </a:spcBef>
              <a:spcAft>
                <a:spcPts val="0"/>
              </a:spcAft>
              <a:buClrTx/>
              <a:buSzTx/>
              <a:buFontTx/>
              <a:buNone/>
              <a:tabLst/>
              <a:defRPr/>
            </a:pPr>
            <a:r>
              <a:rPr lang="zh-TW" altLang="en-US" sz="1200" dirty="0">
                <a:latin typeface="微軟正黑體"/>
                <a:ea typeface="微軟正黑體"/>
                <a:cs typeface="微軟正黑體"/>
                <a:sym typeface="微軟正黑體"/>
              </a:rPr>
              <a:t>虛實融合一體機前瞻顯示互動系統開發 </a:t>
            </a:r>
            <a:r>
              <a:rPr lang="en-US" altLang="zh-TW" sz="1200" dirty="0">
                <a:latin typeface="微軟正黑體"/>
                <a:ea typeface="微軟正黑體"/>
                <a:cs typeface="微軟正黑體"/>
                <a:sym typeface="微軟正黑體"/>
              </a:rPr>
              <a:t>:</a:t>
            </a:r>
            <a:r>
              <a:rPr lang="zh-TW" altLang="en-US" sz="1200" dirty="0">
                <a:latin typeface="微軟正黑體"/>
                <a:ea typeface="微軟正黑體"/>
                <a:cs typeface="微軟正黑體"/>
                <a:sym typeface="微軟正黑體"/>
              </a:rPr>
              <a:t> 本週五與中強進行審查演練，下週四正式審查。</a:t>
            </a:r>
          </a:p>
          <a:p>
            <a:pPr marL="0" marR="0" lvl="0" indent="0" algn="l" defTabSz="914400" eaLnBrk="1" fontAlgn="auto" latinLnBrk="0" hangingPunct="1">
              <a:lnSpc>
                <a:spcPct val="100000"/>
              </a:lnSpc>
              <a:spcBef>
                <a:spcPts val="400"/>
              </a:spcBef>
              <a:spcAft>
                <a:spcPts val="0"/>
              </a:spcAft>
              <a:buClrTx/>
              <a:buSzTx/>
              <a:buFontTx/>
              <a:buNone/>
              <a:tabLst/>
              <a:defRPr/>
            </a:pPr>
            <a:endParaRPr lang="en-US" altLang="zh-TW" sz="1200" dirty="0">
              <a:latin typeface="微軟正黑體"/>
              <a:ea typeface="微軟正黑體"/>
              <a:cs typeface="微軟正黑體"/>
              <a:sym typeface="微軟正黑體"/>
            </a:endParaRPr>
          </a:p>
          <a:p>
            <a:pPr marL="0" marR="0" lvl="0" indent="0" algn="l" defTabSz="914400" eaLnBrk="1" fontAlgn="auto" latinLnBrk="0" hangingPunct="1">
              <a:lnSpc>
                <a:spcPct val="100000"/>
              </a:lnSpc>
              <a:spcBef>
                <a:spcPts val="400"/>
              </a:spcBef>
              <a:spcAft>
                <a:spcPts val="0"/>
              </a:spcAft>
              <a:buClrTx/>
              <a:buSzTx/>
              <a:buFontTx/>
              <a:buNone/>
              <a:tabLst/>
              <a:defRPr/>
            </a:pPr>
            <a:endParaRPr lang="zh-TW" altLang="en-US" sz="1200" dirty="0">
              <a:latin typeface="微軟正黑體"/>
              <a:ea typeface="微軟正黑體"/>
              <a:cs typeface="微軟正黑體"/>
              <a:sym typeface="微軟正黑體"/>
            </a:endParaRPr>
          </a:p>
          <a:p>
            <a:endParaRPr lang="zh-TW" altLang="en-US" dirty="0"/>
          </a:p>
        </p:txBody>
      </p:sp>
    </p:spTree>
    <p:extLst>
      <p:ext uri="{BB962C8B-B14F-4D97-AF65-F5344CB8AC3E}">
        <p14:creationId xmlns:p14="http://schemas.microsoft.com/office/powerpoint/2010/main" val="27112161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6"/>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0"/>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67"/>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82" y="0"/>
            <a:ext cx="2117732" cy="6858000"/>
            <a:chOff x="0" y="0"/>
            <a:chExt cx="2117731" cy="6858000"/>
          </a:xfrm>
        </p:grpSpPr>
        <p:pic>
          <p:nvPicPr>
            <p:cNvPr id="179" name="圖片 14" descr="圖片 14"/>
            <p:cNvPicPr>
              <a:picLocks noChangeAspect="1"/>
            </p:cNvPicPr>
            <p:nvPr/>
          </p:nvPicPr>
          <p:blipFill>
            <a:blip r:embed="rId4"/>
            <a:stretch>
              <a:fillRect/>
            </a:stretch>
          </p:blipFill>
          <p:spPr>
            <a:xfrm>
              <a:off x="-1" y="0"/>
              <a:ext cx="2117732"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7" y="660396"/>
              <a:ext cx="1436693" cy="1590682"/>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0" cy="310334"/>
          </a:xfrm>
          <a:prstGeom prst="rect">
            <a:avLst/>
          </a:prstGeom>
          <a:ln w="12700">
            <a:miter lim="400000"/>
          </a:ln>
        </p:spPr>
      </p:pic>
      <p:sp>
        <p:nvSpPr>
          <p:cNvPr id="183"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192"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08"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6"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25"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1"/>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42"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58"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0"/>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74"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290"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07"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22"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36"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8" y="1435103"/>
            <a:ext cx="4011092" cy="4691063"/>
          </a:xfrm>
          <a:prstGeom prst="rect">
            <a:avLst/>
          </a:prstGeom>
        </p:spPr>
        <p:txBody>
          <a:bodyPr/>
          <a:lstStyle/>
          <a:p>
            <a:endParaRPr/>
          </a:p>
        </p:txBody>
      </p:sp>
      <p:sp>
        <p:nvSpPr>
          <p:cNvPr id="344"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53"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38" cy="290517"/>
          </a:xfrm>
          <a:prstGeom prst="rect">
            <a:avLst/>
          </a:prstGeom>
          <a:ln w="12700">
            <a:miter lim="400000"/>
          </a:ln>
        </p:spPr>
      </p:pic>
      <p:sp>
        <p:nvSpPr>
          <p:cNvPr id="370" name="Line 50"/>
          <p:cNvSpPr/>
          <p:nvPr/>
        </p:nvSpPr>
        <p:spPr>
          <a:xfrm>
            <a:off x="12194119" y="6202362"/>
            <a:ext cx="1155705" cy="5"/>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5" cy="536580"/>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17"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67"/>
          </a:xfrm>
          <a:prstGeom prst="rect">
            <a:avLst/>
          </a:prstGeom>
          <a:ln w="12700">
            <a:miter lim="400000"/>
          </a:ln>
        </p:spPr>
      </p:pic>
      <p:sp>
        <p:nvSpPr>
          <p:cNvPr id="385" name="大標題文字"/>
          <p:cNvSpPr txBox="1">
            <a:spLocks noGrp="1"/>
          </p:cNvSpPr>
          <p:nvPr>
            <p:ph type="title"/>
          </p:nvPr>
        </p:nvSpPr>
        <p:spPr>
          <a:xfrm>
            <a:off x="958850" y="2338390"/>
            <a:ext cx="10363201" cy="765180"/>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5"/>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89"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29"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67"/>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6"/>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82" y="0"/>
            <a:ext cx="2117732" cy="6858000"/>
            <a:chOff x="0" y="0"/>
            <a:chExt cx="2117731" cy="6858000"/>
          </a:xfrm>
        </p:grpSpPr>
        <p:pic>
          <p:nvPicPr>
            <p:cNvPr id="404" name="圖片 14" descr="圖片 14"/>
            <p:cNvPicPr>
              <a:picLocks noChangeAspect="1"/>
            </p:cNvPicPr>
            <p:nvPr/>
          </p:nvPicPr>
          <p:blipFill>
            <a:blip r:embed="rId4"/>
            <a:stretch>
              <a:fillRect/>
            </a:stretch>
          </p:blipFill>
          <p:spPr>
            <a:xfrm>
              <a:off x="-1" y="0"/>
              <a:ext cx="2117732"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7" y="660396"/>
              <a:ext cx="1436693" cy="1590682"/>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1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33"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6"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6"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50"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1"/>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6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83"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0"/>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49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1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32"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4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61"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78"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59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1"/>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10"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26"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42"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0"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5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17"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67"/>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6"/>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09"/>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82" y="0"/>
            <a:ext cx="2117732" cy="6858000"/>
            <a:chOff x="0" y="0"/>
            <a:chExt cx="2117731" cy="6858000"/>
          </a:xfrm>
        </p:grpSpPr>
        <p:pic>
          <p:nvPicPr>
            <p:cNvPr id="676" name="圖片 14" descr="圖片 14"/>
            <p:cNvPicPr>
              <a:picLocks noChangeAspect="1"/>
            </p:cNvPicPr>
            <p:nvPr/>
          </p:nvPicPr>
          <p:blipFill>
            <a:blip r:embed="rId4"/>
            <a:stretch>
              <a:fillRect/>
            </a:stretch>
          </p:blipFill>
          <p:spPr>
            <a:xfrm>
              <a:off x="-1" y="0"/>
              <a:ext cx="2117732"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7" y="660396"/>
              <a:ext cx="1436693" cy="1590682"/>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68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0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6"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22"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1"/>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3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55"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0"/>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71"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78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04"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19"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33"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50"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67"/>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17"/>
          </a:xfrm>
          <a:prstGeom prst="rect">
            <a:avLst/>
          </a:prstGeom>
          <a:ln w="12700">
            <a:miter lim="400000"/>
          </a:ln>
        </p:spPr>
      </p:pic>
      <p:sp>
        <p:nvSpPr>
          <p:cNvPr id="867" name="Line 50"/>
          <p:cNvSpPr/>
          <p:nvPr/>
        </p:nvSpPr>
        <p:spPr>
          <a:xfrm>
            <a:off x="12194116" y="6202362"/>
            <a:ext cx="1155705" cy="5"/>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5" cy="536580"/>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17"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883"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j-lt"/>
                <a:ea typeface="+mj-ea"/>
                <a:cs typeface="+mj-cs"/>
                <a:sym typeface="Calibri"/>
              </a:defRPr>
            </a:lvl1pPr>
            <a:lvl2pPr marL="800100" indent="-342900">
              <a:spcBef>
                <a:spcPts val="500"/>
              </a:spcBef>
              <a:buClr>
                <a:srgbClr val="0070C0"/>
              </a:buClr>
              <a:buChar char="−"/>
              <a:defRPr sz="2400" b="1">
                <a:solidFill>
                  <a:srgbClr val="0070C0"/>
                </a:solidFill>
                <a:latin typeface="+mj-lt"/>
                <a:ea typeface="+mj-ea"/>
                <a:cs typeface="+mj-cs"/>
                <a:sym typeface="Calibri"/>
              </a:defRPr>
            </a:lvl2pPr>
            <a:lvl3pPr>
              <a:spcBef>
                <a:spcPts val="500"/>
              </a:spcBef>
              <a:buClr>
                <a:srgbClr val="0070C0"/>
              </a:buClr>
              <a:defRPr sz="2400" b="1">
                <a:solidFill>
                  <a:srgbClr val="0070C0"/>
                </a:solidFill>
                <a:latin typeface="+mj-lt"/>
                <a:ea typeface="+mj-ea"/>
                <a:cs typeface="+mj-cs"/>
                <a:sym typeface="Calibri"/>
              </a:defRPr>
            </a:lvl3pPr>
            <a:lvl4pPr marL="1714500" indent="-342900">
              <a:spcBef>
                <a:spcPts val="500"/>
              </a:spcBef>
              <a:buClr>
                <a:srgbClr val="0070C0"/>
              </a:buClr>
              <a:buChar char="✓"/>
              <a:defRPr sz="2400" b="1">
                <a:solidFill>
                  <a:srgbClr val="0070C0"/>
                </a:solidFill>
                <a:latin typeface="+mj-lt"/>
                <a:ea typeface="+mj-ea"/>
                <a:cs typeface="+mj-cs"/>
                <a:sym typeface="Calibri"/>
              </a:defRPr>
            </a:lvl4pPr>
            <a:lvl5pPr marL="2103120" indent="-274320">
              <a:spcBef>
                <a:spcPts val="500"/>
              </a:spcBef>
              <a:buClr>
                <a:srgbClr val="0070C0"/>
              </a:buClr>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0"/>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2"/>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39" name="大標題文字"/>
          <p:cNvSpPr txBox="1">
            <a:spLocks noGrp="1"/>
          </p:cNvSpPr>
          <p:nvPr>
            <p:ph type="title"/>
          </p:nvPr>
        </p:nvSpPr>
        <p:spPr>
          <a:xfrm>
            <a:off x="914400" y="2130591"/>
            <a:ext cx="10363200" cy="1470030"/>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j-lt"/>
                <a:ea typeface="+mj-ea"/>
                <a:cs typeface="+mj-cs"/>
                <a:sym typeface="Calibri"/>
              </a:defRPr>
            </a:lvl1pPr>
            <a:lvl2pPr marL="0" indent="0" algn="ctr">
              <a:spcBef>
                <a:spcPts val="500"/>
              </a:spcBef>
              <a:buSzTx/>
              <a:buNone/>
              <a:defRPr sz="2400" b="1">
                <a:solidFill>
                  <a:srgbClr val="0070C0"/>
                </a:solidFill>
                <a:latin typeface="+mj-lt"/>
                <a:ea typeface="+mj-ea"/>
                <a:cs typeface="+mj-cs"/>
                <a:sym typeface="Calibri"/>
              </a:defRPr>
            </a:lvl2pPr>
            <a:lvl3pPr marL="0" indent="0" algn="ctr">
              <a:spcBef>
                <a:spcPts val="500"/>
              </a:spcBef>
              <a:buSzTx/>
              <a:buNone/>
              <a:defRPr sz="2400" b="1">
                <a:solidFill>
                  <a:srgbClr val="0070C0"/>
                </a:solidFill>
                <a:latin typeface="+mj-lt"/>
                <a:ea typeface="+mj-ea"/>
                <a:cs typeface="+mj-cs"/>
                <a:sym typeface="Calibri"/>
              </a:defRPr>
            </a:lvl3pPr>
            <a:lvl4pPr marL="0" indent="0" algn="ctr">
              <a:spcBef>
                <a:spcPts val="500"/>
              </a:spcBef>
              <a:buSzTx/>
              <a:buNone/>
              <a:defRPr sz="2400" b="1">
                <a:solidFill>
                  <a:srgbClr val="0070C0"/>
                </a:solidFill>
                <a:latin typeface="+mj-lt"/>
                <a:ea typeface="+mj-ea"/>
                <a:cs typeface="+mj-cs"/>
                <a:sym typeface="Calibri"/>
              </a:defRPr>
            </a:lvl4pPr>
            <a:lvl5pPr marL="0" indent="0" algn="ctr">
              <a:spcBef>
                <a:spcPts val="500"/>
              </a:spcBef>
              <a:buSzTx/>
              <a:buNone/>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j-lt"/>
                <a:ea typeface="+mj-ea"/>
                <a:cs typeface="+mj-cs"/>
                <a:sym typeface="Calibri"/>
              </a:defRPr>
            </a:lvl1pPr>
            <a:lvl2pPr marL="674687" indent="-333375">
              <a:spcBef>
                <a:spcPts val="600"/>
              </a:spcBef>
              <a:buClr>
                <a:srgbClr val="FF0066"/>
              </a:buClr>
              <a:buFont typeface="Calibri"/>
              <a:buChar char="✓"/>
              <a:defRPr sz="2800" b="1">
                <a:solidFill>
                  <a:srgbClr val="0070C0"/>
                </a:solidFill>
                <a:latin typeface="+mj-lt"/>
                <a:ea typeface="+mj-ea"/>
                <a:cs typeface="+mj-cs"/>
                <a:sym typeface="Calibri"/>
              </a:defRPr>
            </a:lvl2pPr>
            <a:lvl3pPr marL="1234438" indent="-320038">
              <a:spcBef>
                <a:spcPts val="600"/>
              </a:spcBef>
              <a:buClr>
                <a:srgbClr val="FF0066"/>
              </a:buClr>
              <a:buFont typeface="Calibri"/>
              <a:defRPr sz="2800" b="1">
                <a:solidFill>
                  <a:srgbClr val="0070C0"/>
                </a:solidFill>
                <a:latin typeface="+mj-lt"/>
                <a:ea typeface="+mj-ea"/>
                <a:cs typeface="+mj-cs"/>
                <a:sym typeface="Calibri"/>
              </a:defRPr>
            </a:lvl3pPr>
            <a:lvl4pPr marL="1727200" indent="-355600">
              <a:spcBef>
                <a:spcPts val="600"/>
              </a:spcBef>
              <a:buClr>
                <a:srgbClr val="FF0066"/>
              </a:buClr>
              <a:buFont typeface="Calibri"/>
              <a:buChar char="p"/>
              <a:defRPr sz="2800" b="1">
                <a:solidFill>
                  <a:srgbClr val="0070C0"/>
                </a:solidFill>
                <a:latin typeface="+mj-lt"/>
                <a:ea typeface="+mj-ea"/>
                <a:cs typeface="+mj-cs"/>
                <a:sym typeface="Calibri"/>
              </a:defRPr>
            </a:lvl4pPr>
            <a:lvl5pPr marL="2184400" indent="-355600">
              <a:spcBef>
                <a:spcPts val="600"/>
              </a:spcBef>
              <a:buClr>
                <a:srgbClr val="FF0066"/>
              </a:buClr>
              <a:buFont typeface="Calibri"/>
              <a:buChar char="➢"/>
              <a:defRPr sz="28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6"/>
          </a:xfrm>
          <a:prstGeom prst="rect">
            <a:avLst/>
          </a:prstGeom>
        </p:spPr>
        <p:txBody>
          <a:bodyPr lIns="0" tIns="0" rIns="0" bIns="0" anchor="ctr"/>
          <a:lstStyle/>
          <a:p>
            <a:pPr marL="147446" indent="-147446" defTabSz="393191">
              <a:spcBef>
                <a:spcPts val="300"/>
              </a:spcBef>
              <a:defRPr sz="1300"/>
            </a:pPr>
            <a:endParaRPr/>
          </a:p>
        </p:txBody>
      </p:sp>
      <p:sp>
        <p:nvSpPr>
          <p:cNvPr id="977"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87" name="大標題文字"/>
          <p:cNvSpPr txBox="1">
            <a:spLocks noGrp="1"/>
          </p:cNvSpPr>
          <p:nvPr>
            <p:ph type="title"/>
          </p:nvPr>
        </p:nvSpPr>
        <p:spPr>
          <a:xfrm>
            <a:off x="914400" y="2130567"/>
            <a:ext cx="10363200" cy="1470030"/>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j-lt"/>
                <a:ea typeface="+mj-ea"/>
                <a:cs typeface="+mj-cs"/>
                <a:sym typeface="Calibri"/>
              </a:defRPr>
            </a:lvl1pPr>
            <a:lvl2pPr marL="0" indent="0" algn="ctr">
              <a:spcBef>
                <a:spcPts val="500"/>
              </a:spcBef>
              <a:buSzTx/>
              <a:buNone/>
              <a:defRPr sz="2400" b="1">
                <a:solidFill>
                  <a:srgbClr val="0070C0"/>
                </a:solidFill>
                <a:latin typeface="+mj-lt"/>
                <a:ea typeface="+mj-ea"/>
                <a:cs typeface="+mj-cs"/>
                <a:sym typeface="Calibri"/>
              </a:defRPr>
            </a:lvl2pPr>
            <a:lvl3pPr marL="0" indent="0" algn="ctr">
              <a:spcBef>
                <a:spcPts val="500"/>
              </a:spcBef>
              <a:buSzTx/>
              <a:buNone/>
              <a:defRPr sz="2400" b="1">
                <a:solidFill>
                  <a:srgbClr val="0070C0"/>
                </a:solidFill>
                <a:latin typeface="+mj-lt"/>
                <a:ea typeface="+mj-ea"/>
                <a:cs typeface="+mj-cs"/>
                <a:sym typeface="Calibri"/>
              </a:defRPr>
            </a:lvl3pPr>
            <a:lvl4pPr marL="0" indent="0" algn="ctr">
              <a:spcBef>
                <a:spcPts val="500"/>
              </a:spcBef>
              <a:buSzTx/>
              <a:buNone/>
              <a:defRPr sz="2400" b="1">
                <a:solidFill>
                  <a:srgbClr val="0070C0"/>
                </a:solidFill>
                <a:latin typeface="+mj-lt"/>
                <a:ea typeface="+mj-ea"/>
                <a:cs typeface="+mj-cs"/>
                <a:sym typeface="Calibri"/>
              </a:defRPr>
            </a:lvl4pPr>
            <a:lvl5pPr marL="0" indent="0" algn="ctr">
              <a:spcBef>
                <a:spcPts val="500"/>
              </a:spcBef>
              <a:buSzTx/>
              <a:buNone/>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3"/>
            <a:ext cx="1950609" cy="508009"/>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j-lt"/>
                <a:ea typeface="+mj-ea"/>
                <a:cs typeface="+mj-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67"/>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770255" indent="-325755">
              <a:spcBef>
                <a:spcPts val="500"/>
              </a:spcBef>
              <a:buClr>
                <a:srgbClr val="FF0066"/>
              </a:buClr>
              <a:buFont typeface="Calibri"/>
              <a:buChar char="−"/>
              <a:defRPr sz="2400" b="1">
                <a:solidFill>
                  <a:srgbClr val="0070C0"/>
                </a:solidFill>
                <a:latin typeface="+mj-lt"/>
                <a:ea typeface="+mj-ea"/>
                <a:cs typeface="+mj-cs"/>
                <a:sym typeface="Calibri"/>
              </a:defRPr>
            </a:lvl2pPr>
            <a:lvl3pPr marL="1260475" indent="-457200">
              <a:spcBef>
                <a:spcPts val="500"/>
              </a:spcBef>
              <a:buClr>
                <a:srgbClr val="FF0066"/>
              </a:buClr>
              <a:buFont typeface="Calibri"/>
              <a:buChar char="➢"/>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1816100" indent="-381000">
              <a:spcBef>
                <a:spcPts val="500"/>
              </a:spcBef>
              <a:buClr>
                <a:srgbClr val="FF0066"/>
              </a:buClr>
              <a:buFont typeface="Calibri"/>
              <a:buChar char="✓"/>
              <a:defRPr sz="2400" b="1">
                <a:solidFill>
                  <a:srgbClr val="0070C0"/>
                </a:solidFill>
                <a:latin typeface="+mj-lt"/>
                <a:ea typeface="+mj-ea"/>
                <a:cs typeface="+mj-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1"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0" cy="639768"/>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17"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17"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0" y="6606813"/>
            <a:ext cx="273653"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rPr dirty="0" err="1"/>
              <a:t>S</a:t>
            </a:r>
            <a:r>
              <a:rPr u="none" dirty="0" err="1"/>
              <a:t>組核心業務報告</a:t>
            </a:r>
            <a:br>
              <a:rPr u="none" dirty="0"/>
            </a:br>
            <a:r>
              <a:rPr sz="3200" u="none" dirty="0"/>
              <a:t>(113年</a:t>
            </a:r>
            <a:r>
              <a:rPr lang="en-US" altLang="zh-TW" sz="3200" u="sng" dirty="0"/>
              <a:t>6</a:t>
            </a:r>
            <a:r>
              <a:rPr sz="3200" u="none" dirty="0"/>
              <a:t>月份)</a:t>
            </a:r>
          </a:p>
        </p:txBody>
      </p:sp>
      <p:sp>
        <p:nvSpPr>
          <p:cNvPr id="1036" name="文字方塊 11"/>
          <p:cNvSpPr txBox="1"/>
          <p:nvPr/>
        </p:nvSpPr>
        <p:spPr>
          <a:xfrm>
            <a:off x="5091556" y="4669371"/>
            <a:ext cx="2246765" cy="907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a:t>
            </a:r>
            <a:r>
              <a:rPr dirty="0"/>
              <a:t>：</a:t>
            </a:r>
            <a:r>
              <a:rPr lang="zh-TW" altLang="en-US" dirty="0"/>
              <a:t>施香蘭</a:t>
            </a:r>
            <a:endParaRPr dirty="0"/>
          </a:p>
          <a:p>
            <a:pPr algn="ctr">
              <a:spcBef>
                <a:spcPts val="600"/>
              </a:spcBef>
              <a:defRPr sz="2400" b="1">
                <a:latin typeface="微軟正黑體"/>
                <a:ea typeface="微軟正黑體"/>
                <a:cs typeface="微軟正黑體"/>
                <a:sym typeface="微軟正黑體"/>
              </a:defRPr>
            </a:pPr>
            <a:r>
              <a:rPr dirty="0"/>
              <a:t>113.0</a:t>
            </a:r>
            <a:r>
              <a:rPr lang="en-US" altLang="zh-TW" dirty="0"/>
              <a:t>6.20</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4" y="6604317"/>
            <a:ext cx="273653"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8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sp>
        <p:nvSpPr>
          <p:cNvPr id="1081" name="文字方塊 5"/>
          <p:cNvSpPr txBox="1"/>
          <p:nvPr/>
        </p:nvSpPr>
        <p:spPr>
          <a:xfrm>
            <a:off x="7667138" y="656636"/>
            <a:ext cx="4220062"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96</a:t>
            </a:r>
            <a:r>
              <a:rPr lang="en-US" altLang="zh-TW" dirty="0"/>
              <a:t>8</a:t>
            </a:r>
            <a:r>
              <a:rPr dirty="0"/>
              <a:t>萬元/努力與洽談中3,</a:t>
            </a:r>
            <a:r>
              <a:rPr lang="en-US" altLang="zh-TW" dirty="0"/>
              <a:t>3</a:t>
            </a:r>
            <a:r>
              <a:rPr lang="en-US" dirty="0"/>
              <a:t>2</a:t>
            </a:r>
            <a:r>
              <a:rPr dirty="0"/>
              <a:t>0萬元</a:t>
            </a:r>
          </a:p>
        </p:txBody>
      </p:sp>
      <p:graphicFrame>
        <p:nvGraphicFramePr>
          <p:cNvPr id="1082" name="內容版面配置區 6"/>
          <p:cNvGraphicFramePr/>
          <p:nvPr>
            <p:extLst>
              <p:ext uri="{D42A27DB-BD31-4B8C-83A1-F6EECF244321}">
                <p14:modId xmlns:p14="http://schemas.microsoft.com/office/powerpoint/2010/main" val="1441041548"/>
              </p:ext>
            </p:extLst>
          </p:nvPr>
        </p:nvGraphicFramePr>
        <p:xfrm>
          <a:off x="304799" y="1025964"/>
          <a:ext cx="11582401" cy="5078632"/>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a:latin typeface="微軟正黑體"/>
                          <a:ea typeface="微軟正黑體"/>
                          <a:cs typeface="微軟正黑體"/>
                          <a:sym typeface="微軟正黑體"/>
                        </a:rPr>
                        <a:t>FY112-113臺史博文化數據指標研究與分析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鈕酷樂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 126萬元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博物館文化數據指標研究與分析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a:ea typeface="微軟正黑體"/>
                          <a:cs typeface="微軟正黑體"/>
                          <a:sym typeface="微軟正黑體"/>
                        </a:rPr>
                        <a:t>iStimUweaR試量產計畫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智慧電刺激腿部輔具設計與試量產1K</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a:t>
                      </a:r>
                      <a:r>
                        <a:rPr lang="zh-TW" altLang="en-US" sz="1600" dirty="0">
                          <a:latin typeface="微軟正黑體"/>
                          <a:ea typeface="微軟正黑體"/>
                          <a:cs typeface="微軟正黑體"/>
                          <a:sym typeface="微軟正黑體"/>
                        </a:rPr>
                        <a:t>，進行褲子產品開發設計與量產規劃</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644479">
                <a:tc>
                  <a:txBody>
                    <a:bodyPr/>
                    <a:lstStyle/>
                    <a:p>
                      <a:pPr algn="l" defTabSz="686004">
                        <a:defRPr sz="1800"/>
                      </a:pPr>
                      <a:r>
                        <a:rPr sz="1600">
                          <a:latin typeface="微軟正黑體"/>
                          <a:ea typeface="微軟正黑體"/>
                          <a:cs typeface="微軟正黑體"/>
                          <a:sym typeface="微軟正黑體"/>
                        </a:rPr>
                        <a:t>和訊智慧寵物項圈試量產III</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傑萌</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寵物居家健康照護應用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a:latin typeface="微軟正黑體"/>
                          <a:ea typeface="微軟正黑體"/>
                          <a:cs typeface="微軟正黑體"/>
                          <a:sym typeface="微軟正黑體"/>
                        </a:rPr>
                        <a:t>台灣手語語料庫建置/人文司/中正大學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捷徑文化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320萬元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新型手語語料建置/虛擬人</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641274">
                <a:tc>
                  <a:txBody>
                    <a:bodyPr/>
                    <a:lstStyle/>
                    <a:p>
                      <a:pPr algn="l" defTabSz="686004">
                        <a:defRPr sz="1800"/>
                      </a:pPr>
                      <a:r>
                        <a:rPr sz="1600" dirty="0" err="1">
                          <a:latin typeface="微軟正黑體"/>
                          <a:ea typeface="微軟正黑體"/>
                          <a:cs typeface="微軟正黑體"/>
                          <a:sym typeface="微軟正黑體"/>
                        </a:rPr>
                        <a:t>智慧感測光能量高齡健康照護</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泰沂</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dirty="0">
                          <a:latin typeface="微軟正黑體"/>
                          <a:ea typeface="微軟正黑體"/>
                          <a:cs typeface="微軟正黑體"/>
                          <a:sym typeface="微軟正黑體"/>
                        </a:rPr>
                        <a:t>600萬元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智慧感測光能量高齡健康照護平台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sym typeface="Calibri"/>
                        </a:rPr>
                        <a:t>調查醫材的規範並做臨床案例，已拜訪關鍵相關人請益，泰沂與</a:t>
                      </a:r>
                      <a:r>
                        <a:rPr lang="zh-TW" altLang="en-US" sz="1600" dirty="0">
                          <a:sym typeface="Calibri"/>
                        </a:rPr>
                        <a:t>敏盛</a:t>
                      </a:r>
                      <a:r>
                        <a:rPr sz="1600" dirty="0" err="1">
                          <a:sym typeface="Calibri"/>
                        </a:rPr>
                        <a:t>睡眠中心確認進行光能帽確效性驗證</a:t>
                      </a:r>
                      <a:endParaRPr sz="1600" dirty="0">
                        <a:sym typeface="Calibri"/>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r h="989255">
                <a:tc>
                  <a:txBody>
                    <a:bodyPr/>
                    <a:lstStyle/>
                    <a:p>
                      <a:pPr algn="l" defTabSz="686004">
                        <a:defRPr sz="1800"/>
                      </a:pPr>
                      <a:r>
                        <a:rPr sz="1600" dirty="0" err="1">
                          <a:latin typeface="微軟正黑體"/>
                          <a:ea typeface="微軟正黑體"/>
                          <a:cs typeface="微軟正黑體"/>
                          <a:sym typeface="微軟正黑體"/>
                        </a:rPr>
                        <a:t>虛實融合一體機前瞻顯示互動系統開發</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中強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rPr dirty="0"/>
                        <a:t>1800萬元</a:t>
                      </a:r>
                    </a:p>
                    <a:p>
                      <a:pPr algn="l" defTabSz="686004">
                        <a:defRPr sz="1600">
                          <a:latin typeface="微軟正黑體"/>
                          <a:ea typeface="微軟正黑體"/>
                          <a:cs typeface="微軟正黑體"/>
                          <a:sym typeface="微軟正黑體"/>
                        </a:defRPr>
                      </a:pPr>
                      <a:r>
                        <a:rPr dirty="0"/>
                        <a:t>(兩年3600萬</a:t>
                      </a:r>
                    </a:p>
                    <a:p>
                      <a:pPr algn="l" defTabSz="686004">
                        <a:defRPr sz="1600">
                          <a:latin typeface="微軟正黑體"/>
                          <a:ea typeface="微軟正黑體"/>
                          <a:cs typeface="微軟正黑體"/>
                          <a:sym typeface="微軟正黑體"/>
                        </a:defRPr>
                      </a:pPr>
                      <a:r>
                        <a:rPr dirty="0"/>
                        <a:t>FY113-FY115)</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虛實融合一體機前瞻顯示互動系統</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zh-TW" altLang="zh-TW" sz="1600" b="0" i="0" u="none" strike="noStrike" cap="none" spc="0" baseline="0" dirty="0">
                          <a:solidFill>
                            <a:srgbClr val="000000"/>
                          </a:solidFill>
                          <a:effectLst/>
                          <a:uFillTx/>
                          <a:latin typeface="+mj-lt"/>
                          <a:ea typeface="+mj-ea"/>
                          <a:cs typeface="+mj-cs"/>
                          <a:sym typeface="微軟正黑體"/>
                        </a:rPr>
                        <a:t>構想審查會議預計於6/27召開，6/21與團隊進行演練 </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 name="投影片編號版面配置區 3"/>
          <p:cNvSpPr txBox="1">
            <a:spLocks noGrp="1"/>
          </p:cNvSpPr>
          <p:nvPr>
            <p:ph type="sldNum" sz="quarter" idx="4294967295"/>
          </p:nvPr>
        </p:nvSpPr>
        <p:spPr>
          <a:xfrm>
            <a:off x="11929581" y="6604317"/>
            <a:ext cx="262416"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5"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86" name="內容版面配置區 6"/>
          <p:cNvGraphicFramePr/>
          <p:nvPr>
            <p:extLst>
              <p:ext uri="{D42A27DB-BD31-4B8C-83A1-F6EECF244321}">
                <p14:modId xmlns:p14="http://schemas.microsoft.com/office/powerpoint/2010/main" val="1052557904"/>
              </p:ext>
            </p:extLst>
          </p:nvPr>
        </p:nvGraphicFramePr>
        <p:xfrm>
          <a:off x="304799" y="1043863"/>
          <a:ext cx="11582401" cy="3401235"/>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89255">
                <a:tc>
                  <a:txBody>
                    <a:bodyPr/>
                    <a:lstStyle/>
                    <a:p>
                      <a:pPr algn="ctr">
                        <a:defRPr sz="1600">
                          <a:latin typeface="微軟正黑體"/>
                          <a:ea typeface="微軟正黑體"/>
                          <a:cs typeface="微軟正黑體"/>
                          <a:sym typeface="微軟正黑體"/>
                        </a:defRPr>
                      </a:pPr>
                      <a:r>
                        <a:t>訓練路況圖資</a:t>
                      </a:r>
                    </a:p>
                    <a:p>
                      <a:pPr algn="ctr">
                        <a:defRPr sz="1600">
                          <a:latin typeface="微軟正黑體"/>
                          <a:ea typeface="微軟正黑體"/>
                          <a:cs typeface="微軟正黑體"/>
                          <a:sym typeface="微軟正黑體"/>
                        </a:defRPr>
                      </a:pPr>
                      <a:r>
                        <a:t>GenAI生成系統​</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GARMIN​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rPr dirty="0"/>
                        <a:t>1</a:t>
                      </a:r>
                      <a:r>
                        <a:rPr lang="en-US" altLang="zh-TW" dirty="0"/>
                        <a:t>0</a:t>
                      </a:r>
                      <a:r>
                        <a:rPr dirty="0"/>
                        <a:t>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rPr lang="zh-TW" altLang="en-US" dirty="0"/>
                        <a:t>路況圖資生成</a:t>
                      </a:r>
                      <a:r>
                        <a:rPr lang="en-US" altLang="zh-TW" dirty="0"/>
                        <a:t>, </a:t>
                      </a:r>
                    </a:p>
                    <a:p>
                      <a:pPr algn="ctr">
                        <a:defRPr sz="1600">
                          <a:latin typeface="微軟正黑體"/>
                          <a:ea typeface="微軟正黑體"/>
                          <a:cs typeface="微軟正黑體"/>
                          <a:sym typeface="微軟正黑體"/>
                        </a:defRPr>
                      </a:pPr>
                      <a:r>
                        <a:rPr lang="en-US" dirty="0"/>
                        <a:t>Image-to-Image</a:t>
                      </a:r>
                      <a:r>
                        <a:rPr lang="zh-TW" altLang="en-US" dirty="0"/>
                        <a:t>生成</a:t>
                      </a:r>
                      <a:r>
                        <a:rPr lang="en-US" dirty="0"/>
                        <a:t>,</a:t>
                      </a:r>
                      <a:r>
                        <a:rPr lang="zh-TW" altLang="en-US" dirty="0"/>
                        <a:t> 訓練獨有</a:t>
                      </a:r>
                      <a:r>
                        <a:rPr lang="en-US" altLang="zh-TW" dirty="0" err="1"/>
                        <a:t>LoRA</a:t>
                      </a:r>
                      <a:r>
                        <a:rPr lang="en-US" altLang="zh-TW" dirty="0"/>
                        <a:t>, </a:t>
                      </a:r>
                      <a:r>
                        <a:rPr lang="zh-TW" altLang="en-US" dirty="0"/>
                        <a:t>及平順化貼圖</a:t>
                      </a:r>
                      <a:endParaRPr lang="en-US" dirty="0"/>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rPr dirty="0"/>
                        <a:t>由工研院院部業發處協助，已報價，規格修改中，並5月底進行技術展示，預計6月底完成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89255">
                <a:tc>
                  <a:txBody>
                    <a:bodyPr/>
                    <a:lstStyle/>
                    <a:p>
                      <a:pPr algn="ctr">
                        <a:defRPr sz="1800"/>
                      </a:pPr>
                      <a:r>
                        <a:rPr sz="1600">
                          <a:latin typeface="微軟正黑體"/>
                          <a:ea typeface="微軟正黑體"/>
                          <a:cs typeface="微軟正黑體"/>
                          <a:sym typeface="微軟正黑體"/>
                        </a:rPr>
                        <a:t>食物分析</a:t>
                      </a: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800"/>
                      </a:pPr>
                      <a:r>
                        <a:rPr sz="1600">
                          <a:latin typeface="微軟正黑體"/>
                          <a:ea typeface="微軟正黑體"/>
                          <a:cs typeface="微軟正黑體"/>
                          <a:sym typeface="微軟正黑體"/>
                        </a:rPr>
                        <a:t>北市大</a:t>
                      </a: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600">
                          <a:latin typeface="微軟正黑體"/>
                          <a:ea typeface="微軟正黑體"/>
                          <a:cs typeface="微軟正黑體"/>
                          <a:sym typeface="微軟正黑體"/>
                        </a:defRPr>
                      </a:pPr>
                      <a:r>
                        <a:rPr lang="en-US" dirty="0"/>
                        <a:t>5</a:t>
                      </a:r>
                      <a:r>
                        <a:rPr dirty="0"/>
                        <a:t>0 </a:t>
                      </a:r>
                      <a:r>
                        <a:rPr dirty="0" err="1"/>
                        <a:t>萬元</a:t>
                      </a:r>
                      <a:endParaRPr dirty="0"/>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sz="1600">
                          <a:latin typeface="微軟正黑體"/>
                          <a:ea typeface="微軟正黑體"/>
                          <a:cs typeface="微軟正黑體"/>
                          <a:sym typeface="微軟正黑體"/>
                        </a:rPr>
                        <a:t>運動實務管理</a:t>
                      </a: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報價中</a:t>
                      </a:r>
                      <a:r>
                        <a:rPr sz="1600" dirty="0">
                          <a:latin typeface="微軟正黑體"/>
                          <a:ea typeface="微軟正黑體"/>
                          <a:cs typeface="微軟正黑體"/>
                          <a:sym typeface="微軟正黑體"/>
                        </a:rPr>
                        <a:t>​</a:t>
                      </a:r>
                      <a:r>
                        <a:rPr lang="zh-TW" altLang="en-US" sz="1600" dirty="0">
                          <a:latin typeface="微軟正黑體"/>
                          <a:ea typeface="微軟正黑體"/>
                          <a:cs typeface="微軟正黑體"/>
                          <a:sym typeface="微軟正黑體"/>
                        </a:rPr>
                        <a:t>，確認採購程序中</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10003"/>
                  </a:ext>
                </a:extLst>
              </a:tr>
              <a:tr h="989255">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新北</a:t>
                      </a:r>
                    </a:p>
                    <a:p>
                      <a:pPr algn="ctr">
                        <a:defRPr sz="1600">
                          <a:latin typeface="微軟正黑體"/>
                          <a:ea typeface="微軟正黑體"/>
                          <a:cs typeface="微軟正黑體"/>
                          <a:sym typeface="微軟正黑體"/>
                        </a:defRPr>
                      </a:pPr>
                      <a:r>
                        <a:t>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庫房管理系統建置與環境監控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規劃中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bl>
          </a:graphicData>
        </a:graphic>
      </p:graphicFrame>
      <p:sp>
        <p:nvSpPr>
          <p:cNvPr id="7" name="文字方塊 5">
            <a:extLst>
              <a:ext uri="{FF2B5EF4-FFF2-40B4-BE49-F238E27FC236}">
                <a16:creationId xmlns:a16="http://schemas.microsoft.com/office/drawing/2014/main" id="{C1B54B77-5D8B-44EC-B632-3CA658BF56AC}"/>
              </a:ext>
            </a:extLst>
          </p:cNvPr>
          <p:cNvSpPr txBox="1"/>
          <p:nvPr/>
        </p:nvSpPr>
        <p:spPr>
          <a:xfrm>
            <a:off x="7667138" y="656636"/>
            <a:ext cx="4220062"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96</a:t>
            </a:r>
            <a:r>
              <a:rPr lang="en-US" altLang="zh-TW" dirty="0"/>
              <a:t>8</a:t>
            </a:r>
            <a:r>
              <a:rPr dirty="0"/>
              <a:t>萬元/努力與洽談中3,</a:t>
            </a:r>
            <a:r>
              <a:rPr lang="en-US" altLang="zh-TW" dirty="0"/>
              <a:t>3</a:t>
            </a:r>
            <a:r>
              <a:rPr lang="en-US" dirty="0"/>
              <a:t>2</a:t>
            </a:r>
            <a:r>
              <a:rPr dirty="0"/>
              <a:t>0萬元</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9" name="內容版面配置區 6"/>
          <p:cNvGraphicFramePr/>
          <p:nvPr>
            <p:extLst>
              <p:ext uri="{D42A27DB-BD31-4B8C-83A1-F6EECF244321}">
                <p14:modId xmlns:p14="http://schemas.microsoft.com/office/powerpoint/2010/main" val="183379040"/>
              </p:ext>
            </p:extLst>
          </p:nvPr>
        </p:nvGraphicFramePr>
        <p:xfrm>
          <a:off x="304799" y="1043863"/>
          <a:ext cx="11582401" cy="5379745"/>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89255">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動聯國際​</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高齡友善智慧檢測及健康管理平台計畫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已通過，5/31簽約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89255">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創智生物科技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高齡友善跨裝置舒眠報告平台計畫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rPr dirty="0"/>
                        <a:t>已通過，5/31簽約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600">
                          <a:sym typeface="Calibri"/>
                        </a:defRPr>
                      </a:pPr>
                      <a:r>
                        <a:rPr>
                          <a:latin typeface="微軟正黑體"/>
                          <a:ea typeface="微軟正黑體"/>
                          <a:cs typeface="微軟正黑體"/>
                          <a:sym typeface="微軟正黑體"/>
                        </a:rPr>
                        <a:t>技術合作開發​</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600">
                          <a:sym typeface="Calibri"/>
                        </a:defRPr>
                      </a:pPr>
                      <a:r>
                        <a:rPr>
                          <a:latin typeface="微軟正黑體"/>
                          <a:ea typeface="微軟正黑體"/>
                          <a:cs typeface="微軟正黑體"/>
                          <a:sym typeface="微軟正黑體"/>
                        </a:rPr>
                        <a:t>日本​</a:t>
                      </a:r>
                    </a:p>
                    <a:p>
                      <a:pPr algn="l">
                        <a:defRPr sz="1600">
                          <a:latin typeface="微軟正黑體"/>
                          <a:ea typeface="微軟正黑體"/>
                          <a:cs typeface="微軟正黑體"/>
                          <a:sym typeface="微軟正黑體"/>
                        </a:defRPr>
                      </a:pPr>
                      <a:r>
                        <a:t>TAPPON​</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600">
                          <a:latin typeface="微軟正黑體"/>
                          <a:ea typeface="微軟正黑體"/>
                          <a:cs typeface="微軟正黑體"/>
                          <a:sym typeface="微軟正黑體"/>
                        </a:defRPr>
                      </a:pPr>
                      <a:r>
                        <a:t>300萬元​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600">
                          <a:sym typeface="Calibri"/>
                        </a:defRPr>
                      </a:pPr>
                      <a:r>
                        <a:rPr dirty="0" err="1">
                          <a:latin typeface="微軟正黑體"/>
                          <a:ea typeface="微軟正黑體"/>
                          <a:cs typeface="微軟正黑體"/>
                          <a:sym typeface="微軟正黑體"/>
                        </a:rPr>
                        <a:t>寵物項圈、寵物相機及物聯網穿戴裝置</a:t>
                      </a:r>
                      <a:r>
                        <a:rPr dirty="0">
                          <a:latin typeface="微軟正黑體"/>
                          <a:ea typeface="微軟正黑體"/>
                          <a:cs typeface="微軟正黑體"/>
                          <a:sym typeface="微軟正黑體"/>
                        </a:rPr>
                        <a:t>​</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a:ea typeface="微軟正黑體"/>
                          <a:sym typeface="Arial"/>
                        </a:rPr>
                        <a:t>6/14</a:t>
                      </a:r>
                      <a:r>
                        <a:rPr lang="zh-TW" altLang="en-US" sz="1600" b="0" i="0" u="none" strike="noStrike" cap="none" spc="0" baseline="0" dirty="0">
                          <a:solidFill>
                            <a:srgbClr val="000000"/>
                          </a:solidFill>
                          <a:uFillTx/>
                          <a:latin typeface="微軟正黑體"/>
                          <a:ea typeface="微軟正黑體"/>
                          <a:sym typeface="Arial"/>
                        </a:rPr>
                        <a:t>討論</a:t>
                      </a:r>
                      <a:r>
                        <a:rPr lang="en-US" altLang="zh-TW" sz="1600" b="0" i="0" u="none" strike="noStrike" cap="none" spc="0" baseline="0" dirty="0">
                          <a:solidFill>
                            <a:srgbClr val="000000"/>
                          </a:solidFill>
                          <a:uFillTx/>
                          <a:latin typeface="微軟正黑體"/>
                          <a:ea typeface="微軟正黑體"/>
                          <a:sym typeface="Arial"/>
                        </a:rPr>
                        <a:t>, </a:t>
                      </a:r>
                      <a:r>
                        <a:rPr lang="zh-TW" altLang="en-US" sz="1600" b="0" i="0" u="none" strike="noStrike" cap="none" spc="0" baseline="0" dirty="0">
                          <a:solidFill>
                            <a:srgbClr val="000000"/>
                          </a:solidFill>
                          <a:uFillTx/>
                          <a:latin typeface="微軟正黑體"/>
                          <a:ea typeface="微軟正黑體"/>
                          <a:sym typeface="Arial"/>
                        </a:rPr>
                        <a:t>已交付投影片給日方</a:t>
                      </a:r>
                      <a:r>
                        <a:rPr lang="en-US" altLang="zh-TW" sz="1600" b="0" i="0" u="none" strike="noStrike" cap="none" spc="0" baseline="0" dirty="0">
                          <a:solidFill>
                            <a:srgbClr val="000000"/>
                          </a:solidFill>
                          <a:uFillTx/>
                          <a:latin typeface="微軟正黑體"/>
                          <a:ea typeface="微軟正黑體"/>
                          <a:sym typeface="Arial"/>
                        </a:rPr>
                        <a:t>TAPPON</a:t>
                      </a:r>
                      <a:endParaRPr lang="zh-TW" altLang="en-US" sz="1600" b="0" i="0" u="none" strike="noStrike" cap="none" spc="0" baseline="0" dirty="0">
                        <a:solidFill>
                          <a:srgbClr val="000000"/>
                        </a:solidFill>
                        <a:uFillTx/>
                        <a:latin typeface="微軟正黑體"/>
                        <a:ea typeface="微軟正黑體"/>
                        <a:sym typeface="Arial"/>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989255">
                <a:tc>
                  <a:txBody>
                    <a:bodyPr/>
                    <a:lstStyle/>
                    <a:p>
                      <a:pPr algn="ctr">
                        <a:defRPr sz="1800"/>
                      </a:pPr>
                      <a:r>
                        <a:rPr sz="1600" dirty="0" err="1">
                          <a:latin typeface="微軟正黑體"/>
                          <a:ea typeface="微軟正黑體"/>
                          <a:cs typeface="微軟正黑體"/>
                          <a:sym typeface="微軟正黑體"/>
                        </a:rPr>
                        <a:t>科技藝術媒合案</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大可創意/台北市文化局</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150萬</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藝術家進駐（三個月）台北數位藝術中心，辦理科技工作坊與科技支援及國際合作</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5/10公告得標，5/17大可創意與台北市文化局進行議價，5/22已與台北市文化局進行第一次工作會議，目前契約簽辦中</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台中市立美術館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dirty="0">
                          <a:latin typeface="微軟正黑體"/>
                          <a:ea typeface="微軟正黑體"/>
                          <a:cs typeface="微軟正黑體"/>
                          <a:sym typeface="微軟正黑體"/>
                        </a:rPr>
                        <a:t>150萬</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dirty="0" err="1">
                          <a:latin typeface="微軟正黑體"/>
                          <a:ea typeface="微軟正黑體"/>
                          <a:cs typeface="微軟正黑體"/>
                          <a:sym typeface="微軟正黑體"/>
                        </a:rPr>
                        <a:t>智慧庫房管理系統規劃案</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a:latin typeface="微軟正黑體"/>
                          <a:ea typeface="微軟正黑體"/>
                          <a:cs typeface="微軟正黑體"/>
                          <a:sym typeface="微軟正黑體"/>
                        </a:rPr>
                        <a:t>6/7拜訪</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bl>
          </a:graphicData>
        </a:graphic>
      </p:graphicFrame>
      <p:sp>
        <p:nvSpPr>
          <p:cNvPr id="109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6" name="文字方塊 5">
            <a:extLst>
              <a:ext uri="{FF2B5EF4-FFF2-40B4-BE49-F238E27FC236}">
                <a16:creationId xmlns:a16="http://schemas.microsoft.com/office/drawing/2014/main" id="{F2B250C1-F276-4DC6-9C3A-7EDCA058C8BF}"/>
              </a:ext>
            </a:extLst>
          </p:cNvPr>
          <p:cNvSpPr txBox="1"/>
          <p:nvPr/>
        </p:nvSpPr>
        <p:spPr>
          <a:xfrm>
            <a:off x="7667138" y="656636"/>
            <a:ext cx="4220062"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96</a:t>
            </a:r>
            <a:r>
              <a:rPr lang="en-US" altLang="zh-TW" dirty="0"/>
              <a:t>8</a:t>
            </a:r>
            <a:r>
              <a:rPr dirty="0"/>
              <a:t>萬元/努力與洽談中3,</a:t>
            </a:r>
            <a:r>
              <a:rPr lang="en-US" altLang="zh-TW" dirty="0"/>
              <a:t>3</a:t>
            </a:r>
            <a:r>
              <a:rPr lang="en-US" dirty="0"/>
              <a:t>2</a:t>
            </a:r>
            <a:r>
              <a:rPr dirty="0"/>
              <a:t>0萬元</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13</a:t>
            </a:fld>
            <a:endParaRPr/>
          </a:p>
        </p:txBody>
      </p:sp>
      <p:sp>
        <p:nvSpPr>
          <p:cNvPr id="1094"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5" name="內容版面配置區 6"/>
          <p:cNvGraphicFramePr/>
          <p:nvPr>
            <p:extLst>
              <p:ext uri="{D42A27DB-BD31-4B8C-83A1-F6EECF244321}">
                <p14:modId xmlns:p14="http://schemas.microsoft.com/office/powerpoint/2010/main" val="1134998015"/>
              </p:ext>
            </p:extLst>
          </p:nvPr>
        </p:nvGraphicFramePr>
        <p:xfrm>
          <a:off x="539823" y="1356295"/>
          <a:ext cx="11112353" cy="3371953"/>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技術移轉</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云泰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rPr dirty="0"/>
                        <a:t>1</a:t>
                      </a:r>
                      <a:r>
                        <a:rPr lang="en-US" dirty="0"/>
                        <a:t>6</a:t>
                      </a:r>
                      <a:r>
                        <a:rPr dirty="0"/>
                        <a:t>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動物非接觸生理感測照護應用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lang="zh-TW" altLang="en-US" sz="1600" dirty="0">
                          <a:latin typeface="微軟正黑體"/>
                          <a:ea typeface="微軟正黑體"/>
                          <a:cs typeface="微軟正黑體"/>
                          <a:sym typeface="微軟正黑體"/>
                        </a:rPr>
                        <a:t>計畫代號申請</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dirty="0" err="1">
                          <a:latin typeface="微軟正黑體"/>
                          <a:ea typeface="微軟正黑體"/>
                          <a:cs typeface="微軟正黑體"/>
                          <a:sym typeface="微軟正黑體"/>
                        </a:rPr>
                        <a:t>智慧睡眠感測技術授權</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err="1">
                          <a:latin typeface="微軟正黑體"/>
                          <a:ea typeface="微軟正黑體"/>
                          <a:cs typeface="微軟正黑體"/>
                          <a:sym typeface="微軟正黑體"/>
                        </a:rPr>
                        <a:t>愛菲斯</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a:latin typeface="微軟正黑體"/>
                          <a:ea typeface="微軟正黑體"/>
                          <a:cs typeface="微軟正黑體"/>
                          <a:sym typeface="微軟正黑體"/>
                        </a:rPr>
                        <a:t>300萬元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微軟正黑體"/>
                          <a:ea typeface="微軟正黑體"/>
                          <a:cs typeface="微軟正黑體"/>
                          <a:sym typeface="微軟正黑體"/>
                        </a:rPr>
                        <a:t>個人居家睡眠健康照護應用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600">
                          <a:latin typeface="微軟正黑體"/>
                          <a:ea typeface="微軟正黑體"/>
                          <a:cs typeface="微軟正黑體"/>
                          <a:sym typeface="微軟正黑體"/>
                        </a:defRPr>
                      </a:pPr>
                      <a:r>
                        <a:rPr dirty="0" err="1"/>
                        <a:t>議約中</a:t>
                      </a:r>
                      <a:r>
                        <a:rPr dirty="0"/>
                        <a:t>，</a:t>
                      </a:r>
                      <a:r>
                        <a:rPr lang="zh-TW" altLang="en-US"/>
                        <a:t>待對方確認合作進度</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934058">
                <a:tc>
                  <a:txBody>
                    <a:bodyPr/>
                    <a:lstStyle/>
                    <a:p>
                      <a:pPr marL="0" marR="0" indent="0" algn="l" defTabSz="686004"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生成式認知遊戲系統</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indent="0" algn="ctr" defTabSz="686004"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勝典科技</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indent="0" algn="ctr" defTabSz="686004" rtl="0" latinLnBrk="0">
                        <a:lnSpc>
                          <a:spcPct val="100000"/>
                        </a:lnSpc>
                        <a:spcBef>
                          <a:spcPts val="0"/>
                        </a:spcBef>
                        <a:spcAft>
                          <a:spcPts val="0"/>
                        </a:spcAft>
                        <a:buClrTx/>
                        <a:buSzTx/>
                        <a:buFontTx/>
                        <a:buNone/>
                        <a:tabLst/>
                        <a:defRPr sz="1800"/>
                      </a:pPr>
                      <a:r>
                        <a:rPr lang="en-US" sz="1600" b="0" i="0" u="none" strike="noStrike" cap="none" spc="0" baseline="0" dirty="0">
                          <a:solidFill>
                            <a:srgbClr val="000000"/>
                          </a:solidFill>
                          <a:uFillTx/>
                          <a:latin typeface="微軟正黑體"/>
                          <a:ea typeface="微軟正黑體"/>
                          <a:cs typeface="微軟正黑體"/>
                          <a:sym typeface="微軟正黑體"/>
                        </a:rPr>
                        <a:t>200</a:t>
                      </a:r>
                      <a:r>
                        <a:rPr lang="zh-TW" altLang="en-US" sz="1600" b="0" i="0" u="none" strike="noStrike" cap="none" spc="0" baseline="0" dirty="0">
                          <a:solidFill>
                            <a:srgbClr val="000000"/>
                          </a:solidFill>
                          <a:uFillTx/>
                          <a:latin typeface="微軟正黑體"/>
                          <a:ea typeface="微軟正黑體"/>
                          <a:cs typeface="微軟正黑體"/>
                          <a:sym typeface="微軟正黑體"/>
                        </a:rPr>
                        <a:t>萬元</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indent="0" algn="l" defTabSz="686004"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生成式認知遊戲系統之技術轉移及場域導入</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indent="0" algn="l" defTabSz="686004"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sym typeface="Arial"/>
                        </a:rPr>
                        <a:t>與嘉惠集團共同申請數位部高齡計畫</a:t>
                      </a:r>
                      <a:r>
                        <a:rPr lang="en-US" altLang="zh-TW" sz="1600" b="0" i="0" u="none" strike="noStrike" cap="none" spc="0" baseline="0" dirty="0">
                          <a:solidFill>
                            <a:srgbClr val="000000"/>
                          </a:solidFill>
                          <a:uFillTx/>
                          <a:latin typeface="微軟正黑體"/>
                          <a:ea typeface="微軟正黑體"/>
                          <a:sym typeface="Arial"/>
                        </a:rPr>
                        <a:t>, </a:t>
                      </a:r>
                      <a:r>
                        <a:rPr lang="zh-TW" altLang="en-US" sz="1600" b="0" i="0" u="none" strike="noStrike" cap="none" spc="0" baseline="0" dirty="0">
                          <a:solidFill>
                            <a:srgbClr val="000000"/>
                          </a:solidFill>
                          <a:uFillTx/>
                          <a:latin typeface="微軟正黑體"/>
                          <a:ea typeface="微軟正黑體"/>
                          <a:sym typeface="Arial"/>
                        </a:rPr>
                        <a:t>此系統為委託項目</a:t>
                      </a:r>
                      <a:endParaRPr sz="1600" b="0" i="0" u="none" strike="noStrike" cap="none" spc="0" baseline="0" dirty="0">
                        <a:solidFill>
                          <a:srgbClr val="000000"/>
                        </a:solidFill>
                        <a:uFillTx/>
                        <a:latin typeface="微軟正黑體"/>
                        <a:ea typeface="微軟正黑體"/>
                        <a:sym typeface="Arial"/>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bl>
          </a:graphicData>
        </a:graphic>
      </p:graphicFrame>
      <p:sp>
        <p:nvSpPr>
          <p:cNvPr id="1096" name="文字方塊 1"/>
          <p:cNvSpPr txBox="1"/>
          <p:nvPr/>
        </p:nvSpPr>
        <p:spPr>
          <a:xfrm>
            <a:off x="7860116" y="900009"/>
            <a:ext cx="3792060"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簽約：1</a:t>
            </a:r>
            <a:r>
              <a:rPr lang="en-US" dirty="0"/>
              <a:t>6</a:t>
            </a:r>
            <a:r>
              <a:rPr dirty="0"/>
              <a:t>0萬/努力與洽談中</a:t>
            </a:r>
            <a:r>
              <a:rPr lang="en-US" dirty="0"/>
              <a:t>5</a:t>
            </a:r>
            <a:r>
              <a:rPr dirty="0"/>
              <a:t>00萬元</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099"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(工服)</a:t>
            </a:r>
          </a:p>
        </p:txBody>
      </p:sp>
      <p:graphicFrame>
        <p:nvGraphicFramePr>
          <p:cNvPr id="1100" name="內容版面配置區 6"/>
          <p:cNvGraphicFramePr/>
          <p:nvPr>
            <p:extLst>
              <p:ext uri="{D42A27DB-BD31-4B8C-83A1-F6EECF244321}">
                <p14:modId xmlns:p14="http://schemas.microsoft.com/office/powerpoint/2010/main" val="1739601727"/>
              </p:ext>
            </p:extLst>
          </p:nvPr>
        </p:nvGraphicFramePr>
        <p:xfrm>
          <a:off x="539823" y="1356295"/>
          <a:ext cx="11112353" cy="3371953"/>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普羅斯工服案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普羅斯</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15萬元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雷達感測模組設計與製作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報價中</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dirty="0" err="1">
                          <a:latin typeface="微軟正黑體"/>
                          <a:ea typeface="微軟正黑體"/>
                          <a:cs typeface="微軟正黑體"/>
                          <a:sym typeface="微軟正黑體"/>
                        </a:rPr>
                        <a:t>台灣櫻井工服案</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600">
                          <a:latin typeface="微軟正黑體"/>
                          <a:ea typeface="微軟正黑體"/>
                          <a:cs typeface="微軟正黑體"/>
                          <a:sym typeface="微軟正黑體"/>
                        </a:defRPr>
                      </a:pPr>
                      <a:r>
                        <a:rPr dirty="0" err="1"/>
                        <a:t>台灣</a:t>
                      </a:r>
                      <a:endParaRPr dirty="0"/>
                    </a:p>
                    <a:p>
                      <a:pPr algn="l" defTabSz="686004">
                        <a:defRPr sz="1600">
                          <a:latin typeface="微軟正黑體"/>
                          <a:ea typeface="微軟正黑體"/>
                          <a:cs typeface="微軟正黑體"/>
                          <a:sym typeface="微軟正黑體"/>
                        </a:defRPr>
                      </a:pPr>
                      <a:r>
                        <a:rPr dirty="0" err="1"/>
                        <a:t>櫻井</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600">
                          <a:latin typeface="微軟正黑體"/>
                          <a:ea typeface="微軟正黑體"/>
                          <a:cs typeface="微軟正黑體"/>
                          <a:sym typeface="微軟正黑體"/>
                        </a:defRPr>
                      </a:pPr>
                      <a:r>
                        <a:rPr dirty="0"/>
                        <a:t>10萬元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運動護具合作進行洽談</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報價中與樣品製作中</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934058">
                <a:tc>
                  <a:txBody>
                    <a:bodyPr/>
                    <a:lstStyle/>
                    <a:p>
                      <a:pPr marL="0" marR="0" indent="0" algn="l" defTabSz="686004"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寬緯科技工服案</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寬緯科技</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rPr lang="en-US" dirty="0"/>
                        <a:t>16</a:t>
                      </a:r>
                      <a:r>
                        <a:rPr lang="zh-TW" altLang="en-US" dirty="0"/>
                        <a:t>萬元</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defTabSz="686004">
                        <a:defRPr sz="1800"/>
                      </a:pPr>
                      <a:r>
                        <a:rPr lang="zh-TW" altLang="en-US" sz="1600" dirty="0">
                          <a:latin typeface="微軟正黑體"/>
                          <a:ea typeface="微軟正黑體"/>
                          <a:cs typeface="微軟正黑體"/>
                          <a:sym typeface="微軟正黑體"/>
                        </a:rPr>
                        <a:t>養殖蝦隻體長估測</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defTabSz="686004">
                        <a:defRPr sz="1800"/>
                      </a:pPr>
                      <a:r>
                        <a:rPr lang="zh-TW" altLang="en-US" sz="1600" dirty="0">
                          <a:latin typeface="微軟正黑體"/>
                          <a:ea typeface="微軟正黑體"/>
                          <a:cs typeface="微軟正黑體"/>
                          <a:sym typeface="微軟正黑體"/>
                        </a:rPr>
                        <a:t>報價</a:t>
                      </a:r>
                      <a:r>
                        <a:rPr lang="en-US" altLang="zh-TW" sz="1600" dirty="0">
                          <a:latin typeface="微軟正黑體"/>
                          <a:ea typeface="微軟正黑體"/>
                          <a:cs typeface="微軟正黑體"/>
                          <a:sym typeface="微軟正黑體"/>
                        </a:rPr>
                        <a:t>16</a:t>
                      </a:r>
                      <a:r>
                        <a:rPr lang="zh-TW" altLang="en-US" sz="1600" dirty="0">
                          <a:latin typeface="微軟正黑體"/>
                          <a:ea typeface="微軟正黑體"/>
                          <a:cs typeface="微軟正黑體"/>
                          <a:sym typeface="微軟正黑體"/>
                        </a:rPr>
                        <a:t>萬</a:t>
                      </a:r>
                      <a:r>
                        <a:rPr lang="en-US" altLang="zh-TW" sz="1600" dirty="0">
                          <a:latin typeface="微軟正黑體"/>
                          <a:ea typeface="微軟正黑體"/>
                          <a:cs typeface="微軟正黑體"/>
                          <a:sym typeface="微軟正黑體"/>
                        </a:rPr>
                        <a:t>, </a:t>
                      </a:r>
                      <a:r>
                        <a:rPr lang="zh-TW" altLang="en-US" sz="1600" dirty="0">
                          <a:latin typeface="微軟正黑體"/>
                          <a:ea typeface="微軟正黑體"/>
                          <a:cs typeface="微軟正黑體"/>
                          <a:sym typeface="微軟正黑體"/>
                        </a:rPr>
                        <a:t>擬進行簽約</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200182159"/>
                  </a:ext>
                </a:extLst>
              </a:tr>
            </a:tbl>
          </a:graphicData>
        </a:graphic>
      </p:graphicFrame>
      <p:sp>
        <p:nvSpPr>
          <p:cNvPr id="1101" name="文字方塊 1"/>
          <p:cNvSpPr txBox="1"/>
          <p:nvPr/>
        </p:nvSpPr>
        <p:spPr>
          <a:xfrm>
            <a:off x="9464966" y="813052"/>
            <a:ext cx="2214705"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努力與洽談中</a:t>
            </a:r>
            <a:r>
              <a:rPr lang="en-US" dirty="0"/>
              <a:t>41</a:t>
            </a:r>
            <a:r>
              <a:rPr dirty="0"/>
              <a:t>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104"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5" name="表格 1"/>
          <p:cNvGraphicFramePr/>
          <p:nvPr>
            <p:extLst>
              <p:ext uri="{D42A27DB-BD31-4B8C-83A1-F6EECF244321}">
                <p14:modId xmlns:p14="http://schemas.microsoft.com/office/powerpoint/2010/main" val="1968531360"/>
              </p:ext>
            </p:extLst>
          </p:nvPr>
        </p:nvGraphicFramePr>
        <p:xfrm>
          <a:off x="256898" y="688306"/>
          <a:ext cx="11839575" cy="5717133"/>
        </p:xfrm>
        <a:graphic>
          <a:graphicData uri="http://schemas.openxmlformats.org/drawingml/2006/table">
            <a:tbl>
              <a:tblPr>
                <a:tableStyleId>{4C3C2611-4C71-4FC5-86AE-919BDF0F9419}</a:tableStyleId>
              </a:tblPr>
              <a:tblGrid>
                <a:gridCol w="2423790">
                  <a:extLst>
                    <a:ext uri="{9D8B030D-6E8A-4147-A177-3AD203B41FA5}">
                      <a16:colId xmlns:a16="http://schemas.microsoft.com/office/drawing/2014/main" val="20000"/>
                    </a:ext>
                  </a:extLst>
                </a:gridCol>
                <a:gridCol w="2255961">
                  <a:extLst>
                    <a:ext uri="{9D8B030D-6E8A-4147-A177-3AD203B41FA5}">
                      <a16:colId xmlns:a16="http://schemas.microsoft.com/office/drawing/2014/main" val="20001"/>
                    </a:ext>
                  </a:extLst>
                </a:gridCol>
                <a:gridCol w="878055">
                  <a:extLst>
                    <a:ext uri="{9D8B030D-6E8A-4147-A177-3AD203B41FA5}">
                      <a16:colId xmlns:a16="http://schemas.microsoft.com/office/drawing/2014/main" val="20002"/>
                    </a:ext>
                  </a:extLst>
                </a:gridCol>
                <a:gridCol w="3538568">
                  <a:extLst>
                    <a:ext uri="{9D8B030D-6E8A-4147-A177-3AD203B41FA5}">
                      <a16:colId xmlns:a16="http://schemas.microsoft.com/office/drawing/2014/main" val="20003"/>
                    </a:ext>
                  </a:extLst>
                </a:gridCol>
                <a:gridCol w="1228725">
                  <a:extLst>
                    <a:ext uri="{9D8B030D-6E8A-4147-A177-3AD203B41FA5}">
                      <a16:colId xmlns:a16="http://schemas.microsoft.com/office/drawing/2014/main" val="20004"/>
                    </a:ext>
                  </a:extLst>
                </a:gridCol>
                <a:gridCol w="1514476">
                  <a:extLst>
                    <a:ext uri="{9D8B030D-6E8A-4147-A177-3AD203B41FA5}">
                      <a16:colId xmlns:a16="http://schemas.microsoft.com/office/drawing/2014/main" val="20005"/>
                    </a:ext>
                  </a:extLst>
                </a:gridCol>
              </a:tblGrid>
              <a:tr h="2879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n-lt"/>
                          <a:ea typeface="+mn-ea"/>
                          <a:cs typeface="+mn-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n-lt"/>
                          <a:ea typeface="+mn-ea"/>
                          <a:cs typeface="+mn-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575843">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1439608">
                <a:tc>
                  <a:txBody>
                    <a:bodyPr/>
                    <a:lstStyle/>
                    <a:p>
                      <a:pPr algn="just">
                        <a:lnSpc>
                          <a:spcPts val="2000"/>
                        </a:lnSpc>
                        <a:defRPr sz="1800"/>
                      </a:pPr>
                      <a:r>
                        <a:rPr sz="1600">
                          <a:latin typeface="微軟正黑體"/>
                          <a:ea typeface="微軟正黑體"/>
                          <a:cs typeface="微軟正黑體"/>
                          <a:sym typeface="微軟正黑體"/>
                        </a:rPr>
                        <a:t>推動跨業整合智慧環景顯示與AI感知新興運動科技服務應用系統平台解決方案</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與1家國內投影顯示設備大廠共創發展創新智慧互動應用投影一體機系統提供場館/居家服務應用</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智慧沈浸式AI互動感知投影系統關鍵技術整合</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微軟正黑體"/>
                        </a:rPr>
                        <a:t>構想審查會議預計於6/27召開，6/21與團隊進行演練 </a:t>
                      </a:r>
                    </a:p>
                    <a:p>
                      <a:pPr algn="l" defTabSz="686004">
                        <a:defRPr sz="1600">
                          <a:latin typeface="微軟正黑體"/>
                          <a:ea typeface="微軟正黑體"/>
                          <a:cs typeface="微軟正黑體"/>
                          <a:sym typeface="微軟正黑體"/>
                        </a:defRPr>
                      </a:pPr>
                      <a:endParaRPr dirty="0">
                        <a:latin typeface="+mj-lt"/>
                        <a:ea typeface="+mj-ea"/>
                        <a:cs typeface="+mj-cs"/>
                        <a:sym typeface="Calibri"/>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2303372">
                <a:tc>
                  <a:txBody>
                    <a:bodyPr/>
                    <a:lstStyle/>
                    <a:p>
                      <a:pPr algn="just">
                        <a:lnSpc>
                          <a:spcPts val="2000"/>
                        </a:lnSpc>
                        <a:defRPr sz="1800"/>
                      </a:pPr>
                      <a:r>
                        <a:rPr sz="1600">
                          <a:latin typeface="微軟正黑體"/>
                          <a:ea typeface="微軟正黑體"/>
                          <a:cs typeface="微軟正黑體"/>
                          <a:sym typeface="微軟正黑體"/>
                        </a:rPr>
                        <a:t>以新展演與新音樂打造新興文化影視音產業解決方案與服務</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與策展領頭業者，如:國內領頭內容產製（夢境現實、兔將影視娛樂）與展演(必應)並結合終端裝置，打造虛實互動新展演與新音樂方案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indent="-342900" algn="just" defTabSz="914400" rtl="0"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sym typeface="Arial"/>
                        </a:rPr>
                        <a:t>虛實風格化互動影音生成式</a:t>
                      </a:r>
                      <a:r>
                        <a:rPr lang="en-US" altLang="zh-TW" sz="1600" b="0" i="0" u="none" strike="noStrike" cap="none" spc="0" baseline="0" dirty="0">
                          <a:solidFill>
                            <a:srgbClr val="000000"/>
                          </a:solidFill>
                          <a:uFillTx/>
                          <a:latin typeface="微軟正黑體"/>
                          <a:ea typeface="微軟正黑體"/>
                          <a:sym typeface="Arial"/>
                        </a:rPr>
                        <a:t>AI</a:t>
                      </a:r>
                      <a:r>
                        <a:rPr lang="zh-TW" altLang="en-US" sz="1600" b="0" i="0" u="none" strike="noStrike" cap="none" spc="0" baseline="0" dirty="0">
                          <a:solidFill>
                            <a:srgbClr val="000000"/>
                          </a:solidFill>
                          <a:uFillTx/>
                          <a:latin typeface="微軟正黑體"/>
                          <a:ea typeface="微軟正黑體"/>
                          <a:sym typeface="Arial"/>
                        </a:rPr>
                        <a:t>偶像 </a:t>
                      </a:r>
                      <a:r>
                        <a:rPr lang="en-US" altLang="zh-TW" sz="1600" b="0" i="0" u="none" strike="noStrike" cap="none" spc="0" baseline="0" dirty="0">
                          <a:solidFill>
                            <a:srgbClr val="000000"/>
                          </a:solidFill>
                          <a:uFillTx/>
                          <a:latin typeface="微軟正黑體"/>
                          <a:ea typeface="微軟正黑體"/>
                          <a:sym typeface="Arial"/>
                        </a:rPr>
                        <a:t>x TTXC</a:t>
                      </a:r>
                      <a:r>
                        <a:rPr lang="zh-TW" altLang="en-US" sz="1600" b="0" i="0" u="none" strike="noStrike" cap="none" spc="0" baseline="0" dirty="0">
                          <a:solidFill>
                            <a:srgbClr val="000000"/>
                          </a:solidFill>
                          <a:uFillTx/>
                          <a:latin typeface="微軟正黑體"/>
                          <a:ea typeface="微軟正黑體"/>
                          <a:sym typeface="Arial"/>
                        </a:rPr>
                        <a:t>多邊合作展演：促成與高流打狗祭演唱會</a:t>
                      </a:r>
                      <a:r>
                        <a:rPr lang="en-US" altLang="zh-TW" sz="1600" b="0" i="0" u="none" strike="noStrike" cap="none" spc="0" baseline="0" dirty="0">
                          <a:solidFill>
                            <a:srgbClr val="000000"/>
                          </a:solidFill>
                          <a:uFillTx/>
                          <a:latin typeface="微軟正黑體"/>
                          <a:ea typeface="微軟正黑體"/>
                          <a:sym typeface="Arial"/>
                        </a:rPr>
                        <a:t>IP</a:t>
                      </a:r>
                      <a:r>
                        <a:rPr lang="zh-TW" altLang="en-US" sz="1600" b="0" i="0" u="none" strike="noStrike" cap="none" spc="0" baseline="0" dirty="0">
                          <a:solidFill>
                            <a:srgbClr val="000000"/>
                          </a:solidFill>
                          <a:uFillTx/>
                          <a:latin typeface="微軟正黑體"/>
                          <a:ea typeface="微軟正黑體"/>
                          <a:sym typeface="Arial"/>
                        </a:rPr>
                        <a:t>虛實共演、駁二藝術特區</a:t>
                      </a:r>
                      <a:r>
                        <a:rPr lang="en-US" altLang="zh-TW" sz="1600" b="0" i="0" u="none" strike="noStrike" cap="none" spc="0" baseline="0" dirty="0">
                          <a:solidFill>
                            <a:srgbClr val="000000"/>
                          </a:solidFill>
                          <a:uFillTx/>
                          <a:latin typeface="微軟正黑體"/>
                          <a:ea typeface="微軟正黑體"/>
                          <a:sym typeface="Arial"/>
                        </a:rPr>
                        <a:t>XR</a:t>
                      </a:r>
                      <a:r>
                        <a:rPr lang="zh-TW" altLang="en-US" sz="1600" b="0" i="0" u="none" strike="noStrike" cap="none" spc="0" baseline="0" dirty="0">
                          <a:solidFill>
                            <a:srgbClr val="000000"/>
                          </a:solidFill>
                          <a:uFillTx/>
                          <a:latin typeface="微軟正黑體"/>
                          <a:ea typeface="微軟正黑體"/>
                          <a:sym typeface="Arial"/>
                        </a:rPr>
                        <a:t>展演應用、沈浸劇場多方共演；高擬真影音生成與展演映應用服務系統</a:t>
                      </a:r>
                      <a:r>
                        <a:rPr lang="en-US" altLang="zh-TW" sz="1600" b="0" i="0" u="none" strike="noStrike" cap="none" spc="0" baseline="0" dirty="0">
                          <a:solidFill>
                            <a:srgbClr val="000000"/>
                          </a:solidFill>
                          <a:uFillTx/>
                          <a:latin typeface="微軟正黑體"/>
                          <a:ea typeface="微軟正黑體"/>
                          <a:sym typeface="Arial"/>
                        </a:rPr>
                        <a:t>-</a:t>
                      </a:r>
                      <a:r>
                        <a:rPr lang="zh-TW" altLang="en-US" sz="1600" b="0" i="0" u="none" strike="noStrike" cap="none" spc="0" baseline="0" dirty="0">
                          <a:solidFill>
                            <a:srgbClr val="000000"/>
                          </a:solidFill>
                          <a:uFillTx/>
                          <a:latin typeface="微軟正黑體"/>
                          <a:ea typeface="微軟正黑體"/>
                          <a:sym typeface="Arial"/>
                        </a:rPr>
                        <a:t>對焦產業佈局</a:t>
                      </a:r>
                    </a:p>
                    <a:p>
                      <a:pPr marL="342900" marR="0" lvl="4" indent="-342900" algn="just" defTabSz="914400" rtl="0"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微軟正黑體"/>
                          <a:sym typeface="微軟正黑體"/>
                        </a:rPr>
                        <a:t>彙整「藝術家進駐工研院」的內容＠駁二科技駐村</a:t>
                      </a:r>
                    </a:p>
                    <a:p>
                      <a:pPr marL="342900" marR="0" lvl="4" indent="-342900" algn="just" defTabSz="914400" rtl="0"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sym typeface="Arial"/>
                        </a:rPr>
                        <a:t>提供高雄生成式偶像應用簡報，高雄市政府預期參觀策展案後，再決定是否合作。目前已將</a:t>
                      </a:r>
                      <a:r>
                        <a:rPr lang="en-US" altLang="zh-TW" sz="1600" b="0" i="0" u="none" strike="noStrike" cap="none" spc="0" baseline="0" dirty="0">
                          <a:solidFill>
                            <a:srgbClr val="000000"/>
                          </a:solidFill>
                          <a:uFillTx/>
                          <a:latin typeface="微軟正黑體"/>
                          <a:ea typeface="微軟正黑體"/>
                          <a:sym typeface="Arial"/>
                        </a:rPr>
                        <a:t>MOU</a:t>
                      </a:r>
                      <a:r>
                        <a:rPr lang="zh-TW" altLang="en-US" sz="1600" b="0" i="0" u="none" strike="noStrike" cap="none" spc="0" baseline="0" dirty="0">
                          <a:solidFill>
                            <a:srgbClr val="000000"/>
                          </a:solidFill>
                          <a:uFillTx/>
                          <a:latin typeface="微軟正黑體"/>
                          <a:ea typeface="微軟正黑體"/>
                          <a:sym typeface="Arial"/>
                        </a:rPr>
                        <a:t>（規範合作範圍，包含高流打狗祭、高雄展期、夢境現實）寄送秘書審閱。</a:t>
                      </a:r>
                      <a:endParaRPr sz="1600" b="0" i="0" u="none" strike="noStrike" cap="none" spc="0" baseline="0" dirty="0">
                        <a:solidFill>
                          <a:srgbClr val="000000"/>
                        </a:solidFill>
                        <a:uFillTx/>
                        <a:latin typeface="微軟正黑體"/>
                        <a:ea typeface="微軟正黑體"/>
                        <a:cs typeface="微軟正黑體"/>
                        <a:sym typeface="微軟正黑體"/>
                      </a:endParaRPr>
                    </a:p>
                    <a:p>
                      <a:pPr marL="342900" indent="-342900" algn="just">
                        <a:buSzPts val="1600"/>
                        <a:buFont typeface="Symbol"/>
                        <a:buChar char="-"/>
                        <a:defRPr sz="1600">
                          <a:latin typeface="微軟正黑體"/>
                          <a:ea typeface="微軟正黑體"/>
                          <a:cs typeface="微軟正黑體"/>
                          <a:sym typeface="微軟正黑體"/>
                        </a:defRPr>
                      </a:pPr>
                      <a:endParaRPr sz="1600" dirty="0">
                        <a:latin typeface="微軟正黑體"/>
                        <a:ea typeface="微軟正黑體"/>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600">
                          <a:latin typeface="微軟正黑體"/>
                          <a:ea typeface="微軟正黑體"/>
                          <a:cs typeface="微軟正黑體"/>
                          <a:sym typeface="微軟正黑體"/>
                        </a:defRPr>
                      </a:pPr>
                      <a:r>
                        <a:t>113.08.30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just">
                        <a:lnSpc>
                          <a:spcPts val="2000"/>
                        </a:lnSpc>
                        <a:defRPr sz="1600">
                          <a:latin typeface="微軟正黑體"/>
                          <a:ea typeface="微軟正黑體"/>
                          <a:cs typeface="微軟正黑體"/>
                          <a:sym typeface="微軟正黑體"/>
                        </a:defRPr>
                      </a:pPr>
                      <a:r>
                        <a:rPr lang="en-US" altLang="zh-TW" dirty="0"/>
                        <a:t>5/2</a:t>
                      </a:r>
                      <a:r>
                        <a:rPr lang="zh-TW" altLang="en-US" dirty="0"/>
                        <a:t>拜訪高雄文化局副局長及高流執行長</a:t>
                      </a:r>
                    </a:p>
                    <a:p>
                      <a:pPr marR="323850" algn="just">
                        <a:lnSpc>
                          <a:spcPts val="2000"/>
                        </a:lnSpc>
                        <a:defRPr sz="1600">
                          <a:latin typeface="微軟正黑體"/>
                          <a:ea typeface="微軟正黑體"/>
                          <a:cs typeface="微軟正黑體"/>
                          <a:sym typeface="微軟正黑體"/>
                        </a:defRPr>
                      </a:pPr>
                      <a:r>
                        <a:rPr lang="en-US" altLang="zh-TW" dirty="0"/>
                        <a:t>5/21</a:t>
                      </a:r>
                      <a:r>
                        <a:rPr lang="zh-TW" altLang="en-US" dirty="0"/>
                        <a:t>已提供</a:t>
                      </a:r>
                      <a:r>
                        <a:rPr lang="en-US" altLang="zh-TW" dirty="0"/>
                        <a:t>3</a:t>
                      </a:r>
                      <a:r>
                        <a:rPr lang="zh-TW" altLang="en-US" dirty="0"/>
                        <a:t>Ｄ虛擬人快數建模，輕量化與精緻版建模模型供文化局，已安排</a:t>
                      </a:r>
                      <a:r>
                        <a:rPr lang="en-US" altLang="zh-TW" dirty="0"/>
                        <a:t>6</a:t>
                      </a:r>
                      <a:r>
                        <a:rPr lang="zh-TW" altLang="en-US" dirty="0"/>
                        <a:t>月與局裡確認演唱會合作</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108"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9" name="表格 1"/>
          <p:cNvGraphicFramePr/>
          <p:nvPr>
            <p:extLst>
              <p:ext uri="{D42A27DB-BD31-4B8C-83A1-F6EECF244321}">
                <p14:modId xmlns:p14="http://schemas.microsoft.com/office/powerpoint/2010/main" val="2776578636"/>
              </p:ext>
            </p:extLst>
          </p:nvPr>
        </p:nvGraphicFramePr>
        <p:xfrm>
          <a:off x="145039" y="634638"/>
          <a:ext cx="11901920" cy="5958439"/>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3684128">
                  <a:extLst>
                    <a:ext uri="{9D8B030D-6E8A-4147-A177-3AD203B41FA5}">
                      <a16:colId xmlns:a16="http://schemas.microsoft.com/office/drawing/2014/main" val="20001"/>
                    </a:ext>
                  </a:extLst>
                </a:gridCol>
                <a:gridCol w="569637">
                  <a:extLst>
                    <a:ext uri="{9D8B030D-6E8A-4147-A177-3AD203B41FA5}">
                      <a16:colId xmlns:a16="http://schemas.microsoft.com/office/drawing/2014/main" val="20002"/>
                    </a:ext>
                  </a:extLst>
                </a:gridCol>
                <a:gridCol w="3022229">
                  <a:extLst>
                    <a:ext uri="{9D8B030D-6E8A-4147-A177-3AD203B41FA5}">
                      <a16:colId xmlns:a16="http://schemas.microsoft.com/office/drawing/2014/main" val="20003"/>
                    </a:ext>
                  </a:extLst>
                </a:gridCol>
                <a:gridCol w="1228725">
                  <a:extLst>
                    <a:ext uri="{9D8B030D-6E8A-4147-A177-3AD203B41FA5}">
                      <a16:colId xmlns:a16="http://schemas.microsoft.com/office/drawing/2014/main" val="20004"/>
                    </a:ext>
                  </a:extLst>
                </a:gridCol>
                <a:gridCol w="1514476">
                  <a:extLst>
                    <a:ext uri="{9D8B030D-6E8A-4147-A177-3AD203B41FA5}">
                      <a16:colId xmlns:a16="http://schemas.microsoft.com/office/drawing/2014/main" val="20005"/>
                    </a:ext>
                  </a:extLst>
                </a:gridCol>
              </a:tblGrid>
              <a:tr h="50800">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n-lt"/>
                          <a:ea typeface="+mn-ea"/>
                          <a:cs typeface="+mn-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n-lt"/>
                          <a:ea typeface="+mn-ea"/>
                          <a:cs typeface="+mn-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510013">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313344">
                <a:tc>
                  <a:txBody>
                    <a:bodyPr/>
                    <a:lstStyle/>
                    <a:p>
                      <a:pPr algn="just">
                        <a:lnSpc>
                          <a:spcPts val="2000"/>
                        </a:lnSpc>
                        <a:defRPr sz="1600">
                          <a:latin typeface="微軟正黑體"/>
                          <a:ea typeface="微軟正黑體"/>
                          <a:cs typeface="微軟正黑體"/>
                          <a:sym typeface="微軟正黑體"/>
                        </a:defRPr>
                      </a:pPr>
                      <a:r>
                        <a:t>淬煉策展展示示範計畫：生成超身體繹境（Generative of Future, A Journey.</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t>透過實體策展製作整合電光、資通、材化、服科等所技術，邀請文化部等跨部會單位及館所參訪體驗</a:t>
                      </a:r>
                    </a:p>
                    <a:p>
                      <a:pPr marL="342900" indent="-342900" algn="l">
                        <a:buSzPts val="1400"/>
                        <a:buFont typeface="Symbol"/>
                        <a:buChar char="-"/>
                        <a:defRPr sz="1400">
                          <a:latin typeface="微軟正黑體"/>
                          <a:ea typeface="微軟正黑體"/>
                          <a:cs typeface="微軟正黑體"/>
                          <a:sym typeface="微軟正黑體"/>
                        </a:defRPr>
                      </a:pPr>
                      <a:r>
                        <a:t>1.超越身體的存在：#GAI虛擬快速建模技術3D，虛擬人登場(自我形象體)並說出展覽引言；3D虛擬人+AR面具#語音嘴型即時處理、數位之礦 生成設定</a:t>
                      </a:r>
                    </a:p>
                    <a:p>
                      <a:pPr marL="342900" indent="-342900" algn="l">
                        <a:buSzPts val="1400"/>
                        <a:buFont typeface="Symbol"/>
                        <a:buChar char="-"/>
                        <a:defRPr sz="1400">
                          <a:latin typeface="微軟正黑體"/>
                          <a:ea typeface="微軟正黑體"/>
                          <a:cs typeface="微軟正黑體"/>
                          <a:sym typeface="微軟正黑體"/>
                        </a:defRPr>
                      </a:pPr>
                      <a:r>
                        <a:t>2.時間流境長廊（7米）透明顯示、毫米波技術</a:t>
                      </a:r>
                    </a:p>
                    <a:p>
                      <a:pPr marL="342900" indent="-342900" algn="l">
                        <a:buSzPts val="1400"/>
                        <a:buFont typeface="Symbol"/>
                        <a:buChar char="-"/>
                        <a:defRPr sz="1400">
                          <a:latin typeface="微軟正黑體"/>
                          <a:ea typeface="微軟正黑體"/>
                          <a:cs typeface="微軟正黑體"/>
                          <a:sym typeface="微軟正黑體"/>
                        </a:defRPr>
                      </a:pPr>
                      <a:r>
                        <a:t>3.旅站：存取自我、觀看這個旅程；#智慧透顯技術 #GAI虛擬快速建模辨識</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600">
                          <a:latin typeface="微軟正黑體"/>
                          <a:ea typeface="微軟正黑體"/>
                          <a:cs typeface="微軟正黑體"/>
                          <a:sym typeface="微軟正黑體"/>
                        </a:defRPr>
                      </a:pPr>
                      <a:r>
                        <a:t>113.10.31</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t>策展流程與動畫確認</a:t>
                      </a:r>
                    </a:p>
                    <a:p>
                      <a:pPr marL="342900" indent="-342900" algn="l">
                        <a:buSzPts val="1600"/>
                        <a:buFont typeface="Symbol"/>
                        <a:buChar char="-"/>
                        <a:defRPr sz="1600">
                          <a:latin typeface="微軟正黑體"/>
                          <a:ea typeface="微軟正黑體"/>
                          <a:cs typeface="微軟正黑體"/>
                          <a:sym typeface="微軟正黑體"/>
                        </a:defRPr>
                      </a:pPr>
                      <a:r>
                        <a:t>透過完整性的策展內容設計，3D模型與視覺確認</a:t>
                      </a:r>
                    </a:p>
                    <a:p>
                      <a:pPr marL="342900" indent="-342900" algn="l">
                        <a:buSzPts val="1600"/>
                        <a:buFont typeface="Symbol"/>
                        <a:buChar char="-"/>
                        <a:defRPr sz="1600">
                          <a:latin typeface="微軟正黑體"/>
                          <a:ea typeface="微軟正黑體"/>
                          <a:cs typeface="微軟正黑體"/>
                          <a:sym typeface="微軟正黑體"/>
                        </a:defRPr>
                      </a:pPr>
                      <a:r>
                        <a:t>場域建置申請與細部施工設計</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600">
                          <a:latin typeface="微軟正黑體"/>
                          <a:ea typeface="微軟正黑體"/>
                          <a:cs typeface="微軟正黑體"/>
                          <a:sym typeface="微軟正黑體"/>
                        </a:defRPr>
                      </a:pPr>
                      <a:r>
                        <a:rPr lang="en-US" altLang="zh-TW" dirty="0"/>
                        <a:t>113.6.28</a:t>
                      </a:r>
                      <a:r>
                        <a:rPr lang="zh-TW" altLang="en-US" dirty="0"/>
                        <a:t>開展</a:t>
                      </a:r>
                    </a:p>
                    <a:p>
                      <a:pPr algn="just">
                        <a:lnSpc>
                          <a:spcPts val="2000"/>
                        </a:lnSpc>
                        <a:defRPr sz="1600">
                          <a:latin typeface="微軟正黑體"/>
                          <a:ea typeface="微軟正黑體"/>
                          <a:cs typeface="微軟正黑體"/>
                          <a:sym typeface="微軟正黑體"/>
                        </a:defRPr>
                      </a:pPr>
                      <a:r>
                        <a:rPr lang="en-US" altLang="zh-TW" dirty="0"/>
                        <a:t>113.6.28</a:t>
                      </a:r>
                      <a:r>
                        <a:rPr lang="zh-TW" altLang="en-US" dirty="0"/>
                        <a:t>完成展覽建置，進行一週測試及修復</a:t>
                      </a:r>
                    </a:p>
                    <a:p>
                      <a:pPr algn="just">
                        <a:lnSpc>
                          <a:spcPts val="2000"/>
                        </a:lnSpc>
                        <a:defRPr sz="1600">
                          <a:latin typeface="微軟正黑體"/>
                          <a:ea typeface="微軟正黑體"/>
                          <a:cs typeface="微軟正黑體"/>
                          <a:sym typeface="微軟正黑體"/>
                        </a:defRPr>
                      </a:pPr>
                      <a:r>
                        <a:rPr lang="zh-TW" altLang="en-US" dirty="0"/>
                        <a:t>已請企研安排協理情境</a:t>
                      </a:r>
                      <a:r>
                        <a:rPr lang="en-US" altLang="zh-TW" dirty="0"/>
                        <a:t>review</a:t>
                      </a:r>
                      <a:endParaRPr lang="zh-TW" altLang="en-US" dirty="0"/>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rPr lang="zh-TW" altLang="en-US" dirty="0"/>
                        <a:t>展期</a:t>
                      </a:r>
                      <a:r>
                        <a:rPr lang="en-US" altLang="zh-TW" dirty="0"/>
                        <a:t>113.7.6-9/1</a:t>
                      </a:r>
                    </a:p>
                    <a:p>
                      <a:pPr marL="342900" indent="-342900" algn="l">
                        <a:buSzPts val="1600"/>
                        <a:buFont typeface="Symbol"/>
                        <a:buChar char="-"/>
                        <a:defRPr sz="1600">
                          <a:latin typeface="微軟正黑體"/>
                          <a:ea typeface="微軟正黑體"/>
                          <a:cs typeface="微軟正黑體"/>
                          <a:sym typeface="微軟正黑體"/>
                        </a:defRPr>
                      </a:pPr>
                      <a:r>
                        <a:rPr lang="en-US" altLang="zh-TW" dirty="0"/>
                        <a:t>7/6-7/20</a:t>
                      </a:r>
                      <a:r>
                        <a:rPr lang="zh-TW" altLang="en-US" dirty="0"/>
                        <a:t>預展，</a:t>
                      </a:r>
                      <a:r>
                        <a:rPr lang="en-US" altLang="zh-TW" dirty="0"/>
                        <a:t>7/20</a:t>
                      </a:r>
                      <a:r>
                        <a:rPr lang="zh-TW" altLang="en-US" dirty="0"/>
                        <a:t>以後可邀請貴賓</a:t>
                      </a:r>
                    </a:p>
                    <a:p>
                      <a:pPr marL="342900" indent="-342900" algn="l">
                        <a:buSzPts val="1600"/>
                        <a:buFont typeface="Symbol"/>
                        <a:buChar char="-"/>
                        <a:defRPr sz="1600">
                          <a:latin typeface="微軟正黑體"/>
                          <a:ea typeface="微軟正黑體"/>
                          <a:cs typeface="微軟正黑體"/>
                          <a:sym typeface="微軟正黑體"/>
                        </a:defRPr>
                      </a:pPr>
                      <a:r>
                        <a:rPr lang="zh-TW" altLang="en-US" dirty="0"/>
                        <a:t>展出場域 工研院</a:t>
                      </a:r>
                      <a:r>
                        <a:rPr lang="en-US" altLang="zh-TW" dirty="0"/>
                        <a:t>51</a:t>
                      </a:r>
                      <a:r>
                        <a:rPr lang="zh-TW" altLang="en-US" dirty="0"/>
                        <a:t>館</a:t>
                      </a:r>
                      <a:r>
                        <a:rPr lang="en-US" altLang="zh-TW" dirty="0"/>
                        <a:t>2</a:t>
                      </a:r>
                      <a:r>
                        <a:rPr lang="zh-TW" altLang="en-US" dirty="0"/>
                        <a:t>樓大廳</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544679">
                <a:tc>
                  <a:txBody>
                    <a:bodyPr/>
                    <a:lstStyle/>
                    <a:p>
                      <a:pPr algn="just">
                        <a:lnSpc>
                          <a:spcPts val="2000"/>
                        </a:lnSpc>
                        <a:defRPr sz="1800"/>
                      </a:pPr>
                      <a:r>
                        <a:rPr dirty="0" err="1">
                          <a:sym typeface="Calibri"/>
                        </a:rPr>
                        <a:t>GAI演奏擴增演繹國際示範</a:t>
                      </a:r>
                      <a:r>
                        <a:rPr dirty="0">
                          <a:sym typeface="Calibri"/>
                        </a:rPr>
                        <a:t> 2.0​</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400"/>
                        <a:buFont typeface="Symbol"/>
                        <a:buChar char="-"/>
                        <a:defRPr sz="1400">
                          <a:sym typeface="Calibri"/>
                        </a:defRPr>
                      </a:pPr>
                      <a:r>
                        <a:rPr dirty="0"/>
                        <a:t>以「</a:t>
                      </a:r>
                      <a:r>
                        <a:rPr b="1" dirty="0"/>
                        <a:t>科技．網脈．示範</a:t>
                      </a:r>
                      <a:r>
                        <a:rPr dirty="0"/>
                        <a:t>」模式，邀請對國外市場有影響力的國內外關鍵貴賓，親眼見證GAI技術應用於音樂會的市場價值；並透過社群經營與虛擬體驗，影響國外關鍵貴賓建網脈-用科技-展內容</a:t>
                      </a:r>
                      <a:r>
                        <a:rPr sz="1600" dirty="0"/>
                        <a:t>​​</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899" indent="-342899" algn="l">
                        <a:buSzPts val="1400"/>
                        <a:buFont typeface="Symbol"/>
                        <a:buChar char="-"/>
                        <a:defRPr sz="1400">
                          <a:latin typeface="微軟正黑體"/>
                          <a:ea typeface="微軟正黑體"/>
                          <a:cs typeface="微軟正黑體"/>
                          <a:sym typeface="微軟正黑體"/>
                        </a:defRPr>
                      </a:pPr>
                      <a:r>
                        <a:rPr dirty="0" err="1"/>
                        <a:t>藝術家A.I.虛擬人：提供藝術家建置AI訓練自動化PaaS服務。協助藝術家及策展單位，建立多維擬真，快速導入展演賞析詮釋</a:t>
                      </a:r>
                      <a:endParaRPr dirty="0"/>
                    </a:p>
                    <a:p>
                      <a:pPr marL="342899" indent="-342899" algn="l">
                        <a:buSzPts val="1400"/>
                        <a:buFont typeface="Symbol"/>
                        <a:buChar char="-"/>
                        <a:defRPr sz="1400">
                          <a:latin typeface="微軟正黑體"/>
                          <a:ea typeface="微軟正黑體"/>
                          <a:cs typeface="微軟正黑體"/>
                          <a:sym typeface="微軟正黑體"/>
                        </a:defRPr>
                      </a:pPr>
                      <a:r>
                        <a:rPr dirty="0" err="1"/>
                        <a:t>演奏視覺擴增體驗：以PaaS服務，協助音樂家、影音創作者及策展單位，建立音樂會現場所需的特效體驗擴增內容</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rPr dirty="0"/>
                        <a:t>113.08.9兩廳院演出</a:t>
                      </a:r>
                    </a:p>
                    <a:p>
                      <a:pPr marL="342900" indent="-342900" algn="l">
                        <a:buSzPts val="1600"/>
                        <a:buFont typeface="Symbol"/>
                        <a:buChar char="-"/>
                        <a:defRPr sz="1600">
                          <a:latin typeface="微軟正黑體"/>
                          <a:ea typeface="微軟正黑體"/>
                          <a:cs typeface="微軟正黑體"/>
                          <a:sym typeface="微軟正黑體"/>
                        </a:defRPr>
                      </a:pPr>
                      <a:r>
                        <a:rPr dirty="0"/>
                        <a:t>國際論壇113.11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l">
                        <a:lnSpc>
                          <a:spcPts val="2000"/>
                        </a:lnSpc>
                        <a:defRPr sz="1800"/>
                      </a:pPr>
                      <a:r>
                        <a:rPr sz="1400" dirty="0" err="1">
                          <a:latin typeface="微軟正黑體"/>
                          <a:ea typeface="微軟正黑體"/>
                          <a:cs typeface="微軟正黑體"/>
                          <a:sym typeface="微軟正黑體"/>
                        </a:rPr>
                        <a:t>本週與中心及產科國際討論確認版本後排蘇協理會議</a:t>
                      </a:r>
                      <a:endParaRPr sz="1400" dirty="0">
                        <a:latin typeface="微軟正黑體"/>
                        <a:ea typeface="微軟正黑體"/>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1"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2"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3"/>
            <a:ext cx="6696744" cy="3024342"/>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43" name="標題 2"/>
          <p:cNvSpPr txBox="1"/>
          <p:nvPr/>
        </p:nvSpPr>
        <p:spPr>
          <a:xfrm>
            <a:off x="562183" y="124752"/>
            <a:ext cx="11067631"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3" name="表格 2">
            <a:extLst>
              <a:ext uri="{FF2B5EF4-FFF2-40B4-BE49-F238E27FC236}">
                <a16:creationId xmlns:a16="http://schemas.microsoft.com/office/drawing/2014/main" id="{DF599E81-7263-4736-BBF6-B3C0915DA5AA}"/>
              </a:ext>
            </a:extLst>
          </p:cNvPr>
          <p:cNvGraphicFramePr>
            <a:graphicFrameLocks noGrp="1"/>
          </p:cNvGraphicFramePr>
          <p:nvPr>
            <p:extLst>
              <p:ext uri="{D42A27DB-BD31-4B8C-83A1-F6EECF244321}">
                <p14:modId xmlns:p14="http://schemas.microsoft.com/office/powerpoint/2010/main" val="1722107922"/>
              </p:ext>
            </p:extLst>
          </p:nvPr>
        </p:nvGraphicFramePr>
        <p:xfrm>
          <a:off x="1254251" y="1014984"/>
          <a:ext cx="9683494" cy="5237475"/>
        </p:xfrm>
        <a:graphic>
          <a:graphicData uri="http://schemas.openxmlformats.org/drawingml/2006/table">
            <a:tbl>
              <a:tblPr/>
              <a:tblGrid>
                <a:gridCol w="2064267">
                  <a:extLst>
                    <a:ext uri="{9D8B030D-6E8A-4147-A177-3AD203B41FA5}">
                      <a16:colId xmlns:a16="http://schemas.microsoft.com/office/drawing/2014/main" val="2964349257"/>
                    </a:ext>
                  </a:extLst>
                </a:gridCol>
                <a:gridCol w="751485">
                  <a:extLst>
                    <a:ext uri="{9D8B030D-6E8A-4147-A177-3AD203B41FA5}">
                      <a16:colId xmlns:a16="http://schemas.microsoft.com/office/drawing/2014/main" val="210051865"/>
                    </a:ext>
                  </a:extLst>
                </a:gridCol>
                <a:gridCol w="605363">
                  <a:extLst>
                    <a:ext uri="{9D8B030D-6E8A-4147-A177-3AD203B41FA5}">
                      <a16:colId xmlns:a16="http://schemas.microsoft.com/office/drawing/2014/main" val="1957825015"/>
                    </a:ext>
                  </a:extLst>
                </a:gridCol>
                <a:gridCol w="753805">
                  <a:extLst>
                    <a:ext uri="{9D8B030D-6E8A-4147-A177-3AD203B41FA5}">
                      <a16:colId xmlns:a16="http://schemas.microsoft.com/office/drawing/2014/main" val="2006932603"/>
                    </a:ext>
                  </a:extLst>
                </a:gridCol>
                <a:gridCol w="1008939">
                  <a:extLst>
                    <a:ext uri="{9D8B030D-6E8A-4147-A177-3AD203B41FA5}">
                      <a16:colId xmlns:a16="http://schemas.microsoft.com/office/drawing/2014/main" val="155991023"/>
                    </a:ext>
                  </a:extLst>
                </a:gridCol>
                <a:gridCol w="1646774">
                  <a:extLst>
                    <a:ext uri="{9D8B030D-6E8A-4147-A177-3AD203B41FA5}">
                      <a16:colId xmlns:a16="http://schemas.microsoft.com/office/drawing/2014/main" val="3810804770"/>
                    </a:ext>
                  </a:extLst>
                </a:gridCol>
                <a:gridCol w="858178">
                  <a:extLst>
                    <a:ext uri="{9D8B030D-6E8A-4147-A177-3AD203B41FA5}">
                      <a16:colId xmlns:a16="http://schemas.microsoft.com/office/drawing/2014/main" val="3262136858"/>
                    </a:ext>
                  </a:extLst>
                </a:gridCol>
                <a:gridCol w="1090117">
                  <a:extLst>
                    <a:ext uri="{9D8B030D-6E8A-4147-A177-3AD203B41FA5}">
                      <a16:colId xmlns:a16="http://schemas.microsoft.com/office/drawing/2014/main" val="3638325799"/>
                    </a:ext>
                  </a:extLst>
                </a:gridCol>
                <a:gridCol w="904566">
                  <a:extLst>
                    <a:ext uri="{9D8B030D-6E8A-4147-A177-3AD203B41FA5}">
                      <a16:colId xmlns:a16="http://schemas.microsoft.com/office/drawing/2014/main" val="822446987"/>
                    </a:ext>
                  </a:extLst>
                </a:gridCol>
              </a:tblGrid>
              <a:tr h="446485">
                <a:tc>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項    目</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 預算目標</a:t>
                      </a:r>
                      <a:br>
                        <a:rPr lang="zh-TW" altLang="en-US" sz="1200" b="1" i="0" u="none" strike="noStrike">
                          <a:effectLst/>
                          <a:latin typeface="微軟正黑體" panose="020B0604030504040204" pitchFamily="34" charset="-120"/>
                          <a:ea typeface="微軟正黑體" panose="020B0604030504040204" pitchFamily="34" charset="-120"/>
                        </a:rPr>
                      </a:br>
                      <a:r>
                        <a:rPr lang="en-US" sz="1200" b="1" i="0" u="none" strike="noStrike">
                          <a:effectLst/>
                          <a:latin typeface="微軟正黑體" panose="020B0604030504040204" pitchFamily="34" charset="-120"/>
                          <a:ea typeface="微軟正黑體" panose="020B0604030504040204" pitchFamily="34" charset="-12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當月數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累計數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已簽約預計執行</a:t>
                      </a:r>
                      <a:br>
                        <a:rPr lang="zh-TW" altLang="en-US" sz="1300" b="1" i="0" u="none" strike="noStrike">
                          <a:effectLst/>
                          <a:latin typeface="微軟正黑體" panose="020B0604030504040204" pitchFamily="34" charset="-120"/>
                          <a:ea typeface="微軟正黑體" panose="020B0604030504040204" pitchFamily="34" charset="-120"/>
                        </a:rPr>
                      </a:br>
                      <a:r>
                        <a:rPr lang="en-US" altLang="zh-TW" sz="1300" b="1" i="0" u="none" strike="noStrike">
                          <a:effectLst/>
                          <a:latin typeface="微軟正黑體" panose="020B0604030504040204" pitchFamily="34" charset="-120"/>
                          <a:ea typeface="微軟正黑體" panose="020B0604030504040204" pitchFamily="34" charset="-12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洽談中</a:t>
                      </a:r>
                      <a:br>
                        <a:rPr lang="zh-TW" altLang="en-US" sz="1200" b="1" i="0" u="none" strike="noStrike">
                          <a:effectLst/>
                          <a:latin typeface="微軟正黑體" panose="020B0604030504040204" pitchFamily="34" charset="-120"/>
                          <a:ea typeface="微軟正黑體" panose="020B0604030504040204" pitchFamily="34" charset="-120"/>
                        </a:rPr>
                      </a:br>
                      <a:r>
                        <a:rPr lang="en-US" sz="1200" b="1" i="0" u="none" strike="noStrike">
                          <a:effectLst/>
                          <a:latin typeface="微軟正黑體" panose="020B0604030504040204" pitchFamily="34" charset="-120"/>
                          <a:ea typeface="微軟正黑體" panose="020B0604030504040204" pitchFamily="34" charset="-12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全年度</a:t>
                      </a:r>
                      <a:br>
                        <a:rPr lang="zh-TW" altLang="en-US" sz="1300" b="1" i="0" u="none" strike="noStrike">
                          <a:effectLst/>
                          <a:latin typeface="微軟正黑體" panose="020B0604030504040204" pitchFamily="34" charset="-120"/>
                          <a:ea typeface="微軟正黑體" panose="020B0604030504040204" pitchFamily="34" charset="-120"/>
                        </a:rPr>
                      </a:br>
                      <a:r>
                        <a:rPr lang="zh-TW" altLang="en-US" sz="1300" b="1" i="0" u="none" strike="noStrike">
                          <a:effectLst/>
                          <a:latin typeface="微軟正黑體" panose="020B0604030504040204" pitchFamily="34" charset="-120"/>
                          <a:ea typeface="微軟正黑體" panose="020B0604030504040204" pitchFamily="34" charset="-120"/>
                        </a:rPr>
                        <a:t>預測數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全年預測</a:t>
                      </a:r>
                      <a:br>
                        <a:rPr lang="zh-TW" altLang="en-US" sz="1300" b="1" i="0" u="none" strike="noStrike">
                          <a:effectLst/>
                          <a:latin typeface="微軟正黑體" panose="020B0604030504040204" pitchFamily="34" charset="-120"/>
                          <a:ea typeface="微軟正黑體" panose="020B0604030504040204" pitchFamily="34" charset="-120"/>
                        </a:rPr>
                      </a:br>
                      <a:r>
                        <a:rPr lang="zh-TW" altLang="en-US" sz="1300" b="1" i="0" u="none" strike="noStrike">
                          <a:effectLst/>
                          <a:latin typeface="微軟正黑體" panose="020B0604030504040204" pitchFamily="34" charset="-120"/>
                          <a:ea typeface="微軟正黑體" panose="020B0604030504040204" pitchFamily="34" charset="-120"/>
                        </a:rPr>
                        <a:t>達成率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1106260323"/>
                  </a:ext>
                </a:extLst>
              </a:tr>
              <a:tr h="399395">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業務收入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114,893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7,553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30,191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78,031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27,933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105,964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539201212"/>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4,324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15,317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44,841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53,241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1737205286"/>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56,623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2,728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14,374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30,090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13,533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43,623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2691970234"/>
                  </a:ext>
                </a:extLst>
              </a:tr>
              <a:tr h="303470">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企業收入</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45,303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2,006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9,652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20,770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12,771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33,541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22394905"/>
                  </a:ext>
                </a:extLst>
              </a:tr>
              <a:tr h="303470">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企業收入</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政府</a:t>
                      </a:r>
                      <a:r>
                        <a:rPr lang="en-US" altLang="zh-TW" sz="1200" b="1" i="0" u="none" strike="noStrike">
                          <a:effectLst/>
                          <a:latin typeface="微軟正黑體" panose="020B0604030504040204" pitchFamily="34" charset="-120"/>
                          <a:ea typeface="微軟正黑體" panose="020B0604030504040204" pitchFamily="34" charset="-120"/>
                        </a:rPr>
                        <a:t>C</a:t>
                      </a:r>
                      <a:r>
                        <a:rPr lang="zh-TW" altLang="en-US" sz="12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32639231"/>
                  </a:ext>
                </a:extLst>
              </a:tr>
              <a:tr h="303470">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11,320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4,722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10,082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28589127"/>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141%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992904676"/>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業務餘絀目標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9,828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3,072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4,834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10,709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15,543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4224631010"/>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85435407"/>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知服</a:t>
                      </a:r>
                      <a:r>
                        <a:rPr lang="en-US" altLang="zh-TW" sz="1300" b="1" i="0" u="none" strike="noStrike">
                          <a:effectLst/>
                          <a:latin typeface="微軟正黑體" panose="020B0604030504040204" pitchFamily="34" charset="-120"/>
                          <a:ea typeface="微軟正黑體" panose="020B0604030504040204" pitchFamily="34" charset="-120"/>
                        </a:rPr>
                        <a:t>-</a:t>
                      </a:r>
                      <a:r>
                        <a:rPr lang="zh-TW" altLang="en-US" sz="1300" b="1" i="0" u="none" strike="noStrike">
                          <a:effectLst/>
                          <a:latin typeface="微軟正黑體" panose="020B0604030504040204" pitchFamily="34" charset="-120"/>
                          <a:ea typeface="微軟正黑體" panose="020B0604030504040204" pitchFamily="34" charset="-120"/>
                        </a:rPr>
                        <a:t>可盈餘</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8,399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3,537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10,235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122%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8478988"/>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知服</a:t>
                      </a:r>
                      <a:r>
                        <a:rPr lang="en-US" altLang="zh-TW" sz="13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成本加公費法</a:t>
                      </a:r>
                      <a:endParaRPr lang="zh-TW" altLang="en-US" sz="1300" b="1" i="0" u="none" strike="noStrike">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72829266"/>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4,947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346%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1792223"/>
                  </a:ext>
                </a:extLst>
              </a:tr>
              <a:tr h="446485">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企業收入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51,773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2,506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10,152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23,870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18,771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42,641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040510635"/>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科專研發成果收入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4,791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500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3,100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9,100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190%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766099828"/>
                  </a:ext>
                </a:extLst>
              </a:tr>
              <a:tr h="303470">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科專研發成果收入繳庫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2,347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200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1,550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1,550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dirty="0">
                          <a:effectLst/>
                          <a:latin typeface="微軟正黑體" panose="020B0604030504040204" pitchFamily="34" charset="-120"/>
                          <a:ea typeface="微軟正黑體" panose="020B0604030504040204" pitchFamily="34" charset="-120"/>
                        </a:rPr>
                        <a:t>66%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41515585"/>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0" name="矩形 6"/>
          <p:cNvSpPr txBox="1"/>
          <p:nvPr/>
        </p:nvSpPr>
        <p:spPr>
          <a:xfrm>
            <a:off x="4096141" y="782275"/>
            <a:ext cx="399971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sz="2400" b="1">
                <a:latin typeface="微軟正黑體"/>
                <a:ea typeface="微軟正黑體"/>
                <a:cs typeface="微軟正黑體"/>
                <a:sym typeface="微軟正黑體"/>
              </a:defRPr>
            </a:pPr>
            <a:r>
              <a:t>企業收入業績目標：51,773K</a:t>
            </a:r>
          </a:p>
        </p:txBody>
      </p:sp>
      <p:graphicFrame>
        <p:nvGraphicFramePr>
          <p:cNvPr id="3" name="表格 2">
            <a:extLst>
              <a:ext uri="{FF2B5EF4-FFF2-40B4-BE49-F238E27FC236}">
                <a16:creationId xmlns:a16="http://schemas.microsoft.com/office/drawing/2014/main" id="{083ADB71-5B4C-44E9-9760-B6B946A53D6D}"/>
              </a:ext>
            </a:extLst>
          </p:cNvPr>
          <p:cNvGraphicFramePr>
            <a:graphicFrameLocks noGrp="1"/>
          </p:cNvGraphicFramePr>
          <p:nvPr>
            <p:extLst>
              <p:ext uri="{D42A27DB-BD31-4B8C-83A1-F6EECF244321}">
                <p14:modId xmlns:p14="http://schemas.microsoft.com/office/powerpoint/2010/main" val="2603449021"/>
              </p:ext>
            </p:extLst>
          </p:nvPr>
        </p:nvGraphicFramePr>
        <p:xfrm>
          <a:off x="1494142" y="1128352"/>
          <a:ext cx="9203709" cy="5385157"/>
        </p:xfrm>
        <a:graphic>
          <a:graphicData uri="http://schemas.openxmlformats.org/drawingml/2006/table">
            <a:tbl>
              <a:tblPr/>
              <a:tblGrid>
                <a:gridCol w="389128">
                  <a:extLst>
                    <a:ext uri="{9D8B030D-6E8A-4147-A177-3AD203B41FA5}">
                      <a16:colId xmlns:a16="http://schemas.microsoft.com/office/drawing/2014/main" val="1729871608"/>
                    </a:ext>
                  </a:extLst>
                </a:gridCol>
                <a:gridCol w="524476">
                  <a:extLst>
                    <a:ext uri="{9D8B030D-6E8A-4147-A177-3AD203B41FA5}">
                      <a16:colId xmlns:a16="http://schemas.microsoft.com/office/drawing/2014/main" val="4292110722"/>
                    </a:ext>
                  </a:extLst>
                </a:gridCol>
                <a:gridCol w="566772">
                  <a:extLst>
                    <a:ext uri="{9D8B030D-6E8A-4147-A177-3AD203B41FA5}">
                      <a16:colId xmlns:a16="http://schemas.microsoft.com/office/drawing/2014/main" val="3355876926"/>
                    </a:ext>
                  </a:extLst>
                </a:gridCol>
                <a:gridCol w="549854">
                  <a:extLst>
                    <a:ext uri="{9D8B030D-6E8A-4147-A177-3AD203B41FA5}">
                      <a16:colId xmlns:a16="http://schemas.microsoft.com/office/drawing/2014/main" val="637626713"/>
                    </a:ext>
                  </a:extLst>
                </a:gridCol>
                <a:gridCol w="617529">
                  <a:extLst>
                    <a:ext uri="{9D8B030D-6E8A-4147-A177-3AD203B41FA5}">
                      <a16:colId xmlns:a16="http://schemas.microsoft.com/office/drawing/2014/main" val="578127529"/>
                    </a:ext>
                  </a:extLst>
                </a:gridCol>
                <a:gridCol w="617529">
                  <a:extLst>
                    <a:ext uri="{9D8B030D-6E8A-4147-A177-3AD203B41FA5}">
                      <a16:colId xmlns:a16="http://schemas.microsoft.com/office/drawing/2014/main" val="1420832304"/>
                    </a:ext>
                  </a:extLst>
                </a:gridCol>
                <a:gridCol w="702121">
                  <a:extLst>
                    <a:ext uri="{9D8B030D-6E8A-4147-A177-3AD203B41FA5}">
                      <a16:colId xmlns:a16="http://schemas.microsoft.com/office/drawing/2014/main" val="4098234696"/>
                    </a:ext>
                  </a:extLst>
                </a:gridCol>
                <a:gridCol w="1548050">
                  <a:extLst>
                    <a:ext uri="{9D8B030D-6E8A-4147-A177-3AD203B41FA5}">
                      <a16:colId xmlns:a16="http://schemas.microsoft.com/office/drawing/2014/main" val="3689449920"/>
                    </a:ext>
                  </a:extLst>
                </a:gridCol>
                <a:gridCol w="592150">
                  <a:extLst>
                    <a:ext uri="{9D8B030D-6E8A-4147-A177-3AD203B41FA5}">
                      <a16:colId xmlns:a16="http://schemas.microsoft.com/office/drawing/2014/main" val="1897652206"/>
                    </a:ext>
                  </a:extLst>
                </a:gridCol>
                <a:gridCol w="642906">
                  <a:extLst>
                    <a:ext uri="{9D8B030D-6E8A-4147-A177-3AD203B41FA5}">
                      <a16:colId xmlns:a16="http://schemas.microsoft.com/office/drawing/2014/main" val="673487481"/>
                    </a:ext>
                  </a:extLst>
                </a:gridCol>
                <a:gridCol w="549854">
                  <a:extLst>
                    <a:ext uri="{9D8B030D-6E8A-4147-A177-3AD203B41FA5}">
                      <a16:colId xmlns:a16="http://schemas.microsoft.com/office/drawing/2014/main" val="4250030461"/>
                    </a:ext>
                  </a:extLst>
                </a:gridCol>
                <a:gridCol w="507557">
                  <a:extLst>
                    <a:ext uri="{9D8B030D-6E8A-4147-A177-3AD203B41FA5}">
                      <a16:colId xmlns:a16="http://schemas.microsoft.com/office/drawing/2014/main" val="12652978"/>
                    </a:ext>
                  </a:extLst>
                </a:gridCol>
                <a:gridCol w="524476">
                  <a:extLst>
                    <a:ext uri="{9D8B030D-6E8A-4147-A177-3AD203B41FA5}">
                      <a16:colId xmlns:a16="http://schemas.microsoft.com/office/drawing/2014/main" val="885696063"/>
                    </a:ext>
                  </a:extLst>
                </a:gridCol>
                <a:gridCol w="465261">
                  <a:extLst>
                    <a:ext uri="{9D8B030D-6E8A-4147-A177-3AD203B41FA5}">
                      <a16:colId xmlns:a16="http://schemas.microsoft.com/office/drawing/2014/main" val="3887901161"/>
                    </a:ext>
                  </a:extLst>
                </a:gridCol>
                <a:gridCol w="406046">
                  <a:extLst>
                    <a:ext uri="{9D8B030D-6E8A-4147-A177-3AD203B41FA5}">
                      <a16:colId xmlns:a16="http://schemas.microsoft.com/office/drawing/2014/main" val="3078335802"/>
                    </a:ext>
                  </a:extLst>
                </a:gridCol>
              </a:tblGrid>
              <a:tr h="38701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t"/>
                      <a:r>
                        <a:rPr lang="zh-TW" altLang="en-US" sz="1500" b="0" i="0" u="none" strike="noStrike">
                          <a:effectLst/>
                          <a:latin typeface="微軟正黑體" panose="020B0604030504040204" pitchFamily="34" charset="-120"/>
                          <a:ea typeface="微軟正黑體" panose="020B0604030504040204" pitchFamily="34" charset="-120"/>
                        </a:rPr>
                        <a:t> </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zh-TW" altLang="en-US" sz="1500" b="0" i="0" u="none" strike="noStrike">
                        <a:effectLst/>
                        <a:latin typeface="微軟正黑體" panose="020B0604030504040204" pitchFamily="34" charset="-120"/>
                        <a:ea typeface="微軟正黑體" panose="020B0604030504040204" pitchFamily="34" charset="-120"/>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zh-TW" altLang="en-US" sz="1500" b="0" i="0" u="none" strike="noStrike">
                        <a:effectLst/>
                        <a:latin typeface="微軟正黑體" panose="020B0604030504040204" pitchFamily="34" charset="-120"/>
                        <a:ea typeface="微軟正黑體" panose="020B0604030504040204" pitchFamily="34" charset="-120"/>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zh-TW" altLang="en-US" sz="1500" b="0" i="0" u="none" strike="noStrike">
                        <a:effectLst/>
                        <a:latin typeface="微軟正黑體" panose="020B0604030504040204" pitchFamily="34" charset="-120"/>
                        <a:ea typeface="微軟正黑體" panose="020B0604030504040204" pitchFamily="34" charset="-120"/>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zh-TW" altLang="en-US" sz="1500" b="0" i="0" u="none" strike="noStrike">
                        <a:effectLst/>
                        <a:latin typeface="微軟正黑體" panose="020B0604030504040204" pitchFamily="34" charset="-120"/>
                        <a:ea typeface="微軟正黑體" panose="020B0604030504040204" pitchFamily="34" charset="-120"/>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500" b="0" i="0" u="none" strike="noStrike">
                          <a:effectLst/>
                          <a:latin typeface="微軟正黑體" panose="020B0604030504040204" pitchFamily="34" charset="-120"/>
                          <a:ea typeface="微軟正黑體" panose="020B0604030504040204" pitchFamily="34" charset="-120"/>
                        </a:rPr>
                        <a:t>企業收入業績目標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51,773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1500" b="0" i="0" u="none" strike="noStrike">
                          <a:effectLst/>
                          <a:latin typeface="微軟正黑體" panose="020B0604030504040204" pitchFamily="34" charset="-120"/>
                          <a:ea typeface="微軟正黑體" panose="020B0604030504040204" pitchFamily="34" charset="-120"/>
                        </a:rPr>
                        <a:t>千元</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zh-TW" altLang="en-US" sz="1500" b="0" i="0" u="none" strike="noStrike">
                        <a:effectLst/>
                        <a:latin typeface="微軟正黑體" panose="020B0604030504040204" pitchFamily="34" charset="-120"/>
                        <a:ea typeface="微軟正黑體" panose="020B0604030504040204" pitchFamily="34" charset="-120"/>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zh-TW" altLang="en-US" sz="1500" b="0" i="0" u="none" strike="noStrike">
                        <a:effectLst/>
                        <a:latin typeface="微軟正黑體" panose="020B0604030504040204" pitchFamily="34" charset="-120"/>
                        <a:ea typeface="微軟正黑體" panose="020B0604030504040204" pitchFamily="34" charset="-120"/>
                      </a:endParaRP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965967973"/>
                  </a:ext>
                </a:extLst>
              </a:tr>
              <a:tr h="29435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95819" marR="95819" marT="47910" marB="4791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廠商名稱</a:t>
                      </a:r>
                    </a:p>
                  </a:txBody>
                  <a:tcPr marL="95819" marR="95819" marT="47910" marB="4791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95819" marR="95819" marT="47910" marB="4791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959859806"/>
                  </a:ext>
                </a:extLst>
              </a:tr>
              <a:tr h="23474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353698881"/>
                  </a:ext>
                </a:extLst>
              </a:tr>
              <a:tr h="32991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65,333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54,320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9,000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9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7,500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14,786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22,286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47,298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91%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4,475 </a:t>
                      </a:r>
                    </a:p>
                  </a:txBody>
                  <a:tcPr marL="0" marR="0" marT="0" marB="0" anchor="ctr">
                    <a:lnL>
                      <a:noFill/>
                    </a:lnL>
                    <a:lnR>
                      <a:noFill/>
                    </a:lnR>
                    <a:lnT>
                      <a:noFill/>
                    </a:lnT>
                    <a:lnB>
                      <a:noFill/>
                    </a:lnB>
                  </a:tcPr>
                </a:tc>
                <a:extLst>
                  <a:ext uri="{0D108BD9-81ED-4DB2-BD59-A6C34878D82A}">
                    <a16:rowId xmlns:a16="http://schemas.microsoft.com/office/drawing/2014/main" val="3481362155"/>
                  </a:ext>
                </a:extLst>
              </a:tr>
              <a:tr h="241090">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839285271"/>
                  </a:ext>
                </a:extLst>
              </a:tr>
              <a:tr h="241090">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116302739"/>
                  </a:ext>
                </a:extLst>
              </a:tr>
              <a:tr h="241090">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普羅通信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274031952"/>
                  </a:ext>
                </a:extLst>
              </a:tr>
              <a:tr h="241090">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325828051"/>
                  </a:ext>
                </a:extLst>
              </a:tr>
              <a:tr h="241090">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大可創藝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752352219"/>
                  </a:ext>
                </a:extLst>
              </a:tr>
              <a:tr h="23093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雙葉電子</a:t>
                      </a:r>
                      <a:r>
                        <a:rPr lang="en-US" altLang="zh-TW" sz="900" b="0"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195759583"/>
                  </a:ext>
                </a:extLst>
              </a:tr>
              <a:tr h="23093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愛菲斯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855281342"/>
                  </a:ext>
                </a:extLst>
              </a:tr>
              <a:tr h="341332">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40,760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21%</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11,013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1,142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1,142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25,012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48%</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26,761 </a:t>
                      </a:r>
                    </a:p>
                  </a:txBody>
                  <a:tcPr marL="0" marR="0" marT="0" marB="0" anchor="ctr">
                    <a:lnL>
                      <a:noFill/>
                    </a:lnL>
                    <a:lnR>
                      <a:noFill/>
                    </a:lnR>
                    <a:lnT>
                      <a:noFill/>
                    </a:lnT>
                    <a:lnB>
                      <a:noFill/>
                    </a:lnB>
                  </a:tcPr>
                </a:tc>
                <a:extLst>
                  <a:ext uri="{0D108BD9-81ED-4DB2-BD59-A6C34878D82A}">
                    <a16:rowId xmlns:a16="http://schemas.microsoft.com/office/drawing/2014/main" val="136133981"/>
                  </a:ext>
                </a:extLst>
              </a:tr>
              <a:tr h="253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01271870"/>
                  </a:ext>
                </a:extLst>
              </a:tr>
              <a:tr h="253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963560131"/>
                  </a:ext>
                </a:extLst>
              </a:tr>
              <a:tr h="24743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952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952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952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952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029296493"/>
                  </a:ext>
                </a:extLst>
              </a:tr>
              <a:tr h="24743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241765526"/>
                  </a:ext>
                </a:extLst>
              </a:tr>
              <a:tr h="24743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創智生物科技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036878654"/>
                  </a:ext>
                </a:extLst>
              </a:tr>
              <a:tr h="24743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578032846"/>
                  </a:ext>
                </a:extLst>
              </a:tr>
              <a:tr h="329911">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41,902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9,871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9,871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8,271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6,771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8,371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23,870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27,903 </a:t>
                      </a:r>
                    </a:p>
                  </a:txBody>
                  <a:tcPr marL="0" marR="0" marT="0" marB="0" anchor="ctr">
                    <a:lnL>
                      <a:noFill/>
                    </a:lnL>
                    <a:lnR>
                      <a:noFill/>
                    </a:lnR>
                    <a:lnT>
                      <a:noFill/>
                    </a:lnT>
                    <a:lnB>
                      <a:noFill/>
                    </a:lnB>
                  </a:tcPr>
                </a:tc>
                <a:extLst>
                  <a:ext uri="{0D108BD9-81ED-4DB2-BD59-A6C34878D82A}">
                    <a16:rowId xmlns:a16="http://schemas.microsoft.com/office/drawing/2014/main" val="2972436113"/>
                  </a:ext>
                </a:extLst>
              </a:tr>
              <a:tr h="30326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8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FF"/>
                          </a:solidFill>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371135861"/>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2" y="921408"/>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6" name="矩形 6"/>
          <p:cNvSpPr txBox="1"/>
          <p:nvPr/>
        </p:nvSpPr>
        <p:spPr>
          <a:xfrm>
            <a:off x="4133679" y="879652"/>
            <a:ext cx="3220598"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衍生加值目標：6,470K</a:t>
            </a:r>
          </a:p>
        </p:txBody>
      </p:sp>
      <p:graphicFrame>
        <p:nvGraphicFramePr>
          <p:cNvPr id="3" name="表格 2">
            <a:extLst>
              <a:ext uri="{FF2B5EF4-FFF2-40B4-BE49-F238E27FC236}">
                <a16:creationId xmlns:a16="http://schemas.microsoft.com/office/drawing/2014/main" id="{23981F89-962F-4422-A1E9-93B7559D8E18}"/>
              </a:ext>
            </a:extLst>
          </p:cNvPr>
          <p:cNvGraphicFramePr>
            <a:graphicFrameLocks noGrp="1"/>
          </p:cNvGraphicFramePr>
          <p:nvPr>
            <p:extLst>
              <p:ext uri="{D42A27DB-BD31-4B8C-83A1-F6EECF244321}">
                <p14:modId xmlns:p14="http://schemas.microsoft.com/office/powerpoint/2010/main" val="1236446936"/>
              </p:ext>
            </p:extLst>
          </p:nvPr>
        </p:nvGraphicFramePr>
        <p:xfrm>
          <a:off x="1024241" y="1299457"/>
          <a:ext cx="10143517" cy="5304860"/>
        </p:xfrm>
        <a:graphic>
          <a:graphicData uri="http://schemas.openxmlformats.org/drawingml/2006/table">
            <a:tbl>
              <a:tblPr/>
              <a:tblGrid>
                <a:gridCol w="673802">
                  <a:extLst>
                    <a:ext uri="{9D8B030D-6E8A-4147-A177-3AD203B41FA5}">
                      <a16:colId xmlns:a16="http://schemas.microsoft.com/office/drawing/2014/main" val="2037514966"/>
                    </a:ext>
                  </a:extLst>
                </a:gridCol>
                <a:gridCol w="687839">
                  <a:extLst>
                    <a:ext uri="{9D8B030D-6E8A-4147-A177-3AD203B41FA5}">
                      <a16:colId xmlns:a16="http://schemas.microsoft.com/office/drawing/2014/main" val="1347661271"/>
                    </a:ext>
                  </a:extLst>
                </a:gridCol>
                <a:gridCol w="758027">
                  <a:extLst>
                    <a:ext uri="{9D8B030D-6E8A-4147-A177-3AD203B41FA5}">
                      <a16:colId xmlns:a16="http://schemas.microsoft.com/office/drawing/2014/main" val="3049501545"/>
                    </a:ext>
                  </a:extLst>
                </a:gridCol>
                <a:gridCol w="690646">
                  <a:extLst>
                    <a:ext uri="{9D8B030D-6E8A-4147-A177-3AD203B41FA5}">
                      <a16:colId xmlns:a16="http://schemas.microsoft.com/office/drawing/2014/main" val="3959832177"/>
                    </a:ext>
                  </a:extLst>
                </a:gridCol>
                <a:gridCol w="690646">
                  <a:extLst>
                    <a:ext uri="{9D8B030D-6E8A-4147-A177-3AD203B41FA5}">
                      <a16:colId xmlns:a16="http://schemas.microsoft.com/office/drawing/2014/main" val="2909124843"/>
                    </a:ext>
                  </a:extLst>
                </a:gridCol>
                <a:gridCol w="724336">
                  <a:extLst>
                    <a:ext uri="{9D8B030D-6E8A-4147-A177-3AD203B41FA5}">
                      <a16:colId xmlns:a16="http://schemas.microsoft.com/office/drawing/2014/main" val="1309493797"/>
                    </a:ext>
                  </a:extLst>
                </a:gridCol>
                <a:gridCol w="1909103">
                  <a:extLst>
                    <a:ext uri="{9D8B030D-6E8A-4147-A177-3AD203B41FA5}">
                      <a16:colId xmlns:a16="http://schemas.microsoft.com/office/drawing/2014/main" val="4217193342"/>
                    </a:ext>
                  </a:extLst>
                </a:gridCol>
                <a:gridCol w="791716">
                  <a:extLst>
                    <a:ext uri="{9D8B030D-6E8A-4147-A177-3AD203B41FA5}">
                      <a16:colId xmlns:a16="http://schemas.microsoft.com/office/drawing/2014/main" val="3849823309"/>
                    </a:ext>
                  </a:extLst>
                </a:gridCol>
                <a:gridCol w="555885">
                  <a:extLst>
                    <a:ext uri="{9D8B030D-6E8A-4147-A177-3AD203B41FA5}">
                      <a16:colId xmlns:a16="http://schemas.microsoft.com/office/drawing/2014/main" val="2218518835"/>
                    </a:ext>
                  </a:extLst>
                </a:gridCol>
                <a:gridCol w="606421">
                  <a:extLst>
                    <a:ext uri="{9D8B030D-6E8A-4147-A177-3AD203B41FA5}">
                      <a16:colId xmlns:a16="http://schemas.microsoft.com/office/drawing/2014/main" val="831173739"/>
                    </a:ext>
                  </a:extLst>
                </a:gridCol>
                <a:gridCol w="707492">
                  <a:extLst>
                    <a:ext uri="{9D8B030D-6E8A-4147-A177-3AD203B41FA5}">
                      <a16:colId xmlns:a16="http://schemas.microsoft.com/office/drawing/2014/main" val="4197706171"/>
                    </a:ext>
                  </a:extLst>
                </a:gridCol>
                <a:gridCol w="673802">
                  <a:extLst>
                    <a:ext uri="{9D8B030D-6E8A-4147-A177-3AD203B41FA5}">
                      <a16:colId xmlns:a16="http://schemas.microsoft.com/office/drawing/2014/main" val="3470479472"/>
                    </a:ext>
                  </a:extLst>
                </a:gridCol>
                <a:gridCol w="673802">
                  <a:extLst>
                    <a:ext uri="{9D8B030D-6E8A-4147-A177-3AD203B41FA5}">
                      <a16:colId xmlns:a16="http://schemas.microsoft.com/office/drawing/2014/main" val="4190337737"/>
                    </a:ext>
                  </a:extLst>
                </a:gridCol>
              </a:tblGrid>
              <a:tr h="443469">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8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97317" marR="97317" marT="48659" marB="4865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8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97317" marR="97317" marT="48659" marB="4865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8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97317" marR="97317" marT="48659" marB="4865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2716863792"/>
                  </a:ext>
                </a:extLst>
              </a:tr>
              <a:tr h="343272">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6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6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6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6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6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6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6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1475371887"/>
                  </a:ext>
                </a:extLst>
              </a:tr>
              <a:tr h="612322">
                <a:tc>
                  <a:txBody>
                    <a:bodyPr/>
                    <a:lstStyle/>
                    <a:p>
                      <a:pPr algn="r"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ctr"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25%</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FF"/>
                          </a:solidFill>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FF"/>
                          </a:solidFill>
                          <a:effectLst/>
                          <a:latin typeface="微軟正黑體" panose="020B0604030504040204" pitchFamily="34" charset="-120"/>
                          <a:ea typeface="微軟正黑體" panose="020B0604030504040204" pitchFamily="34" charset="-120"/>
                        </a:rPr>
                        <a:t>3,100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48%</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967027223"/>
                  </a:ext>
                </a:extLst>
              </a:tr>
              <a:tr h="454602">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4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云泰創新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4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002264911"/>
                  </a:ext>
                </a:extLst>
              </a:tr>
              <a:tr h="306161">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783037275"/>
                  </a:ext>
                </a:extLst>
              </a:tr>
              <a:tr h="210854">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4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748615189"/>
                  </a:ext>
                </a:extLst>
              </a:tr>
              <a:tr h="584489">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25%</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3,100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48%</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50908464"/>
                  </a:ext>
                </a:extLst>
              </a:tr>
              <a:tr h="426771">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4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4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云泰創新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4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676964802"/>
                  </a:ext>
                </a:extLst>
              </a:tr>
              <a:tr h="222663">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4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4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024068950"/>
                  </a:ext>
                </a:extLst>
              </a:tr>
              <a:tr h="222663">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021326374"/>
                  </a:ext>
                </a:extLst>
              </a:tr>
              <a:tr h="250494">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868901356"/>
                  </a:ext>
                </a:extLst>
              </a:tr>
              <a:tr h="210854">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241236504"/>
                  </a:ext>
                </a:extLst>
              </a:tr>
              <a:tr h="210854">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4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4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056123460"/>
                  </a:ext>
                </a:extLst>
              </a:tr>
              <a:tr h="398937">
                <a:tc>
                  <a:txBody>
                    <a:bodyPr/>
                    <a:lstStyle/>
                    <a:p>
                      <a:pPr algn="r" fontAlgn="ctr"/>
                      <a:r>
                        <a:rPr lang="zh-TW" altLang="en-US" sz="12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200" b="0" i="0" u="none" strike="noStrike">
                          <a:effectLst/>
                          <a:latin typeface="微軟正黑體" panose="020B0604030504040204" pitchFamily="34" charset="-120"/>
                          <a:ea typeface="微軟正黑體" panose="020B0604030504040204" pitchFamily="34" charset="-120"/>
                        </a:rPr>
                        <a:t>4,870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25%</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4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4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4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400" b="1" i="0" u="none" strike="noStrike">
                          <a:solidFill>
                            <a:srgbClr val="0000FF"/>
                          </a:solidFill>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4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3,100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48%</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200" b="0" i="0" u="none" strike="noStrike">
                          <a:effectLst/>
                          <a:latin typeface="微軟正黑體" panose="020B0604030504040204" pitchFamily="34" charset="-120"/>
                          <a:ea typeface="微軟正黑體" panose="020B0604030504040204" pitchFamily="34" charset="-120"/>
                        </a:rPr>
                        <a:t>3,370 </a:t>
                      </a:r>
                    </a:p>
                  </a:txBody>
                  <a:tcPr marL="0" marR="0" marT="0" marB="0" anchor="ctr">
                    <a:lnL>
                      <a:noFill/>
                    </a:lnL>
                    <a:lnR>
                      <a:noFill/>
                    </a:lnR>
                    <a:lnT>
                      <a:noFill/>
                    </a:lnT>
                    <a:lnB>
                      <a:noFill/>
                    </a:lnB>
                  </a:tcPr>
                </a:tc>
                <a:extLst>
                  <a:ext uri="{0D108BD9-81ED-4DB2-BD59-A6C34878D82A}">
                    <a16:rowId xmlns:a16="http://schemas.microsoft.com/office/drawing/2014/main" val="1611675360"/>
                  </a:ext>
                </a:extLst>
              </a:tr>
              <a:tr h="398937">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2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4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2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200" b="0" i="0" u="none" strike="noStrike" dirty="0">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508592735"/>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62" name="矩形 7"/>
          <p:cNvSpPr txBox="1"/>
          <p:nvPr/>
        </p:nvSpPr>
        <p:spPr>
          <a:xfrm>
            <a:off x="4883472" y="627801"/>
            <a:ext cx="2594329"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BP目標：56,623K</a:t>
            </a:r>
          </a:p>
        </p:txBody>
      </p:sp>
      <p:graphicFrame>
        <p:nvGraphicFramePr>
          <p:cNvPr id="3" name="表格 2">
            <a:extLst>
              <a:ext uri="{FF2B5EF4-FFF2-40B4-BE49-F238E27FC236}">
                <a16:creationId xmlns:a16="http://schemas.microsoft.com/office/drawing/2014/main" id="{91D5742A-862E-4328-A8D6-6C8224724D9B}"/>
              </a:ext>
            </a:extLst>
          </p:cNvPr>
          <p:cNvGraphicFramePr>
            <a:graphicFrameLocks noGrp="1"/>
          </p:cNvGraphicFramePr>
          <p:nvPr>
            <p:extLst>
              <p:ext uri="{D42A27DB-BD31-4B8C-83A1-F6EECF244321}">
                <p14:modId xmlns:p14="http://schemas.microsoft.com/office/powerpoint/2010/main" val="877064248"/>
              </p:ext>
            </p:extLst>
          </p:nvPr>
        </p:nvGraphicFramePr>
        <p:xfrm>
          <a:off x="1195156" y="1117668"/>
          <a:ext cx="9801688" cy="5462525"/>
        </p:xfrm>
        <a:graphic>
          <a:graphicData uri="http://schemas.openxmlformats.org/drawingml/2006/table">
            <a:tbl>
              <a:tblPr/>
              <a:tblGrid>
                <a:gridCol w="589427">
                  <a:extLst>
                    <a:ext uri="{9D8B030D-6E8A-4147-A177-3AD203B41FA5}">
                      <a16:colId xmlns:a16="http://schemas.microsoft.com/office/drawing/2014/main" val="755341859"/>
                    </a:ext>
                  </a:extLst>
                </a:gridCol>
                <a:gridCol w="589427">
                  <a:extLst>
                    <a:ext uri="{9D8B030D-6E8A-4147-A177-3AD203B41FA5}">
                      <a16:colId xmlns:a16="http://schemas.microsoft.com/office/drawing/2014/main" val="357518188"/>
                    </a:ext>
                  </a:extLst>
                </a:gridCol>
                <a:gridCol w="663105">
                  <a:extLst>
                    <a:ext uri="{9D8B030D-6E8A-4147-A177-3AD203B41FA5}">
                      <a16:colId xmlns:a16="http://schemas.microsoft.com/office/drawing/2014/main" val="3964182325"/>
                    </a:ext>
                  </a:extLst>
                </a:gridCol>
                <a:gridCol w="714681">
                  <a:extLst>
                    <a:ext uri="{9D8B030D-6E8A-4147-A177-3AD203B41FA5}">
                      <a16:colId xmlns:a16="http://schemas.microsoft.com/office/drawing/2014/main" val="1153549899"/>
                    </a:ext>
                  </a:extLst>
                </a:gridCol>
                <a:gridCol w="714681">
                  <a:extLst>
                    <a:ext uri="{9D8B030D-6E8A-4147-A177-3AD203B41FA5}">
                      <a16:colId xmlns:a16="http://schemas.microsoft.com/office/drawing/2014/main" val="150392867"/>
                    </a:ext>
                  </a:extLst>
                </a:gridCol>
                <a:gridCol w="641003">
                  <a:extLst>
                    <a:ext uri="{9D8B030D-6E8A-4147-A177-3AD203B41FA5}">
                      <a16:colId xmlns:a16="http://schemas.microsoft.com/office/drawing/2014/main" val="1791029984"/>
                    </a:ext>
                  </a:extLst>
                </a:gridCol>
                <a:gridCol w="1891081">
                  <a:extLst>
                    <a:ext uri="{9D8B030D-6E8A-4147-A177-3AD203B41FA5}">
                      <a16:colId xmlns:a16="http://schemas.microsoft.com/office/drawing/2014/main" val="1460771417"/>
                    </a:ext>
                  </a:extLst>
                </a:gridCol>
                <a:gridCol w="641003">
                  <a:extLst>
                    <a:ext uri="{9D8B030D-6E8A-4147-A177-3AD203B41FA5}">
                      <a16:colId xmlns:a16="http://schemas.microsoft.com/office/drawing/2014/main" val="1706432431"/>
                    </a:ext>
                  </a:extLst>
                </a:gridCol>
                <a:gridCol w="685210">
                  <a:extLst>
                    <a:ext uri="{9D8B030D-6E8A-4147-A177-3AD203B41FA5}">
                      <a16:colId xmlns:a16="http://schemas.microsoft.com/office/drawing/2014/main" val="1942159890"/>
                    </a:ext>
                  </a:extLst>
                </a:gridCol>
                <a:gridCol w="714681">
                  <a:extLst>
                    <a:ext uri="{9D8B030D-6E8A-4147-A177-3AD203B41FA5}">
                      <a16:colId xmlns:a16="http://schemas.microsoft.com/office/drawing/2014/main" val="775596562"/>
                    </a:ext>
                  </a:extLst>
                </a:gridCol>
                <a:gridCol w="692577">
                  <a:extLst>
                    <a:ext uri="{9D8B030D-6E8A-4147-A177-3AD203B41FA5}">
                      <a16:colId xmlns:a16="http://schemas.microsoft.com/office/drawing/2014/main" val="613340034"/>
                    </a:ext>
                  </a:extLst>
                </a:gridCol>
                <a:gridCol w="675385">
                  <a:extLst>
                    <a:ext uri="{9D8B030D-6E8A-4147-A177-3AD203B41FA5}">
                      <a16:colId xmlns:a16="http://schemas.microsoft.com/office/drawing/2014/main" val="354666243"/>
                    </a:ext>
                  </a:extLst>
                </a:gridCol>
                <a:gridCol w="589427">
                  <a:extLst>
                    <a:ext uri="{9D8B030D-6E8A-4147-A177-3AD203B41FA5}">
                      <a16:colId xmlns:a16="http://schemas.microsoft.com/office/drawing/2014/main" val="3650134118"/>
                    </a:ext>
                  </a:extLst>
                </a:gridCol>
              </a:tblGrid>
              <a:tr h="32389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722396173"/>
                  </a:ext>
                </a:extLst>
              </a:tr>
              <a:tr h="299605">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2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400228404"/>
                  </a:ext>
                </a:extLst>
              </a:tr>
              <a:tr h="411350">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27%</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15,558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6,240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10,236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3,072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34,209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60%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22,414 </a:t>
                      </a:r>
                    </a:p>
                  </a:txBody>
                  <a:tcPr marL="0" marR="0" marT="0" marB="0" anchor="ctr">
                    <a:lnL>
                      <a:noFill/>
                    </a:lnL>
                    <a:lnR>
                      <a:noFill/>
                    </a:lnR>
                    <a:lnT>
                      <a:noFill/>
                    </a:lnT>
                    <a:lnB>
                      <a:noFill/>
                    </a:lnB>
                  </a:tcPr>
                </a:tc>
                <a:extLst>
                  <a:ext uri="{0D108BD9-81ED-4DB2-BD59-A6C34878D82A}">
                    <a16:rowId xmlns:a16="http://schemas.microsoft.com/office/drawing/2014/main" val="992280590"/>
                  </a:ext>
                </a:extLst>
              </a:tr>
              <a:tr h="370863">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871146929"/>
                  </a:ext>
                </a:extLst>
              </a:tr>
              <a:tr h="370863">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60498912"/>
                  </a:ext>
                </a:extLst>
              </a:tr>
              <a:tr h="370863">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台灣櫻井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0910234"/>
                  </a:ext>
                </a:extLst>
              </a:tr>
              <a:tr h="370863">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120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普羅通信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438629879"/>
                  </a:ext>
                </a:extLst>
              </a:tr>
              <a:tr h="453456">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16%</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9,318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1,047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1,047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31,137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55%</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25,486 </a:t>
                      </a:r>
                    </a:p>
                  </a:txBody>
                  <a:tcPr marL="0" marR="0" marT="0" marB="0" anchor="ctr">
                    <a:lnL>
                      <a:noFill/>
                    </a:lnL>
                    <a:lnR>
                      <a:noFill/>
                    </a:lnR>
                    <a:lnT>
                      <a:noFill/>
                    </a:lnT>
                    <a:lnB>
                      <a:noFill/>
                    </a:lnB>
                  </a:tcPr>
                </a:tc>
                <a:extLst>
                  <a:ext uri="{0D108BD9-81ED-4DB2-BD59-A6C34878D82A}">
                    <a16:rowId xmlns:a16="http://schemas.microsoft.com/office/drawing/2014/main" val="2978127413"/>
                  </a:ext>
                </a:extLst>
              </a:tr>
              <a:tr h="380579">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捷徑文化</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524897740"/>
                  </a:ext>
                </a:extLst>
              </a:tr>
              <a:tr h="380579">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傑萌生技</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883390307"/>
                  </a:ext>
                </a:extLst>
              </a:tr>
              <a:tr h="32389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952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952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雙葉電子</a:t>
                      </a:r>
                      <a:r>
                        <a:rPr lang="en-US" altLang="zh-TW" sz="1000" b="0" i="0" u="none" strike="noStrike">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952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952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085013109"/>
                  </a:ext>
                </a:extLst>
              </a:tr>
              <a:tr h="32389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95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419098947"/>
                  </a:ext>
                </a:extLst>
              </a:tr>
              <a:tr h="42106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407966304"/>
                  </a:ext>
                </a:extLst>
              </a:tr>
              <a:tr h="354667">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48,352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15%</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8,271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8,271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8,271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6,771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6,771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30,090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53%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26,533 </a:t>
                      </a:r>
                    </a:p>
                  </a:txBody>
                  <a:tcPr marL="0" marR="0" marT="0" marB="0" anchor="ctr">
                    <a:lnL>
                      <a:noFill/>
                    </a:lnL>
                    <a:lnR>
                      <a:noFill/>
                    </a:lnR>
                    <a:lnT>
                      <a:noFill/>
                    </a:lnT>
                    <a:lnB>
                      <a:noFill/>
                    </a:lnB>
                  </a:tcPr>
                </a:tc>
                <a:extLst>
                  <a:ext uri="{0D108BD9-81ED-4DB2-BD59-A6C34878D82A}">
                    <a16:rowId xmlns:a16="http://schemas.microsoft.com/office/drawing/2014/main" val="4151949178"/>
                  </a:ext>
                </a:extLst>
              </a:tr>
              <a:tr h="306083">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9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23,320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23,320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41%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99371456"/>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1066" name="標題 1"/>
          <p:cNvSpPr txBox="1">
            <a:spLocks noGrp="1"/>
          </p:cNvSpPr>
          <p:nvPr>
            <p:ph type="title"/>
          </p:nvPr>
        </p:nvSpPr>
        <p:spPr>
          <a:xfrm>
            <a:off x="-2" y="116628"/>
            <a:ext cx="12192007" cy="787943"/>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67" name="表格 5"/>
          <p:cNvGraphicFramePr/>
          <p:nvPr>
            <p:extLst>
              <p:ext uri="{D42A27DB-BD31-4B8C-83A1-F6EECF244321}">
                <p14:modId xmlns:p14="http://schemas.microsoft.com/office/powerpoint/2010/main" val="4279707143"/>
              </p:ext>
            </p:extLst>
          </p:nvPr>
        </p:nvGraphicFramePr>
        <p:xfrm>
          <a:off x="246849" y="746869"/>
          <a:ext cx="11698302" cy="5861394"/>
        </p:xfrm>
        <a:graphic>
          <a:graphicData uri="http://schemas.openxmlformats.org/drawingml/2006/table">
            <a:tbl>
              <a:tblPr firstRow="1">
                <a:tableStyleId>{4C3C2611-4C71-4FC5-86AE-919BDF0F9419}</a:tableStyleId>
              </a:tblPr>
              <a:tblGrid>
                <a:gridCol w="1771042">
                  <a:extLst>
                    <a:ext uri="{9D8B030D-6E8A-4147-A177-3AD203B41FA5}">
                      <a16:colId xmlns:a16="http://schemas.microsoft.com/office/drawing/2014/main" val="20000"/>
                    </a:ext>
                  </a:extLst>
                </a:gridCol>
                <a:gridCol w="2249241">
                  <a:extLst>
                    <a:ext uri="{9D8B030D-6E8A-4147-A177-3AD203B41FA5}">
                      <a16:colId xmlns:a16="http://schemas.microsoft.com/office/drawing/2014/main" val="20001"/>
                    </a:ext>
                  </a:extLst>
                </a:gridCol>
                <a:gridCol w="690647">
                  <a:extLst>
                    <a:ext uri="{9D8B030D-6E8A-4147-A177-3AD203B41FA5}">
                      <a16:colId xmlns:a16="http://schemas.microsoft.com/office/drawing/2014/main" val="20002"/>
                    </a:ext>
                  </a:extLst>
                </a:gridCol>
                <a:gridCol w="858075">
                  <a:extLst>
                    <a:ext uri="{9D8B030D-6E8A-4147-A177-3AD203B41FA5}">
                      <a16:colId xmlns:a16="http://schemas.microsoft.com/office/drawing/2014/main" val="20003"/>
                    </a:ext>
                  </a:extLst>
                </a:gridCol>
                <a:gridCol w="4760418">
                  <a:extLst>
                    <a:ext uri="{9D8B030D-6E8A-4147-A177-3AD203B41FA5}">
                      <a16:colId xmlns:a16="http://schemas.microsoft.com/office/drawing/2014/main" val="20004"/>
                    </a:ext>
                  </a:extLst>
                </a:gridCol>
                <a:gridCol w="1368879">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國家電影中心</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透明顯示互動裝置模組計畫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298</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202311-202402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香蘭/祐頡</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400">
                          <a:latin typeface="微軟正黑體"/>
                          <a:ea typeface="微軟正黑體"/>
                          <a:cs typeface="微軟正黑體"/>
                          <a:sym typeface="微軟正黑體"/>
                        </a:defRPr>
                      </a:pPr>
                      <a:r>
                        <a:t>文化部/</a:t>
                      </a:r>
                      <a:endParaRPr sz="1600"/>
                    </a:p>
                    <a:p>
                      <a:pPr algn="l">
                        <a:defRPr sz="1400">
                          <a:latin typeface="微軟正黑體"/>
                          <a:ea typeface="微軟正黑體"/>
                          <a:cs typeface="微軟正黑體"/>
                          <a:sym typeface="微軟正黑體"/>
                        </a:defRPr>
                      </a:pPr>
                      <a:r>
                        <a:t>桃園市政府</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Feel Together藝文場域體感平權計畫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796</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惠晴.泰維.香蘭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866139">
                <a:tc>
                  <a:txBody>
                    <a:bodyPr/>
                    <a:lstStyle/>
                    <a:p>
                      <a:pPr algn="l">
                        <a:defRPr sz="1800"/>
                      </a:pPr>
                      <a:r>
                        <a:rPr sz="1400">
                          <a:latin typeface="微軟正黑體"/>
                          <a:ea typeface="微軟正黑體"/>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a:latin typeface="微軟正黑體"/>
                          <a:ea typeface="微軟正黑體"/>
                          <a:cs typeface="微軟正黑體"/>
                          <a:sym typeface="微軟正黑體"/>
                        </a:rPr>
                        <a:t>112-113年「媒合藝術家及科研單位發展科藝創新實驗計畫」藝文採購案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dirty="0"/>
                        <a:t>已擬下年度發展方向並與部長官討論確定未來方向；增加智庫研究角色，梳理國內外科技藝術發展，經費增加藝術家展演經費補助，也增加培育名額</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香蘭.又琳.</a:t>
                      </a:r>
                      <a:endParaRPr sz="1600"/>
                    </a:p>
                    <a:p>
                      <a:pPr algn="ctr">
                        <a:defRPr sz="1400">
                          <a:latin typeface="微軟正黑體"/>
                          <a:ea typeface="微軟正黑體"/>
                          <a:cs typeface="微軟正黑體"/>
                          <a:sym typeface="微軟正黑體"/>
                        </a:defRPr>
                      </a:pPr>
                      <a:r>
                        <a:t>惠晴</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r h="1125275">
                <a:tc>
                  <a:txBody>
                    <a:bodyPr/>
                    <a:lstStyle/>
                    <a:p>
                      <a:pPr algn="l">
                        <a:defRPr sz="1800"/>
                      </a:pPr>
                      <a:r>
                        <a:rPr sz="1400">
                          <a:latin typeface="微軟正黑體"/>
                          <a:ea typeface="微軟正黑體"/>
                          <a:cs typeface="微軟正黑體"/>
                          <a:sym typeface="微軟正黑體"/>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國際展演計畫：國際博覽會/百年院慶</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2,800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202406-202506</a:t>
                      </a:r>
                    </a:p>
                  </a:txBody>
                  <a:tcPr marL="45720" marR="4572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just">
                        <a:defRPr sz="1400">
                          <a:latin typeface="微軟正黑體"/>
                          <a:ea typeface="微軟正黑體"/>
                          <a:cs typeface="微軟正黑體"/>
                          <a:sym typeface="微軟正黑體"/>
                        </a:defRPr>
                      </a:pPr>
                      <a:br/>
                      <a:r>
                        <a:t>5/22拜訪故宮謝主任，討論科發提案策略並更新目前故宮的提案進度；目前FY113確認本預算800萬先行投資，FY114以1+1延續；並協助擬定短中長期計畫，跨部會文化科技2.0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r h="1120140">
                <a:tc>
                  <a:txBody>
                    <a:bodyPr/>
                    <a:lstStyle/>
                    <a:p>
                      <a:pPr algn="l">
                        <a:defRPr sz="1800"/>
                      </a:pPr>
                      <a:r>
                        <a:rPr sz="1400">
                          <a:latin typeface="微軟正黑體"/>
                          <a:ea typeface="微軟正黑體"/>
                          <a:cs typeface="微軟正黑體"/>
                          <a:sym typeface="微軟正黑體"/>
                        </a:rPr>
                        <a:t>文化部黑潮計畫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視覺藝術產業補助計畫（忠壯藝術家補助）、電影產業國際合製計畫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400">
                          <a:latin typeface="微軟正黑體"/>
                          <a:ea typeface="微軟正黑體"/>
                          <a:cs typeface="微軟正黑體"/>
                          <a:sym typeface="微軟正黑體"/>
                        </a:defRPr>
                      </a:pPr>
                      <a:r>
                        <a:t>202407-202506</a:t>
                      </a:r>
                    </a:p>
                  </a:txBody>
                  <a:tcPr marL="45720" marR="4572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5月底以前討論合作內容；5/20與忠壯藝術家許家維討論前瞻顯示科技與GAI及半導體製程的拍攝，討論合作。年底於尊彩藝術中心個展，三月至日本森美術館展</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香蘭.又琳</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5"/>
                  </a:ext>
                </a:extLst>
              </a:tr>
              <a:tr h="970883">
                <a:tc>
                  <a:txBody>
                    <a:bodyPr/>
                    <a:lstStyle/>
                    <a:p>
                      <a:pPr algn="l">
                        <a:defRPr sz="1800"/>
                      </a:pPr>
                      <a:r>
                        <a:rPr sz="1400">
                          <a:latin typeface="微軟正黑體"/>
                          <a:ea typeface="微軟正黑體"/>
                          <a:cs typeface="微軟正黑體"/>
                          <a:sym typeface="微軟正黑體"/>
                        </a:rPr>
                        <a:t>國美館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漂浮島城2.0國際共製（113-114）</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500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800"/>
                      </a:pPr>
                      <a:r>
                        <a:rPr sz="1400">
                          <a:latin typeface="微軟正黑體"/>
                          <a:ea typeface="微軟正黑體"/>
                          <a:cs typeface="微軟正黑體"/>
                          <a:sym typeface="微軟正黑體"/>
                        </a:rPr>
                        <a:t>202409-202512</a:t>
                      </a:r>
                    </a:p>
                  </a:txBody>
                  <a:tcPr marL="45720" marR="4572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l">
                        <a:lnSpc>
                          <a:spcPct val="80000"/>
                        </a:lnSpc>
                        <a:defRPr sz="1800"/>
                      </a:pPr>
                      <a:r>
                        <a:rPr sz="1400" dirty="0">
                          <a:latin typeface="微軟正黑體"/>
                          <a:ea typeface="微軟正黑體"/>
                          <a:cs typeface="微軟正黑體"/>
                          <a:sym typeface="微軟正黑體"/>
                        </a:rPr>
                        <a:t>HTC提供合作框架內容，未來參與藝術史2.0各組如展覽組、資訊組點長組會議，擬定短中長期發展策略方向</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香蘭</a:t>
                      </a:r>
                      <a:endParaRPr sz="1400" dirty="0">
                        <a:latin typeface="微軟正黑體"/>
                        <a:ea typeface="微軟正黑體"/>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6"/>
                  </a:ext>
                </a:extLst>
              </a:tr>
            </a:tbl>
          </a:graphicData>
        </a:graphic>
      </p:graphicFrame>
      <p:sp>
        <p:nvSpPr>
          <p:cNvPr id="1068" name="文字方塊 5"/>
          <p:cNvSpPr txBox="1"/>
          <p:nvPr/>
        </p:nvSpPr>
        <p:spPr>
          <a:xfrm>
            <a:off x="7392330" y="312661"/>
            <a:ext cx="4283566"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簽約：2,074萬元/努力與洽談中3,580萬元</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8"/>
            <a:ext cx="12192007" cy="787943"/>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72" name="表格 5"/>
          <p:cNvGraphicFramePr/>
          <p:nvPr/>
        </p:nvGraphicFramePr>
        <p:xfrm>
          <a:off x="534837" y="868085"/>
          <a:ext cx="11111153" cy="1745992"/>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136349">
                  <a:extLst>
                    <a:ext uri="{9D8B030D-6E8A-4147-A177-3AD203B41FA5}">
                      <a16:colId xmlns:a16="http://schemas.microsoft.com/office/drawing/2014/main" val="20001"/>
                    </a:ext>
                  </a:extLst>
                </a:gridCol>
                <a:gridCol w="655983">
                  <a:extLst>
                    <a:ext uri="{9D8B030D-6E8A-4147-A177-3AD203B41FA5}">
                      <a16:colId xmlns:a16="http://schemas.microsoft.com/office/drawing/2014/main" val="20002"/>
                    </a:ext>
                  </a:extLst>
                </a:gridCol>
                <a:gridCol w="895366">
                  <a:extLst>
                    <a:ext uri="{9D8B030D-6E8A-4147-A177-3AD203B41FA5}">
                      <a16:colId xmlns:a16="http://schemas.microsoft.com/office/drawing/2014/main" val="20003"/>
                    </a:ext>
                  </a:extLst>
                </a:gridCol>
                <a:gridCol w="4441129">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高齡友善智慧檢測及健康管理平台計畫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已通過，5/31簽約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高齡友善跨裝置舒眠報告平台計畫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已通過，5/31簽約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bl>
          </a:graphicData>
        </a:graphic>
      </p:graphicFrame>
      <p:sp>
        <p:nvSpPr>
          <p:cNvPr id="1073" name="文字方塊 5"/>
          <p:cNvSpPr txBox="1"/>
          <p:nvPr/>
        </p:nvSpPr>
        <p:spPr>
          <a:xfrm>
            <a:off x="7239930" y="449767"/>
            <a:ext cx="4283566"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t>簽約：2,074萬元/努力與洽談中3,580萬元</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7" name="內容版面配置區 4"/>
          <p:cNvSpPr txBox="1">
            <a:spLocks noGrp="1"/>
          </p:cNvSpPr>
          <p:nvPr>
            <p:ph type="body" sz="half" idx="1"/>
          </p:nvPr>
        </p:nvSpPr>
        <p:spPr>
          <a:xfrm>
            <a:off x="1475655" y="1844823"/>
            <a:ext cx="6696744" cy="3024342"/>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Calibri"/>
        <a:ea typeface="Calibri"/>
        <a:cs typeface="Calibri"/>
      </a:majorFont>
      <a:minorFont>
        <a:latin typeface="Helvetica"/>
        <a:ea typeface="Helvetica"/>
        <a:cs typeface="Helvetica"/>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Calibri"/>
        <a:ea typeface="Calibri"/>
        <a:cs typeface="Calibri"/>
      </a:majorFont>
      <a:minorFont>
        <a:latin typeface="Helvetica"/>
        <a:ea typeface="Helvetica"/>
        <a:cs typeface="Helvetica"/>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165</TotalTime>
  <Words>2026</Words>
  <Application>Microsoft Office PowerPoint</Application>
  <PresentationFormat>寬螢幕</PresentationFormat>
  <Paragraphs>936</Paragraphs>
  <Slides>17</Slides>
  <Notes>1</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17</vt:i4>
      </vt:variant>
    </vt:vector>
  </HeadingPairs>
  <TitlesOfParts>
    <vt:vector size="26" baseType="lpstr">
      <vt:lpstr>Microsoft JhengHei UI</vt:lpstr>
      <vt:lpstr>微軟正黑體</vt:lpstr>
      <vt:lpstr>新細明體</vt:lpstr>
      <vt:lpstr>Arial</vt:lpstr>
      <vt:lpstr>Calibri</vt:lpstr>
      <vt:lpstr>Helvetica</vt:lpstr>
      <vt:lpstr>Symbol</vt:lpstr>
      <vt:lpstr>Times New Roman</vt:lpstr>
      <vt:lpstr>簡報內頁</vt:lpstr>
      <vt:lpstr>S組核心業務報告 (113年6月份)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(113年5月份)</dc:title>
  <dc:creator>USER</dc:creator>
  <cp:lastModifiedBy>537126@itri.org.tw</cp:lastModifiedBy>
  <cp:revision>22</cp:revision>
  <dcterms:modified xsi:type="dcterms:W3CDTF">2024-06-20T02:27:03Z</dcterms:modified>
</cp:coreProperties>
</file>