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CCCCD9"/>
          </a:solidFill>
        </a:fill>
      </a:tcStyle>
    </a:firstCol>
    <a:lastRow>
      <a:tcTxStyle b="on"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254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lastRow>
    <a:firstRow>
      <a:tcTxStyle b="on" i="off">
        <a:fontRef idx="maj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rgbClr val="E7E7ED"/>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2708684C-4D16-4618-839F-0558EEFCDFE6}"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153" autoAdjust="0"/>
  </p:normalViewPr>
  <p:slideViewPr>
    <p:cSldViewPr snapToGrid="0">
      <p:cViewPr varScale="1">
        <p:scale>
          <a:sx n="74" d="100"/>
          <a:sy n="74" d="100"/>
        </p:scale>
        <p:origin x="2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2" name="Shape 1032"/>
          <p:cNvSpPr>
            <a:spLocks noGrp="1" noRot="1" noChangeAspect="1"/>
          </p:cNvSpPr>
          <p:nvPr>
            <p:ph type="sldImg"/>
          </p:nvPr>
        </p:nvSpPr>
        <p:spPr>
          <a:xfrm>
            <a:off x="1143000" y="685800"/>
            <a:ext cx="4572000" cy="3429000"/>
          </a:xfrm>
          <a:prstGeom prst="rect">
            <a:avLst/>
          </a:prstGeom>
        </p:spPr>
        <p:txBody>
          <a:bodyPr/>
          <a:lstStyle/>
          <a:p>
            <a:endParaRPr/>
          </a:p>
        </p:txBody>
      </p:sp>
      <p:sp>
        <p:nvSpPr>
          <p:cNvPr id="1033" name="Shape 10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a:xfrm>
            <a:off x="381000" y="685800"/>
            <a:ext cx="6096000" cy="3429000"/>
          </a:xfrm>
        </p:spPr>
      </p:sp>
      <p:sp>
        <p:nvSpPr>
          <p:cNvPr id="3" name="備忘稿版面配置區 2"/>
          <p:cNvSpPr>
            <a:spLocks noGrp="1"/>
          </p:cNvSpPr>
          <p:nvPr>
            <p:ph type="body" idx="1"/>
          </p:nvPr>
        </p:nvSpPr>
        <p:spPr/>
        <p:txBody>
          <a:bodyPr/>
          <a:lstStyle/>
          <a:p>
            <a:pPr marL="0" marR="0" lvl="0" indent="0" algn="l" defTabSz="914400" eaLnBrk="1" fontAlgn="auto" latinLnBrk="0" hangingPunct="1">
              <a:lnSpc>
                <a:spcPct val="100000"/>
              </a:lnSpc>
              <a:spcBef>
                <a:spcPts val="400"/>
              </a:spcBef>
              <a:spcAft>
                <a:spcPts val="0"/>
              </a:spcAft>
              <a:buClrTx/>
              <a:buSzTx/>
              <a:buFontTx/>
              <a:buNone/>
              <a:tabLst/>
              <a:defRPr/>
            </a:pPr>
            <a:r>
              <a:rPr lang="zh-TW" altLang="en-US" sz="1200" dirty="0">
                <a:latin typeface="微軟正黑體"/>
                <a:ea typeface="微軟正黑體"/>
                <a:cs typeface="微軟正黑體"/>
                <a:sym typeface="微軟正黑體"/>
              </a:rPr>
              <a:t>智慧感測光能量高齡健康照護 </a:t>
            </a:r>
            <a:r>
              <a:rPr lang="en-US" altLang="zh-TW" sz="1200" dirty="0">
                <a:latin typeface="微軟正黑體"/>
                <a:ea typeface="微軟正黑體"/>
                <a:cs typeface="微軟正黑體"/>
                <a:sym typeface="微軟正黑體"/>
              </a:rPr>
              <a:t>:</a:t>
            </a:r>
            <a:r>
              <a:rPr lang="zh-TW" altLang="en-US" sz="1200" dirty="0">
                <a:latin typeface="微軟正黑體"/>
                <a:ea typeface="微軟正黑體"/>
                <a:cs typeface="微軟正黑體"/>
                <a:sym typeface="微軟正黑體"/>
              </a:rPr>
              <a:t> 本案將預計與敏盛醫院睡眠中心驗證，目前協各單位驗證時間與內容。</a:t>
            </a:r>
            <a:endParaRPr lang="en-US" altLang="zh-TW" sz="1200" dirty="0">
              <a:latin typeface="微軟正黑體"/>
              <a:ea typeface="微軟正黑體"/>
              <a:cs typeface="微軟正黑體"/>
              <a:sym typeface="微軟正黑體"/>
            </a:endParaRPr>
          </a:p>
          <a:p>
            <a:pPr marL="0" marR="0" lvl="0" indent="0" algn="l" defTabSz="914400" eaLnBrk="1" fontAlgn="auto" latinLnBrk="0" hangingPunct="1">
              <a:lnSpc>
                <a:spcPct val="100000"/>
              </a:lnSpc>
              <a:spcBef>
                <a:spcPts val="400"/>
              </a:spcBef>
              <a:spcAft>
                <a:spcPts val="0"/>
              </a:spcAft>
              <a:buClrTx/>
              <a:buSzTx/>
              <a:buFontTx/>
              <a:buNone/>
              <a:tabLst/>
              <a:defRPr/>
            </a:pPr>
            <a:r>
              <a:rPr lang="zh-TW" altLang="en-US" sz="1200" dirty="0">
                <a:latin typeface="微軟正黑體"/>
                <a:ea typeface="微軟正黑體"/>
                <a:cs typeface="微軟正黑體"/>
                <a:sym typeface="微軟正黑體"/>
              </a:rPr>
              <a:t>虛實融合一體機前瞻顯示互動系統開發 </a:t>
            </a:r>
            <a:r>
              <a:rPr lang="en-US" altLang="zh-TW" sz="1200" dirty="0">
                <a:latin typeface="微軟正黑體"/>
                <a:ea typeface="微軟正黑體"/>
                <a:cs typeface="微軟正黑體"/>
                <a:sym typeface="微軟正黑體"/>
              </a:rPr>
              <a:t>:</a:t>
            </a:r>
            <a:r>
              <a:rPr lang="zh-TW" altLang="en-US" sz="1200" dirty="0">
                <a:latin typeface="微軟正黑體"/>
                <a:ea typeface="微軟正黑體"/>
                <a:cs typeface="微軟正黑體"/>
                <a:sym typeface="微軟正黑體"/>
              </a:rPr>
              <a:t> 本週五與中強進行審查演練，下週四正式審查。</a:t>
            </a:r>
          </a:p>
          <a:p>
            <a:pPr marL="0" marR="0" lvl="0" indent="0" algn="l" defTabSz="914400" eaLnBrk="1" fontAlgn="auto" latinLnBrk="0" hangingPunct="1">
              <a:lnSpc>
                <a:spcPct val="100000"/>
              </a:lnSpc>
              <a:spcBef>
                <a:spcPts val="400"/>
              </a:spcBef>
              <a:spcAft>
                <a:spcPts val="0"/>
              </a:spcAft>
              <a:buClrTx/>
              <a:buSzTx/>
              <a:buFontTx/>
              <a:buNone/>
              <a:tabLst/>
              <a:defRPr/>
            </a:pPr>
            <a:endParaRPr lang="en-US" altLang="zh-TW" sz="1200" dirty="0">
              <a:latin typeface="微軟正黑體"/>
              <a:ea typeface="微軟正黑體"/>
              <a:cs typeface="微軟正黑體"/>
              <a:sym typeface="微軟正黑體"/>
            </a:endParaRPr>
          </a:p>
          <a:p>
            <a:pPr marL="0" marR="0" lvl="0" indent="0" algn="l" defTabSz="914400" eaLnBrk="1" fontAlgn="auto" latinLnBrk="0" hangingPunct="1">
              <a:lnSpc>
                <a:spcPct val="100000"/>
              </a:lnSpc>
              <a:spcBef>
                <a:spcPts val="400"/>
              </a:spcBef>
              <a:spcAft>
                <a:spcPts val="0"/>
              </a:spcAft>
              <a:buClrTx/>
              <a:buSzTx/>
              <a:buFontTx/>
              <a:buNone/>
              <a:tabLst/>
              <a:defRPr/>
            </a:pPr>
            <a:endParaRPr lang="zh-TW" altLang="en-US" sz="1200" dirty="0">
              <a:latin typeface="微軟正黑體"/>
              <a:ea typeface="微軟正黑體"/>
              <a:cs typeface="微軟正黑體"/>
              <a:sym typeface="微軟正黑體"/>
            </a:endParaRPr>
          </a:p>
          <a:p>
            <a:endParaRPr lang="zh-TW" altLang="en-US" dirty="0"/>
          </a:p>
        </p:txBody>
      </p:sp>
    </p:spTree>
    <p:extLst>
      <p:ext uri="{BB962C8B-B14F-4D97-AF65-F5344CB8AC3E}">
        <p14:creationId xmlns:p14="http://schemas.microsoft.com/office/powerpoint/2010/main" val="27112161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10.png"/><Relationship Id="rId4" Type="http://schemas.openxmlformats.org/officeDocument/2006/relationships/image" Target="../media/image6.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1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sp>
        <p:nvSpPr>
          <p:cNvPr id="16" name="簡報標題"/>
          <p:cNvSpPr txBox="1">
            <a:spLocks noGrp="1"/>
          </p:cNvSpPr>
          <p:nvPr>
            <p:ph type="title" hasCustomPrompt="1"/>
          </p:nvPr>
        </p:nvSpPr>
        <p:spPr>
          <a:xfrm>
            <a:off x="728188" y="2584704"/>
            <a:ext cx="8794754" cy="1219206"/>
          </a:xfrm>
          <a:prstGeom prst="rect">
            <a:avLst/>
          </a:prstGeom>
        </p:spPr>
        <p:txBody>
          <a:bodyPr/>
          <a:lstStyle>
            <a:lvl1pPr>
              <a:defRPr sz="4400" b="1"/>
            </a:lvl1pPr>
          </a:lstStyle>
          <a:p>
            <a:r>
              <a:t>簡報標題</a:t>
            </a:r>
          </a:p>
        </p:txBody>
      </p:sp>
      <p:sp>
        <p:nvSpPr>
          <p:cNvPr id="17" name="內文層級一…"/>
          <p:cNvSpPr txBox="1">
            <a:spLocks noGrp="1"/>
          </p:cNvSpPr>
          <p:nvPr>
            <p:ph type="body" sz="quarter" idx="1" hasCustomPrompt="1"/>
          </p:nvPr>
        </p:nvSpPr>
        <p:spPr>
          <a:xfrm>
            <a:off x="728188" y="5059679"/>
            <a:ext cx="9027829" cy="755909"/>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8"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pic>
        <p:nvPicPr>
          <p:cNvPr id="19" name="Picture 28" descr="Picture 28"/>
          <p:cNvPicPr>
            <a:picLocks noChangeAspect="1"/>
          </p:cNvPicPr>
          <p:nvPr/>
        </p:nvPicPr>
        <p:blipFill>
          <a:blip r:embed="rId2"/>
          <a:stretch>
            <a:fillRect/>
          </a:stretch>
        </p:blipFill>
        <p:spPr>
          <a:xfrm>
            <a:off x="897504" y="354013"/>
            <a:ext cx="2741624" cy="584726"/>
          </a:xfrm>
          <a:prstGeom prst="rect">
            <a:avLst/>
          </a:prstGeom>
          <a:ln w="12700">
            <a:miter lim="400000"/>
          </a:ln>
        </p:spPr>
      </p:pic>
      <p:sp>
        <p:nvSpPr>
          <p:cNvPr id="2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pic>
        <p:nvPicPr>
          <p:cNvPr id="21" name="圖片 10" descr="圖片 10"/>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2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131"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32"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33"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13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35" name="大標題文字"/>
          <p:cNvSpPr txBox="1">
            <a:spLocks noGrp="1"/>
          </p:cNvSpPr>
          <p:nvPr>
            <p:ph type="title"/>
          </p:nvPr>
        </p:nvSpPr>
        <p:spPr>
          <a:xfrm>
            <a:off x="609601" y="273050"/>
            <a:ext cx="4011084" cy="1162050"/>
          </a:xfrm>
          <a:prstGeom prst="rect">
            <a:avLst/>
          </a:prstGeom>
        </p:spPr>
        <p:txBody>
          <a:bodyPr anchor="b"/>
          <a:lstStyle>
            <a:lvl1pPr>
              <a:defRPr sz="2000" b="1"/>
            </a:lvl1pPr>
          </a:lstStyle>
          <a:p>
            <a:r>
              <a:t>大標題文字</a:t>
            </a:r>
          </a:p>
        </p:txBody>
      </p:sp>
      <p:sp>
        <p:nvSpPr>
          <p:cNvPr id="136"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137"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13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14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4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47"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14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49" name="大標題文字"/>
          <p:cNvSpPr txBox="1">
            <a:spLocks noGrp="1"/>
          </p:cNvSpPr>
          <p:nvPr>
            <p:ph type="title"/>
          </p:nvPr>
        </p:nvSpPr>
        <p:spPr>
          <a:xfrm>
            <a:off x="2389714" y="4800600"/>
            <a:ext cx="7315204" cy="566738"/>
          </a:xfrm>
          <a:prstGeom prst="rect">
            <a:avLst/>
          </a:prstGeom>
        </p:spPr>
        <p:txBody>
          <a:bodyPr anchor="b"/>
          <a:lstStyle>
            <a:lvl1pPr>
              <a:defRPr sz="2000" b="1"/>
            </a:lvl1pPr>
          </a:lstStyle>
          <a:p>
            <a:r>
              <a:t>大標題文字</a:t>
            </a:r>
          </a:p>
        </p:txBody>
      </p:sp>
      <p:sp>
        <p:nvSpPr>
          <p:cNvPr id="150"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151" name="內文層級一…"/>
          <p:cNvSpPr txBox="1">
            <a:spLocks noGrp="1"/>
          </p:cNvSpPr>
          <p:nvPr>
            <p:ph type="body" sz="quarter" idx="1"/>
          </p:nvPr>
        </p:nvSpPr>
        <p:spPr>
          <a:xfrm>
            <a:off x="2389714" y="5367337"/>
            <a:ext cx="7315204" cy="804867"/>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15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章節標題">
    <p:spTree>
      <p:nvGrpSpPr>
        <p:cNvPr id="1" name=""/>
        <p:cNvGrpSpPr/>
        <p:nvPr/>
      </p:nvGrpSpPr>
      <p:grpSpPr>
        <a:xfrm>
          <a:off x="0" y="0"/>
          <a:ext cx="0" cy="0"/>
          <a:chOff x="0" y="0"/>
          <a:chExt cx="0" cy="0"/>
        </a:xfrm>
      </p:grpSpPr>
      <p:sp>
        <p:nvSpPr>
          <p:cNvPr id="15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6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61"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16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63" name="大標題文字"/>
          <p:cNvSpPr txBox="1">
            <a:spLocks noGrp="1"/>
          </p:cNvSpPr>
          <p:nvPr>
            <p:ph type="title"/>
          </p:nvPr>
        </p:nvSpPr>
        <p:spPr>
          <a:xfrm>
            <a:off x="963084" y="4406953"/>
            <a:ext cx="10363201" cy="1362080"/>
          </a:xfrm>
          <a:prstGeom prst="rect">
            <a:avLst/>
          </a:prstGeom>
        </p:spPr>
        <p:txBody>
          <a:bodyPr/>
          <a:lstStyle>
            <a:lvl1pPr>
              <a:defRPr sz="3000" b="1" cap="all"/>
            </a:lvl1pPr>
          </a:lstStyle>
          <a:p>
            <a:r>
              <a:t>大標題文字</a:t>
            </a:r>
          </a:p>
        </p:txBody>
      </p:sp>
      <p:sp>
        <p:nvSpPr>
          <p:cNvPr id="164" name="內文層級一…"/>
          <p:cNvSpPr txBox="1">
            <a:spLocks noGrp="1"/>
          </p:cNvSpPr>
          <p:nvPr>
            <p:ph type="body" sz="quarter" idx="1"/>
          </p:nvPr>
        </p:nvSpPr>
        <p:spPr>
          <a:xfrm>
            <a:off x="963084" y="2906713"/>
            <a:ext cx="10363201" cy="1500192"/>
          </a:xfrm>
          <a:prstGeom prst="rect">
            <a:avLst/>
          </a:prstGeom>
        </p:spPr>
        <p:txBody>
          <a:bodyPr anchor="b"/>
          <a:lstStyle>
            <a:lvl1pPr marL="0" indent="0">
              <a:spcBef>
                <a:spcPts val="300"/>
              </a:spcBef>
              <a:buSzTx/>
              <a:buNone/>
              <a:defRPr sz="1500"/>
            </a:lvl1pPr>
            <a:lvl2pPr marL="0" indent="0">
              <a:spcBef>
                <a:spcPts val="300"/>
              </a:spcBef>
              <a:buSzTx/>
              <a:buNone/>
              <a:defRPr sz="1500"/>
            </a:lvl2pPr>
            <a:lvl3pPr marL="0" indent="0">
              <a:spcBef>
                <a:spcPts val="300"/>
              </a:spcBef>
              <a:buSzTx/>
              <a:buNone/>
              <a:defRPr sz="1500"/>
            </a:lvl3pPr>
            <a:lvl4pPr marL="0" indent="0">
              <a:spcBef>
                <a:spcPts val="300"/>
              </a:spcBef>
              <a:buSzTx/>
              <a:buNone/>
              <a:defRPr sz="1500"/>
            </a:lvl4pPr>
            <a:lvl5pPr marL="0" indent="0">
              <a:spcBef>
                <a:spcPts val="300"/>
              </a:spcBef>
              <a:buSzTx/>
              <a:buNone/>
              <a:defRPr sz="1500"/>
            </a:lvl5pPr>
          </a:lstStyle>
          <a:p>
            <a:r>
              <a:t>內文層級一</a:t>
            </a:r>
          </a:p>
          <a:p>
            <a:pPr lvl="1"/>
            <a:r>
              <a:t>內文層級二</a:t>
            </a:r>
          </a:p>
          <a:p>
            <a:pPr lvl="2"/>
            <a:r>
              <a:t>內文層級三</a:t>
            </a:r>
          </a:p>
          <a:p>
            <a:pPr lvl="3"/>
            <a:r>
              <a:t>內文層級四</a:t>
            </a:r>
          </a:p>
          <a:p>
            <a:pPr lvl="4"/>
            <a:r>
              <a:t>內文層級五</a:t>
            </a:r>
          </a:p>
        </p:txBody>
      </p:sp>
      <p:sp>
        <p:nvSpPr>
          <p:cNvPr id="16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172" name="Picture 57" descr="Picture 57"/>
          <p:cNvPicPr>
            <a:picLocks noChangeAspect="1"/>
          </p:cNvPicPr>
          <p:nvPr/>
        </p:nvPicPr>
        <p:blipFill>
          <a:blip r:embed="rId2"/>
          <a:stretch>
            <a:fillRect/>
          </a:stretch>
        </p:blipFill>
        <p:spPr>
          <a:xfrm>
            <a:off x="8509000" y="4110037"/>
            <a:ext cx="3683000" cy="2747967"/>
          </a:xfrm>
          <a:prstGeom prst="rect">
            <a:avLst/>
          </a:prstGeom>
          <a:ln w="12700">
            <a:miter lim="400000"/>
          </a:ln>
        </p:spPr>
      </p:pic>
      <p:sp>
        <p:nvSpPr>
          <p:cNvPr id="17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174" name="Picture 26" descr="Picture 26"/>
          <p:cNvPicPr>
            <a:picLocks noChangeAspect="1"/>
          </p:cNvPicPr>
          <p:nvPr/>
        </p:nvPicPr>
        <p:blipFill>
          <a:blip r:embed="rId3"/>
          <a:stretch>
            <a:fillRect/>
          </a:stretch>
        </p:blipFill>
        <p:spPr>
          <a:xfrm>
            <a:off x="876300" y="528640"/>
            <a:ext cx="4438654" cy="1042989"/>
          </a:xfrm>
          <a:prstGeom prst="rect">
            <a:avLst/>
          </a:prstGeom>
          <a:ln w="12700">
            <a:miter lim="400000"/>
          </a:ln>
        </p:spPr>
      </p:pic>
      <p:sp>
        <p:nvSpPr>
          <p:cNvPr id="175" name="簡報標題"/>
          <p:cNvSpPr txBox="1">
            <a:spLocks noGrp="1"/>
          </p:cNvSpPr>
          <p:nvPr>
            <p:ph type="title" hasCustomPrompt="1"/>
          </p:nvPr>
        </p:nvSpPr>
        <p:spPr>
          <a:xfrm>
            <a:off x="728188" y="2584705"/>
            <a:ext cx="8794755" cy="1219204"/>
          </a:xfrm>
          <a:prstGeom prst="rect">
            <a:avLst/>
          </a:prstGeom>
        </p:spPr>
        <p:txBody>
          <a:bodyPr/>
          <a:lstStyle>
            <a:lvl1pPr>
              <a:defRPr sz="3300" b="1">
                <a:solidFill>
                  <a:srgbClr val="00B2B3"/>
                </a:solidFill>
              </a:defRPr>
            </a:lvl1pPr>
          </a:lstStyle>
          <a:p>
            <a:r>
              <a:t>簡報標題</a:t>
            </a:r>
          </a:p>
        </p:txBody>
      </p:sp>
      <p:sp>
        <p:nvSpPr>
          <p:cNvPr id="176" name="內文層級一…"/>
          <p:cNvSpPr txBox="1">
            <a:spLocks noGrp="1"/>
          </p:cNvSpPr>
          <p:nvPr>
            <p:ph type="body" sz="quarter" idx="1" hasCustomPrompt="1"/>
          </p:nvPr>
        </p:nvSpPr>
        <p:spPr>
          <a:xfrm>
            <a:off x="728188" y="5059679"/>
            <a:ext cx="9027829" cy="755909"/>
          </a:xfrm>
          <a:prstGeom prst="rect">
            <a:avLst/>
          </a:prstGeom>
        </p:spPr>
        <p:txBody>
          <a:bodyPr anchor="b"/>
          <a:lstStyle>
            <a:lvl1pPr marL="0" indent="0">
              <a:lnSpc>
                <a:spcPct val="80000"/>
              </a:lnSpc>
              <a:spcBef>
                <a:spcPts val="0"/>
              </a:spcBef>
              <a:buSzTx/>
              <a:buNone/>
              <a:defRPr sz="1500">
                <a:latin typeface="微軟正黑體"/>
                <a:ea typeface="微軟正黑體"/>
                <a:cs typeface="微軟正黑體"/>
                <a:sym typeface="微軟正黑體"/>
              </a:defRPr>
            </a:lvl1pPr>
            <a:lvl2pPr marL="495978" indent="-153079">
              <a:lnSpc>
                <a:spcPct val="80000"/>
              </a:lnSpc>
              <a:spcBef>
                <a:spcPts val="0"/>
              </a:spcBef>
              <a:defRPr sz="1500">
                <a:latin typeface="微軟正黑體"/>
                <a:ea typeface="微軟正黑體"/>
                <a:cs typeface="微軟正黑體"/>
                <a:sym typeface="微軟正黑體"/>
              </a:defRPr>
            </a:lvl2pPr>
            <a:lvl3pPr marL="828675" indent="-142875">
              <a:lnSpc>
                <a:spcPct val="80000"/>
              </a:lnSpc>
              <a:spcBef>
                <a:spcPts val="0"/>
              </a:spcBef>
              <a:defRPr sz="1500">
                <a:latin typeface="微軟正黑體"/>
                <a:ea typeface="微軟正黑體"/>
                <a:cs typeface="微軟正黑體"/>
                <a:sym typeface="微軟正黑體"/>
              </a:defRPr>
            </a:lvl3pPr>
            <a:lvl4pPr marL="1200150" indent="-171450">
              <a:lnSpc>
                <a:spcPct val="80000"/>
              </a:lnSpc>
              <a:spcBef>
                <a:spcPts val="0"/>
              </a:spcBef>
              <a:defRPr sz="1500">
                <a:latin typeface="微軟正黑體"/>
                <a:ea typeface="微軟正黑體"/>
                <a:cs typeface="微軟正黑體"/>
                <a:sym typeface="微軟正黑體"/>
              </a:defRPr>
            </a:lvl4pPr>
            <a:lvl5pPr marL="1543050" indent="-171450">
              <a:lnSpc>
                <a:spcPct val="80000"/>
              </a:lnSpc>
              <a:spcBef>
                <a:spcPts val="0"/>
              </a:spcBef>
              <a:defRPr sz="15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177" name="文字版面配置區 8"/>
          <p:cNvSpPr>
            <a:spLocks noGrp="1"/>
          </p:cNvSpPr>
          <p:nvPr>
            <p:ph type="body" sz="quarter" idx="21" hasCustomPrompt="1"/>
          </p:nvPr>
        </p:nvSpPr>
        <p:spPr>
          <a:xfrm>
            <a:off x="728184" y="5902264"/>
            <a:ext cx="3718144" cy="432306"/>
          </a:xfrm>
          <a:prstGeom prst="rect">
            <a:avLst/>
          </a:prstGeom>
        </p:spPr>
        <p:txBody>
          <a:bodyPr/>
          <a:lstStyle>
            <a:lvl1pPr marL="0" indent="0">
              <a:spcBef>
                <a:spcPts val="200"/>
              </a:spcBef>
              <a:buSzTx/>
              <a:buNone/>
              <a:defRPr sz="1200"/>
            </a:lvl1pPr>
          </a:lstStyle>
          <a:p>
            <a:r>
              <a:t>簡報日期</a:t>
            </a:r>
          </a:p>
        </p:txBody>
      </p:sp>
      <p:sp>
        <p:nvSpPr>
          <p:cNvPr id="178"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181" name="群組 10"/>
          <p:cNvGrpSpPr/>
          <p:nvPr/>
        </p:nvGrpSpPr>
        <p:grpSpPr>
          <a:xfrm>
            <a:off x="10068582" y="0"/>
            <a:ext cx="2117732" cy="6858000"/>
            <a:chOff x="0" y="0"/>
            <a:chExt cx="2117731" cy="6858000"/>
          </a:xfrm>
        </p:grpSpPr>
        <p:pic>
          <p:nvPicPr>
            <p:cNvPr id="179" name="圖片 14" descr="圖片 14"/>
            <p:cNvPicPr>
              <a:picLocks noChangeAspect="1"/>
            </p:cNvPicPr>
            <p:nvPr/>
          </p:nvPicPr>
          <p:blipFill>
            <a:blip r:embed="rId4"/>
            <a:stretch>
              <a:fillRect/>
            </a:stretch>
          </p:blipFill>
          <p:spPr>
            <a:xfrm>
              <a:off x="-1" y="0"/>
              <a:ext cx="2117732" cy="6858000"/>
            </a:xfrm>
            <a:prstGeom prst="rect">
              <a:avLst/>
            </a:prstGeom>
            <a:ln w="12700" cap="flat">
              <a:noFill/>
              <a:miter lim="400000"/>
            </a:ln>
            <a:effectLst/>
          </p:spPr>
        </p:pic>
        <p:pic>
          <p:nvPicPr>
            <p:cNvPr id="180" name="圖片 16" descr="圖片 16"/>
            <p:cNvPicPr>
              <a:picLocks noChangeAspect="1"/>
            </p:cNvPicPr>
            <p:nvPr/>
          </p:nvPicPr>
          <p:blipFill>
            <a:blip r:embed="rId5"/>
            <a:stretch>
              <a:fillRect/>
            </a:stretch>
          </p:blipFill>
          <p:spPr>
            <a:xfrm>
              <a:off x="418897" y="660396"/>
              <a:ext cx="1436693" cy="1590682"/>
            </a:xfrm>
            <a:prstGeom prst="rect">
              <a:avLst/>
            </a:prstGeom>
            <a:ln w="12700" cap="flat">
              <a:noFill/>
              <a:miter lim="400000"/>
            </a:ln>
            <a:effectLst/>
          </p:spPr>
        </p:pic>
      </p:grpSp>
      <p:pic>
        <p:nvPicPr>
          <p:cNvPr id="182" name="圖片 16" descr="圖片 16"/>
          <p:cNvPicPr>
            <a:picLocks noChangeAspect="1"/>
          </p:cNvPicPr>
          <p:nvPr/>
        </p:nvPicPr>
        <p:blipFill>
          <a:blip r:embed="rId6"/>
          <a:stretch>
            <a:fillRect/>
          </a:stretch>
        </p:blipFill>
        <p:spPr>
          <a:xfrm>
            <a:off x="9291193" y="254788"/>
            <a:ext cx="682740" cy="310334"/>
          </a:xfrm>
          <a:prstGeom prst="rect">
            <a:avLst/>
          </a:prstGeom>
          <a:ln w="12700">
            <a:miter lim="400000"/>
          </a:ln>
        </p:spPr>
      </p:pic>
      <p:sp>
        <p:nvSpPr>
          <p:cNvPr id="183"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19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91"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192"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193"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19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195"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19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97" name="內文層級一…"/>
          <p:cNvSpPr txBox="1">
            <a:spLocks noGrp="1"/>
          </p:cNvSpPr>
          <p:nvPr>
            <p:ph type="body" idx="1"/>
          </p:nvPr>
        </p:nvSpPr>
        <p:spPr>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198"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199"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20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07"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208"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209"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210"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11"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212"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13" name="內文層級一…"/>
          <p:cNvSpPr txBox="1">
            <a:spLocks noGrp="1"/>
          </p:cNvSpPr>
          <p:nvPr>
            <p:ph type="body" idx="1"/>
          </p:nvPr>
        </p:nvSpPr>
        <p:spPr>
          <a:xfrm>
            <a:off x="609600" y="1439862"/>
            <a:ext cx="8168641" cy="475774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14"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15" name="圖片版面配置區 2"/>
          <p:cNvSpPr>
            <a:spLocks noGrp="1"/>
          </p:cNvSpPr>
          <p:nvPr>
            <p:ph type="pic" sz="quarter" idx="21"/>
          </p:nvPr>
        </p:nvSpPr>
        <p:spPr>
          <a:xfrm>
            <a:off x="8962100" y="1439862"/>
            <a:ext cx="2798106" cy="4757743"/>
          </a:xfrm>
          <a:prstGeom prst="rect">
            <a:avLst/>
          </a:prstGeom>
        </p:spPr>
        <p:txBody>
          <a:bodyPr lIns="91439" tIns="45719" rIns="91439" bIns="45719">
            <a:noAutofit/>
          </a:bodyPr>
          <a:lstStyle/>
          <a:p>
            <a:endParaRPr/>
          </a:p>
        </p:txBody>
      </p:sp>
      <p:sp>
        <p:nvSpPr>
          <p:cNvPr id="216"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22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24"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225"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226"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227"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28"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229"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30" name="內文層級一…"/>
          <p:cNvSpPr txBox="1">
            <a:spLocks noGrp="1"/>
          </p:cNvSpPr>
          <p:nvPr>
            <p:ph type="body" idx="1"/>
          </p:nvPr>
        </p:nvSpPr>
        <p:spPr>
          <a:xfrm>
            <a:off x="609601" y="1439862"/>
            <a:ext cx="11146971" cy="3184389"/>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231" name="大標題文字"/>
          <p:cNvSpPr txBox="1">
            <a:spLocks noGrp="1"/>
          </p:cNvSpPr>
          <p:nvPr>
            <p:ph type="title"/>
          </p:nvPr>
        </p:nvSpPr>
        <p:spPr>
          <a:xfrm>
            <a:off x="601132" y="316990"/>
            <a:ext cx="11155444" cy="889512"/>
          </a:xfrm>
          <a:prstGeom prst="rect">
            <a:avLst/>
          </a:prstGeom>
        </p:spPr>
        <p:txBody>
          <a:bodyPr/>
          <a:lstStyle>
            <a:lvl1pPr>
              <a:defRPr sz="2700">
                <a:solidFill>
                  <a:srgbClr val="00B2B3"/>
                </a:solidFill>
              </a:defRPr>
            </a:lvl1pPr>
          </a:lstStyle>
          <a:p>
            <a:r>
              <a:t>大標題文字</a:t>
            </a:r>
          </a:p>
        </p:txBody>
      </p:sp>
      <p:sp>
        <p:nvSpPr>
          <p:cNvPr id="232" name="圖片版面配置區 2"/>
          <p:cNvSpPr>
            <a:spLocks noGrp="1"/>
          </p:cNvSpPr>
          <p:nvPr>
            <p:ph type="pic" sz="half" idx="21"/>
          </p:nvPr>
        </p:nvSpPr>
        <p:spPr>
          <a:xfrm>
            <a:off x="609601" y="4725144"/>
            <a:ext cx="11146971" cy="1584181"/>
          </a:xfrm>
          <a:prstGeom prst="rect">
            <a:avLst/>
          </a:prstGeom>
        </p:spPr>
        <p:txBody>
          <a:bodyPr lIns="91439" tIns="45719" rIns="91439" bIns="45719">
            <a:noAutofit/>
          </a:bodyPr>
          <a:lstStyle/>
          <a:p>
            <a:endParaRPr/>
          </a:p>
        </p:txBody>
      </p:sp>
      <p:sp>
        <p:nvSpPr>
          <p:cNvPr id="233"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2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41"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242"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243"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24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45"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24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47" name="大標題文字"/>
          <p:cNvSpPr txBox="1">
            <a:spLocks noGrp="1"/>
          </p:cNvSpPr>
          <p:nvPr>
            <p:ph type="title"/>
          </p:nvPr>
        </p:nvSpPr>
        <p:spPr>
          <a:xfrm>
            <a:off x="914400" y="2564900"/>
            <a:ext cx="10363200" cy="1035550"/>
          </a:xfrm>
          <a:prstGeom prst="rect">
            <a:avLst/>
          </a:prstGeom>
        </p:spPr>
        <p:txBody>
          <a:bodyPr/>
          <a:lstStyle>
            <a:lvl1pPr algn="ctr">
              <a:defRPr sz="2700">
                <a:solidFill>
                  <a:srgbClr val="00B2B3"/>
                </a:solidFill>
              </a:defRPr>
            </a:lvl1pPr>
          </a:lstStyle>
          <a:p>
            <a:r>
              <a:t>大標題文字</a:t>
            </a:r>
          </a:p>
        </p:txBody>
      </p:sp>
      <p:sp>
        <p:nvSpPr>
          <p:cNvPr id="24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a:solidFill>
                  <a:srgbClr val="888888"/>
                </a:solidFill>
              </a:defRPr>
            </a:lvl1pPr>
            <a:lvl2pPr marL="0" indent="0" algn="ctr">
              <a:spcBef>
                <a:spcPts val="500"/>
              </a:spcBef>
              <a:buSzTx/>
              <a:buNone/>
              <a:defRPr sz="2400">
                <a:solidFill>
                  <a:srgbClr val="888888"/>
                </a:solidFill>
              </a:defRPr>
            </a:lvl2pPr>
            <a:lvl3pPr marL="0" indent="0" algn="ctr">
              <a:spcBef>
                <a:spcPts val="500"/>
              </a:spcBef>
              <a:buSzTx/>
              <a:buNone/>
              <a:defRPr sz="2400">
                <a:solidFill>
                  <a:srgbClr val="888888"/>
                </a:solidFill>
              </a:defRPr>
            </a:lvl3pPr>
            <a:lvl4pPr marL="0" indent="0" algn="ctr">
              <a:spcBef>
                <a:spcPts val="500"/>
              </a:spcBef>
              <a:buSzTx/>
              <a:buNone/>
              <a:defRPr sz="2400">
                <a:solidFill>
                  <a:srgbClr val="888888"/>
                </a:solidFill>
              </a:defRPr>
            </a:lvl4pPr>
            <a:lvl5pPr marL="0" indent="0" algn="ctr">
              <a:spcBef>
                <a:spcPts val="500"/>
              </a:spcBef>
              <a:buSzTx/>
              <a:buNone/>
              <a:defRPr sz="24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49"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25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57"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258"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259"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260"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61"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262"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63" name="大標題文字"/>
          <p:cNvSpPr txBox="1">
            <a:spLocks noGrp="1"/>
          </p:cNvSpPr>
          <p:nvPr>
            <p:ph type="title"/>
          </p:nvPr>
        </p:nvSpPr>
        <p:spPr>
          <a:xfrm>
            <a:off x="963084" y="4406903"/>
            <a:ext cx="10363201" cy="1362080"/>
          </a:xfrm>
          <a:prstGeom prst="rect">
            <a:avLst/>
          </a:prstGeom>
        </p:spPr>
        <p:txBody>
          <a:bodyPr/>
          <a:lstStyle>
            <a:lvl1pPr>
              <a:defRPr sz="3000" b="1" cap="all">
                <a:solidFill>
                  <a:srgbClr val="00B2B3"/>
                </a:solidFill>
              </a:defRPr>
            </a:lvl1pPr>
          </a:lstStyle>
          <a:p>
            <a:r>
              <a:t>大標題文字</a:t>
            </a:r>
          </a:p>
        </p:txBody>
      </p:sp>
      <p:sp>
        <p:nvSpPr>
          <p:cNvPr id="264" name="內文層級一…"/>
          <p:cNvSpPr txBox="1">
            <a:spLocks noGrp="1"/>
          </p:cNvSpPr>
          <p:nvPr>
            <p:ph type="body" sz="quarter" idx="1"/>
          </p:nvPr>
        </p:nvSpPr>
        <p:spPr>
          <a:xfrm>
            <a:off x="963084" y="2906713"/>
            <a:ext cx="10363201" cy="1500192"/>
          </a:xfrm>
          <a:prstGeom prst="rect">
            <a:avLst/>
          </a:prstGeom>
        </p:spPr>
        <p:txBody>
          <a:bodyPr anchor="b"/>
          <a:lstStyle>
            <a:lvl1pPr marL="0" indent="0">
              <a:spcBef>
                <a:spcPts val="300"/>
              </a:spcBef>
              <a:buSzTx/>
              <a:buNone/>
              <a:defRPr sz="1500">
                <a:solidFill>
                  <a:srgbClr val="888888"/>
                </a:solidFill>
              </a:defRPr>
            </a:lvl1pPr>
            <a:lvl2pPr marL="0" indent="0">
              <a:spcBef>
                <a:spcPts val="300"/>
              </a:spcBef>
              <a:buSzTx/>
              <a:buNone/>
              <a:defRPr sz="1500">
                <a:solidFill>
                  <a:srgbClr val="888888"/>
                </a:solidFill>
              </a:defRPr>
            </a:lvl2pPr>
            <a:lvl3pPr marL="0" indent="0">
              <a:spcBef>
                <a:spcPts val="300"/>
              </a:spcBef>
              <a:buSzTx/>
              <a:buNone/>
              <a:defRPr sz="1500">
                <a:solidFill>
                  <a:srgbClr val="888888"/>
                </a:solidFill>
              </a:defRPr>
            </a:lvl3pPr>
            <a:lvl4pPr marL="0" indent="0">
              <a:spcBef>
                <a:spcPts val="300"/>
              </a:spcBef>
              <a:buSzTx/>
              <a:buNone/>
              <a:defRPr sz="1500">
                <a:solidFill>
                  <a:srgbClr val="888888"/>
                </a:solidFill>
              </a:defRPr>
            </a:lvl4pPr>
            <a:lvl5pPr marL="0" indent="0">
              <a:spcBef>
                <a:spcPts val="300"/>
              </a:spcBef>
              <a:buSzTx/>
              <a:buNone/>
              <a:defRPr sz="15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265"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27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73"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274"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275"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276"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77"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278"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79" name="內文層級一…"/>
          <p:cNvSpPr txBox="1">
            <a:spLocks noGrp="1"/>
          </p:cNvSpPr>
          <p:nvPr>
            <p:ph type="body" sz="half" idx="1"/>
          </p:nvPr>
        </p:nvSpPr>
        <p:spPr>
          <a:xfrm>
            <a:off x="609601" y="1542734"/>
            <a:ext cx="5473702" cy="4757740"/>
          </a:xfrm>
          <a:prstGeom prst="rect">
            <a:avLst/>
          </a:prstGeom>
        </p:spPr>
        <p:txBody>
          <a:bodyPr/>
          <a:lstStyle>
            <a:lvl1pPr marL="257175" indent="-257175">
              <a:spcBef>
                <a:spcPts val="500"/>
              </a:spcBef>
              <a:defRPr sz="2100"/>
            </a:lvl1pPr>
            <a:lvl2pPr marL="592931" indent="-250031">
              <a:spcBef>
                <a:spcPts val="500"/>
              </a:spcBef>
              <a:defRPr sz="2100"/>
            </a:lvl2pPr>
            <a:lvl3pPr marL="925830" indent="-240030">
              <a:spcBef>
                <a:spcPts val="500"/>
              </a:spcBef>
              <a:defRPr sz="2100"/>
            </a:lvl3pPr>
            <a:lvl4pPr marL="1305657" indent="-276957">
              <a:spcBef>
                <a:spcPts val="500"/>
              </a:spcBef>
              <a:defRPr sz="2100"/>
            </a:lvl4pPr>
            <a:lvl5pPr marL="1648554" indent="-276957">
              <a:spcBef>
                <a:spcPts val="500"/>
              </a:spcBef>
              <a:defRPr sz="2100"/>
            </a:lvl5pPr>
          </a:lstStyle>
          <a:p>
            <a:r>
              <a:t>內文層級一</a:t>
            </a:r>
          </a:p>
          <a:p>
            <a:pPr lvl="1"/>
            <a:r>
              <a:t>內文層級二</a:t>
            </a:r>
          </a:p>
          <a:p>
            <a:pPr lvl="2"/>
            <a:r>
              <a:t>內文層級三</a:t>
            </a:r>
          </a:p>
          <a:p>
            <a:pPr lvl="3"/>
            <a:r>
              <a:t>內文層級四</a:t>
            </a:r>
          </a:p>
          <a:p>
            <a:pPr lvl="4"/>
            <a:r>
              <a:t>內文層級五</a:t>
            </a:r>
          </a:p>
        </p:txBody>
      </p:sp>
      <p:sp>
        <p:nvSpPr>
          <p:cNvPr id="280"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81"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標題及物件">
    <p:spTree>
      <p:nvGrpSpPr>
        <p:cNvPr id="1" name=""/>
        <p:cNvGrpSpPr/>
        <p:nvPr/>
      </p:nvGrpSpPr>
      <p:grpSpPr>
        <a:xfrm>
          <a:off x="0" y="0"/>
          <a:ext cx="0" cy="0"/>
          <a:chOff x="0" y="0"/>
          <a:chExt cx="0" cy="0"/>
        </a:xfrm>
      </p:grpSpPr>
      <p:sp>
        <p:nvSpPr>
          <p:cNvPr id="29"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30" name="大標題文字"/>
          <p:cNvSpPr txBox="1">
            <a:spLocks noGrp="1"/>
          </p:cNvSpPr>
          <p:nvPr>
            <p:ph type="title"/>
          </p:nvPr>
        </p:nvSpPr>
        <p:spPr>
          <a:prstGeom prst="rect">
            <a:avLst/>
          </a:prstGeom>
        </p:spPr>
        <p:txBody>
          <a:bodyPr/>
          <a:lstStyle/>
          <a:p>
            <a:r>
              <a:t>大標題文字</a:t>
            </a:r>
          </a:p>
        </p:txBody>
      </p:sp>
      <p:sp>
        <p:nvSpPr>
          <p:cNvPr id="31"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28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289"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290"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291"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292"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293"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294"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295"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400"/>
              </a:spcBef>
              <a:buSzTx/>
              <a:buNone/>
              <a:defRPr sz="1800" b="1"/>
            </a:lvl1pPr>
            <a:lvl2pPr marL="0" indent="0">
              <a:spcBef>
                <a:spcPts val="400"/>
              </a:spcBef>
              <a:buSzTx/>
              <a:buNone/>
              <a:defRPr sz="1800" b="1"/>
            </a:lvl2pPr>
            <a:lvl3pPr marL="0" indent="0">
              <a:spcBef>
                <a:spcPts val="400"/>
              </a:spcBef>
              <a:buSzTx/>
              <a:buNone/>
              <a:defRPr sz="1800" b="1"/>
            </a:lvl3pPr>
            <a:lvl4pPr marL="0" indent="0">
              <a:spcBef>
                <a:spcPts val="400"/>
              </a:spcBef>
              <a:buSzTx/>
              <a:buNone/>
              <a:defRPr sz="1800" b="1"/>
            </a:lvl4pPr>
            <a:lvl5pPr marL="0" indent="0">
              <a:spcBef>
                <a:spcPts val="400"/>
              </a:spcBef>
              <a:buSzTx/>
              <a:buNone/>
              <a:defRPr sz="1800" b="1"/>
            </a:lvl5pPr>
          </a:lstStyle>
          <a:p>
            <a:r>
              <a:t>內文層級一</a:t>
            </a:r>
          </a:p>
          <a:p>
            <a:pPr lvl="1"/>
            <a:r>
              <a:t>內文層級二</a:t>
            </a:r>
          </a:p>
          <a:p>
            <a:pPr lvl="2"/>
            <a:r>
              <a:t>內文層級三</a:t>
            </a:r>
          </a:p>
          <a:p>
            <a:pPr lvl="3"/>
            <a:r>
              <a:t>內文層級四</a:t>
            </a:r>
          </a:p>
          <a:p>
            <a:pPr lvl="4"/>
            <a:r>
              <a:t>內文層級五</a:t>
            </a:r>
          </a:p>
        </p:txBody>
      </p:sp>
      <p:sp>
        <p:nvSpPr>
          <p:cNvPr id="296" name="文字版面配置區 4"/>
          <p:cNvSpPr>
            <a:spLocks noGrp="1"/>
          </p:cNvSpPr>
          <p:nvPr>
            <p:ph type="body" sz="quarter" idx="21"/>
          </p:nvPr>
        </p:nvSpPr>
        <p:spPr>
          <a:xfrm>
            <a:off x="6193366" y="1535111"/>
            <a:ext cx="5389040" cy="639768"/>
          </a:xfrm>
          <a:prstGeom prst="rect">
            <a:avLst/>
          </a:prstGeom>
        </p:spPr>
        <p:txBody>
          <a:bodyPr anchor="b"/>
          <a:lstStyle/>
          <a:p>
            <a:endParaRPr/>
          </a:p>
        </p:txBody>
      </p:sp>
      <p:sp>
        <p:nvSpPr>
          <p:cNvPr id="297"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298"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30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06"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307"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308"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309"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10"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311"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12"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13"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3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21"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322"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323"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324"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25"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326"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27"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33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35"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336"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337"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338"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39"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340"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41" name="大標題文字"/>
          <p:cNvSpPr txBox="1">
            <a:spLocks noGrp="1"/>
          </p:cNvSpPr>
          <p:nvPr>
            <p:ph type="title"/>
          </p:nvPr>
        </p:nvSpPr>
        <p:spPr>
          <a:xfrm>
            <a:off x="609601" y="273050"/>
            <a:ext cx="4011087" cy="1162050"/>
          </a:xfrm>
          <a:prstGeom prst="rect">
            <a:avLst/>
          </a:prstGeom>
        </p:spPr>
        <p:txBody>
          <a:bodyPr anchor="b"/>
          <a:lstStyle>
            <a:lvl1pPr>
              <a:defRPr sz="1500" b="1">
                <a:solidFill>
                  <a:srgbClr val="00B2B3"/>
                </a:solidFill>
              </a:defRPr>
            </a:lvl1pPr>
          </a:lstStyle>
          <a:p>
            <a:r>
              <a:t>大標題文字</a:t>
            </a:r>
          </a:p>
        </p:txBody>
      </p:sp>
      <p:sp>
        <p:nvSpPr>
          <p:cNvPr id="342" name="內文層級一…"/>
          <p:cNvSpPr txBox="1">
            <a:spLocks noGrp="1"/>
          </p:cNvSpPr>
          <p:nvPr>
            <p:ph type="body" idx="1"/>
          </p:nvPr>
        </p:nvSpPr>
        <p:spPr>
          <a:xfrm>
            <a:off x="4766733" y="273053"/>
            <a:ext cx="6815667" cy="5853113"/>
          </a:xfrm>
          <a:prstGeom prst="rect">
            <a:avLst/>
          </a:prstGeom>
        </p:spPr>
        <p:txBody>
          <a:bodyPr/>
          <a:lstStyle>
            <a:lvl1pPr marL="257175" indent="-257175">
              <a:spcBef>
                <a:spcPts val="500"/>
              </a:spcBef>
              <a:defRPr sz="2400"/>
            </a:lvl1pPr>
            <a:lvl2pPr marL="587827" indent="-244928">
              <a:spcBef>
                <a:spcPts val="500"/>
              </a:spcBef>
              <a:defRPr sz="2400"/>
            </a:lvl2pPr>
            <a:lvl3pPr marL="914400" indent="-228600">
              <a:spcBef>
                <a:spcPts val="500"/>
              </a:spcBef>
              <a:defRPr sz="2400"/>
            </a:lvl3pPr>
            <a:lvl4pPr marL="1303019" indent="-274319">
              <a:spcBef>
                <a:spcPts val="500"/>
              </a:spcBef>
              <a:defRPr sz="2400"/>
            </a:lvl4pPr>
            <a:lvl5pPr marL="1645920" indent="-274319">
              <a:spcBef>
                <a:spcPts val="500"/>
              </a:spcBef>
              <a:defRPr sz="2400"/>
            </a:lvl5pPr>
          </a:lstStyle>
          <a:p>
            <a:r>
              <a:t>內文層級一</a:t>
            </a:r>
          </a:p>
          <a:p>
            <a:pPr lvl="1"/>
            <a:r>
              <a:t>內文層級二</a:t>
            </a:r>
          </a:p>
          <a:p>
            <a:pPr lvl="2"/>
            <a:r>
              <a:t>內文層級三</a:t>
            </a:r>
          </a:p>
          <a:p>
            <a:pPr lvl="3"/>
            <a:r>
              <a:t>內文層級四</a:t>
            </a:r>
          </a:p>
          <a:p>
            <a:pPr lvl="4"/>
            <a:r>
              <a:t>內文層級五</a:t>
            </a:r>
          </a:p>
        </p:txBody>
      </p:sp>
      <p:sp>
        <p:nvSpPr>
          <p:cNvPr id="343" name="文字版面配置區 3"/>
          <p:cNvSpPr>
            <a:spLocks noGrp="1"/>
          </p:cNvSpPr>
          <p:nvPr>
            <p:ph type="body" sz="half" idx="21"/>
          </p:nvPr>
        </p:nvSpPr>
        <p:spPr>
          <a:xfrm>
            <a:off x="609598" y="1435103"/>
            <a:ext cx="4011092" cy="4691063"/>
          </a:xfrm>
          <a:prstGeom prst="rect">
            <a:avLst/>
          </a:prstGeom>
        </p:spPr>
        <p:txBody>
          <a:bodyPr/>
          <a:lstStyle/>
          <a:p>
            <a:endParaRPr/>
          </a:p>
        </p:txBody>
      </p:sp>
      <p:sp>
        <p:nvSpPr>
          <p:cNvPr id="344"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35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52"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353"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354"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355"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56"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357"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58" name="大標題文字"/>
          <p:cNvSpPr txBox="1">
            <a:spLocks noGrp="1"/>
          </p:cNvSpPr>
          <p:nvPr>
            <p:ph type="title"/>
          </p:nvPr>
        </p:nvSpPr>
        <p:spPr>
          <a:xfrm>
            <a:off x="2389714" y="4800600"/>
            <a:ext cx="7315204" cy="566738"/>
          </a:xfrm>
          <a:prstGeom prst="rect">
            <a:avLst/>
          </a:prstGeom>
        </p:spPr>
        <p:txBody>
          <a:bodyPr anchor="b"/>
          <a:lstStyle>
            <a:lvl1pPr>
              <a:defRPr sz="1500" b="1">
                <a:solidFill>
                  <a:srgbClr val="00B2B3"/>
                </a:solidFill>
              </a:defRPr>
            </a:lvl1pPr>
          </a:lstStyle>
          <a:p>
            <a:r>
              <a:t>大標題文字</a:t>
            </a:r>
          </a:p>
        </p:txBody>
      </p:sp>
      <p:sp>
        <p:nvSpPr>
          <p:cNvPr id="359"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360" name="內文層級一…"/>
          <p:cNvSpPr txBox="1">
            <a:spLocks noGrp="1"/>
          </p:cNvSpPr>
          <p:nvPr>
            <p:ph type="body" sz="quarter" idx="1"/>
          </p:nvPr>
        </p:nvSpPr>
        <p:spPr>
          <a:xfrm>
            <a:off x="2389714" y="5367337"/>
            <a:ext cx="7315204" cy="804867"/>
          </a:xfrm>
          <a:prstGeom prst="rect">
            <a:avLst/>
          </a:prstGeom>
        </p:spPr>
        <p:txBody>
          <a:bodyPr/>
          <a:lstStyle>
            <a:lvl1pPr marL="0" indent="0">
              <a:spcBef>
                <a:spcPts val="200"/>
              </a:spcBef>
              <a:buSzTx/>
              <a:buNone/>
              <a:defRPr sz="1000"/>
            </a:lvl1pPr>
            <a:lvl2pPr marL="0" indent="0">
              <a:spcBef>
                <a:spcPts val="200"/>
              </a:spcBef>
              <a:buSzTx/>
              <a:buNone/>
              <a:defRPr sz="1000"/>
            </a:lvl2pPr>
            <a:lvl3pPr marL="0" indent="0">
              <a:spcBef>
                <a:spcPts val="200"/>
              </a:spcBef>
              <a:buSzTx/>
              <a:buNone/>
              <a:defRPr sz="1000"/>
            </a:lvl3pPr>
            <a:lvl4pPr marL="0" indent="0">
              <a:spcBef>
                <a:spcPts val="200"/>
              </a:spcBef>
              <a:buSzTx/>
              <a:buNone/>
              <a:defRPr sz="1000"/>
            </a:lvl4pPr>
            <a:lvl5pPr marL="0" indent="0">
              <a:spcBef>
                <a:spcPts val="200"/>
              </a:spcBef>
              <a:buSzTx/>
              <a:buNone/>
              <a:defRPr sz="1000"/>
            </a:lvl5pPr>
          </a:lstStyle>
          <a:p>
            <a:r>
              <a:t>內文層級一</a:t>
            </a:r>
          </a:p>
          <a:p>
            <a:pPr lvl="1"/>
            <a:r>
              <a:t>內文層級二</a:t>
            </a:r>
          </a:p>
          <a:p>
            <a:pPr lvl="2"/>
            <a:r>
              <a:t>內文層級三</a:t>
            </a:r>
          </a:p>
          <a:p>
            <a:pPr lvl="3"/>
            <a:r>
              <a:t>內文層級四</a:t>
            </a:r>
          </a:p>
          <a:p>
            <a:pPr lvl="4"/>
            <a:r>
              <a:t>內文層級五</a:t>
            </a:r>
          </a:p>
        </p:txBody>
      </p:sp>
      <p:sp>
        <p:nvSpPr>
          <p:cNvPr id="361"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36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69" name="Picture 49" descr="Picture 49"/>
          <p:cNvPicPr>
            <a:picLocks noChangeAspect="1"/>
          </p:cNvPicPr>
          <p:nvPr/>
        </p:nvPicPr>
        <p:blipFill>
          <a:blip r:embed="rId2"/>
          <a:stretch>
            <a:fillRect/>
          </a:stretch>
        </p:blipFill>
        <p:spPr>
          <a:xfrm>
            <a:off x="10458452" y="6278562"/>
            <a:ext cx="1667938" cy="290517"/>
          </a:xfrm>
          <a:prstGeom prst="rect">
            <a:avLst/>
          </a:prstGeom>
          <a:ln w="12700">
            <a:miter lim="400000"/>
          </a:ln>
        </p:spPr>
      </p:pic>
      <p:sp>
        <p:nvSpPr>
          <p:cNvPr id="370" name="Line 50"/>
          <p:cNvSpPr/>
          <p:nvPr/>
        </p:nvSpPr>
        <p:spPr>
          <a:xfrm>
            <a:off x="12194119" y="6202362"/>
            <a:ext cx="1155705" cy="5"/>
          </a:xfrm>
          <a:prstGeom prst="line">
            <a:avLst/>
          </a:prstGeom>
          <a:ln>
            <a:solidFill>
              <a:srgbClr val="FF0000"/>
            </a:solidFill>
          </a:ln>
        </p:spPr>
        <p:txBody>
          <a:bodyPr lIns="45718" tIns="45718" rIns="45718" bIns="45718"/>
          <a:lstStyle/>
          <a:p>
            <a:endParaRPr/>
          </a:p>
        </p:txBody>
      </p:sp>
      <p:sp>
        <p:nvSpPr>
          <p:cNvPr id="371" name="Line 51"/>
          <p:cNvSpPr/>
          <p:nvPr/>
        </p:nvSpPr>
        <p:spPr>
          <a:xfrm>
            <a:off x="10353253" y="6860223"/>
            <a:ext cx="5" cy="536580"/>
          </a:xfrm>
          <a:prstGeom prst="line">
            <a:avLst/>
          </a:prstGeom>
          <a:ln>
            <a:solidFill>
              <a:srgbClr val="FF0000"/>
            </a:solidFill>
          </a:ln>
        </p:spPr>
        <p:txBody>
          <a:bodyPr lIns="45718" tIns="45718" rIns="45718" bIns="45718"/>
          <a:lstStyle/>
          <a:p>
            <a:endParaRPr/>
          </a:p>
        </p:txBody>
      </p:sp>
      <p:sp>
        <p:nvSpPr>
          <p:cNvPr id="372" name="Text Box 52"/>
          <p:cNvSpPr txBox="1"/>
          <p:nvPr/>
        </p:nvSpPr>
        <p:spPr>
          <a:xfrm>
            <a:off x="45718" y="7200899"/>
            <a:ext cx="7122163" cy="408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000"/>
              </a:spcBef>
              <a:defRPr>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373" name="圖片 10" descr="圖片 10"/>
          <p:cNvPicPr>
            <a:picLocks noChangeAspect="1"/>
          </p:cNvPicPr>
          <p:nvPr/>
        </p:nvPicPr>
        <p:blipFill>
          <a:blip r:embed="rId3"/>
          <a:stretch>
            <a:fillRect/>
          </a:stretch>
        </p:blipFill>
        <p:spPr>
          <a:xfrm>
            <a:off x="11020280" y="193871"/>
            <a:ext cx="910317" cy="310334"/>
          </a:xfrm>
          <a:prstGeom prst="rect">
            <a:avLst/>
          </a:prstGeom>
          <a:ln w="12700">
            <a:miter lim="400000"/>
          </a:ln>
        </p:spPr>
      </p:pic>
      <p:sp>
        <p:nvSpPr>
          <p:cNvPr id="374" name="Text Box 48"/>
          <p:cNvSpPr txBox="1"/>
          <p:nvPr/>
        </p:nvSpPr>
        <p:spPr>
          <a:xfrm>
            <a:off x="30384" y="6610194"/>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75" name="大標題文字"/>
          <p:cNvSpPr txBox="1">
            <a:spLocks noGrp="1"/>
          </p:cNvSpPr>
          <p:nvPr>
            <p:ph type="title"/>
          </p:nvPr>
        </p:nvSpPr>
        <p:spPr>
          <a:prstGeom prst="rect">
            <a:avLst/>
          </a:prstGeom>
        </p:spPr>
        <p:txBody>
          <a:bodyPr/>
          <a:lstStyle>
            <a:lvl1pPr>
              <a:defRPr sz="2700">
                <a:solidFill>
                  <a:srgbClr val="00B2B3"/>
                </a:solidFill>
              </a:defRPr>
            </a:lvl1pPr>
          </a:lstStyle>
          <a:p>
            <a:r>
              <a:t>大標題文字</a:t>
            </a:r>
          </a:p>
        </p:txBody>
      </p:sp>
      <p:sp>
        <p:nvSpPr>
          <p:cNvPr id="376"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pic>
        <p:nvPicPr>
          <p:cNvPr id="383" name="Picture 26" descr="Picture 26"/>
          <p:cNvPicPr>
            <a:picLocks noChangeAspect="1"/>
          </p:cNvPicPr>
          <p:nvPr/>
        </p:nvPicPr>
        <p:blipFill>
          <a:blip r:embed="rId2"/>
          <a:stretch>
            <a:fillRect/>
          </a:stretch>
        </p:blipFill>
        <p:spPr>
          <a:xfrm>
            <a:off x="876300" y="528640"/>
            <a:ext cx="4438654" cy="1042989"/>
          </a:xfrm>
          <a:prstGeom prst="rect">
            <a:avLst/>
          </a:prstGeom>
          <a:ln w="12700">
            <a:miter lim="400000"/>
          </a:ln>
        </p:spPr>
      </p:pic>
      <p:pic>
        <p:nvPicPr>
          <p:cNvPr id="384" name="Picture 57" descr="Picture 57"/>
          <p:cNvPicPr>
            <a:picLocks noChangeAspect="1"/>
          </p:cNvPicPr>
          <p:nvPr/>
        </p:nvPicPr>
        <p:blipFill>
          <a:blip r:embed="rId3"/>
          <a:stretch>
            <a:fillRect/>
          </a:stretch>
        </p:blipFill>
        <p:spPr>
          <a:xfrm>
            <a:off x="8509000" y="4110037"/>
            <a:ext cx="3683000" cy="2747967"/>
          </a:xfrm>
          <a:prstGeom prst="rect">
            <a:avLst/>
          </a:prstGeom>
          <a:ln w="12700">
            <a:miter lim="400000"/>
          </a:ln>
        </p:spPr>
      </p:pic>
      <p:sp>
        <p:nvSpPr>
          <p:cNvPr id="385" name="大標題文字"/>
          <p:cNvSpPr txBox="1">
            <a:spLocks noGrp="1"/>
          </p:cNvSpPr>
          <p:nvPr>
            <p:ph type="title"/>
          </p:nvPr>
        </p:nvSpPr>
        <p:spPr>
          <a:xfrm>
            <a:off x="958850" y="2338390"/>
            <a:ext cx="10363201" cy="765180"/>
          </a:xfrm>
          <a:prstGeom prst="rect">
            <a:avLst/>
          </a:prstGeom>
        </p:spPr>
        <p:txBody>
          <a:bodyPr/>
          <a:lstStyle>
            <a:lvl1pPr>
              <a:lnSpc>
                <a:spcPct val="80000"/>
              </a:lnSpc>
              <a:defRPr sz="3300">
                <a:solidFill>
                  <a:srgbClr val="00B2B3"/>
                </a:solidFill>
              </a:defRPr>
            </a:lvl1pPr>
          </a:lstStyle>
          <a:p>
            <a:r>
              <a:t>大標題文字</a:t>
            </a:r>
          </a:p>
        </p:txBody>
      </p:sp>
      <p:sp>
        <p:nvSpPr>
          <p:cNvPr id="386" name="內文層級一…"/>
          <p:cNvSpPr txBox="1">
            <a:spLocks noGrp="1"/>
          </p:cNvSpPr>
          <p:nvPr>
            <p:ph type="body" sz="quarter" idx="1"/>
          </p:nvPr>
        </p:nvSpPr>
        <p:spPr>
          <a:xfrm>
            <a:off x="958853" y="3598862"/>
            <a:ext cx="9351434" cy="914405"/>
          </a:xfrm>
          <a:prstGeom prst="rect">
            <a:avLst/>
          </a:prstGeom>
        </p:spPr>
        <p:txBody>
          <a:bodyPr anchor="ctr"/>
          <a:lstStyle>
            <a:lvl1pPr marL="0" indent="0">
              <a:spcBef>
                <a:spcPts val="300"/>
              </a:spcBef>
              <a:buSzTx/>
              <a:buNone/>
              <a:defRPr sz="1500"/>
            </a:lvl1pPr>
            <a:lvl2pPr marL="495978" indent="-153079">
              <a:spcBef>
                <a:spcPts val="300"/>
              </a:spcBef>
              <a:defRPr sz="1500"/>
            </a:lvl2pPr>
            <a:lvl3pPr marL="828675" indent="-142875">
              <a:spcBef>
                <a:spcPts val="300"/>
              </a:spcBef>
              <a:defRPr sz="1500"/>
            </a:lvl3pPr>
            <a:lvl4pPr marL="1200150" indent="-171450">
              <a:spcBef>
                <a:spcPts val="300"/>
              </a:spcBef>
              <a:defRPr sz="1500"/>
            </a:lvl4pPr>
            <a:lvl5pPr marL="1543050" indent="-171450">
              <a:spcBef>
                <a:spcPts val="300"/>
              </a:spcBef>
              <a:defRPr sz="1500"/>
            </a:lvl5pPr>
          </a:lstStyle>
          <a:p>
            <a:r>
              <a:t>內文層級一</a:t>
            </a:r>
          </a:p>
          <a:p>
            <a:pPr lvl="1"/>
            <a:r>
              <a:t>內文層級二</a:t>
            </a:r>
          </a:p>
          <a:p>
            <a:pPr lvl="2"/>
            <a:r>
              <a:t>內文層級三</a:t>
            </a:r>
          </a:p>
          <a:p>
            <a:pPr lvl="3"/>
            <a:r>
              <a:t>內文層級四</a:t>
            </a:r>
          </a:p>
          <a:p>
            <a:pPr lvl="4"/>
            <a:r>
              <a:t>內文層級五</a:t>
            </a:r>
          </a:p>
        </p:txBody>
      </p:sp>
      <p:pic>
        <p:nvPicPr>
          <p:cNvPr id="387" name="圖片 7" descr="圖片 7"/>
          <p:cNvPicPr>
            <a:picLocks noChangeAspect="1"/>
          </p:cNvPicPr>
          <p:nvPr/>
        </p:nvPicPr>
        <p:blipFill>
          <a:blip r:embed="rId4"/>
          <a:stretch>
            <a:fillRect/>
          </a:stretch>
        </p:blipFill>
        <p:spPr>
          <a:xfrm>
            <a:off x="10929408" y="193869"/>
            <a:ext cx="1001189" cy="341312"/>
          </a:xfrm>
          <a:prstGeom prst="rect">
            <a:avLst/>
          </a:prstGeom>
          <a:ln w="12700">
            <a:miter lim="400000"/>
          </a:ln>
        </p:spPr>
      </p:pic>
      <p:sp>
        <p:nvSpPr>
          <p:cNvPr id="388" name="Rectangle 42"/>
          <p:cNvSpPr/>
          <p:nvPr/>
        </p:nvSpPr>
        <p:spPr>
          <a:xfrm>
            <a:off x="-13760" y="6624556"/>
            <a:ext cx="12205762"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sp>
        <p:nvSpPr>
          <p:cNvPr id="389" name="Text Box 48"/>
          <p:cNvSpPr txBox="1"/>
          <p:nvPr/>
        </p:nvSpPr>
        <p:spPr>
          <a:xfrm>
            <a:off x="45719" y="6620019"/>
            <a:ext cx="9404447" cy="2057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7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390" name="幻燈片編號"/>
          <p:cNvSpPr txBox="1">
            <a:spLocks noGrp="1"/>
          </p:cNvSpPr>
          <p:nvPr>
            <p:ph type="sldNum" sz="quarter" idx="2"/>
          </p:nvPr>
        </p:nvSpPr>
        <p:spPr>
          <a:xfrm>
            <a:off x="11960729" y="6631591"/>
            <a:ext cx="231274" cy="214698"/>
          </a:xfrm>
          <a:prstGeom prst="rect">
            <a:avLst/>
          </a:prstGeom>
        </p:spPr>
        <p:txBody>
          <a:bodyPr/>
          <a:lstStyle>
            <a:lvl1pPr>
              <a:defRPr sz="900" b="1"/>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397" name="Picture 57" descr="Picture 57"/>
          <p:cNvPicPr>
            <a:picLocks noChangeAspect="1"/>
          </p:cNvPicPr>
          <p:nvPr/>
        </p:nvPicPr>
        <p:blipFill>
          <a:blip r:embed="rId2"/>
          <a:stretch>
            <a:fillRect/>
          </a:stretch>
        </p:blipFill>
        <p:spPr>
          <a:xfrm>
            <a:off x="8509000" y="4110037"/>
            <a:ext cx="3683000" cy="2747967"/>
          </a:xfrm>
          <a:prstGeom prst="rect">
            <a:avLst/>
          </a:prstGeom>
          <a:ln w="12700">
            <a:miter lim="400000"/>
          </a:ln>
        </p:spPr>
      </p:pic>
      <p:sp>
        <p:nvSpPr>
          <p:cNvPr id="39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399"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400" name="簡報標題"/>
          <p:cNvSpPr txBox="1">
            <a:spLocks noGrp="1"/>
          </p:cNvSpPr>
          <p:nvPr>
            <p:ph type="title" hasCustomPrompt="1"/>
          </p:nvPr>
        </p:nvSpPr>
        <p:spPr>
          <a:xfrm>
            <a:off x="728188" y="2584704"/>
            <a:ext cx="8794754" cy="1219206"/>
          </a:xfrm>
          <a:prstGeom prst="rect">
            <a:avLst/>
          </a:prstGeom>
        </p:spPr>
        <p:txBody>
          <a:bodyPr/>
          <a:lstStyle>
            <a:lvl1pPr>
              <a:defRPr sz="4400" b="1">
                <a:solidFill>
                  <a:srgbClr val="00B2B3"/>
                </a:solidFill>
              </a:defRPr>
            </a:lvl1pPr>
          </a:lstStyle>
          <a:p>
            <a:r>
              <a:t>簡報標題</a:t>
            </a:r>
          </a:p>
        </p:txBody>
      </p:sp>
      <p:sp>
        <p:nvSpPr>
          <p:cNvPr id="401" name="內文層級一…"/>
          <p:cNvSpPr txBox="1">
            <a:spLocks noGrp="1"/>
          </p:cNvSpPr>
          <p:nvPr>
            <p:ph type="body" sz="quarter" idx="1" hasCustomPrompt="1"/>
          </p:nvPr>
        </p:nvSpPr>
        <p:spPr>
          <a:xfrm>
            <a:off x="728188" y="5059679"/>
            <a:ext cx="9027829" cy="755909"/>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402"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40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406" name="群組 10"/>
          <p:cNvGrpSpPr/>
          <p:nvPr/>
        </p:nvGrpSpPr>
        <p:grpSpPr>
          <a:xfrm>
            <a:off x="10068582" y="0"/>
            <a:ext cx="2117732" cy="6858000"/>
            <a:chOff x="0" y="0"/>
            <a:chExt cx="2117731" cy="6858000"/>
          </a:xfrm>
        </p:grpSpPr>
        <p:pic>
          <p:nvPicPr>
            <p:cNvPr id="404" name="圖片 14" descr="圖片 14"/>
            <p:cNvPicPr>
              <a:picLocks noChangeAspect="1"/>
            </p:cNvPicPr>
            <p:nvPr/>
          </p:nvPicPr>
          <p:blipFill>
            <a:blip r:embed="rId4"/>
            <a:stretch>
              <a:fillRect/>
            </a:stretch>
          </p:blipFill>
          <p:spPr>
            <a:xfrm>
              <a:off x="-1" y="0"/>
              <a:ext cx="2117732" cy="6858000"/>
            </a:xfrm>
            <a:prstGeom prst="rect">
              <a:avLst/>
            </a:prstGeom>
            <a:ln w="12700" cap="flat">
              <a:noFill/>
              <a:miter lim="400000"/>
            </a:ln>
            <a:effectLst/>
          </p:spPr>
        </p:pic>
        <p:pic>
          <p:nvPicPr>
            <p:cNvPr id="405" name="圖片 16" descr="圖片 16"/>
            <p:cNvPicPr>
              <a:picLocks noChangeAspect="1"/>
            </p:cNvPicPr>
            <p:nvPr/>
          </p:nvPicPr>
          <p:blipFill>
            <a:blip r:embed="rId5"/>
            <a:stretch>
              <a:fillRect/>
            </a:stretch>
          </p:blipFill>
          <p:spPr>
            <a:xfrm>
              <a:off x="418897" y="660396"/>
              <a:ext cx="1436693" cy="1590682"/>
            </a:xfrm>
            <a:prstGeom prst="rect">
              <a:avLst/>
            </a:prstGeom>
            <a:ln w="12700" cap="flat">
              <a:noFill/>
              <a:miter lim="400000"/>
            </a:ln>
            <a:effectLst/>
          </p:spPr>
        </p:pic>
      </p:grpSp>
      <p:pic>
        <p:nvPicPr>
          <p:cNvPr id="407" name="圖片 16" descr="圖片 16"/>
          <p:cNvPicPr>
            <a:picLocks noChangeAspect="1"/>
          </p:cNvPicPr>
          <p:nvPr/>
        </p:nvPicPr>
        <p:blipFill>
          <a:blip r:embed="rId6"/>
          <a:stretch>
            <a:fillRect/>
          </a:stretch>
        </p:blipFill>
        <p:spPr>
          <a:xfrm>
            <a:off x="9291191" y="64184"/>
            <a:ext cx="682738" cy="310336"/>
          </a:xfrm>
          <a:prstGeom prst="rect">
            <a:avLst/>
          </a:prstGeom>
          <a:ln w="12700">
            <a:miter lim="400000"/>
          </a:ln>
        </p:spPr>
      </p:pic>
      <p:sp>
        <p:nvSpPr>
          <p:cNvPr id="40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41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16"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417"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418"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41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20"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42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2"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23"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4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32"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433"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434"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43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36"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43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38"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440" name="圖片版面配置區 2"/>
          <p:cNvSpPr>
            <a:spLocks noGrp="1"/>
          </p:cNvSpPr>
          <p:nvPr>
            <p:ph type="pic" sz="quarter" idx="21"/>
          </p:nvPr>
        </p:nvSpPr>
        <p:spPr>
          <a:xfrm>
            <a:off x="8962097" y="1439862"/>
            <a:ext cx="2798106" cy="4757743"/>
          </a:xfrm>
          <a:prstGeom prst="rect">
            <a:avLst/>
          </a:prstGeom>
        </p:spPr>
        <p:txBody>
          <a:bodyPr lIns="91439" tIns="45719" rIns="91439" bIns="45719">
            <a:noAutofit/>
          </a:bodyPr>
          <a:lstStyle/>
          <a:p>
            <a:endParaRPr/>
          </a:p>
        </p:txBody>
      </p:sp>
      <p:sp>
        <p:nvSpPr>
          <p:cNvPr id="4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38"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9"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40"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4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2"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3" name="大標題文字"/>
          <p:cNvSpPr txBox="1">
            <a:spLocks noGrp="1"/>
          </p:cNvSpPr>
          <p:nvPr>
            <p:ph type="title"/>
          </p:nvPr>
        </p:nvSpPr>
        <p:spPr>
          <a:prstGeom prst="rect">
            <a:avLst/>
          </a:prstGeom>
        </p:spPr>
        <p:txBody>
          <a:bodyPr/>
          <a:lstStyle/>
          <a:p>
            <a:r>
              <a:t>大標題文字</a:t>
            </a:r>
          </a:p>
        </p:txBody>
      </p:sp>
      <p:sp>
        <p:nvSpPr>
          <p:cNvPr id="44" name="圖片版面配置區 2"/>
          <p:cNvSpPr>
            <a:spLocks noGrp="1"/>
          </p:cNvSpPr>
          <p:nvPr>
            <p:ph type="pic" sz="quarter" idx="21"/>
          </p:nvPr>
        </p:nvSpPr>
        <p:spPr>
          <a:xfrm>
            <a:off x="8962097" y="1439862"/>
            <a:ext cx="2798106" cy="4757743"/>
          </a:xfrm>
          <a:prstGeom prst="rect">
            <a:avLst/>
          </a:prstGeom>
        </p:spPr>
        <p:txBody>
          <a:bodyPr lIns="91439" tIns="45719" rIns="91439" bIns="45719">
            <a:noAutofit/>
          </a:bodyPr>
          <a:lstStyle/>
          <a:p>
            <a:endParaRPr/>
          </a:p>
        </p:txBody>
      </p:sp>
      <p:sp>
        <p:nvSpPr>
          <p:cNvPr id="4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4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49"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450"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451"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45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53"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45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55"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456"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457" name="圖片版面配置區 2"/>
          <p:cNvSpPr>
            <a:spLocks noGrp="1"/>
          </p:cNvSpPr>
          <p:nvPr>
            <p:ph type="pic" sz="half" idx="21"/>
          </p:nvPr>
        </p:nvSpPr>
        <p:spPr>
          <a:xfrm>
            <a:off x="609600" y="4725144"/>
            <a:ext cx="11146971" cy="1584181"/>
          </a:xfrm>
          <a:prstGeom prst="rect">
            <a:avLst/>
          </a:prstGeom>
        </p:spPr>
        <p:txBody>
          <a:bodyPr lIns="91439" tIns="45719" rIns="91439" bIns="45719">
            <a:noAutofit/>
          </a:bodyPr>
          <a:lstStyle/>
          <a:p>
            <a:endParaRPr/>
          </a:p>
        </p:txBody>
      </p:sp>
      <p:sp>
        <p:nvSpPr>
          <p:cNvPr id="4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4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66"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467"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468"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46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70"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47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72"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473"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7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48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82"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483"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484"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48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486"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48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488" name="大標題文字"/>
          <p:cNvSpPr txBox="1">
            <a:spLocks noGrp="1"/>
          </p:cNvSpPr>
          <p:nvPr>
            <p:ph type="title"/>
          </p:nvPr>
        </p:nvSpPr>
        <p:spPr>
          <a:xfrm>
            <a:off x="963084" y="4406901"/>
            <a:ext cx="10363201" cy="1362080"/>
          </a:xfrm>
          <a:prstGeom prst="rect">
            <a:avLst/>
          </a:prstGeom>
        </p:spPr>
        <p:txBody>
          <a:bodyPr/>
          <a:lstStyle>
            <a:lvl1pPr>
              <a:defRPr sz="4000" b="1" cap="all">
                <a:solidFill>
                  <a:srgbClr val="00B2B3"/>
                </a:solidFill>
              </a:defRPr>
            </a:lvl1pPr>
          </a:lstStyle>
          <a:p>
            <a:r>
              <a:t>大標題文字</a:t>
            </a:r>
          </a:p>
        </p:txBody>
      </p:sp>
      <p:sp>
        <p:nvSpPr>
          <p:cNvPr id="489" name="內文層級一…"/>
          <p:cNvSpPr txBox="1">
            <a:spLocks noGrp="1"/>
          </p:cNvSpPr>
          <p:nvPr>
            <p:ph type="body" sz="quarter" idx="1"/>
          </p:nvPr>
        </p:nvSpPr>
        <p:spPr>
          <a:xfrm>
            <a:off x="963084" y="2906713"/>
            <a:ext cx="10363201" cy="1500192"/>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49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49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498"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499"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00"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0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02"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0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04"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50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0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51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14"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515"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16"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1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18"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1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20"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521" name="文字版面配置區 4"/>
          <p:cNvSpPr>
            <a:spLocks noGrp="1"/>
          </p:cNvSpPr>
          <p:nvPr>
            <p:ph type="body" sz="quarter" idx="21"/>
          </p:nvPr>
        </p:nvSpPr>
        <p:spPr>
          <a:xfrm>
            <a:off x="6193366" y="1535111"/>
            <a:ext cx="5389040" cy="639768"/>
          </a:xfrm>
          <a:prstGeom prst="rect">
            <a:avLst/>
          </a:prstGeom>
        </p:spPr>
        <p:txBody>
          <a:bodyPr anchor="b"/>
          <a:lstStyle/>
          <a:p>
            <a:endParaRPr/>
          </a:p>
        </p:txBody>
      </p:sp>
      <p:sp>
        <p:nvSpPr>
          <p:cNvPr id="52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2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53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1"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532"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33"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3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35"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3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3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53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54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46"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547"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48"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4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50"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5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5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55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60"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561"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62"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6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64"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6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6"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567"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68"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569"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576"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77"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578"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79"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80"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81"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8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83"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584"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585" name="內文層級一…"/>
          <p:cNvSpPr txBox="1">
            <a:spLocks noGrp="1"/>
          </p:cNvSpPr>
          <p:nvPr>
            <p:ph type="body" sz="quarter" idx="1"/>
          </p:nvPr>
        </p:nvSpPr>
        <p:spPr>
          <a:xfrm>
            <a:off x="2389714" y="5367337"/>
            <a:ext cx="7315204" cy="804867"/>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58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59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94"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595"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596"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59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598"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59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00"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0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5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5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54"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5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56"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57" name="大標題文字"/>
          <p:cNvSpPr txBox="1">
            <a:spLocks noGrp="1"/>
          </p:cNvSpPr>
          <p:nvPr>
            <p:ph type="title"/>
          </p:nvPr>
        </p:nvSpPr>
        <p:spPr>
          <a:xfrm>
            <a:off x="601132" y="316990"/>
            <a:ext cx="11155441" cy="889512"/>
          </a:xfrm>
          <a:prstGeom prst="rect">
            <a:avLst/>
          </a:prstGeom>
        </p:spPr>
        <p:txBody>
          <a:bodyPr/>
          <a:lstStyle/>
          <a:p>
            <a:r>
              <a:t>大標題文字</a:t>
            </a:r>
          </a:p>
        </p:txBody>
      </p:sp>
      <p:sp>
        <p:nvSpPr>
          <p:cNvPr id="58" name="圖片版面配置區 2"/>
          <p:cNvSpPr>
            <a:spLocks noGrp="1"/>
          </p:cNvSpPr>
          <p:nvPr>
            <p:ph type="pic" sz="half" idx="21"/>
          </p:nvPr>
        </p:nvSpPr>
        <p:spPr>
          <a:xfrm>
            <a:off x="609600" y="4725144"/>
            <a:ext cx="11146971" cy="1584181"/>
          </a:xfrm>
          <a:prstGeom prst="rect">
            <a:avLst/>
          </a:prstGeom>
        </p:spPr>
        <p:txBody>
          <a:bodyPr lIns="91439" tIns="45719" rIns="91439" bIns="45719">
            <a:noAutofit/>
          </a:bodyPr>
          <a:lstStyle/>
          <a:p>
            <a:endParaRPr/>
          </a:p>
        </p:txBody>
      </p:sp>
      <p:sp>
        <p:nvSpPr>
          <p:cNvPr id="59"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0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09"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610"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611"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61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13"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61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15" name="大標題文字"/>
          <p:cNvSpPr txBox="1">
            <a:spLocks noGrp="1"/>
          </p:cNvSpPr>
          <p:nvPr>
            <p:ph type="title"/>
          </p:nvPr>
        </p:nvSpPr>
        <p:spPr>
          <a:prstGeom prst="rect">
            <a:avLst/>
          </a:prstGeom>
        </p:spPr>
        <p:txBody>
          <a:bodyPr/>
          <a:lstStyle>
            <a:lvl1pPr>
              <a:defRPr>
                <a:solidFill>
                  <a:srgbClr val="00B2B3"/>
                </a:solidFill>
                <a:latin typeface="Microsoft JhengHei UI"/>
                <a:ea typeface="Microsoft JhengHei UI"/>
                <a:cs typeface="Microsoft JhengHei UI"/>
                <a:sym typeface="Microsoft JhengHei UI"/>
              </a:defRPr>
            </a:lvl1pPr>
          </a:lstStyle>
          <a:p>
            <a:r>
              <a:t>大標題文字</a:t>
            </a:r>
          </a:p>
        </p:txBody>
      </p:sp>
      <p:sp>
        <p:nvSpPr>
          <p:cNvPr id="616" name="內文層級一…"/>
          <p:cNvSpPr txBox="1">
            <a:spLocks noGrp="1"/>
          </p:cNvSpPr>
          <p:nvPr>
            <p:ph type="body" idx="1"/>
          </p:nvPr>
        </p:nvSpPr>
        <p:spPr>
          <a:xfrm>
            <a:off x="964092" y="1223753"/>
            <a:ext cx="10262621" cy="522058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17"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標題及內容">
    <p:spTree>
      <p:nvGrpSpPr>
        <p:cNvPr id="1" name=""/>
        <p:cNvGrpSpPr/>
        <p:nvPr/>
      </p:nvGrpSpPr>
      <p:grpSpPr>
        <a:xfrm>
          <a:off x="0" y="0"/>
          <a:ext cx="0" cy="0"/>
          <a:chOff x="0" y="0"/>
          <a:chExt cx="0" cy="0"/>
        </a:xfrm>
      </p:grpSpPr>
      <p:sp>
        <p:nvSpPr>
          <p:cNvPr id="624"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25"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626"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627"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628"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29"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630"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31" name="大標題文字"/>
          <p:cNvSpPr txBox="1">
            <a:spLocks noGrp="1"/>
          </p:cNvSpPr>
          <p:nvPr>
            <p:ph type="title"/>
          </p:nvPr>
        </p:nvSpPr>
        <p:spPr>
          <a:prstGeom prst="rect">
            <a:avLst/>
          </a:prstGeom>
        </p:spPr>
        <p:txBody>
          <a:bodyPr lIns="0" tIns="0" rIns="0" bIns="0"/>
          <a:lstStyle>
            <a:lvl1pPr>
              <a:defRPr>
                <a:solidFill>
                  <a:srgbClr val="00B1B3"/>
                </a:solidFill>
                <a:latin typeface="微軟正黑體"/>
                <a:ea typeface="微軟正黑體"/>
                <a:cs typeface="微軟正黑體"/>
                <a:sym typeface="微軟正黑體"/>
              </a:defRPr>
            </a:lvl1pPr>
          </a:lstStyle>
          <a:p>
            <a:r>
              <a:t>大標題文字</a:t>
            </a:r>
          </a:p>
        </p:txBody>
      </p:sp>
      <p:sp>
        <p:nvSpPr>
          <p:cNvPr id="632" name="內文層級一…"/>
          <p:cNvSpPr txBox="1">
            <a:spLocks noGrp="1"/>
          </p:cNvSpPr>
          <p:nvPr>
            <p:ph type="body" idx="1"/>
          </p:nvPr>
        </p:nvSpPr>
        <p:spPr>
          <a:prstGeom prst="rect">
            <a:avLst/>
          </a:prstGeom>
        </p:spPr>
        <p:txBody>
          <a:bodyPr lIns="0" tIns="0" rIns="0" bIns="0"/>
          <a:lstStyle/>
          <a:p>
            <a:r>
              <a:t>內文層級一</a:t>
            </a:r>
          </a:p>
          <a:p>
            <a:pPr lvl="1"/>
            <a:r>
              <a:t>內文層級二</a:t>
            </a:r>
          </a:p>
          <a:p>
            <a:pPr lvl="2"/>
            <a:r>
              <a:t>內文層級三</a:t>
            </a:r>
          </a:p>
          <a:p>
            <a:pPr lvl="3"/>
            <a:r>
              <a:t>內文層級四</a:t>
            </a:r>
          </a:p>
          <a:p>
            <a:pPr lvl="4"/>
            <a:r>
              <a:t>內文層級五</a:t>
            </a:r>
          </a:p>
        </p:txBody>
      </p:sp>
      <p:sp>
        <p:nvSpPr>
          <p:cNvPr id="633" name="幻燈片編號"/>
          <p:cNvSpPr txBox="1">
            <a:spLocks noGrp="1"/>
          </p:cNvSpPr>
          <p:nvPr>
            <p:ph type="sldNum" sz="quarter" idx="2"/>
          </p:nvPr>
        </p:nvSpPr>
        <p:spPr>
          <a:xfrm>
            <a:off x="11978034" y="6651670"/>
            <a:ext cx="213966" cy="174537"/>
          </a:xfrm>
          <a:prstGeom prst="rect">
            <a:avLst/>
          </a:prstGeom>
        </p:spPr>
        <p:txBody>
          <a:bodyPr lIns="0" tIns="0" rIns="0" bIns="0"/>
          <a:lstStyle>
            <a:lvl1pPr indent="38100">
              <a:lnSpc>
                <a:spcPts val="1400"/>
              </a:lnSpc>
              <a:defRPr spc="-25"/>
            </a:lvl1pPr>
          </a:lstStyle>
          <a:p>
            <a:fld id="{86CB4B4D-7CA3-9044-876B-883B54F8677D}" type="slidenum">
              <a:t>‹#›</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Contents slide layout">
    <p:spTree>
      <p:nvGrpSpPr>
        <p:cNvPr id="1" name=""/>
        <p:cNvGrpSpPr/>
        <p:nvPr/>
      </p:nvGrpSpPr>
      <p:grpSpPr>
        <a:xfrm>
          <a:off x="0" y="0"/>
          <a:ext cx="0" cy="0"/>
          <a:chOff x="0" y="0"/>
          <a:chExt cx="0" cy="0"/>
        </a:xfrm>
      </p:grpSpPr>
      <p:sp>
        <p:nvSpPr>
          <p:cNvPr id="64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41"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642"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643"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64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45"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64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47" name="內文層級一…"/>
          <p:cNvSpPr txBox="1">
            <a:spLocks noGrp="1"/>
          </p:cNvSpPr>
          <p:nvPr>
            <p:ph type="body" sz="quarter" idx="1" hasCustomPrompt="1"/>
          </p:nvPr>
        </p:nvSpPr>
        <p:spPr>
          <a:xfrm>
            <a:off x="323527" y="339509"/>
            <a:ext cx="11573200" cy="724248"/>
          </a:xfrm>
          <a:prstGeom prst="rect">
            <a:avLst/>
          </a:prstGeom>
        </p:spPr>
        <p:txBody>
          <a:bodyPr anchor="ctr"/>
          <a:lstStyle>
            <a:lvl1pPr marL="0" indent="0" algn="ctr">
              <a:spcBef>
                <a:spcPts val="1200"/>
              </a:spcBef>
              <a:buSzTx/>
              <a:buNone/>
              <a:defRPr sz="5400">
                <a:solidFill>
                  <a:srgbClr val="262626"/>
                </a:solidFill>
              </a:defRPr>
            </a:lvl1pPr>
            <a:lvl2pPr marL="1008289" indent="-551088" algn="ctr">
              <a:spcBef>
                <a:spcPts val="1200"/>
              </a:spcBef>
              <a:defRPr sz="5400">
                <a:solidFill>
                  <a:srgbClr val="262626"/>
                </a:solidFill>
              </a:defRPr>
            </a:lvl2pPr>
            <a:lvl3pPr marL="1428750" indent="-514350" algn="ctr">
              <a:spcBef>
                <a:spcPts val="1200"/>
              </a:spcBef>
              <a:defRPr sz="5400">
                <a:solidFill>
                  <a:srgbClr val="262626"/>
                </a:solidFill>
              </a:defRPr>
            </a:lvl3pPr>
            <a:lvl4pPr marL="1988820" indent="-617219" algn="ctr">
              <a:spcBef>
                <a:spcPts val="1200"/>
              </a:spcBef>
              <a:defRPr sz="5400">
                <a:solidFill>
                  <a:srgbClr val="262626"/>
                </a:solidFill>
              </a:defRPr>
            </a:lvl4pPr>
            <a:lvl5pPr marL="2446020" indent="-617220" algn="ctr">
              <a:spcBef>
                <a:spcPts val="1200"/>
              </a:spcBef>
              <a:defRPr sz="5400">
                <a:solidFill>
                  <a:srgbClr val="262626"/>
                </a:solidFill>
              </a:defRPr>
            </a:lvl5pPr>
          </a:lstStyle>
          <a:p>
            <a:r>
              <a:t>BASIC LAYOUT</a:t>
            </a:r>
          </a:p>
          <a:p>
            <a:pPr lvl="1"/>
            <a:endParaRPr/>
          </a:p>
          <a:p>
            <a:pPr lvl="2"/>
            <a:endParaRPr/>
          </a:p>
          <a:p>
            <a:pPr lvl="3"/>
            <a:endParaRPr/>
          </a:p>
          <a:p>
            <a:pPr lvl="4"/>
            <a:endParaRPr/>
          </a:p>
        </p:txBody>
      </p:sp>
      <p:sp>
        <p:nvSpPr>
          <p:cNvPr id="648" name="幻燈片編號"/>
          <p:cNvSpPr txBox="1">
            <a:spLocks noGrp="1"/>
          </p:cNvSpPr>
          <p:nvPr>
            <p:ph type="sldNum" sz="quarter" idx="2"/>
          </p:nvPr>
        </p:nvSpPr>
        <p:spPr>
          <a:xfrm>
            <a:off x="8463950" y="6224225"/>
            <a:ext cx="273652"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2_空白">
    <p:spTree>
      <p:nvGrpSpPr>
        <p:cNvPr id="1" name=""/>
        <p:cNvGrpSpPr/>
        <p:nvPr/>
      </p:nvGrpSpPr>
      <p:grpSpPr>
        <a:xfrm>
          <a:off x="0" y="0"/>
          <a:ext cx="0" cy="0"/>
          <a:chOff x="0" y="0"/>
          <a:chExt cx="0" cy="0"/>
        </a:xfrm>
      </p:grpSpPr>
      <p:sp>
        <p:nvSpPr>
          <p:cNvPr id="65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56"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657"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658"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65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60" name="圖片 10" descr="圖片 10"/>
          <p:cNvPicPr>
            <a:picLocks noChangeAspect="1"/>
          </p:cNvPicPr>
          <p:nvPr/>
        </p:nvPicPr>
        <p:blipFill>
          <a:blip r:embed="rId3"/>
          <a:stretch>
            <a:fillRect/>
          </a:stretch>
        </p:blipFill>
        <p:spPr>
          <a:xfrm>
            <a:off x="11281688" y="80863"/>
            <a:ext cx="910317" cy="310333"/>
          </a:xfrm>
          <a:prstGeom prst="rect">
            <a:avLst/>
          </a:prstGeom>
          <a:ln w="12700">
            <a:miter lim="400000"/>
          </a:ln>
        </p:spPr>
      </p:pic>
      <p:sp>
        <p:nvSpPr>
          <p:cNvPr id="66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pic>
        <p:nvPicPr>
          <p:cNvPr id="669" name="Picture 57" descr="Picture 57"/>
          <p:cNvPicPr>
            <a:picLocks noChangeAspect="1"/>
          </p:cNvPicPr>
          <p:nvPr/>
        </p:nvPicPr>
        <p:blipFill>
          <a:blip r:embed="rId2"/>
          <a:stretch>
            <a:fillRect/>
          </a:stretch>
        </p:blipFill>
        <p:spPr>
          <a:xfrm>
            <a:off x="8509000" y="4110037"/>
            <a:ext cx="3683000" cy="2747967"/>
          </a:xfrm>
          <a:prstGeom prst="rect">
            <a:avLst/>
          </a:prstGeom>
          <a:ln w="12700">
            <a:miter lim="400000"/>
          </a:ln>
        </p:spPr>
      </p:pic>
      <p:sp>
        <p:nvSpPr>
          <p:cNvPr id="67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defRPr>
                <a:latin typeface="Arial"/>
                <a:ea typeface="Arial"/>
                <a:cs typeface="Arial"/>
                <a:sym typeface="Arial"/>
              </a:defRPr>
            </a:pPr>
            <a:endParaRPr/>
          </a:p>
        </p:txBody>
      </p:sp>
      <p:pic>
        <p:nvPicPr>
          <p:cNvPr id="671" name="Picture 26" descr="Picture 26"/>
          <p:cNvPicPr>
            <a:picLocks noChangeAspect="1"/>
          </p:cNvPicPr>
          <p:nvPr/>
        </p:nvPicPr>
        <p:blipFill>
          <a:blip r:embed="rId3"/>
          <a:stretch>
            <a:fillRect/>
          </a:stretch>
        </p:blipFill>
        <p:spPr>
          <a:xfrm>
            <a:off x="876300" y="528639"/>
            <a:ext cx="4438652" cy="1042988"/>
          </a:xfrm>
          <a:prstGeom prst="rect">
            <a:avLst/>
          </a:prstGeom>
          <a:ln w="12700">
            <a:miter lim="400000"/>
          </a:ln>
        </p:spPr>
      </p:pic>
      <p:sp>
        <p:nvSpPr>
          <p:cNvPr id="672" name="簡報標題"/>
          <p:cNvSpPr txBox="1">
            <a:spLocks noGrp="1"/>
          </p:cNvSpPr>
          <p:nvPr>
            <p:ph type="title" hasCustomPrompt="1"/>
          </p:nvPr>
        </p:nvSpPr>
        <p:spPr>
          <a:xfrm>
            <a:off x="728188" y="2584704"/>
            <a:ext cx="8794754" cy="1219206"/>
          </a:xfrm>
          <a:prstGeom prst="rect">
            <a:avLst/>
          </a:prstGeom>
        </p:spPr>
        <p:txBody>
          <a:bodyPr/>
          <a:lstStyle>
            <a:lvl1pPr>
              <a:defRPr sz="4400" b="1">
                <a:solidFill>
                  <a:srgbClr val="00B2B3"/>
                </a:solidFill>
              </a:defRPr>
            </a:lvl1pPr>
          </a:lstStyle>
          <a:p>
            <a:r>
              <a:t>簡報標題</a:t>
            </a:r>
          </a:p>
        </p:txBody>
      </p:sp>
      <p:sp>
        <p:nvSpPr>
          <p:cNvPr id="673" name="內文層級一…"/>
          <p:cNvSpPr txBox="1">
            <a:spLocks noGrp="1"/>
          </p:cNvSpPr>
          <p:nvPr>
            <p:ph type="body" sz="quarter" idx="1" hasCustomPrompt="1"/>
          </p:nvPr>
        </p:nvSpPr>
        <p:spPr>
          <a:xfrm>
            <a:off x="728188" y="5059679"/>
            <a:ext cx="9027829" cy="755909"/>
          </a:xfrm>
          <a:prstGeom prst="rect">
            <a:avLst/>
          </a:prstGeom>
        </p:spPr>
        <p:txBody>
          <a:bodyPr anchor="b"/>
          <a:lstStyle>
            <a:lvl1pPr marL="0" indent="0">
              <a:lnSpc>
                <a:spcPct val="80000"/>
              </a:lnSpc>
              <a:spcBef>
                <a:spcPts val="0"/>
              </a:spcBef>
              <a:buSzTx/>
              <a:buNone/>
              <a:defRPr sz="2000">
                <a:latin typeface="微軟正黑體"/>
                <a:ea typeface="微軟正黑體"/>
                <a:cs typeface="微軟正黑體"/>
                <a:sym typeface="微軟正黑體"/>
              </a:defRPr>
            </a:lvl1pPr>
            <a:lvl2pPr marL="661307" indent="-204107">
              <a:lnSpc>
                <a:spcPct val="80000"/>
              </a:lnSpc>
              <a:spcBef>
                <a:spcPts val="0"/>
              </a:spcBef>
              <a:defRPr sz="2000">
                <a:latin typeface="微軟正黑體"/>
                <a:ea typeface="微軟正黑體"/>
                <a:cs typeface="微軟正黑體"/>
                <a:sym typeface="微軟正黑體"/>
              </a:defRPr>
            </a:lvl2pPr>
            <a:lvl3pPr marL="1104900" indent="-190500">
              <a:lnSpc>
                <a:spcPct val="80000"/>
              </a:lnSpc>
              <a:spcBef>
                <a:spcPts val="0"/>
              </a:spcBef>
              <a:defRPr sz="2000">
                <a:latin typeface="微軟正黑體"/>
                <a:ea typeface="微軟正黑體"/>
                <a:cs typeface="微軟正黑體"/>
                <a:sym typeface="微軟正黑體"/>
              </a:defRPr>
            </a:lvl3pPr>
            <a:lvl4pPr marL="1600200" indent="-228600">
              <a:lnSpc>
                <a:spcPct val="80000"/>
              </a:lnSpc>
              <a:spcBef>
                <a:spcPts val="0"/>
              </a:spcBef>
              <a:defRPr sz="2000">
                <a:latin typeface="微軟正黑體"/>
                <a:ea typeface="微軟正黑體"/>
                <a:cs typeface="微軟正黑體"/>
                <a:sym typeface="微軟正黑體"/>
              </a:defRPr>
            </a:lvl4pPr>
            <a:lvl5pPr marL="2057400" indent="-228600">
              <a:lnSpc>
                <a:spcPct val="80000"/>
              </a:lnSpc>
              <a:spcBef>
                <a:spcPts val="0"/>
              </a:spcBef>
              <a:defRPr sz="2000">
                <a:latin typeface="微軟正黑體"/>
                <a:ea typeface="微軟正黑體"/>
                <a:cs typeface="微軟正黑體"/>
                <a:sym typeface="微軟正黑體"/>
              </a:defRPr>
            </a:lvl5pPr>
          </a:lstStyle>
          <a:p>
            <a:r>
              <a:t>簡報單位 簡報人名稱 職稱</a:t>
            </a:r>
          </a:p>
          <a:p>
            <a:pPr lvl="1"/>
            <a:endParaRPr/>
          </a:p>
          <a:p>
            <a:pPr lvl="2"/>
            <a:endParaRPr/>
          </a:p>
          <a:p>
            <a:pPr lvl="3"/>
            <a:endParaRPr/>
          </a:p>
          <a:p>
            <a:pPr lvl="4"/>
            <a:endParaRPr/>
          </a:p>
        </p:txBody>
      </p:sp>
      <p:sp>
        <p:nvSpPr>
          <p:cNvPr id="674" name="文字版面配置區 8"/>
          <p:cNvSpPr>
            <a:spLocks noGrp="1"/>
          </p:cNvSpPr>
          <p:nvPr>
            <p:ph type="body" sz="quarter" idx="21" hasCustomPrompt="1"/>
          </p:nvPr>
        </p:nvSpPr>
        <p:spPr>
          <a:xfrm>
            <a:off x="728184" y="5902261"/>
            <a:ext cx="3718144" cy="432306"/>
          </a:xfrm>
          <a:prstGeom prst="rect">
            <a:avLst/>
          </a:prstGeom>
        </p:spPr>
        <p:txBody>
          <a:bodyPr/>
          <a:lstStyle>
            <a:lvl1pPr marL="0" indent="0">
              <a:spcBef>
                <a:spcPts val="300"/>
              </a:spcBef>
              <a:buSzTx/>
              <a:buNone/>
              <a:defRPr sz="1600"/>
            </a:lvl1pPr>
          </a:lstStyle>
          <a:p>
            <a:r>
              <a:t>簡報日期</a:t>
            </a:r>
          </a:p>
        </p:txBody>
      </p:sp>
      <p:sp>
        <p:nvSpPr>
          <p:cNvPr id="67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grpSp>
        <p:nvGrpSpPr>
          <p:cNvPr id="678" name="群組 10"/>
          <p:cNvGrpSpPr/>
          <p:nvPr/>
        </p:nvGrpSpPr>
        <p:grpSpPr>
          <a:xfrm>
            <a:off x="10068582" y="0"/>
            <a:ext cx="2117732" cy="6858000"/>
            <a:chOff x="0" y="0"/>
            <a:chExt cx="2117731" cy="6858000"/>
          </a:xfrm>
        </p:grpSpPr>
        <p:pic>
          <p:nvPicPr>
            <p:cNvPr id="676" name="圖片 14" descr="圖片 14"/>
            <p:cNvPicPr>
              <a:picLocks noChangeAspect="1"/>
            </p:cNvPicPr>
            <p:nvPr/>
          </p:nvPicPr>
          <p:blipFill>
            <a:blip r:embed="rId4"/>
            <a:stretch>
              <a:fillRect/>
            </a:stretch>
          </p:blipFill>
          <p:spPr>
            <a:xfrm>
              <a:off x="-1" y="0"/>
              <a:ext cx="2117732" cy="6858000"/>
            </a:xfrm>
            <a:prstGeom prst="rect">
              <a:avLst/>
            </a:prstGeom>
            <a:ln w="12700" cap="flat">
              <a:noFill/>
              <a:miter lim="400000"/>
            </a:ln>
            <a:effectLst/>
          </p:spPr>
        </p:pic>
        <p:pic>
          <p:nvPicPr>
            <p:cNvPr id="677" name="圖片 16" descr="圖片 16"/>
            <p:cNvPicPr>
              <a:picLocks noChangeAspect="1"/>
            </p:cNvPicPr>
            <p:nvPr/>
          </p:nvPicPr>
          <p:blipFill>
            <a:blip r:embed="rId5"/>
            <a:stretch>
              <a:fillRect/>
            </a:stretch>
          </p:blipFill>
          <p:spPr>
            <a:xfrm>
              <a:off x="418897" y="660396"/>
              <a:ext cx="1436693" cy="1590682"/>
            </a:xfrm>
            <a:prstGeom prst="rect">
              <a:avLst/>
            </a:prstGeom>
            <a:ln w="12700" cap="flat">
              <a:noFill/>
              <a:miter lim="400000"/>
            </a:ln>
            <a:effectLst/>
          </p:spPr>
        </p:pic>
      </p:grpSp>
      <p:pic>
        <p:nvPicPr>
          <p:cNvPr id="679" name="圖片 16" descr="圖片 16"/>
          <p:cNvPicPr>
            <a:picLocks noChangeAspect="1"/>
          </p:cNvPicPr>
          <p:nvPr/>
        </p:nvPicPr>
        <p:blipFill>
          <a:blip r:embed="rId6"/>
          <a:stretch>
            <a:fillRect/>
          </a:stretch>
        </p:blipFill>
        <p:spPr>
          <a:xfrm>
            <a:off x="9291191" y="254785"/>
            <a:ext cx="682738" cy="310334"/>
          </a:xfrm>
          <a:prstGeom prst="rect">
            <a:avLst/>
          </a:prstGeom>
          <a:ln w="12700">
            <a:miter lim="400000"/>
          </a:ln>
        </p:spPr>
      </p:pic>
      <p:sp>
        <p:nvSpPr>
          <p:cNvPr id="68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68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88"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689"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690"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69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692"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69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94" name="內文層級一…"/>
          <p:cNvSpPr txBox="1">
            <a:spLocks noGrp="1"/>
          </p:cNvSpPr>
          <p:nvPr>
            <p:ph type="body" idx="1"/>
          </p:nvPr>
        </p:nvSpPr>
        <p:spPr>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695"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69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2_標題及物件">
    <p:spTree>
      <p:nvGrpSpPr>
        <p:cNvPr id="1" name=""/>
        <p:cNvGrpSpPr/>
        <p:nvPr/>
      </p:nvGrpSpPr>
      <p:grpSpPr>
        <a:xfrm>
          <a:off x="0" y="0"/>
          <a:ext cx="0" cy="0"/>
          <a:chOff x="0" y="0"/>
          <a:chExt cx="0" cy="0"/>
        </a:xfrm>
      </p:grpSpPr>
      <p:sp>
        <p:nvSpPr>
          <p:cNvPr id="70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04"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705"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706"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70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08"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70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10" name="內文層級一…"/>
          <p:cNvSpPr txBox="1">
            <a:spLocks noGrp="1"/>
          </p:cNvSpPr>
          <p:nvPr>
            <p:ph type="body" idx="1"/>
          </p:nvPr>
        </p:nvSpPr>
        <p:spPr>
          <a:xfrm>
            <a:off x="609600" y="1439862"/>
            <a:ext cx="8168641" cy="4757743"/>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11"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12" name="圖片版面配置區 2"/>
          <p:cNvSpPr>
            <a:spLocks noGrp="1"/>
          </p:cNvSpPr>
          <p:nvPr>
            <p:ph type="pic" sz="quarter" idx="21"/>
          </p:nvPr>
        </p:nvSpPr>
        <p:spPr>
          <a:xfrm>
            <a:off x="8962097" y="1439862"/>
            <a:ext cx="2798106" cy="4757743"/>
          </a:xfrm>
          <a:prstGeom prst="rect">
            <a:avLst/>
          </a:prstGeom>
        </p:spPr>
        <p:txBody>
          <a:bodyPr lIns="91439" tIns="45719" rIns="91439" bIns="45719">
            <a:noAutofit/>
          </a:bodyPr>
          <a:lstStyle/>
          <a:p>
            <a:endParaRPr/>
          </a:p>
        </p:txBody>
      </p:sp>
      <p:sp>
        <p:nvSpPr>
          <p:cNvPr id="71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3_標題及物件">
    <p:spTree>
      <p:nvGrpSpPr>
        <p:cNvPr id="1" name=""/>
        <p:cNvGrpSpPr/>
        <p:nvPr/>
      </p:nvGrpSpPr>
      <p:grpSpPr>
        <a:xfrm>
          <a:off x="0" y="0"/>
          <a:ext cx="0" cy="0"/>
          <a:chOff x="0" y="0"/>
          <a:chExt cx="0" cy="0"/>
        </a:xfrm>
      </p:grpSpPr>
      <p:sp>
        <p:nvSpPr>
          <p:cNvPr id="720"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21"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722"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723"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724"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25"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726"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27" name="內文層級一…"/>
          <p:cNvSpPr txBox="1">
            <a:spLocks noGrp="1"/>
          </p:cNvSpPr>
          <p:nvPr>
            <p:ph type="body" idx="1"/>
          </p:nvPr>
        </p:nvSpPr>
        <p:spPr>
          <a:xfrm>
            <a:off x="609600" y="1439862"/>
            <a:ext cx="11146971" cy="3184389"/>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728" name="大標題文字"/>
          <p:cNvSpPr txBox="1">
            <a:spLocks noGrp="1"/>
          </p:cNvSpPr>
          <p:nvPr>
            <p:ph type="title"/>
          </p:nvPr>
        </p:nvSpPr>
        <p:spPr>
          <a:xfrm>
            <a:off x="601132" y="316990"/>
            <a:ext cx="11155441" cy="889512"/>
          </a:xfrm>
          <a:prstGeom prst="rect">
            <a:avLst/>
          </a:prstGeom>
        </p:spPr>
        <p:txBody>
          <a:bodyPr/>
          <a:lstStyle>
            <a:lvl1pPr>
              <a:defRPr>
                <a:solidFill>
                  <a:srgbClr val="00B2B3"/>
                </a:solidFill>
              </a:defRPr>
            </a:lvl1pPr>
          </a:lstStyle>
          <a:p>
            <a:r>
              <a:t>大標題文字</a:t>
            </a:r>
          </a:p>
        </p:txBody>
      </p:sp>
      <p:sp>
        <p:nvSpPr>
          <p:cNvPr id="729" name="圖片版面配置區 2"/>
          <p:cNvSpPr>
            <a:spLocks noGrp="1"/>
          </p:cNvSpPr>
          <p:nvPr>
            <p:ph type="pic" sz="half" idx="21"/>
          </p:nvPr>
        </p:nvSpPr>
        <p:spPr>
          <a:xfrm>
            <a:off x="609600" y="4725144"/>
            <a:ext cx="11146971" cy="1584181"/>
          </a:xfrm>
          <a:prstGeom prst="rect">
            <a:avLst/>
          </a:prstGeom>
        </p:spPr>
        <p:txBody>
          <a:bodyPr lIns="91439" tIns="45719" rIns="91439" bIns="45719">
            <a:noAutofit/>
          </a:bodyPr>
          <a:lstStyle/>
          <a:p>
            <a:endParaRPr/>
          </a:p>
        </p:txBody>
      </p:sp>
      <p:sp>
        <p:nvSpPr>
          <p:cNvPr id="73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73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38"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739"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740"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74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42"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74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44" name="大標題文字"/>
          <p:cNvSpPr txBox="1">
            <a:spLocks noGrp="1"/>
          </p:cNvSpPr>
          <p:nvPr>
            <p:ph type="title"/>
          </p:nvPr>
        </p:nvSpPr>
        <p:spPr>
          <a:xfrm>
            <a:off x="914400" y="2564900"/>
            <a:ext cx="10363200" cy="1035550"/>
          </a:xfrm>
          <a:prstGeom prst="rect">
            <a:avLst/>
          </a:prstGeom>
        </p:spPr>
        <p:txBody>
          <a:bodyPr/>
          <a:lstStyle>
            <a:lvl1pPr algn="ctr">
              <a:defRPr>
                <a:solidFill>
                  <a:srgbClr val="00B2B3"/>
                </a:solidFill>
              </a:defRPr>
            </a:lvl1pPr>
          </a:lstStyle>
          <a:p>
            <a:r>
              <a:t>大標題文字</a:t>
            </a:r>
          </a:p>
        </p:txBody>
      </p:sp>
      <p:sp>
        <p:nvSpPr>
          <p:cNvPr id="745"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46"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53"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54"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755"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756"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757"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58"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75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60" name="大標題文字"/>
          <p:cNvSpPr txBox="1">
            <a:spLocks noGrp="1"/>
          </p:cNvSpPr>
          <p:nvPr>
            <p:ph type="title"/>
          </p:nvPr>
        </p:nvSpPr>
        <p:spPr>
          <a:xfrm>
            <a:off x="963084" y="4406901"/>
            <a:ext cx="10363201" cy="1362080"/>
          </a:xfrm>
          <a:prstGeom prst="rect">
            <a:avLst/>
          </a:prstGeom>
        </p:spPr>
        <p:txBody>
          <a:bodyPr/>
          <a:lstStyle>
            <a:lvl1pPr>
              <a:defRPr sz="4000" b="1" cap="all">
                <a:solidFill>
                  <a:srgbClr val="00B2B3"/>
                </a:solidFill>
              </a:defRPr>
            </a:lvl1pPr>
          </a:lstStyle>
          <a:p>
            <a:r>
              <a:t>大標題文字</a:t>
            </a:r>
          </a:p>
        </p:txBody>
      </p:sp>
      <p:sp>
        <p:nvSpPr>
          <p:cNvPr id="761" name="內文層級一…"/>
          <p:cNvSpPr txBox="1">
            <a:spLocks noGrp="1"/>
          </p:cNvSpPr>
          <p:nvPr>
            <p:ph type="body" sz="quarter" idx="1"/>
          </p:nvPr>
        </p:nvSpPr>
        <p:spPr>
          <a:xfrm>
            <a:off x="963084" y="2906713"/>
            <a:ext cx="10363201" cy="1500192"/>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62"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66"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67"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68"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69"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0" name="大標題文字"/>
          <p:cNvSpPr txBox="1">
            <a:spLocks noGrp="1"/>
          </p:cNvSpPr>
          <p:nvPr>
            <p:ph type="title"/>
          </p:nvPr>
        </p:nvSpPr>
        <p:spPr>
          <a:xfrm>
            <a:off x="914400" y="2564900"/>
            <a:ext cx="10363200" cy="1035550"/>
          </a:xfrm>
          <a:prstGeom prst="rect">
            <a:avLst/>
          </a:prstGeom>
        </p:spPr>
        <p:txBody>
          <a:bodyPr/>
          <a:lstStyle>
            <a:lvl1pPr algn="ctr"/>
          </a:lstStyle>
          <a:p>
            <a:r>
              <a:t>大標題文字</a:t>
            </a:r>
          </a:p>
        </p:txBody>
      </p:sp>
      <p:sp>
        <p:nvSpPr>
          <p:cNvPr id="71" name="內文層級一…"/>
          <p:cNvSpPr txBox="1">
            <a:spLocks noGrp="1"/>
          </p:cNvSpPr>
          <p:nvPr>
            <p:ph type="body" sz="quarter" idx="1"/>
          </p:nvPr>
        </p:nvSpPr>
        <p:spPr>
          <a:xfrm>
            <a:off x="1828800" y="3886200"/>
            <a:ext cx="8534400" cy="1752600"/>
          </a:xfrm>
          <a:prstGeom prst="rect">
            <a:avLst/>
          </a:prstGeom>
        </p:spPr>
        <p:txBody>
          <a:bodyPr/>
          <a:lstStyle>
            <a:lvl1pPr marL="0" indent="0" algn="ctr">
              <a:buSzTx/>
              <a:buNone/>
              <a:defRPr>
                <a:solidFill>
                  <a:srgbClr val="888888"/>
                </a:solidFill>
              </a:defRPr>
            </a:lvl1pPr>
            <a:lvl2pPr marL="0" indent="0" algn="ctr">
              <a:buSzTx/>
              <a:buNone/>
              <a:defRPr>
                <a:solidFill>
                  <a:srgbClr val="888888"/>
                </a:solidFill>
              </a:defRPr>
            </a:lvl2pPr>
            <a:lvl3pPr marL="0" indent="0" algn="ctr">
              <a:buSzTx/>
              <a:buNone/>
              <a:defRPr>
                <a:solidFill>
                  <a:srgbClr val="888888"/>
                </a:solidFill>
              </a:defRPr>
            </a:lvl3pPr>
            <a:lvl4pPr marL="0" indent="0" algn="ctr">
              <a:buSzTx/>
              <a:buNone/>
              <a:defRPr>
                <a:solidFill>
                  <a:srgbClr val="888888"/>
                </a:solidFill>
              </a:defRPr>
            </a:lvl4pPr>
            <a:lvl5pPr marL="0" indent="0" algn="ctr">
              <a:buSzTx/>
              <a:buNone/>
              <a:defRPr>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7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769"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70"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771"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772"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773"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74"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77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7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777"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7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78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786"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787"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788"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78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790"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79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792"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793" name="文字版面配置區 4"/>
          <p:cNvSpPr>
            <a:spLocks noGrp="1"/>
          </p:cNvSpPr>
          <p:nvPr>
            <p:ph type="body" sz="quarter" idx="21"/>
          </p:nvPr>
        </p:nvSpPr>
        <p:spPr>
          <a:xfrm>
            <a:off x="6193366" y="1535111"/>
            <a:ext cx="5389040" cy="639768"/>
          </a:xfrm>
          <a:prstGeom prst="rect">
            <a:avLst/>
          </a:prstGeom>
        </p:spPr>
        <p:txBody>
          <a:bodyPr anchor="b"/>
          <a:lstStyle/>
          <a:p>
            <a:endParaRPr/>
          </a:p>
        </p:txBody>
      </p:sp>
      <p:sp>
        <p:nvSpPr>
          <p:cNvPr id="794"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795"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02"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3"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804"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805"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806"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07"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80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09"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10"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1_空白">
    <p:spTree>
      <p:nvGrpSpPr>
        <p:cNvPr id="1" name=""/>
        <p:cNvGrpSpPr/>
        <p:nvPr/>
      </p:nvGrpSpPr>
      <p:grpSpPr>
        <a:xfrm>
          <a:off x="0" y="0"/>
          <a:ext cx="0" cy="0"/>
          <a:chOff x="0" y="0"/>
          <a:chExt cx="0" cy="0"/>
        </a:xfrm>
      </p:grpSpPr>
      <p:sp>
        <p:nvSpPr>
          <p:cNvPr id="817"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18"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819"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820"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821"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22"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823"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24"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含標題的內容">
    <p:spTree>
      <p:nvGrpSpPr>
        <p:cNvPr id="1" name=""/>
        <p:cNvGrpSpPr/>
        <p:nvPr/>
      </p:nvGrpSpPr>
      <p:grpSpPr>
        <a:xfrm>
          <a:off x="0" y="0"/>
          <a:ext cx="0" cy="0"/>
          <a:chOff x="0" y="0"/>
          <a:chExt cx="0" cy="0"/>
        </a:xfrm>
      </p:grpSpPr>
      <p:sp>
        <p:nvSpPr>
          <p:cNvPr id="831"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32"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833"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834"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835"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36"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837"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8" name="大標題文字"/>
          <p:cNvSpPr txBox="1">
            <a:spLocks noGrp="1"/>
          </p:cNvSpPr>
          <p:nvPr>
            <p:ph type="title"/>
          </p:nvPr>
        </p:nvSpPr>
        <p:spPr>
          <a:xfrm>
            <a:off x="609601" y="273050"/>
            <a:ext cx="4011084" cy="1162050"/>
          </a:xfrm>
          <a:prstGeom prst="rect">
            <a:avLst/>
          </a:prstGeom>
        </p:spPr>
        <p:txBody>
          <a:bodyPr anchor="b"/>
          <a:lstStyle>
            <a:lvl1pPr>
              <a:defRPr sz="2000" b="1">
                <a:solidFill>
                  <a:srgbClr val="00B2B3"/>
                </a:solidFill>
              </a:defRPr>
            </a:lvl1pPr>
          </a:lstStyle>
          <a:p>
            <a:r>
              <a:t>大標題文字</a:t>
            </a:r>
          </a:p>
        </p:txBody>
      </p:sp>
      <p:sp>
        <p:nvSpPr>
          <p:cNvPr id="839" name="內文層級一…"/>
          <p:cNvSpPr txBox="1">
            <a:spLocks noGrp="1"/>
          </p:cNvSpPr>
          <p:nvPr>
            <p:ph type="body" idx="1"/>
          </p:nvPr>
        </p:nvSpPr>
        <p:spPr>
          <a:xfrm>
            <a:off x="4766733" y="273050"/>
            <a:ext cx="6815667" cy="5853115"/>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840" name="文字版面配置區 3"/>
          <p:cNvSpPr>
            <a:spLocks noGrp="1"/>
          </p:cNvSpPr>
          <p:nvPr>
            <p:ph type="body" sz="half" idx="21"/>
          </p:nvPr>
        </p:nvSpPr>
        <p:spPr>
          <a:xfrm>
            <a:off x="609599" y="1435101"/>
            <a:ext cx="4011087" cy="4691063"/>
          </a:xfrm>
          <a:prstGeom prst="rect">
            <a:avLst/>
          </a:prstGeom>
        </p:spPr>
        <p:txBody>
          <a:bodyPr/>
          <a:lstStyle/>
          <a:p>
            <a:endParaRPr/>
          </a:p>
        </p:txBody>
      </p:sp>
      <p:sp>
        <p:nvSpPr>
          <p:cNvPr id="841"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含標題的圖片">
    <p:spTree>
      <p:nvGrpSpPr>
        <p:cNvPr id="1" name=""/>
        <p:cNvGrpSpPr/>
        <p:nvPr/>
      </p:nvGrpSpPr>
      <p:grpSpPr>
        <a:xfrm>
          <a:off x="0" y="0"/>
          <a:ext cx="0" cy="0"/>
          <a:chOff x="0" y="0"/>
          <a:chExt cx="0" cy="0"/>
        </a:xfrm>
      </p:grpSpPr>
      <p:sp>
        <p:nvSpPr>
          <p:cNvPr id="848"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49"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850"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851"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852"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53"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854"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55" name="大標題文字"/>
          <p:cNvSpPr txBox="1">
            <a:spLocks noGrp="1"/>
          </p:cNvSpPr>
          <p:nvPr>
            <p:ph type="title"/>
          </p:nvPr>
        </p:nvSpPr>
        <p:spPr>
          <a:xfrm>
            <a:off x="2389714" y="4800600"/>
            <a:ext cx="7315204" cy="566738"/>
          </a:xfrm>
          <a:prstGeom prst="rect">
            <a:avLst/>
          </a:prstGeom>
        </p:spPr>
        <p:txBody>
          <a:bodyPr anchor="b"/>
          <a:lstStyle>
            <a:lvl1pPr>
              <a:defRPr sz="2000" b="1">
                <a:solidFill>
                  <a:srgbClr val="00B2B3"/>
                </a:solidFill>
              </a:defRPr>
            </a:lvl1pPr>
          </a:lstStyle>
          <a:p>
            <a:r>
              <a:t>大標題文字</a:t>
            </a:r>
          </a:p>
        </p:txBody>
      </p:sp>
      <p:sp>
        <p:nvSpPr>
          <p:cNvPr id="856" name="圖片版面配置區 2"/>
          <p:cNvSpPr>
            <a:spLocks noGrp="1"/>
          </p:cNvSpPr>
          <p:nvPr>
            <p:ph type="pic" sz="half" idx="21"/>
          </p:nvPr>
        </p:nvSpPr>
        <p:spPr>
          <a:xfrm>
            <a:off x="2389714" y="612775"/>
            <a:ext cx="7315204" cy="4114800"/>
          </a:xfrm>
          <a:prstGeom prst="rect">
            <a:avLst/>
          </a:prstGeom>
        </p:spPr>
        <p:txBody>
          <a:bodyPr lIns="91439" tIns="45719" rIns="91439" bIns="45719">
            <a:noAutofit/>
          </a:bodyPr>
          <a:lstStyle/>
          <a:p>
            <a:endParaRPr/>
          </a:p>
        </p:txBody>
      </p:sp>
      <p:sp>
        <p:nvSpPr>
          <p:cNvPr id="857" name="內文層級一…"/>
          <p:cNvSpPr txBox="1">
            <a:spLocks noGrp="1"/>
          </p:cNvSpPr>
          <p:nvPr>
            <p:ph type="body" sz="quarter" idx="1"/>
          </p:nvPr>
        </p:nvSpPr>
        <p:spPr>
          <a:xfrm>
            <a:off x="2389714" y="5367337"/>
            <a:ext cx="7315204" cy="804867"/>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r>
              <a:t>內文層級一</a:t>
            </a:r>
          </a:p>
          <a:p>
            <a:pPr lvl="1"/>
            <a:r>
              <a:t>內文層級二</a:t>
            </a:r>
          </a:p>
          <a:p>
            <a:pPr lvl="2"/>
            <a:r>
              <a:t>內文層級三</a:t>
            </a:r>
          </a:p>
          <a:p>
            <a:pPr lvl="3"/>
            <a:r>
              <a:t>內文層級四</a:t>
            </a:r>
          </a:p>
          <a:p>
            <a:pPr lvl="4"/>
            <a:r>
              <a:t>內文層級五</a:t>
            </a:r>
          </a:p>
        </p:txBody>
      </p:sp>
      <p:sp>
        <p:nvSpPr>
          <p:cNvPr id="858"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865" name="Rectangle 42"/>
          <p:cNvSpPr/>
          <p:nvPr/>
        </p:nvSpPr>
        <p:spPr>
          <a:xfrm>
            <a:off x="0" y="6618288"/>
            <a:ext cx="12192000" cy="239712"/>
          </a:xfrm>
          <a:prstGeom prst="rect">
            <a:avLst/>
          </a:prstGeom>
          <a:solidFill>
            <a:srgbClr val="00B2B3"/>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66" name="Picture 49" descr="Picture 49"/>
          <p:cNvPicPr>
            <a:picLocks noChangeAspect="1"/>
          </p:cNvPicPr>
          <p:nvPr/>
        </p:nvPicPr>
        <p:blipFill>
          <a:blip r:embed="rId2"/>
          <a:stretch>
            <a:fillRect/>
          </a:stretch>
        </p:blipFill>
        <p:spPr>
          <a:xfrm>
            <a:off x="10458450" y="6278562"/>
            <a:ext cx="1667936" cy="290517"/>
          </a:xfrm>
          <a:prstGeom prst="rect">
            <a:avLst/>
          </a:prstGeom>
          <a:ln w="12700">
            <a:miter lim="400000"/>
          </a:ln>
        </p:spPr>
      </p:pic>
      <p:sp>
        <p:nvSpPr>
          <p:cNvPr id="867" name="Line 50"/>
          <p:cNvSpPr/>
          <p:nvPr/>
        </p:nvSpPr>
        <p:spPr>
          <a:xfrm>
            <a:off x="12194116" y="6202362"/>
            <a:ext cx="1155705" cy="5"/>
          </a:xfrm>
          <a:prstGeom prst="line">
            <a:avLst/>
          </a:prstGeom>
          <a:ln>
            <a:solidFill>
              <a:srgbClr val="FF0000"/>
            </a:solidFill>
          </a:ln>
        </p:spPr>
        <p:txBody>
          <a:bodyPr lIns="45718" tIns="45718" rIns="45718" bIns="45718"/>
          <a:lstStyle/>
          <a:p>
            <a:endParaRPr/>
          </a:p>
        </p:txBody>
      </p:sp>
      <p:sp>
        <p:nvSpPr>
          <p:cNvPr id="868" name="Line 51"/>
          <p:cNvSpPr/>
          <p:nvPr/>
        </p:nvSpPr>
        <p:spPr>
          <a:xfrm>
            <a:off x="10353250" y="6860223"/>
            <a:ext cx="5" cy="536580"/>
          </a:xfrm>
          <a:prstGeom prst="line">
            <a:avLst/>
          </a:prstGeom>
          <a:ln>
            <a:solidFill>
              <a:srgbClr val="FF0000"/>
            </a:solidFill>
          </a:ln>
        </p:spPr>
        <p:txBody>
          <a:bodyPr lIns="45718" tIns="45718" rIns="45718" bIns="45718"/>
          <a:lstStyle/>
          <a:p>
            <a:endParaRPr/>
          </a:p>
        </p:txBody>
      </p:sp>
      <p:sp>
        <p:nvSpPr>
          <p:cNvPr id="869" name="Text Box 52"/>
          <p:cNvSpPr txBox="1"/>
          <p:nvPr/>
        </p:nvSpPr>
        <p:spPr>
          <a:xfrm>
            <a:off x="45718" y="7200899"/>
            <a:ext cx="712216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p>
            <a:pPr>
              <a:spcBef>
                <a:spcPts val="1400"/>
              </a:spcBef>
              <a:defRPr sz="2400">
                <a:latin typeface="微軟正黑體"/>
                <a:ea typeface="微軟正黑體"/>
                <a:cs typeface="微軟正黑體"/>
                <a:sym typeface="微軟正黑體"/>
              </a:defRPr>
            </a:pPr>
            <a:r>
              <a:t>建議字型：中文微軟正黑體，英文</a:t>
            </a:r>
            <a:r>
              <a:rPr>
                <a:latin typeface="Arial"/>
                <a:ea typeface="Arial"/>
                <a:cs typeface="Arial"/>
                <a:sym typeface="Arial"/>
              </a:rPr>
              <a:t>Arial</a:t>
            </a:r>
          </a:p>
        </p:txBody>
      </p:sp>
      <p:pic>
        <p:nvPicPr>
          <p:cNvPr id="870" name="圖片 10" descr="圖片 10"/>
          <p:cNvPicPr>
            <a:picLocks noChangeAspect="1"/>
          </p:cNvPicPr>
          <p:nvPr/>
        </p:nvPicPr>
        <p:blipFill>
          <a:blip r:embed="rId3"/>
          <a:stretch>
            <a:fillRect/>
          </a:stretch>
        </p:blipFill>
        <p:spPr>
          <a:xfrm>
            <a:off x="11020280" y="193869"/>
            <a:ext cx="910317" cy="310334"/>
          </a:xfrm>
          <a:prstGeom prst="rect">
            <a:avLst/>
          </a:prstGeom>
          <a:ln w="12700">
            <a:miter lim="400000"/>
          </a:ln>
        </p:spPr>
      </p:pic>
      <p:sp>
        <p:nvSpPr>
          <p:cNvPr id="871"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72" name="大標題文字"/>
          <p:cNvSpPr txBox="1">
            <a:spLocks noGrp="1"/>
          </p:cNvSpPr>
          <p:nvPr>
            <p:ph type="title"/>
          </p:nvPr>
        </p:nvSpPr>
        <p:spPr>
          <a:prstGeom prst="rect">
            <a:avLst/>
          </a:prstGeom>
        </p:spPr>
        <p:txBody>
          <a:bodyPr/>
          <a:lstStyle>
            <a:lvl1pPr>
              <a:defRPr>
                <a:solidFill>
                  <a:srgbClr val="00B2B3"/>
                </a:solidFill>
              </a:defRPr>
            </a:lvl1pPr>
          </a:lstStyle>
          <a:p>
            <a:r>
              <a:t>大標題文字</a:t>
            </a:r>
          </a:p>
        </p:txBody>
      </p:sp>
      <p:sp>
        <p:nvSpPr>
          <p:cNvPr id="873" name="幻燈片編號"/>
          <p:cNvSpPr txBox="1">
            <a:spLocks noGrp="1"/>
          </p:cNvSpPr>
          <p:nvPr>
            <p:ph type="sldNum" sz="quarter" idx="2"/>
          </p:nvPr>
        </p:nvSpPr>
        <p:spPr>
          <a:prstGeom prst="rect">
            <a:avLst/>
          </a:prstGeom>
        </p:spPr>
        <p:txBody>
          <a:bodyPr/>
          <a:lstStyle>
            <a:lvl1pPr>
              <a:defRPr b="1"/>
            </a:lvl1pPr>
          </a:lstStyle>
          <a:p>
            <a:fld id="{86CB4B4D-7CA3-9044-876B-883B54F8677D}" type="slidenum">
              <a:t>‹#›</a:t>
            </a:fld>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88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8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82"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883"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
  <p:cSld name="標題及物件">
    <p:spTree>
      <p:nvGrpSpPr>
        <p:cNvPr id="1" name=""/>
        <p:cNvGrpSpPr/>
        <p:nvPr/>
      </p:nvGrpSpPr>
      <p:grpSpPr>
        <a:xfrm>
          <a:off x="0" y="0"/>
          <a:ext cx="0" cy="0"/>
          <a:chOff x="0" y="0"/>
          <a:chExt cx="0" cy="0"/>
        </a:xfrm>
      </p:grpSpPr>
      <p:sp>
        <p:nvSpPr>
          <p:cNvPr id="89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89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892"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893"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894" name="內文層級一…"/>
          <p:cNvSpPr txBox="1">
            <a:spLocks noGrp="1"/>
          </p:cNvSpPr>
          <p:nvPr>
            <p:ph type="body" idx="1"/>
          </p:nvPr>
        </p:nvSpPr>
        <p:spPr>
          <a:xfrm>
            <a:off x="609600" y="981075"/>
            <a:ext cx="10972800" cy="5145088"/>
          </a:xfrm>
          <a:prstGeom prst="rect">
            <a:avLst/>
          </a:prstGeom>
        </p:spPr>
        <p:txBody>
          <a:bodyPr/>
          <a:lstStyle>
            <a:lvl1pPr>
              <a:spcBef>
                <a:spcPts val="500"/>
              </a:spcBef>
              <a:buClr>
                <a:srgbClr val="0070C0"/>
              </a:buClr>
              <a:buChar char="■"/>
              <a:defRPr sz="2400" b="1">
                <a:solidFill>
                  <a:srgbClr val="0070C0"/>
                </a:solidFill>
                <a:latin typeface="+mj-lt"/>
                <a:ea typeface="+mj-ea"/>
                <a:cs typeface="+mj-cs"/>
                <a:sym typeface="Calibri"/>
              </a:defRPr>
            </a:lvl1pPr>
            <a:lvl2pPr marL="800100" indent="-342900">
              <a:spcBef>
                <a:spcPts val="500"/>
              </a:spcBef>
              <a:buClr>
                <a:srgbClr val="0070C0"/>
              </a:buClr>
              <a:buChar char="−"/>
              <a:defRPr sz="2400" b="1">
                <a:solidFill>
                  <a:srgbClr val="0070C0"/>
                </a:solidFill>
                <a:latin typeface="+mj-lt"/>
                <a:ea typeface="+mj-ea"/>
                <a:cs typeface="+mj-cs"/>
                <a:sym typeface="Calibri"/>
              </a:defRPr>
            </a:lvl2pPr>
            <a:lvl3pPr>
              <a:spcBef>
                <a:spcPts val="500"/>
              </a:spcBef>
              <a:buClr>
                <a:srgbClr val="0070C0"/>
              </a:buClr>
              <a:defRPr sz="2400" b="1">
                <a:solidFill>
                  <a:srgbClr val="0070C0"/>
                </a:solidFill>
                <a:latin typeface="+mj-lt"/>
                <a:ea typeface="+mj-ea"/>
                <a:cs typeface="+mj-cs"/>
                <a:sym typeface="Calibri"/>
              </a:defRPr>
            </a:lvl3pPr>
            <a:lvl4pPr marL="1714500" indent="-342900">
              <a:spcBef>
                <a:spcPts val="500"/>
              </a:spcBef>
              <a:buClr>
                <a:srgbClr val="0070C0"/>
              </a:buClr>
              <a:buChar char="✓"/>
              <a:defRPr sz="2400" b="1">
                <a:solidFill>
                  <a:srgbClr val="0070C0"/>
                </a:solidFill>
                <a:latin typeface="+mj-lt"/>
                <a:ea typeface="+mj-ea"/>
                <a:cs typeface="+mj-cs"/>
                <a:sym typeface="Calibri"/>
              </a:defRPr>
            </a:lvl4pPr>
            <a:lvl5pPr marL="2103120" indent="-274320">
              <a:spcBef>
                <a:spcPts val="500"/>
              </a:spcBef>
              <a:buClr>
                <a:srgbClr val="0070C0"/>
              </a:buClr>
              <a:buChar char="➢"/>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895"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只有標題">
    <p:spTree>
      <p:nvGrpSpPr>
        <p:cNvPr id="1" name=""/>
        <p:cNvGrpSpPr/>
        <p:nvPr/>
      </p:nvGrpSpPr>
      <p:grpSpPr>
        <a:xfrm>
          <a:off x="0" y="0"/>
          <a:ext cx="0" cy="0"/>
          <a:chOff x="0" y="0"/>
          <a:chExt cx="0" cy="0"/>
        </a:xfrm>
      </p:grpSpPr>
      <p:sp>
        <p:nvSpPr>
          <p:cNvPr id="902"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03"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04"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05"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06"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區段標題">
    <p:spTree>
      <p:nvGrpSpPr>
        <p:cNvPr id="1" name=""/>
        <p:cNvGrpSpPr/>
        <p:nvPr/>
      </p:nvGrpSpPr>
      <p:grpSpPr>
        <a:xfrm>
          <a:off x="0" y="0"/>
          <a:ext cx="0" cy="0"/>
          <a:chOff x="0" y="0"/>
          <a:chExt cx="0" cy="0"/>
        </a:xfrm>
      </p:grpSpPr>
      <p:sp>
        <p:nvSpPr>
          <p:cNvPr id="7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8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81"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8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83" name="大標題文字"/>
          <p:cNvSpPr txBox="1">
            <a:spLocks noGrp="1"/>
          </p:cNvSpPr>
          <p:nvPr>
            <p:ph type="title"/>
          </p:nvPr>
        </p:nvSpPr>
        <p:spPr>
          <a:xfrm>
            <a:off x="963084" y="4406901"/>
            <a:ext cx="10363201" cy="1362080"/>
          </a:xfrm>
          <a:prstGeom prst="rect">
            <a:avLst/>
          </a:prstGeom>
        </p:spPr>
        <p:txBody>
          <a:bodyPr/>
          <a:lstStyle>
            <a:lvl1pPr>
              <a:defRPr sz="4000" b="1" cap="all"/>
            </a:lvl1pPr>
          </a:lstStyle>
          <a:p>
            <a:r>
              <a:t>大標題文字</a:t>
            </a:r>
          </a:p>
        </p:txBody>
      </p:sp>
      <p:sp>
        <p:nvSpPr>
          <p:cNvPr id="84" name="內文層級一…"/>
          <p:cNvSpPr txBox="1">
            <a:spLocks noGrp="1"/>
          </p:cNvSpPr>
          <p:nvPr>
            <p:ph type="body" sz="quarter" idx="1"/>
          </p:nvPr>
        </p:nvSpPr>
        <p:spPr>
          <a:xfrm>
            <a:off x="963084" y="2906713"/>
            <a:ext cx="10363201" cy="1500192"/>
          </a:xfrm>
          <a:prstGeom prst="rect">
            <a:avLst/>
          </a:prstGeom>
        </p:spPr>
        <p:txBody>
          <a:bodyPr anchor="b"/>
          <a:lstStyle>
            <a:lvl1pPr marL="0" indent="0">
              <a:spcBef>
                <a:spcPts val="400"/>
              </a:spcBef>
              <a:buSzTx/>
              <a:buNone/>
              <a:defRPr sz="2000">
                <a:solidFill>
                  <a:srgbClr val="888888"/>
                </a:solidFill>
              </a:defRPr>
            </a:lvl1pPr>
            <a:lvl2pPr marL="0" indent="0">
              <a:spcBef>
                <a:spcPts val="400"/>
              </a:spcBef>
              <a:buSzTx/>
              <a:buNone/>
              <a:defRPr sz="2000">
                <a:solidFill>
                  <a:srgbClr val="888888"/>
                </a:solidFill>
              </a:defRPr>
            </a:lvl2pPr>
            <a:lvl3pPr marL="0" indent="0">
              <a:spcBef>
                <a:spcPts val="400"/>
              </a:spcBef>
              <a:buSzTx/>
              <a:buNone/>
              <a:defRPr sz="2000">
                <a:solidFill>
                  <a:srgbClr val="888888"/>
                </a:solidFill>
              </a:defRPr>
            </a:lvl3pPr>
            <a:lvl4pPr marL="0" indent="0">
              <a:spcBef>
                <a:spcPts val="400"/>
              </a:spcBef>
              <a:buSzTx/>
              <a:buNone/>
              <a:defRPr sz="2000">
                <a:solidFill>
                  <a:srgbClr val="888888"/>
                </a:solidFill>
              </a:defRPr>
            </a:lvl4pPr>
            <a:lvl5pPr marL="0" indent="0">
              <a:spcBef>
                <a:spcPts val="400"/>
              </a:spcBef>
              <a:buSzTx/>
              <a:buNone/>
              <a:defRPr sz="2000">
                <a:solidFill>
                  <a:srgbClr val="888888"/>
                </a:solidFill>
              </a:defRPr>
            </a:lvl5pPr>
          </a:lstStyle>
          <a:p>
            <a:r>
              <a:t>內文層級一</a:t>
            </a:r>
          </a:p>
          <a:p>
            <a:pPr lvl="1"/>
            <a:r>
              <a:t>內文層級二</a:t>
            </a:r>
          </a:p>
          <a:p>
            <a:pPr lvl="2"/>
            <a:r>
              <a:t>內文層級三</a:t>
            </a:r>
          </a:p>
          <a:p>
            <a:pPr lvl="3"/>
            <a:r>
              <a:t>內文層級四</a:t>
            </a:r>
          </a:p>
          <a:p>
            <a:pPr lvl="4"/>
            <a:r>
              <a:t>內文層級五</a:t>
            </a:r>
          </a:p>
        </p:txBody>
      </p:sp>
      <p:sp>
        <p:nvSpPr>
          <p:cNvPr id="85"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標題及表格">
    <p:spTree>
      <p:nvGrpSpPr>
        <p:cNvPr id="1" name=""/>
        <p:cNvGrpSpPr/>
        <p:nvPr/>
      </p:nvGrpSpPr>
      <p:grpSpPr>
        <a:xfrm>
          <a:off x="0" y="0"/>
          <a:ext cx="0" cy="0"/>
          <a:chOff x="0" y="0"/>
          <a:chExt cx="0" cy="0"/>
        </a:xfrm>
      </p:grpSpPr>
      <p:sp>
        <p:nvSpPr>
          <p:cNvPr id="913"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14"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15"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16"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17"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標題，文字及兩項物件">
    <p:spTree>
      <p:nvGrpSpPr>
        <p:cNvPr id="1" name=""/>
        <p:cNvGrpSpPr/>
        <p:nvPr/>
      </p:nvGrpSpPr>
      <p:grpSpPr>
        <a:xfrm>
          <a:off x="0" y="0"/>
          <a:ext cx="0" cy="0"/>
          <a:chOff x="0" y="0"/>
          <a:chExt cx="0" cy="0"/>
        </a:xfrm>
      </p:grpSpPr>
      <p:sp>
        <p:nvSpPr>
          <p:cNvPr id="92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25"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26"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27"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28" name="內文層級一…"/>
          <p:cNvSpPr txBox="1">
            <a:spLocks noGrp="1"/>
          </p:cNvSpPr>
          <p:nvPr>
            <p:ph type="body" sz="half" idx="1"/>
          </p:nvPr>
        </p:nvSpPr>
        <p:spPr>
          <a:xfrm>
            <a:off x="609604" y="981075"/>
            <a:ext cx="5392617" cy="5145088"/>
          </a:xfrm>
          <a:prstGeom prst="rect">
            <a:avLst/>
          </a:prstGeom>
        </p:spPr>
        <p:txBody>
          <a:bodyPr/>
          <a:lstStyle>
            <a:lvl1pPr>
              <a:spcBef>
                <a:spcPts val="500"/>
              </a:spcBef>
              <a:buClr>
                <a:srgbClr val="FF0066"/>
              </a:buClr>
              <a:buFont typeface="Calibri"/>
              <a:buChar char="➢"/>
              <a:defRPr sz="2400" b="1">
                <a:solidFill>
                  <a:srgbClr val="0070C0"/>
                </a:solidFill>
                <a:latin typeface="+mj-lt"/>
                <a:ea typeface="+mj-ea"/>
                <a:cs typeface="+mj-cs"/>
                <a:sym typeface="Calibri"/>
              </a:defRPr>
            </a:lvl1pPr>
            <a:lvl2pPr marL="684212" indent="-342900">
              <a:spcBef>
                <a:spcPts val="500"/>
              </a:spcBef>
              <a:buClr>
                <a:srgbClr val="FF0066"/>
              </a:buClr>
              <a:buFont typeface="Calibri"/>
              <a:buChar char="✓"/>
              <a:defRPr sz="2400" b="1">
                <a:solidFill>
                  <a:srgbClr val="0070C0"/>
                </a:solidFill>
                <a:latin typeface="+mj-lt"/>
                <a:ea typeface="+mj-ea"/>
                <a:cs typeface="+mj-cs"/>
                <a:sym typeface="Calibri"/>
              </a:defRPr>
            </a:lvl2pPr>
            <a:lvl3pPr>
              <a:spcBef>
                <a:spcPts val="500"/>
              </a:spcBef>
              <a:buClr>
                <a:srgbClr val="FF0066"/>
              </a:buClr>
              <a:buFont typeface="Calibri"/>
              <a:defRPr sz="2400" b="1">
                <a:solidFill>
                  <a:srgbClr val="0070C0"/>
                </a:solidFill>
                <a:latin typeface="+mj-lt"/>
                <a:ea typeface="+mj-ea"/>
                <a:cs typeface="+mj-cs"/>
                <a:sym typeface="Calibri"/>
              </a:defRPr>
            </a:lvl3pPr>
            <a:lvl4pPr marL="1714500" indent="-342900">
              <a:spcBef>
                <a:spcPts val="500"/>
              </a:spcBef>
              <a:buClr>
                <a:srgbClr val="FF0066"/>
              </a:buClr>
              <a:buFont typeface="Calibri"/>
              <a:buChar char="p"/>
              <a:defRPr sz="2400" b="1">
                <a:solidFill>
                  <a:srgbClr val="0070C0"/>
                </a:solidFill>
                <a:latin typeface="+mj-lt"/>
                <a:ea typeface="+mj-ea"/>
                <a:cs typeface="+mj-cs"/>
                <a:sym typeface="Calibri"/>
              </a:defRPr>
            </a:lvl4pPr>
            <a:lvl5pPr marL="2103120" indent="-274320">
              <a:spcBef>
                <a:spcPts val="500"/>
              </a:spcBef>
              <a:buClr>
                <a:srgbClr val="FF0066"/>
              </a:buClr>
              <a:buFont typeface="Calibri"/>
              <a:buChar char="➢"/>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29"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93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3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38"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39" name="大標題文字"/>
          <p:cNvSpPr txBox="1">
            <a:spLocks noGrp="1"/>
          </p:cNvSpPr>
          <p:nvPr>
            <p:ph type="title"/>
          </p:nvPr>
        </p:nvSpPr>
        <p:spPr>
          <a:xfrm>
            <a:off x="914400" y="2130591"/>
            <a:ext cx="10363200" cy="1470030"/>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40"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j-lt"/>
                <a:ea typeface="+mj-ea"/>
                <a:cs typeface="+mj-cs"/>
                <a:sym typeface="Calibri"/>
              </a:defRPr>
            </a:lvl1pPr>
            <a:lvl2pPr marL="0" indent="0" algn="ctr">
              <a:spcBef>
                <a:spcPts val="500"/>
              </a:spcBef>
              <a:buSzTx/>
              <a:buNone/>
              <a:defRPr sz="2400" b="1">
                <a:solidFill>
                  <a:srgbClr val="0070C0"/>
                </a:solidFill>
                <a:latin typeface="+mj-lt"/>
                <a:ea typeface="+mj-ea"/>
                <a:cs typeface="+mj-cs"/>
                <a:sym typeface="Calibri"/>
              </a:defRPr>
            </a:lvl2pPr>
            <a:lvl3pPr marL="0" indent="0" algn="ctr">
              <a:spcBef>
                <a:spcPts val="500"/>
              </a:spcBef>
              <a:buSzTx/>
              <a:buNone/>
              <a:defRPr sz="2400" b="1">
                <a:solidFill>
                  <a:srgbClr val="0070C0"/>
                </a:solidFill>
                <a:latin typeface="+mj-lt"/>
                <a:ea typeface="+mj-ea"/>
                <a:cs typeface="+mj-cs"/>
                <a:sym typeface="Calibri"/>
              </a:defRPr>
            </a:lvl3pPr>
            <a:lvl4pPr marL="0" indent="0" algn="ctr">
              <a:spcBef>
                <a:spcPts val="500"/>
              </a:spcBef>
              <a:buSzTx/>
              <a:buNone/>
              <a:defRPr sz="2400" b="1">
                <a:solidFill>
                  <a:srgbClr val="0070C0"/>
                </a:solidFill>
                <a:latin typeface="+mj-lt"/>
                <a:ea typeface="+mj-ea"/>
                <a:cs typeface="+mj-cs"/>
                <a:sym typeface="Calibri"/>
              </a:defRPr>
            </a:lvl4pPr>
            <a:lvl5pPr marL="0" indent="0" algn="ctr">
              <a:spcBef>
                <a:spcPts val="500"/>
              </a:spcBef>
              <a:buSzTx/>
              <a:buNone/>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41"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4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49"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50"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51" name="大標題文字"/>
          <p:cNvSpPr txBox="1">
            <a:spLocks noGrp="1"/>
          </p:cNvSpPr>
          <p:nvPr>
            <p:ph type="title"/>
          </p:nvPr>
        </p:nvSpPr>
        <p:spPr>
          <a:xfrm>
            <a:off x="609600" y="166"/>
            <a:ext cx="10972800" cy="765177"/>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52" name="內文層級一…"/>
          <p:cNvSpPr txBox="1">
            <a:spLocks noGrp="1"/>
          </p:cNvSpPr>
          <p:nvPr>
            <p:ph type="body" sz="half" idx="1"/>
          </p:nvPr>
        </p:nvSpPr>
        <p:spPr>
          <a:xfrm>
            <a:off x="609604" y="981075"/>
            <a:ext cx="5392617" cy="5145088"/>
          </a:xfrm>
          <a:prstGeom prst="rect">
            <a:avLst/>
          </a:prstGeom>
        </p:spPr>
        <p:txBody>
          <a:bodyPr/>
          <a:lstStyle>
            <a:lvl1pPr>
              <a:spcBef>
                <a:spcPts val="600"/>
              </a:spcBef>
              <a:buClr>
                <a:srgbClr val="FF0066"/>
              </a:buClr>
              <a:buFont typeface="Calibri"/>
              <a:buChar char="➢"/>
              <a:defRPr sz="2800" b="1">
                <a:solidFill>
                  <a:srgbClr val="0070C0"/>
                </a:solidFill>
                <a:latin typeface="+mj-lt"/>
                <a:ea typeface="+mj-ea"/>
                <a:cs typeface="+mj-cs"/>
                <a:sym typeface="Calibri"/>
              </a:defRPr>
            </a:lvl1pPr>
            <a:lvl2pPr marL="674687" indent="-333375">
              <a:spcBef>
                <a:spcPts val="600"/>
              </a:spcBef>
              <a:buClr>
                <a:srgbClr val="FF0066"/>
              </a:buClr>
              <a:buFont typeface="Calibri"/>
              <a:buChar char="✓"/>
              <a:defRPr sz="2800" b="1">
                <a:solidFill>
                  <a:srgbClr val="0070C0"/>
                </a:solidFill>
                <a:latin typeface="+mj-lt"/>
                <a:ea typeface="+mj-ea"/>
                <a:cs typeface="+mj-cs"/>
                <a:sym typeface="Calibri"/>
              </a:defRPr>
            </a:lvl2pPr>
            <a:lvl3pPr marL="1234438" indent="-320038">
              <a:spcBef>
                <a:spcPts val="600"/>
              </a:spcBef>
              <a:buClr>
                <a:srgbClr val="FF0066"/>
              </a:buClr>
              <a:buFont typeface="Calibri"/>
              <a:defRPr sz="2800" b="1">
                <a:solidFill>
                  <a:srgbClr val="0070C0"/>
                </a:solidFill>
                <a:latin typeface="+mj-lt"/>
                <a:ea typeface="+mj-ea"/>
                <a:cs typeface="+mj-cs"/>
                <a:sym typeface="Calibri"/>
              </a:defRPr>
            </a:lvl3pPr>
            <a:lvl4pPr marL="1727200" indent="-355600">
              <a:spcBef>
                <a:spcPts val="600"/>
              </a:spcBef>
              <a:buClr>
                <a:srgbClr val="FF0066"/>
              </a:buClr>
              <a:buFont typeface="Calibri"/>
              <a:buChar char="p"/>
              <a:defRPr sz="2800" b="1">
                <a:solidFill>
                  <a:srgbClr val="0070C0"/>
                </a:solidFill>
                <a:latin typeface="+mj-lt"/>
                <a:ea typeface="+mj-ea"/>
                <a:cs typeface="+mj-cs"/>
                <a:sym typeface="Calibri"/>
              </a:defRPr>
            </a:lvl4pPr>
            <a:lvl5pPr marL="2184400" indent="-355600">
              <a:spcBef>
                <a:spcPts val="600"/>
              </a:spcBef>
              <a:buClr>
                <a:srgbClr val="FF0066"/>
              </a:buClr>
              <a:buFont typeface="Calibri"/>
              <a:buChar char="➢"/>
              <a:defRPr sz="28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53"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x">
  <p:cSld name="物件">
    <p:spTree>
      <p:nvGrpSpPr>
        <p:cNvPr id="1" name=""/>
        <p:cNvGrpSpPr/>
        <p:nvPr/>
      </p:nvGrpSpPr>
      <p:grpSpPr>
        <a:xfrm>
          <a:off x="0" y="0"/>
          <a:ext cx="0" cy="0"/>
          <a:chOff x="0" y="0"/>
          <a:chExt cx="0" cy="0"/>
        </a:xfrm>
      </p:grpSpPr>
      <p:sp>
        <p:nvSpPr>
          <p:cNvPr id="96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6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62"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63" name="內文層級一…"/>
          <p:cNvSpPr txBox="1">
            <a:spLocks noGrp="1"/>
          </p:cNvSpPr>
          <p:nvPr>
            <p:ph type="body" idx="1"/>
          </p:nvPr>
        </p:nvSpPr>
        <p:spPr>
          <a:xfrm>
            <a:off x="609600" y="166"/>
            <a:ext cx="10972800" cy="6126163"/>
          </a:xfrm>
          <a:prstGeom prst="rect">
            <a:avLst/>
          </a:prstGeom>
        </p:spPr>
        <p:txBody>
          <a:bodyPr/>
          <a:lstStyle>
            <a:lvl1pPr>
              <a:spcBef>
                <a:spcPts val="500"/>
              </a:spcBef>
              <a:buClr>
                <a:srgbClr val="FF0066"/>
              </a:buClr>
              <a:buFont typeface="Calibri"/>
              <a:buChar char="➢"/>
              <a:defRPr sz="2400" b="1">
                <a:solidFill>
                  <a:srgbClr val="0070C0"/>
                </a:solidFill>
                <a:latin typeface="+mj-lt"/>
                <a:ea typeface="+mj-ea"/>
                <a:cs typeface="+mj-cs"/>
                <a:sym typeface="Calibri"/>
              </a:defRPr>
            </a:lvl1pPr>
            <a:lvl2pPr marL="684212" indent="-342900">
              <a:spcBef>
                <a:spcPts val="500"/>
              </a:spcBef>
              <a:buClr>
                <a:srgbClr val="FF0066"/>
              </a:buClr>
              <a:buFont typeface="Calibri"/>
              <a:buChar char="✓"/>
              <a:defRPr sz="2400" b="1">
                <a:solidFill>
                  <a:srgbClr val="0070C0"/>
                </a:solidFill>
                <a:latin typeface="+mj-lt"/>
                <a:ea typeface="+mj-ea"/>
                <a:cs typeface="+mj-cs"/>
                <a:sym typeface="Calibri"/>
              </a:defRPr>
            </a:lvl2pPr>
            <a:lvl3pPr>
              <a:spcBef>
                <a:spcPts val="500"/>
              </a:spcBef>
              <a:buClr>
                <a:srgbClr val="FF0066"/>
              </a:buClr>
              <a:buFont typeface="Calibri"/>
              <a:defRPr sz="2400" b="1">
                <a:solidFill>
                  <a:srgbClr val="0070C0"/>
                </a:solidFill>
                <a:latin typeface="+mj-lt"/>
                <a:ea typeface="+mj-ea"/>
                <a:cs typeface="+mj-cs"/>
                <a:sym typeface="Calibri"/>
              </a:defRPr>
            </a:lvl3pPr>
            <a:lvl4pPr marL="1714500" indent="-342900">
              <a:spcBef>
                <a:spcPts val="500"/>
              </a:spcBef>
              <a:buClr>
                <a:srgbClr val="FF0066"/>
              </a:buClr>
              <a:buFont typeface="Calibri"/>
              <a:buChar char="p"/>
              <a:defRPr sz="2400" b="1">
                <a:solidFill>
                  <a:srgbClr val="0070C0"/>
                </a:solidFill>
                <a:latin typeface="+mj-lt"/>
                <a:ea typeface="+mj-ea"/>
                <a:cs typeface="+mj-cs"/>
                <a:sym typeface="Calibri"/>
              </a:defRPr>
            </a:lvl4pPr>
            <a:lvl5pPr marL="2103120" indent="-274320">
              <a:spcBef>
                <a:spcPts val="500"/>
              </a:spcBef>
              <a:buClr>
                <a:srgbClr val="FF0066"/>
              </a:buClr>
              <a:buFont typeface="Calibri"/>
              <a:buChar char="➢"/>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64"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x">
  <p:cSld name="15_標題及物件">
    <p:spTree>
      <p:nvGrpSpPr>
        <p:cNvPr id="1" name=""/>
        <p:cNvGrpSpPr/>
        <p:nvPr/>
      </p:nvGrpSpPr>
      <p:grpSpPr>
        <a:xfrm>
          <a:off x="0" y="0"/>
          <a:ext cx="0" cy="0"/>
          <a:chOff x="0" y="0"/>
          <a:chExt cx="0" cy="0"/>
        </a:xfrm>
      </p:grpSpPr>
      <p:sp>
        <p:nvSpPr>
          <p:cNvPr id="971"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72"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73"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74" name="大標題文字"/>
          <p:cNvSpPr txBox="1">
            <a:spLocks noGrp="1"/>
          </p:cNvSpPr>
          <p:nvPr>
            <p:ph type="title"/>
          </p:nvPr>
        </p:nvSpPr>
        <p:spPr>
          <a:xfrm>
            <a:off x="0" y="208799"/>
            <a:ext cx="12192000" cy="1008004"/>
          </a:xfrm>
          <a:prstGeom prst="rect">
            <a:avLst/>
          </a:prstGeom>
        </p:spPr>
        <p:txBody>
          <a:bodyPr anchor="ctr"/>
          <a:lstStyle>
            <a:lvl1pPr algn="ctr">
              <a:defRPr sz="3200" b="1">
                <a:solidFill>
                  <a:srgbClr val="000099"/>
                </a:solidFill>
                <a:effectLst>
                  <a:outerShdw blurRad="38100" dist="38100" dir="2700000" rotWithShape="0">
                    <a:srgbClr val="C0C0C0"/>
                  </a:outerShdw>
                </a:effectLst>
              </a:defRPr>
            </a:lvl1pPr>
          </a:lstStyle>
          <a:p>
            <a:r>
              <a:t>大標題文字</a:t>
            </a:r>
          </a:p>
        </p:txBody>
      </p:sp>
      <p:sp>
        <p:nvSpPr>
          <p:cNvPr id="975" name="內文層級一…"/>
          <p:cNvSpPr txBox="1">
            <a:spLocks noGrp="1"/>
          </p:cNvSpPr>
          <p:nvPr>
            <p:ph type="body" idx="1"/>
          </p:nvPr>
        </p:nvSpPr>
        <p:spPr>
          <a:xfrm>
            <a:off x="609600" y="858413"/>
            <a:ext cx="10972800" cy="5267755"/>
          </a:xfrm>
          <a:prstGeom prst="rect">
            <a:avLst/>
          </a:prstGeom>
        </p:spPr>
        <p:txBody>
          <a:bodyPr/>
          <a:lstStyle>
            <a:lvl1pPr>
              <a:spcBef>
                <a:spcPts val="500"/>
              </a:spcBef>
              <a:buClr>
                <a:srgbClr val="FF0066"/>
              </a:buClr>
              <a:buFont typeface="Calibri"/>
              <a:buChar char="➢"/>
              <a:defRPr sz="2400" b="1">
                <a:solidFill>
                  <a:srgbClr val="0070C0"/>
                </a:solidFill>
                <a:latin typeface="+mj-lt"/>
                <a:ea typeface="+mj-ea"/>
                <a:cs typeface="+mj-cs"/>
                <a:sym typeface="Calibri"/>
              </a:defRPr>
            </a:lvl1pPr>
            <a:lvl2pPr marL="684212" indent="-342900">
              <a:spcBef>
                <a:spcPts val="500"/>
              </a:spcBef>
              <a:buClr>
                <a:srgbClr val="FF0066"/>
              </a:buClr>
              <a:buFont typeface="Calibri"/>
              <a:buChar char="✓"/>
              <a:defRPr sz="2400" b="1">
                <a:solidFill>
                  <a:srgbClr val="0070C0"/>
                </a:solidFill>
                <a:latin typeface="+mj-lt"/>
                <a:ea typeface="+mj-ea"/>
                <a:cs typeface="+mj-cs"/>
                <a:sym typeface="Calibri"/>
              </a:defRPr>
            </a:lvl2pPr>
            <a:lvl3pPr>
              <a:spcBef>
                <a:spcPts val="500"/>
              </a:spcBef>
              <a:buClr>
                <a:srgbClr val="FF0066"/>
              </a:buClr>
              <a:buFont typeface="Calibri"/>
              <a:defRPr sz="2400" b="1">
                <a:solidFill>
                  <a:srgbClr val="0070C0"/>
                </a:solidFill>
                <a:latin typeface="+mj-lt"/>
                <a:ea typeface="+mj-ea"/>
                <a:cs typeface="+mj-cs"/>
                <a:sym typeface="Calibri"/>
              </a:defRPr>
            </a:lvl3pPr>
            <a:lvl4pPr marL="1714500" indent="-342900">
              <a:spcBef>
                <a:spcPts val="500"/>
              </a:spcBef>
              <a:buClr>
                <a:srgbClr val="FF0066"/>
              </a:buClr>
              <a:buFont typeface="Calibri"/>
              <a:buChar char="p"/>
              <a:defRPr sz="2400" b="1">
                <a:solidFill>
                  <a:srgbClr val="0070C0"/>
                </a:solidFill>
                <a:latin typeface="+mj-lt"/>
                <a:ea typeface="+mj-ea"/>
                <a:cs typeface="+mj-cs"/>
                <a:sym typeface="Calibri"/>
              </a:defRPr>
            </a:lvl4pPr>
            <a:lvl5pPr marL="2103120" indent="-274320">
              <a:spcBef>
                <a:spcPts val="500"/>
              </a:spcBef>
              <a:buClr>
                <a:srgbClr val="FF0066"/>
              </a:buClr>
              <a:buFont typeface="Calibri"/>
              <a:buChar char="➢"/>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76" name="文字版面配置區 8"/>
          <p:cNvSpPr>
            <a:spLocks noGrp="1"/>
          </p:cNvSpPr>
          <p:nvPr>
            <p:ph type="body" sz="quarter" idx="21"/>
          </p:nvPr>
        </p:nvSpPr>
        <p:spPr>
          <a:xfrm>
            <a:off x="96000" y="6650297"/>
            <a:ext cx="4415965" cy="188646"/>
          </a:xfrm>
          <a:prstGeom prst="rect">
            <a:avLst/>
          </a:prstGeom>
        </p:spPr>
        <p:txBody>
          <a:bodyPr lIns="0" tIns="0" rIns="0" bIns="0" anchor="ctr"/>
          <a:lstStyle/>
          <a:p>
            <a:pPr marL="147446" indent="-147446" defTabSz="393191">
              <a:spcBef>
                <a:spcPts val="300"/>
              </a:spcBef>
              <a:defRPr sz="1300"/>
            </a:pPr>
            <a:endParaRPr/>
          </a:p>
        </p:txBody>
      </p:sp>
      <p:sp>
        <p:nvSpPr>
          <p:cNvPr id="977"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x">
  <p:cSld name="1_標題投影片">
    <p:spTree>
      <p:nvGrpSpPr>
        <p:cNvPr id="1" name=""/>
        <p:cNvGrpSpPr/>
        <p:nvPr/>
      </p:nvGrpSpPr>
      <p:grpSpPr>
        <a:xfrm>
          <a:off x="0" y="0"/>
          <a:ext cx="0" cy="0"/>
          <a:chOff x="0" y="0"/>
          <a:chExt cx="0" cy="0"/>
        </a:xfrm>
      </p:grpSpPr>
      <p:sp>
        <p:nvSpPr>
          <p:cNvPr id="984"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85"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86"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87" name="大標題文字"/>
          <p:cNvSpPr txBox="1">
            <a:spLocks noGrp="1"/>
          </p:cNvSpPr>
          <p:nvPr>
            <p:ph type="title"/>
          </p:nvPr>
        </p:nvSpPr>
        <p:spPr>
          <a:xfrm>
            <a:off x="914400" y="2130567"/>
            <a:ext cx="10363200" cy="1470030"/>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988" name="內文層級一…"/>
          <p:cNvSpPr txBox="1">
            <a:spLocks noGrp="1"/>
          </p:cNvSpPr>
          <p:nvPr>
            <p:ph type="body" sz="quarter" idx="1"/>
          </p:nvPr>
        </p:nvSpPr>
        <p:spPr>
          <a:xfrm>
            <a:off x="1828800" y="3886200"/>
            <a:ext cx="8534400" cy="1752600"/>
          </a:xfrm>
          <a:prstGeom prst="rect">
            <a:avLst/>
          </a:prstGeom>
        </p:spPr>
        <p:txBody>
          <a:bodyPr/>
          <a:lstStyle>
            <a:lvl1pPr marL="0" indent="0" algn="ctr">
              <a:spcBef>
                <a:spcPts val="500"/>
              </a:spcBef>
              <a:buSzTx/>
              <a:buNone/>
              <a:defRPr sz="2400" b="1">
                <a:solidFill>
                  <a:srgbClr val="0070C0"/>
                </a:solidFill>
                <a:latin typeface="+mj-lt"/>
                <a:ea typeface="+mj-ea"/>
                <a:cs typeface="+mj-cs"/>
                <a:sym typeface="Calibri"/>
              </a:defRPr>
            </a:lvl1pPr>
            <a:lvl2pPr marL="0" indent="0" algn="ctr">
              <a:spcBef>
                <a:spcPts val="500"/>
              </a:spcBef>
              <a:buSzTx/>
              <a:buNone/>
              <a:defRPr sz="2400" b="1">
                <a:solidFill>
                  <a:srgbClr val="0070C0"/>
                </a:solidFill>
                <a:latin typeface="+mj-lt"/>
                <a:ea typeface="+mj-ea"/>
                <a:cs typeface="+mj-cs"/>
                <a:sym typeface="Calibri"/>
              </a:defRPr>
            </a:lvl2pPr>
            <a:lvl3pPr marL="0" indent="0" algn="ctr">
              <a:spcBef>
                <a:spcPts val="500"/>
              </a:spcBef>
              <a:buSzTx/>
              <a:buNone/>
              <a:defRPr sz="2400" b="1">
                <a:solidFill>
                  <a:srgbClr val="0070C0"/>
                </a:solidFill>
                <a:latin typeface="+mj-lt"/>
                <a:ea typeface="+mj-ea"/>
                <a:cs typeface="+mj-cs"/>
                <a:sym typeface="Calibri"/>
              </a:defRPr>
            </a:lvl3pPr>
            <a:lvl4pPr marL="0" indent="0" algn="ctr">
              <a:spcBef>
                <a:spcPts val="500"/>
              </a:spcBef>
              <a:buSzTx/>
              <a:buNone/>
              <a:defRPr sz="2400" b="1">
                <a:solidFill>
                  <a:srgbClr val="0070C0"/>
                </a:solidFill>
                <a:latin typeface="+mj-lt"/>
                <a:ea typeface="+mj-ea"/>
                <a:cs typeface="+mj-cs"/>
                <a:sym typeface="Calibri"/>
              </a:defRPr>
            </a:lvl4pPr>
            <a:lvl5pPr marL="0" indent="0" algn="ctr">
              <a:spcBef>
                <a:spcPts val="500"/>
              </a:spcBef>
              <a:buSzTx/>
              <a:buNone/>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989"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x">
  <p:cSld name="1_標題及物件">
    <p:spTree>
      <p:nvGrpSpPr>
        <p:cNvPr id="1" name=""/>
        <p:cNvGrpSpPr/>
        <p:nvPr/>
      </p:nvGrpSpPr>
      <p:grpSpPr>
        <a:xfrm>
          <a:off x="0" y="0"/>
          <a:ext cx="0" cy="0"/>
          <a:chOff x="0" y="0"/>
          <a:chExt cx="0" cy="0"/>
        </a:xfrm>
      </p:grpSpPr>
      <p:sp>
        <p:nvSpPr>
          <p:cNvPr id="996"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997"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998"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999" name="內文層級一…"/>
          <p:cNvSpPr txBox="1">
            <a:spLocks noGrp="1"/>
          </p:cNvSpPr>
          <p:nvPr>
            <p:ph type="body" idx="1"/>
          </p:nvPr>
        </p:nvSpPr>
        <p:spPr>
          <a:xfrm>
            <a:off x="609604" y="1278467"/>
            <a:ext cx="11152717" cy="4919134"/>
          </a:xfrm>
          <a:prstGeom prst="rect">
            <a:avLst/>
          </a:prstGeom>
        </p:spPr>
        <p:txBody>
          <a:bodyPr/>
          <a:lstStyle>
            <a:lvl1pPr>
              <a:spcBef>
                <a:spcPts val="500"/>
              </a:spcBef>
              <a:buClr>
                <a:srgbClr val="FF0066"/>
              </a:buClr>
              <a:buFont typeface="Arial"/>
              <a:buChar char="➢"/>
              <a:defRPr sz="2400" b="1">
                <a:solidFill>
                  <a:srgbClr val="0070C0"/>
                </a:solidFill>
              </a:defRPr>
            </a:lvl1pPr>
            <a:lvl2pPr marL="684212" indent="-342900">
              <a:spcBef>
                <a:spcPts val="500"/>
              </a:spcBef>
              <a:buClr>
                <a:srgbClr val="FF0066"/>
              </a:buClr>
              <a:buFont typeface="Arial"/>
              <a:buChar char="✓"/>
              <a:defRPr sz="2400" b="1">
                <a:solidFill>
                  <a:srgbClr val="0070C0"/>
                </a:solidFill>
              </a:defRPr>
            </a:lvl2pPr>
            <a:lvl3pPr>
              <a:spcBef>
                <a:spcPts val="500"/>
              </a:spcBef>
              <a:buClr>
                <a:srgbClr val="FF0066"/>
              </a:buClr>
              <a:buFont typeface="Arial"/>
              <a:defRPr sz="2400" b="1">
                <a:solidFill>
                  <a:srgbClr val="0070C0"/>
                </a:solidFill>
              </a:defRPr>
            </a:lvl3pPr>
            <a:lvl4pPr marL="1676400" indent="-304800">
              <a:spcBef>
                <a:spcPts val="500"/>
              </a:spcBef>
              <a:buClr>
                <a:srgbClr val="FF0066"/>
              </a:buClr>
              <a:buFont typeface="Arial"/>
              <a:buChar char="p"/>
              <a:defRPr sz="2400" b="1">
                <a:solidFill>
                  <a:srgbClr val="0070C0"/>
                </a:solidFill>
              </a:defRPr>
            </a:lvl4pPr>
            <a:lvl5pPr marL="2171700" indent="-342900">
              <a:spcBef>
                <a:spcPts val="500"/>
              </a:spcBef>
              <a:buClr>
                <a:srgbClr val="FF0066"/>
              </a:buClr>
              <a:buFont typeface="Arial"/>
              <a:buChar char="➢"/>
              <a:defRPr sz="2400" b="1">
                <a:solidFill>
                  <a:srgbClr val="0070C0"/>
                </a:solidFill>
              </a:defRPr>
            </a:lvl5pPr>
          </a:lstStyle>
          <a:p>
            <a:r>
              <a:t>內文層級一</a:t>
            </a:r>
          </a:p>
          <a:p>
            <a:pPr lvl="1"/>
            <a:r>
              <a:t>內文層級二</a:t>
            </a:r>
          </a:p>
          <a:p>
            <a:pPr lvl="2"/>
            <a:r>
              <a:t>內文層級三</a:t>
            </a:r>
          </a:p>
          <a:p>
            <a:pPr lvl="3"/>
            <a:r>
              <a:t>內文層級四</a:t>
            </a:r>
          </a:p>
          <a:p>
            <a:pPr lvl="4"/>
            <a:r>
              <a:t>內文層級五</a:t>
            </a:r>
          </a:p>
        </p:txBody>
      </p:sp>
      <p:sp>
        <p:nvSpPr>
          <p:cNvPr id="1000" name="大標題文字"/>
          <p:cNvSpPr txBox="1">
            <a:spLocks noGrp="1"/>
          </p:cNvSpPr>
          <p:nvPr>
            <p:ph type="title"/>
          </p:nvPr>
        </p:nvSpPr>
        <p:spPr>
          <a:xfrm>
            <a:off x="0" y="405142"/>
            <a:ext cx="12192000" cy="775761"/>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01"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x">
  <p:cSld name="1_兩項物件">
    <p:spTree>
      <p:nvGrpSpPr>
        <p:cNvPr id="1" name=""/>
        <p:cNvGrpSpPr/>
        <p:nvPr/>
      </p:nvGrpSpPr>
      <p:grpSpPr>
        <a:xfrm>
          <a:off x="0" y="0"/>
          <a:ext cx="0" cy="0"/>
          <a:chOff x="0" y="0"/>
          <a:chExt cx="0" cy="0"/>
        </a:xfrm>
      </p:grpSpPr>
      <p:sp>
        <p:nvSpPr>
          <p:cNvPr id="1008"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09"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10"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1011" name="大標題文字"/>
          <p:cNvSpPr txBox="1">
            <a:spLocks noGrp="1"/>
          </p:cNvSpPr>
          <p:nvPr>
            <p:ph type="title"/>
          </p:nvPr>
        </p:nvSpPr>
        <p:spPr>
          <a:xfrm>
            <a:off x="457209" y="308091"/>
            <a:ext cx="11317114" cy="614366"/>
          </a:xfrm>
          <a:prstGeom prst="rect">
            <a:avLst/>
          </a:prstGeom>
        </p:spPr>
        <p:txBody>
          <a:bodyPr anchor="ctr"/>
          <a:lstStyle>
            <a:lvl1pPr algn="ctr">
              <a:defRPr b="1">
                <a:solidFill>
                  <a:srgbClr val="000099"/>
                </a:solidFill>
                <a:effectLst>
                  <a:outerShdw blurRad="38100" dist="38100" dir="2700000" rotWithShape="0">
                    <a:srgbClr val="C0C0C0"/>
                  </a:outerShdw>
                </a:effectLst>
              </a:defRPr>
            </a:lvl1pPr>
          </a:lstStyle>
          <a:p>
            <a:r>
              <a:t>大標題文字</a:t>
            </a:r>
          </a:p>
        </p:txBody>
      </p:sp>
      <p:sp>
        <p:nvSpPr>
          <p:cNvPr id="1012" name="內文層級一…"/>
          <p:cNvSpPr txBox="1">
            <a:spLocks noGrp="1"/>
          </p:cNvSpPr>
          <p:nvPr>
            <p:ph type="body" idx="1"/>
          </p:nvPr>
        </p:nvSpPr>
        <p:spPr>
          <a:xfrm>
            <a:off x="457201" y="1090244"/>
            <a:ext cx="11324492" cy="5249013"/>
          </a:xfrm>
          <a:prstGeom prst="rect">
            <a:avLst/>
          </a:prstGeom>
        </p:spPr>
        <p:txBody>
          <a:bodyPr/>
          <a:lstStyle>
            <a:lvl1pPr marL="273050" indent="-27305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1pPr>
            <a:lvl2pPr marL="694055" indent="-421005">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2pPr>
            <a:lvl3pPr marL="951548" indent="-327658">
              <a:spcBef>
                <a:spcPts val="500"/>
              </a:spcBef>
              <a:buClr>
                <a:srgbClr val="FF0066"/>
              </a:buClr>
              <a:buFont typeface="Times New Roman"/>
              <a:defRPr sz="2400" b="1">
                <a:solidFill>
                  <a:srgbClr val="0070C0"/>
                </a:solidFill>
                <a:latin typeface="Times New Roman"/>
                <a:ea typeface="Times New Roman"/>
                <a:cs typeface="Times New Roman"/>
                <a:sym typeface="Times New Roman"/>
              </a:defRPr>
            </a:lvl3pPr>
            <a:lvl4pPr marL="1224598" indent="-327658">
              <a:spcBef>
                <a:spcPts val="500"/>
              </a:spcBef>
              <a:buClr>
                <a:srgbClr val="FF0066"/>
              </a:buClr>
              <a:buFont typeface="Times New Roman"/>
              <a:buChar char="p"/>
              <a:defRPr sz="2400" b="1">
                <a:solidFill>
                  <a:srgbClr val="0070C0"/>
                </a:solidFill>
                <a:latin typeface="Times New Roman"/>
                <a:ea typeface="Times New Roman"/>
                <a:cs typeface="Times New Roman"/>
                <a:sym typeface="Times New Roman"/>
              </a:defRPr>
            </a:lvl4pPr>
            <a:lvl5pPr marL="2133600" indent="-304800">
              <a:spcBef>
                <a:spcPts val="500"/>
              </a:spcBef>
              <a:buClr>
                <a:srgbClr val="FF0066"/>
              </a:buClr>
              <a:buFont typeface="Times New Roman"/>
              <a:buChar char="➢"/>
              <a:defRPr sz="2400" b="1">
                <a:solidFill>
                  <a:srgbClr val="0070C0"/>
                </a:solidFill>
                <a:latin typeface="Times New Roman"/>
                <a:ea typeface="Times New Roman"/>
                <a:cs typeface="Times New Roman"/>
                <a:sym typeface="Times New Roman"/>
              </a:defRPr>
            </a:lvl5pPr>
          </a:lstStyle>
          <a:p>
            <a:r>
              <a:t>內文層級一</a:t>
            </a:r>
          </a:p>
          <a:p>
            <a:pPr lvl="1"/>
            <a:r>
              <a:t>內文層級二</a:t>
            </a:r>
          </a:p>
          <a:p>
            <a:pPr lvl="2"/>
            <a:r>
              <a:t>內文層級三</a:t>
            </a:r>
          </a:p>
          <a:p>
            <a:pPr lvl="3"/>
            <a:r>
              <a:t>內文層級四</a:t>
            </a:r>
          </a:p>
          <a:p>
            <a:pPr lvl="4"/>
            <a:r>
              <a:t>內文層級五</a:t>
            </a:r>
          </a:p>
        </p:txBody>
      </p:sp>
      <p:sp>
        <p:nvSpPr>
          <p:cNvPr id="1013"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x">
  <p:cSld name="4_標題及物件">
    <p:spTree>
      <p:nvGrpSpPr>
        <p:cNvPr id="1" name=""/>
        <p:cNvGrpSpPr/>
        <p:nvPr/>
      </p:nvGrpSpPr>
      <p:grpSpPr>
        <a:xfrm>
          <a:off x="0" y="0"/>
          <a:ext cx="0" cy="0"/>
          <a:chOff x="0" y="0"/>
          <a:chExt cx="0" cy="0"/>
        </a:xfrm>
      </p:grpSpPr>
      <p:sp>
        <p:nvSpPr>
          <p:cNvPr id="1020" name="Rectangle 42"/>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Times New Roman"/>
                <a:ea typeface="Times New Roman"/>
                <a:cs typeface="Times New Roman"/>
                <a:sym typeface="Times New Roman"/>
              </a:defRPr>
            </a:pPr>
            <a:endParaRPr/>
          </a:p>
        </p:txBody>
      </p:sp>
      <p:sp>
        <p:nvSpPr>
          <p:cNvPr id="1021" name="Text Box 13"/>
          <p:cNvSpPr txBox="1"/>
          <p:nvPr/>
        </p:nvSpPr>
        <p:spPr>
          <a:xfrm>
            <a:off x="45716" y="6514717"/>
            <a:ext cx="10805101" cy="3484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p>
            <a:pPr>
              <a:defRPr sz="900">
                <a:solidFill>
                  <a:srgbClr val="FFFFFF"/>
                </a:solidFill>
                <a:latin typeface="微軟正黑體"/>
                <a:ea typeface="微軟正黑體"/>
                <a:cs typeface="微軟正黑體"/>
                <a:sym typeface="微軟正黑體"/>
              </a:defRPr>
            </a:pPr>
            <a:r>
              <a:t>工業技術研究院    </a:t>
            </a:r>
            <a:r>
              <a:rPr>
                <a:latin typeface="Times New Roman"/>
                <a:ea typeface="Times New Roman"/>
                <a:cs typeface="Times New Roman"/>
                <a:sym typeface="Times New Roman"/>
              </a:rPr>
              <a:t>│ ITRI  COPYRIGHT</a:t>
            </a:r>
            <a:r>
              <a:rPr sz="1800">
                <a:latin typeface="Times New Roman"/>
                <a:ea typeface="Times New Roman"/>
                <a:cs typeface="Times New Roman"/>
                <a:sym typeface="Times New Roman"/>
              </a:rPr>
              <a:t> </a:t>
            </a:r>
          </a:p>
        </p:txBody>
      </p:sp>
      <p:pic>
        <p:nvPicPr>
          <p:cNvPr id="1022" name="圖片 11" descr="圖片 11"/>
          <p:cNvPicPr>
            <a:picLocks noChangeAspect="1"/>
          </p:cNvPicPr>
          <p:nvPr/>
        </p:nvPicPr>
        <p:blipFill>
          <a:blip r:embed="rId2"/>
          <a:srcRect r="31073"/>
          <a:stretch>
            <a:fillRect/>
          </a:stretch>
        </p:blipFill>
        <p:spPr>
          <a:xfrm>
            <a:off x="16933" y="-7943"/>
            <a:ext cx="1950609" cy="508009"/>
          </a:xfrm>
          <a:prstGeom prst="rect">
            <a:avLst/>
          </a:prstGeom>
          <a:ln w="12700">
            <a:miter lim="400000"/>
          </a:ln>
        </p:spPr>
      </p:pic>
      <p:sp>
        <p:nvSpPr>
          <p:cNvPr id="1023" name="大標題文字"/>
          <p:cNvSpPr txBox="1">
            <a:spLocks noGrp="1"/>
          </p:cNvSpPr>
          <p:nvPr>
            <p:ph type="title"/>
          </p:nvPr>
        </p:nvSpPr>
        <p:spPr>
          <a:xfrm>
            <a:off x="609600" y="-3"/>
            <a:ext cx="10972800" cy="744390"/>
          </a:xfrm>
          <a:prstGeom prst="rect">
            <a:avLst/>
          </a:prstGeom>
        </p:spPr>
        <p:txBody>
          <a:bodyPr anchor="ctr"/>
          <a:lstStyle>
            <a:lvl1pPr algn="ctr">
              <a:defRPr>
                <a:solidFill>
                  <a:srgbClr val="000099"/>
                </a:solidFill>
                <a:latin typeface="+mj-lt"/>
                <a:ea typeface="+mj-ea"/>
                <a:cs typeface="+mj-cs"/>
                <a:sym typeface="Calibri"/>
              </a:defRPr>
            </a:lvl1pPr>
          </a:lstStyle>
          <a:p>
            <a:r>
              <a:t>大標題文字</a:t>
            </a:r>
          </a:p>
        </p:txBody>
      </p:sp>
      <p:pic>
        <p:nvPicPr>
          <p:cNvPr id="1024" name="Picture 60" descr="Picture 60"/>
          <p:cNvPicPr>
            <a:picLocks noChangeAspect="1"/>
          </p:cNvPicPr>
          <p:nvPr/>
        </p:nvPicPr>
        <p:blipFill>
          <a:blip r:embed="rId3"/>
          <a:stretch>
            <a:fillRect/>
          </a:stretch>
        </p:blipFill>
        <p:spPr>
          <a:xfrm>
            <a:off x="8509000" y="3866591"/>
            <a:ext cx="3683000" cy="2747967"/>
          </a:xfrm>
          <a:prstGeom prst="rect">
            <a:avLst/>
          </a:prstGeom>
          <a:ln w="12700">
            <a:miter lim="400000"/>
          </a:ln>
        </p:spPr>
      </p:pic>
      <p:sp>
        <p:nvSpPr>
          <p:cNvPr id="1025" name="內文層級一…"/>
          <p:cNvSpPr txBox="1">
            <a:spLocks noGrp="1"/>
          </p:cNvSpPr>
          <p:nvPr>
            <p:ph type="body" idx="1"/>
          </p:nvPr>
        </p:nvSpPr>
        <p:spPr>
          <a:xfrm>
            <a:off x="601132" y="1285591"/>
            <a:ext cx="11159068" cy="5100364"/>
          </a:xfrm>
          <a:prstGeom prst="rect">
            <a:avLst/>
          </a:prstGeom>
        </p:spPr>
        <p:txBody>
          <a:bodyPr/>
          <a:lstStyle>
            <a:lvl1pPr>
              <a:spcBef>
                <a:spcPts val="500"/>
              </a:spcBef>
              <a:buClr>
                <a:srgbClr val="FF0066"/>
              </a:buClr>
              <a:buFont typeface="Calibri"/>
              <a:buChar char="➢"/>
              <a:defRPr sz="2400" b="1">
                <a:solidFill>
                  <a:srgbClr val="0070C0"/>
                </a:solidFill>
                <a:latin typeface="+mj-lt"/>
                <a:ea typeface="+mj-ea"/>
                <a:cs typeface="+mj-cs"/>
                <a:sym typeface="Calibri"/>
              </a:defRPr>
            </a:lvl1pPr>
            <a:lvl2pPr marL="770255" indent="-325755">
              <a:spcBef>
                <a:spcPts val="500"/>
              </a:spcBef>
              <a:buClr>
                <a:srgbClr val="FF0066"/>
              </a:buClr>
              <a:buFont typeface="Calibri"/>
              <a:buChar char="−"/>
              <a:defRPr sz="2400" b="1">
                <a:solidFill>
                  <a:srgbClr val="0070C0"/>
                </a:solidFill>
                <a:latin typeface="+mj-lt"/>
                <a:ea typeface="+mj-ea"/>
                <a:cs typeface="+mj-cs"/>
                <a:sym typeface="Calibri"/>
              </a:defRPr>
            </a:lvl2pPr>
            <a:lvl3pPr marL="1260475" indent="-457200">
              <a:spcBef>
                <a:spcPts val="500"/>
              </a:spcBef>
              <a:buClr>
                <a:srgbClr val="FF0066"/>
              </a:buClr>
              <a:buFont typeface="Calibri"/>
              <a:buChar char="➢"/>
              <a:defRPr sz="2400" b="1">
                <a:solidFill>
                  <a:srgbClr val="0070C0"/>
                </a:solidFill>
                <a:latin typeface="+mj-lt"/>
                <a:ea typeface="+mj-ea"/>
                <a:cs typeface="+mj-cs"/>
                <a:sym typeface="Calibri"/>
              </a:defRPr>
            </a:lvl3pPr>
            <a:lvl4pPr marL="1714500" indent="-342900">
              <a:spcBef>
                <a:spcPts val="500"/>
              </a:spcBef>
              <a:buClr>
                <a:srgbClr val="FF0066"/>
              </a:buClr>
              <a:buFont typeface="Calibri"/>
              <a:buChar char="p"/>
              <a:defRPr sz="2400" b="1">
                <a:solidFill>
                  <a:srgbClr val="0070C0"/>
                </a:solidFill>
                <a:latin typeface="+mj-lt"/>
                <a:ea typeface="+mj-ea"/>
                <a:cs typeface="+mj-cs"/>
                <a:sym typeface="Calibri"/>
              </a:defRPr>
            </a:lvl4pPr>
            <a:lvl5pPr marL="1816100" indent="-381000">
              <a:spcBef>
                <a:spcPts val="500"/>
              </a:spcBef>
              <a:buClr>
                <a:srgbClr val="FF0066"/>
              </a:buClr>
              <a:buFont typeface="Calibri"/>
              <a:buChar char="✓"/>
              <a:defRPr sz="2400" b="1">
                <a:solidFill>
                  <a:srgbClr val="0070C0"/>
                </a:solidFill>
                <a:latin typeface="+mj-lt"/>
                <a:ea typeface="+mj-ea"/>
                <a:cs typeface="+mj-cs"/>
                <a:sym typeface="Calibri"/>
              </a:defRPr>
            </a:lvl5pPr>
          </a:lstStyle>
          <a:p>
            <a:r>
              <a:t>內文層級一</a:t>
            </a:r>
          </a:p>
          <a:p>
            <a:pPr lvl="1"/>
            <a:r>
              <a:t>內文層級二</a:t>
            </a:r>
          </a:p>
          <a:p>
            <a:pPr lvl="2"/>
            <a:r>
              <a:t>內文層級三</a:t>
            </a:r>
          </a:p>
          <a:p>
            <a:pPr lvl="3"/>
            <a:r>
              <a:t>內文層級四</a:t>
            </a:r>
          </a:p>
          <a:p>
            <a:pPr lvl="4"/>
            <a:r>
              <a:t>內文層級五</a:t>
            </a:r>
          </a:p>
        </p:txBody>
      </p:sp>
      <p:sp>
        <p:nvSpPr>
          <p:cNvPr id="1026" name="幻燈片編號"/>
          <p:cNvSpPr txBox="1">
            <a:spLocks noGrp="1"/>
          </p:cNvSpPr>
          <p:nvPr>
            <p:ph type="sldNum" sz="quarter" idx="2"/>
          </p:nvPr>
        </p:nvSpPr>
        <p:spPr>
          <a:xfrm>
            <a:off x="11918351" y="6606819"/>
            <a:ext cx="273653" cy="26425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兩項物件">
    <p:spTree>
      <p:nvGrpSpPr>
        <p:cNvPr id="1" name=""/>
        <p:cNvGrpSpPr/>
        <p:nvPr/>
      </p:nvGrpSpPr>
      <p:grpSpPr>
        <a:xfrm>
          <a:off x="0" y="0"/>
          <a:ext cx="0" cy="0"/>
          <a:chOff x="0" y="0"/>
          <a:chExt cx="0" cy="0"/>
        </a:xfrm>
      </p:grpSpPr>
      <p:sp>
        <p:nvSpPr>
          <p:cNvPr id="9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93"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94"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9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96" name="內文層級一…"/>
          <p:cNvSpPr txBox="1">
            <a:spLocks noGrp="1"/>
          </p:cNvSpPr>
          <p:nvPr>
            <p:ph type="body" sz="half" idx="1"/>
          </p:nvPr>
        </p:nvSpPr>
        <p:spPr>
          <a:xfrm>
            <a:off x="609601" y="1542734"/>
            <a:ext cx="5473702" cy="4757738"/>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內文層級一</a:t>
            </a:r>
          </a:p>
          <a:p>
            <a:pPr lvl="1"/>
            <a:r>
              <a:t>內文層級二</a:t>
            </a:r>
          </a:p>
          <a:p>
            <a:pPr lvl="2"/>
            <a:r>
              <a:t>內文層級三</a:t>
            </a:r>
          </a:p>
          <a:p>
            <a:pPr lvl="3"/>
            <a:r>
              <a:t>內文層級四</a:t>
            </a:r>
          </a:p>
          <a:p>
            <a:pPr lvl="4"/>
            <a:r>
              <a:t>內文層級五</a:t>
            </a:r>
          </a:p>
        </p:txBody>
      </p:sp>
      <p:sp>
        <p:nvSpPr>
          <p:cNvPr id="97" name="大標題文字"/>
          <p:cNvSpPr txBox="1">
            <a:spLocks noGrp="1"/>
          </p:cNvSpPr>
          <p:nvPr>
            <p:ph type="title"/>
          </p:nvPr>
        </p:nvSpPr>
        <p:spPr>
          <a:prstGeom prst="rect">
            <a:avLst/>
          </a:prstGeom>
        </p:spPr>
        <p:txBody>
          <a:bodyPr/>
          <a:lstStyle/>
          <a:p>
            <a:r>
              <a:t>大標題文字</a:t>
            </a:r>
          </a:p>
        </p:txBody>
      </p:sp>
      <p:sp>
        <p:nvSpPr>
          <p:cNvPr id="98"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比對">
    <p:spTree>
      <p:nvGrpSpPr>
        <p:cNvPr id="1" name=""/>
        <p:cNvGrpSpPr/>
        <p:nvPr/>
      </p:nvGrpSpPr>
      <p:grpSpPr>
        <a:xfrm>
          <a:off x="0" y="0"/>
          <a:ext cx="0" cy="0"/>
          <a:chOff x="0" y="0"/>
          <a:chExt cx="0" cy="0"/>
        </a:xfrm>
      </p:grpSpPr>
      <p:sp>
        <p:nvSpPr>
          <p:cNvPr id="105"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06"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07"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108"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09" name="內文層級一…"/>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None/>
              <a:defRPr sz="2400" b="1"/>
            </a:lvl1pPr>
            <a:lvl2pPr marL="0" indent="0">
              <a:spcBef>
                <a:spcPts val="500"/>
              </a:spcBef>
              <a:buSzTx/>
              <a:buNone/>
              <a:defRPr sz="2400" b="1"/>
            </a:lvl2pPr>
            <a:lvl3pPr marL="0" indent="0">
              <a:spcBef>
                <a:spcPts val="500"/>
              </a:spcBef>
              <a:buSzTx/>
              <a:buNone/>
              <a:defRPr sz="2400" b="1"/>
            </a:lvl3pPr>
            <a:lvl4pPr marL="0" indent="0">
              <a:spcBef>
                <a:spcPts val="500"/>
              </a:spcBef>
              <a:buSzTx/>
              <a:buNone/>
              <a:defRPr sz="2400" b="1"/>
            </a:lvl4pPr>
            <a:lvl5pPr marL="0" indent="0">
              <a:spcBef>
                <a:spcPts val="500"/>
              </a:spcBef>
              <a:buSzTx/>
              <a:buNone/>
              <a:defRPr sz="2400" b="1"/>
            </a:lvl5pPr>
          </a:lstStyle>
          <a:p>
            <a:r>
              <a:t>內文層級一</a:t>
            </a:r>
          </a:p>
          <a:p>
            <a:pPr lvl="1"/>
            <a:r>
              <a:t>內文層級二</a:t>
            </a:r>
          </a:p>
          <a:p>
            <a:pPr lvl="2"/>
            <a:r>
              <a:t>內文層級三</a:t>
            </a:r>
          </a:p>
          <a:p>
            <a:pPr lvl="3"/>
            <a:r>
              <a:t>內文層級四</a:t>
            </a:r>
          </a:p>
          <a:p>
            <a:pPr lvl="4"/>
            <a:r>
              <a:t>內文層級五</a:t>
            </a:r>
          </a:p>
        </p:txBody>
      </p:sp>
      <p:sp>
        <p:nvSpPr>
          <p:cNvPr id="110" name="文字版面配置區 4"/>
          <p:cNvSpPr>
            <a:spLocks noGrp="1"/>
          </p:cNvSpPr>
          <p:nvPr>
            <p:ph type="body" sz="quarter" idx="21"/>
          </p:nvPr>
        </p:nvSpPr>
        <p:spPr>
          <a:xfrm>
            <a:off x="6193366" y="1535111"/>
            <a:ext cx="5389040" cy="639768"/>
          </a:xfrm>
          <a:prstGeom prst="rect">
            <a:avLst/>
          </a:prstGeom>
        </p:spPr>
        <p:txBody>
          <a:bodyPr anchor="b"/>
          <a:lstStyle/>
          <a:p>
            <a:endParaRPr/>
          </a:p>
        </p:txBody>
      </p:sp>
      <p:sp>
        <p:nvSpPr>
          <p:cNvPr id="111" name="大標題文字"/>
          <p:cNvSpPr txBox="1">
            <a:spLocks noGrp="1"/>
          </p:cNvSpPr>
          <p:nvPr>
            <p:ph type="title"/>
          </p:nvPr>
        </p:nvSpPr>
        <p:spPr>
          <a:prstGeom prst="rect">
            <a:avLst/>
          </a:prstGeom>
        </p:spPr>
        <p:txBody>
          <a:bodyPr/>
          <a:lstStyle/>
          <a:p>
            <a:r>
              <a:t>大標題文字</a:t>
            </a:r>
          </a:p>
        </p:txBody>
      </p:sp>
      <p:sp>
        <p:nvSpPr>
          <p:cNvPr id="112"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119"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120" name="Picture 49" descr="Picture 49"/>
          <p:cNvPicPr>
            <a:picLocks noChangeAspect="1"/>
          </p:cNvPicPr>
          <p:nvPr/>
        </p:nvPicPr>
        <p:blipFill>
          <a:blip r:embed="rId2"/>
          <a:stretch>
            <a:fillRect/>
          </a:stretch>
        </p:blipFill>
        <p:spPr>
          <a:xfrm>
            <a:off x="261408" y="83626"/>
            <a:ext cx="1667936" cy="400756"/>
          </a:xfrm>
          <a:prstGeom prst="rect">
            <a:avLst/>
          </a:prstGeom>
          <a:ln w="12700">
            <a:miter lim="400000"/>
          </a:ln>
        </p:spPr>
      </p:pic>
      <p:pic>
        <p:nvPicPr>
          <p:cNvPr id="121" name="圖片 11" descr="圖片 11"/>
          <p:cNvPicPr>
            <a:picLocks noChangeAspect="1"/>
          </p:cNvPicPr>
          <p:nvPr/>
        </p:nvPicPr>
        <p:blipFill>
          <a:blip r:embed="rId3"/>
          <a:stretch>
            <a:fillRect/>
          </a:stretch>
        </p:blipFill>
        <p:spPr>
          <a:xfrm>
            <a:off x="11020280" y="103449"/>
            <a:ext cx="910317" cy="380934"/>
          </a:xfrm>
          <a:prstGeom prst="rect">
            <a:avLst/>
          </a:prstGeom>
          <a:ln w="12700">
            <a:miter lim="400000"/>
          </a:ln>
        </p:spPr>
      </p:pic>
      <p:sp>
        <p:nvSpPr>
          <p:cNvPr id="122"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123" name="大標題文字"/>
          <p:cNvSpPr txBox="1">
            <a:spLocks noGrp="1"/>
          </p:cNvSpPr>
          <p:nvPr>
            <p:ph type="title"/>
          </p:nvPr>
        </p:nvSpPr>
        <p:spPr>
          <a:prstGeom prst="rect">
            <a:avLst/>
          </a:prstGeom>
        </p:spPr>
        <p:txBody>
          <a:bodyPr/>
          <a:lstStyle/>
          <a:p>
            <a:r>
              <a:t>大標題文字</a:t>
            </a:r>
          </a:p>
        </p:txBody>
      </p:sp>
      <p:sp>
        <p:nvSpPr>
          <p:cNvPr id="124" name="幻燈片編號"/>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image" Target="../media/image2.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7"/>
          <p:cNvSpPr/>
          <p:nvPr/>
        </p:nvSpPr>
        <p:spPr>
          <a:xfrm>
            <a:off x="0" y="6618288"/>
            <a:ext cx="12192000" cy="239712"/>
          </a:xfrm>
          <a:prstGeom prst="rect">
            <a:avLst/>
          </a:prstGeom>
          <a:solidFill>
            <a:srgbClr val="009FE2"/>
          </a:solidFill>
          <a:ln w="12700">
            <a:miter lim="400000"/>
          </a:ln>
        </p:spPr>
        <p:txBody>
          <a:bodyPr lIns="45718" tIns="45718" rIns="45718" bIns="45718" anchor="ctr"/>
          <a:lstStyle/>
          <a:p>
            <a:pPr algn="ctr">
              <a:defRPr>
                <a:latin typeface="Arial"/>
                <a:ea typeface="Arial"/>
                <a:cs typeface="Arial"/>
                <a:sym typeface="Arial"/>
              </a:defRPr>
            </a:pPr>
            <a:endParaRPr/>
          </a:p>
        </p:txBody>
      </p:sp>
      <p:pic>
        <p:nvPicPr>
          <p:cNvPr id="3" name="Picture 49" descr="Picture 49"/>
          <p:cNvPicPr>
            <a:picLocks noChangeAspect="1"/>
          </p:cNvPicPr>
          <p:nvPr/>
        </p:nvPicPr>
        <p:blipFill>
          <a:blip r:embed="rId71"/>
          <a:stretch>
            <a:fillRect/>
          </a:stretch>
        </p:blipFill>
        <p:spPr>
          <a:xfrm>
            <a:off x="261408" y="83626"/>
            <a:ext cx="1667936" cy="400756"/>
          </a:xfrm>
          <a:prstGeom prst="rect">
            <a:avLst/>
          </a:prstGeom>
          <a:ln w="12700">
            <a:miter lim="400000"/>
          </a:ln>
        </p:spPr>
      </p:pic>
      <p:pic>
        <p:nvPicPr>
          <p:cNvPr id="4" name="圖片 11" descr="圖片 11"/>
          <p:cNvPicPr>
            <a:picLocks noChangeAspect="1"/>
          </p:cNvPicPr>
          <p:nvPr/>
        </p:nvPicPr>
        <p:blipFill>
          <a:blip r:embed="rId72"/>
          <a:stretch>
            <a:fillRect/>
          </a:stretch>
        </p:blipFill>
        <p:spPr>
          <a:xfrm>
            <a:off x="11020280" y="103449"/>
            <a:ext cx="910317" cy="380934"/>
          </a:xfrm>
          <a:prstGeom prst="rect">
            <a:avLst/>
          </a:prstGeom>
          <a:ln w="12700">
            <a:miter lim="400000"/>
          </a:ln>
        </p:spPr>
      </p:pic>
      <p:sp>
        <p:nvSpPr>
          <p:cNvPr id="5" name="Text Box 48"/>
          <p:cNvSpPr txBox="1"/>
          <p:nvPr/>
        </p:nvSpPr>
        <p:spPr>
          <a:xfrm>
            <a:off x="30384" y="6610191"/>
            <a:ext cx="9404447" cy="2692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000">
                <a:solidFill>
                  <a:srgbClr val="FFFFFF"/>
                </a:solidFill>
                <a:latin typeface="微軟正黑體"/>
                <a:ea typeface="微軟正黑體"/>
                <a:cs typeface="微軟正黑體"/>
                <a:sym typeface="微軟正黑體"/>
              </a:defRPr>
            </a:lvl1pPr>
          </a:lstStyle>
          <a:p>
            <a:r>
              <a:t>工業技術研究院機密資料 禁止複製、轉載、外流 ITRI CONFIDENTIAL DOCUMENT DO NOT COPY OR DISTRIBUTE</a:t>
            </a:r>
          </a:p>
        </p:txBody>
      </p:sp>
      <p:sp>
        <p:nvSpPr>
          <p:cNvPr id="6" name="內文層級一…"/>
          <p:cNvSpPr txBox="1">
            <a:spLocks noGrp="1"/>
          </p:cNvSpPr>
          <p:nvPr>
            <p:ph type="body" idx="1"/>
          </p:nvPr>
        </p:nvSpPr>
        <p:spPr>
          <a:xfrm>
            <a:off x="609600" y="1439862"/>
            <a:ext cx="11152717" cy="47577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內文層級一</a:t>
            </a:r>
          </a:p>
          <a:p>
            <a:pPr lvl="1"/>
            <a:r>
              <a:t>內文層級二</a:t>
            </a:r>
          </a:p>
          <a:p>
            <a:pPr lvl="2"/>
            <a:r>
              <a:t>內文層級三</a:t>
            </a:r>
          </a:p>
          <a:p>
            <a:pPr lvl="3"/>
            <a:r>
              <a:t>內文層級四</a:t>
            </a:r>
          </a:p>
          <a:p>
            <a:pPr lvl="4"/>
            <a:r>
              <a:t>內文層級五</a:t>
            </a:r>
          </a:p>
        </p:txBody>
      </p:sp>
      <p:sp>
        <p:nvSpPr>
          <p:cNvPr id="7" name="大標題文字"/>
          <p:cNvSpPr txBox="1">
            <a:spLocks noGrp="1"/>
          </p:cNvSpPr>
          <p:nvPr>
            <p:ph type="title"/>
          </p:nvPr>
        </p:nvSpPr>
        <p:spPr>
          <a:xfrm>
            <a:off x="601132" y="316990"/>
            <a:ext cx="11159068" cy="8895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大標題文字</a:t>
            </a:r>
          </a:p>
        </p:txBody>
      </p:sp>
      <p:sp>
        <p:nvSpPr>
          <p:cNvPr id="8" name="幻燈片編號"/>
          <p:cNvSpPr txBox="1">
            <a:spLocks noGrp="1"/>
          </p:cNvSpPr>
          <p:nvPr>
            <p:ph type="sldNum" sz="quarter" idx="2"/>
          </p:nvPr>
        </p:nvSpPr>
        <p:spPr>
          <a:xfrm>
            <a:off x="11918350" y="6606813"/>
            <a:ext cx="273653" cy="264251"/>
          </a:xfrm>
          <a:prstGeom prst="rect">
            <a:avLst/>
          </a:prstGeom>
          <a:ln w="12700">
            <a:miter lim="400000"/>
          </a:ln>
        </p:spPr>
        <p:txBody>
          <a:bodyPr wrap="none" lIns="45718" tIns="45718" rIns="45718" bIns="45718" anchor="ctr">
            <a:spAutoFit/>
          </a:bodyPr>
          <a:lstStyle>
            <a:lvl1pPr algn="r">
              <a:defRPr sz="1200">
                <a:solidFill>
                  <a:srgbClr val="FFFFFF"/>
                </a:solidFill>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Lst>
  <p:transition spd="med"/>
  <p:txStyles>
    <p:titleStyle>
      <a:lvl1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3600" b="0" i="0" u="none" strike="noStrike" cap="none" spc="0" baseline="0">
          <a:solidFill>
            <a:srgbClr val="40404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tw/url?sa=i&amp;rct=j&amp;q=&amp;esrc=s&amp;source=images&amp;cd=&amp;cad=rja&amp;uact=8&amp;ved=0ahUKEwjgiJSr3-fMAhViJKYKHf9gC0QQjRwIBw&amp;url=http://wvxu.org/post/thank-you-0&amp;psig=AFQjCNEFf3v131zec-vSexWQcazTcexfoQ&amp;ust=146380231668345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2"/>
          <p:cNvSpPr txBox="1">
            <a:spLocks noGrp="1"/>
          </p:cNvSpPr>
          <p:nvPr>
            <p:ph type="title"/>
          </p:nvPr>
        </p:nvSpPr>
        <p:spPr>
          <a:xfrm>
            <a:off x="2614245" y="2060848"/>
            <a:ext cx="6963510" cy="1728188"/>
          </a:xfrm>
          <a:prstGeom prst="rect">
            <a:avLst/>
          </a:prstGeom>
        </p:spPr>
        <p:txBody>
          <a:bodyPr anchor="ctr"/>
          <a:lstStyle/>
          <a:p>
            <a:pPr algn="ctr">
              <a:lnSpc>
                <a:spcPct val="150000"/>
              </a:lnSpc>
              <a:defRPr sz="4000" u="sng">
                <a:solidFill>
                  <a:srgbClr val="000099"/>
                </a:solidFill>
                <a:effectLst>
                  <a:outerShdw blurRad="38100" dist="38100" dir="2700000" rotWithShape="0">
                    <a:srgbClr val="C0C0C0"/>
                  </a:outerShdw>
                </a:effectLst>
                <a:latin typeface="微軟正黑體"/>
                <a:ea typeface="微軟正黑體"/>
                <a:cs typeface="微軟正黑體"/>
                <a:sym typeface="微軟正黑體"/>
              </a:defRPr>
            </a:pPr>
            <a:r>
              <a:rPr dirty="0" err="1"/>
              <a:t>S</a:t>
            </a:r>
            <a:r>
              <a:rPr u="none" dirty="0" err="1"/>
              <a:t>組核心業務報告</a:t>
            </a:r>
            <a:br>
              <a:rPr u="none" dirty="0"/>
            </a:br>
            <a:r>
              <a:rPr sz="3200" u="none" dirty="0"/>
              <a:t>(113年</a:t>
            </a:r>
            <a:r>
              <a:rPr lang="en-US" altLang="zh-TW" sz="3200" u="sng" dirty="0"/>
              <a:t>6</a:t>
            </a:r>
            <a:r>
              <a:rPr sz="3200" u="none" dirty="0"/>
              <a:t>月份)</a:t>
            </a:r>
          </a:p>
        </p:txBody>
      </p:sp>
      <p:sp>
        <p:nvSpPr>
          <p:cNvPr id="1036" name="文字方塊 11"/>
          <p:cNvSpPr txBox="1"/>
          <p:nvPr/>
        </p:nvSpPr>
        <p:spPr>
          <a:xfrm>
            <a:off x="5091556" y="4669371"/>
            <a:ext cx="2246765" cy="9079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lgn="ctr">
              <a:spcBef>
                <a:spcPts val="600"/>
              </a:spcBef>
              <a:defRPr sz="2400" b="1">
                <a:latin typeface="微軟正黑體"/>
                <a:ea typeface="微軟正黑體"/>
                <a:cs typeface="微軟正黑體"/>
                <a:sym typeface="微軟正黑體"/>
              </a:defRPr>
            </a:pPr>
            <a:r>
              <a:rPr dirty="0" err="1"/>
              <a:t>報告人</a:t>
            </a:r>
            <a:r>
              <a:rPr dirty="0"/>
              <a:t>：</a:t>
            </a:r>
            <a:r>
              <a:rPr lang="zh-TW" altLang="en-US" dirty="0"/>
              <a:t>施香蘭</a:t>
            </a:r>
            <a:endParaRPr dirty="0"/>
          </a:p>
          <a:p>
            <a:pPr algn="ctr">
              <a:spcBef>
                <a:spcPts val="600"/>
              </a:spcBef>
              <a:defRPr sz="2400" b="1">
                <a:latin typeface="微軟正黑體"/>
                <a:ea typeface="微軟正黑體"/>
                <a:cs typeface="微軟正黑體"/>
                <a:sym typeface="微軟正黑體"/>
              </a:defRPr>
            </a:pPr>
            <a:r>
              <a:rPr dirty="0"/>
              <a:t>113.0</a:t>
            </a:r>
            <a:r>
              <a:rPr lang="en-US" altLang="zh-TW" dirty="0"/>
              <a:t>6.20</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 name="投影片編號版面配置區 3"/>
          <p:cNvSpPr txBox="1">
            <a:spLocks noGrp="1"/>
          </p:cNvSpPr>
          <p:nvPr>
            <p:ph type="sldNum" sz="quarter" idx="4294967295"/>
          </p:nvPr>
        </p:nvSpPr>
        <p:spPr>
          <a:xfrm>
            <a:off x="11918344" y="6604317"/>
            <a:ext cx="273653"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10</a:t>
            </a:fld>
            <a:endParaRPr/>
          </a:p>
        </p:txBody>
      </p:sp>
      <p:sp>
        <p:nvSpPr>
          <p:cNvPr id="108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民營</a:t>
            </a:r>
            <a:r>
              <a:rPr dirty="0"/>
              <a:t>)</a:t>
            </a:r>
          </a:p>
        </p:txBody>
      </p:sp>
      <p:sp>
        <p:nvSpPr>
          <p:cNvPr id="1081" name="文字方塊 5"/>
          <p:cNvSpPr txBox="1"/>
          <p:nvPr/>
        </p:nvSpPr>
        <p:spPr>
          <a:xfrm>
            <a:off x="7667138" y="656636"/>
            <a:ext cx="4220062"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a:t>
            </a:r>
            <a:r>
              <a:rPr lang="en-US" dirty="0"/>
              <a:t>96</a:t>
            </a:r>
            <a:r>
              <a:rPr lang="en-US" altLang="zh-TW" dirty="0"/>
              <a:t>8</a:t>
            </a:r>
            <a:r>
              <a:rPr dirty="0"/>
              <a:t>萬元/努力與洽談中3,</a:t>
            </a:r>
            <a:r>
              <a:rPr lang="en-US" altLang="zh-TW" dirty="0"/>
              <a:t>3</a:t>
            </a:r>
            <a:r>
              <a:rPr lang="en-US" dirty="0"/>
              <a:t>2</a:t>
            </a:r>
            <a:r>
              <a:rPr dirty="0"/>
              <a:t>0萬元</a:t>
            </a:r>
          </a:p>
        </p:txBody>
      </p:sp>
      <p:graphicFrame>
        <p:nvGraphicFramePr>
          <p:cNvPr id="1082" name="內容版面配置區 6"/>
          <p:cNvGraphicFramePr/>
          <p:nvPr>
            <p:extLst>
              <p:ext uri="{D42A27DB-BD31-4B8C-83A1-F6EECF244321}">
                <p14:modId xmlns:p14="http://schemas.microsoft.com/office/powerpoint/2010/main" val="1441041548"/>
              </p:ext>
            </p:extLst>
          </p:nvPr>
        </p:nvGraphicFramePr>
        <p:xfrm>
          <a:off x="304799" y="1025964"/>
          <a:ext cx="11582401" cy="5078632"/>
        </p:xfrm>
        <a:graphic>
          <a:graphicData uri="http://schemas.openxmlformats.org/drawingml/2006/table">
            <a:tbl>
              <a:tblPr firstRow="1" bandRow="1">
                <a:tableStyleId>{4C3C2611-4C71-4FC5-86AE-919BDF0F9419}</a:tableStyleId>
              </a:tblPr>
              <a:tblGrid>
                <a:gridCol w="2324101">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652511">
                <a:tc>
                  <a:txBody>
                    <a:bodyPr/>
                    <a:lstStyle/>
                    <a:p>
                      <a:pPr algn="l">
                        <a:defRPr sz="1800"/>
                      </a:pPr>
                      <a:r>
                        <a:rPr sz="1600">
                          <a:latin typeface="微軟正黑體"/>
                          <a:ea typeface="微軟正黑體"/>
                          <a:cs typeface="微軟正黑體"/>
                          <a:sym typeface="微軟正黑體"/>
                        </a:rPr>
                        <a:t>FY112-113臺史博文化數據指標研究與分析</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鈕酷樂</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 126萬元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博物館文化數據指標研究與分析</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652511">
                <a:tc>
                  <a:txBody>
                    <a:bodyPr/>
                    <a:lstStyle/>
                    <a:p>
                      <a:pPr algn="l" defTabSz="686004">
                        <a:defRPr sz="1800"/>
                      </a:pPr>
                      <a:r>
                        <a:rPr sz="1600">
                          <a:latin typeface="微軟正黑體"/>
                          <a:ea typeface="微軟正黑體"/>
                          <a:cs typeface="微軟正黑體"/>
                          <a:sym typeface="微軟正黑體"/>
                        </a:rPr>
                        <a:t>iStimUweaR試量產計畫</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AFIT</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22萬元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智慧電刺激腿部輔具設計與試量產1K</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已簽約</a:t>
                      </a:r>
                      <a:r>
                        <a:rPr lang="zh-TW" altLang="en-US" sz="1600" dirty="0">
                          <a:latin typeface="微軟正黑體"/>
                          <a:ea typeface="微軟正黑體"/>
                          <a:cs typeface="微軟正黑體"/>
                          <a:sym typeface="微軟正黑體"/>
                        </a:rPr>
                        <a:t>，進行褲子產品開發設計與量產規劃</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644479">
                <a:tc>
                  <a:txBody>
                    <a:bodyPr/>
                    <a:lstStyle/>
                    <a:p>
                      <a:pPr algn="l" defTabSz="686004">
                        <a:defRPr sz="1800"/>
                      </a:pPr>
                      <a:r>
                        <a:rPr sz="1600">
                          <a:latin typeface="微軟正黑體"/>
                          <a:ea typeface="微軟正黑體"/>
                          <a:cs typeface="微軟正黑體"/>
                          <a:sym typeface="微軟正黑體"/>
                        </a:rPr>
                        <a:t>和訊智慧寵物項圈試量產III</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傑萌</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500萬元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寵物居家健康照護應用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800"/>
                      </a:pPr>
                      <a:r>
                        <a:rPr lang="zh-TW" altLang="en-US" sz="1600" dirty="0">
                          <a:latin typeface="微軟正黑體"/>
                          <a:ea typeface="微軟正黑體"/>
                          <a:cs typeface="微軟正黑體"/>
                          <a:sym typeface="微軟正黑體"/>
                        </a:rPr>
                        <a:t>已簽約</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r h="844781">
                <a:tc>
                  <a:txBody>
                    <a:bodyPr/>
                    <a:lstStyle/>
                    <a:p>
                      <a:pPr algn="l" defTabSz="686004">
                        <a:defRPr sz="1800"/>
                      </a:pPr>
                      <a:r>
                        <a:rPr sz="1600">
                          <a:latin typeface="微軟正黑體"/>
                          <a:ea typeface="微軟正黑體"/>
                          <a:cs typeface="微軟正黑體"/>
                          <a:sym typeface="微軟正黑體"/>
                        </a:rPr>
                        <a:t>台灣手語語料庫建置/人文司/中正大學</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捷徑文化</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t>320萬元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新型手語語料建置/虛擬人</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已簽約</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641274">
                <a:tc>
                  <a:txBody>
                    <a:bodyPr/>
                    <a:lstStyle/>
                    <a:p>
                      <a:pPr algn="l" defTabSz="686004">
                        <a:defRPr sz="1800"/>
                      </a:pPr>
                      <a:r>
                        <a:rPr sz="1600" dirty="0" err="1">
                          <a:latin typeface="微軟正黑體"/>
                          <a:ea typeface="微軟正黑體"/>
                          <a:cs typeface="微軟正黑體"/>
                          <a:sym typeface="微軟正黑體"/>
                        </a:rPr>
                        <a:t>智慧感測光能量高齡健康照護</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泰沂</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dirty="0">
                          <a:latin typeface="微軟正黑體"/>
                          <a:ea typeface="微軟正黑體"/>
                          <a:cs typeface="微軟正黑體"/>
                          <a:sym typeface="微軟正黑體"/>
                        </a:rPr>
                        <a:t>600萬元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智慧感測光能量高齡健康照護平台</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sym typeface="Calibri"/>
                        </a:rPr>
                        <a:t>調查醫材的規範並做臨床案例，已拜訪關鍵相關人請益，泰沂與</a:t>
                      </a:r>
                      <a:r>
                        <a:rPr lang="zh-TW" altLang="en-US" sz="1600" dirty="0">
                          <a:sym typeface="Calibri"/>
                        </a:rPr>
                        <a:t>敏盛</a:t>
                      </a:r>
                      <a:r>
                        <a:rPr sz="1600" dirty="0" err="1">
                          <a:sym typeface="Calibri"/>
                        </a:rPr>
                        <a:t>睡眠中心確認進行光能帽確效性驗證</a:t>
                      </a:r>
                      <a:endParaRPr sz="1600" dirty="0">
                        <a:sym typeface="Calibri"/>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r h="989255">
                <a:tc>
                  <a:txBody>
                    <a:bodyPr/>
                    <a:lstStyle/>
                    <a:p>
                      <a:pPr algn="l" defTabSz="686004">
                        <a:defRPr sz="1800"/>
                      </a:pPr>
                      <a:r>
                        <a:rPr sz="1600" dirty="0" err="1">
                          <a:latin typeface="微軟正黑體"/>
                          <a:ea typeface="微軟正黑體"/>
                          <a:cs typeface="微軟正黑體"/>
                          <a:sym typeface="微軟正黑體"/>
                        </a:rPr>
                        <a:t>虛實融合一體機前瞻顯示互動系統開發</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中強</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rPr dirty="0"/>
                        <a:t>1800萬元</a:t>
                      </a:r>
                    </a:p>
                    <a:p>
                      <a:pPr algn="l" defTabSz="686004">
                        <a:defRPr sz="1600">
                          <a:latin typeface="微軟正黑體"/>
                          <a:ea typeface="微軟正黑體"/>
                          <a:cs typeface="微軟正黑體"/>
                          <a:sym typeface="微軟正黑體"/>
                        </a:defRPr>
                      </a:pPr>
                      <a:r>
                        <a:rPr dirty="0"/>
                        <a:t>(兩年3600萬</a:t>
                      </a:r>
                    </a:p>
                    <a:p>
                      <a:pPr algn="l" defTabSz="686004">
                        <a:defRPr sz="1600">
                          <a:latin typeface="微軟正黑體"/>
                          <a:ea typeface="微軟正黑體"/>
                          <a:cs typeface="微軟正黑體"/>
                          <a:sym typeface="微軟正黑體"/>
                        </a:defRPr>
                      </a:pPr>
                      <a:r>
                        <a:rPr dirty="0"/>
                        <a:t>FY113-FY115)</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dirty="0" err="1">
                          <a:latin typeface="微軟正黑體"/>
                          <a:ea typeface="微軟正黑體"/>
                          <a:cs typeface="微軟正黑體"/>
                          <a:sym typeface="微軟正黑體"/>
                        </a:rPr>
                        <a:t>虛實融合一體機前瞻顯示互動系統</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600">
                          <a:latin typeface="微軟正黑體"/>
                          <a:ea typeface="微軟正黑體"/>
                          <a:cs typeface="微軟正黑體"/>
                          <a:sym typeface="微軟正黑體"/>
                        </a:defRPr>
                      </a:pPr>
                      <a:r>
                        <a:rPr lang="zh-TW" altLang="zh-TW" sz="1600" b="0" i="0" u="none" strike="noStrike" cap="none" spc="0" baseline="0" dirty="0">
                          <a:solidFill>
                            <a:srgbClr val="000000"/>
                          </a:solidFill>
                          <a:effectLst/>
                          <a:uFillTx/>
                          <a:latin typeface="+mj-lt"/>
                          <a:ea typeface="+mj-ea"/>
                          <a:cs typeface="+mj-cs"/>
                          <a:sym typeface="微軟正黑體"/>
                        </a:rPr>
                        <a:t>構想審查會議預計於6/27召開，6/21與團隊進行演練 </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 name="投影片編號版面配置區 3"/>
          <p:cNvSpPr txBox="1">
            <a:spLocks noGrp="1"/>
          </p:cNvSpPr>
          <p:nvPr>
            <p:ph type="sldNum" sz="quarter" idx="4294967295"/>
          </p:nvPr>
        </p:nvSpPr>
        <p:spPr>
          <a:xfrm>
            <a:off x="11929581" y="6604317"/>
            <a:ext cx="262416"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11</a:t>
            </a:fld>
            <a:endParaRPr/>
          </a:p>
        </p:txBody>
      </p:sp>
      <p:sp>
        <p:nvSpPr>
          <p:cNvPr id="1085"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rPr dirty="0" err="1"/>
              <a:t>重要業務推廣案件</a:t>
            </a:r>
            <a:r>
              <a:rPr dirty="0"/>
              <a:t> (</a:t>
            </a:r>
            <a:r>
              <a:rPr dirty="0" err="1"/>
              <a:t>民營</a:t>
            </a:r>
            <a:r>
              <a:rPr dirty="0"/>
              <a:t>)</a:t>
            </a:r>
          </a:p>
        </p:txBody>
      </p:sp>
      <p:graphicFrame>
        <p:nvGraphicFramePr>
          <p:cNvPr id="1086" name="內容版面配置區 6"/>
          <p:cNvGraphicFramePr/>
          <p:nvPr>
            <p:extLst>
              <p:ext uri="{D42A27DB-BD31-4B8C-83A1-F6EECF244321}">
                <p14:modId xmlns:p14="http://schemas.microsoft.com/office/powerpoint/2010/main" val="1052557904"/>
              </p:ext>
            </p:extLst>
          </p:nvPr>
        </p:nvGraphicFramePr>
        <p:xfrm>
          <a:off x="304799" y="1043863"/>
          <a:ext cx="11582401" cy="3401235"/>
        </p:xfrm>
        <a:graphic>
          <a:graphicData uri="http://schemas.openxmlformats.org/drawingml/2006/table">
            <a:tbl>
              <a:tblPr firstRow="1" bandRow="1">
                <a:tableStyleId>{4C3C2611-4C71-4FC5-86AE-919BDF0F9419}</a:tableStyleId>
              </a:tblPr>
              <a:tblGrid>
                <a:gridCol w="2324101">
                  <a:extLst>
                    <a:ext uri="{9D8B030D-6E8A-4147-A177-3AD203B41FA5}">
                      <a16:colId xmlns:a16="http://schemas.microsoft.com/office/drawing/2014/main" val="20000"/>
                    </a:ext>
                  </a:extLst>
                </a:gridCol>
                <a:gridCol w="1095375">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89255">
                <a:tc>
                  <a:txBody>
                    <a:bodyPr/>
                    <a:lstStyle/>
                    <a:p>
                      <a:pPr algn="ctr">
                        <a:defRPr sz="1600">
                          <a:latin typeface="微軟正黑體"/>
                          <a:ea typeface="微軟正黑體"/>
                          <a:cs typeface="微軟正黑體"/>
                          <a:sym typeface="微軟正黑體"/>
                        </a:defRPr>
                      </a:pPr>
                      <a:r>
                        <a:t>訓練路況圖資</a:t>
                      </a:r>
                    </a:p>
                    <a:p>
                      <a:pPr algn="ctr">
                        <a:defRPr sz="1600">
                          <a:latin typeface="微軟正黑體"/>
                          <a:ea typeface="微軟正黑體"/>
                          <a:cs typeface="微軟正黑體"/>
                          <a:sym typeface="微軟正黑體"/>
                        </a:defRPr>
                      </a:pPr>
                      <a:r>
                        <a:t>GenAI生成系統​</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GARMIN​</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rPr dirty="0"/>
                        <a:t>1</a:t>
                      </a:r>
                      <a:r>
                        <a:rPr lang="en-US" altLang="zh-TW" dirty="0"/>
                        <a:t>0</a:t>
                      </a:r>
                      <a:r>
                        <a:rPr dirty="0"/>
                        <a:t>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rPr lang="zh-TW" altLang="en-US" dirty="0"/>
                        <a:t>路況圖資生成</a:t>
                      </a:r>
                      <a:r>
                        <a:rPr lang="en-US" altLang="zh-TW" dirty="0"/>
                        <a:t>, </a:t>
                      </a:r>
                    </a:p>
                    <a:p>
                      <a:pPr algn="ctr">
                        <a:defRPr sz="1600">
                          <a:latin typeface="微軟正黑體"/>
                          <a:ea typeface="微軟正黑體"/>
                          <a:cs typeface="微軟正黑體"/>
                          <a:sym typeface="微軟正黑體"/>
                        </a:defRPr>
                      </a:pPr>
                      <a:r>
                        <a:rPr lang="en-US" dirty="0"/>
                        <a:t>Image-to-Image</a:t>
                      </a:r>
                      <a:r>
                        <a:rPr lang="zh-TW" altLang="en-US" dirty="0"/>
                        <a:t>生成</a:t>
                      </a:r>
                      <a:r>
                        <a:rPr lang="en-US" dirty="0"/>
                        <a:t>,</a:t>
                      </a:r>
                      <a:r>
                        <a:rPr lang="zh-TW" altLang="en-US" dirty="0"/>
                        <a:t> 訓練獨有</a:t>
                      </a:r>
                      <a:r>
                        <a:rPr lang="en-US" altLang="zh-TW" dirty="0" err="1"/>
                        <a:t>LoRA</a:t>
                      </a:r>
                      <a:r>
                        <a:rPr lang="en-US" altLang="zh-TW" dirty="0"/>
                        <a:t>, </a:t>
                      </a:r>
                      <a:r>
                        <a:rPr lang="zh-TW" altLang="en-US" dirty="0"/>
                        <a:t>及平順化貼圖</a:t>
                      </a:r>
                      <a:endParaRPr lang="en-US" dirty="0"/>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rPr dirty="0"/>
                        <a:t>由工研院院部業發處協助，已報價，規格修改中，並5月底進行技術展示，預計6月底完成</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89255">
                <a:tc>
                  <a:txBody>
                    <a:bodyPr/>
                    <a:lstStyle/>
                    <a:p>
                      <a:pPr algn="ctr">
                        <a:defRPr sz="1800"/>
                      </a:pPr>
                      <a:r>
                        <a:rPr sz="1600">
                          <a:latin typeface="微軟正黑體"/>
                          <a:ea typeface="微軟正黑體"/>
                          <a:cs typeface="微軟正黑體"/>
                          <a:sym typeface="微軟正黑體"/>
                        </a:rPr>
                        <a:t>食物分析</a:t>
                      </a:r>
                    </a:p>
                  </a:txBody>
                  <a:tcPr marL="45720" marR="45720" anchor="ctr" horzOverflow="overflow">
                    <a:lnL w="12700">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a:defRPr sz="1800"/>
                      </a:pPr>
                      <a:r>
                        <a:rPr sz="1600">
                          <a:latin typeface="微軟正黑體"/>
                          <a:ea typeface="微軟正黑體"/>
                          <a:cs typeface="微軟正黑體"/>
                          <a:sym typeface="微軟正黑體"/>
                        </a:rPr>
                        <a:t>北市大</a:t>
                      </a: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ctr">
                        <a:defRPr sz="1600">
                          <a:latin typeface="微軟正黑體"/>
                          <a:ea typeface="微軟正黑體"/>
                          <a:cs typeface="微軟正黑體"/>
                          <a:sym typeface="微軟正黑體"/>
                        </a:defRPr>
                      </a:pPr>
                      <a:r>
                        <a:rPr lang="en-US" dirty="0"/>
                        <a:t>5</a:t>
                      </a:r>
                      <a:r>
                        <a:rPr dirty="0"/>
                        <a:t>0 </a:t>
                      </a:r>
                      <a:r>
                        <a:rPr dirty="0" err="1"/>
                        <a:t>萬元</a:t>
                      </a:r>
                      <a:endParaRPr dirty="0"/>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a:defRPr sz="1800"/>
                      </a:pPr>
                      <a:r>
                        <a:rPr sz="1600">
                          <a:latin typeface="微軟正黑體"/>
                          <a:ea typeface="微軟正黑體"/>
                          <a:cs typeface="微軟正黑體"/>
                          <a:sym typeface="微軟正黑體"/>
                        </a:rPr>
                        <a:t>運動實務管理</a:t>
                      </a:r>
                    </a:p>
                  </a:txBody>
                  <a:tcPr marL="45720" marR="4572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報價中</a:t>
                      </a:r>
                      <a:r>
                        <a:rPr sz="1600" dirty="0">
                          <a:latin typeface="微軟正黑體"/>
                          <a:ea typeface="微軟正黑體"/>
                          <a:cs typeface="微軟正黑體"/>
                          <a:sym typeface="微軟正黑體"/>
                        </a:rPr>
                        <a:t>​</a:t>
                      </a:r>
                      <a:r>
                        <a:rPr lang="zh-TW" altLang="en-US" sz="1600" dirty="0">
                          <a:latin typeface="微軟正黑體"/>
                          <a:ea typeface="微軟正黑體"/>
                          <a:cs typeface="微軟正黑體"/>
                          <a:sym typeface="微軟正黑體"/>
                        </a:rPr>
                        <a:t>，確認採購程序中</a:t>
                      </a:r>
                      <a:endParaRPr sz="1600" dirty="0">
                        <a:latin typeface="微軟正黑體"/>
                        <a:ea typeface="微軟正黑體"/>
                        <a:cs typeface="微軟正黑體"/>
                        <a:sym typeface="微軟正黑體"/>
                      </a:endParaRPr>
                    </a:p>
                  </a:txBody>
                  <a:tcPr marL="45720" marR="45720" anchor="ctr" horzOverflow="overflow">
                    <a:lnL w="12700" cap="flat" cmpd="sng" algn="ctr">
                      <a:solidFill>
                        <a:srgbClr val="FFFFFF"/>
                      </a:solidFill>
                      <a:prstDash val="solid"/>
                      <a:round/>
                      <a:headEnd type="none" w="med" len="med"/>
                      <a:tailEnd type="none" w="med" len="med"/>
                    </a:lnL>
                    <a:lnR w="12700">
                      <a:solidFill>
                        <a:srgbClr val="FFFFFF"/>
                      </a:solidFill>
                    </a:lnR>
                    <a:lnT w="12700" cap="flat" cmpd="sng" algn="ctr">
                      <a:solidFill>
                        <a:srgbClr val="FFFFFF"/>
                      </a:solidFill>
                      <a:prstDash val="solid"/>
                      <a:round/>
                      <a:headEnd type="none" w="med" len="med"/>
                      <a:tailEnd type="none" w="med" len="med"/>
                    </a:lnT>
                    <a:lnB w="12700">
                      <a:solidFill>
                        <a:srgbClr val="FFFFFF"/>
                      </a:solidFill>
                    </a:lnB>
                  </a:tcPr>
                </a:tc>
                <a:extLst>
                  <a:ext uri="{0D108BD9-81ED-4DB2-BD59-A6C34878D82A}">
                    <a16:rowId xmlns:a16="http://schemas.microsoft.com/office/drawing/2014/main" val="10003"/>
                  </a:ext>
                </a:extLst>
              </a:tr>
              <a:tr h="989255">
                <a:tc>
                  <a:txBody>
                    <a:bodyPr/>
                    <a:lstStyle/>
                    <a:p>
                      <a:pPr algn="ctr">
                        <a:defRPr sz="1800"/>
                      </a:pPr>
                      <a:r>
                        <a:rPr sz="1600">
                          <a:latin typeface="微軟正黑體"/>
                          <a:ea typeface="微軟正黑體"/>
                          <a:cs typeface="微軟正黑體"/>
                          <a:sym typeface="微軟正黑體"/>
                        </a:rPr>
                        <a:t>智慧庫房管理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新北</a:t>
                      </a:r>
                    </a:p>
                    <a:p>
                      <a:pPr algn="ctr">
                        <a:defRPr sz="1600">
                          <a:latin typeface="微軟正黑體"/>
                          <a:ea typeface="微軟正黑體"/>
                          <a:cs typeface="微軟正黑體"/>
                          <a:sym typeface="微軟正黑體"/>
                        </a:defRPr>
                      </a:pPr>
                      <a:r>
                        <a:t>美術館</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150萬</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庫房管理系統建置與環境監控</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err="1">
                          <a:latin typeface="微軟正黑體"/>
                          <a:ea typeface="微軟正黑體"/>
                          <a:cs typeface="微軟正黑體"/>
                          <a:sym typeface="微軟正黑體"/>
                        </a:rPr>
                        <a:t>規劃中</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bl>
          </a:graphicData>
        </a:graphic>
      </p:graphicFrame>
      <p:sp>
        <p:nvSpPr>
          <p:cNvPr id="7" name="文字方塊 5">
            <a:extLst>
              <a:ext uri="{FF2B5EF4-FFF2-40B4-BE49-F238E27FC236}">
                <a16:creationId xmlns:a16="http://schemas.microsoft.com/office/drawing/2014/main" id="{C1B54B77-5D8B-44EC-B632-3CA658BF56AC}"/>
              </a:ext>
            </a:extLst>
          </p:cNvPr>
          <p:cNvSpPr txBox="1"/>
          <p:nvPr/>
        </p:nvSpPr>
        <p:spPr>
          <a:xfrm>
            <a:off x="7667138" y="656636"/>
            <a:ext cx="4220062"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a:t>
            </a:r>
            <a:r>
              <a:rPr lang="en-US" dirty="0"/>
              <a:t>96</a:t>
            </a:r>
            <a:r>
              <a:rPr lang="en-US" altLang="zh-TW" dirty="0"/>
              <a:t>8</a:t>
            </a:r>
            <a:r>
              <a:rPr dirty="0"/>
              <a:t>萬元/努力與洽談中3,</a:t>
            </a:r>
            <a:r>
              <a:rPr lang="en-US" altLang="zh-TW" dirty="0"/>
              <a:t>3</a:t>
            </a:r>
            <a:r>
              <a:rPr lang="en-US" dirty="0"/>
              <a:t>2</a:t>
            </a:r>
            <a:r>
              <a:rPr dirty="0"/>
              <a:t>0萬元</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9" name="內容版面配置區 6"/>
          <p:cNvGraphicFramePr/>
          <p:nvPr>
            <p:extLst>
              <p:ext uri="{D42A27DB-BD31-4B8C-83A1-F6EECF244321}">
                <p14:modId xmlns:p14="http://schemas.microsoft.com/office/powerpoint/2010/main" val="183379040"/>
              </p:ext>
            </p:extLst>
          </p:nvPr>
        </p:nvGraphicFramePr>
        <p:xfrm>
          <a:off x="304799" y="1043863"/>
          <a:ext cx="11582401" cy="5379745"/>
        </p:xfrm>
        <a:graphic>
          <a:graphicData uri="http://schemas.openxmlformats.org/drawingml/2006/table">
            <a:tbl>
              <a:tblPr firstRow="1" bandRow="1">
                <a:tableStyleId>{4C3C2611-4C71-4FC5-86AE-919BDF0F9419}</a:tableStyleId>
              </a:tblPr>
              <a:tblGrid>
                <a:gridCol w="2321669">
                  <a:extLst>
                    <a:ext uri="{9D8B030D-6E8A-4147-A177-3AD203B41FA5}">
                      <a16:colId xmlns:a16="http://schemas.microsoft.com/office/drawing/2014/main" val="20000"/>
                    </a:ext>
                  </a:extLst>
                </a:gridCol>
                <a:gridCol w="1097807">
                  <a:extLst>
                    <a:ext uri="{9D8B030D-6E8A-4147-A177-3AD203B41FA5}">
                      <a16:colId xmlns:a16="http://schemas.microsoft.com/office/drawing/2014/main" val="20001"/>
                    </a:ext>
                  </a:extLst>
                </a:gridCol>
                <a:gridCol w="1344580">
                  <a:extLst>
                    <a:ext uri="{9D8B030D-6E8A-4147-A177-3AD203B41FA5}">
                      <a16:colId xmlns:a16="http://schemas.microsoft.com/office/drawing/2014/main" val="20002"/>
                    </a:ext>
                  </a:extLst>
                </a:gridCol>
                <a:gridCol w="2556653">
                  <a:extLst>
                    <a:ext uri="{9D8B030D-6E8A-4147-A177-3AD203B41FA5}">
                      <a16:colId xmlns:a16="http://schemas.microsoft.com/office/drawing/2014/main" val="20003"/>
                    </a:ext>
                  </a:extLst>
                </a:gridCol>
                <a:gridCol w="4261692">
                  <a:extLst>
                    <a:ext uri="{9D8B030D-6E8A-4147-A177-3AD203B41FA5}">
                      <a16:colId xmlns:a16="http://schemas.microsoft.com/office/drawing/2014/main" val="20004"/>
                    </a:ext>
                  </a:extLst>
                </a:gridCol>
              </a:tblGrid>
              <a:tr h="433470">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89255">
                <a:tc>
                  <a:txBody>
                    <a:bodyPr/>
                    <a:lstStyle/>
                    <a:p>
                      <a:pPr algn="ctr">
                        <a:defRPr sz="1800"/>
                      </a:pPr>
                      <a:r>
                        <a:rPr sz="1600">
                          <a:latin typeface="微軟正黑體"/>
                          <a:ea typeface="微軟正黑體"/>
                          <a:cs typeface="微軟正黑體"/>
                          <a:sym typeface="微軟正黑體"/>
                        </a:rPr>
                        <a:t>平台輔導</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動聯國際​</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高齡友善智慧檢測及健康管理平台計畫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已通過，5/31簽約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89255">
                <a:tc>
                  <a:txBody>
                    <a:bodyPr/>
                    <a:lstStyle/>
                    <a:p>
                      <a:pPr algn="ctr">
                        <a:defRPr sz="1800"/>
                      </a:pPr>
                      <a:r>
                        <a:rPr sz="1600">
                          <a:latin typeface="微軟正黑體"/>
                          <a:ea typeface="微軟正黑體"/>
                          <a:cs typeface="微軟正黑體"/>
                          <a:sym typeface="微軟正黑體"/>
                        </a:rPr>
                        <a:t>平台輔導</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創智生物科技 </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600">
                          <a:latin typeface="微軟正黑體"/>
                          <a:ea typeface="微軟正黑體"/>
                          <a:cs typeface="微軟正黑體"/>
                          <a:sym typeface="微軟正黑體"/>
                        </a:defRPr>
                      </a:pPr>
                      <a:r>
                        <a:t>10萬元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t>高齡友善跨裝置舒眠報告平台計畫</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600">
                          <a:latin typeface="微軟正黑體"/>
                          <a:ea typeface="微軟正黑體"/>
                          <a:cs typeface="微軟正黑體"/>
                          <a:sym typeface="微軟正黑體"/>
                        </a:defRPr>
                      </a:pPr>
                      <a:r>
                        <a:rPr dirty="0"/>
                        <a:t>已通過，5/31簽約</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2"/>
                  </a:ext>
                </a:extLst>
              </a:tr>
              <a:tr h="989255">
                <a:tc>
                  <a:txBody>
                    <a:bodyPr/>
                    <a:lstStyle/>
                    <a:p>
                      <a:pPr algn="ctr">
                        <a:defRPr sz="1600">
                          <a:sym typeface="Calibri"/>
                        </a:defRPr>
                      </a:pPr>
                      <a:r>
                        <a:rPr>
                          <a:latin typeface="微軟正黑體"/>
                          <a:ea typeface="微軟正黑體"/>
                          <a:cs typeface="微軟正黑體"/>
                          <a:sym typeface="微軟正黑體"/>
                        </a:rPr>
                        <a:t>技術合作開發​</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a:defRPr sz="1600">
                          <a:sym typeface="Calibri"/>
                        </a:defRPr>
                      </a:pPr>
                      <a:r>
                        <a:rPr>
                          <a:latin typeface="微軟正黑體"/>
                          <a:ea typeface="微軟正黑體"/>
                          <a:cs typeface="微軟正黑體"/>
                          <a:sym typeface="微軟正黑體"/>
                        </a:rPr>
                        <a:t>日本​</a:t>
                      </a:r>
                    </a:p>
                    <a:p>
                      <a:pPr algn="l">
                        <a:defRPr sz="1600">
                          <a:latin typeface="微軟正黑體"/>
                          <a:ea typeface="微軟正黑體"/>
                          <a:cs typeface="微軟正黑體"/>
                          <a:sym typeface="微軟正黑體"/>
                        </a:defRPr>
                      </a:pPr>
                      <a:r>
                        <a:t>TAPPON​</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a:defRPr sz="1600">
                          <a:latin typeface="微軟正黑體"/>
                          <a:ea typeface="微軟正黑體"/>
                          <a:cs typeface="微軟正黑體"/>
                          <a:sym typeface="微軟正黑體"/>
                        </a:defRPr>
                      </a:pPr>
                      <a:r>
                        <a:t>300萬元​</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a:defRPr sz="1600">
                          <a:sym typeface="Calibri"/>
                        </a:defRPr>
                      </a:pPr>
                      <a:r>
                        <a:rPr dirty="0" err="1">
                          <a:latin typeface="微軟正黑體"/>
                          <a:ea typeface="微軟正黑體"/>
                          <a:cs typeface="微軟正黑體"/>
                          <a:sym typeface="微軟正黑體"/>
                        </a:rPr>
                        <a:t>寵物項圈、寵物相機及物聯網穿戴裝置</a:t>
                      </a:r>
                      <a:r>
                        <a:rPr dirty="0">
                          <a:latin typeface="微軟正黑體"/>
                          <a:ea typeface="微軟正黑體"/>
                          <a:cs typeface="微軟正黑體"/>
                          <a:sym typeface="微軟正黑體"/>
                        </a:rPr>
                        <a:t>​</a:t>
                      </a: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600">
                          <a:latin typeface="微軟正黑體"/>
                          <a:ea typeface="微軟正黑體"/>
                          <a:cs typeface="微軟正黑體"/>
                          <a:sym typeface="微軟正黑體"/>
                        </a:defRPr>
                      </a:pPr>
                      <a:r>
                        <a:rPr lang="en-US" altLang="zh-TW" sz="1600" b="0" i="0" u="none" strike="noStrike" cap="none" spc="0" baseline="0" dirty="0">
                          <a:solidFill>
                            <a:srgbClr val="000000"/>
                          </a:solidFill>
                          <a:uFillTx/>
                          <a:latin typeface="微軟正黑體"/>
                          <a:ea typeface="微軟正黑體"/>
                          <a:sym typeface="Arial"/>
                        </a:rPr>
                        <a:t>6/14</a:t>
                      </a:r>
                      <a:r>
                        <a:rPr lang="zh-TW" altLang="en-US" sz="1600" b="0" i="0" u="none" strike="noStrike" cap="none" spc="0" baseline="0" dirty="0">
                          <a:solidFill>
                            <a:srgbClr val="000000"/>
                          </a:solidFill>
                          <a:uFillTx/>
                          <a:latin typeface="微軟正黑體"/>
                          <a:ea typeface="微軟正黑體"/>
                          <a:sym typeface="Arial"/>
                        </a:rPr>
                        <a:t>討論</a:t>
                      </a:r>
                      <a:r>
                        <a:rPr lang="en-US" altLang="zh-TW" sz="1600" b="0" i="0" u="none" strike="noStrike" cap="none" spc="0" baseline="0" dirty="0">
                          <a:solidFill>
                            <a:srgbClr val="000000"/>
                          </a:solidFill>
                          <a:uFillTx/>
                          <a:latin typeface="微軟正黑體"/>
                          <a:ea typeface="微軟正黑體"/>
                          <a:sym typeface="Arial"/>
                        </a:rPr>
                        <a:t>, </a:t>
                      </a:r>
                      <a:r>
                        <a:rPr lang="zh-TW" altLang="en-US" sz="1600" b="0" i="0" u="none" strike="noStrike" cap="none" spc="0" baseline="0" dirty="0">
                          <a:solidFill>
                            <a:srgbClr val="000000"/>
                          </a:solidFill>
                          <a:uFillTx/>
                          <a:latin typeface="微軟正黑體"/>
                          <a:ea typeface="微軟正黑體"/>
                          <a:sym typeface="Arial"/>
                        </a:rPr>
                        <a:t>已交付投影片給日方</a:t>
                      </a:r>
                      <a:r>
                        <a:rPr lang="en-US" altLang="zh-TW" sz="1600" b="0" i="0" u="none" strike="noStrike" cap="none" spc="0" baseline="0" dirty="0">
                          <a:solidFill>
                            <a:srgbClr val="000000"/>
                          </a:solidFill>
                          <a:uFillTx/>
                          <a:latin typeface="微軟正黑體"/>
                          <a:ea typeface="微軟正黑體"/>
                          <a:sym typeface="Arial"/>
                        </a:rPr>
                        <a:t>TAPPON</a:t>
                      </a:r>
                      <a:endParaRPr lang="zh-TW" altLang="en-US" sz="1600" b="0" i="0" u="none" strike="noStrike" cap="none" spc="0" baseline="0" dirty="0">
                        <a:solidFill>
                          <a:srgbClr val="000000"/>
                        </a:solidFill>
                        <a:uFillTx/>
                        <a:latin typeface="微軟正黑體"/>
                        <a:ea typeface="微軟正黑體"/>
                        <a:sym typeface="Arial"/>
                      </a:endParaRPr>
                    </a:p>
                  </a:txBody>
                  <a:tcPr marL="45720" marR="4572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3"/>
                  </a:ext>
                </a:extLst>
              </a:tr>
              <a:tr h="989255">
                <a:tc>
                  <a:txBody>
                    <a:bodyPr/>
                    <a:lstStyle/>
                    <a:p>
                      <a:pPr algn="ctr">
                        <a:defRPr sz="1800"/>
                      </a:pPr>
                      <a:r>
                        <a:rPr sz="1600" dirty="0" err="1">
                          <a:latin typeface="微軟正黑體"/>
                          <a:ea typeface="微軟正黑體"/>
                          <a:cs typeface="微軟正黑體"/>
                          <a:sym typeface="微軟正黑體"/>
                        </a:rPr>
                        <a:t>科技藝術媒合案</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大可創意/台北市文化局</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150萬</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藝術家進駐（三個月）台北數位藝術中心，辦理科技工作坊與科技支援及國際合作</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a:latin typeface="微軟正黑體"/>
                          <a:ea typeface="微軟正黑體"/>
                          <a:cs typeface="微軟正黑體"/>
                          <a:sym typeface="微軟正黑體"/>
                        </a:rPr>
                        <a:t>5/10公告得標，5/17大可創意與台北市文化局進行議價，5/22已與台北市文化局進行第一次工作會議，目前契約簽辦中</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4"/>
                  </a:ext>
                </a:extLst>
              </a:tr>
              <a:tr h="989255">
                <a:tc>
                  <a:txBody>
                    <a:bodyPr/>
                    <a:lstStyle/>
                    <a:p>
                      <a:pPr algn="ctr">
                        <a:defRPr sz="1800"/>
                      </a:pPr>
                      <a:r>
                        <a:rPr sz="1600">
                          <a:latin typeface="微軟正黑體"/>
                          <a:ea typeface="微軟正黑體"/>
                          <a:cs typeface="微軟正黑體"/>
                          <a:sym typeface="微軟正黑體"/>
                        </a:rPr>
                        <a:t>智慧庫房管理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a:latin typeface="微軟正黑體"/>
                          <a:ea typeface="微軟正黑體"/>
                          <a:cs typeface="微軟正黑體"/>
                          <a:sym typeface="微軟正黑體"/>
                        </a:rPr>
                        <a:t>台中市立美術館</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dirty="0">
                          <a:latin typeface="微軟正黑體"/>
                          <a:ea typeface="微軟正黑體"/>
                          <a:cs typeface="微軟正黑體"/>
                          <a:sym typeface="微軟正黑體"/>
                        </a:rPr>
                        <a:t>150萬</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a:defRPr sz="1800"/>
                      </a:pPr>
                      <a:r>
                        <a:rPr sz="1600" dirty="0" err="1">
                          <a:latin typeface="微軟正黑體"/>
                          <a:ea typeface="微軟正黑體"/>
                          <a:cs typeface="微軟正黑體"/>
                          <a:sym typeface="微軟正黑體"/>
                        </a:rPr>
                        <a:t>智慧庫房管理系統規劃案</a:t>
                      </a:r>
                      <a:endParaRPr sz="1600" dirty="0">
                        <a:latin typeface="微軟正黑體"/>
                        <a:ea typeface="微軟正黑體"/>
                        <a:cs typeface="微軟正黑體"/>
                        <a:sym typeface="微軟正黑體"/>
                      </a:endParaRP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a:defRPr sz="1800"/>
                      </a:pPr>
                      <a:r>
                        <a:rPr sz="1600" dirty="0">
                          <a:latin typeface="微軟正黑體"/>
                          <a:ea typeface="微軟正黑體"/>
                          <a:cs typeface="微軟正黑體"/>
                          <a:sym typeface="微軟正黑體"/>
                        </a:rPr>
                        <a:t>6/7拜訪</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5"/>
                  </a:ext>
                </a:extLst>
              </a:tr>
            </a:tbl>
          </a:graphicData>
        </a:graphic>
      </p:graphicFrame>
      <p:sp>
        <p:nvSpPr>
          <p:cNvPr id="1090"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(民營)</a:t>
            </a:r>
          </a:p>
        </p:txBody>
      </p:sp>
      <p:sp>
        <p:nvSpPr>
          <p:cNvPr id="6" name="文字方塊 5">
            <a:extLst>
              <a:ext uri="{FF2B5EF4-FFF2-40B4-BE49-F238E27FC236}">
                <a16:creationId xmlns:a16="http://schemas.microsoft.com/office/drawing/2014/main" id="{F2B250C1-F276-4DC6-9C3A-7EDCA058C8BF}"/>
              </a:ext>
            </a:extLst>
          </p:cNvPr>
          <p:cNvSpPr txBox="1"/>
          <p:nvPr/>
        </p:nvSpPr>
        <p:spPr>
          <a:xfrm>
            <a:off x="7667138" y="656636"/>
            <a:ext cx="4220062"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a:t>
            </a:r>
            <a:r>
              <a:rPr lang="en-US" dirty="0"/>
              <a:t>96</a:t>
            </a:r>
            <a:r>
              <a:rPr lang="en-US" altLang="zh-TW" dirty="0"/>
              <a:t>8</a:t>
            </a:r>
            <a:r>
              <a:rPr dirty="0"/>
              <a:t>萬元/努力與洽談中3,</a:t>
            </a:r>
            <a:r>
              <a:rPr lang="en-US" altLang="zh-TW" dirty="0"/>
              <a:t>3</a:t>
            </a:r>
            <a:r>
              <a:rPr lang="en-US" dirty="0"/>
              <a:t>2</a:t>
            </a:r>
            <a:r>
              <a:rPr dirty="0"/>
              <a:t>0萬元</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3"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13</a:t>
            </a:fld>
            <a:endParaRPr/>
          </a:p>
        </p:txBody>
      </p:sp>
      <p:sp>
        <p:nvSpPr>
          <p:cNvPr id="1094"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(技轉授權)</a:t>
            </a:r>
          </a:p>
        </p:txBody>
      </p:sp>
      <p:graphicFrame>
        <p:nvGraphicFramePr>
          <p:cNvPr id="1095" name="內容版面配置區 6"/>
          <p:cNvGraphicFramePr/>
          <p:nvPr>
            <p:extLst>
              <p:ext uri="{D42A27DB-BD31-4B8C-83A1-F6EECF244321}">
                <p14:modId xmlns:p14="http://schemas.microsoft.com/office/powerpoint/2010/main" val="1134998015"/>
              </p:ext>
            </p:extLst>
          </p:nvPr>
        </p:nvGraphicFramePr>
        <p:xfrm>
          <a:off x="539823" y="1356295"/>
          <a:ext cx="11112353" cy="3371953"/>
        </p:xfrm>
        <a:graphic>
          <a:graphicData uri="http://schemas.openxmlformats.org/drawingml/2006/table">
            <a:tbl>
              <a:tblPr firstRow="1" bandRow="1">
                <a:tableStyleId>{4C3C2611-4C71-4FC5-86AE-919BDF0F9419}</a:tableStyleId>
              </a:tblPr>
              <a:tblGrid>
                <a:gridCol w="2665864">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733040">
                  <a:extLst>
                    <a:ext uri="{9D8B030D-6E8A-4147-A177-3AD203B41FA5}">
                      <a16:colId xmlns:a16="http://schemas.microsoft.com/office/drawing/2014/main" val="20003"/>
                    </a:ext>
                  </a:extLst>
                </a:gridCol>
                <a:gridCol w="3671289">
                  <a:extLst>
                    <a:ext uri="{9D8B030D-6E8A-4147-A177-3AD203B41FA5}">
                      <a16:colId xmlns:a16="http://schemas.microsoft.com/office/drawing/2014/main" val="20004"/>
                    </a:ext>
                  </a:extLst>
                </a:gridCol>
              </a:tblGrid>
              <a:tr h="569779">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a:latin typeface="微軟正黑體"/>
                          <a:ea typeface="微軟正黑體"/>
                          <a:cs typeface="微軟正黑體"/>
                          <a:sym typeface="微軟正黑體"/>
                        </a:rPr>
                        <a:t>技術移轉</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云泰</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rPr dirty="0"/>
                        <a:t>1</a:t>
                      </a:r>
                      <a:r>
                        <a:rPr lang="en-US" dirty="0"/>
                        <a:t>6</a:t>
                      </a:r>
                      <a:r>
                        <a:rPr dirty="0"/>
                        <a:t>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動物非接觸生理感測照護應用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lang="zh-TW" altLang="en-US" sz="1600" dirty="0">
                          <a:latin typeface="微軟正黑體"/>
                          <a:ea typeface="微軟正黑體"/>
                          <a:cs typeface="微軟正黑體"/>
                          <a:sym typeface="微軟正黑體"/>
                        </a:rPr>
                        <a:t>計畫代號申請</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34058">
                <a:tc>
                  <a:txBody>
                    <a:bodyPr/>
                    <a:lstStyle/>
                    <a:p>
                      <a:pPr algn="l" defTabSz="686004">
                        <a:defRPr sz="1800"/>
                      </a:pPr>
                      <a:r>
                        <a:rPr sz="1600" dirty="0" err="1">
                          <a:latin typeface="微軟正黑體"/>
                          <a:ea typeface="微軟正黑體"/>
                          <a:cs typeface="微軟正黑體"/>
                          <a:sym typeface="微軟正黑體"/>
                        </a:rPr>
                        <a:t>智慧睡眠感測技術授權</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defTabSz="686004">
                        <a:defRPr sz="1800"/>
                      </a:pPr>
                      <a:r>
                        <a:rPr sz="1600" dirty="0" err="1">
                          <a:latin typeface="微軟正黑體"/>
                          <a:ea typeface="微軟正黑體"/>
                          <a:cs typeface="微軟正黑體"/>
                          <a:sym typeface="微軟正黑體"/>
                        </a:rPr>
                        <a:t>愛菲斯</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defTabSz="686004">
                        <a:defRPr sz="1800"/>
                      </a:pPr>
                      <a:r>
                        <a:rPr sz="1600">
                          <a:latin typeface="微軟正黑體"/>
                          <a:ea typeface="微軟正黑體"/>
                          <a:cs typeface="微軟正黑體"/>
                          <a:sym typeface="微軟正黑體"/>
                        </a:rPr>
                        <a:t>300萬元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a:latin typeface="微軟正黑體"/>
                          <a:ea typeface="微軟正黑體"/>
                          <a:cs typeface="微軟正黑體"/>
                          <a:sym typeface="微軟正黑體"/>
                        </a:rPr>
                        <a:t>個人居家睡眠健康照護應用</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600">
                          <a:latin typeface="微軟正黑體"/>
                          <a:ea typeface="微軟正黑體"/>
                          <a:cs typeface="微軟正黑體"/>
                          <a:sym typeface="微軟正黑體"/>
                        </a:defRPr>
                      </a:pPr>
                      <a:r>
                        <a:rPr dirty="0" err="1"/>
                        <a:t>議約中</a:t>
                      </a:r>
                      <a:r>
                        <a:rPr dirty="0"/>
                        <a:t>，</a:t>
                      </a:r>
                      <a:r>
                        <a:rPr lang="zh-TW" altLang="en-US"/>
                        <a:t>待對方確認合作進度</a:t>
                      </a:r>
                      <a:endParaRPr dirty="0"/>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r h="934058">
                <a:tc>
                  <a:txBody>
                    <a:bodyPr/>
                    <a:lstStyle/>
                    <a:p>
                      <a:pPr marL="0" marR="0" indent="0" algn="l" defTabSz="686004"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生成式認知遊戲系統</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marL="0" marR="0" indent="0" algn="ctr" defTabSz="686004"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勝典科技</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marL="0" marR="0" indent="0" algn="ctr" defTabSz="686004" rtl="0" latinLnBrk="0">
                        <a:lnSpc>
                          <a:spcPct val="100000"/>
                        </a:lnSpc>
                        <a:spcBef>
                          <a:spcPts val="0"/>
                        </a:spcBef>
                        <a:spcAft>
                          <a:spcPts val="0"/>
                        </a:spcAft>
                        <a:buClrTx/>
                        <a:buSzTx/>
                        <a:buFontTx/>
                        <a:buNone/>
                        <a:tabLst/>
                        <a:defRPr sz="1800"/>
                      </a:pPr>
                      <a:r>
                        <a:rPr lang="en-US" sz="1600" b="0" i="0" u="none" strike="noStrike" cap="none" spc="0" baseline="0" dirty="0">
                          <a:solidFill>
                            <a:srgbClr val="000000"/>
                          </a:solidFill>
                          <a:uFillTx/>
                          <a:latin typeface="微軟正黑體"/>
                          <a:ea typeface="微軟正黑體"/>
                          <a:cs typeface="微軟正黑體"/>
                          <a:sym typeface="微軟正黑體"/>
                        </a:rPr>
                        <a:t>200</a:t>
                      </a:r>
                      <a:r>
                        <a:rPr lang="zh-TW" altLang="en-US" sz="1600" b="0" i="0" u="none" strike="noStrike" cap="none" spc="0" baseline="0" dirty="0">
                          <a:solidFill>
                            <a:srgbClr val="000000"/>
                          </a:solidFill>
                          <a:uFillTx/>
                          <a:latin typeface="微軟正黑體"/>
                          <a:ea typeface="微軟正黑體"/>
                          <a:cs typeface="微軟正黑體"/>
                          <a:sym typeface="微軟正黑體"/>
                        </a:rPr>
                        <a:t>萬元</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marL="0" marR="0" indent="0" algn="l" defTabSz="686004"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生成式認知遊戲系統之技術轉移及場域導入</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marL="0" marR="0" indent="0" algn="l" defTabSz="686004"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sym typeface="Arial"/>
                        </a:rPr>
                        <a:t>與嘉惠集團共同申請數位部高齡計畫</a:t>
                      </a:r>
                      <a:r>
                        <a:rPr lang="en-US" altLang="zh-TW" sz="1600" b="0" i="0" u="none" strike="noStrike" cap="none" spc="0" baseline="0" dirty="0">
                          <a:solidFill>
                            <a:srgbClr val="000000"/>
                          </a:solidFill>
                          <a:uFillTx/>
                          <a:latin typeface="微軟正黑體"/>
                          <a:ea typeface="微軟正黑體"/>
                          <a:sym typeface="Arial"/>
                        </a:rPr>
                        <a:t>, </a:t>
                      </a:r>
                      <a:r>
                        <a:rPr lang="zh-TW" altLang="en-US" sz="1600" b="0" i="0" u="none" strike="noStrike" cap="none" spc="0" baseline="0" dirty="0">
                          <a:solidFill>
                            <a:srgbClr val="000000"/>
                          </a:solidFill>
                          <a:uFillTx/>
                          <a:latin typeface="微軟正黑體"/>
                          <a:ea typeface="微軟正黑體"/>
                          <a:sym typeface="Arial"/>
                        </a:rPr>
                        <a:t>此系統為委託項目</a:t>
                      </a:r>
                      <a:endParaRPr sz="1600" b="0" i="0" u="none" strike="noStrike" cap="none" spc="0" baseline="0" dirty="0">
                        <a:solidFill>
                          <a:srgbClr val="000000"/>
                        </a:solidFill>
                        <a:uFillTx/>
                        <a:latin typeface="微軟正黑體"/>
                        <a:ea typeface="微軟正黑體"/>
                        <a:sym typeface="Arial"/>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3"/>
                  </a:ext>
                </a:extLst>
              </a:tr>
            </a:tbl>
          </a:graphicData>
        </a:graphic>
      </p:graphicFrame>
      <p:sp>
        <p:nvSpPr>
          <p:cNvPr id="1096" name="文字方塊 1"/>
          <p:cNvSpPr txBox="1"/>
          <p:nvPr/>
        </p:nvSpPr>
        <p:spPr>
          <a:xfrm>
            <a:off x="7860116" y="900009"/>
            <a:ext cx="3792060"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簽約：1</a:t>
            </a:r>
            <a:r>
              <a:rPr lang="en-US" dirty="0"/>
              <a:t>6</a:t>
            </a:r>
            <a:r>
              <a:rPr dirty="0"/>
              <a:t>0萬/努力與洽談中</a:t>
            </a:r>
            <a:r>
              <a:rPr lang="en-US" dirty="0"/>
              <a:t>5</a:t>
            </a:r>
            <a:r>
              <a:rPr dirty="0"/>
              <a:t>00萬元</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8" name="投影片編號版面配置區 3"/>
          <p:cNvSpPr txBox="1">
            <a:spLocks noGrp="1"/>
          </p:cNvSpPr>
          <p:nvPr>
            <p:ph type="sldNum" sz="quarter" idx="4294967295"/>
          </p:nvPr>
        </p:nvSpPr>
        <p:spPr>
          <a:xfrm>
            <a:off x="11918345"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14</a:t>
            </a:fld>
            <a:endParaRPr/>
          </a:p>
        </p:txBody>
      </p:sp>
      <p:sp>
        <p:nvSpPr>
          <p:cNvPr id="1099"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重要業務推廣案件 (工服)</a:t>
            </a:r>
          </a:p>
        </p:txBody>
      </p:sp>
      <p:graphicFrame>
        <p:nvGraphicFramePr>
          <p:cNvPr id="1100" name="內容版面配置區 6"/>
          <p:cNvGraphicFramePr/>
          <p:nvPr>
            <p:extLst>
              <p:ext uri="{D42A27DB-BD31-4B8C-83A1-F6EECF244321}">
                <p14:modId xmlns:p14="http://schemas.microsoft.com/office/powerpoint/2010/main" val="1739601727"/>
              </p:ext>
            </p:extLst>
          </p:nvPr>
        </p:nvGraphicFramePr>
        <p:xfrm>
          <a:off x="539823" y="1356295"/>
          <a:ext cx="11112353" cy="3371953"/>
        </p:xfrm>
        <a:graphic>
          <a:graphicData uri="http://schemas.openxmlformats.org/drawingml/2006/table">
            <a:tbl>
              <a:tblPr firstRow="1" bandRow="1">
                <a:tableStyleId>{4C3C2611-4C71-4FC5-86AE-919BDF0F9419}</a:tableStyleId>
              </a:tblPr>
              <a:tblGrid>
                <a:gridCol w="2665864">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2733040">
                  <a:extLst>
                    <a:ext uri="{9D8B030D-6E8A-4147-A177-3AD203B41FA5}">
                      <a16:colId xmlns:a16="http://schemas.microsoft.com/office/drawing/2014/main" val="20003"/>
                    </a:ext>
                  </a:extLst>
                </a:gridCol>
                <a:gridCol w="3671289">
                  <a:extLst>
                    <a:ext uri="{9D8B030D-6E8A-4147-A177-3AD203B41FA5}">
                      <a16:colId xmlns:a16="http://schemas.microsoft.com/office/drawing/2014/main" val="20004"/>
                    </a:ext>
                  </a:extLst>
                </a:gridCol>
              </a:tblGrid>
              <a:tr h="569779">
                <a:tc>
                  <a:txBody>
                    <a:bodyPr/>
                    <a:lstStyle/>
                    <a:p>
                      <a:pPr algn="ctr" defTabSz="686004">
                        <a:defRPr sz="1800" b="0"/>
                      </a:pPr>
                      <a:r>
                        <a:rPr sz="1600" b="1">
                          <a:solidFill>
                            <a:srgbClr val="FFFFFF"/>
                          </a:solidFill>
                          <a:latin typeface="微軟正黑體"/>
                          <a:ea typeface="微軟正黑體"/>
                          <a:cs typeface="微軟正黑體"/>
                          <a:sym typeface="微軟正黑體"/>
                        </a:rPr>
                        <a:t>推廣中案件</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標的廠商</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簽約規劃</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合作內容</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tc>
                  <a:txBody>
                    <a:bodyPr/>
                    <a:lstStyle/>
                    <a:p>
                      <a:pPr algn="ctr" defTabSz="686004">
                        <a:defRPr sz="1800" b="0"/>
                      </a:pPr>
                      <a:r>
                        <a:rPr sz="1600" b="1">
                          <a:solidFill>
                            <a:srgbClr val="FFFFFF"/>
                          </a:solidFill>
                          <a:latin typeface="微軟正黑體"/>
                          <a:ea typeface="微軟正黑體"/>
                          <a:cs typeface="微軟正黑體"/>
                          <a:sym typeface="微軟正黑體"/>
                        </a:rPr>
                        <a:t>Status</a:t>
                      </a:r>
                    </a:p>
                  </a:txBody>
                  <a:tcPr marL="45720" marR="45720" anchor="ctr" horzOverflow="overflow">
                    <a:lnL w="12700">
                      <a:solidFill>
                        <a:srgbClr val="FFFFFF"/>
                      </a:solidFill>
                    </a:lnL>
                    <a:lnR w="12700">
                      <a:solidFill>
                        <a:srgbClr val="FFFFFF"/>
                      </a:solidFill>
                    </a:lnR>
                    <a:lnT w="12700">
                      <a:solidFill>
                        <a:srgbClr val="FFFFFF"/>
                      </a:solidFill>
                    </a:lnT>
                    <a:lnB w="12700">
                      <a:solidFill>
                        <a:srgbClr val="FFFFFF"/>
                      </a:solidFill>
                    </a:lnB>
                    <a:solidFill>
                      <a:srgbClr val="0D4CA1"/>
                    </a:solidFill>
                  </a:tcPr>
                </a:tc>
                <a:extLst>
                  <a:ext uri="{0D108BD9-81ED-4DB2-BD59-A6C34878D82A}">
                    <a16:rowId xmlns:a16="http://schemas.microsoft.com/office/drawing/2014/main" val="10000"/>
                  </a:ext>
                </a:extLst>
              </a:tr>
              <a:tr h="934058">
                <a:tc>
                  <a:txBody>
                    <a:bodyPr/>
                    <a:lstStyle/>
                    <a:p>
                      <a:pPr algn="l" defTabSz="686004">
                        <a:defRPr sz="1800"/>
                      </a:pPr>
                      <a:r>
                        <a:rPr sz="1600">
                          <a:latin typeface="微軟正黑體"/>
                          <a:ea typeface="微軟正黑體"/>
                          <a:cs typeface="微軟正黑體"/>
                          <a:sym typeface="微軟正黑體"/>
                        </a:rPr>
                        <a:t>普羅斯工服案</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普羅斯</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ctr" defTabSz="686004">
                        <a:defRPr sz="1800"/>
                      </a:pPr>
                      <a:r>
                        <a:rPr sz="1600">
                          <a:latin typeface="微軟正黑體"/>
                          <a:ea typeface="微軟正黑體"/>
                          <a:cs typeface="微軟正黑體"/>
                          <a:sym typeface="微軟正黑體"/>
                        </a:rPr>
                        <a:t>15萬元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雷達感測模組設計與製作</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tc>
                  <a:txBody>
                    <a:bodyPr/>
                    <a:lstStyle/>
                    <a:p>
                      <a:pPr algn="l" defTabSz="686004">
                        <a:defRPr sz="1800"/>
                      </a:pPr>
                      <a:r>
                        <a:rPr sz="1600">
                          <a:latin typeface="微軟正黑體"/>
                          <a:ea typeface="微軟正黑體"/>
                          <a:cs typeface="微軟正黑體"/>
                          <a:sym typeface="微軟正黑體"/>
                        </a:rPr>
                        <a:t>報價中</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0001"/>
                  </a:ext>
                </a:extLst>
              </a:tr>
              <a:tr h="934058">
                <a:tc>
                  <a:txBody>
                    <a:bodyPr/>
                    <a:lstStyle/>
                    <a:p>
                      <a:pPr algn="l" defTabSz="686004">
                        <a:defRPr sz="1800"/>
                      </a:pPr>
                      <a:r>
                        <a:rPr sz="1600" dirty="0" err="1">
                          <a:latin typeface="微軟正黑體"/>
                          <a:ea typeface="微軟正黑體"/>
                          <a:cs typeface="微軟正黑體"/>
                          <a:sym typeface="微軟正黑體"/>
                        </a:rPr>
                        <a:t>台灣櫻井工服案</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600">
                          <a:latin typeface="微軟正黑體"/>
                          <a:ea typeface="微軟正黑體"/>
                          <a:cs typeface="微軟正黑體"/>
                          <a:sym typeface="微軟正黑體"/>
                        </a:defRPr>
                      </a:pPr>
                      <a:r>
                        <a:rPr dirty="0" err="1"/>
                        <a:t>台灣</a:t>
                      </a:r>
                      <a:endParaRPr dirty="0"/>
                    </a:p>
                    <a:p>
                      <a:pPr algn="l" defTabSz="686004">
                        <a:defRPr sz="1600">
                          <a:latin typeface="微軟正黑體"/>
                          <a:ea typeface="微軟正黑體"/>
                          <a:cs typeface="微軟正黑體"/>
                          <a:sym typeface="微軟正黑體"/>
                        </a:defRPr>
                      </a:pPr>
                      <a:r>
                        <a:rPr dirty="0" err="1"/>
                        <a:t>櫻井</a:t>
                      </a:r>
                      <a:endParaRPr dirty="0"/>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ctr" defTabSz="686004">
                        <a:defRPr sz="1600">
                          <a:latin typeface="微軟正黑體"/>
                          <a:ea typeface="微軟正黑體"/>
                          <a:cs typeface="微軟正黑體"/>
                          <a:sym typeface="微軟正黑體"/>
                        </a:defRPr>
                      </a:pPr>
                      <a:r>
                        <a:rPr dirty="0"/>
                        <a:t>10萬元</a:t>
                      </a: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運動護具合作進行洽談</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tc>
                  <a:txBody>
                    <a:bodyPr/>
                    <a:lstStyle/>
                    <a:p>
                      <a:pPr algn="l" defTabSz="686004">
                        <a:defRPr sz="1800"/>
                      </a:pPr>
                      <a:r>
                        <a:rPr sz="1600" dirty="0" err="1">
                          <a:latin typeface="微軟正黑體"/>
                          <a:ea typeface="微軟正黑體"/>
                          <a:cs typeface="微軟正黑體"/>
                          <a:sym typeface="微軟正黑體"/>
                        </a:rPr>
                        <a:t>報價中與樣品製作中</a:t>
                      </a:r>
                      <a:endParaRPr sz="1600" dirty="0">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a:solidFill>
                        <a:srgbClr val="FFFFFF"/>
                      </a:solidFill>
                    </a:lnR>
                    <a:lnT w="12700">
                      <a:solidFill>
                        <a:srgbClr val="FFFFFF"/>
                      </a:solid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002"/>
                  </a:ext>
                </a:extLst>
              </a:tr>
              <a:tr h="934058">
                <a:tc>
                  <a:txBody>
                    <a:bodyPr/>
                    <a:lstStyle/>
                    <a:p>
                      <a:pPr marL="0" marR="0" indent="0" algn="l" defTabSz="686004" rtl="0" latinLnBrk="0">
                        <a:lnSpc>
                          <a:spcPct val="100000"/>
                        </a:lnSpc>
                        <a:spcBef>
                          <a:spcPts val="0"/>
                        </a:spcBef>
                        <a:spcAft>
                          <a:spcPts val="0"/>
                        </a:spcAft>
                        <a:buClrTx/>
                        <a:buSzTx/>
                        <a:buFontTx/>
                        <a:buNone/>
                        <a:tabLst/>
                        <a:defRPr sz="1800"/>
                      </a:pPr>
                      <a:r>
                        <a:rPr lang="zh-TW" altLang="en-US" sz="1600" b="0" i="0" u="none" strike="noStrike" cap="none" spc="0" baseline="0" dirty="0">
                          <a:solidFill>
                            <a:srgbClr val="000000"/>
                          </a:solidFill>
                          <a:uFillTx/>
                          <a:latin typeface="微軟正黑體"/>
                          <a:ea typeface="微軟正黑體"/>
                          <a:cs typeface="微軟正黑體"/>
                          <a:sym typeface="微軟正黑體"/>
                        </a:rPr>
                        <a:t>寬緯科技工服案</a:t>
                      </a:r>
                      <a:endParaRPr sz="1600" b="0" i="0" u="none" strike="noStrike" cap="none" spc="0" baseline="0" dirty="0">
                        <a:solidFill>
                          <a:srgbClr val="000000"/>
                        </a:solidFill>
                        <a:uFillTx/>
                        <a:latin typeface="微軟正黑體"/>
                        <a:ea typeface="微軟正黑體"/>
                        <a:cs typeface="微軟正黑體"/>
                        <a:sym typeface="微軟正黑體"/>
                      </a:endParaRPr>
                    </a:p>
                  </a:txBody>
                  <a:tcPr marL="36000" marR="36000" marT="36000" marB="36000" anchor="ctr" horzOverflow="overflow">
                    <a:lnL w="12700">
                      <a:solidFill>
                        <a:srgbClr val="FFFFFF"/>
                      </a:solidFill>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l" defTabSz="686004">
                        <a:defRPr sz="1600">
                          <a:latin typeface="微軟正黑體"/>
                          <a:ea typeface="微軟正黑體"/>
                          <a:cs typeface="微軟正黑體"/>
                          <a:sym typeface="微軟正黑體"/>
                        </a:defRPr>
                      </a:pPr>
                      <a:r>
                        <a:rPr lang="zh-TW" altLang="en-US" dirty="0"/>
                        <a:t>寬緯科技</a:t>
                      </a:r>
                      <a:endParaRPr dirty="0"/>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ctr" defTabSz="686004">
                        <a:defRPr sz="1600">
                          <a:latin typeface="微軟正黑體"/>
                          <a:ea typeface="微軟正黑體"/>
                          <a:cs typeface="微軟正黑體"/>
                          <a:sym typeface="微軟正黑體"/>
                        </a:defRPr>
                      </a:pPr>
                      <a:r>
                        <a:rPr lang="en-US" dirty="0"/>
                        <a:t>16</a:t>
                      </a:r>
                      <a:r>
                        <a:rPr lang="zh-TW" altLang="en-US" dirty="0"/>
                        <a:t>萬元</a:t>
                      </a:r>
                      <a:endParaRPr dirty="0"/>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l" defTabSz="686004">
                        <a:defRPr sz="1800"/>
                      </a:pPr>
                      <a:r>
                        <a:rPr lang="zh-TW" altLang="en-US" sz="1600" dirty="0">
                          <a:latin typeface="微軟正黑體"/>
                          <a:ea typeface="微軟正黑體"/>
                          <a:cs typeface="微軟正黑體"/>
                          <a:sym typeface="微軟正黑體"/>
                        </a:rPr>
                        <a:t>養殖蝦隻體長估測</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a:solidFill>
                        <a:srgbClr val="FFFFFF"/>
                      </a:solidFill>
                    </a:lnT>
                    <a:lnB w="12700">
                      <a:solidFill>
                        <a:srgbClr val="FFFFFF"/>
                      </a:solidFill>
                    </a:lnB>
                  </a:tcPr>
                </a:tc>
                <a:tc>
                  <a:txBody>
                    <a:bodyPr/>
                    <a:lstStyle/>
                    <a:p>
                      <a:pPr algn="l" defTabSz="686004">
                        <a:defRPr sz="1800"/>
                      </a:pPr>
                      <a:r>
                        <a:rPr lang="zh-TW" altLang="en-US" sz="1600" dirty="0">
                          <a:latin typeface="微軟正黑體"/>
                          <a:ea typeface="微軟正黑體"/>
                          <a:cs typeface="微軟正黑體"/>
                          <a:sym typeface="微軟正黑體"/>
                        </a:rPr>
                        <a:t>報價</a:t>
                      </a:r>
                      <a:r>
                        <a:rPr lang="en-US" altLang="zh-TW" sz="1600" dirty="0">
                          <a:latin typeface="微軟正黑體"/>
                          <a:ea typeface="微軟正黑體"/>
                          <a:cs typeface="微軟正黑體"/>
                          <a:sym typeface="微軟正黑體"/>
                        </a:rPr>
                        <a:t>16</a:t>
                      </a:r>
                      <a:r>
                        <a:rPr lang="zh-TW" altLang="en-US" sz="1600" dirty="0">
                          <a:latin typeface="微軟正黑體"/>
                          <a:ea typeface="微軟正黑體"/>
                          <a:cs typeface="微軟正黑體"/>
                          <a:sym typeface="微軟正黑體"/>
                        </a:rPr>
                        <a:t>萬</a:t>
                      </a:r>
                      <a:r>
                        <a:rPr lang="en-US" altLang="zh-TW" sz="1600" dirty="0">
                          <a:latin typeface="微軟正黑體"/>
                          <a:ea typeface="微軟正黑體"/>
                          <a:cs typeface="微軟正黑體"/>
                          <a:sym typeface="微軟正黑體"/>
                        </a:rPr>
                        <a:t>, </a:t>
                      </a:r>
                      <a:r>
                        <a:rPr lang="zh-TW" altLang="en-US" sz="1600" dirty="0">
                          <a:latin typeface="微軟正黑體"/>
                          <a:ea typeface="微軟正黑體"/>
                          <a:cs typeface="微軟正黑體"/>
                          <a:sym typeface="微軟正黑體"/>
                        </a:rPr>
                        <a:t>擬進行簽約</a:t>
                      </a:r>
                      <a:endParaRPr sz="1600" dirty="0">
                        <a:latin typeface="微軟正黑體"/>
                        <a:ea typeface="微軟正黑體"/>
                        <a:cs typeface="微軟正黑體"/>
                        <a:sym typeface="微軟正黑體"/>
                      </a:endParaRPr>
                    </a:p>
                  </a:txBody>
                  <a:tcPr marL="36000" marR="36000" marT="36000" marB="36000" anchor="ctr" horzOverflow="overflow">
                    <a:lnL w="12700" cap="flat" cmpd="sng" algn="ctr">
                      <a:solidFill>
                        <a:srgbClr val="FFFFFF"/>
                      </a:solidFill>
                      <a:prstDash val="solid"/>
                      <a:round/>
                      <a:headEnd type="none" w="med" len="med"/>
                      <a:tailEnd type="none" w="med" len="med"/>
                    </a:lnL>
                    <a:lnR w="12700">
                      <a:solidFill>
                        <a:srgbClr val="FFFFFF"/>
                      </a:solidFill>
                    </a:lnR>
                    <a:lnT w="12700">
                      <a:solidFill>
                        <a:srgbClr val="FFFFFF"/>
                      </a:solidFill>
                    </a:lnT>
                    <a:lnB w="12700">
                      <a:solidFill>
                        <a:srgbClr val="FFFFFF"/>
                      </a:solidFill>
                    </a:lnB>
                  </a:tcPr>
                </a:tc>
                <a:extLst>
                  <a:ext uri="{0D108BD9-81ED-4DB2-BD59-A6C34878D82A}">
                    <a16:rowId xmlns:a16="http://schemas.microsoft.com/office/drawing/2014/main" val="1200182159"/>
                  </a:ext>
                </a:extLst>
              </a:tr>
            </a:tbl>
          </a:graphicData>
        </a:graphic>
      </p:graphicFrame>
      <p:sp>
        <p:nvSpPr>
          <p:cNvPr id="1101" name="文字方塊 1"/>
          <p:cNvSpPr txBox="1"/>
          <p:nvPr/>
        </p:nvSpPr>
        <p:spPr>
          <a:xfrm>
            <a:off x="9464966" y="813052"/>
            <a:ext cx="2214705" cy="369328"/>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努力與洽談中</a:t>
            </a:r>
            <a:r>
              <a:rPr lang="en-US" dirty="0"/>
              <a:t>41</a:t>
            </a:r>
            <a:r>
              <a:rPr dirty="0"/>
              <a:t>萬元</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3"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15</a:t>
            </a:fld>
            <a:endParaRPr/>
          </a:p>
        </p:txBody>
      </p:sp>
      <p:sp>
        <p:nvSpPr>
          <p:cNvPr id="1104"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05" name="表格 1"/>
          <p:cNvGraphicFramePr/>
          <p:nvPr>
            <p:extLst>
              <p:ext uri="{D42A27DB-BD31-4B8C-83A1-F6EECF244321}">
                <p14:modId xmlns:p14="http://schemas.microsoft.com/office/powerpoint/2010/main" val="1968531360"/>
              </p:ext>
            </p:extLst>
          </p:nvPr>
        </p:nvGraphicFramePr>
        <p:xfrm>
          <a:off x="256898" y="688306"/>
          <a:ext cx="11839575" cy="5717133"/>
        </p:xfrm>
        <a:graphic>
          <a:graphicData uri="http://schemas.openxmlformats.org/drawingml/2006/table">
            <a:tbl>
              <a:tblPr>
                <a:tableStyleId>{4C3C2611-4C71-4FC5-86AE-919BDF0F9419}</a:tableStyleId>
              </a:tblPr>
              <a:tblGrid>
                <a:gridCol w="2423790">
                  <a:extLst>
                    <a:ext uri="{9D8B030D-6E8A-4147-A177-3AD203B41FA5}">
                      <a16:colId xmlns:a16="http://schemas.microsoft.com/office/drawing/2014/main" val="20000"/>
                    </a:ext>
                  </a:extLst>
                </a:gridCol>
                <a:gridCol w="2255961">
                  <a:extLst>
                    <a:ext uri="{9D8B030D-6E8A-4147-A177-3AD203B41FA5}">
                      <a16:colId xmlns:a16="http://schemas.microsoft.com/office/drawing/2014/main" val="20001"/>
                    </a:ext>
                  </a:extLst>
                </a:gridCol>
                <a:gridCol w="878055">
                  <a:extLst>
                    <a:ext uri="{9D8B030D-6E8A-4147-A177-3AD203B41FA5}">
                      <a16:colId xmlns:a16="http://schemas.microsoft.com/office/drawing/2014/main" val="20002"/>
                    </a:ext>
                  </a:extLst>
                </a:gridCol>
                <a:gridCol w="3538568">
                  <a:extLst>
                    <a:ext uri="{9D8B030D-6E8A-4147-A177-3AD203B41FA5}">
                      <a16:colId xmlns:a16="http://schemas.microsoft.com/office/drawing/2014/main" val="20003"/>
                    </a:ext>
                  </a:extLst>
                </a:gridCol>
                <a:gridCol w="1228725">
                  <a:extLst>
                    <a:ext uri="{9D8B030D-6E8A-4147-A177-3AD203B41FA5}">
                      <a16:colId xmlns:a16="http://schemas.microsoft.com/office/drawing/2014/main" val="20004"/>
                    </a:ext>
                  </a:extLst>
                </a:gridCol>
                <a:gridCol w="1514476">
                  <a:extLst>
                    <a:ext uri="{9D8B030D-6E8A-4147-A177-3AD203B41FA5}">
                      <a16:colId xmlns:a16="http://schemas.microsoft.com/office/drawing/2014/main" val="20005"/>
                    </a:ext>
                  </a:extLst>
                </a:gridCol>
              </a:tblGrid>
              <a:tr h="287922">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mn-lt"/>
                          <a:ea typeface="+mn-ea"/>
                          <a:cs typeface="+mn-cs"/>
                          <a:sym typeface="Helvetica"/>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mn-lt"/>
                          <a:ea typeface="+mn-ea"/>
                          <a:cs typeface="+mn-cs"/>
                          <a:sym typeface="Helvetica"/>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575843">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1439608">
                <a:tc>
                  <a:txBody>
                    <a:bodyPr/>
                    <a:lstStyle/>
                    <a:p>
                      <a:pPr algn="just">
                        <a:lnSpc>
                          <a:spcPts val="2000"/>
                        </a:lnSpc>
                        <a:defRPr sz="1800"/>
                      </a:pPr>
                      <a:r>
                        <a:rPr sz="1600">
                          <a:latin typeface="微軟正黑體"/>
                          <a:ea typeface="微軟正黑體"/>
                          <a:cs typeface="微軟正黑體"/>
                          <a:sym typeface="微軟正黑體"/>
                        </a:rPr>
                        <a:t>推動跨業整合智慧環景顯示與AI感知新興運動科技服務應用系統平台解決方案</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與1家國內投影顯示設備大廠共創發展創新智慧互動應用投影一體機系統提供場館/居家服務應用</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rPr dirty="0" err="1"/>
                        <a:t>智慧沈浸式AI互動感知投影系統關鍵技術整合</a:t>
                      </a: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113.6.30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marR="0" lvl="0" indent="0" algn="l" defTabSz="686004" rtl="0" eaLnBrk="1" fontAlgn="auto" latinLnBrk="0" hangingPunct="1">
                        <a:lnSpc>
                          <a:spcPct val="100000"/>
                        </a:lnSpc>
                        <a:spcBef>
                          <a:spcPts val="0"/>
                        </a:spcBef>
                        <a:spcAft>
                          <a:spcPts val="0"/>
                        </a:spcAft>
                        <a:buClrTx/>
                        <a:buSzTx/>
                        <a:buFontTx/>
                        <a:buNone/>
                        <a:tabLst/>
                        <a:defRPr sz="1600">
                          <a:latin typeface="微軟正黑體"/>
                          <a:ea typeface="微軟正黑體"/>
                          <a:cs typeface="微軟正黑體"/>
                          <a:sym typeface="微軟正黑體"/>
                        </a:defRPr>
                      </a:pPr>
                      <a:r>
                        <a:rPr lang="zh-TW" altLang="zh-TW" sz="1600" b="0" i="0" u="none" strike="noStrike" cap="none" spc="0" baseline="0" dirty="0">
                          <a:solidFill>
                            <a:srgbClr val="000000"/>
                          </a:solidFill>
                          <a:effectLst/>
                          <a:uFillTx/>
                          <a:latin typeface="微軟正黑體" panose="020B0604030504040204" pitchFamily="34" charset="-120"/>
                          <a:ea typeface="微軟正黑體" panose="020B0604030504040204" pitchFamily="34" charset="-120"/>
                          <a:cs typeface="+mj-cs"/>
                          <a:sym typeface="微軟正黑體"/>
                        </a:rPr>
                        <a:t>構想審查會議預計於6/27召開，6/21與團隊進行演練 </a:t>
                      </a:r>
                    </a:p>
                    <a:p>
                      <a:pPr algn="l" defTabSz="686004">
                        <a:defRPr sz="1600">
                          <a:latin typeface="微軟正黑體"/>
                          <a:ea typeface="微軟正黑體"/>
                          <a:cs typeface="微軟正黑體"/>
                          <a:sym typeface="微軟正黑體"/>
                        </a:defRPr>
                      </a:pPr>
                      <a:endParaRPr dirty="0">
                        <a:latin typeface="+mj-lt"/>
                        <a:ea typeface="+mj-ea"/>
                        <a:cs typeface="+mj-cs"/>
                        <a:sym typeface="Calibri"/>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2303372">
                <a:tc>
                  <a:txBody>
                    <a:bodyPr/>
                    <a:lstStyle/>
                    <a:p>
                      <a:pPr algn="just">
                        <a:lnSpc>
                          <a:spcPts val="2000"/>
                        </a:lnSpc>
                        <a:defRPr sz="1800"/>
                      </a:pPr>
                      <a:r>
                        <a:rPr sz="1600">
                          <a:latin typeface="微軟正黑體"/>
                          <a:ea typeface="微軟正黑體"/>
                          <a:cs typeface="微軟正黑體"/>
                          <a:sym typeface="微軟正黑體"/>
                        </a:rPr>
                        <a:t>以新展演與新音樂打造新興文化影視音產業解決方案與服務</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600"/>
                        <a:buFont typeface="Symbol"/>
                        <a:buChar char="-"/>
                        <a:defRPr sz="1600">
                          <a:latin typeface="微軟正黑體"/>
                          <a:ea typeface="微軟正黑體"/>
                          <a:cs typeface="微軟正黑體"/>
                          <a:sym typeface="微軟正黑體"/>
                        </a:defRPr>
                      </a:pPr>
                      <a:r>
                        <a:t>與策展領頭業者，如:國內領頭內容產製（夢境現實、兔將影視娛樂）與展演(必應)並結合終端裝置，打造虛實互動新展演與新音樂方案</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marR="0" indent="-342900" algn="just" defTabSz="914400" rtl="0" latinLnBrk="0">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600" b="0" i="0" u="none" strike="noStrike" cap="none" spc="0" baseline="0" dirty="0">
                          <a:solidFill>
                            <a:srgbClr val="000000"/>
                          </a:solidFill>
                          <a:uFillTx/>
                          <a:latin typeface="微軟正黑體"/>
                          <a:ea typeface="微軟正黑體"/>
                          <a:sym typeface="Arial"/>
                        </a:rPr>
                        <a:t>虛實風格化互動影音生成式</a:t>
                      </a:r>
                      <a:r>
                        <a:rPr lang="en-US" altLang="zh-TW" sz="1600" b="0" i="0" u="none" strike="noStrike" cap="none" spc="0" baseline="0" dirty="0">
                          <a:solidFill>
                            <a:srgbClr val="000000"/>
                          </a:solidFill>
                          <a:uFillTx/>
                          <a:latin typeface="微軟正黑體"/>
                          <a:ea typeface="微軟正黑體"/>
                          <a:sym typeface="Arial"/>
                        </a:rPr>
                        <a:t>AI</a:t>
                      </a:r>
                      <a:r>
                        <a:rPr lang="zh-TW" altLang="en-US" sz="1600" b="0" i="0" u="none" strike="noStrike" cap="none" spc="0" baseline="0" dirty="0">
                          <a:solidFill>
                            <a:srgbClr val="000000"/>
                          </a:solidFill>
                          <a:uFillTx/>
                          <a:latin typeface="微軟正黑體"/>
                          <a:ea typeface="微軟正黑體"/>
                          <a:sym typeface="Arial"/>
                        </a:rPr>
                        <a:t>偶像 </a:t>
                      </a:r>
                      <a:r>
                        <a:rPr lang="en-US" altLang="zh-TW" sz="1600" b="0" i="0" u="none" strike="noStrike" cap="none" spc="0" baseline="0" dirty="0">
                          <a:solidFill>
                            <a:srgbClr val="000000"/>
                          </a:solidFill>
                          <a:uFillTx/>
                          <a:latin typeface="微軟正黑體"/>
                          <a:ea typeface="微軟正黑體"/>
                          <a:sym typeface="Arial"/>
                        </a:rPr>
                        <a:t>x TTXC</a:t>
                      </a:r>
                      <a:r>
                        <a:rPr lang="zh-TW" altLang="en-US" sz="1600" b="0" i="0" u="none" strike="noStrike" cap="none" spc="0" baseline="0" dirty="0">
                          <a:solidFill>
                            <a:srgbClr val="000000"/>
                          </a:solidFill>
                          <a:uFillTx/>
                          <a:latin typeface="微軟正黑體"/>
                          <a:ea typeface="微軟正黑體"/>
                          <a:sym typeface="Arial"/>
                        </a:rPr>
                        <a:t>多邊合作展演：促成與高流打狗祭演唱會</a:t>
                      </a:r>
                      <a:r>
                        <a:rPr lang="en-US" altLang="zh-TW" sz="1600" b="0" i="0" u="none" strike="noStrike" cap="none" spc="0" baseline="0" dirty="0">
                          <a:solidFill>
                            <a:srgbClr val="000000"/>
                          </a:solidFill>
                          <a:uFillTx/>
                          <a:latin typeface="微軟正黑體"/>
                          <a:ea typeface="微軟正黑體"/>
                          <a:sym typeface="Arial"/>
                        </a:rPr>
                        <a:t>IP</a:t>
                      </a:r>
                      <a:r>
                        <a:rPr lang="zh-TW" altLang="en-US" sz="1600" b="0" i="0" u="none" strike="noStrike" cap="none" spc="0" baseline="0" dirty="0">
                          <a:solidFill>
                            <a:srgbClr val="000000"/>
                          </a:solidFill>
                          <a:uFillTx/>
                          <a:latin typeface="微軟正黑體"/>
                          <a:ea typeface="微軟正黑體"/>
                          <a:sym typeface="Arial"/>
                        </a:rPr>
                        <a:t>虛實共演、駁二藝術特區</a:t>
                      </a:r>
                      <a:r>
                        <a:rPr lang="en-US" altLang="zh-TW" sz="1600" b="0" i="0" u="none" strike="noStrike" cap="none" spc="0" baseline="0" dirty="0">
                          <a:solidFill>
                            <a:srgbClr val="000000"/>
                          </a:solidFill>
                          <a:uFillTx/>
                          <a:latin typeface="微軟正黑體"/>
                          <a:ea typeface="微軟正黑體"/>
                          <a:sym typeface="Arial"/>
                        </a:rPr>
                        <a:t>XR</a:t>
                      </a:r>
                      <a:r>
                        <a:rPr lang="zh-TW" altLang="en-US" sz="1600" b="0" i="0" u="none" strike="noStrike" cap="none" spc="0" baseline="0" dirty="0">
                          <a:solidFill>
                            <a:srgbClr val="000000"/>
                          </a:solidFill>
                          <a:uFillTx/>
                          <a:latin typeface="微軟正黑體"/>
                          <a:ea typeface="微軟正黑體"/>
                          <a:sym typeface="Arial"/>
                        </a:rPr>
                        <a:t>展演應用、沈浸劇場多方共演；高擬真影音生成與展演映應用服務系統</a:t>
                      </a:r>
                      <a:r>
                        <a:rPr lang="en-US" altLang="zh-TW" sz="1600" b="0" i="0" u="none" strike="noStrike" cap="none" spc="0" baseline="0" dirty="0">
                          <a:solidFill>
                            <a:srgbClr val="000000"/>
                          </a:solidFill>
                          <a:uFillTx/>
                          <a:latin typeface="微軟正黑體"/>
                          <a:ea typeface="微軟正黑體"/>
                          <a:sym typeface="Arial"/>
                        </a:rPr>
                        <a:t>-</a:t>
                      </a:r>
                      <a:r>
                        <a:rPr lang="zh-TW" altLang="en-US" sz="1600" b="0" i="0" u="none" strike="noStrike" cap="none" spc="0" baseline="0" dirty="0">
                          <a:solidFill>
                            <a:srgbClr val="000000"/>
                          </a:solidFill>
                          <a:uFillTx/>
                          <a:latin typeface="微軟正黑體"/>
                          <a:ea typeface="微軟正黑體"/>
                          <a:sym typeface="Arial"/>
                        </a:rPr>
                        <a:t>對焦產業佈局</a:t>
                      </a:r>
                    </a:p>
                    <a:p>
                      <a:pPr marL="342900" marR="0" lvl="4" indent="-342900" algn="just" defTabSz="914400" rtl="0" latinLnBrk="0">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600" b="0" i="0" u="none" strike="noStrike" cap="none" spc="0" baseline="0" dirty="0">
                          <a:solidFill>
                            <a:srgbClr val="000000"/>
                          </a:solidFill>
                          <a:uFillTx/>
                          <a:latin typeface="微軟正黑體"/>
                          <a:ea typeface="微軟正黑體"/>
                          <a:cs typeface="微軟正黑體"/>
                          <a:sym typeface="微軟正黑體"/>
                        </a:rPr>
                        <a:t>彙整「藝術家進駐工研院」的內容＠駁二科技駐村</a:t>
                      </a:r>
                    </a:p>
                    <a:p>
                      <a:pPr marL="342900" marR="0" lvl="4" indent="-342900" algn="just" defTabSz="914400" rtl="0" latinLnBrk="0">
                        <a:lnSpc>
                          <a:spcPct val="100000"/>
                        </a:lnSpc>
                        <a:spcBef>
                          <a:spcPts val="0"/>
                        </a:spcBef>
                        <a:spcAft>
                          <a:spcPts val="0"/>
                        </a:spcAft>
                        <a:buClrTx/>
                        <a:buSzPts val="1600"/>
                        <a:buFont typeface="Symbol"/>
                        <a:buChar char="-"/>
                        <a:tabLst/>
                        <a:defRPr sz="1600">
                          <a:latin typeface="微軟正黑體"/>
                          <a:ea typeface="微軟正黑體"/>
                          <a:cs typeface="微軟正黑體"/>
                          <a:sym typeface="微軟正黑體"/>
                        </a:defRPr>
                      </a:pPr>
                      <a:r>
                        <a:rPr lang="zh-TW" altLang="en-US" sz="1600" b="0" i="0" u="none" strike="noStrike" cap="none" spc="0" baseline="0" dirty="0">
                          <a:solidFill>
                            <a:srgbClr val="000000"/>
                          </a:solidFill>
                          <a:uFillTx/>
                          <a:latin typeface="微軟正黑體"/>
                          <a:ea typeface="微軟正黑體"/>
                          <a:sym typeface="Arial"/>
                        </a:rPr>
                        <a:t>提供高雄生成式偶像應用簡報，高雄市政府預期參觀策展案後，再決定是否合作。目前已將</a:t>
                      </a:r>
                      <a:r>
                        <a:rPr lang="en-US" altLang="zh-TW" sz="1600" b="0" i="0" u="none" strike="noStrike" cap="none" spc="0" baseline="0" dirty="0">
                          <a:solidFill>
                            <a:srgbClr val="000000"/>
                          </a:solidFill>
                          <a:uFillTx/>
                          <a:latin typeface="微軟正黑體"/>
                          <a:ea typeface="微軟正黑體"/>
                          <a:sym typeface="Arial"/>
                        </a:rPr>
                        <a:t>MOU</a:t>
                      </a:r>
                      <a:r>
                        <a:rPr lang="zh-TW" altLang="en-US" sz="1600" b="0" i="0" u="none" strike="noStrike" cap="none" spc="0" baseline="0" dirty="0">
                          <a:solidFill>
                            <a:srgbClr val="000000"/>
                          </a:solidFill>
                          <a:uFillTx/>
                          <a:latin typeface="微軟正黑體"/>
                          <a:ea typeface="微軟正黑體"/>
                          <a:sym typeface="Arial"/>
                        </a:rPr>
                        <a:t>（規範合作範圍，包含高流打狗祭、高雄展期、夢境現實）寄送秘書審閱。</a:t>
                      </a:r>
                      <a:endParaRPr sz="1600" b="0" i="0" u="none" strike="noStrike" cap="none" spc="0" baseline="0" dirty="0">
                        <a:solidFill>
                          <a:srgbClr val="000000"/>
                        </a:solidFill>
                        <a:uFillTx/>
                        <a:latin typeface="微軟正黑體"/>
                        <a:ea typeface="微軟正黑體"/>
                        <a:cs typeface="微軟正黑體"/>
                        <a:sym typeface="微軟正黑體"/>
                      </a:endParaRPr>
                    </a:p>
                    <a:p>
                      <a:pPr marL="342900" indent="-342900" algn="just">
                        <a:buSzPts val="1600"/>
                        <a:buFont typeface="Symbol"/>
                        <a:buChar char="-"/>
                        <a:defRPr sz="1600">
                          <a:latin typeface="微軟正黑體"/>
                          <a:ea typeface="微軟正黑體"/>
                          <a:cs typeface="微軟正黑體"/>
                          <a:sym typeface="微軟正黑體"/>
                        </a:defRPr>
                      </a:pPr>
                      <a:endParaRPr sz="1600" dirty="0">
                        <a:latin typeface="微軟正黑體"/>
                        <a:ea typeface="微軟正黑體"/>
                        <a:cs typeface="微軟正黑體"/>
                        <a:sym typeface="微軟正黑體"/>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600">
                          <a:latin typeface="微軟正黑體"/>
                          <a:ea typeface="微軟正黑體"/>
                          <a:cs typeface="微軟正黑體"/>
                          <a:sym typeface="微軟正黑體"/>
                        </a:defRPr>
                      </a:pPr>
                      <a:r>
                        <a:t>113.08.30</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23850" algn="just">
                        <a:lnSpc>
                          <a:spcPts val="2000"/>
                        </a:lnSpc>
                        <a:defRPr sz="1600">
                          <a:latin typeface="微軟正黑體"/>
                          <a:ea typeface="微軟正黑體"/>
                          <a:cs typeface="微軟正黑體"/>
                          <a:sym typeface="微軟正黑體"/>
                        </a:defRPr>
                      </a:pPr>
                      <a:r>
                        <a:rPr lang="en-US" altLang="zh-TW" dirty="0"/>
                        <a:t>5/2</a:t>
                      </a:r>
                      <a:r>
                        <a:rPr lang="zh-TW" altLang="en-US" dirty="0"/>
                        <a:t>拜訪高雄文化局副局長及高流執行長</a:t>
                      </a:r>
                    </a:p>
                    <a:p>
                      <a:pPr marR="323850" algn="just">
                        <a:lnSpc>
                          <a:spcPts val="2000"/>
                        </a:lnSpc>
                        <a:defRPr sz="1600">
                          <a:latin typeface="微軟正黑體"/>
                          <a:ea typeface="微軟正黑體"/>
                          <a:cs typeface="微軟正黑體"/>
                          <a:sym typeface="微軟正黑體"/>
                        </a:defRPr>
                      </a:pPr>
                      <a:r>
                        <a:rPr lang="en-US" altLang="zh-TW" dirty="0"/>
                        <a:t>5/21</a:t>
                      </a:r>
                      <a:r>
                        <a:rPr lang="zh-TW" altLang="en-US" dirty="0"/>
                        <a:t>已提供</a:t>
                      </a:r>
                      <a:r>
                        <a:rPr lang="en-US" altLang="zh-TW" dirty="0"/>
                        <a:t>3</a:t>
                      </a:r>
                      <a:r>
                        <a:rPr lang="zh-TW" altLang="en-US" dirty="0"/>
                        <a:t>Ｄ虛擬人快數建模，輕量化與精緻版建模模型供文化局，已安排</a:t>
                      </a:r>
                      <a:r>
                        <a:rPr lang="en-US" altLang="zh-TW" dirty="0"/>
                        <a:t>6</a:t>
                      </a:r>
                      <a:r>
                        <a:rPr lang="zh-TW" altLang="en-US" dirty="0"/>
                        <a:t>月與局裡確認演唱會合作</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投影片編號版面配置區 3"/>
          <p:cNvSpPr txBox="1">
            <a:spLocks noGrp="1"/>
          </p:cNvSpPr>
          <p:nvPr>
            <p:ph type="sldNum" sz="quarter" idx="4294967295"/>
          </p:nvPr>
        </p:nvSpPr>
        <p:spPr>
          <a:xfrm>
            <a:off x="11918343" y="6604317"/>
            <a:ext cx="273652"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16</a:t>
            </a:fld>
            <a:endParaRPr/>
          </a:p>
        </p:txBody>
      </p:sp>
      <p:sp>
        <p:nvSpPr>
          <p:cNvPr id="1108" name="標題 1"/>
          <p:cNvSpPr txBox="1">
            <a:spLocks noGrp="1"/>
          </p:cNvSpPr>
          <p:nvPr>
            <p:ph type="title"/>
          </p:nvPr>
        </p:nvSpPr>
        <p:spPr>
          <a:xfrm>
            <a:off x="1991548" y="37678"/>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重大效益/重要任務規劃事項</a:t>
            </a:r>
          </a:p>
        </p:txBody>
      </p:sp>
      <p:graphicFrame>
        <p:nvGraphicFramePr>
          <p:cNvPr id="1109" name="表格 1"/>
          <p:cNvGraphicFramePr/>
          <p:nvPr>
            <p:extLst>
              <p:ext uri="{D42A27DB-BD31-4B8C-83A1-F6EECF244321}">
                <p14:modId xmlns:p14="http://schemas.microsoft.com/office/powerpoint/2010/main" val="2776578636"/>
              </p:ext>
            </p:extLst>
          </p:nvPr>
        </p:nvGraphicFramePr>
        <p:xfrm>
          <a:off x="145039" y="634638"/>
          <a:ext cx="11901920" cy="5958439"/>
        </p:xfrm>
        <a:graphic>
          <a:graphicData uri="http://schemas.openxmlformats.org/drawingml/2006/table">
            <a:tbl>
              <a:tblPr>
                <a:tableStyleId>{4C3C2611-4C71-4FC5-86AE-919BDF0F9419}</a:tableStyleId>
              </a:tblPr>
              <a:tblGrid>
                <a:gridCol w="1882725">
                  <a:extLst>
                    <a:ext uri="{9D8B030D-6E8A-4147-A177-3AD203B41FA5}">
                      <a16:colId xmlns:a16="http://schemas.microsoft.com/office/drawing/2014/main" val="20000"/>
                    </a:ext>
                  </a:extLst>
                </a:gridCol>
                <a:gridCol w="3684128">
                  <a:extLst>
                    <a:ext uri="{9D8B030D-6E8A-4147-A177-3AD203B41FA5}">
                      <a16:colId xmlns:a16="http://schemas.microsoft.com/office/drawing/2014/main" val="20001"/>
                    </a:ext>
                  </a:extLst>
                </a:gridCol>
                <a:gridCol w="569637">
                  <a:extLst>
                    <a:ext uri="{9D8B030D-6E8A-4147-A177-3AD203B41FA5}">
                      <a16:colId xmlns:a16="http://schemas.microsoft.com/office/drawing/2014/main" val="20002"/>
                    </a:ext>
                  </a:extLst>
                </a:gridCol>
                <a:gridCol w="3022229">
                  <a:extLst>
                    <a:ext uri="{9D8B030D-6E8A-4147-A177-3AD203B41FA5}">
                      <a16:colId xmlns:a16="http://schemas.microsoft.com/office/drawing/2014/main" val="20003"/>
                    </a:ext>
                  </a:extLst>
                </a:gridCol>
                <a:gridCol w="1228725">
                  <a:extLst>
                    <a:ext uri="{9D8B030D-6E8A-4147-A177-3AD203B41FA5}">
                      <a16:colId xmlns:a16="http://schemas.microsoft.com/office/drawing/2014/main" val="20004"/>
                    </a:ext>
                  </a:extLst>
                </a:gridCol>
                <a:gridCol w="1514476">
                  <a:extLst>
                    <a:ext uri="{9D8B030D-6E8A-4147-A177-3AD203B41FA5}">
                      <a16:colId xmlns:a16="http://schemas.microsoft.com/office/drawing/2014/main" val="20005"/>
                    </a:ext>
                  </a:extLst>
                </a:gridCol>
              </a:tblGrid>
              <a:tr h="50800">
                <a:tc rowSpan="2">
                  <a:txBody>
                    <a:bodyPr/>
                    <a:lstStyle/>
                    <a:p>
                      <a:pPr algn="ctr">
                        <a:defRPr sz="1600">
                          <a:latin typeface="微軟正黑體"/>
                          <a:ea typeface="微軟正黑體"/>
                          <a:cs typeface="微軟正黑體"/>
                          <a:sym typeface="微軟正黑體"/>
                        </a:defRPr>
                      </a:pPr>
                      <a:r>
                        <a:t>重大效益/</a:t>
                      </a:r>
                    </a:p>
                    <a:p>
                      <a:pPr algn="ctr">
                        <a:defRPr sz="1600">
                          <a:latin typeface="微軟正黑體"/>
                          <a:ea typeface="微軟正黑體"/>
                          <a:cs typeface="微軟正黑體"/>
                          <a:sym typeface="微軟正黑體"/>
                        </a:defRPr>
                      </a:pPr>
                      <a:r>
                        <a:t>重要任務事項</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gridSpan="2">
                  <a:txBody>
                    <a:bodyPr/>
                    <a:lstStyle/>
                    <a:p>
                      <a:pPr marR="323850" algn="ctr">
                        <a:defRPr sz="1800"/>
                      </a:pPr>
                      <a:r>
                        <a:rPr sz="1600">
                          <a:latin typeface="+mn-lt"/>
                          <a:ea typeface="+mn-ea"/>
                          <a:cs typeface="+mn-cs"/>
                          <a:sym typeface="Helvetica"/>
                        </a:rPr>
                        <a:t>   年度進度規劃</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gridSpan="2">
                  <a:txBody>
                    <a:bodyPr/>
                    <a:lstStyle/>
                    <a:p>
                      <a:pPr algn="ctr">
                        <a:defRPr sz="1800"/>
                      </a:pPr>
                      <a:r>
                        <a:rPr sz="1600">
                          <a:latin typeface="+mn-lt"/>
                          <a:ea typeface="+mn-ea"/>
                          <a:cs typeface="+mn-cs"/>
                          <a:sym typeface="Helvetica"/>
                        </a:rPr>
                        <a:t>期中查核點</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zh-TW"/>
                    </a:p>
                  </a:txBody>
                  <a:tcPr/>
                </a:tc>
                <a:tc rowSpan="2">
                  <a:txBody>
                    <a:bodyPr/>
                    <a:lstStyle/>
                    <a:p>
                      <a:pPr algn="ctr">
                        <a:defRPr sz="1800"/>
                      </a:pPr>
                      <a:r>
                        <a:rPr sz="1600">
                          <a:latin typeface="微軟正黑體"/>
                          <a:ea typeface="微軟正黑體"/>
                          <a:cs typeface="微軟正黑體"/>
                          <a:sym typeface="微軟正黑體"/>
                        </a:rPr>
                        <a:t>備註</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510013">
                <a:tc vMerge="1">
                  <a:txBody>
                    <a:bodyPr/>
                    <a:lstStyle/>
                    <a:p>
                      <a:endParaRPr lang="zh-TW"/>
                    </a:p>
                  </a:txBody>
                  <a:tcPr/>
                </a:tc>
                <a:tc>
                  <a:txBody>
                    <a:bodyPr/>
                    <a:lstStyle/>
                    <a:p>
                      <a:pPr algn="ctr">
                        <a:defRPr sz="1600">
                          <a:latin typeface="微軟正黑體"/>
                          <a:ea typeface="微軟正黑體"/>
                          <a:cs typeface="微軟正黑體"/>
                          <a:sym typeface="微軟正黑體"/>
                        </a:defRPr>
                      </a:pPr>
                      <a:r>
                        <a:t>達成之</a:t>
                      </a:r>
                    </a:p>
                    <a:p>
                      <a:pPr algn="ctr">
                        <a:defRPr sz="1600">
                          <a:latin typeface="微軟正黑體"/>
                          <a:ea typeface="微軟正黑體"/>
                          <a:cs typeface="微軟正黑體"/>
                          <a:sym typeface="微軟正黑體"/>
                        </a:defRPr>
                      </a:pPr>
                      <a:r>
                        <a:t>具體情境說明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預計</a:t>
                      </a:r>
                    </a:p>
                    <a:p>
                      <a:pPr algn="ctr">
                        <a:defRPr sz="1600">
                          <a:latin typeface="微軟正黑體"/>
                          <a:ea typeface="微軟正黑體"/>
                          <a:cs typeface="微軟正黑體"/>
                          <a:sym typeface="微軟正黑體"/>
                        </a:defRPr>
                      </a:pPr>
                      <a:r>
                        <a:t>完成時間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重要進展</a:t>
                      </a:r>
                    </a:p>
                    <a:p>
                      <a:pPr algn="ctr">
                        <a:defRPr sz="1600">
                          <a:latin typeface="微軟正黑體"/>
                          <a:ea typeface="微軟正黑體"/>
                          <a:cs typeface="微軟正黑體"/>
                          <a:sym typeface="微軟正黑體"/>
                        </a:defRPr>
                      </a:pPr>
                      <a:r>
                        <a:t>指標說明</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600">
                          <a:latin typeface="微軟正黑體"/>
                          <a:ea typeface="微軟正黑體"/>
                          <a:cs typeface="微軟正黑體"/>
                          <a:sym typeface="微軟正黑體"/>
                        </a:defRPr>
                      </a:pPr>
                      <a:r>
                        <a:t>預訂</a:t>
                      </a:r>
                    </a:p>
                    <a:p>
                      <a:pPr algn="ctr">
                        <a:defRPr sz="1600">
                          <a:latin typeface="微軟正黑體"/>
                          <a:ea typeface="微軟正黑體"/>
                          <a:cs typeface="微軟正黑體"/>
                          <a:sym typeface="微軟正黑體"/>
                        </a:defRPr>
                      </a:pPr>
                      <a:r>
                        <a:t>查核時間</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vMerge="1">
                  <a:txBody>
                    <a:bodyPr/>
                    <a:lstStyle/>
                    <a:p>
                      <a:endParaRPr lang="zh-TW"/>
                    </a:p>
                  </a:txBody>
                  <a:tcPr/>
                </a:tc>
                <a:extLst>
                  <a:ext uri="{0D108BD9-81ED-4DB2-BD59-A6C34878D82A}">
                    <a16:rowId xmlns:a16="http://schemas.microsoft.com/office/drawing/2014/main" val="10001"/>
                  </a:ext>
                </a:extLst>
              </a:tr>
              <a:tr h="2313344">
                <a:tc>
                  <a:txBody>
                    <a:bodyPr/>
                    <a:lstStyle/>
                    <a:p>
                      <a:pPr algn="just">
                        <a:lnSpc>
                          <a:spcPts val="2000"/>
                        </a:lnSpc>
                        <a:defRPr sz="1600">
                          <a:latin typeface="微軟正黑體"/>
                          <a:ea typeface="微軟正黑體"/>
                          <a:cs typeface="微軟正黑體"/>
                          <a:sym typeface="微軟正黑體"/>
                        </a:defRPr>
                      </a:pPr>
                      <a:r>
                        <a:t>淬煉策展展示示範計畫：生成超身體繹境（Generative of Future, A Journey.</a:t>
                      </a:r>
                    </a:p>
                  </a:txBody>
                  <a:tcPr marL="0" marR="0" marT="0" marB="0" anchor="ctr"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r>
                        <a:t>透過實體策展製作整合電光、資通、材化、服科等所技術，邀請文化部等跨部會單位及館所參訪體驗</a:t>
                      </a:r>
                    </a:p>
                    <a:p>
                      <a:pPr marL="342900" indent="-342900" algn="l">
                        <a:buSzPts val="1400"/>
                        <a:buFont typeface="Symbol"/>
                        <a:buChar char="-"/>
                        <a:defRPr sz="1400">
                          <a:latin typeface="微軟正黑體"/>
                          <a:ea typeface="微軟正黑體"/>
                          <a:cs typeface="微軟正黑體"/>
                          <a:sym typeface="微軟正黑體"/>
                        </a:defRPr>
                      </a:pPr>
                      <a:r>
                        <a:t>1.超越身體的存在：#GAI虛擬快速建模技術3D，虛擬人登場(自我形象體)並說出展覽引言；3D虛擬人+AR面具#語音嘴型即時處理、數位之礦 生成設定</a:t>
                      </a:r>
                    </a:p>
                    <a:p>
                      <a:pPr marL="342900" indent="-342900" algn="l">
                        <a:buSzPts val="1400"/>
                        <a:buFont typeface="Symbol"/>
                        <a:buChar char="-"/>
                        <a:defRPr sz="1400">
                          <a:latin typeface="微軟正黑體"/>
                          <a:ea typeface="微軟正黑體"/>
                          <a:cs typeface="微軟正黑體"/>
                          <a:sym typeface="微軟正黑體"/>
                        </a:defRPr>
                      </a:pPr>
                      <a:r>
                        <a:t>2.時間流境長廊（7米）透明顯示、毫米波技術</a:t>
                      </a:r>
                    </a:p>
                    <a:p>
                      <a:pPr marL="342900" indent="-342900" algn="l">
                        <a:buSzPts val="1400"/>
                        <a:buFont typeface="Symbol"/>
                        <a:buChar char="-"/>
                        <a:defRPr sz="1400">
                          <a:latin typeface="微軟正黑體"/>
                          <a:ea typeface="微軟正黑體"/>
                          <a:cs typeface="微軟正黑體"/>
                          <a:sym typeface="微軟正黑體"/>
                        </a:defRPr>
                      </a:pPr>
                      <a:r>
                        <a:t>3.旅站：存取自我、觀看這個旅程；#智慧透顯技術 #GAI虛擬快速建模辨識</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just">
                        <a:lnSpc>
                          <a:spcPts val="2000"/>
                        </a:lnSpc>
                        <a:defRPr sz="1600">
                          <a:latin typeface="微軟正黑體"/>
                          <a:ea typeface="微軟正黑體"/>
                          <a:cs typeface="微軟正黑體"/>
                          <a:sym typeface="微軟正黑體"/>
                        </a:defRPr>
                      </a:pPr>
                      <a:r>
                        <a:t>113.10.31</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r>
                        <a:t>策展流程與動畫確認</a:t>
                      </a:r>
                    </a:p>
                    <a:p>
                      <a:pPr marL="342900" indent="-342900" algn="l">
                        <a:buSzPts val="1600"/>
                        <a:buFont typeface="Symbol"/>
                        <a:buChar char="-"/>
                        <a:defRPr sz="1600">
                          <a:latin typeface="微軟正黑體"/>
                          <a:ea typeface="微軟正黑體"/>
                          <a:cs typeface="微軟正黑體"/>
                          <a:sym typeface="微軟正黑體"/>
                        </a:defRPr>
                      </a:pPr>
                      <a:r>
                        <a:t>透過完整性的策展內容設計，3D模型與視覺確認</a:t>
                      </a:r>
                    </a:p>
                    <a:p>
                      <a:pPr marL="342900" indent="-342900" algn="l">
                        <a:buSzPts val="1600"/>
                        <a:buFont typeface="Symbol"/>
                        <a:buChar char="-"/>
                        <a:defRPr sz="1600">
                          <a:latin typeface="微軟正黑體"/>
                          <a:ea typeface="微軟正黑體"/>
                          <a:cs typeface="微軟正黑體"/>
                          <a:sym typeface="微軟正黑體"/>
                        </a:defRPr>
                      </a:pPr>
                      <a:r>
                        <a:t>場域建置申請與細部施工設計</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just">
                        <a:lnSpc>
                          <a:spcPts val="2000"/>
                        </a:lnSpc>
                        <a:defRPr sz="1600">
                          <a:latin typeface="微軟正黑體"/>
                          <a:ea typeface="微軟正黑體"/>
                          <a:cs typeface="微軟正黑體"/>
                          <a:sym typeface="微軟正黑體"/>
                        </a:defRPr>
                      </a:pPr>
                      <a:r>
                        <a:rPr lang="en-US" altLang="zh-TW" dirty="0"/>
                        <a:t>113.6.28</a:t>
                      </a:r>
                      <a:r>
                        <a:rPr lang="zh-TW" altLang="en-US" dirty="0"/>
                        <a:t>開展</a:t>
                      </a:r>
                    </a:p>
                    <a:p>
                      <a:pPr algn="just">
                        <a:lnSpc>
                          <a:spcPts val="2000"/>
                        </a:lnSpc>
                        <a:defRPr sz="1600">
                          <a:latin typeface="微軟正黑體"/>
                          <a:ea typeface="微軟正黑體"/>
                          <a:cs typeface="微軟正黑體"/>
                          <a:sym typeface="微軟正黑體"/>
                        </a:defRPr>
                      </a:pPr>
                      <a:r>
                        <a:rPr lang="en-US" altLang="zh-TW" dirty="0"/>
                        <a:t>113.6.28</a:t>
                      </a:r>
                      <a:r>
                        <a:rPr lang="zh-TW" altLang="en-US" dirty="0"/>
                        <a:t>完成展覽建置，進行一週測試及修復</a:t>
                      </a:r>
                    </a:p>
                    <a:p>
                      <a:pPr algn="just">
                        <a:lnSpc>
                          <a:spcPts val="2000"/>
                        </a:lnSpc>
                        <a:defRPr sz="1600">
                          <a:latin typeface="微軟正黑體"/>
                          <a:ea typeface="微軟正黑體"/>
                          <a:cs typeface="微軟正黑體"/>
                          <a:sym typeface="微軟正黑體"/>
                        </a:defRPr>
                      </a:pPr>
                      <a:r>
                        <a:rPr lang="zh-TW" altLang="en-US" dirty="0"/>
                        <a:t>已請企研安排協理情境</a:t>
                      </a:r>
                      <a:r>
                        <a:rPr lang="en-US" altLang="zh-TW" dirty="0"/>
                        <a:t>review</a:t>
                      </a:r>
                      <a:endParaRPr lang="zh-TW" altLang="en-US" dirty="0"/>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r>
                        <a:rPr lang="zh-TW" altLang="en-US" dirty="0"/>
                        <a:t>展期</a:t>
                      </a:r>
                      <a:r>
                        <a:rPr lang="en-US" altLang="zh-TW" dirty="0"/>
                        <a:t>113.7.6-9/1</a:t>
                      </a:r>
                    </a:p>
                    <a:p>
                      <a:pPr marL="342900" indent="-342900" algn="l">
                        <a:buSzPts val="1600"/>
                        <a:buFont typeface="Symbol"/>
                        <a:buChar char="-"/>
                        <a:defRPr sz="1600">
                          <a:latin typeface="微軟正黑體"/>
                          <a:ea typeface="微軟正黑體"/>
                          <a:cs typeface="微軟正黑體"/>
                          <a:sym typeface="微軟正黑體"/>
                        </a:defRPr>
                      </a:pPr>
                      <a:r>
                        <a:rPr lang="en-US" altLang="zh-TW" dirty="0"/>
                        <a:t>7/6-7/20</a:t>
                      </a:r>
                      <a:r>
                        <a:rPr lang="zh-TW" altLang="en-US" dirty="0"/>
                        <a:t>預展，</a:t>
                      </a:r>
                      <a:r>
                        <a:rPr lang="en-US" altLang="zh-TW" dirty="0"/>
                        <a:t>7/20</a:t>
                      </a:r>
                      <a:r>
                        <a:rPr lang="zh-TW" altLang="en-US" dirty="0"/>
                        <a:t>以後可邀請貴賓</a:t>
                      </a:r>
                    </a:p>
                    <a:p>
                      <a:pPr marL="342900" indent="-342900" algn="l">
                        <a:buSzPts val="1600"/>
                        <a:buFont typeface="Symbol"/>
                        <a:buChar char="-"/>
                        <a:defRPr sz="1600">
                          <a:latin typeface="微軟正黑體"/>
                          <a:ea typeface="微軟正黑體"/>
                          <a:cs typeface="微軟正黑體"/>
                          <a:sym typeface="微軟正黑體"/>
                        </a:defRPr>
                      </a:pPr>
                      <a:r>
                        <a:rPr lang="zh-TW" altLang="en-US" dirty="0"/>
                        <a:t>展出場域 工研院</a:t>
                      </a:r>
                      <a:r>
                        <a:rPr lang="en-US" altLang="zh-TW" dirty="0"/>
                        <a:t>51</a:t>
                      </a:r>
                      <a:r>
                        <a:rPr lang="zh-TW" altLang="en-US" dirty="0"/>
                        <a:t>館</a:t>
                      </a:r>
                      <a:r>
                        <a:rPr lang="en-US" altLang="zh-TW" dirty="0"/>
                        <a:t>2</a:t>
                      </a:r>
                      <a:r>
                        <a:rPr lang="zh-TW" altLang="en-US" dirty="0"/>
                        <a:t>樓大廳</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544679">
                <a:tc>
                  <a:txBody>
                    <a:bodyPr/>
                    <a:lstStyle/>
                    <a:p>
                      <a:pPr algn="just">
                        <a:lnSpc>
                          <a:spcPts val="2000"/>
                        </a:lnSpc>
                        <a:defRPr sz="1800"/>
                      </a:pPr>
                      <a:r>
                        <a:rPr dirty="0" err="1">
                          <a:sym typeface="Calibri"/>
                        </a:rPr>
                        <a:t>GAI演奏擴增演繹國際示範</a:t>
                      </a:r>
                      <a:r>
                        <a:rPr dirty="0">
                          <a:sym typeface="Calibri"/>
                        </a:rPr>
                        <a:t> 2.0​</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just">
                        <a:buSzPts val="1400"/>
                        <a:buFont typeface="Symbol"/>
                        <a:buChar char="-"/>
                        <a:defRPr sz="1400">
                          <a:sym typeface="Calibri"/>
                        </a:defRPr>
                      </a:pPr>
                      <a:r>
                        <a:rPr dirty="0"/>
                        <a:t>以「</a:t>
                      </a:r>
                      <a:r>
                        <a:rPr b="1" dirty="0"/>
                        <a:t>科技．網脈．示範</a:t>
                      </a:r>
                      <a:r>
                        <a:rPr dirty="0"/>
                        <a:t>」模式，邀請對國外市場有影響力的國內外關鍵貴賓，親眼見證GAI技術應用於音樂會的市場價值；並透過社群經營與虛擬體驗，影響國外關鍵貴賓建網脈-用科技-展內容</a:t>
                      </a:r>
                      <a:r>
                        <a:rPr sz="1600" dirty="0"/>
                        <a:t>​​</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lnSpc>
                          <a:spcPts val="2000"/>
                        </a:lnSpc>
                        <a:defRPr sz="1800"/>
                      </a:pPr>
                      <a:r>
                        <a:rPr sz="1600">
                          <a:latin typeface="微軟正黑體"/>
                          <a:ea typeface="微軟正黑體"/>
                          <a:cs typeface="微軟正黑體"/>
                          <a:sym typeface="微軟正黑體"/>
                        </a:rPr>
                        <a:t>113.12.31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899" indent="-342899" algn="l">
                        <a:buSzPts val="1400"/>
                        <a:buFont typeface="Symbol"/>
                        <a:buChar char="-"/>
                        <a:defRPr sz="1400">
                          <a:latin typeface="微軟正黑體"/>
                          <a:ea typeface="微軟正黑體"/>
                          <a:cs typeface="微軟正黑體"/>
                          <a:sym typeface="微軟正黑體"/>
                        </a:defRPr>
                      </a:pPr>
                      <a:r>
                        <a:rPr dirty="0" err="1"/>
                        <a:t>藝術家A.I.虛擬人：提供藝術家建置AI訓練自動化PaaS服務。協助藝術家及策展單位，建立多維擬真，快速導入展演賞析詮釋</a:t>
                      </a:r>
                      <a:endParaRPr dirty="0"/>
                    </a:p>
                    <a:p>
                      <a:pPr marL="342899" indent="-342899" algn="l">
                        <a:buSzPts val="1400"/>
                        <a:buFont typeface="Symbol"/>
                        <a:buChar char="-"/>
                        <a:defRPr sz="1400">
                          <a:latin typeface="微軟正黑體"/>
                          <a:ea typeface="微軟正黑體"/>
                          <a:cs typeface="微軟正黑體"/>
                          <a:sym typeface="微軟正黑體"/>
                        </a:defRPr>
                      </a:pPr>
                      <a:r>
                        <a:rPr dirty="0" err="1"/>
                        <a:t>演奏視覺擴增體驗：以PaaS服務，協助音樂家、影音創作者及策展單位，建立音樂會現場所需的特效體驗擴增內容</a:t>
                      </a: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342900" indent="-342900" algn="l">
                        <a:buSzPts val="1600"/>
                        <a:buFont typeface="Symbol"/>
                        <a:buChar char="-"/>
                        <a:defRPr sz="1600">
                          <a:latin typeface="微軟正黑體"/>
                          <a:ea typeface="微軟正黑體"/>
                          <a:cs typeface="微軟正黑體"/>
                          <a:sym typeface="微軟正黑體"/>
                        </a:defRPr>
                      </a:pPr>
                      <a:r>
                        <a:rPr dirty="0"/>
                        <a:t>113.08.9兩廳院演出</a:t>
                      </a:r>
                    </a:p>
                    <a:p>
                      <a:pPr marL="342900" indent="-342900" algn="l">
                        <a:buSzPts val="1600"/>
                        <a:buFont typeface="Symbol"/>
                        <a:buChar char="-"/>
                        <a:defRPr sz="1600">
                          <a:latin typeface="微軟正黑體"/>
                          <a:ea typeface="微軟正黑體"/>
                          <a:cs typeface="微軟正黑體"/>
                          <a:sym typeface="微軟正黑體"/>
                        </a:defRPr>
                      </a:pPr>
                      <a:r>
                        <a:rPr dirty="0"/>
                        <a:t>國際論壇113.11</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R="323850" algn="l">
                        <a:lnSpc>
                          <a:spcPts val="2000"/>
                        </a:lnSpc>
                        <a:defRPr sz="1800"/>
                      </a:pPr>
                      <a:r>
                        <a:rPr sz="1400" dirty="0" err="1">
                          <a:latin typeface="微軟正黑體"/>
                          <a:ea typeface="微軟正黑體"/>
                          <a:cs typeface="微軟正黑體"/>
                          <a:sym typeface="微軟正黑體"/>
                        </a:rPr>
                        <a:t>本週與中心及產科國際討論確認版本後排蘇協理會議</a:t>
                      </a:r>
                      <a:endParaRPr sz="1400" dirty="0">
                        <a:latin typeface="微軟正黑體"/>
                        <a:ea typeface="微軟正黑體"/>
                        <a:cs typeface="微軟正黑體"/>
                        <a:sym typeface="微軟正黑體"/>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1" name="Picture 2" descr="Picture 2">
            <a:hlinkClick r:id="rId2"/>
          </p:cNvPr>
          <p:cNvPicPr>
            <a:picLocks noChangeAspect="1"/>
          </p:cNvPicPr>
          <p:nvPr/>
        </p:nvPicPr>
        <p:blipFill>
          <a:blip r:embed="rId3"/>
          <a:stretch>
            <a:fillRect/>
          </a:stretch>
        </p:blipFill>
        <p:spPr>
          <a:xfrm>
            <a:off x="4010431" y="2295211"/>
            <a:ext cx="4171139" cy="2041197"/>
          </a:xfrm>
          <a:prstGeom prst="rect">
            <a:avLst/>
          </a:prstGeom>
          <a:ln w="12700">
            <a:miter lim="400000"/>
          </a:ln>
        </p:spPr>
      </p:pic>
      <p:sp>
        <p:nvSpPr>
          <p:cNvPr id="1112" name="投影片編號版面配置區 3"/>
          <p:cNvSpPr txBox="1">
            <a:spLocks noGrp="1"/>
          </p:cNvSpPr>
          <p:nvPr>
            <p:ph type="sldNum" sz="quarter" idx="4294967295"/>
          </p:nvPr>
        </p:nvSpPr>
        <p:spPr>
          <a:xfrm>
            <a:off x="11918346" y="6606812"/>
            <a:ext cx="273652"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17</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39"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2</a:t>
            </a:fld>
            <a:endParaRPr/>
          </a:p>
        </p:txBody>
      </p:sp>
      <p:sp>
        <p:nvSpPr>
          <p:cNvPr id="1040" name="內容版面配置區 4"/>
          <p:cNvSpPr txBox="1">
            <a:spLocks noGrp="1"/>
          </p:cNvSpPr>
          <p:nvPr>
            <p:ph type="body" sz="half" idx="1"/>
          </p:nvPr>
        </p:nvSpPr>
        <p:spPr>
          <a:xfrm>
            <a:off x="1475655" y="1844823"/>
            <a:ext cx="6696744" cy="3024342"/>
          </a:xfrm>
          <a:prstGeom prst="rect">
            <a:avLst/>
          </a:prstGeom>
        </p:spPr>
        <p:txBody>
          <a:bodyPr/>
          <a:lstStyle/>
          <a:p>
            <a:pPr>
              <a:lnSpc>
                <a:spcPct val="120000"/>
              </a:lnSpc>
              <a:buFont typeface="Helvetica"/>
              <a:buChar char="➢"/>
              <a:defRPr sz="3600" b="1">
                <a:solidFill>
                  <a:srgbClr val="000099"/>
                </a:solidFill>
                <a:latin typeface="微軟正黑體"/>
                <a:ea typeface="微軟正黑體"/>
                <a:cs typeface="微軟正黑體"/>
                <a:sym typeface="微軟正黑體"/>
              </a:defRPr>
            </a:pPr>
            <a:r>
              <a:t>組業務能見度</a:t>
            </a:r>
          </a:p>
          <a:p>
            <a:pPr>
              <a:lnSpc>
                <a:spcPct val="120000"/>
              </a:lnSpc>
              <a:buFont typeface="Helvetica"/>
              <a:buChar char="➢"/>
              <a:defRPr>
                <a:solidFill>
                  <a:srgbClr val="87CEFA"/>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3</a:t>
            </a:fld>
            <a:endParaRPr/>
          </a:p>
        </p:txBody>
      </p:sp>
      <p:sp>
        <p:nvSpPr>
          <p:cNvPr id="1043" name="標題 2"/>
          <p:cNvSpPr txBox="1"/>
          <p:nvPr/>
        </p:nvSpPr>
        <p:spPr>
          <a:xfrm>
            <a:off x="562183" y="124752"/>
            <a:ext cx="11067631" cy="7264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lgn="ctr">
              <a:defRPr sz="3600" b="1">
                <a:solidFill>
                  <a:srgbClr val="000099"/>
                </a:solidFill>
                <a:latin typeface="微軟正黑體"/>
                <a:ea typeface="微軟正黑體"/>
                <a:cs typeface="微軟正黑體"/>
                <a:sym typeface="微軟正黑體"/>
              </a:defRPr>
            </a:lvl1pPr>
          </a:lstStyle>
          <a:p>
            <a:r>
              <a:t>S 組核心業務營收目標/餘絀達成</a:t>
            </a:r>
          </a:p>
        </p:txBody>
      </p:sp>
      <p:sp>
        <p:nvSpPr>
          <p:cNvPr id="1044" name="文字方塊 10"/>
          <p:cNvSpPr txBox="1"/>
          <p:nvPr/>
        </p:nvSpPr>
        <p:spPr>
          <a:xfrm>
            <a:off x="9724789" y="503510"/>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graphicFrame>
        <p:nvGraphicFramePr>
          <p:cNvPr id="3" name="表格 2">
            <a:extLst>
              <a:ext uri="{FF2B5EF4-FFF2-40B4-BE49-F238E27FC236}">
                <a16:creationId xmlns:a16="http://schemas.microsoft.com/office/drawing/2014/main" id="{DF599E81-7263-4736-BBF6-B3C0915DA5AA}"/>
              </a:ext>
            </a:extLst>
          </p:cNvPr>
          <p:cNvGraphicFramePr>
            <a:graphicFrameLocks noGrp="1"/>
          </p:cNvGraphicFramePr>
          <p:nvPr>
            <p:extLst>
              <p:ext uri="{D42A27DB-BD31-4B8C-83A1-F6EECF244321}">
                <p14:modId xmlns:p14="http://schemas.microsoft.com/office/powerpoint/2010/main" val="1722107922"/>
              </p:ext>
            </p:extLst>
          </p:nvPr>
        </p:nvGraphicFramePr>
        <p:xfrm>
          <a:off x="1254251" y="1014984"/>
          <a:ext cx="9683494" cy="5237475"/>
        </p:xfrm>
        <a:graphic>
          <a:graphicData uri="http://schemas.openxmlformats.org/drawingml/2006/table">
            <a:tbl>
              <a:tblPr/>
              <a:tblGrid>
                <a:gridCol w="2064267">
                  <a:extLst>
                    <a:ext uri="{9D8B030D-6E8A-4147-A177-3AD203B41FA5}">
                      <a16:colId xmlns:a16="http://schemas.microsoft.com/office/drawing/2014/main" val="2964349257"/>
                    </a:ext>
                  </a:extLst>
                </a:gridCol>
                <a:gridCol w="751485">
                  <a:extLst>
                    <a:ext uri="{9D8B030D-6E8A-4147-A177-3AD203B41FA5}">
                      <a16:colId xmlns:a16="http://schemas.microsoft.com/office/drawing/2014/main" val="210051865"/>
                    </a:ext>
                  </a:extLst>
                </a:gridCol>
                <a:gridCol w="605363">
                  <a:extLst>
                    <a:ext uri="{9D8B030D-6E8A-4147-A177-3AD203B41FA5}">
                      <a16:colId xmlns:a16="http://schemas.microsoft.com/office/drawing/2014/main" val="1957825015"/>
                    </a:ext>
                  </a:extLst>
                </a:gridCol>
                <a:gridCol w="753805">
                  <a:extLst>
                    <a:ext uri="{9D8B030D-6E8A-4147-A177-3AD203B41FA5}">
                      <a16:colId xmlns:a16="http://schemas.microsoft.com/office/drawing/2014/main" val="2006932603"/>
                    </a:ext>
                  </a:extLst>
                </a:gridCol>
                <a:gridCol w="1008939">
                  <a:extLst>
                    <a:ext uri="{9D8B030D-6E8A-4147-A177-3AD203B41FA5}">
                      <a16:colId xmlns:a16="http://schemas.microsoft.com/office/drawing/2014/main" val="155991023"/>
                    </a:ext>
                  </a:extLst>
                </a:gridCol>
                <a:gridCol w="1646774">
                  <a:extLst>
                    <a:ext uri="{9D8B030D-6E8A-4147-A177-3AD203B41FA5}">
                      <a16:colId xmlns:a16="http://schemas.microsoft.com/office/drawing/2014/main" val="3810804770"/>
                    </a:ext>
                  </a:extLst>
                </a:gridCol>
                <a:gridCol w="858178">
                  <a:extLst>
                    <a:ext uri="{9D8B030D-6E8A-4147-A177-3AD203B41FA5}">
                      <a16:colId xmlns:a16="http://schemas.microsoft.com/office/drawing/2014/main" val="3262136858"/>
                    </a:ext>
                  </a:extLst>
                </a:gridCol>
                <a:gridCol w="1090117">
                  <a:extLst>
                    <a:ext uri="{9D8B030D-6E8A-4147-A177-3AD203B41FA5}">
                      <a16:colId xmlns:a16="http://schemas.microsoft.com/office/drawing/2014/main" val="3638325799"/>
                    </a:ext>
                  </a:extLst>
                </a:gridCol>
                <a:gridCol w="904566">
                  <a:extLst>
                    <a:ext uri="{9D8B030D-6E8A-4147-A177-3AD203B41FA5}">
                      <a16:colId xmlns:a16="http://schemas.microsoft.com/office/drawing/2014/main" val="822446987"/>
                    </a:ext>
                  </a:extLst>
                </a:gridCol>
              </a:tblGrid>
              <a:tr h="446485">
                <a:tc>
                  <a:txBody>
                    <a:bodyPr/>
                    <a:lstStyle/>
                    <a:p>
                      <a:pPr algn="ctr" fontAlgn="ctr"/>
                      <a:r>
                        <a:rPr lang="zh-TW" altLang="en-US" sz="1200" b="1" i="0" u="none" strike="noStrike">
                          <a:effectLst/>
                          <a:latin typeface="微軟正黑體" panose="020B0604030504040204" pitchFamily="34" charset="-120"/>
                          <a:ea typeface="微軟正黑體" panose="020B0604030504040204" pitchFamily="34" charset="-120"/>
                        </a:rPr>
                        <a:t>項    目</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gridSpan="2">
                  <a:txBody>
                    <a:bodyPr/>
                    <a:lstStyle/>
                    <a:p>
                      <a:pPr algn="ctr" fontAlgn="ctr"/>
                      <a:r>
                        <a:rPr lang="zh-TW" altLang="en-US" sz="1200" b="1" i="0" u="none" strike="noStrike">
                          <a:effectLst/>
                          <a:latin typeface="微軟正黑體" panose="020B0604030504040204" pitchFamily="34" charset="-120"/>
                          <a:ea typeface="微軟正黑體" panose="020B0604030504040204" pitchFamily="34" charset="-120"/>
                        </a:rPr>
                        <a:t> 預算目標</a:t>
                      </a:r>
                      <a:br>
                        <a:rPr lang="zh-TW" altLang="en-US" sz="1200" b="1" i="0" u="none" strike="noStrike">
                          <a:effectLst/>
                          <a:latin typeface="微軟正黑體" panose="020B0604030504040204" pitchFamily="34" charset="-120"/>
                          <a:ea typeface="微軟正黑體" panose="020B0604030504040204" pitchFamily="34" charset="-120"/>
                        </a:rPr>
                      </a:br>
                      <a:r>
                        <a:rPr lang="en-US" sz="1200" b="1" i="0" u="none" strike="noStrike">
                          <a:effectLst/>
                          <a:latin typeface="微軟正黑體" panose="020B0604030504040204" pitchFamily="34" charset="-120"/>
                          <a:ea typeface="微軟正黑體" panose="020B0604030504040204" pitchFamily="34" charset="-12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lang="zh-TW" altLang="en-US"/>
                    </a:p>
                  </a:txBody>
                  <a:tcPr/>
                </a:tc>
                <a:tc>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當月數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累計數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已簽約預計執行</a:t>
                      </a:r>
                      <a:br>
                        <a:rPr lang="zh-TW" altLang="en-US" sz="1300" b="1" i="0" u="none" strike="noStrike">
                          <a:effectLst/>
                          <a:latin typeface="微軟正黑體" panose="020B0604030504040204" pitchFamily="34" charset="-120"/>
                          <a:ea typeface="微軟正黑體" panose="020B0604030504040204" pitchFamily="34" charset="-120"/>
                        </a:rPr>
                      </a:br>
                      <a:r>
                        <a:rPr lang="en-US" altLang="zh-TW" sz="1300" b="1" i="0" u="none" strike="noStrike">
                          <a:effectLst/>
                          <a:latin typeface="微軟正黑體" panose="020B0604030504040204" pitchFamily="34" charset="-120"/>
                          <a:ea typeface="微軟正黑體" panose="020B0604030504040204" pitchFamily="34" charset="-120"/>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200" b="1" i="0" u="none" strike="noStrike">
                          <a:effectLst/>
                          <a:latin typeface="微軟正黑體" panose="020B0604030504040204" pitchFamily="34" charset="-120"/>
                          <a:ea typeface="微軟正黑體" panose="020B0604030504040204" pitchFamily="34" charset="-120"/>
                        </a:rPr>
                        <a:t>洽談中</a:t>
                      </a:r>
                      <a:br>
                        <a:rPr lang="zh-TW" altLang="en-US" sz="1200" b="1" i="0" u="none" strike="noStrike">
                          <a:effectLst/>
                          <a:latin typeface="微軟正黑體" panose="020B0604030504040204" pitchFamily="34" charset="-120"/>
                          <a:ea typeface="微軟正黑體" panose="020B0604030504040204" pitchFamily="34" charset="-120"/>
                        </a:rPr>
                      </a:br>
                      <a:r>
                        <a:rPr lang="en-US" sz="1200" b="1" i="0" u="none" strike="noStrike">
                          <a:effectLst/>
                          <a:latin typeface="微軟正黑體" panose="020B0604030504040204" pitchFamily="34" charset="-120"/>
                          <a:ea typeface="微軟正黑體" panose="020B0604030504040204" pitchFamily="34" charset="-120"/>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全年度</a:t>
                      </a:r>
                      <a:br>
                        <a:rPr lang="zh-TW" altLang="en-US" sz="1300" b="1" i="0" u="none" strike="noStrike">
                          <a:effectLst/>
                          <a:latin typeface="微軟正黑體" panose="020B0604030504040204" pitchFamily="34" charset="-120"/>
                          <a:ea typeface="微軟正黑體" panose="020B0604030504040204" pitchFamily="34" charset="-120"/>
                        </a:rPr>
                      </a:br>
                      <a:r>
                        <a:rPr lang="zh-TW" altLang="en-US" sz="1300" b="1" i="0" u="none" strike="noStrike">
                          <a:effectLst/>
                          <a:latin typeface="微軟正黑體" panose="020B0604030504040204" pitchFamily="34" charset="-120"/>
                          <a:ea typeface="微軟正黑體" panose="020B0604030504040204" pitchFamily="34" charset="-120"/>
                        </a:rPr>
                        <a:t>預測數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全年預測</a:t>
                      </a:r>
                      <a:br>
                        <a:rPr lang="zh-TW" altLang="en-US" sz="1300" b="1" i="0" u="none" strike="noStrike">
                          <a:effectLst/>
                          <a:latin typeface="微軟正黑體" panose="020B0604030504040204" pitchFamily="34" charset="-120"/>
                          <a:ea typeface="微軟正黑體" panose="020B0604030504040204" pitchFamily="34" charset="-120"/>
                        </a:rPr>
                      </a:br>
                      <a:r>
                        <a:rPr lang="zh-TW" altLang="en-US" sz="1300" b="1" i="0" u="none" strike="noStrike">
                          <a:effectLst/>
                          <a:latin typeface="微軟正黑體" panose="020B0604030504040204" pitchFamily="34" charset="-120"/>
                          <a:ea typeface="微軟正黑體" panose="020B0604030504040204" pitchFamily="34" charset="-120"/>
                        </a:rPr>
                        <a:t>達成率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106260323"/>
                  </a:ext>
                </a:extLst>
              </a:tr>
              <a:tr h="399395">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業務收入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114,893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7,553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30,191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78,031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27,933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105,964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539201212"/>
                  </a:ext>
                </a:extLst>
              </a:tr>
              <a:tr h="303470">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51,800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4,324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15,317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44,841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8,400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53,241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103%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extLst>
                  <a:ext uri="{0D108BD9-81ED-4DB2-BD59-A6C34878D82A}">
                    <a16:rowId xmlns:a16="http://schemas.microsoft.com/office/drawing/2014/main" val="1737205286"/>
                  </a:ext>
                </a:extLst>
              </a:tr>
              <a:tr h="303470">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知 識 服 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56,623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2,728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14,374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30,090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13,533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43,623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77%</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E9D9"/>
                    </a:solidFill>
                  </a:tcPr>
                </a:tc>
                <a:extLst>
                  <a:ext uri="{0D108BD9-81ED-4DB2-BD59-A6C34878D82A}">
                    <a16:rowId xmlns:a16="http://schemas.microsoft.com/office/drawing/2014/main" val="2691970234"/>
                  </a:ext>
                </a:extLst>
              </a:tr>
              <a:tr h="303470">
                <a:tc>
                  <a:txBody>
                    <a:bodyPr/>
                    <a:lstStyle/>
                    <a:p>
                      <a:pPr algn="l" fontAlgn="ctr"/>
                      <a:r>
                        <a:rPr lang="zh-TW" altLang="en-US" sz="1200" b="1" i="0" u="none" strike="noStrike">
                          <a:effectLst/>
                          <a:latin typeface="微軟正黑體" panose="020B0604030504040204" pitchFamily="34" charset="-120"/>
                          <a:ea typeface="微軟正黑體" panose="020B0604030504040204" pitchFamily="34" charset="-120"/>
                        </a:rPr>
                        <a:t>     </a:t>
                      </a:r>
                      <a:r>
                        <a:rPr lang="en-US" altLang="zh-TW" sz="1200" b="1" i="0" u="none" strike="noStrike">
                          <a:effectLst/>
                          <a:latin typeface="微軟正黑體" panose="020B0604030504040204" pitchFamily="34" charset="-120"/>
                          <a:ea typeface="微軟正黑體" panose="020B0604030504040204" pitchFamily="34" charset="-120"/>
                        </a:rPr>
                        <a:t>-</a:t>
                      </a:r>
                      <a:r>
                        <a:rPr lang="zh-TW" altLang="en-US" sz="1200" b="1" i="0" u="none" strike="noStrike">
                          <a:effectLst/>
                          <a:latin typeface="微軟正黑體" panose="020B0604030504040204" pitchFamily="34" charset="-120"/>
                          <a:ea typeface="微軟正黑體" panose="020B0604030504040204" pitchFamily="34" charset="-120"/>
                        </a:rPr>
                        <a:t>企業收入</a:t>
                      </a:r>
                      <a:r>
                        <a:rPr lang="en-US" altLang="zh-TW" sz="1200" b="1" i="0" u="none" strike="noStrike">
                          <a:effectLst/>
                          <a:latin typeface="微軟正黑體" panose="020B0604030504040204" pitchFamily="34" charset="-120"/>
                          <a:ea typeface="微軟正黑體" panose="020B0604030504040204" pitchFamily="34" charset="-120"/>
                        </a:rPr>
                        <a:t>-</a:t>
                      </a:r>
                      <a:r>
                        <a:rPr lang="zh-TW" altLang="en-US" sz="1200" b="1" i="0" u="none" strike="noStrike">
                          <a:effectLst/>
                          <a:latin typeface="微軟正黑體" panose="020B0604030504040204" pitchFamily="34" charset="-120"/>
                          <a:ea typeface="微軟正黑體" panose="020B0604030504040204" pitchFamily="34" charset="-120"/>
                        </a:rPr>
                        <a:t>純民營</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45,303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2,006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9,652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20,770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12,771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33,541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74%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22394905"/>
                  </a:ext>
                </a:extLst>
              </a:tr>
              <a:tr h="303470">
                <a:tc>
                  <a:txBody>
                    <a:bodyPr/>
                    <a:lstStyle/>
                    <a:p>
                      <a:pPr algn="l" fontAlgn="ctr"/>
                      <a:r>
                        <a:rPr lang="zh-TW" altLang="en-US" sz="1200" b="1" i="0" u="none" strike="noStrike">
                          <a:effectLst/>
                          <a:latin typeface="微軟正黑體" panose="020B0604030504040204" pitchFamily="34" charset="-120"/>
                          <a:ea typeface="微軟正黑體" panose="020B0604030504040204" pitchFamily="34" charset="-120"/>
                        </a:rPr>
                        <a:t>     </a:t>
                      </a:r>
                      <a:r>
                        <a:rPr lang="en-US" altLang="zh-TW" sz="1200" b="1" i="0" u="none" strike="noStrike">
                          <a:effectLst/>
                          <a:latin typeface="微軟正黑體" panose="020B0604030504040204" pitchFamily="34" charset="-120"/>
                          <a:ea typeface="微軟正黑體" panose="020B0604030504040204" pitchFamily="34" charset="-120"/>
                        </a:rPr>
                        <a:t>-</a:t>
                      </a:r>
                      <a:r>
                        <a:rPr lang="zh-TW" altLang="en-US" sz="1200" b="1" i="0" u="none" strike="noStrike">
                          <a:effectLst/>
                          <a:latin typeface="微軟正黑體" panose="020B0604030504040204" pitchFamily="34" charset="-120"/>
                          <a:ea typeface="微軟正黑體" panose="020B0604030504040204" pitchFamily="34" charset="-120"/>
                        </a:rPr>
                        <a:t>企業收入</a:t>
                      </a:r>
                      <a:r>
                        <a:rPr lang="en-US" altLang="zh-TW" sz="1200" b="1" i="0" u="none" strike="noStrike">
                          <a:effectLst/>
                          <a:latin typeface="微軟正黑體" panose="020B0604030504040204" pitchFamily="34" charset="-120"/>
                          <a:ea typeface="微軟正黑體" panose="020B0604030504040204" pitchFamily="34" charset="-120"/>
                        </a:rPr>
                        <a:t>-</a:t>
                      </a:r>
                      <a:r>
                        <a:rPr lang="zh-TW" altLang="en-US" sz="1200" b="1" i="0" u="none" strike="noStrike">
                          <a:effectLst/>
                          <a:latin typeface="微軟正黑體" panose="020B0604030504040204" pitchFamily="34" charset="-120"/>
                          <a:ea typeface="微軟正黑體" panose="020B0604030504040204" pitchFamily="34" charset="-120"/>
                        </a:rPr>
                        <a:t>政府</a:t>
                      </a:r>
                      <a:r>
                        <a:rPr lang="en-US" altLang="zh-TW" sz="1200" b="1" i="0" u="none" strike="noStrike">
                          <a:effectLst/>
                          <a:latin typeface="微軟正黑體" panose="020B0604030504040204" pitchFamily="34" charset="-120"/>
                          <a:ea typeface="微軟正黑體" panose="020B0604030504040204" pitchFamily="34" charset="-120"/>
                        </a:rPr>
                        <a:t>C</a:t>
                      </a:r>
                      <a:r>
                        <a:rPr lang="zh-TW" altLang="en-US" sz="1200" b="1" i="0" u="none" strike="noStrike">
                          <a:effectLst/>
                          <a:latin typeface="微軟正黑體" panose="020B0604030504040204" pitchFamily="34" charset="-120"/>
                          <a:ea typeface="微軟正黑體" panose="020B0604030504040204" pitchFamily="34" charset="-120"/>
                        </a:rPr>
                        <a:t>包</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32639231"/>
                  </a:ext>
                </a:extLst>
              </a:tr>
              <a:tr h="303470">
                <a:tc>
                  <a:txBody>
                    <a:bodyPr/>
                    <a:lstStyle/>
                    <a:p>
                      <a:pPr algn="l" fontAlgn="ctr"/>
                      <a:r>
                        <a:rPr lang="zh-TW" altLang="en-US" sz="1200" b="1" i="0" u="none" strike="noStrike">
                          <a:effectLst/>
                          <a:latin typeface="微軟正黑體" panose="020B0604030504040204" pitchFamily="34" charset="-120"/>
                          <a:ea typeface="微軟正黑體" panose="020B0604030504040204" pitchFamily="34" charset="-120"/>
                        </a:rPr>
                        <a:t>     </a:t>
                      </a:r>
                      <a:r>
                        <a:rPr lang="en-US" altLang="zh-TW" sz="1200" b="1" i="0" u="none" strike="noStrike">
                          <a:effectLst/>
                          <a:latin typeface="微軟正黑體" panose="020B0604030504040204" pitchFamily="34" charset="-120"/>
                          <a:ea typeface="微軟正黑體" panose="020B0604030504040204" pitchFamily="34" charset="-120"/>
                        </a:rPr>
                        <a:t>-</a:t>
                      </a:r>
                      <a:r>
                        <a:rPr lang="zh-TW" altLang="en-US" sz="1200" b="1" i="0" u="none" strike="noStrike">
                          <a:effectLst/>
                          <a:latin typeface="微軟正黑體" panose="020B0604030504040204" pitchFamily="34" charset="-120"/>
                          <a:ea typeface="微軟正黑體" panose="020B0604030504040204" pitchFamily="34" charset="-120"/>
                        </a:rPr>
                        <a:t>政府收入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11,320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723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4,722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762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10,082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89%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28589127"/>
                  </a:ext>
                </a:extLst>
              </a:tr>
              <a:tr h="303470">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6,470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141%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3992904676"/>
                  </a:ext>
                </a:extLst>
              </a:tr>
              <a:tr h="303470">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業務餘絀目標</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9,828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endParaRPr lang="zh-TW" altLang="en-US" sz="1000" b="1" i="0" u="none" strike="noStrike">
                        <a:solidFill>
                          <a:srgbClr val="000080"/>
                        </a:solidFill>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3,072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4,834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10,709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15,543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15%</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4224631010"/>
                  </a:ext>
                </a:extLst>
              </a:tr>
              <a:tr h="303470">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科 技 研 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2F2F2"/>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361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361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85435407"/>
                  </a:ext>
                </a:extLst>
              </a:tr>
              <a:tr h="303470">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知服</a:t>
                      </a:r>
                      <a:r>
                        <a:rPr lang="en-US" altLang="zh-TW" sz="1300" b="1" i="0" u="none" strike="noStrike">
                          <a:effectLst/>
                          <a:latin typeface="微軟正黑體" panose="020B0604030504040204" pitchFamily="34" charset="-120"/>
                          <a:ea typeface="微軟正黑體" panose="020B0604030504040204" pitchFamily="34" charset="-120"/>
                        </a:rPr>
                        <a:t>-</a:t>
                      </a:r>
                      <a:r>
                        <a:rPr lang="zh-TW" altLang="en-US" sz="1300" b="1" i="0" u="none" strike="noStrike">
                          <a:effectLst/>
                          <a:latin typeface="微軟正黑體" panose="020B0604030504040204" pitchFamily="34" charset="-120"/>
                          <a:ea typeface="微軟正黑體" panose="020B0604030504040204" pitchFamily="34" charset="-120"/>
                        </a:rPr>
                        <a:t>可盈餘</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8,399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953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3,537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10,235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122%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8478988"/>
                  </a:ext>
                </a:extLst>
              </a:tr>
              <a:tr h="303470">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知服</a:t>
                      </a:r>
                      <a:r>
                        <a:rPr lang="en-US" altLang="zh-TW" sz="1300" b="1" i="0" u="none" strike="noStrike">
                          <a:effectLst/>
                          <a:latin typeface="微軟正黑體" panose="020B0604030504040204" pitchFamily="34" charset="-120"/>
                          <a:ea typeface="微軟正黑體" panose="020B0604030504040204" pitchFamily="34" charset="-120"/>
                        </a:rPr>
                        <a:t>-</a:t>
                      </a:r>
                      <a:r>
                        <a:rPr lang="zh-TW" altLang="en-US" sz="1200" b="1" i="0" u="none" strike="noStrike">
                          <a:effectLst/>
                          <a:latin typeface="微軟正黑體" panose="020B0604030504040204" pitchFamily="34" charset="-120"/>
                          <a:ea typeface="微軟正黑體" panose="020B0604030504040204" pitchFamily="34" charset="-120"/>
                        </a:rPr>
                        <a:t>成本加公費法</a:t>
                      </a:r>
                      <a:endParaRPr lang="zh-TW" altLang="en-US" sz="1300" b="1" i="0" u="none" strike="noStrike">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72829266"/>
                  </a:ext>
                </a:extLst>
              </a:tr>
              <a:tr h="303470">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衍 生 加 值</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1,429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95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(512)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4,947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346%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1792223"/>
                  </a:ext>
                </a:extLst>
              </a:tr>
              <a:tr h="446485">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企業收入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51,773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2,506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10,152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23,870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18,771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42,641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82%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040510635"/>
                  </a:ext>
                </a:extLst>
              </a:tr>
              <a:tr h="303470">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科專研發成果收入</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4,791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500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3,100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9,100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190%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766099828"/>
                  </a:ext>
                </a:extLst>
              </a:tr>
              <a:tr h="303470">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科專研發成果收入繳庫</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zh-TW" altLang="en-US" sz="1300" b="1" i="0" u="none" strike="noStrike">
                          <a:effectLst/>
                          <a:latin typeface="微軟正黑體" panose="020B0604030504040204" pitchFamily="34" charset="-120"/>
                          <a:ea typeface="微軟正黑體" panose="020B0604030504040204" pitchFamily="34" charset="-120"/>
                        </a:rPr>
                        <a:t>      </a:t>
                      </a:r>
                      <a:r>
                        <a:rPr lang="en-US" altLang="zh-TW" sz="1300" b="1" i="0" u="none" strike="noStrike">
                          <a:effectLst/>
                          <a:latin typeface="微軟正黑體" panose="020B0604030504040204" pitchFamily="34" charset="-120"/>
                          <a:ea typeface="微軟正黑體" panose="020B0604030504040204" pitchFamily="34" charset="-120"/>
                        </a:rPr>
                        <a:t>2,347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l" fontAlgn="ctr"/>
                      <a:r>
                        <a:rPr lang="zh-TW" altLang="en-US" sz="1300" b="1"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200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200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1,550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300" b="1" i="0" u="none" strike="noStrike">
                          <a:effectLst/>
                          <a:latin typeface="微軟正黑體" panose="020B0604030504040204" pitchFamily="34" charset="-120"/>
                          <a:ea typeface="微軟正黑體" panose="020B0604030504040204" pitchFamily="34" charset="-120"/>
                        </a:rPr>
                        <a:t>1,550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r" fontAlgn="ctr"/>
                      <a:r>
                        <a:rPr lang="en-US" altLang="zh-TW" sz="1200" b="1" i="0" u="none" strike="noStrike" dirty="0">
                          <a:effectLst/>
                          <a:latin typeface="微軟正黑體" panose="020B0604030504040204" pitchFamily="34" charset="-120"/>
                          <a:ea typeface="微軟正黑體" panose="020B0604030504040204" pitchFamily="34" charset="-120"/>
                        </a:rPr>
                        <a:t>66%</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341515585"/>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4</a:t>
            </a:fld>
            <a:endParaRPr/>
          </a:p>
        </p:txBody>
      </p:sp>
      <p:sp>
        <p:nvSpPr>
          <p:cNvPr id="1048" name="標題 1"/>
          <p:cNvSpPr txBox="1">
            <a:spLocks noGrp="1"/>
          </p:cNvSpPr>
          <p:nvPr>
            <p:ph type="title"/>
          </p:nvPr>
        </p:nvSpPr>
        <p:spPr>
          <a:xfrm>
            <a:off x="-4" y="161243"/>
            <a:ext cx="12192007" cy="876301"/>
          </a:xfrm>
          <a:prstGeom prst="rect">
            <a:avLst/>
          </a:prstGeom>
        </p:spPr>
        <p:txBody>
          <a:bodyPr/>
          <a:lstStyle/>
          <a:p>
            <a:pPr algn="ctr">
              <a:defRPr>
                <a:solidFill>
                  <a:srgbClr val="A50021"/>
                </a:solidFill>
                <a:latin typeface="微軟正黑體"/>
                <a:ea typeface="微軟正黑體"/>
                <a:cs typeface="微軟正黑體"/>
                <a:sym typeface="微軟正黑體"/>
              </a:defRPr>
            </a:pPr>
            <a:r>
              <a:t>  </a:t>
            </a:r>
            <a:r>
              <a:rPr b="1">
                <a:solidFill>
                  <a:srgbClr val="000099"/>
                </a:solidFill>
              </a:rPr>
              <a:t>S 組業務能見度與缺口分析</a:t>
            </a:r>
          </a:p>
        </p:txBody>
      </p:sp>
      <p:sp>
        <p:nvSpPr>
          <p:cNvPr id="1049" name="文字方塊 7"/>
          <p:cNvSpPr txBox="1"/>
          <p:nvPr/>
        </p:nvSpPr>
        <p:spPr>
          <a:xfrm>
            <a:off x="9776951" y="599393"/>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0" name="矩形 6"/>
          <p:cNvSpPr txBox="1"/>
          <p:nvPr/>
        </p:nvSpPr>
        <p:spPr>
          <a:xfrm>
            <a:off x="4096141" y="782275"/>
            <a:ext cx="3999713"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sz="2400" b="1">
                <a:latin typeface="微軟正黑體"/>
                <a:ea typeface="微軟正黑體"/>
                <a:cs typeface="微軟正黑體"/>
                <a:sym typeface="微軟正黑體"/>
              </a:defRPr>
            </a:pPr>
            <a:r>
              <a:t>企業收入業績目標：51,773K</a:t>
            </a:r>
          </a:p>
        </p:txBody>
      </p:sp>
      <p:graphicFrame>
        <p:nvGraphicFramePr>
          <p:cNvPr id="3" name="表格 2">
            <a:extLst>
              <a:ext uri="{FF2B5EF4-FFF2-40B4-BE49-F238E27FC236}">
                <a16:creationId xmlns:a16="http://schemas.microsoft.com/office/drawing/2014/main" id="{083ADB71-5B4C-44E9-9760-B6B946A53D6D}"/>
              </a:ext>
            </a:extLst>
          </p:cNvPr>
          <p:cNvGraphicFramePr>
            <a:graphicFrameLocks noGrp="1"/>
          </p:cNvGraphicFramePr>
          <p:nvPr>
            <p:extLst>
              <p:ext uri="{D42A27DB-BD31-4B8C-83A1-F6EECF244321}">
                <p14:modId xmlns:p14="http://schemas.microsoft.com/office/powerpoint/2010/main" val="2603449021"/>
              </p:ext>
            </p:extLst>
          </p:nvPr>
        </p:nvGraphicFramePr>
        <p:xfrm>
          <a:off x="1494142" y="1128352"/>
          <a:ext cx="9203709" cy="5385157"/>
        </p:xfrm>
        <a:graphic>
          <a:graphicData uri="http://schemas.openxmlformats.org/drawingml/2006/table">
            <a:tbl>
              <a:tblPr/>
              <a:tblGrid>
                <a:gridCol w="389128">
                  <a:extLst>
                    <a:ext uri="{9D8B030D-6E8A-4147-A177-3AD203B41FA5}">
                      <a16:colId xmlns:a16="http://schemas.microsoft.com/office/drawing/2014/main" val="1729871608"/>
                    </a:ext>
                  </a:extLst>
                </a:gridCol>
                <a:gridCol w="524476">
                  <a:extLst>
                    <a:ext uri="{9D8B030D-6E8A-4147-A177-3AD203B41FA5}">
                      <a16:colId xmlns:a16="http://schemas.microsoft.com/office/drawing/2014/main" val="4292110722"/>
                    </a:ext>
                  </a:extLst>
                </a:gridCol>
                <a:gridCol w="566772">
                  <a:extLst>
                    <a:ext uri="{9D8B030D-6E8A-4147-A177-3AD203B41FA5}">
                      <a16:colId xmlns:a16="http://schemas.microsoft.com/office/drawing/2014/main" val="3355876926"/>
                    </a:ext>
                  </a:extLst>
                </a:gridCol>
                <a:gridCol w="549854">
                  <a:extLst>
                    <a:ext uri="{9D8B030D-6E8A-4147-A177-3AD203B41FA5}">
                      <a16:colId xmlns:a16="http://schemas.microsoft.com/office/drawing/2014/main" val="637626713"/>
                    </a:ext>
                  </a:extLst>
                </a:gridCol>
                <a:gridCol w="617529">
                  <a:extLst>
                    <a:ext uri="{9D8B030D-6E8A-4147-A177-3AD203B41FA5}">
                      <a16:colId xmlns:a16="http://schemas.microsoft.com/office/drawing/2014/main" val="578127529"/>
                    </a:ext>
                  </a:extLst>
                </a:gridCol>
                <a:gridCol w="617529">
                  <a:extLst>
                    <a:ext uri="{9D8B030D-6E8A-4147-A177-3AD203B41FA5}">
                      <a16:colId xmlns:a16="http://schemas.microsoft.com/office/drawing/2014/main" val="1420832304"/>
                    </a:ext>
                  </a:extLst>
                </a:gridCol>
                <a:gridCol w="702121">
                  <a:extLst>
                    <a:ext uri="{9D8B030D-6E8A-4147-A177-3AD203B41FA5}">
                      <a16:colId xmlns:a16="http://schemas.microsoft.com/office/drawing/2014/main" val="4098234696"/>
                    </a:ext>
                  </a:extLst>
                </a:gridCol>
                <a:gridCol w="1548050">
                  <a:extLst>
                    <a:ext uri="{9D8B030D-6E8A-4147-A177-3AD203B41FA5}">
                      <a16:colId xmlns:a16="http://schemas.microsoft.com/office/drawing/2014/main" val="3689449920"/>
                    </a:ext>
                  </a:extLst>
                </a:gridCol>
                <a:gridCol w="592150">
                  <a:extLst>
                    <a:ext uri="{9D8B030D-6E8A-4147-A177-3AD203B41FA5}">
                      <a16:colId xmlns:a16="http://schemas.microsoft.com/office/drawing/2014/main" val="1897652206"/>
                    </a:ext>
                  </a:extLst>
                </a:gridCol>
                <a:gridCol w="642906">
                  <a:extLst>
                    <a:ext uri="{9D8B030D-6E8A-4147-A177-3AD203B41FA5}">
                      <a16:colId xmlns:a16="http://schemas.microsoft.com/office/drawing/2014/main" val="673487481"/>
                    </a:ext>
                  </a:extLst>
                </a:gridCol>
                <a:gridCol w="549854">
                  <a:extLst>
                    <a:ext uri="{9D8B030D-6E8A-4147-A177-3AD203B41FA5}">
                      <a16:colId xmlns:a16="http://schemas.microsoft.com/office/drawing/2014/main" val="4250030461"/>
                    </a:ext>
                  </a:extLst>
                </a:gridCol>
                <a:gridCol w="507557">
                  <a:extLst>
                    <a:ext uri="{9D8B030D-6E8A-4147-A177-3AD203B41FA5}">
                      <a16:colId xmlns:a16="http://schemas.microsoft.com/office/drawing/2014/main" val="12652978"/>
                    </a:ext>
                  </a:extLst>
                </a:gridCol>
                <a:gridCol w="524476">
                  <a:extLst>
                    <a:ext uri="{9D8B030D-6E8A-4147-A177-3AD203B41FA5}">
                      <a16:colId xmlns:a16="http://schemas.microsoft.com/office/drawing/2014/main" val="885696063"/>
                    </a:ext>
                  </a:extLst>
                </a:gridCol>
                <a:gridCol w="465261">
                  <a:extLst>
                    <a:ext uri="{9D8B030D-6E8A-4147-A177-3AD203B41FA5}">
                      <a16:colId xmlns:a16="http://schemas.microsoft.com/office/drawing/2014/main" val="3887901161"/>
                    </a:ext>
                  </a:extLst>
                </a:gridCol>
                <a:gridCol w="406046">
                  <a:extLst>
                    <a:ext uri="{9D8B030D-6E8A-4147-A177-3AD203B41FA5}">
                      <a16:colId xmlns:a16="http://schemas.microsoft.com/office/drawing/2014/main" val="3078335802"/>
                    </a:ext>
                  </a:extLst>
                </a:gridCol>
              </a:tblGrid>
              <a:tr h="387013">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t"/>
                      <a:r>
                        <a:rPr lang="zh-TW" altLang="en-US" sz="1500" b="0" i="0" u="none" strike="noStrike">
                          <a:effectLst/>
                          <a:latin typeface="微軟正黑體" panose="020B0604030504040204" pitchFamily="34" charset="-120"/>
                          <a:ea typeface="微軟正黑體" panose="020B0604030504040204" pitchFamily="34" charset="-120"/>
                        </a:rPr>
                        <a:t> </a:t>
                      </a: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zh-TW" altLang="en-US" sz="1500" b="0" i="0" u="none" strike="noStrike">
                        <a:effectLst/>
                        <a:latin typeface="微軟正黑體" panose="020B0604030504040204" pitchFamily="34" charset="-120"/>
                        <a:ea typeface="微軟正黑體" panose="020B0604030504040204" pitchFamily="34" charset="-120"/>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zh-TW" altLang="en-US" sz="1500" b="0" i="0" u="none" strike="noStrike">
                        <a:effectLst/>
                        <a:latin typeface="微軟正黑體" panose="020B0604030504040204" pitchFamily="34" charset="-120"/>
                        <a:ea typeface="微軟正黑體" panose="020B0604030504040204" pitchFamily="34" charset="-120"/>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zh-TW" altLang="en-US" sz="1500" b="0" i="0" u="none" strike="noStrike">
                        <a:effectLst/>
                        <a:latin typeface="微軟正黑體" panose="020B0604030504040204" pitchFamily="34" charset="-120"/>
                        <a:ea typeface="微軟正黑體" panose="020B0604030504040204" pitchFamily="34" charset="-120"/>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zh-TW" altLang="en-US" sz="1500" b="0" i="0" u="none" strike="noStrike">
                        <a:effectLst/>
                        <a:latin typeface="微軟正黑體" panose="020B0604030504040204" pitchFamily="34" charset="-120"/>
                        <a:ea typeface="微軟正黑體" panose="020B0604030504040204" pitchFamily="34" charset="-120"/>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zh-TW" altLang="en-US" sz="1500" b="0" i="0" u="none" strike="noStrike">
                          <a:effectLst/>
                          <a:latin typeface="微軟正黑體" panose="020B0604030504040204" pitchFamily="34" charset="-120"/>
                          <a:ea typeface="微軟正黑體" panose="020B0604030504040204" pitchFamily="34" charset="-120"/>
                        </a:rPr>
                        <a:t>企業收入業績目標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zh-TW" sz="1000" b="0" i="0" u="none" strike="noStrike">
                          <a:effectLst/>
                          <a:latin typeface="微軟正黑體" panose="020B0604030504040204" pitchFamily="34" charset="-120"/>
                          <a:ea typeface="微軟正黑體" panose="020B0604030504040204" pitchFamily="34" charset="-120"/>
                        </a:rPr>
                        <a:t>51,773 </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1500" b="0" i="0" u="none" strike="noStrike">
                          <a:effectLst/>
                          <a:latin typeface="微軟正黑體" panose="020B0604030504040204" pitchFamily="34" charset="-120"/>
                          <a:ea typeface="微軟正黑體" panose="020B0604030504040204" pitchFamily="34" charset="-120"/>
                        </a:rPr>
                        <a:t>千元</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zh-TW" altLang="en-US" sz="1500" b="0" i="0" u="none" strike="noStrike">
                        <a:effectLst/>
                        <a:latin typeface="微軟正黑體" panose="020B0604030504040204" pitchFamily="34" charset="-120"/>
                        <a:ea typeface="微軟正黑體" panose="020B0604030504040204" pitchFamily="34" charset="-120"/>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zh-TW" altLang="en-US" sz="1500" b="0" i="0" u="none" strike="noStrike">
                        <a:effectLst/>
                        <a:latin typeface="微軟正黑體" panose="020B0604030504040204" pitchFamily="34" charset="-120"/>
                        <a:ea typeface="微軟正黑體" panose="020B0604030504040204" pitchFamily="34" charset="-120"/>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965967973"/>
                  </a:ext>
                </a:extLst>
              </a:tr>
              <a:tr h="294357">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zh-TW" altLang="en-US" sz="13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95819" marR="95819" marT="47910" marB="4791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廠商名稱</a:t>
                      </a:r>
                    </a:p>
                  </a:txBody>
                  <a:tcPr marL="95819" marR="95819" marT="47910" marB="4791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zh-TW" altLang="en-US" sz="13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95819" marR="95819" marT="47910" marB="4791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959859806"/>
                  </a:ext>
                </a:extLst>
              </a:tr>
              <a:tr h="23474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ctr" fontAlgn="b"/>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353698881"/>
                  </a:ext>
                </a:extLst>
              </a:tr>
              <a:tr h="329911">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126%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65,333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54,320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9,000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9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7,500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FFFF00"/>
                          </a:solidFill>
                          <a:effectLst/>
                          <a:latin typeface="微軟正黑體" panose="020B0604030504040204" pitchFamily="34" charset="-120"/>
                          <a:ea typeface="微軟正黑體" panose="020B0604030504040204" pitchFamily="34" charset="-120"/>
                        </a:rPr>
                        <a:t>14,786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22,286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47,298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91%</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4,475 </a:t>
                      </a:r>
                    </a:p>
                  </a:txBody>
                  <a:tcPr marL="0" marR="0" marT="0" marB="0" anchor="ctr">
                    <a:lnL>
                      <a:noFill/>
                    </a:lnL>
                    <a:lnR>
                      <a:noFill/>
                    </a:lnR>
                    <a:lnT>
                      <a:noFill/>
                    </a:lnT>
                    <a:lnB>
                      <a:noFill/>
                    </a:lnB>
                  </a:tcPr>
                </a:tc>
                <a:extLst>
                  <a:ext uri="{0D108BD9-81ED-4DB2-BD59-A6C34878D82A}">
                    <a16:rowId xmlns:a16="http://schemas.microsoft.com/office/drawing/2014/main" val="3481362155"/>
                  </a:ext>
                </a:extLst>
              </a:tr>
              <a:tr h="241090">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839285271"/>
                  </a:ext>
                </a:extLst>
              </a:tr>
              <a:tr h="241090">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10,200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16,200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4116302739"/>
                  </a:ext>
                </a:extLst>
              </a:tr>
              <a:tr h="241090">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普羅通信</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274031952"/>
                  </a:ext>
                </a:extLst>
              </a:tr>
              <a:tr h="241090">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4,800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美律電子</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325828051"/>
                  </a:ext>
                </a:extLst>
              </a:tr>
              <a:tr h="241090">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大可創藝</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752352219"/>
                  </a:ext>
                </a:extLst>
              </a:tr>
              <a:tr h="23093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雙葉電子</a:t>
                      </a:r>
                      <a:r>
                        <a:rPr lang="en-US" altLang="zh-TW" sz="900" b="0" i="0" u="none" strike="noStrike">
                          <a:effectLst/>
                          <a:latin typeface="微軟正黑體" panose="020B0604030504040204" pitchFamily="34" charset="-120"/>
                          <a:ea typeface="微軟正黑體" panose="020B0604030504040204" pitchFamily="34" charset="-12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150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195759583"/>
                  </a:ext>
                </a:extLst>
              </a:tr>
              <a:tr h="23093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愛菲斯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855281342"/>
                  </a:ext>
                </a:extLst>
              </a:tr>
              <a:tr h="341332">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40,760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21%</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11,013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1,142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E6B8B7"/>
                          </a:solidFill>
                          <a:effectLst/>
                          <a:latin typeface="微軟正黑體" panose="020B0604030504040204" pitchFamily="34" charset="-120"/>
                          <a:ea typeface="微軟正黑體" panose="020B0604030504040204" pitchFamily="34" charset="-120"/>
                        </a:rPr>
                        <a:t>0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1,142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25,012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48%</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26,761 </a:t>
                      </a:r>
                    </a:p>
                  </a:txBody>
                  <a:tcPr marL="0" marR="0" marT="0" marB="0" anchor="ctr">
                    <a:lnL>
                      <a:noFill/>
                    </a:lnL>
                    <a:lnR>
                      <a:noFill/>
                    </a:lnR>
                    <a:lnT>
                      <a:noFill/>
                    </a:lnT>
                    <a:lnB>
                      <a:noFill/>
                    </a:lnB>
                  </a:tcPr>
                </a:tc>
                <a:extLst>
                  <a:ext uri="{0D108BD9-81ED-4DB2-BD59-A6C34878D82A}">
                    <a16:rowId xmlns:a16="http://schemas.microsoft.com/office/drawing/2014/main" val="136133981"/>
                  </a:ext>
                </a:extLst>
              </a:tr>
              <a:tr h="25377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101271870"/>
                  </a:ext>
                </a:extLst>
              </a:tr>
              <a:tr h="253778">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963560131"/>
                  </a:ext>
                </a:extLst>
              </a:tr>
              <a:tr h="24743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952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952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雙葉電子</a:t>
                      </a: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952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952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029296493"/>
                  </a:ext>
                </a:extLst>
              </a:tr>
              <a:tr h="24743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95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95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95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95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4241765526"/>
                  </a:ext>
                </a:extLst>
              </a:tr>
              <a:tr h="24743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95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95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創智生物科技</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95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95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036878654"/>
                  </a:ext>
                </a:extLst>
              </a:tr>
              <a:tr h="247435">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9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zh-TW" altLang="en-US" sz="900" b="0"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578032846"/>
                  </a:ext>
                </a:extLst>
              </a:tr>
              <a:tr h="329911">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41,902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19%</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9,871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9,871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8,271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9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6,771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8,371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000000"/>
                          </a:solidFill>
                          <a:effectLst/>
                          <a:latin typeface="微軟正黑體" panose="020B0604030504040204" pitchFamily="34" charset="-120"/>
                          <a:ea typeface="微軟正黑體" panose="020B0604030504040204" pitchFamily="34" charset="-120"/>
                        </a:rPr>
                        <a:t>23,870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8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800" b="0" i="0" u="none" strike="noStrike">
                          <a:effectLst/>
                          <a:latin typeface="微軟正黑體" panose="020B0604030504040204" pitchFamily="34" charset="-120"/>
                          <a:ea typeface="微軟正黑體" panose="020B0604030504040204" pitchFamily="34" charset="-120"/>
                        </a:rPr>
                        <a:t>27,903 </a:t>
                      </a:r>
                    </a:p>
                  </a:txBody>
                  <a:tcPr marL="0" marR="0" marT="0" marB="0" anchor="ctr">
                    <a:lnL>
                      <a:noFill/>
                    </a:lnL>
                    <a:lnR>
                      <a:noFill/>
                    </a:lnR>
                    <a:lnT>
                      <a:noFill/>
                    </a:lnT>
                    <a:lnB>
                      <a:noFill/>
                    </a:lnB>
                  </a:tcPr>
                </a:tc>
                <a:extLst>
                  <a:ext uri="{0D108BD9-81ED-4DB2-BD59-A6C34878D82A}">
                    <a16:rowId xmlns:a16="http://schemas.microsoft.com/office/drawing/2014/main" val="2972436113"/>
                  </a:ext>
                </a:extLst>
              </a:tr>
              <a:tr h="303266">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8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zh-TW" altLang="en-US" sz="8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8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solidFill>
                            <a:srgbClr val="0000FF"/>
                          </a:solidFill>
                          <a:effectLst/>
                          <a:latin typeface="微軟正黑體" panose="020B0604030504040204" pitchFamily="34" charset="-120"/>
                          <a:ea typeface="微軟正黑體" panose="020B0604030504040204" pitchFamily="34" charset="-120"/>
                        </a:rPr>
                        <a:t>14,000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900" b="1" i="0" u="none" strike="noStrike">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FFFF"/>
                          </a:solidFill>
                          <a:effectLst/>
                          <a:latin typeface="微軟正黑體" panose="020B0604030504040204" pitchFamily="34" charset="-120"/>
                          <a:ea typeface="微軟正黑體" panose="020B0604030504040204" pitchFamily="34" charset="-120"/>
                        </a:rPr>
                        <a:t>15,500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900" b="1" i="0" u="none" strike="noStrike">
                          <a:solidFill>
                            <a:srgbClr val="FF0000"/>
                          </a:solidFill>
                          <a:effectLst/>
                          <a:latin typeface="微軟正黑體" panose="020B0604030504040204" pitchFamily="34" charset="-120"/>
                          <a:ea typeface="微軟正黑體" panose="020B0604030504040204" pitchFamily="34" charset="-120"/>
                        </a:rPr>
                        <a:t>30%</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8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8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371135861"/>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b="1">
                <a:latin typeface="微軟正黑體"/>
                <a:ea typeface="微軟正黑體"/>
                <a:cs typeface="微軟正黑體"/>
                <a:sym typeface="微軟正黑體"/>
              </a:defRPr>
            </a:lvl1pPr>
          </a:lstStyle>
          <a:p>
            <a:fld id="{86CB4B4D-7CA3-9044-876B-883B54F8677D}" type="slidenum">
              <a:t>5</a:t>
            </a:fld>
            <a:endParaRPr/>
          </a:p>
        </p:txBody>
      </p:sp>
      <p:sp>
        <p:nvSpPr>
          <p:cNvPr id="1054" name="標題 1"/>
          <p:cNvSpPr txBox="1">
            <a:spLocks noGrp="1"/>
          </p:cNvSpPr>
          <p:nvPr>
            <p:ph type="title"/>
          </p:nvPr>
        </p:nvSpPr>
        <p:spPr>
          <a:xfrm>
            <a:off x="1991548" y="188637"/>
            <a:ext cx="8370276" cy="775374"/>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衍生加值業務能見度</a:t>
            </a:r>
          </a:p>
        </p:txBody>
      </p:sp>
      <p:sp>
        <p:nvSpPr>
          <p:cNvPr id="1055" name="文字方塊 7"/>
          <p:cNvSpPr txBox="1"/>
          <p:nvPr/>
        </p:nvSpPr>
        <p:spPr>
          <a:xfrm>
            <a:off x="9767382" y="921408"/>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56" name="矩形 6"/>
          <p:cNvSpPr txBox="1"/>
          <p:nvPr/>
        </p:nvSpPr>
        <p:spPr>
          <a:xfrm>
            <a:off x="4133679" y="879652"/>
            <a:ext cx="3220598"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衍生加值目標：6,470K</a:t>
            </a:r>
          </a:p>
        </p:txBody>
      </p:sp>
      <p:graphicFrame>
        <p:nvGraphicFramePr>
          <p:cNvPr id="3" name="表格 2">
            <a:extLst>
              <a:ext uri="{FF2B5EF4-FFF2-40B4-BE49-F238E27FC236}">
                <a16:creationId xmlns:a16="http://schemas.microsoft.com/office/drawing/2014/main" id="{23981F89-962F-4422-A1E9-93B7559D8E18}"/>
              </a:ext>
            </a:extLst>
          </p:cNvPr>
          <p:cNvGraphicFramePr>
            <a:graphicFrameLocks noGrp="1"/>
          </p:cNvGraphicFramePr>
          <p:nvPr>
            <p:extLst>
              <p:ext uri="{D42A27DB-BD31-4B8C-83A1-F6EECF244321}">
                <p14:modId xmlns:p14="http://schemas.microsoft.com/office/powerpoint/2010/main" val="1236446936"/>
              </p:ext>
            </p:extLst>
          </p:nvPr>
        </p:nvGraphicFramePr>
        <p:xfrm>
          <a:off x="1024241" y="1299457"/>
          <a:ext cx="10143517" cy="5304860"/>
        </p:xfrm>
        <a:graphic>
          <a:graphicData uri="http://schemas.openxmlformats.org/drawingml/2006/table">
            <a:tbl>
              <a:tblPr/>
              <a:tblGrid>
                <a:gridCol w="673802">
                  <a:extLst>
                    <a:ext uri="{9D8B030D-6E8A-4147-A177-3AD203B41FA5}">
                      <a16:colId xmlns:a16="http://schemas.microsoft.com/office/drawing/2014/main" val="2037514966"/>
                    </a:ext>
                  </a:extLst>
                </a:gridCol>
                <a:gridCol w="687839">
                  <a:extLst>
                    <a:ext uri="{9D8B030D-6E8A-4147-A177-3AD203B41FA5}">
                      <a16:colId xmlns:a16="http://schemas.microsoft.com/office/drawing/2014/main" val="1347661271"/>
                    </a:ext>
                  </a:extLst>
                </a:gridCol>
                <a:gridCol w="758027">
                  <a:extLst>
                    <a:ext uri="{9D8B030D-6E8A-4147-A177-3AD203B41FA5}">
                      <a16:colId xmlns:a16="http://schemas.microsoft.com/office/drawing/2014/main" val="3049501545"/>
                    </a:ext>
                  </a:extLst>
                </a:gridCol>
                <a:gridCol w="690646">
                  <a:extLst>
                    <a:ext uri="{9D8B030D-6E8A-4147-A177-3AD203B41FA5}">
                      <a16:colId xmlns:a16="http://schemas.microsoft.com/office/drawing/2014/main" val="3959832177"/>
                    </a:ext>
                  </a:extLst>
                </a:gridCol>
                <a:gridCol w="690646">
                  <a:extLst>
                    <a:ext uri="{9D8B030D-6E8A-4147-A177-3AD203B41FA5}">
                      <a16:colId xmlns:a16="http://schemas.microsoft.com/office/drawing/2014/main" val="2909124843"/>
                    </a:ext>
                  </a:extLst>
                </a:gridCol>
                <a:gridCol w="724336">
                  <a:extLst>
                    <a:ext uri="{9D8B030D-6E8A-4147-A177-3AD203B41FA5}">
                      <a16:colId xmlns:a16="http://schemas.microsoft.com/office/drawing/2014/main" val="1309493797"/>
                    </a:ext>
                  </a:extLst>
                </a:gridCol>
                <a:gridCol w="1909103">
                  <a:extLst>
                    <a:ext uri="{9D8B030D-6E8A-4147-A177-3AD203B41FA5}">
                      <a16:colId xmlns:a16="http://schemas.microsoft.com/office/drawing/2014/main" val="4217193342"/>
                    </a:ext>
                  </a:extLst>
                </a:gridCol>
                <a:gridCol w="791716">
                  <a:extLst>
                    <a:ext uri="{9D8B030D-6E8A-4147-A177-3AD203B41FA5}">
                      <a16:colId xmlns:a16="http://schemas.microsoft.com/office/drawing/2014/main" val="3849823309"/>
                    </a:ext>
                  </a:extLst>
                </a:gridCol>
                <a:gridCol w="555885">
                  <a:extLst>
                    <a:ext uri="{9D8B030D-6E8A-4147-A177-3AD203B41FA5}">
                      <a16:colId xmlns:a16="http://schemas.microsoft.com/office/drawing/2014/main" val="2218518835"/>
                    </a:ext>
                  </a:extLst>
                </a:gridCol>
                <a:gridCol w="606421">
                  <a:extLst>
                    <a:ext uri="{9D8B030D-6E8A-4147-A177-3AD203B41FA5}">
                      <a16:colId xmlns:a16="http://schemas.microsoft.com/office/drawing/2014/main" val="831173739"/>
                    </a:ext>
                  </a:extLst>
                </a:gridCol>
                <a:gridCol w="707492">
                  <a:extLst>
                    <a:ext uri="{9D8B030D-6E8A-4147-A177-3AD203B41FA5}">
                      <a16:colId xmlns:a16="http://schemas.microsoft.com/office/drawing/2014/main" val="4197706171"/>
                    </a:ext>
                  </a:extLst>
                </a:gridCol>
                <a:gridCol w="673802">
                  <a:extLst>
                    <a:ext uri="{9D8B030D-6E8A-4147-A177-3AD203B41FA5}">
                      <a16:colId xmlns:a16="http://schemas.microsoft.com/office/drawing/2014/main" val="3470479472"/>
                    </a:ext>
                  </a:extLst>
                </a:gridCol>
                <a:gridCol w="673802">
                  <a:extLst>
                    <a:ext uri="{9D8B030D-6E8A-4147-A177-3AD203B41FA5}">
                      <a16:colId xmlns:a16="http://schemas.microsoft.com/office/drawing/2014/main" val="4190337737"/>
                    </a:ext>
                  </a:extLst>
                </a:gridCol>
              </a:tblGrid>
              <a:tr h="443469">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8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97317" marR="97317" marT="48659" marB="4865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800" b="1" i="0" u="none" strike="noStrike">
                          <a:solidFill>
                            <a:srgbClr val="000000"/>
                          </a:solidFill>
                          <a:effectLst/>
                          <a:latin typeface="微軟正黑體" panose="020B0604030504040204" pitchFamily="34" charset="-120"/>
                          <a:ea typeface="微軟正黑體" panose="020B0604030504040204" pitchFamily="34" charset="-120"/>
                        </a:rPr>
                        <a:t>廠商名稱</a:t>
                      </a:r>
                    </a:p>
                  </a:txBody>
                  <a:tcPr marL="97317" marR="97317" marT="48659" marB="4865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fontAlgn="ctr"/>
                      <a:r>
                        <a:rPr lang="zh-TW" altLang="en-US" sz="1800" b="1" i="0" u="none" strike="noStrike">
                          <a:solidFill>
                            <a:srgbClr val="0000FF"/>
                          </a:solidFill>
                          <a:effectLst/>
                          <a:latin typeface="微軟正黑體" panose="020B0604030504040204" pitchFamily="34" charset="-120"/>
                          <a:ea typeface="微軟正黑體" panose="020B0604030504040204" pitchFamily="34" charset="-120"/>
                        </a:rPr>
                        <a:t>收入認列</a:t>
                      </a:r>
                    </a:p>
                  </a:txBody>
                  <a:tcPr marL="97317" marR="97317" marT="48659" marB="4865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2716863792"/>
                  </a:ext>
                </a:extLst>
              </a:tr>
              <a:tr h="343272">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6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6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6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6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zh-TW" altLang="en-US"/>
                    </a:p>
                  </a:txBody>
                  <a:tcPr/>
                </a:tc>
                <a:tc>
                  <a:txBody>
                    <a:bodyPr/>
                    <a:lstStyle/>
                    <a:p>
                      <a:pPr algn="ctr" fontAlgn="b"/>
                      <a:r>
                        <a:rPr lang="en-US" sz="1600" b="0" i="0" u="none" strike="noStrike">
                          <a:solidFill>
                            <a:srgbClr val="000000"/>
                          </a:solidFill>
                          <a:effectLst/>
                          <a:latin typeface="微軟正黑體" panose="020B0604030504040204" pitchFamily="34" charset="-120"/>
                          <a:ea typeface="微軟正黑體" panose="020B0604030504040204" pitchFamily="34" charset="-120"/>
                        </a:rPr>
                        <a:t>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6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6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zh-TW" altLang="en-US" sz="16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6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b">
                    <a:lnL>
                      <a:noFill/>
                    </a:lnL>
                    <a:lnR>
                      <a:noFill/>
                    </a:lnR>
                    <a:lnT>
                      <a:noFill/>
                    </a:lnT>
                    <a:lnB>
                      <a:noFill/>
                    </a:lnB>
                  </a:tcPr>
                </a:tc>
                <a:extLst>
                  <a:ext uri="{0D108BD9-81ED-4DB2-BD59-A6C34878D82A}">
                    <a16:rowId xmlns:a16="http://schemas.microsoft.com/office/drawing/2014/main" val="1475371887"/>
                  </a:ext>
                </a:extLst>
              </a:tr>
              <a:tr h="612322">
                <a:tc>
                  <a:txBody>
                    <a:bodyPr/>
                    <a:lstStyle/>
                    <a:p>
                      <a:pPr algn="r"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ctr"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25%</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400" b="1" i="0" u="none" strike="noStrike">
                          <a:solidFill>
                            <a:srgbClr val="0000FF"/>
                          </a:solidFill>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400" b="1" i="0" u="none" strike="noStrike">
                          <a:solidFill>
                            <a:srgbClr val="0000FF"/>
                          </a:solidFill>
                          <a:effectLst/>
                          <a:latin typeface="微軟正黑體" panose="020B0604030504040204" pitchFamily="34" charset="-120"/>
                          <a:ea typeface="微軟正黑體" panose="020B0604030504040204" pitchFamily="34" charset="-120"/>
                        </a:rPr>
                        <a:t>3,100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48%</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967027223"/>
                  </a:ext>
                </a:extLst>
              </a:tr>
              <a:tr h="454602">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4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4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400" b="0" i="0" u="none" strike="noStrike">
                          <a:solidFill>
                            <a:srgbClr val="000000"/>
                          </a:solidFill>
                          <a:effectLst/>
                          <a:latin typeface="微軟正黑體" panose="020B0604030504040204" pitchFamily="34" charset="-120"/>
                          <a:ea typeface="微軟正黑體" panose="020B0604030504040204" pitchFamily="34" charset="-120"/>
                        </a:rPr>
                        <a:t>云泰創新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4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4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002264911"/>
                  </a:ext>
                </a:extLst>
              </a:tr>
              <a:tr h="306161">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4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r" fontAlgn="ctr"/>
                      <a:r>
                        <a:rPr lang="en-US" altLang="zh-TW" sz="14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00"/>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783037275"/>
                  </a:ext>
                </a:extLst>
              </a:tr>
              <a:tr h="210854">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4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4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4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2748615189"/>
                  </a:ext>
                </a:extLst>
              </a:tr>
              <a:tr h="584489">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25%</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t>   推廣中</a:t>
                      </a:r>
                      <a:b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t> </a:t>
                      </a: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3,100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48%</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50908464"/>
                  </a:ext>
                </a:extLst>
              </a:tr>
              <a:tr h="426771">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4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r" fontAlgn="ctr"/>
                      <a:r>
                        <a:rPr lang="en-US" altLang="zh-TW" sz="14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400" b="0" i="0" u="none" strike="noStrike">
                          <a:effectLst/>
                          <a:latin typeface="微軟正黑體" panose="020B0604030504040204" pitchFamily="34" charset="-120"/>
                          <a:ea typeface="微軟正黑體" panose="020B0604030504040204" pitchFamily="34" charset="-120"/>
                        </a:rPr>
                        <a:t>云泰創新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4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4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676964802"/>
                  </a:ext>
                </a:extLst>
              </a:tr>
              <a:tr h="222663">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r" fontAlgn="ctr"/>
                      <a:r>
                        <a:rPr lang="en-US" altLang="zh-TW" sz="14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400" b="0" i="0" u="none" strike="noStrike">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024068950"/>
                  </a:ext>
                </a:extLst>
              </a:tr>
              <a:tr h="222663">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4021326374"/>
                  </a:ext>
                </a:extLst>
              </a:tr>
              <a:tr h="250494">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868901356"/>
                  </a:ext>
                </a:extLst>
              </a:tr>
              <a:tr h="210854">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l"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E6B8B7"/>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solidFill>
                      <a:srgbClr val="FFFFFF"/>
                    </a:solidFill>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241236504"/>
                  </a:ext>
                </a:extLst>
              </a:tr>
              <a:tr h="210854">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ctr"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4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400" b="0"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r>
                        <a:rPr lang="zh-TW" altLang="en-US" sz="14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056123460"/>
                  </a:ext>
                </a:extLst>
              </a:tr>
              <a:tr h="398937">
                <a:tc>
                  <a:txBody>
                    <a:bodyPr/>
                    <a:lstStyle/>
                    <a:p>
                      <a:pPr algn="r" fontAlgn="ctr"/>
                      <a:r>
                        <a:rPr lang="zh-TW" altLang="en-US" sz="12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1200" b="0" i="0" u="none" strike="noStrike">
                          <a:effectLst/>
                          <a:latin typeface="微軟正黑體" panose="020B0604030504040204" pitchFamily="34" charset="-120"/>
                          <a:ea typeface="微軟正黑體" panose="020B0604030504040204" pitchFamily="34" charset="-120"/>
                        </a:rPr>
                        <a:t>4,870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25%</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400" b="1" i="0" u="none" strike="noStrike">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400" b="1" i="0" u="none" strike="noStrike">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4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400" b="1" i="0" u="none" strike="noStrike">
                          <a:solidFill>
                            <a:srgbClr val="0000FF"/>
                          </a:solidFill>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99CCFF"/>
                    </a:solidFill>
                  </a:tcPr>
                </a:tc>
                <a:tc>
                  <a:txBody>
                    <a:bodyPr/>
                    <a:lstStyle/>
                    <a:p>
                      <a:pPr algn="r" fontAlgn="ctr"/>
                      <a:r>
                        <a:rPr lang="en-US" altLang="zh-TW" sz="1400" b="1" i="0" u="none" strike="noStrike">
                          <a:effectLst/>
                          <a:latin typeface="微軟正黑體" panose="020B0604030504040204" pitchFamily="34" charset="-120"/>
                          <a:ea typeface="微軟正黑體" panose="020B0604030504040204" pitchFamily="34" charset="-120"/>
                        </a:rPr>
                        <a:t>1,600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3,100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48%</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solidFill>
                      <a:srgbClr val="FFFFFF"/>
                    </a:solidFill>
                  </a:tcPr>
                </a:tc>
                <a:tc>
                  <a:txBody>
                    <a:bodyPr/>
                    <a:lstStyle/>
                    <a:p>
                      <a:pPr algn="r" fontAlgn="ctr"/>
                      <a:r>
                        <a:rPr lang="zh-TW" altLang="en-US" sz="12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1200" b="0" i="0" u="none" strike="noStrike">
                          <a:effectLst/>
                          <a:latin typeface="微軟正黑體" panose="020B0604030504040204" pitchFamily="34" charset="-120"/>
                          <a:ea typeface="微軟正黑體" panose="020B0604030504040204" pitchFamily="34" charset="-120"/>
                        </a:rPr>
                        <a:t>3,370 </a:t>
                      </a:r>
                    </a:p>
                  </a:txBody>
                  <a:tcPr marL="0" marR="0" marT="0" marB="0" anchor="ctr">
                    <a:lnL>
                      <a:noFill/>
                    </a:lnL>
                    <a:lnR>
                      <a:noFill/>
                    </a:lnR>
                    <a:lnT>
                      <a:noFill/>
                    </a:lnT>
                    <a:lnB>
                      <a:noFill/>
                    </a:lnB>
                  </a:tcPr>
                </a:tc>
                <a:extLst>
                  <a:ext uri="{0D108BD9-81ED-4DB2-BD59-A6C34878D82A}">
                    <a16:rowId xmlns:a16="http://schemas.microsoft.com/office/drawing/2014/main" val="1611675360"/>
                  </a:ext>
                </a:extLst>
              </a:tr>
              <a:tr h="398937">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12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12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2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200" b="1" i="0" u="none" strike="noStrike">
                          <a:solidFill>
                            <a:srgbClr val="0000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400" b="1" i="0" u="none" strike="noStrike">
                          <a:solidFill>
                            <a:srgbClr val="000000"/>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400" b="1" i="0" u="none" strike="noStrike">
                          <a:solidFill>
                            <a:srgbClr val="FFFFFF"/>
                          </a:solidFill>
                          <a:effectLst/>
                          <a:latin typeface="微軟正黑體" panose="020B0604030504040204" pitchFamily="34" charset="-120"/>
                          <a:ea typeface="微軟正黑體" panose="020B0604030504040204" pitchFamily="34" charset="-120"/>
                        </a:rPr>
                        <a:t>1,500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zh-TW" sz="1400" b="1" i="0" u="none" strike="noStrike">
                          <a:solidFill>
                            <a:srgbClr val="FF0000"/>
                          </a:solidFill>
                          <a:effectLst/>
                          <a:latin typeface="微軟正黑體" panose="020B0604030504040204" pitchFamily="34" charset="-120"/>
                          <a:ea typeface="微軟正黑體" panose="020B0604030504040204" pitchFamily="34" charset="-120"/>
                        </a:rPr>
                        <a:t>23%</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zh-TW" altLang="en-US" sz="12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1200" b="0" i="0" u="none" strike="noStrike" dirty="0">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1508592735"/>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 name="投影片編號版面配置區 3"/>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6</a:t>
            </a:fld>
            <a:endParaRPr/>
          </a:p>
        </p:txBody>
      </p:sp>
      <p:sp>
        <p:nvSpPr>
          <p:cNvPr id="1060" name="標題 1"/>
          <p:cNvSpPr txBox="1">
            <a:spLocks noGrp="1"/>
          </p:cNvSpPr>
          <p:nvPr>
            <p:ph type="title"/>
          </p:nvPr>
        </p:nvSpPr>
        <p:spPr>
          <a:xfrm>
            <a:off x="1958611" y="116632"/>
            <a:ext cx="8370277" cy="620688"/>
          </a:xfrm>
          <a:prstGeom prst="rect">
            <a:avLst/>
          </a:prstGeom>
        </p:spPr>
        <p:txBody>
          <a:bodyPr/>
          <a:lstStyle>
            <a:lvl1pPr algn="ctr" defTabSz="777240">
              <a:defRPr sz="3000" b="1">
                <a:solidFill>
                  <a:srgbClr val="000099"/>
                </a:solidFill>
                <a:latin typeface="微軟正黑體"/>
                <a:ea typeface="微軟正黑體"/>
                <a:cs typeface="微軟正黑體"/>
                <a:sym typeface="微軟正黑體"/>
              </a:defRPr>
            </a:lvl1pPr>
          </a:lstStyle>
          <a:p>
            <a:r>
              <a:t>BP業務能見度</a:t>
            </a:r>
          </a:p>
        </p:txBody>
      </p:sp>
      <p:sp>
        <p:nvSpPr>
          <p:cNvPr id="1061" name="文字方塊 6"/>
          <p:cNvSpPr txBox="1"/>
          <p:nvPr/>
        </p:nvSpPr>
        <p:spPr>
          <a:xfrm>
            <a:off x="9462747" y="810331"/>
            <a:ext cx="866137"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1200">
                <a:latin typeface="微軟正黑體"/>
                <a:ea typeface="微軟正黑體"/>
                <a:cs typeface="微軟正黑體"/>
                <a:sym typeface="微軟正黑體"/>
              </a:defRPr>
            </a:lvl1pPr>
          </a:lstStyle>
          <a:p>
            <a:r>
              <a:t>單位：千元</a:t>
            </a:r>
          </a:p>
        </p:txBody>
      </p:sp>
      <p:sp>
        <p:nvSpPr>
          <p:cNvPr id="1062" name="矩形 7"/>
          <p:cNvSpPr txBox="1"/>
          <p:nvPr/>
        </p:nvSpPr>
        <p:spPr>
          <a:xfrm>
            <a:off x="4883472" y="627801"/>
            <a:ext cx="2594329" cy="5105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lvl1pPr>
              <a:defRPr sz="2400" b="1">
                <a:latin typeface="微軟正黑體"/>
                <a:ea typeface="微軟正黑體"/>
                <a:cs typeface="微軟正黑體"/>
                <a:sym typeface="微軟正黑體"/>
              </a:defRPr>
            </a:lvl1pPr>
          </a:lstStyle>
          <a:p>
            <a:r>
              <a:t>BP目標：56,623K</a:t>
            </a:r>
          </a:p>
        </p:txBody>
      </p:sp>
      <p:graphicFrame>
        <p:nvGraphicFramePr>
          <p:cNvPr id="3" name="表格 2">
            <a:extLst>
              <a:ext uri="{FF2B5EF4-FFF2-40B4-BE49-F238E27FC236}">
                <a16:creationId xmlns:a16="http://schemas.microsoft.com/office/drawing/2014/main" id="{91D5742A-862E-4328-A8D6-6C8224724D9B}"/>
              </a:ext>
            </a:extLst>
          </p:cNvPr>
          <p:cNvGraphicFramePr>
            <a:graphicFrameLocks noGrp="1"/>
          </p:cNvGraphicFramePr>
          <p:nvPr>
            <p:extLst>
              <p:ext uri="{D42A27DB-BD31-4B8C-83A1-F6EECF244321}">
                <p14:modId xmlns:p14="http://schemas.microsoft.com/office/powerpoint/2010/main" val="877064248"/>
              </p:ext>
            </p:extLst>
          </p:nvPr>
        </p:nvGraphicFramePr>
        <p:xfrm>
          <a:off x="1195156" y="1117668"/>
          <a:ext cx="9801688" cy="5462525"/>
        </p:xfrm>
        <a:graphic>
          <a:graphicData uri="http://schemas.openxmlformats.org/drawingml/2006/table">
            <a:tbl>
              <a:tblPr/>
              <a:tblGrid>
                <a:gridCol w="589427">
                  <a:extLst>
                    <a:ext uri="{9D8B030D-6E8A-4147-A177-3AD203B41FA5}">
                      <a16:colId xmlns:a16="http://schemas.microsoft.com/office/drawing/2014/main" val="755341859"/>
                    </a:ext>
                  </a:extLst>
                </a:gridCol>
                <a:gridCol w="589427">
                  <a:extLst>
                    <a:ext uri="{9D8B030D-6E8A-4147-A177-3AD203B41FA5}">
                      <a16:colId xmlns:a16="http://schemas.microsoft.com/office/drawing/2014/main" val="357518188"/>
                    </a:ext>
                  </a:extLst>
                </a:gridCol>
                <a:gridCol w="663105">
                  <a:extLst>
                    <a:ext uri="{9D8B030D-6E8A-4147-A177-3AD203B41FA5}">
                      <a16:colId xmlns:a16="http://schemas.microsoft.com/office/drawing/2014/main" val="3964182325"/>
                    </a:ext>
                  </a:extLst>
                </a:gridCol>
                <a:gridCol w="714681">
                  <a:extLst>
                    <a:ext uri="{9D8B030D-6E8A-4147-A177-3AD203B41FA5}">
                      <a16:colId xmlns:a16="http://schemas.microsoft.com/office/drawing/2014/main" val="1153549899"/>
                    </a:ext>
                  </a:extLst>
                </a:gridCol>
                <a:gridCol w="714681">
                  <a:extLst>
                    <a:ext uri="{9D8B030D-6E8A-4147-A177-3AD203B41FA5}">
                      <a16:colId xmlns:a16="http://schemas.microsoft.com/office/drawing/2014/main" val="150392867"/>
                    </a:ext>
                  </a:extLst>
                </a:gridCol>
                <a:gridCol w="641003">
                  <a:extLst>
                    <a:ext uri="{9D8B030D-6E8A-4147-A177-3AD203B41FA5}">
                      <a16:colId xmlns:a16="http://schemas.microsoft.com/office/drawing/2014/main" val="1791029984"/>
                    </a:ext>
                  </a:extLst>
                </a:gridCol>
                <a:gridCol w="1891081">
                  <a:extLst>
                    <a:ext uri="{9D8B030D-6E8A-4147-A177-3AD203B41FA5}">
                      <a16:colId xmlns:a16="http://schemas.microsoft.com/office/drawing/2014/main" val="1460771417"/>
                    </a:ext>
                  </a:extLst>
                </a:gridCol>
                <a:gridCol w="641003">
                  <a:extLst>
                    <a:ext uri="{9D8B030D-6E8A-4147-A177-3AD203B41FA5}">
                      <a16:colId xmlns:a16="http://schemas.microsoft.com/office/drawing/2014/main" val="1706432431"/>
                    </a:ext>
                  </a:extLst>
                </a:gridCol>
                <a:gridCol w="685210">
                  <a:extLst>
                    <a:ext uri="{9D8B030D-6E8A-4147-A177-3AD203B41FA5}">
                      <a16:colId xmlns:a16="http://schemas.microsoft.com/office/drawing/2014/main" val="1942159890"/>
                    </a:ext>
                  </a:extLst>
                </a:gridCol>
                <a:gridCol w="714681">
                  <a:extLst>
                    <a:ext uri="{9D8B030D-6E8A-4147-A177-3AD203B41FA5}">
                      <a16:colId xmlns:a16="http://schemas.microsoft.com/office/drawing/2014/main" val="775596562"/>
                    </a:ext>
                  </a:extLst>
                </a:gridCol>
                <a:gridCol w="692577">
                  <a:extLst>
                    <a:ext uri="{9D8B030D-6E8A-4147-A177-3AD203B41FA5}">
                      <a16:colId xmlns:a16="http://schemas.microsoft.com/office/drawing/2014/main" val="613340034"/>
                    </a:ext>
                  </a:extLst>
                </a:gridCol>
                <a:gridCol w="675385">
                  <a:extLst>
                    <a:ext uri="{9D8B030D-6E8A-4147-A177-3AD203B41FA5}">
                      <a16:colId xmlns:a16="http://schemas.microsoft.com/office/drawing/2014/main" val="354666243"/>
                    </a:ext>
                  </a:extLst>
                </a:gridCol>
                <a:gridCol w="589427">
                  <a:extLst>
                    <a:ext uri="{9D8B030D-6E8A-4147-A177-3AD203B41FA5}">
                      <a16:colId xmlns:a16="http://schemas.microsoft.com/office/drawing/2014/main" val="3650134118"/>
                    </a:ext>
                  </a:extLst>
                </a:gridCol>
              </a:tblGrid>
              <a:tr h="32389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ctr"/>
                      <a:r>
                        <a:rPr lang="zh-TW" altLang="en-US" sz="1300" b="1" i="0" u="none" strike="noStrike">
                          <a:solidFill>
                            <a:srgbClr val="0000FF"/>
                          </a:solidFill>
                          <a:effectLst/>
                          <a:latin typeface="微軟正黑體" panose="020B0604030504040204" pitchFamily="34" charset="-120"/>
                          <a:ea typeface="微軟正黑體" panose="020B0604030504040204" pitchFamily="34" charset="-120"/>
                        </a:rPr>
                        <a:t>簽約數</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rowSpan="2">
                  <a:txBody>
                    <a:bodyPr/>
                    <a:lstStyle/>
                    <a:p>
                      <a:pPr algn="ctr" fontAlgn="ctr"/>
                      <a:r>
                        <a:rPr lang="zh-TW" altLang="en-US" sz="1300" b="1" i="0" u="none" strike="noStrike">
                          <a:effectLst/>
                          <a:latin typeface="微軟正黑體" panose="020B0604030504040204" pitchFamily="34" charset="-120"/>
                          <a:ea typeface="微軟正黑體" panose="020B0604030504040204" pitchFamily="34" charset="-120"/>
                        </a:rPr>
                        <a:t>廠商名稱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zh-TW" altLang="en-US" sz="1300" b="1" i="0" u="none" strike="noStrike">
                          <a:solidFill>
                            <a:srgbClr val="0000FF"/>
                          </a:solidFill>
                          <a:effectLst/>
                          <a:latin typeface="微軟正黑體" panose="020B0604030504040204" pitchFamily="34" charset="-120"/>
                          <a:ea typeface="微軟正黑體" panose="020B0604030504040204" pitchFamily="34" charset="-120"/>
                        </a:rPr>
                        <a:t>收入認列數</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333333"/>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1722396173"/>
                  </a:ext>
                </a:extLst>
              </a:tr>
              <a:tr h="299605">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TW" altLang="en-US"/>
                    </a:p>
                  </a:txBody>
                  <a:tcPr/>
                </a:tc>
                <a:tc>
                  <a:txBody>
                    <a:bodyPr/>
                    <a:lstStyle/>
                    <a:p>
                      <a:pPr algn="ctr" fontAlgn="b"/>
                      <a:r>
                        <a:rPr lang="en-US" sz="1200" b="0" i="0" u="none" strike="noStrike">
                          <a:solidFill>
                            <a:srgbClr val="000000"/>
                          </a:solidFill>
                          <a:effectLst/>
                          <a:latin typeface="微軟正黑體" panose="020B0604030504040204" pitchFamily="34" charset="-120"/>
                          <a:ea typeface="微軟正黑體" panose="020B0604030504040204" pitchFamily="34" charset="-120"/>
                        </a:rPr>
                        <a:t>BP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200" b="0" i="0" u="none" strike="noStrike">
                          <a:solidFill>
                            <a:srgbClr val="000000"/>
                          </a:solidFill>
                          <a:effectLst/>
                          <a:latin typeface="微軟正黑體" panose="020B0604030504040204" pitchFamily="34" charset="-120"/>
                          <a:ea typeface="微軟正黑體" panose="020B0604030504040204" pitchFamily="34" charset="-120"/>
                        </a:rPr>
                        <a:t>小計</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200" b="1" i="0" u="none" strike="noStrike">
                          <a:solidFill>
                            <a:srgbClr val="0000FF"/>
                          </a:solidFill>
                          <a:effectLst/>
                          <a:latin typeface="微軟正黑體" panose="020B0604030504040204" pitchFamily="34" charset="-120"/>
                          <a:ea typeface="微軟正黑體" panose="020B0604030504040204" pitchFamily="34" charset="-120"/>
                        </a:rPr>
                        <a:t>累加</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ctr" fontAlgn="b"/>
                      <a:r>
                        <a:rPr lang="zh-TW" altLang="en-US" sz="1200" b="1" i="0" u="none" strike="noStrike">
                          <a:solidFill>
                            <a:srgbClr val="FF0000"/>
                          </a:solidFill>
                          <a:effectLst/>
                          <a:latin typeface="微軟正黑體" panose="020B0604030504040204" pitchFamily="34" charset="-120"/>
                          <a:ea typeface="微軟正黑體" panose="020B0604030504040204" pitchFamily="34" charset="-120"/>
                        </a:rPr>
                        <a:t>累加</a:t>
                      </a:r>
                      <a:r>
                        <a:rPr lang="en-US" altLang="zh-TW" sz="1200" b="1" i="0" u="none" strike="noStrike">
                          <a:solidFill>
                            <a:srgbClr val="FF0000"/>
                          </a:solidFill>
                          <a:effectLst/>
                          <a:latin typeface="微軟正黑體" panose="020B0604030504040204" pitchFamily="34" charset="-120"/>
                          <a:ea typeface="微軟正黑體" panose="020B0604030504040204" pitchFamily="34" charset="-120"/>
                        </a:rPr>
                        <a:t>%</a:t>
                      </a:r>
                    </a:p>
                  </a:txBody>
                  <a:tcPr marL="0" marR="0" marT="0" marB="0" anchor="b">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400228404"/>
                  </a:ext>
                </a:extLst>
              </a:tr>
              <a:tr h="411350">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27%</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15,558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6,240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待努力</a:t>
                      </a:r>
                      <a:b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成案</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以下</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1" i="0" u="none" strike="noStrike">
                          <a:solidFill>
                            <a:srgbClr val="FFFF00"/>
                          </a:solidFill>
                          <a:effectLst/>
                          <a:latin typeface="微軟正黑體" panose="020B0604030504040204" pitchFamily="34" charset="-120"/>
                          <a:ea typeface="微軟正黑體" panose="020B0604030504040204" pitchFamily="34" charset="-120"/>
                        </a:rPr>
                        <a:t>10,236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3,072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34,209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60%</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22,414 </a:t>
                      </a:r>
                    </a:p>
                  </a:txBody>
                  <a:tcPr marL="0" marR="0" marT="0" marB="0" anchor="ctr">
                    <a:lnL>
                      <a:noFill/>
                    </a:lnL>
                    <a:lnR>
                      <a:noFill/>
                    </a:lnR>
                    <a:lnT>
                      <a:noFill/>
                    </a:lnT>
                    <a:lnB>
                      <a:noFill/>
                    </a:lnB>
                  </a:tcPr>
                </a:tc>
                <a:extLst>
                  <a:ext uri="{0D108BD9-81ED-4DB2-BD59-A6C34878D82A}">
                    <a16:rowId xmlns:a16="http://schemas.microsoft.com/office/drawing/2014/main" val="992280590"/>
                  </a:ext>
                </a:extLst>
              </a:tr>
              <a:tr h="370863">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泰沂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3,000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3871146929"/>
                  </a:ext>
                </a:extLst>
              </a:tr>
              <a:tr h="370863">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中強光電</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460498912"/>
                  </a:ext>
                </a:extLst>
              </a:tr>
              <a:tr h="370863">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台灣櫻井</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0000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zh-TW" altLang="en-US" sz="1000" b="1" i="0" u="none" strike="noStrike">
                          <a:solidFill>
                            <a:srgbClr val="FF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extLst>
                  <a:ext uri="{0D108BD9-81ED-4DB2-BD59-A6C34878D82A}">
                    <a16:rowId xmlns:a16="http://schemas.microsoft.com/office/drawing/2014/main" val="40910234"/>
                  </a:ext>
                </a:extLst>
              </a:tr>
              <a:tr h="370863">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120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120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普羅通信</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36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438629879"/>
                  </a:ext>
                </a:extLst>
              </a:tr>
              <a:tr h="453456">
                <a:tc>
                  <a:txBody>
                    <a:bodyPr/>
                    <a:lstStyle/>
                    <a:p>
                      <a:pPr algn="r"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a:noFill/>
                    </a:lnR>
                    <a:lnT>
                      <a:noFill/>
                    </a:lnT>
                    <a:lnB>
                      <a:noFill/>
                    </a:lnB>
                  </a:tcPr>
                </a:tc>
                <a:tc>
                  <a:txBody>
                    <a:bodyPr/>
                    <a:lstStyle/>
                    <a:p>
                      <a:pPr algn="l" fontAlgn="ctr"/>
                      <a:endParaRPr lang="zh-TW" altLang="en-US" sz="900" b="0" i="0" u="none" strike="noStrike">
                        <a:effectLst/>
                        <a:latin typeface="微軟正黑體" panose="020B0604030504040204" pitchFamily="34" charset="-120"/>
                        <a:ea typeface="微軟正黑體" panose="020B0604030504040204" pitchFamily="34" charset="-120"/>
                      </a:endParaRP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16%</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9,318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1,047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推廣中</a:t>
                      </a:r>
                      <a:b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b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成案率</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60%</a:t>
                      </a: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以上</a:t>
                      </a: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1,047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31,137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55%</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333333"/>
                      </a:solidFill>
                      <a:prstDash val="solid"/>
                      <a:round/>
                      <a:headEnd type="none" w="med" len="med"/>
                      <a:tailEnd type="none" w="med" len="med"/>
                    </a:lnB>
                  </a:tcPr>
                </a:tc>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25,486 </a:t>
                      </a:r>
                    </a:p>
                  </a:txBody>
                  <a:tcPr marL="0" marR="0" marT="0" marB="0" anchor="ctr">
                    <a:lnL>
                      <a:noFill/>
                    </a:lnL>
                    <a:lnR>
                      <a:noFill/>
                    </a:lnR>
                    <a:lnT>
                      <a:noFill/>
                    </a:lnT>
                    <a:lnB>
                      <a:noFill/>
                    </a:lnB>
                  </a:tcPr>
                </a:tc>
                <a:extLst>
                  <a:ext uri="{0D108BD9-81ED-4DB2-BD59-A6C34878D82A}">
                    <a16:rowId xmlns:a16="http://schemas.microsoft.com/office/drawing/2014/main" val="2978127413"/>
                  </a:ext>
                </a:extLst>
              </a:tr>
              <a:tr h="380579">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ctr" fontAlgn="ctr"/>
                      <a:r>
                        <a:rPr lang="zh-TW" altLang="en-US" sz="1000" b="0" i="0" u="none" strike="noStrike">
                          <a:solidFill>
                            <a:srgbClr val="000000"/>
                          </a:solidFill>
                          <a:effectLst/>
                          <a:latin typeface="微軟正黑體" panose="020B0604030504040204" pitchFamily="34" charset="-120"/>
                          <a:ea typeface="微軟正黑體" panose="020B0604030504040204" pitchFamily="34" charset="-120"/>
                        </a:rPr>
                        <a:t>捷徑文化</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B8B7"/>
                    </a:solidFill>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524897740"/>
                  </a:ext>
                </a:extLst>
              </a:tr>
              <a:tr h="380579">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傑萌生技</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0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883390307"/>
                  </a:ext>
                </a:extLst>
              </a:tr>
              <a:tr h="32389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952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952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雙葉電子</a:t>
                      </a:r>
                      <a:r>
                        <a:rPr lang="en-US" altLang="zh-TW" sz="1000" b="0" i="0" u="none" strike="noStrike">
                          <a:effectLst/>
                          <a:latin typeface="微軟正黑體" panose="020B0604030504040204" pitchFamily="34" charset="-120"/>
                          <a:ea typeface="微軟正黑體" panose="020B0604030504040204" pitchFamily="34" charset="-120"/>
                        </a:rPr>
                        <a:t>1</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952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952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3085013109"/>
                  </a:ext>
                </a:extLst>
              </a:tr>
              <a:tr h="32389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95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95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動聯國際</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E6B8B7"/>
                    </a:solidFill>
                  </a:tcPr>
                </a:tc>
                <a:tc>
                  <a:txBody>
                    <a:bodyPr/>
                    <a:lstStyle/>
                    <a:p>
                      <a:pPr algn="r" fontAlgn="ctr"/>
                      <a:r>
                        <a:rPr lang="en-US" altLang="zh-TW" sz="1000" b="0" i="0" u="none" strike="noStrike">
                          <a:solidFill>
                            <a:srgbClr val="000000"/>
                          </a:solidFill>
                          <a:effectLst/>
                          <a:latin typeface="微軟正黑體" panose="020B0604030504040204" pitchFamily="34" charset="-120"/>
                          <a:ea typeface="微軟正黑體" panose="020B0604030504040204" pitchFamily="34" charset="-120"/>
                        </a:rPr>
                        <a:t>95 </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95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419098947"/>
                  </a:ext>
                </a:extLst>
              </a:tr>
              <a:tr h="421066">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12700" cap="flat" cmpd="sng" algn="ctr">
                      <a:solidFill>
                        <a:srgbClr val="333333"/>
                      </a:solidFill>
                      <a:prstDash val="dash"/>
                      <a:round/>
                      <a:headEnd type="none" w="med" len="med"/>
                      <a:tailEnd type="none" w="med" len="med"/>
                    </a:lnR>
                    <a:lnT>
                      <a:noFill/>
                    </a:lnT>
                    <a:lnB>
                      <a:noFill/>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ctr"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solidFill>
                      <a:srgbClr val="E6B8B7"/>
                    </a:solidFill>
                  </a:tcPr>
                </a:tc>
                <a:tc>
                  <a:txBody>
                    <a:bodyPr/>
                    <a:lstStyle/>
                    <a:p>
                      <a:pPr algn="r" fontAlgn="ctr"/>
                      <a:r>
                        <a:rPr lang="en-US" altLang="zh-TW" sz="1000" b="0" i="0" u="none" strike="noStrike">
                          <a:solidFill>
                            <a:srgbClr val="FFFFFF"/>
                          </a:solidFill>
                          <a:effectLst/>
                          <a:latin typeface="微軟正黑體" panose="020B0604030504040204" pitchFamily="34" charset="-120"/>
                          <a:ea typeface="微軟正黑體" panose="020B0604030504040204" pitchFamily="34" charset="-120"/>
                        </a:rPr>
                        <a:t>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ctr"/>
                      <a:r>
                        <a:rPr lang="zh-TW" altLang="en-US" sz="10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333333"/>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407966304"/>
                  </a:ext>
                </a:extLst>
              </a:tr>
              <a:tr h="354667">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a:noFill/>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48,352 </a:t>
                      </a:r>
                    </a:p>
                  </a:txBody>
                  <a:tcPr marL="0" marR="0" marT="0" marB="0" anchor="ctr">
                    <a:lnL>
                      <a:noFill/>
                    </a:lnL>
                    <a:lnR w="12700" cap="flat" cmpd="sng" algn="ctr">
                      <a:solidFill>
                        <a:srgbClr val="333333"/>
                      </a:solidFill>
                      <a:prstDash val="dash"/>
                      <a:round/>
                      <a:headEnd type="none" w="med" len="med"/>
                      <a:tailEnd type="none" w="med" len="med"/>
                    </a:lnR>
                    <a:lnT>
                      <a:noFill/>
                    </a:lnT>
                    <a:lnB>
                      <a:noFill/>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15%</a:t>
                      </a:r>
                    </a:p>
                  </a:txBody>
                  <a:tcPr marL="0" marR="0" marT="0" marB="0" anchor="ctr">
                    <a:lnL w="12700" cap="flat" cmpd="sng" algn="ctr">
                      <a:solidFill>
                        <a:srgbClr val="333333"/>
                      </a:solidFill>
                      <a:prstDash val="dash"/>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8,271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8,271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8,271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fontAlgn="ctr"/>
                      <a:r>
                        <a:rPr lang="zh-TW" altLang="en-US" sz="1000" b="1" i="0" u="none" strike="noStrike">
                          <a:solidFill>
                            <a:srgbClr val="000000"/>
                          </a:solidFill>
                          <a:effectLst/>
                          <a:latin typeface="微軟正黑體" panose="020B0604030504040204" pitchFamily="34" charset="-120"/>
                          <a:ea typeface="微軟正黑體" panose="020B0604030504040204" pitchFamily="34" charset="-120"/>
                        </a:rPr>
                        <a:t>本年度已簽約</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6,771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6,771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000000"/>
                          </a:solidFill>
                          <a:effectLst/>
                          <a:latin typeface="微軟正黑體" panose="020B0604030504040204" pitchFamily="34" charset="-120"/>
                          <a:ea typeface="微軟正黑體" panose="020B0604030504040204" pitchFamily="34" charset="-120"/>
                        </a:rPr>
                        <a:t>30,090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53%</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33333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zh-TW" altLang="en-US" sz="900" b="0" i="0" u="none" strike="noStrike">
                          <a:effectLst/>
                          <a:latin typeface="微軟正黑體" panose="020B0604030504040204" pitchFamily="34" charset="-120"/>
                          <a:ea typeface="微軟正黑體" panose="020B0604030504040204" pitchFamily="34" charset="-120"/>
                        </a:rPr>
                        <a:t>缺口</a:t>
                      </a:r>
                    </a:p>
                  </a:txBody>
                  <a:tcPr marL="0" marR="0" marT="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altLang="zh-TW" sz="900" b="0" i="0" u="none" strike="noStrike">
                          <a:effectLst/>
                          <a:latin typeface="微軟正黑體" panose="020B0604030504040204" pitchFamily="34" charset="-120"/>
                          <a:ea typeface="微軟正黑體" panose="020B0604030504040204" pitchFamily="34" charset="-120"/>
                        </a:rPr>
                        <a:t>26,533 </a:t>
                      </a:r>
                    </a:p>
                  </a:txBody>
                  <a:tcPr marL="0" marR="0" marT="0" marB="0" anchor="ctr">
                    <a:lnL>
                      <a:noFill/>
                    </a:lnL>
                    <a:lnR>
                      <a:noFill/>
                    </a:lnR>
                    <a:lnT>
                      <a:noFill/>
                    </a:lnT>
                    <a:lnB>
                      <a:noFill/>
                    </a:lnB>
                  </a:tcPr>
                </a:tc>
                <a:extLst>
                  <a:ext uri="{0D108BD9-81ED-4DB2-BD59-A6C34878D82A}">
                    <a16:rowId xmlns:a16="http://schemas.microsoft.com/office/drawing/2014/main" val="4151949178"/>
                  </a:ext>
                </a:extLst>
              </a:tr>
              <a:tr h="306083">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zh-TW" altLang="en-US" sz="900" b="0" i="0" u="none" strike="noStrike">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solidFill>
                            <a:srgbClr val="FFFFFF"/>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900" b="1" i="0" u="none" strike="noStrike">
                          <a:solidFill>
                            <a:srgbClr val="FF9900"/>
                          </a:solidFill>
                          <a:effectLst/>
                          <a:latin typeface="微軟正黑體" panose="020B0604030504040204" pitchFamily="34" charset="-120"/>
                          <a:ea typeface="微軟正黑體" panose="020B0604030504040204" pitchFamily="34" charset="-12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900" b="1" i="0" u="none" strike="noStrike">
                          <a:effectLst/>
                          <a:latin typeface="微軟正黑體" panose="020B0604030504040204" pitchFamily="34" charset="-120"/>
                          <a:ea typeface="微軟正黑體" panose="020B0604030504040204" pitchFamily="34" charset="-120"/>
                        </a:rPr>
                        <a:t>Backlog</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solidFill>
                            <a:srgbClr val="0000FF"/>
                          </a:solidFill>
                          <a:effectLst/>
                          <a:latin typeface="微軟正黑體" panose="020B0604030504040204" pitchFamily="34" charset="-120"/>
                          <a:ea typeface="微軟正黑體" panose="020B0604030504040204" pitchFamily="34" charset="-120"/>
                        </a:rPr>
                        <a:t>23,320 </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r" fontAlgn="ctr"/>
                      <a:r>
                        <a:rPr lang="en-US" altLang="zh-TW" sz="1000" b="1" i="0" u="none" strike="noStrike">
                          <a:effectLst/>
                          <a:latin typeface="微軟正黑體" panose="020B0604030504040204" pitchFamily="34" charset="-120"/>
                          <a:ea typeface="微軟正黑體" panose="020B0604030504040204" pitchFamily="34" charset="-120"/>
                        </a:rPr>
                        <a:t>23,320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FFFFFF"/>
                          </a:solidFill>
                          <a:effectLst/>
                          <a:latin typeface="微軟正黑體" panose="020B0604030504040204" pitchFamily="34" charset="-120"/>
                          <a:ea typeface="微軟正黑體" panose="020B0604030504040204" pitchFamily="34" charset="-120"/>
                        </a:rPr>
                        <a:t>#VALUE!</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TW" sz="1000" b="1" i="0" u="none" strike="noStrike">
                          <a:solidFill>
                            <a:srgbClr val="FF0000"/>
                          </a:solidFill>
                          <a:effectLst/>
                          <a:latin typeface="微軟正黑體" panose="020B0604030504040204" pitchFamily="34" charset="-120"/>
                          <a:ea typeface="微軟正黑體" panose="020B0604030504040204" pitchFamily="34" charset="-120"/>
                        </a:rPr>
                        <a:t>41%</a:t>
                      </a:r>
                    </a:p>
                  </a:txBody>
                  <a:tcPr marL="0" marR="0" marT="0" marB="0" anchor="ctr">
                    <a:lnL w="6350" cap="flat" cmpd="sng" algn="ctr">
                      <a:solidFill>
                        <a:srgbClr val="333333"/>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zh-TW" altLang="en-US" sz="900" b="0" i="0" u="none" strike="noStrike">
                        <a:effectLst/>
                        <a:latin typeface="新細明體" panose="02020500000000000000" pitchFamily="18" charset="-120"/>
                        <a:ea typeface="新細明體" panose="02020500000000000000" pitchFamily="18" charset="-12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zh-TW" altLang="en-US" sz="900" b="0" i="0" u="none" strike="noStrike" dirty="0">
                        <a:effectLst/>
                        <a:latin typeface="新細明體" panose="02020500000000000000" pitchFamily="18" charset="-120"/>
                        <a:ea typeface="新細明體" panose="02020500000000000000" pitchFamily="18" charset="-120"/>
                      </a:endParaRPr>
                    </a:p>
                  </a:txBody>
                  <a:tcPr marL="0" marR="0" marT="0" marB="0" anchor="b">
                    <a:lnL>
                      <a:noFill/>
                    </a:lnL>
                    <a:lnR>
                      <a:noFill/>
                    </a:lnR>
                    <a:lnT>
                      <a:noFill/>
                    </a:lnT>
                    <a:lnB>
                      <a:noFill/>
                    </a:lnB>
                  </a:tcPr>
                </a:tc>
                <a:extLst>
                  <a:ext uri="{0D108BD9-81ED-4DB2-BD59-A6C34878D82A}">
                    <a16:rowId xmlns:a16="http://schemas.microsoft.com/office/drawing/2014/main" val="2599371456"/>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
        <p:nvSpPr>
          <p:cNvPr id="1066" name="標題 1"/>
          <p:cNvSpPr txBox="1">
            <a:spLocks noGrp="1"/>
          </p:cNvSpPr>
          <p:nvPr>
            <p:ph type="title"/>
          </p:nvPr>
        </p:nvSpPr>
        <p:spPr>
          <a:xfrm>
            <a:off x="-2" y="116628"/>
            <a:ext cx="12192007" cy="787943"/>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graphicFrame>
        <p:nvGraphicFramePr>
          <p:cNvPr id="1067" name="表格 5"/>
          <p:cNvGraphicFramePr/>
          <p:nvPr>
            <p:extLst>
              <p:ext uri="{D42A27DB-BD31-4B8C-83A1-F6EECF244321}">
                <p14:modId xmlns:p14="http://schemas.microsoft.com/office/powerpoint/2010/main" val="4279707143"/>
              </p:ext>
            </p:extLst>
          </p:nvPr>
        </p:nvGraphicFramePr>
        <p:xfrm>
          <a:off x="246849" y="746869"/>
          <a:ext cx="11698302" cy="5861394"/>
        </p:xfrm>
        <a:graphic>
          <a:graphicData uri="http://schemas.openxmlformats.org/drawingml/2006/table">
            <a:tbl>
              <a:tblPr firstRow="1">
                <a:tableStyleId>{4C3C2611-4C71-4FC5-86AE-919BDF0F9419}</a:tableStyleId>
              </a:tblPr>
              <a:tblGrid>
                <a:gridCol w="1771042">
                  <a:extLst>
                    <a:ext uri="{9D8B030D-6E8A-4147-A177-3AD203B41FA5}">
                      <a16:colId xmlns:a16="http://schemas.microsoft.com/office/drawing/2014/main" val="20000"/>
                    </a:ext>
                  </a:extLst>
                </a:gridCol>
                <a:gridCol w="2249241">
                  <a:extLst>
                    <a:ext uri="{9D8B030D-6E8A-4147-A177-3AD203B41FA5}">
                      <a16:colId xmlns:a16="http://schemas.microsoft.com/office/drawing/2014/main" val="20001"/>
                    </a:ext>
                  </a:extLst>
                </a:gridCol>
                <a:gridCol w="690647">
                  <a:extLst>
                    <a:ext uri="{9D8B030D-6E8A-4147-A177-3AD203B41FA5}">
                      <a16:colId xmlns:a16="http://schemas.microsoft.com/office/drawing/2014/main" val="20002"/>
                    </a:ext>
                  </a:extLst>
                </a:gridCol>
                <a:gridCol w="858075">
                  <a:extLst>
                    <a:ext uri="{9D8B030D-6E8A-4147-A177-3AD203B41FA5}">
                      <a16:colId xmlns:a16="http://schemas.microsoft.com/office/drawing/2014/main" val="20003"/>
                    </a:ext>
                  </a:extLst>
                </a:gridCol>
                <a:gridCol w="4760418">
                  <a:extLst>
                    <a:ext uri="{9D8B030D-6E8A-4147-A177-3AD203B41FA5}">
                      <a16:colId xmlns:a16="http://schemas.microsoft.com/office/drawing/2014/main" val="20004"/>
                    </a:ext>
                  </a:extLst>
                </a:gridCol>
                <a:gridCol w="1368879">
                  <a:extLst>
                    <a:ext uri="{9D8B030D-6E8A-4147-A177-3AD203B41FA5}">
                      <a16:colId xmlns:a16="http://schemas.microsoft.com/office/drawing/2014/main" val="20005"/>
                    </a:ext>
                  </a:extLst>
                </a:gridCol>
              </a:tblGrid>
              <a:tr h="681087">
                <a:tc>
                  <a:txBody>
                    <a:bodyPr/>
                    <a:lstStyle/>
                    <a:p>
                      <a:pPr algn="ctr">
                        <a:defRPr sz="1800" b="0"/>
                      </a:pPr>
                      <a:r>
                        <a:rPr sz="2000" b="1">
                          <a:solidFill>
                            <a:srgbClr val="FFFFFF"/>
                          </a:solidFill>
                          <a:latin typeface="微軟正黑體"/>
                          <a:ea typeface="微軟正黑體"/>
                          <a:cs typeface="微軟正黑體"/>
                          <a:sym typeface="微軟正黑體"/>
                        </a:rPr>
                        <a:t>單位</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a:latin typeface="微軟正黑體"/>
                          <a:ea typeface="微軟正黑體"/>
                          <a:cs typeface="微軟正黑體"/>
                          <a:sym typeface="微軟正黑體"/>
                        </a:rPr>
                        <a:t>國家電影中心</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透明顯示互動裝置模組計畫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298</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202311-202402</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香蘭/祐頡</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algn="l">
                        <a:defRPr sz="1400">
                          <a:latin typeface="微軟正黑體"/>
                          <a:ea typeface="微軟正黑體"/>
                          <a:cs typeface="微軟正黑體"/>
                          <a:sym typeface="微軟正黑體"/>
                        </a:defRPr>
                      </a:pPr>
                      <a:r>
                        <a:t>文化部/</a:t>
                      </a:r>
                      <a:endParaRPr sz="1600"/>
                    </a:p>
                    <a:p>
                      <a:pPr algn="l">
                        <a:defRPr sz="1400">
                          <a:latin typeface="微軟正黑體"/>
                          <a:ea typeface="微軟正黑體"/>
                          <a:cs typeface="微軟正黑體"/>
                          <a:sym typeface="微軟正黑體"/>
                        </a:defRPr>
                      </a:pPr>
                      <a:r>
                        <a:t>桃園市政府</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Feel Together藝文場域體感平權計畫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796</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202307-202410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已簽約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惠晴.泰維.香蘭</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2"/>
                  </a:ext>
                </a:extLst>
              </a:tr>
              <a:tr h="866139">
                <a:tc>
                  <a:txBody>
                    <a:bodyPr/>
                    <a:lstStyle/>
                    <a:p>
                      <a:pPr algn="l">
                        <a:defRPr sz="1800"/>
                      </a:pPr>
                      <a:r>
                        <a:rPr sz="1400">
                          <a:latin typeface="微軟正黑體"/>
                          <a:ea typeface="微軟正黑體"/>
                          <a:cs typeface="微軟正黑體"/>
                          <a:sym typeface="微軟正黑體"/>
                        </a:rPr>
                        <a:t>文化部</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lnSpc>
                          <a:spcPct val="90000"/>
                        </a:lnSpc>
                        <a:defRPr sz="1800"/>
                      </a:pPr>
                      <a:r>
                        <a:rPr sz="1400">
                          <a:latin typeface="微軟正黑體"/>
                          <a:ea typeface="微軟正黑體"/>
                          <a:cs typeface="微軟正黑體"/>
                          <a:sym typeface="微軟正黑體"/>
                        </a:rPr>
                        <a:t>112-113年「媒合藝術家及科研單位發展科藝創新實驗計畫」藝文採購案</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980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202305-202410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rPr dirty="0"/>
                        <a:t>已擬下年度發展方向並與部長官討論確定未來方向；增加智庫研究角色，梳理國內外科技藝術發展，經費增加藝術家展演經費補助，也增加培育名額</a:t>
                      </a:r>
                    </a:p>
                  </a:txBody>
                  <a:tcPr marL="45720" marR="45720" anchor="ctr" horzOverflow="overflow">
                    <a:lnL w="12700">
                      <a:solidFill>
                        <a:srgbClr val="0070C0"/>
                      </a:solidFill>
                    </a:lnL>
                    <a:lnR w="12700">
                      <a:solidFill>
                        <a:srgbClr val="0070C0"/>
                      </a:solidFill>
                    </a:lnR>
                    <a:lnT w="12700">
                      <a:solidFill>
                        <a:srgbClr val="0070C0"/>
                      </a:solidFill>
                    </a:lnT>
                    <a:lnB w="12700" cap="flat" cmpd="sng" algn="ctr">
                      <a:solidFill>
                        <a:srgbClr val="0070C0"/>
                      </a:solidFill>
                      <a:prstDash val="solid"/>
                      <a:round/>
                      <a:headEnd type="none" w="med" len="med"/>
                      <a:tailEnd type="none" w="med" len="med"/>
                    </a:lnB>
                    <a:solidFill>
                      <a:schemeClr val="accent1">
                        <a:alpha val="20000"/>
                      </a:schemeClr>
                    </a:solidFill>
                  </a:tcPr>
                </a:tc>
                <a:tc>
                  <a:txBody>
                    <a:bodyPr/>
                    <a:lstStyle/>
                    <a:p>
                      <a:pPr algn="ctr">
                        <a:defRPr sz="1400">
                          <a:latin typeface="微軟正黑體"/>
                          <a:ea typeface="微軟正黑體"/>
                          <a:cs typeface="微軟正黑體"/>
                          <a:sym typeface="微軟正黑體"/>
                        </a:defRPr>
                      </a:pPr>
                      <a:r>
                        <a:t>香蘭.又琳.</a:t>
                      </a:r>
                      <a:endParaRPr sz="1600"/>
                    </a:p>
                    <a:p>
                      <a:pPr algn="ctr">
                        <a:defRPr sz="1400">
                          <a:latin typeface="微軟正黑體"/>
                          <a:ea typeface="微軟正黑體"/>
                          <a:cs typeface="微軟正黑體"/>
                          <a:sym typeface="微軟正黑體"/>
                        </a:defRPr>
                      </a:pPr>
                      <a:r>
                        <a:t>惠晴</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3"/>
                  </a:ext>
                </a:extLst>
              </a:tr>
              <a:tr h="1125275">
                <a:tc>
                  <a:txBody>
                    <a:bodyPr/>
                    <a:lstStyle/>
                    <a:p>
                      <a:pPr algn="l">
                        <a:defRPr sz="1800"/>
                      </a:pPr>
                      <a:r>
                        <a:rPr sz="1400">
                          <a:latin typeface="微軟正黑體"/>
                          <a:ea typeface="微軟正黑體"/>
                          <a:cs typeface="微軟正黑體"/>
                          <a:sym typeface="微軟正黑體"/>
                        </a:rPr>
                        <a:t>故宮</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國際展演計畫：國際博覽會/百年院慶</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2,800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202406-202506</a:t>
                      </a:r>
                    </a:p>
                  </a:txBody>
                  <a:tcPr marL="45720" marR="4572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algn="just">
                        <a:defRPr sz="1400">
                          <a:latin typeface="微軟正黑體"/>
                          <a:ea typeface="微軟正黑體"/>
                          <a:cs typeface="微軟正黑體"/>
                          <a:sym typeface="微軟正黑體"/>
                        </a:defRPr>
                      </a:pPr>
                      <a:br/>
                      <a:r>
                        <a:t>5/22拜訪故宮謝主任，討論科發提案策略並更新目前故宮的提案進度；目前FY113確認本預算800萬先行投資，FY114以1+1延續；並協助擬定短中長期計畫，跨部會文化科技2.0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香蘭</a:t>
                      </a: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4"/>
                  </a:ext>
                </a:extLst>
              </a:tr>
              <a:tr h="1120140">
                <a:tc>
                  <a:txBody>
                    <a:bodyPr/>
                    <a:lstStyle/>
                    <a:p>
                      <a:pPr algn="l">
                        <a:defRPr sz="1800"/>
                      </a:pPr>
                      <a:r>
                        <a:rPr sz="1400">
                          <a:latin typeface="微軟正黑體"/>
                          <a:ea typeface="微軟正黑體"/>
                          <a:cs typeface="微軟正黑體"/>
                          <a:sym typeface="微軟正黑體"/>
                        </a:rPr>
                        <a:t>文化部黑潮計畫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視覺藝術產業補助計畫（忠壯藝術家補助）、電影產業國際合製計畫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200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lnSpc>
                          <a:spcPct val="80000"/>
                        </a:lnSpc>
                        <a:defRPr sz="1400">
                          <a:latin typeface="微軟正黑體"/>
                          <a:ea typeface="微軟正黑體"/>
                          <a:cs typeface="微軟正黑體"/>
                          <a:sym typeface="微軟正黑體"/>
                        </a:defRPr>
                      </a:pPr>
                      <a:r>
                        <a:t>202407-202506</a:t>
                      </a:r>
                    </a:p>
                  </a:txBody>
                  <a:tcPr marL="45720" marR="4572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5月底以前討論合作內容；5/20與忠壯藝術家許家維討論前瞻顯示科技與GAI及半導體製程的拍攝，討論合作。年底於尊彩藝術中心個展，三月至日本森美術館展</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a:latin typeface="微軟正黑體"/>
                          <a:ea typeface="微軟正黑體"/>
                          <a:cs typeface="微軟正黑體"/>
                          <a:sym typeface="微軟正黑體"/>
                        </a:rPr>
                        <a:t>香蘭.又琳</a:t>
                      </a: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5"/>
                  </a:ext>
                </a:extLst>
              </a:tr>
              <a:tr h="970883">
                <a:tc>
                  <a:txBody>
                    <a:bodyPr/>
                    <a:lstStyle/>
                    <a:p>
                      <a:pPr algn="l">
                        <a:defRPr sz="1800"/>
                      </a:pPr>
                      <a:r>
                        <a:rPr sz="1400">
                          <a:latin typeface="微軟正黑體"/>
                          <a:ea typeface="微軟正黑體"/>
                          <a:cs typeface="微軟正黑體"/>
                          <a:sym typeface="微軟正黑體"/>
                        </a:rPr>
                        <a:t>國美館</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漂浮島城2.0國際共製（113-114）</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500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lnSpc>
                          <a:spcPct val="80000"/>
                        </a:lnSpc>
                        <a:defRPr sz="1800"/>
                      </a:pPr>
                      <a:r>
                        <a:rPr sz="1400">
                          <a:latin typeface="微軟正黑體"/>
                          <a:ea typeface="微軟正黑體"/>
                          <a:cs typeface="微軟正黑體"/>
                          <a:sym typeface="微軟正黑體"/>
                        </a:rPr>
                        <a:t>202409-202512</a:t>
                      </a:r>
                    </a:p>
                  </a:txBody>
                  <a:tcPr marL="45720" marR="45720" anchor="ctr" horzOverflow="overflow">
                    <a:lnL w="12700">
                      <a:solidFill>
                        <a:srgbClr val="0070C0"/>
                      </a:solidFill>
                    </a:lnL>
                    <a:lnR w="12700" cap="flat" cmpd="sng" algn="ctr">
                      <a:solidFill>
                        <a:srgbClr val="0070C0"/>
                      </a:solidFill>
                      <a:prstDash val="solid"/>
                      <a:round/>
                      <a:headEnd type="none" w="med" len="med"/>
                      <a:tailEnd type="none" w="med" len="med"/>
                    </a:lnR>
                    <a:lnT w="12700">
                      <a:solidFill>
                        <a:srgbClr val="0070C0"/>
                      </a:solidFill>
                    </a:lnT>
                    <a:lnB w="12700">
                      <a:solidFill>
                        <a:srgbClr val="0070C0"/>
                      </a:solidFill>
                    </a:lnB>
                    <a:solidFill>
                      <a:schemeClr val="accent1">
                        <a:alpha val="20000"/>
                      </a:schemeClr>
                    </a:solidFill>
                  </a:tcPr>
                </a:tc>
                <a:tc>
                  <a:txBody>
                    <a:bodyPr/>
                    <a:lstStyle/>
                    <a:p>
                      <a:pPr algn="l">
                        <a:lnSpc>
                          <a:spcPct val="80000"/>
                        </a:lnSpc>
                        <a:defRPr sz="1800"/>
                      </a:pPr>
                      <a:r>
                        <a:rPr sz="1400" dirty="0">
                          <a:latin typeface="微軟正黑體"/>
                          <a:ea typeface="微軟正黑體"/>
                          <a:cs typeface="微軟正黑體"/>
                          <a:sym typeface="微軟正黑體"/>
                        </a:rPr>
                        <a:t>HTC提供合作框架內容，未來參與藝術史2.0各組如展覽組、資訊組點長組會議，擬定短中長期發展策略方向</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ctr">
                        <a:defRPr sz="1800"/>
                      </a:pPr>
                      <a:r>
                        <a:rPr sz="1400" dirty="0" err="1">
                          <a:latin typeface="微軟正黑體"/>
                          <a:ea typeface="微軟正黑體"/>
                          <a:cs typeface="微軟正黑體"/>
                          <a:sym typeface="微軟正黑體"/>
                        </a:rPr>
                        <a:t>香蘭</a:t>
                      </a:r>
                      <a:endParaRPr sz="1400" dirty="0">
                        <a:latin typeface="微軟正黑體"/>
                        <a:ea typeface="微軟正黑體"/>
                        <a:cs typeface="微軟正黑體"/>
                        <a:sym typeface="微軟正黑體"/>
                      </a:endParaRPr>
                    </a:p>
                  </a:txBody>
                  <a:tcPr marL="0" marR="0" marT="0" marB="0" anchor="ctr" horzOverflow="overflow">
                    <a:lnL w="12700" cap="flat" cmpd="sng" algn="ctr">
                      <a:solidFill>
                        <a:srgbClr val="0070C0"/>
                      </a:solidFill>
                      <a:prstDash val="solid"/>
                      <a:round/>
                      <a:headEnd type="none" w="med" len="med"/>
                      <a:tailEnd type="none" w="med" len="med"/>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6"/>
                  </a:ext>
                </a:extLst>
              </a:tr>
            </a:tbl>
          </a:graphicData>
        </a:graphic>
      </p:graphicFrame>
      <p:sp>
        <p:nvSpPr>
          <p:cNvPr id="1068" name="文字方塊 5"/>
          <p:cNvSpPr txBox="1"/>
          <p:nvPr/>
        </p:nvSpPr>
        <p:spPr>
          <a:xfrm>
            <a:off x="7392330" y="312661"/>
            <a:ext cx="4283566" cy="408937"/>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rPr dirty="0"/>
              <a:t>簽約：2,074萬元/努力與洽談中3,580萬元</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 name="投影片編號版面配置區 3"/>
          <p:cNvSpPr txBox="1">
            <a:spLocks noGrp="1"/>
          </p:cNvSpPr>
          <p:nvPr>
            <p:ph type="sldNum" sz="quarter" idx="4294967295"/>
          </p:nvPr>
        </p:nvSpPr>
        <p:spPr>
          <a:xfrm>
            <a:off x="12003102" y="6606809"/>
            <a:ext cx="188894" cy="26425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1071" name="標題 1"/>
          <p:cNvSpPr txBox="1">
            <a:spLocks noGrp="1"/>
          </p:cNvSpPr>
          <p:nvPr>
            <p:ph type="title"/>
          </p:nvPr>
        </p:nvSpPr>
        <p:spPr>
          <a:xfrm>
            <a:off x="-2" y="116628"/>
            <a:ext cx="12192007" cy="787943"/>
          </a:xfrm>
          <a:prstGeom prst="rect">
            <a:avLst/>
          </a:prstGeom>
        </p:spPr>
        <p:txBody>
          <a:bodyPr/>
          <a:lstStyle>
            <a:lvl1pPr algn="ctr" defTabSz="777240">
              <a:defRPr b="1">
                <a:solidFill>
                  <a:srgbClr val="000099"/>
                </a:solidFill>
                <a:latin typeface="微軟正黑體"/>
                <a:ea typeface="微軟正黑體"/>
                <a:cs typeface="微軟正黑體"/>
                <a:sym typeface="微軟正黑體"/>
              </a:defRPr>
            </a:lvl1pPr>
          </a:lstStyle>
          <a:p>
            <a:r>
              <a:t>政府知服</a:t>
            </a:r>
          </a:p>
        </p:txBody>
      </p:sp>
      <p:graphicFrame>
        <p:nvGraphicFramePr>
          <p:cNvPr id="1072" name="表格 5"/>
          <p:cNvGraphicFramePr/>
          <p:nvPr/>
        </p:nvGraphicFramePr>
        <p:xfrm>
          <a:off x="534837" y="868085"/>
          <a:ext cx="11111153" cy="1745992"/>
        </p:xfrm>
        <a:graphic>
          <a:graphicData uri="http://schemas.openxmlformats.org/drawingml/2006/table">
            <a:tbl>
              <a:tblPr firstRow="1">
                <a:tableStyleId>{4C3C2611-4C71-4FC5-86AE-919BDF0F9419}</a:tableStyleId>
              </a:tblPr>
              <a:tblGrid>
                <a:gridCol w="1682152">
                  <a:extLst>
                    <a:ext uri="{9D8B030D-6E8A-4147-A177-3AD203B41FA5}">
                      <a16:colId xmlns:a16="http://schemas.microsoft.com/office/drawing/2014/main" val="20000"/>
                    </a:ext>
                  </a:extLst>
                </a:gridCol>
                <a:gridCol w="2136349">
                  <a:extLst>
                    <a:ext uri="{9D8B030D-6E8A-4147-A177-3AD203B41FA5}">
                      <a16:colId xmlns:a16="http://schemas.microsoft.com/office/drawing/2014/main" val="20001"/>
                    </a:ext>
                  </a:extLst>
                </a:gridCol>
                <a:gridCol w="655983">
                  <a:extLst>
                    <a:ext uri="{9D8B030D-6E8A-4147-A177-3AD203B41FA5}">
                      <a16:colId xmlns:a16="http://schemas.microsoft.com/office/drawing/2014/main" val="20002"/>
                    </a:ext>
                  </a:extLst>
                </a:gridCol>
                <a:gridCol w="895366">
                  <a:extLst>
                    <a:ext uri="{9D8B030D-6E8A-4147-A177-3AD203B41FA5}">
                      <a16:colId xmlns:a16="http://schemas.microsoft.com/office/drawing/2014/main" val="20003"/>
                    </a:ext>
                  </a:extLst>
                </a:gridCol>
                <a:gridCol w="4441129">
                  <a:extLst>
                    <a:ext uri="{9D8B030D-6E8A-4147-A177-3AD203B41FA5}">
                      <a16:colId xmlns:a16="http://schemas.microsoft.com/office/drawing/2014/main" val="20004"/>
                    </a:ext>
                  </a:extLst>
                </a:gridCol>
                <a:gridCol w="1300174">
                  <a:extLst>
                    <a:ext uri="{9D8B030D-6E8A-4147-A177-3AD203B41FA5}">
                      <a16:colId xmlns:a16="http://schemas.microsoft.com/office/drawing/2014/main" val="20005"/>
                    </a:ext>
                  </a:extLst>
                </a:gridCol>
              </a:tblGrid>
              <a:tr h="681087">
                <a:tc>
                  <a:txBody>
                    <a:bodyPr/>
                    <a:lstStyle/>
                    <a:p>
                      <a:pPr algn="ctr">
                        <a:defRPr sz="1800" b="0"/>
                      </a:pPr>
                      <a:r>
                        <a:rPr sz="2000" b="1">
                          <a:solidFill>
                            <a:srgbClr val="FFFFFF"/>
                          </a:solidFill>
                          <a:latin typeface="微軟正黑體"/>
                          <a:ea typeface="微軟正黑體"/>
                          <a:cs typeface="微軟正黑體"/>
                          <a:sym typeface="微軟正黑體"/>
                        </a:rPr>
                        <a:t>單位</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計畫名稱</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總經費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期程</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備註</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tc>
                  <a:txBody>
                    <a:bodyPr/>
                    <a:lstStyle/>
                    <a:p>
                      <a:pPr algn="ctr">
                        <a:defRPr sz="1800" b="0"/>
                      </a:pPr>
                      <a:r>
                        <a:rPr sz="2000" b="1">
                          <a:solidFill>
                            <a:srgbClr val="FFFFFF"/>
                          </a:solidFill>
                          <a:latin typeface="微軟正黑體"/>
                          <a:ea typeface="微軟正黑體"/>
                          <a:cs typeface="微軟正黑體"/>
                          <a:sym typeface="微軟正黑體"/>
                        </a:rPr>
                        <a:t>負責人</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rgbClr val="0070C0"/>
                    </a:solidFill>
                  </a:tcPr>
                </a:tc>
                <a:extLst>
                  <a:ext uri="{0D108BD9-81ED-4DB2-BD59-A6C34878D82A}">
                    <a16:rowId xmlns:a16="http://schemas.microsoft.com/office/drawing/2014/main" val="10000"/>
                  </a:ext>
                </a:extLst>
              </a:tr>
              <a:tr h="522476">
                <a:tc>
                  <a:txBody>
                    <a:bodyPr/>
                    <a:lstStyle/>
                    <a:p>
                      <a:pPr algn="l">
                        <a:defRPr sz="1800"/>
                      </a:pPr>
                      <a:r>
                        <a:rPr sz="1400">
                          <a:latin typeface="微軟正黑體"/>
                          <a:ea typeface="微軟正黑體"/>
                          <a:cs typeface="微軟正黑體"/>
                          <a:sym typeface="微軟正黑體"/>
                        </a:rPr>
                        <a:t>經濟部產發署</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高齡友善智慧檢測及健康管理平台計畫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202405-</a:t>
                      </a:r>
                      <a:endParaRPr sz="1800"/>
                    </a:p>
                    <a:p>
                      <a:pPr algn="l">
                        <a:defRPr sz="1400">
                          <a:latin typeface="微軟正黑體"/>
                          <a:ea typeface="微軟正黑體"/>
                          <a:cs typeface="微軟正黑體"/>
                          <a:sym typeface="微軟正黑體"/>
                        </a:defRPr>
                      </a:pPr>
                      <a:r>
                        <a:t>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已通過，5/31簽約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1"/>
                  </a:ext>
                </a:extLst>
              </a:tr>
              <a:tr h="522476">
                <a:tc>
                  <a:txBody>
                    <a:bodyPr/>
                    <a:lstStyle/>
                    <a:p>
                      <a:pPr algn="l">
                        <a:defRPr sz="1800"/>
                      </a:pPr>
                      <a:r>
                        <a:rPr sz="1400">
                          <a:latin typeface="微軟正黑體"/>
                          <a:ea typeface="微軟正黑體"/>
                          <a:cs typeface="微軟正黑體"/>
                          <a:sym typeface="微軟正黑體"/>
                        </a:rPr>
                        <a:t>經濟部產發署</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高齡友善跨裝置舒眠報告平台計畫</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defRPr sz="1800"/>
                      </a:pPr>
                      <a:r>
                        <a:rPr sz="1400">
                          <a:latin typeface="微軟正黑體"/>
                          <a:ea typeface="微軟正黑體"/>
                          <a:cs typeface="微軟正黑體"/>
                          <a:sym typeface="微軟正黑體"/>
                        </a:rPr>
                        <a:t>40</a:t>
                      </a:r>
                    </a:p>
                  </a:txBody>
                  <a:tcPr marL="36000" marR="36000" marT="36000" marB="3600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202405-</a:t>
                      </a:r>
                      <a:endParaRPr sz="1800"/>
                    </a:p>
                    <a:p>
                      <a:pPr algn="l">
                        <a:defRPr sz="1400">
                          <a:latin typeface="微軟正黑體"/>
                          <a:ea typeface="微軟正黑體"/>
                          <a:cs typeface="微軟正黑體"/>
                          <a:sym typeface="微軟正黑體"/>
                        </a:defRPr>
                      </a:pPr>
                      <a:r>
                        <a:t>202410</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400">
                          <a:latin typeface="微軟正黑體"/>
                          <a:ea typeface="微軟正黑體"/>
                          <a:cs typeface="微軟正黑體"/>
                          <a:sym typeface="微軟正黑體"/>
                        </a:defRPr>
                      </a:pPr>
                      <a:r>
                        <a:t>已通過，5/31簽約</a:t>
                      </a:r>
                    </a:p>
                  </a:txBody>
                  <a:tcPr marL="45720" marR="4572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tc>
                  <a:txBody>
                    <a:bodyPr/>
                    <a:lstStyle/>
                    <a:p>
                      <a:pPr algn="l">
                        <a:defRPr sz="1800"/>
                      </a:pPr>
                      <a:r>
                        <a:rPr sz="1400">
                          <a:latin typeface="微軟正黑體"/>
                          <a:ea typeface="微軟正黑體"/>
                          <a:cs typeface="微軟正黑體"/>
                          <a:sym typeface="微軟正黑體"/>
                        </a:rPr>
                        <a:t>志聰</a:t>
                      </a:r>
                    </a:p>
                  </a:txBody>
                  <a:tcPr marL="0" marR="0" marT="0" marB="0" anchor="ctr" horzOverflow="overflow">
                    <a:lnL w="12700">
                      <a:solidFill>
                        <a:srgbClr val="0070C0"/>
                      </a:solidFill>
                    </a:lnL>
                    <a:lnR w="12700">
                      <a:solidFill>
                        <a:srgbClr val="0070C0"/>
                      </a:solidFill>
                    </a:lnR>
                    <a:lnT w="12700">
                      <a:solidFill>
                        <a:srgbClr val="0070C0"/>
                      </a:solidFill>
                    </a:lnT>
                    <a:lnB w="12700">
                      <a:solidFill>
                        <a:srgbClr val="0070C0"/>
                      </a:solidFill>
                    </a:lnB>
                    <a:solidFill>
                      <a:schemeClr val="accent1">
                        <a:alpha val="20000"/>
                      </a:schemeClr>
                    </a:solidFill>
                  </a:tcPr>
                </a:tc>
                <a:extLst>
                  <a:ext uri="{0D108BD9-81ED-4DB2-BD59-A6C34878D82A}">
                    <a16:rowId xmlns:a16="http://schemas.microsoft.com/office/drawing/2014/main" val="10002"/>
                  </a:ext>
                </a:extLst>
              </a:tr>
            </a:tbl>
          </a:graphicData>
        </a:graphic>
      </p:graphicFrame>
      <p:sp>
        <p:nvSpPr>
          <p:cNvPr id="1073" name="文字方塊 5"/>
          <p:cNvSpPr txBox="1"/>
          <p:nvPr/>
        </p:nvSpPr>
        <p:spPr>
          <a:xfrm>
            <a:off x="7239930" y="449767"/>
            <a:ext cx="4283566" cy="408937"/>
          </a:xfrm>
          <a:prstGeom prst="rect">
            <a:avLst/>
          </a:prstGeom>
          <a:solidFill>
            <a:srgbClr val="FFFFFF"/>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8" tIns="45718" rIns="45718" bIns="45718">
            <a:spAutoFit/>
          </a:bodyPr>
          <a:lstStyle/>
          <a:p>
            <a:pPr>
              <a:defRPr b="1">
                <a:latin typeface="微軟正黑體"/>
                <a:ea typeface="微軟正黑體"/>
                <a:cs typeface="微軟正黑體"/>
                <a:sym typeface="微軟正黑體"/>
              </a:defRPr>
            </a:pPr>
            <a:r>
              <a:t>簽約：2,074萬元/努力與洽談中3,580萬元</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 name="標題 4"/>
          <p:cNvSpPr txBox="1">
            <a:spLocks noGrp="1"/>
          </p:cNvSpPr>
          <p:nvPr>
            <p:ph type="title"/>
          </p:nvPr>
        </p:nvSpPr>
        <p:spPr>
          <a:xfrm>
            <a:off x="601133" y="316991"/>
            <a:ext cx="11159067" cy="889509"/>
          </a:xfrm>
          <a:prstGeom prst="rect">
            <a:avLst/>
          </a:prstGeom>
        </p:spPr>
        <p:txBody>
          <a:bodyPr/>
          <a:lstStyle>
            <a:lvl1pPr algn="ctr">
              <a:defRPr b="1">
                <a:solidFill>
                  <a:srgbClr val="000099"/>
                </a:solidFill>
                <a:latin typeface="微軟正黑體"/>
                <a:ea typeface="微軟正黑體"/>
                <a:cs typeface="微軟正黑體"/>
                <a:sym typeface="微軟正黑體"/>
              </a:defRPr>
            </a:lvl1pPr>
          </a:lstStyle>
          <a:p>
            <a:r>
              <a:t>綱   要</a:t>
            </a:r>
          </a:p>
        </p:txBody>
      </p:sp>
      <p:sp>
        <p:nvSpPr>
          <p:cNvPr id="1076" name="投影片編號版面配置區 1"/>
          <p:cNvSpPr txBox="1">
            <a:spLocks noGrp="1"/>
          </p:cNvSpPr>
          <p:nvPr>
            <p:ph type="sldNum" sz="quarter" idx="4294967295"/>
          </p:nvPr>
        </p:nvSpPr>
        <p:spPr>
          <a:xfrm>
            <a:off x="12003102" y="6604317"/>
            <a:ext cx="188894" cy="26923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微軟正黑體"/>
                <a:ea typeface="微軟正黑體"/>
                <a:cs typeface="微軟正黑體"/>
                <a:sym typeface="微軟正黑體"/>
              </a:defRPr>
            </a:lvl1pPr>
          </a:lstStyle>
          <a:p>
            <a:fld id="{86CB4B4D-7CA3-9044-876B-883B54F8677D}" type="slidenum">
              <a:t>9</a:t>
            </a:fld>
            <a:endParaRPr/>
          </a:p>
        </p:txBody>
      </p:sp>
      <p:sp>
        <p:nvSpPr>
          <p:cNvPr id="1077" name="內容版面配置區 4"/>
          <p:cNvSpPr txBox="1">
            <a:spLocks noGrp="1"/>
          </p:cNvSpPr>
          <p:nvPr>
            <p:ph type="body" sz="half" idx="1"/>
          </p:nvPr>
        </p:nvSpPr>
        <p:spPr>
          <a:xfrm>
            <a:off x="1475655" y="1844823"/>
            <a:ext cx="6696744" cy="3024342"/>
          </a:xfrm>
          <a:prstGeom prst="rect">
            <a:avLst/>
          </a:prstGeom>
        </p:spPr>
        <p:txBody>
          <a:bodyPr/>
          <a:lstStyle/>
          <a:p>
            <a:pPr>
              <a:lnSpc>
                <a:spcPct val="120000"/>
              </a:lnSpc>
              <a:buFont typeface="Helvetica"/>
              <a:buChar char="➢"/>
              <a:defRPr>
                <a:solidFill>
                  <a:srgbClr val="87CEFA"/>
                </a:solidFill>
                <a:latin typeface="微軟正黑體"/>
                <a:ea typeface="微軟正黑體"/>
                <a:cs typeface="微軟正黑體"/>
                <a:sym typeface="微軟正黑體"/>
              </a:defRPr>
            </a:pPr>
            <a:r>
              <a:t>組業務能見度</a:t>
            </a:r>
          </a:p>
          <a:p>
            <a:pPr>
              <a:lnSpc>
                <a:spcPct val="120000"/>
              </a:lnSpc>
              <a:buFont typeface="Helvetica"/>
              <a:buChar char="➢"/>
              <a:defRPr sz="3600" b="1">
                <a:solidFill>
                  <a:srgbClr val="000099"/>
                </a:solidFill>
                <a:latin typeface="微軟正黑體"/>
                <a:ea typeface="微軟正黑體"/>
                <a:cs typeface="微軟正黑體"/>
                <a:sym typeface="微軟正黑體"/>
              </a:defRPr>
            </a:pPr>
            <a:r>
              <a:t>重要業務推廣案件</a:t>
            </a:r>
          </a:p>
        </p:txBody>
      </p:sp>
    </p:spTree>
  </p:cSld>
  <p:clrMapOvr>
    <a:masterClrMapping/>
  </p:clrMapOvr>
  <p:transition spd="med"/>
</p:sld>
</file>

<file path=ppt/theme/theme1.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Calibri"/>
        <a:ea typeface="Calibri"/>
        <a:cs typeface="Calibri"/>
      </a:majorFont>
      <a:minorFont>
        <a:latin typeface="Helvetica"/>
        <a:ea typeface="Helvetica"/>
        <a:cs typeface="Helvetica"/>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簡報內頁">
  <a:themeElements>
    <a:clrScheme name="簡報內頁">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簡報內頁">
      <a:majorFont>
        <a:latin typeface="Calibri"/>
        <a:ea typeface="Calibri"/>
        <a:cs typeface="Calibri"/>
      </a:majorFont>
      <a:minorFont>
        <a:latin typeface="Helvetica"/>
        <a:ea typeface="Helvetica"/>
        <a:cs typeface="Helvetica"/>
      </a:minorFont>
    </a:fontScheme>
    <a:fmtScheme name="簡報內頁">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165</TotalTime>
  <Words>2026</Words>
  <Application>Microsoft Office PowerPoint</Application>
  <PresentationFormat>寬螢幕</PresentationFormat>
  <Paragraphs>936</Paragraphs>
  <Slides>17</Slides>
  <Notes>1</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17</vt:i4>
      </vt:variant>
    </vt:vector>
  </HeadingPairs>
  <TitlesOfParts>
    <vt:vector size="26" baseType="lpstr">
      <vt:lpstr>Microsoft JhengHei UI</vt:lpstr>
      <vt:lpstr>微軟正黑體</vt:lpstr>
      <vt:lpstr>新細明體</vt:lpstr>
      <vt:lpstr>Arial</vt:lpstr>
      <vt:lpstr>Calibri</vt:lpstr>
      <vt:lpstr>Helvetica</vt:lpstr>
      <vt:lpstr>Symbol</vt:lpstr>
      <vt:lpstr>Times New Roman</vt:lpstr>
      <vt:lpstr>簡報內頁</vt:lpstr>
      <vt:lpstr>S組核心業務報告 (113年6月份)</vt:lpstr>
      <vt:lpstr>綱   要</vt:lpstr>
      <vt:lpstr>PowerPoint 簡報</vt:lpstr>
      <vt:lpstr>  S 組業務能見度與缺口分析</vt:lpstr>
      <vt:lpstr>衍生加值業務能見度</vt:lpstr>
      <vt:lpstr>BP業務能見度</vt:lpstr>
      <vt:lpstr>政府知服</vt:lpstr>
      <vt:lpstr>政府知服</vt:lpstr>
      <vt:lpstr>綱   要</vt:lpstr>
      <vt:lpstr>重要業務推廣案件 (民營)</vt:lpstr>
      <vt:lpstr>重要業務推廣案件 (民營)</vt:lpstr>
      <vt:lpstr>重要業務推廣案件 (民營)</vt:lpstr>
      <vt:lpstr>重要業務推廣案件 (技轉授權)</vt:lpstr>
      <vt:lpstr>重要業務推廣案件 (工服)</vt:lpstr>
      <vt:lpstr>重大效益/重要任務規劃事項</vt:lpstr>
      <vt:lpstr>重大效益/重要任務規劃事項</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S組核心業務報告 (113年5月份)</dc:title>
  <dc:creator>USER</dc:creator>
  <cp:lastModifiedBy>537126@itri.org.tw</cp:lastModifiedBy>
  <cp:revision>22</cp:revision>
  <dcterms:modified xsi:type="dcterms:W3CDTF">2024-06-20T02:27:03Z</dcterms:modified>
</cp:coreProperties>
</file>