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68" r:id="rId1"/>
    <p:sldMasterId id="2147483781" r:id="rId2"/>
  </p:sldMasterIdLst>
  <p:notesMasterIdLst>
    <p:notesMasterId r:id="rId17"/>
  </p:notesMasterIdLst>
  <p:handoutMasterIdLst>
    <p:handoutMasterId r:id="rId18"/>
  </p:handoutMasterIdLst>
  <p:sldIdLst>
    <p:sldId id="3636" r:id="rId3"/>
    <p:sldId id="3934" r:id="rId4"/>
    <p:sldId id="4496" r:id="rId5"/>
    <p:sldId id="4509" r:id="rId6"/>
    <p:sldId id="4522" r:id="rId7"/>
    <p:sldId id="4523" r:id="rId8"/>
    <p:sldId id="4524" r:id="rId9"/>
    <p:sldId id="4535" r:id="rId10"/>
    <p:sldId id="4547" r:id="rId11"/>
    <p:sldId id="4548" r:id="rId12"/>
    <p:sldId id="4549" r:id="rId13"/>
    <p:sldId id="4525" r:id="rId14"/>
    <p:sldId id="4453" r:id="rId15"/>
    <p:sldId id="4536" r:id="rId16"/>
  </p:sldIdLst>
  <p:sldSz cx="12192000" cy="6858000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 userDrawn="1">
          <p15:clr>
            <a:srgbClr val="A4A3A4"/>
          </p15:clr>
        </p15:guide>
        <p15:guide id="2" pos="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謝政宏" initials="謝政宏" lastIdx="1" clrIdx="0">
    <p:extLst>
      <p:ext uri="{19B8F6BF-5375-455C-9EA6-DF929625EA0E}">
        <p15:presenceInfo xmlns:p15="http://schemas.microsoft.com/office/powerpoint/2012/main" userId="謝政宏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7093D2"/>
    <a:srgbClr val="A2B1B4"/>
    <a:srgbClr val="DDBEAA"/>
    <a:srgbClr val="469597"/>
    <a:srgbClr val="BBC6C8"/>
    <a:srgbClr val="5BA199"/>
    <a:srgbClr val="D8B48B"/>
    <a:srgbClr val="596079"/>
    <a:srgbClr val="B8C6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19" autoAdjust="0"/>
    <p:restoredTop sz="88061" autoAdjust="0"/>
  </p:normalViewPr>
  <p:slideViewPr>
    <p:cSldViewPr>
      <p:cViewPr varScale="1">
        <p:scale>
          <a:sx n="97" d="100"/>
          <a:sy n="97" d="100"/>
        </p:scale>
        <p:origin x="732" y="78"/>
      </p:cViewPr>
      <p:guideLst>
        <p:guide orient="horz" pos="618"/>
        <p:guide pos="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75" d="100"/>
          <a:sy n="75" d="100"/>
        </p:scale>
        <p:origin x="2364" y="15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___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___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___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___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___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66202397420264"/>
          <c:y val="0.11316798358501773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111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6376414159636892E-2"/>
                  <c:y val="-7.5564105058164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A688-44DC-9BE4-0FABF36749C0}"/>
                </c:ext>
              </c:extLst>
            </c:dLbl>
            <c:dLbl>
              <c:idx val="1"/>
              <c:layout>
                <c:manualLayout>
                  <c:x val="1.0635114154911359E-2"/>
                  <c:y val="1.3036862213354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A688-44DC-9BE4-0FABF36749C0}"/>
                </c:ext>
              </c:extLst>
            </c:dLbl>
            <c:dLbl>
              <c:idx val="2"/>
              <c:layout>
                <c:manualLayout>
                  <c:x val="-3.3820222685334122E-3"/>
                  <c:y val="5.6675713645273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688-44DC-9BE4-0FABF36749C0}"/>
                </c:ext>
              </c:extLst>
            </c:dLbl>
            <c:dLbl>
              <c:idx val="3"/>
              <c:layout>
                <c:manualLayout>
                  <c:x val="-2.4879228957555153E-2"/>
                  <c:y val="6.5831426444184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A688-44DC-9BE4-0FABF36749C0}"/>
                </c:ext>
              </c:extLst>
            </c:dLbl>
            <c:dLbl>
              <c:idx val="4"/>
              <c:layout>
                <c:manualLayout>
                  <c:x val="-2.9024360532279844E-2"/>
                  <c:y val="4.2097323860528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A688-44DC-9BE4-0FABF36749C0}"/>
                </c:ext>
              </c:extLst>
            </c:dLbl>
            <c:dLbl>
              <c:idx val="5"/>
              <c:layout>
                <c:manualLayout>
                  <c:x val="-4.9197008460496933E-2"/>
                  <c:y val="4.2248302754780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A688-44DC-9BE4-0FABF36749C0}"/>
                </c:ext>
              </c:extLst>
            </c:dLbl>
            <c:dLbl>
              <c:idx val="6"/>
              <c:layout>
                <c:manualLayout>
                  <c:x val="-1.5178679401145753E-2"/>
                  <c:y val="4.1555342691232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A688-44DC-9BE4-0FABF36749C0}"/>
                </c:ext>
              </c:extLst>
            </c:dLbl>
            <c:dLbl>
              <c:idx val="7"/>
              <c:layout>
                <c:manualLayout>
                  <c:x val="-2.9195815824590576E-2"/>
                  <c:y val="3.35439837886135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A688-44DC-9BE4-0FABF36749C0}"/>
                </c:ext>
              </c:extLst>
            </c:dLbl>
            <c:dLbl>
              <c:idx val="8"/>
              <c:layout>
                <c:manualLayout>
                  <c:x val="-3.1930660992355246E-2"/>
                  <c:y val="3.5648651615209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A688-44DC-9BE4-0FABF36749C0}"/>
                </c:ext>
              </c:extLst>
            </c:dLbl>
            <c:dLbl>
              <c:idx val="9"/>
              <c:layout>
                <c:manualLayout>
                  <c:x val="-6.5691807113240436E-2"/>
                  <c:y val="3.4893977551091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A688-44DC-9BE4-0FABF36749C0}"/>
                </c:ext>
              </c:extLst>
            </c:dLbl>
            <c:dLbl>
              <c:idx val="10"/>
              <c:layout>
                <c:manualLayout>
                  <c:x val="-3.5008416744741484E-2"/>
                  <c:y val="2.8745720244263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A688-44DC-9BE4-0FABF36749C0}"/>
                </c:ext>
              </c:extLst>
            </c:dLbl>
            <c:dLbl>
              <c:idx val="11"/>
              <c:layout>
                <c:manualLayout>
                  <c:x val="-1.9744009697440366E-2"/>
                  <c:y val="1.1111164988413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A688-44DC-9BE4-0FABF36749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9332</c:v>
                </c:pt>
                <c:pt idx="1">
                  <c:v>12806</c:v>
                </c:pt>
                <c:pt idx="2">
                  <c:v>27311</c:v>
                </c:pt>
                <c:pt idx="3">
                  <c:v>30127</c:v>
                </c:pt>
                <c:pt idx="4">
                  <c:v>56504</c:v>
                </c:pt>
                <c:pt idx="5" formatCode="#,##0_ ">
                  <c:v>64474</c:v>
                </c:pt>
                <c:pt idx="6" formatCode="#,##0_ ">
                  <c:v>85527</c:v>
                </c:pt>
                <c:pt idx="7" formatCode="#,##0_ ">
                  <c:v>93310</c:v>
                </c:pt>
                <c:pt idx="8" formatCode="#,##0_ ">
                  <c:v>104610</c:v>
                </c:pt>
                <c:pt idx="9" formatCode="#,##0_ ">
                  <c:v>154138</c:v>
                </c:pt>
                <c:pt idx="10" formatCode="#,##0_ ">
                  <c:v>165964</c:v>
                </c:pt>
                <c:pt idx="11" formatCode="#,##0_ ">
                  <c:v>177650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112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7234267338999443E-2"/>
                  <c:y val="-4.2449360465324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3.7362262490279324E-2"/>
                  <c:y val="4.13370667046235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3.1721116862439273E-2"/>
                  <c:y val="2.6751476397260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3.4541689676359309E-2"/>
                  <c:y val="3.15867683419519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3.7362262490279297E-2"/>
                  <c:y val="4.43689260573665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3.7362262490279297E-2"/>
                  <c:y val="3.5961670627000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7.4029709071239791E-2"/>
                  <c:y val="-7.43107097154146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6.5567990629479669E-2"/>
                  <c:y val="-2.83811668266088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3.7362262490279401E-2"/>
                  <c:y val="3.315055703497724E-2"/>
                </c:manualLayout>
              </c:layout>
              <c:tx>
                <c:rich>
                  <a:bodyPr/>
                  <a:lstStyle/>
                  <a:p>
                    <a:fld id="{C8DC31F2-FE9A-4F79-9D6F-724854822EE5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2.4841140119949961E-2"/>
                  <c:y val="6.2584608792746313E-2"/>
                </c:manualLayout>
              </c:layout>
              <c:tx>
                <c:rich>
                  <a:bodyPr/>
                  <a:lstStyle/>
                  <a:p>
                    <a:fld id="{2A533F88-0C7E-4F1B-B339-B59E76389A29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7.5508288875072174E-2"/>
                  <c:y val="-9.200014635034420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1.4102864069600292E-2"/>
                  <c:y val="-2.6517514212954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868429272970709E-2"/>
                      <c:h val="0.109891840779661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#,##0_);\(#,##0\)</c:formatCode>
                <c:ptCount val="12"/>
                <c:pt idx="0">
                  <c:v>5190</c:v>
                </c:pt>
                <c:pt idx="1">
                  <c:v>13287</c:v>
                </c:pt>
                <c:pt idx="2">
                  <c:v>26966</c:v>
                </c:pt>
                <c:pt idx="3">
                  <c:v>28466</c:v>
                </c:pt>
                <c:pt idx="4">
                  <c:v>33615</c:v>
                </c:pt>
                <c:pt idx="5" formatCode="#,##0_ ">
                  <c:v>93589</c:v>
                </c:pt>
                <c:pt idx="6" formatCode="#,##0_ ">
                  <c:v>98590</c:v>
                </c:pt>
                <c:pt idx="7" formatCode="#,##0_ ">
                  <c:v>121919</c:v>
                </c:pt>
                <c:pt idx="8" formatCode="#,##0_ ">
                  <c:v>142053</c:v>
                </c:pt>
                <c:pt idx="9" formatCode="#,##0_ ">
                  <c:v>153430</c:v>
                </c:pt>
                <c:pt idx="10" formatCode="#,##0_ ">
                  <c:v>170653</c:v>
                </c:pt>
                <c:pt idx="11" formatCode="#,##0_ ">
                  <c:v>213602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113已簽約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dPt>
            <c:idx val="0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584-466E-B46D-BA3919F4C6CE}"/>
              </c:ext>
            </c:extLst>
          </c:dPt>
          <c:dPt>
            <c:idx val="1"/>
            <c:bubble3D val="0"/>
            <c:spPr>
              <a:ln>
                <a:solidFill>
                  <a:srgbClr val="C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450A-4306-B989-E10AD5F8A5AA}"/>
              </c:ext>
            </c:extLst>
          </c:dPt>
          <c:dPt>
            <c:idx val="2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450A-4306-B989-E10AD5F8A5AA}"/>
              </c:ext>
            </c:extLst>
          </c:dPt>
          <c:dPt>
            <c:idx val="3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450A-4306-B989-E10AD5F8A5AA}"/>
              </c:ext>
            </c:extLst>
          </c:dPt>
          <c:dPt>
            <c:idx val="4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450A-4306-B989-E10AD5F8A5AA}"/>
              </c:ext>
            </c:extLst>
          </c:dPt>
          <c:dPt>
            <c:idx val="5"/>
            <c:marker>
              <c:spPr>
                <a:ln>
                  <a:prstDash val="solid"/>
                </a:ln>
              </c:spPr>
            </c:marker>
            <c:bubble3D val="0"/>
            <c:spPr>
              <a:ln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6-062D-4801-820E-F495A26820DB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8-574B-4D2D-B898-5E9313AE1D2F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9-1B76-4753-9D31-F3B09FEE5545}"/>
              </c:ext>
            </c:extLst>
          </c:dPt>
          <c:dPt>
            <c:idx val="8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CAFC-4391-BA8E-1A80396F3746}"/>
              </c:ext>
            </c:extLst>
          </c:dPt>
          <c:dPt>
            <c:idx val="9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5B43-4B9B-B7E0-611488C1781B}"/>
              </c:ext>
            </c:extLst>
          </c:dPt>
          <c:dPt>
            <c:idx val="10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5B43-4B9B-B7E0-611488C1781B}"/>
              </c:ext>
            </c:extLst>
          </c:dPt>
          <c:dLbls>
            <c:dLbl>
              <c:idx val="0"/>
              <c:layout>
                <c:manualLayout>
                  <c:x val="-2.3974868918320319E-2"/>
                  <c:y val="2.560199404367256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7F06CE43-BB06-43FC-98A1-F083D30D6A30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A1872DF9-E2D7-4E1C-9212-CEBBC38DF1FC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584-466E-B46D-BA3919F4C6CE}"/>
                </c:ext>
              </c:extLst>
            </c:dLbl>
            <c:dLbl>
              <c:idx val="1"/>
              <c:layout>
                <c:manualLayout>
                  <c:x val="-7.1924606754960957E-2"/>
                  <c:y val="-5.508988423775946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3C6E8001-0E98-4608-8D41-7F886B86FEE8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0BF054A0-FB6C-4AC1-B607-1FF671862332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50A-4306-B989-E10AD5F8A5AA}"/>
                </c:ext>
              </c:extLst>
            </c:dLbl>
            <c:dLbl>
              <c:idx val="2"/>
              <c:layout>
                <c:manualLayout>
                  <c:x val="-0.10436119411504143"/>
                  <c:y val="-2.460096388452615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87911D70-6987-476C-B396-3425CFA77E28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84ED18E0-E2F9-4919-ACD5-B00DC348C407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50A-4306-B989-E10AD5F8A5AA}"/>
                </c:ext>
              </c:extLst>
            </c:dLbl>
            <c:dLbl>
              <c:idx val="3"/>
              <c:layout>
                <c:manualLayout>
                  <c:x val="-9.5899475673281276E-2"/>
                  <c:y val="-3.875793520823415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9181A099-1DC3-454E-84B0-8959CE5084CF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56616E04-53E8-4F35-8B04-B9405DD9E69D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50A-4306-B989-E10AD5F8A5AA}"/>
                </c:ext>
              </c:extLst>
            </c:dLbl>
            <c:dLbl>
              <c:idx val="4"/>
              <c:layout>
                <c:manualLayout>
                  <c:x val="-7.3334893161920975E-2"/>
                  <c:y val="-5.96181490296134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0C3DA009-F1FC-424E-B56B-1C260A8D218A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D3CBC571-3A6A-46C5-A1C3-3EDB678EE699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50A-4306-B989-E10AD5F8A5AA}"/>
                </c:ext>
              </c:extLst>
            </c:dLbl>
            <c:dLbl>
              <c:idx val="5"/>
              <c:layout>
                <c:manualLayout>
                  <c:x val="-2.8205728139200376E-3"/>
                  <c:y val="2.897207838207039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9014EF23-744A-4839-B75D-351F6B54A7CF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2B12F7DD-9EC1-4D09-B4D2-5BE24EC3D7CC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062D-4801-820E-F495A26820DB}"/>
                </c:ext>
              </c:extLst>
            </c:dLbl>
            <c:dLbl>
              <c:idx val="6"/>
              <c:layout>
                <c:manualLayout>
                  <c:x val="-8.109146840020108E-2"/>
                  <c:y val="-4.46472141198106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C84D9A6B-5164-4414-A66B-2A72645587F6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BCF8AAC2-5956-45AD-B135-B0078F5A65F3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6934177269447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574B-4D2D-B898-5E9313AE1D2F}"/>
                </c:ext>
              </c:extLst>
            </c:dLbl>
            <c:dLbl>
              <c:idx val="7"/>
              <c:layout>
                <c:manualLayout>
                  <c:x val="-3.2436587360080538E-2"/>
                  <c:y val="-3.732617039500046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354A7292-C2E0-4005-886D-E94CB9A1C219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927005CF-74A8-40CE-81D9-F73682FE1FFE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1B76-4753-9D31-F3B09FEE5545}"/>
                </c:ext>
              </c:extLst>
            </c:dLbl>
            <c:dLbl>
              <c:idx val="8"/>
              <c:layout>
                <c:manualLayout>
                  <c:x val="-9.3784046062841256E-2"/>
                  <c:y val="-3.946940947195297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B6A38E9C-538C-477B-A398-44361AB6278E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7888E4BE-6049-441C-8617-CC47EBD3E2D6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41048740053454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AFC-4391-BA8E-1A80396F3746}"/>
                </c:ext>
              </c:extLst>
            </c:dLbl>
            <c:dLbl>
              <c:idx val="9"/>
              <c:layout>
                <c:manualLayout>
                  <c:x val="-0.11000228421979458"/>
                  <c:y val="-8.349243055742289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B89E2AE9-C7B9-4211-A31D-CB08485D3455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A8D1DD8B-6CBE-4256-A3BD-F9258F847F3B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10306506317469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5B43-4B9B-B7E0-611488C1781B}"/>
                </c:ext>
              </c:extLst>
            </c:dLbl>
            <c:dLbl>
              <c:idx val="10"/>
              <c:layout>
                <c:manualLayout>
                  <c:x val="-4.3718878615760688E-2"/>
                  <c:y val="-7.493269867830651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403E04CD-7F84-4CDE-A79E-4D8721435C02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1F00A96A-0797-4C67-BC35-BE98A2296DA4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5B43-4B9B-B7E0-611488C1781B}"/>
                </c:ext>
              </c:extLst>
            </c:dLbl>
            <c:dLbl>
              <c:idx val="11"/>
              <c:layout>
                <c:manualLayout>
                  <c:x val="-9.1668616452402259E-3"/>
                  <c:y val="5.78994141137274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EC71DD52-E306-473C-82F6-DE6401BA47E6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0D5B0552-CAF8-4EB7-B3F6-D40967B05943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6047305892121"/>
                      <c:h val="4.7837827949301068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5B43-4B9B-B7E0-611488C17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#,##0_);\(#,##0\)</c:formatCode>
                <c:ptCount val="12"/>
                <c:pt idx="0">
                  <c:v>7353</c:v>
                </c:pt>
                <c:pt idx="1">
                  <c:v>17468</c:v>
                </c:pt>
                <c:pt idx="2">
                  <c:v>18728</c:v>
                </c:pt>
                <c:pt idx="3">
                  <c:v>41544</c:v>
                </c:pt>
                <c:pt idx="4">
                  <c:v>52309</c:v>
                </c:pt>
                <c:pt idx="5" formatCode="#,##0_ ">
                  <c:v>68837</c:v>
                </c:pt>
                <c:pt idx="6" formatCode="#,##0_ ">
                  <c:v>92208</c:v>
                </c:pt>
                <c:pt idx="7" formatCode="#,##0_ ">
                  <c:v>96708</c:v>
                </c:pt>
                <c:pt idx="8" formatCode="#,##0_ ">
                  <c:v>163328</c:v>
                </c:pt>
                <c:pt idx="9" formatCode="#,##0_ ">
                  <c:v>163828</c:v>
                </c:pt>
                <c:pt idx="10" formatCode="#,##0_ ">
                  <c:v>163828</c:v>
                </c:pt>
                <c:pt idx="11" formatCode="#,##0_ ">
                  <c:v>163828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工作表1!$F$2:$F$13</c15:f>
                <c15:dlblRangeCache>
                  <c:ptCount val="12"/>
                  <c:pt idx="0">
                    <c:v>3%</c:v>
                  </c:pt>
                  <c:pt idx="1">
                    <c:v>7%</c:v>
                  </c:pt>
                  <c:pt idx="2">
                    <c:v>7%</c:v>
                  </c:pt>
                  <c:pt idx="3">
                    <c:v>16%</c:v>
                  </c:pt>
                  <c:pt idx="4">
                    <c:v>20%</c:v>
                  </c:pt>
                  <c:pt idx="5">
                    <c:v>27%</c:v>
                  </c:pt>
                  <c:pt idx="6">
                    <c:v>36%</c:v>
                  </c:pt>
                  <c:pt idx="7">
                    <c:v>37%</c:v>
                  </c:pt>
                  <c:pt idx="8">
                    <c:v>63%</c:v>
                  </c:pt>
                  <c:pt idx="9">
                    <c:v>63%</c:v>
                  </c:pt>
                  <c:pt idx="10">
                    <c:v>63%</c:v>
                  </c:pt>
                  <c:pt idx="11">
                    <c:v>63%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450A-4306-B989-E10AD5F8A5AA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112已簽約2</c:v>
                </c:pt>
              </c:strCache>
            </c:strRef>
          </c:tx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工作表1!$E$2:$E$13</c:f>
            </c:numRef>
          </c:val>
          <c:smooth val="0"/>
          <c:extLst>
            <c:ext xmlns:c16="http://schemas.microsoft.com/office/drawing/2014/chart" uri="{C3380CC4-5D6E-409C-BE32-E72D297353CC}">
              <c16:uniqueId val="{00000011-ACF5-4BC5-B4E8-10300F0C4E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662048"/>
        <c:axId val="1269662592"/>
      </c:lineChart>
      <c:catAx>
        <c:axId val="1269662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592"/>
        <c:crosses val="autoZero"/>
        <c:auto val="1"/>
        <c:lblAlgn val="ctr"/>
        <c:lblOffset val="100"/>
        <c:noMultiLvlLbl val="0"/>
      </c:catAx>
      <c:valAx>
        <c:axId val="1269662592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0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445587108087201"/>
          <c:y val="1.2912766672059778E-2"/>
          <c:w val="0.46993052840322375"/>
          <c:h val="6.87056777479796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8277273757199969E-2"/>
          <c:y val="0.10773449299879954"/>
          <c:w val="0.91360473221756089"/>
          <c:h val="0.832877807545724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已簽約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6.7684001697511903E-2"/>
                  <c:y val="1.4164900425996265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100" b="1">
                        <a:solidFill>
                          <a:schemeClr val="tx1"/>
                        </a:solidFill>
                      </a:defRPr>
                    </a:pPr>
                    <a:r>
                      <a:rPr lang="en-US" altLang="zh-TW" sz="1200" dirty="0">
                        <a:solidFill>
                          <a:schemeClr val="tx1"/>
                        </a:solidFill>
                      </a:rPr>
                      <a:t>13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600"/>
                      </a:lnSpc>
                      <a:defRPr sz="1100" b="1">
                        <a:solidFill>
                          <a:schemeClr val="tx1"/>
                        </a:solidFill>
                      </a:defRPr>
                    </a:pPr>
                    <a:r>
                      <a:rPr lang="en-US" altLang="zh-TW" sz="1200" dirty="0">
                        <a:solidFill>
                          <a:schemeClr val="tx1"/>
                        </a:solidFill>
                      </a:rPr>
                      <a:t>6,500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5D9EDB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5785887135677225E-2"/>
                      <c:h val="8.1593772358257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066-450D-A7E9-C4815C602DD2}"/>
                </c:ext>
              </c:extLst>
            </c:dLbl>
            <c:dLbl>
              <c:idx val="1"/>
              <c:layout>
                <c:manualLayout>
                  <c:x val="6.3497362417253442E-2"/>
                  <c:y val="2.9612219820601245E-2"/>
                </c:manualLayout>
              </c:layout>
              <c:tx>
                <c:rich>
                  <a:bodyPr rot="0" vert="horz" anchorCtr="0"/>
                  <a:lstStyle/>
                  <a:p>
                    <a:pPr algn="ctr" rtl="0">
                      <a:lnSpc>
                        <a:spcPts val="1600"/>
                      </a:lnSpc>
                      <a:def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defRPr>
                    </a:pPr>
                    <a:r>
                      <a: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19%</a:t>
                    </a:r>
                  </a:p>
                  <a:p>
                    <a:pPr algn="ctr" rtl="0">
                      <a:lnSpc>
                        <a:spcPts val="1600"/>
                      </a:lnSpc>
                      <a:def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defRPr>
                    </a:pPr>
                    <a:r>
                      <a: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9,871K</a:t>
                    </a:r>
                  </a:p>
                </c:rich>
              </c:tx>
              <c:spPr>
                <a:noFill/>
                <a:ln w="38100">
                  <a:solidFill>
                    <a:srgbClr val="5D9EDB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043324793761316E-2"/>
                      <c:h val="7.97252072093110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066-450D-A7E9-C4815C602DD2}"/>
                </c:ext>
              </c:extLst>
            </c:dLbl>
            <c:dLbl>
              <c:idx val="2"/>
              <c:layout>
                <c:manualLayout>
                  <c:x val="7.9546201267683497E-2"/>
                  <c:y val="5.1682291551764618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100" b="1"/>
                    </a:pPr>
                    <a:r>
                      <a:rPr lang="en-US" altLang="zh-TW" sz="1200" b="1" dirty="0"/>
                      <a:t>31</a:t>
                    </a:r>
                    <a:r>
                      <a:rPr lang="en-US" sz="1200" b="1" dirty="0"/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100" b="1"/>
                    </a:pPr>
                    <a:r>
                      <a:rPr lang="en-US" altLang="zh-TW" sz="1200" b="1" dirty="0"/>
                      <a:t>41,405</a:t>
                    </a:r>
                    <a:r>
                      <a:rPr lang="en-US" sz="1200" b="1" dirty="0"/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5298D8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9.5444826577533365E-2"/>
                      <c:h val="9.44471976096427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/>
                </a:pPr>
                <a:endParaRPr lang="zh-TW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工作表1!$B$2:$B$4</c:f>
              <c:numCache>
                <c:formatCode>0%</c:formatCode>
                <c:ptCount val="3"/>
                <c:pt idx="0">
                  <c:v>0.12573993113320694</c:v>
                </c:pt>
                <c:pt idx="1">
                  <c:v>0.19065922391980375</c:v>
                </c:pt>
                <c:pt idx="2">
                  <c:v>0.30678778628216624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66-450D-A7E9-C4815C602DD2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可簽約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66-450D-A7E9-C4815C602DD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66-450D-A7E9-C4815C602DD2}"/>
                </c:ext>
              </c:extLst>
            </c:dLbl>
            <c:dLbl>
              <c:idx val="2"/>
              <c:layout>
                <c:manualLayout>
                  <c:x val="7.8148182416158979E-2"/>
                  <c:y val="2.2583398037199477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dirty="0"/>
                      <a:t>3</a:t>
                    </a:r>
                    <a:r>
                      <a:rPr lang="en-US" altLang="zh-TW" dirty="0"/>
                      <a:t>4</a:t>
                    </a:r>
                    <a:r>
                      <a:rPr lang="en-US" dirty="0"/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dirty="0"/>
                      <a:t>44,880</a:t>
                    </a:r>
                    <a:r>
                      <a:rPr lang="en-US" dirty="0"/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5159673587185065E-2"/>
                      <c:h val="0.106194514080691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>
                    <a:solidFill>
                      <a:srgbClr val="0000FF"/>
                    </a:solidFill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工作表1!$C$2:$C$4</c:f>
              <c:numCache>
                <c:formatCode>0%</c:formatCode>
                <c:ptCount val="3"/>
                <c:pt idx="0">
                  <c:v>4.6291639261809882E-2</c:v>
                </c:pt>
                <c:pt idx="1">
                  <c:v>2.2057829370521313E-2</c:v>
                </c:pt>
                <c:pt idx="2">
                  <c:v>2.5747797544512199E-2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66-450D-A7E9-C4815C602DD2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推廣中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066-450D-A7E9-C4815C602DD2}"/>
                </c:ext>
              </c:extLst>
            </c:dLbl>
            <c:dLbl>
              <c:idx val="1"/>
              <c:layout>
                <c:manualLayout>
                  <c:x val="6.6222853600147152E-2"/>
                  <c:y val="1.4138983007679627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sz="1200" b="1" dirty="0">
                        <a:solidFill>
                          <a:schemeClr val="tx1"/>
                        </a:solidFill>
                      </a:rPr>
                      <a:t>93</a:t>
                    </a: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48,442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FFFF0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648286257999395E-2"/>
                      <c:h val="9.06108816208914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066-450D-A7E9-C4815C602DD2}"/>
                </c:ext>
              </c:extLst>
            </c:dLbl>
            <c:dLbl>
              <c:idx val="2"/>
              <c:layout>
                <c:manualLayout>
                  <c:x val="7.8084998227546248E-2"/>
                  <c:y val="-6.3618742400770815E-3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sz="1200" b="1" dirty="0">
                        <a:solidFill>
                          <a:schemeClr val="tx1"/>
                        </a:solidFill>
                      </a:rPr>
                      <a:t>66</a:t>
                    </a: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88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,</a:t>
                    </a: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200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FFFF0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6581482659291729E-2"/>
                      <c:h val="9.51666077471378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lnSpc>
                    <a:spcPts val="1800"/>
                  </a:lnSpc>
                  <a:defRPr sz="1200" b="1"/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工作表1!$D$2:$D$4</c:f>
              <c:numCache>
                <c:formatCode>0%</c:formatCode>
                <c:ptCount val="3"/>
                <c:pt idx="0">
                  <c:v>9.8657484427593145E-2</c:v>
                </c:pt>
                <c:pt idx="1">
                  <c:v>0.72294439186448534</c:v>
                </c:pt>
                <c:pt idx="2">
                  <c:v>0.32097686032468159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066-450D-A7E9-C4815C602DD2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努力中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7.083782673642787E-2"/>
                  <c:y val="0.12877558044703868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18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% </a:t>
                    </a:r>
                  </a:p>
                  <a:p>
                    <a:pPr>
                      <a:lnSpc>
                        <a:spcPts val="16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8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,</a:t>
                    </a: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893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4061453271501468E-2"/>
                      <c:h val="8.179214373997492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560-41BE-9D5B-D4B814DECF44}"/>
                </c:ext>
              </c:extLst>
            </c:dLbl>
            <c:dLbl>
              <c:idx val="1"/>
              <c:layout>
                <c:manualLayout>
                  <c:x val="6.5403437087997882E-2"/>
                  <c:y val="0.53685618307992533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21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%</a:t>
                    </a: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 </a:t>
                    </a:r>
                  </a:p>
                  <a:p>
                    <a:pPr>
                      <a:lnSpc>
                        <a:spcPts val="16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11,013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386538888824184E-2"/>
                      <c:h val="8.30537570302118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560-41BE-9D5B-D4B814DECF44}"/>
                </c:ext>
              </c:extLst>
            </c:dLbl>
            <c:dLbl>
              <c:idx val="2"/>
              <c:layout>
                <c:manualLayout>
                  <c:x val="7.7715233367229158E-2"/>
                  <c:y val="-1.975822008138966E-3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83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%</a:t>
                    </a: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 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111,872K</a:t>
                    </a:r>
                    <a:endParaRPr lang="en-US" dirty="0">
                      <a:solidFill>
                        <a:srgbClr val="0000FF"/>
                      </a:solidFill>
                    </a:endParaRPr>
                  </a:p>
                </c:rich>
              </c:tx>
              <c:spPr>
                <a:noFill/>
                <a:ln w="38100">
                  <a:solidFill>
                    <a:srgbClr val="F4B183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7332110820012085E-2"/>
                      <c:h val="0.104570774371206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560-41BE-9D5B-D4B814DECF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工作表1!$E$2:$E$4</c:f>
              <c:numCache>
                <c:formatCode>0%</c:formatCode>
                <c:ptCount val="3"/>
                <c:pt idx="0">
                  <c:v>0.34518512786783767</c:v>
                </c:pt>
                <c:pt idx="1">
                  <c:v>0.35385239410503544</c:v>
                </c:pt>
                <c:pt idx="2">
                  <c:v>0.17539621970465979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066-450D-A7E9-C4815C602DD2}"/>
            </c:ext>
          </c:extLst>
        </c:ser>
        <c:ser>
          <c:idx val="4"/>
          <c:order val="4"/>
          <c:tx>
            <c:strRef>
              <c:f>工作表1!$F$1</c:f>
              <c:strCache>
                <c:ptCount val="1"/>
                <c:pt idx="0">
                  <c:v>缺口</c:v>
                </c:pt>
              </c:strCache>
            </c:strRef>
          </c:tx>
          <c:spPr>
            <a:solidFill>
              <a:srgbClr val="FF66FF"/>
            </a:solidFill>
          </c:spPr>
          <c:invertIfNegative val="0"/>
          <c:dLbls>
            <c:dLbl>
              <c:idx val="0"/>
              <c:layout>
                <c:manualLayout>
                  <c:x val="5.6519685226262002E-2"/>
                  <c:y val="-0.1640061405448684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zh-TW" altLang="en-US" sz="11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缺口</a:t>
                    </a:r>
                    <a:r>
                      <a:rPr lang="en-US" altLang="zh-TW" sz="14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37% </a:t>
                    </a:r>
                  </a:p>
                  <a:p>
                    <a:pPr>
                      <a:defRPr sz="1400" b="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en-US" altLang="zh-TW" sz="14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(19,857K)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48285642640337"/>
                      <c:h val="0.1398380134451315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8B4F-4BD8-B683-2483D11E9D09}"/>
                </c:ext>
              </c:extLst>
            </c:dLbl>
            <c:dLbl>
              <c:idx val="1"/>
              <c:layout>
                <c:manualLayout>
                  <c:x val="-1.3955464267528229E-3"/>
                  <c:y val="-0.11844887928240498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FD36E9F3-5DC7-46AB-A011-E10E89600C19}" type="VALUE">
                      <a:rPr lang="en-US" altLang="zh-TW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sz="1400"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r>
                      <a:rPr lang="en-US" altLang="zh-TW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  </a:t>
                    </a:r>
                  </a:p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en-US" altLang="zh-TW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(1,372K)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86F-4429-BB21-2E5DE91388FE}"/>
                </c:ext>
              </c:extLst>
            </c:dLbl>
            <c:dLbl>
              <c:idx val="2"/>
              <c:layout>
                <c:manualLayout>
                  <c:x val="2.7213210264452649E-2"/>
                  <c:y val="-9.4531317119611713E-2"/>
                </c:manualLayout>
              </c:layout>
              <c:tx>
                <c:rich>
                  <a:bodyPr wrap="square" lIns="38100" tIns="19050" rIns="38100" bIns="19050" anchor="ctr" anchorCtr="0">
                    <a:noAutofit/>
                  </a:bodyPr>
                  <a:lstStyle/>
                  <a:p>
                    <a:pPr algn="ctr" rtl="0">
                      <a:defRPr lang="en-US" altLang="zh-TW" sz="1400" b="0" i="0" u="none" strike="noStrike" kern="1200" baseline="0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defRPr>
                    </a:pPr>
                    <a:r>
                      <a:rPr lang="zh-TW" altLang="en-US" sz="11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缺口</a:t>
                    </a:r>
                    <a:fld id="{CD168ECF-82D2-41E8-B26F-1DE8E06D931E}" type="VALUE">
                      <a:rPr lang="en-US" altLang="zh-TW" sz="1400" b="0" i="0" u="none" strike="noStrike" kern="1200" baseline="0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rPr>
                      <a:pPr algn="ctr" rtl="0">
                        <a:defRPr lang="en-US" altLang="zh-TW" sz="1400" b="0" i="0" u="none" strike="noStrike" kern="1200" baseline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defRPr>
                      </a:pPr>
                      <a:t>[值]</a:t>
                    </a:fld>
                    <a:r>
                      <a:rPr lang="en-US" altLang="zh-TW" sz="1400" b="0" i="0" u="none" strike="noStrike" kern="1200" baseline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rPr>
                      <a:t>   (23,091K)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573627161421188E-2"/>
                      <c:h val="0.107264571642470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86F-4429-BB21-2E5DE91388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工作表1!$F$2:$F$4</c:f>
              <c:numCache>
                <c:formatCode>0%</c:formatCode>
                <c:ptCount val="3"/>
                <c:pt idx="0">
                  <c:v>0.38412581730955236</c:v>
                </c:pt>
                <c:pt idx="1">
                  <c:v>-0.28951383925984586</c:v>
                </c:pt>
                <c:pt idx="2">
                  <c:v>0.17109133614398025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33-4D00-8C4F-B9FBC9EA0FE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0"/>
        <c:overlap val="100"/>
        <c:axId val="1269658784"/>
        <c:axId val="1269659872"/>
      </c:barChart>
      <c:catAx>
        <c:axId val="126965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200" b="1"/>
            </a:pPr>
            <a:endParaRPr lang="zh-TW"/>
          </a:p>
        </c:txPr>
        <c:crossAx val="1269659872"/>
        <c:crosses val="autoZero"/>
        <c:auto val="1"/>
        <c:lblAlgn val="ctr"/>
        <c:lblOffset val="100"/>
        <c:noMultiLvlLbl val="0"/>
      </c:catAx>
      <c:valAx>
        <c:axId val="126965987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zh-TW"/>
          </a:p>
        </c:txPr>
        <c:crossAx val="1269658784"/>
        <c:crosses val="autoZero"/>
        <c:crossBetween val="between"/>
      </c:valAx>
      <c:spPr>
        <a:noFill/>
        <a:effectLst/>
      </c:spPr>
    </c:plotArea>
    <c:legend>
      <c:legendPos val="b"/>
      <c:layout>
        <c:manualLayout>
          <c:xMode val="edge"/>
          <c:yMode val="edge"/>
          <c:x val="2.6732955488222602E-3"/>
          <c:y val="0"/>
          <c:w val="0.19652084781533249"/>
          <c:h val="0.10060621648559449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微軟正黑體" panose="020B0604030504040204" pitchFamily="34" charset="-120"/>
          <a:ea typeface="微軟正黑體" panose="020B0604030504040204" pitchFamily="34" charset="-120"/>
        </a:defRPr>
      </a:pPr>
      <a:endParaRPr lang="zh-TW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66202397420264"/>
          <c:y val="0.11316798358501773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111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6376414159636892E-2"/>
                  <c:y val="-7.5564105058164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A688-44DC-9BE4-0FABF36749C0}"/>
                </c:ext>
              </c:extLst>
            </c:dLbl>
            <c:dLbl>
              <c:idx val="1"/>
              <c:layout>
                <c:manualLayout>
                  <c:x val="1.0635114154911359E-2"/>
                  <c:y val="1.3036862213354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A688-44DC-9BE4-0FABF36749C0}"/>
                </c:ext>
              </c:extLst>
            </c:dLbl>
            <c:dLbl>
              <c:idx val="2"/>
              <c:layout>
                <c:manualLayout>
                  <c:x val="-6.2025950824535015E-3"/>
                  <c:y val="3.1483176983851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688-44DC-9BE4-0FABF36749C0}"/>
                </c:ext>
              </c:extLst>
            </c:dLbl>
            <c:dLbl>
              <c:idx val="3"/>
              <c:layout>
                <c:manualLayout>
                  <c:x val="-1.0776364887954967E-2"/>
                  <c:y val="3.2241377562288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A688-44DC-9BE4-0FABF36749C0}"/>
                </c:ext>
              </c:extLst>
            </c:dLbl>
            <c:dLbl>
              <c:idx val="4"/>
              <c:layout>
                <c:manualLayout>
                  <c:x val="-2.9024360532279844E-2"/>
                  <c:y val="2.2503128679421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A688-44DC-9BE4-0FABF36749C0}"/>
                </c:ext>
              </c:extLst>
            </c:dLbl>
            <c:dLbl>
              <c:idx val="5"/>
              <c:layout>
                <c:manualLayout>
                  <c:x val="-2.2401566728256578E-2"/>
                  <c:y val="3.1051619794148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A688-44DC-9BE4-0FABF36749C0}"/>
                </c:ext>
              </c:extLst>
            </c:dLbl>
            <c:dLbl>
              <c:idx val="6"/>
              <c:layout>
                <c:manualLayout>
                  <c:x val="-2.5050684249865885E-2"/>
                  <c:y val="3.3157830470758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A688-44DC-9BE4-0FABF36749C0}"/>
                </c:ext>
              </c:extLst>
            </c:dLbl>
            <c:dLbl>
              <c:idx val="7"/>
              <c:layout>
                <c:manualLayout>
                  <c:x val="-3.6247247859390673E-2"/>
                  <c:y val="2.51464715681395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A688-44DC-9BE4-0FABF36749C0}"/>
                </c:ext>
              </c:extLst>
            </c:dLbl>
            <c:dLbl>
              <c:idx val="8"/>
              <c:layout>
                <c:manualLayout>
                  <c:x val="-3.8982093027155343E-2"/>
                  <c:y val="3.0050310134893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A688-44DC-9BE4-0FABF36749C0}"/>
                </c:ext>
              </c:extLst>
            </c:dLbl>
            <c:dLbl>
              <c:idx val="9"/>
              <c:layout>
                <c:manualLayout>
                  <c:x val="-3.3255219753159905E-2"/>
                  <c:y val="-3.7884461693017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A688-44DC-9BE4-0FABF36749C0}"/>
                </c:ext>
              </c:extLst>
            </c:dLbl>
            <c:dLbl>
              <c:idx val="10"/>
              <c:layout>
                <c:manualLayout>
                  <c:x val="-5.3342140035221731E-2"/>
                  <c:y val="-2.72376945588969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A688-44DC-9BE4-0FABF36749C0}"/>
                </c:ext>
              </c:extLst>
            </c:dLbl>
            <c:dLbl>
              <c:idx val="11"/>
              <c:layout>
                <c:manualLayout>
                  <c:x val="-1.9744009697440366E-2"/>
                  <c:y val="-2.527805463364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A688-44DC-9BE4-0FABF36749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93</c:v>
                </c:pt>
                <c:pt idx="1">
                  <c:v>93</c:v>
                </c:pt>
                <c:pt idx="2">
                  <c:v>1045</c:v>
                </c:pt>
                <c:pt idx="3">
                  <c:v>1045</c:v>
                </c:pt>
                <c:pt idx="4">
                  <c:v>2474</c:v>
                </c:pt>
                <c:pt idx="5" formatCode="#,##0_ ">
                  <c:v>3015</c:v>
                </c:pt>
                <c:pt idx="6" formatCode="#,##0_ ">
                  <c:v>11205</c:v>
                </c:pt>
                <c:pt idx="7" formatCode="#,##0_ ">
                  <c:v>12234</c:v>
                </c:pt>
                <c:pt idx="8" formatCode="#,##0_ ">
                  <c:v>12334</c:v>
                </c:pt>
                <c:pt idx="9" formatCode="#,##0_ ">
                  <c:v>14554</c:v>
                </c:pt>
                <c:pt idx="10" formatCode="#,##0_ ">
                  <c:v>16254</c:v>
                </c:pt>
                <c:pt idx="11" formatCode="#,##0_ ">
                  <c:v>21114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112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8644553745959461E-2"/>
                  <c:y val="-4.6175296855373364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3.7362262490279324E-2"/>
                  <c:y val="4.13370667046235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3.1721116862439273E-2"/>
                  <c:y val="2.6751476397260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3.4541689676359309E-2"/>
                  <c:y val="3.15867683419519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3.7362262490279297E-2"/>
                  <c:y val="4.43689260573665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3.7362262490279297E-2"/>
                  <c:y val="3.5961670627000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7.1209136257319741E-2"/>
                  <c:y val="-3.51223193532021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4.8644553745959447E-2"/>
                  <c:y val="-3.67786790470828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4.5823980932039411E-2"/>
                  <c:y val="-3.40295407288159E-2"/>
                </c:manualLayout>
              </c:layout>
              <c:tx>
                <c:rich>
                  <a:bodyPr/>
                  <a:lstStyle/>
                  <a:p>
                    <a:fld id="{C8DC31F2-FE9A-4F79-9D6F-724854822EE5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4.8816009038270179E-2"/>
                  <c:y val="-2.1390513411995226E-2"/>
                </c:manualLayout>
              </c:layout>
              <c:tx>
                <c:rich>
                  <a:bodyPr/>
                  <a:lstStyle/>
                  <a:p>
                    <a:fld id="{2A533F88-0C7E-4F1B-B339-B59E76389A29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6.2815711212431999E-2"/>
                  <c:y val="-2.03966975956666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8.461718441760217E-3"/>
                  <c:y val="-2.0919172732638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868429272970709E-2"/>
                      <c:h val="0.109891840779661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#,##0_);\(#,##0\)</c:formatCode>
                <c:ptCount val="12"/>
                <c:pt idx="0">
                  <c:v>1905</c:v>
                </c:pt>
                <c:pt idx="1">
                  <c:v>1905</c:v>
                </c:pt>
                <c:pt idx="2">
                  <c:v>5602</c:v>
                </c:pt>
                <c:pt idx="3">
                  <c:v>5602</c:v>
                </c:pt>
                <c:pt idx="4">
                  <c:v>7021</c:v>
                </c:pt>
                <c:pt idx="5" formatCode="#,##0_ ">
                  <c:v>10854</c:v>
                </c:pt>
                <c:pt idx="6" formatCode="#,##0_ ">
                  <c:v>14474</c:v>
                </c:pt>
                <c:pt idx="7" formatCode="#,##0_ ">
                  <c:v>22546</c:v>
                </c:pt>
                <c:pt idx="8" formatCode="#,##0_ ">
                  <c:v>24189</c:v>
                </c:pt>
                <c:pt idx="9" formatCode="#,##0_ ">
                  <c:v>26849</c:v>
                </c:pt>
                <c:pt idx="10" formatCode="#,##0_ ">
                  <c:v>30999</c:v>
                </c:pt>
                <c:pt idx="11" formatCode="#,##0_ ">
                  <c:v>39913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113已簽約</c:v>
                </c:pt>
              </c:strCache>
            </c:strRef>
          </c:tx>
          <c:spPr>
            <a:ln>
              <a:solidFill>
                <a:srgbClr val="FF8B8B"/>
              </a:solidFill>
              <a:prstDash val="dash"/>
            </a:ln>
          </c:spPr>
          <c:dPt>
            <c:idx val="0"/>
            <c:bubble3D val="0"/>
            <c:spPr>
              <a:ln>
                <a:solidFill>
                  <a:srgbClr val="FF8B8B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584-466E-B46D-BA3919F4C6CE}"/>
              </c:ext>
            </c:extLst>
          </c:dPt>
          <c:dPt>
            <c:idx val="1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450A-4306-B989-E10AD5F8A5AA}"/>
              </c:ext>
            </c:extLst>
          </c:dPt>
          <c:dPt>
            <c:idx val="2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450A-4306-B989-E10AD5F8A5AA}"/>
              </c:ext>
            </c:extLst>
          </c:dPt>
          <c:dPt>
            <c:idx val="3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450A-4306-B989-E10AD5F8A5AA}"/>
              </c:ext>
            </c:extLst>
          </c:dPt>
          <c:dPt>
            <c:idx val="4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450A-4306-B989-E10AD5F8A5AA}"/>
              </c:ext>
            </c:extLst>
          </c:dPt>
          <c:dPt>
            <c:idx val="5"/>
            <c:marker>
              <c:spPr>
                <a:ln>
                  <a:prstDash val="solid"/>
                </a:ln>
              </c:spPr>
            </c:marker>
            <c:bubble3D val="0"/>
            <c:spPr>
              <a:ln cmpd="sng">
                <a:solidFill>
                  <a:srgbClr val="FF8B8B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6-062D-4801-820E-F495A26820DB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8-574B-4D2D-B898-5E9313AE1D2F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9-1B76-4753-9D31-F3B09FEE5545}"/>
              </c:ext>
            </c:extLst>
          </c:dPt>
          <c:dPt>
            <c:idx val="8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CAFC-4391-BA8E-1A80396F3746}"/>
              </c:ext>
            </c:extLst>
          </c:dPt>
          <c:dPt>
            <c:idx val="9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5B43-4B9B-B7E0-611488C1781B}"/>
              </c:ext>
            </c:extLst>
          </c:dPt>
          <c:dPt>
            <c:idx val="10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5B43-4B9B-B7E0-611488C1781B}"/>
              </c:ext>
            </c:extLst>
          </c:dPt>
          <c:dLbls>
            <c:dLbl>
              <c:idx val="0"/>
              <c:layout>
                <c:manualLayout>
                  <c:x val="-2.538515532528034E-2"/>
                  <c:y val="3.120039461695221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5F24A4E5-BDD2-4190-ABF3-0C4BFC56F740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0DAFD239-05DE-43B5-98BF-40677692FC6E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584-466E-B46D-BA3919F4C6CE}"/>
                </c:ext>
              </c:extLst>
            </c:dLbl>
            <c:dLbl>
              <c:idx val="1"/>
              <c:layout>
                <c:manualLayout>
                  <c:x val="-7.1924606754960957E-2"/>
                  <c:y val="-5.508988423775946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EA8E728C-F87A-4B46-A4FE-780AD3C32E15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F357F15D-8E76-4D59-97C2-69C9D1109EE6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50A-4306-B989-E10AD5F8A5AA}"/>
                </c:ext>
              </c:extLst>
            </c:dLbl>
            <c:dLbl>
              <c:idx val="2"/>
              <c:layout>
                <c:manualLayout>
                  <c:x val="-0.10436119411504143"/>
                  <c:y val="-2.460096388452615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AC4E2F8B-D152-4711-B60A-8C2FE2280664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B5B09820-1BE6-444E-A21D-38C05395A101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50A-4306-B989-E10AD5F8A5AA}"/>
                </c:ext>
              </c:extLst>
            </c:dLbl>
            <c:dLbl>
              <c:idx val="3"/>
              <c:layout>
                <c:manualLayout>
                  <c:x val="-9.7309762080241349E-2"/>
                  <c:y val="-3.036042298775991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6AD9484F-7C1E-4DDE-821A-701EEC3DB5FE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61404E98-C3D4-46E0-A80E-7A1315CA6090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50A-4306-B989-E10AD5F8A5AA}"/>
                </c:ext>
              </c:extLst>
            </c:dLbl>
            <c:dLbl>
              <c:idx val="4"/>
              <c:layout>
                <c:manualLayout>
                  <c:x val="-6.9104033941040921E-2"/>
                  <c:y val="-5.4019807549297361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434E0FE1-6181-434D-9875-F8A5A92DDE71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4EE4D963-36D6-4228-92BC-E75FF8A7512E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50A-4306-B989-E10AD5F8A5AA}"/>
                </c:ext>
              </c:extLst>
            </c:dLbl>
            <c:dLbl>
              <c:idx val="5"/>
              <c:layout>
                <c:manualLayout>
                  <c:x val="-9.8720048487201312E-2"/>
                  <c:y val="-2.981050716124854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A8966D10-6237-431E-918F-23B38780CBF9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9712BD2B-7275-4A10-AB98-192227D03468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062D-4801-820E-F495A26820DB}"/>
                </c:ext>
              </c:extLst>
            </c:dLbl>
            <c:dLbl>
              <c:idx val="6"/>
              <c:layout>
                <c:manualLayout>
                  <c:x val="-6.5578317923640869E-2"/>
                  <c:y val="-3.345053115917848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60A823E1-7451-481A-A397-5AF3A4EA93AE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6C567CBB-C24D-46C3-8202-45462A051B42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6934177269447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574B-4D2D-B898-5E9313AE1D2F}"/>
                </c:ext>
              </c:extLst>
            </c:dLbl>
            <c:dLbl>
              <c:idx val="7"/>
              <c:layout>
                <c:manualLayout>
                  <c:x val="-3.5257160174000574E-2"/>
                  <c:y val="-6.5317877796581061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4ADED53B-CAC4-46AB-85BC-2E621EAC6115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0B01BDC0-4A7C-449E-AF78-5FFA0DD51838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1B76-4753-9D31-F3B09FEE5545}"/>
                </c:ext>
              </c:extLst>
            </c:dLbl>
            <c:dLbl>
              <c:idx val="8"/>
              <c:layout>
                <c:manualLayout>
                  <c:x val="-8.6732614028041152E-2"/>
                  <c:y val="-2.547355577116272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B05239CD-43D5-4861-849C-124B1C7695C5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8FD28089-0609-4162-B793-8380F96B0714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41048740053454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AFC-4391-BA8E-1A80396F3746}"/>
                </c:ext>
              </c:extLst>
            </c:dLbl>
            <c:dLbl>
              <c:idx val="9"/>
              <c:layout>
                <c:manualLayout>
                  <c:x val="-7.7565696859714151E-2"/>
                  <c:y val="3.12735697890571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19B2803D-7EAB-4102-9991-E9E6E8F3E5E4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803CFF44-7B0A-4AFC-B6A2-F2418CB1CAC9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10306506317469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5B43-4B9B-B7E0-611488C1781B}"/>
                </c:ext>
              </c:extLst>
            </c:dLbl>
            <c:dLbl>
              <c:idx val="10"/>
              <c:layout>
                <c:manualLayout>
                  <c:x val="-1.9744009697440366E-2"/>
                  <c:y val="3.143578944769936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7C0CA954-F35E-476E-B2B0-F1E465A1F6B8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D3954588-525A-4899-BA96-C56C78D1827C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5B43-4B9B-B7E0-611488C1781B}"/>
                </c:ext>
              </c:extLst>
            </c:dLbl>
            <c:dLbl>
              <c:idx val="11"/>
              <c:layout>
                <c:manualLayout>
                  <c:x val="-4.9360024243602727E-3"/>
                  <c:y val="-2.3276537350855997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2C2173CF-CEE2-4593-A17C-F4D24EDF8CF5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117FCF94-164F-4DE0-AEE2-B4D21087AE5A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6047305892121"/>
                      <c:h val="4.7837827949301068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5B43-4B9B-B7E0-611488C17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#,##0_);\(#,##0\)</c:formatCode>
                <c:ptCount val="12"/>
                <c:pt idx="0">
                  <c:v>1500</c:v>
                </c:pt>
                <c:pt idx="1">
                  <c:v>1500</c:v>
                </c:pt>
                <c:pt idx="2">
                  <c:v>1500</c:v>
                </c:pt>
                <c:pt idx="3">
                  <c:v>6500</c:v>
                </c:pt>
                <c:pt idx="4">
                  <c:v>6500</c:v>
                </c:pt>
                <c:pt idx="5" formatCode="#,##0_ ">
                  <c:v>11993</c:v>
                </c:pt>
                <c:pt idx="6" formatCode="#,##0_ ">
                  <c:v>11993</c:v>
                </c:pt>
                <c:pt idx="7" formatCode="#,##0_ ">
                  <c:v>13493</c:v>
                </c:pt>
                <c:pt idx="8" formatCode="#,##0_ ">
                  <c:v>13493</c:v>
                </c:pt>
                <c:pt idx="9" formatCode="#,##0_ ">
                  <c:v>13993</c:v>
                </c:pt>
                <c:pt idx="10" formatCode="#,##0_ ">
                  <c:v>13993</c:v>
                </c:pt>
                <c:pt idx="11" formatCode="#,##0_ ">
                  <c:v>13993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工作表1!$F$2:$F$13</c15:f>
                <c15:dlblRangeCache>
                  <c:ptCount val="12"/>
                  <c:pt idx="0">
                    <c:v>3%</c:v>
                  </c:pt>
                  <c:pt idx="1">
                    <c:v>3%</c:v>
                  </c:pt>
                  <c:pt idx="2">
                    <c:v>3%</c:v>
                  </c:pt>
                  <c:pt idx="3">
                    <c:v>13%</c:v>
                  </c:pt>
                  <c:pt idx="4">
                    <c:v>13%</c:v>
                  </c:pt>
                  <c:pt idx="5">
                    <c:v>23%</c:v>
                  </c:pt>
                  <c:pt idx="6">
                    <c:v>23%</c:v>
                  </c:pt>
                  <c:pt idx="7">
                    <c:v>26%</c:v>
                  </c:pt>
                  <c:pt idx="8">
                    <c:v>26%</c:v>
                  </c:pt>
                  <c:pt idx="9">
                    <c:v>27%</c:v>
                  </c:pt>
                  <c:pt idx="10">
                    <c:v>27%</c:v>
                  </c:pt>
                  <c:pt idx="11">
                    <c:v>27%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450A-4306-B989-E10AD5F8A5AA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112已簽約2</c:v>
                </c:pt>
              </c:strCache>
            </c:strRef>
          </c:tx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工作表1!$E$2:$E$13</c:f>
            </c:numRef>
          </c:val>
          <c:smooth val="0"/>
          <c:extLst>
            <c:ext xmlns:c16="http://schemas.microsoft.com/office/drawing/2014/chart" uri="{C3380CC4-5D6E-409C-BE32-E72D297353CC}">
              <c16:uniqueId val="{00000011-ACF5-4BC5-B4E8-10300F0C4E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662048"/>
        <c:axId val="1269662592"/>
      </c:lineChart>
      <c:catAx>
        <c:axId val="1269662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592"/>
        <c:crosses val="autoZero"/>
        <c:auto val="1"/>
        <c:lblAlgn val="ctr"/>
        <c:lblOffset val="100"/>
        <c:noMultiLvlLbl val="0"/>
      </c:catAx>
      <c:valAx>
        <c:axId val="1269662592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0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445587108087201"/>
          <c:y val="1.2912766672059778E-2"/>
          <c:w val="0.46993052840322375"/>
          <c:h val="6.87056777479796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66202397420264"/>
          <c:y val="0.11316798358501773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111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6376414159636892E-2"/>
                  <c:y val="-7.5564105058164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A688-44DC-9BE4-0FABF36749C0}"/>
                </c:ext>
              </c:extLst>
            </c:dLbl>
            <c:dLbl>
              <c:idx val="1"/>
              <c:layout>
                <c:manualLayout>
                  <c:x val="1.0635114154911359E-2"/>
                  <c:y val="1.3036862213354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A688-44DC-9BE4-0FABF36749C0}"/>
                </c:ext>
              </c:extLst>
            </c:dLbl>
            <c:dLbl>
              <c:idx val="2"/>
              <c:layout>
                <c:manualLayout>
                  <c:x val="-3.3820222685334122E-3"/>
                  <c:y val="5.6675713645273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688-44DC-9BE4-0FABF36749C0}"/>
                </c:ext>
              </c:extLst>
            </c:dLbl>
            <c:dLbl>
              <c:idx val="3"/>
              <c:layout>
                <c:manualLayout>
                  <c:x val="-1.0776364887954967E-2"/>
                  <c:y val="-2.0942866500714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A688-44DC-9BE4-0FABF36749C0}"/>
                </c:ext>
              </c:extLst>
            </c:dLbl>
            <c:dLbl>
              <c:idx val="4"/>
              <c:layout>
                <c:manualLayout>
                  <c:x val="-3.3255219753159954E-2"/>
                  <c:y val="-2.2283603163107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A688-44DC-9BE4-0FABF36749C0}"/>
                </c:ext>
              </c:extLst>
            </c:dLbl>
            <c:dLbl>
              <c:idx val="5"/>
              <c:layout>
                <c:manualLayout>
                  <c:x val="-4.9197008460496933E-2"/>
                  <c:y val="-1.6534282788538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A688-44DC-9BE4-0FABF36749C0}"/>
                </c:ext>
              </c:extLst>
            </c:dLbl>
            <c:dLbl>
              <c:idx val="6"/>
              <c:layout>
                <c:manualLayout>
                  <c:x val="-2.7871257063785921E-2"/>
                  <c:y val="-2.002641359224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A688-44DC-9BE4-0FABF36749C0}"/>
                </c:ext>
              </c:extLst>
            </c:dLbl>
            <c:dLbl>
              <c:idx val="7"/>
              <c:layout>
                <c:manualLayout>
                  <c:x val="-1.0862092534110331E-2"/>
                  <c:y val="-2.5238601754705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A688-44DC-9BE4-0FABF36749C0}"/>
                </c:ext>
              </c:extLst>
            </c:dLbl>
            <c:dLbl>
              <c:idx val="8"/>
              <c:layout>
                <c:manualLayout>
                  <c:x val="-6.5455056670749093E-3"/>
                  <c:y val="1.6054456434103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A688-44DC-9BE4-0FABF36749C0}"/>
                </c:ext>
              </c:extLst>
            </c:dLbl>
            <c:dLbl>
              <c:idx val="9"/>
              <c:layout>
                <c:manualLayout>
                  <c:x val="-2.3383214904439769E-2"/>
                  <c:y val="2.9295636070775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A688-44DC-9BE4-0FABF36749C0}"/>
                </c:ext>
              </c:extLst>
            </c:dLbl>
            <c:dLbl>
              <c:idx val="10"/>
              <c:layout>
                <c:manualLayout>
                  <c:x val="-2.654669830298137E-2"/>
                  <c:y val="2.874562402131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A688-44DC-9BE4-0FABF36749C0}"/>
                </c:ext>
              </c:extLst>
            </c:dLbl>
            <c:dLbl>
              <c:idx val="11"/>
              <c:layout>
                <c:manualLayout>
                  <c:x val="-1.8333723290480348E-2"/>
                  <c:y val="3.91028723899936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A688-44DC-9BE4-0FABF36749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3650</c:v>
                </c:pt>
                <c:pt idx="1">
                  <c:v>3650</c:v>
                </c:pt>
                <c:pt idx="2">
                  <c:v>3650</c:v>
                </c:pt>
                <c:pt idx="3">
                  <c:v>3650</c:v>
                </c:pt>
                <c:pt idx="4">
                  <c:v>3650</c:v>
                </c:pt>
                <c:pt idx="5" formatCode="#,##0_ ">
                  <c:v>6700</c:v>
                </c:pt>
                <c:pt idx="6" formatCode="#,##0_ ">
                  <c:v>14134</c:v>
                </c:pt>
                <c:pt idx="7" formatCode="#,##0_ ">
                  <c:v>15534</c:v>
                </c:pt>
                <c:pt idx="8" formatCode="#,##0_ ">
                  <c:v>15534</c:v>
                </c:pt>
                <c:pt idx="9" formatCode="#,##0_ ">
                  <c:v>22034</c:v>
                </c:pt>
                <c:pt idx="10" formatCode="#,##0_ ">
                  <c:v>24586</c:v>
                </c:pt>
                <c:pt idx="11" formatCode="#,##0_ ">
                  <c:v>29307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112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7234267338999443E-2"/>
                  <c:y val="-4.2449360465324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3.7362262490279324E-2"/>
                  <c:y val="4.13370667046235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3.1721116862439273E-2"/>
                  <c:y val="2.6751476397260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2.4669684827639177E-2"/>
                  <c:y val="3.15867683419519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2.4669684827639125E-2"/>
                  <c:y val="3.03729861950187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3.313140326939934E-2"/>
                  <c:y val="3.31624590208015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2.1849112013719089E-2"/>
                  <c:y val="-2.67248071327279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3.5951976083319279E-2"/>
                  <c:y val="3.32005894568683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4.5823980932039411E-2"/>
                  <c:y val="-4.2427052949290146E-2"/>
                </c:manualLayout>
              </c:layout>
              <c:tx>
                <c:rich>
                  <a:bodyPr/>
                  <a:lstStyle/>
                  <a:p>
                    <a:fld id="{C8DC31F2-FE9A-4F79-9D6F-724854822EE5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5.7277727480030391E-2"/>
                  <c:y val="-2.4189684152153224E-2"/>
                </c:manualLayout>
              </c:layout>
              <c:tx>
                <c:rich>
                  <a:bodyPr/>
                  <a:lstStyle/>
                  <a:p>
                    <a:fld id="{2A533F88-0C7E-4F1B-B339-B59E76389A29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5.8584851991552049E-2"/>
                  <c:y val="-3.43925512964568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8.461718441760217E-3"/>
                  <c:y val="-2.0919172732638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868429272970709E-2"/>
                      <c:h val="0.109891840779661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#,##0_);\(#,##0\)</c:formatCode>
                <c:ptCount val="12"/>
                <c:pt idx="0">
                  <c:v>0</c:v>
                </c:pt>
                <c:pt idx="1">
                  <c:v>1014</c:v>
                </c:pt>
                <c:pt idx="2">
                  <c:v>1814</c:v>
                </c:pt>
                <c:pt idx="3">
                  <c:v>2514</c:v>
                </c:pt>
                <c:pt idx="4">
                  <c:v>2655</c:v>
                </c:pt>
                <c:pt idx="5" formatCode="#,##0_ ">
                  <c:v>5155</c:v>
                </c:pt>
                <c:pt idx="6" formatCode="#,##0_ ">
                  <c:v>11135</c:v>
                </c:pt>
                <c:pt idx="7" formatCode="#,##0_ ">
                  <c:v>14342</c:v>
                </c:pt>
                <c:pt idx="8" formatCode="#,##0_ ">
                  <c:v>16192</c:v>
                </c:pt>
                <c:pt idx="9" formatCode="#,##0_ ">
                  <c:v>23644</c:v>
                </c:pt>
                <c:pt idx="10" formatCode="#,##0_ ">
                  <c:v>28824</c:v>
                </c:pt>
                <c:pt idx="11" formatCode="#,##0_ ">
                  <c:v>38086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113已簽約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dPt>
            <c:idx val="0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584-466E-B46D-BA3919F4C6CE}"/>
              </c:ext>
            </c:extLst>
          </c:dPt>
          <c:dPt>
            <c:idx val="1"/>
            <c:bubble3D val="0"/>
            <c:spPr>
              <a:ln>
                <a:solidFill>
                  <a:srgbClr val="C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450A-4306-B989-E10AD5F8A5AA}"/>
              </c:ext>
            </c:extLst>
          </c:dPt>
          <c:dPt>
            <c:idx val="2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450A-4306-B989-E10AD5F8A5AA}"/>
              </c:ext>
            </c:extLst>
          </c:dPt>
          <c:dPt>
            <c:idx val="3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450A-4306-B989-E10AD5F8A5AA}"/>
              </c:ext>
            </c:extLst>
          </c:dPt>
          <c:dPt>
            <c:idx val="4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450A-4306-B989-E10AD5F8A5AA}"/>
              </c:ext>
            </c:extLst>
          </c:dPt>
          <c:dPt>
            <c:idx val="5"/>
            <c:marker>
              <c:spPr>
                <a:ln>
                  <a:prstDash val="solid"/>
                </a:ln>
              </c:spPr>
            </c:marker>
            <c:bubble3D val="0"/>
            <c:spPr>
              <a:ln cmpd="sng">
                <a:solidFill>
                  <a:srgbClr val="FF8B8B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6-062D-4801-820E-F495A26820DB}"/>
              </c:ext>
            </c:extLst>
          </c:dPt>
          <c:dPt>
            <c:idx val="6"/>
            <c:bubble3D val="0"/>
            <c:spPr>
              <a:ln>
                <a:solidFill>
                  <a:srgbClr val="FF8B8B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8-574B-4D2D-B898-5E9313AE1D2F}"/>
              </c:ext>
            </c:extLst>
          </c:dPt>
          <c:dPt>
            <c:idx val="7"/>
            <c:bubble3D val="0"/>
            <c:spPr>
              <a:ln>
                <a:solidFill>
                  <a:srgbClr val="FF8B8B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9-1B76-4753-9D31-F3B09FEE5545}"/>
              </c:ext>
            </c:extLst>
          </c:dPt>
          <c:dPt>
            <c:idx val="8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8B8B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9-CAFC-4391-BA8E-1A80396F3746}"/>
              </c:ext>
            </c:extLst>
          </c:dPt>
          <c:dPt>
            <c:idx val="9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8B8B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A-5B43-4B9B-B7E0-611488C1781B}"/>
              </c:ext>
            </c:extLst>
          </c:dPt>
          <c:dPt>
            <c:idx val="10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8B8B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C-5B43-4B9B-B7E0-611488C1781B}"/>
              </c:ext>
            </c:extLst>
          </c:dPt>
          <c:dPt>
            <c:idx val="11"/>
            <c:bubble3D val="0"/>
            <c:spPr>
              <a:ln>
                <a:solidFill>
                  <a:srgbClr val="FF8B8B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B-5B43-4B9B-B7E0-611488C1781B}"/>
              </c:ext>
            </c:extLst>
          </c:dPt>
          <c:dLbls>
            <c:dLbl>
              <c:idx val="0"/>
              <c:layout>
                <c:manualLayout>
                  <c:x val="-2.3974868918320319E-2"/>
                  <c:y val="2.560199404367256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B782701C-E02A-4DE7-963A-17DFA004D1F3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E9E4DC65-D9DF-4B4E-ACF7-0DED5F24ABED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584-466E-B46D-BA3919F4C6CE}"/>
                </c:ext>
              </c:extLst>
            </c:dLbl>
            <c:dLbl>
              <c:idx val="1"/>
              <c:layout>
                <c:manualLayout>
                  <c:x val="-6.2052601906240831E-2"/>
                  <c:y val="-3.829485979681095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EE168C17-C75D-44AA-B40A-483F50AE84F9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B97B1B3C-B7EC-484D-9795-EC9434FAED3F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50A-4306-B989-E10AD5F8A5AA}"/>
                </c:ext>
              </c:extLst>
            </c:dLbl>
            <c:dLbl>
              <c:idx val="2"/>
              <c:layout>
                <c:manualLayout>
                  <c:x val="-7.4745179568881021E-2"/>
                  <c:y val="-6.658852498689679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CB51D420-7EE1-4F47-A4B1-8B3F8E105B6F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F4E997DE-0657-4D70-9D3A-D15C9B70DB49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50A-4306-B989-E10AD5F8A5AA}"/>
                </c:ext>
              </c:extLst>
            </c:dLbl>
            <c:dLbl>
              <c:idx val="3"/>
              <c:layout>
                <c:manualLayout>
                  <c:x val="-7.4745179568881048E-2"/>
                  <c:y val="-3.0360422987760011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FB06F684-71C7-4B40-99FF-89287A5B371D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07D6CA53-FD35-44E1-A19A-5EE08FCA9746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50A-4306-B989-E10AD5F8A5AA}"/>
                </c:ext>
              </c:extLst>
            </c:dLbl>
            <c:dLbl>
              <c:idx val="4"/>
              <c:layout>
                <c:manualLayout>
                  <c:x val="-0.11141262614984149"/>
                  <c:y val="-1.4831417187084773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E711AF61-4BD3-4761-AF29-A96BC1AF0FE5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838433AC-10A3-40AC-B389-6A8DF39550E4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50A-4306-B989-E10AD5F8A5AA}"/>
                </c:ext>
              </c:extLst>
            </c:dLbl>
            <c:dLbl>
              <c:idx val="5"/>
              <c:layout>
                <c:manualLayout>
                  <c:x val="-6.0642315499280806E-2"/>
                  <c:y val="-6.060138530298708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072A6E44-C309-41F6-A9C6-9EDE91FFE024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6EF2D27B-07C7-48B1-8F29-FEA0CFDA698F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062D-4801-820E-F495A26820DB}"/>
                </c:ext>
              </c:extLst>
            </c:dLbl>
            <c:dLbl>
              <c:idx val="6"/>
              <c:layout>
                <c:manualLayout>
                  <c:x val="-6.4168031516680962E-2"/>
                  <c:y val="7.291795696682740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FBD13360-CE49-4B5F-9CBF-8884419934D1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B724CF76-1105-49B4-94E8-7E0F7443BBE0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6934177269447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574B-4D2D-B898-5E9313AE1D2F}"/>
                </c:ext>
              </c:extLst>
            </c:dLbl>
            <c:dLbl>
              <c:idx val="7"/>
              <c:layout>
                <c:manualLayout>
                  <c:x val="-6.9104033941040921E-2"/>
                  <c:y val="3.825143958926687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207B5821-9B6D-490C-8DE4-CDD007C5D220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951BE5A9-DE95-4ECC-AC88-AEDDB506CEE8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1B76-4753-9D31-F3B09FEE5545}"/>
                </c:ext>
              </c:extLst>
            </c:dLbl>
            <c:dLbl>
              <c:idx val="8"/>
              <c:layout>
                <c:manualLayout>
                  <c:x val="-0.14314407030644191"/>
                  <c:y val="1.371483459104991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32BFD9D9-79C1-445D-ADBC-7E5472039F44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42E622E4-BCDF-425F-970C-644326FF13C3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41048740053454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AFC-4391-BA8E-1A80396F3746}"/>
                </c:ext>
              </c:extLst>
            </c:dLbl>
            <c:dLbl>
              <c:idx val="9"/>
              <c:layout>
                <c:manualLayout>
                  <c:x val="-8.461712889451424E-2"/>
                  <c:y val="-3.310735723457802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5FAD2AAE-FB69-47CB-B0BD-941E695672E9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C4C7E125-B3D4-4D77-9AB6-19756319A9C4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10306506317469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5B43-4B9B-B7E0-611488C1781B}"/>
                </c:ext>
              </c:extLst>
            </c:dLbl>
            <c:dLbl>
              <c:idx val="10"/>
              <c:layout>
                <c:manualLayout>
                  <c:x val="-6.7693747534080903E-2"/>
                  <c:y val="3.423496018785741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66A2BDDB-A889-4A0C-B829-38086B787630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54B826FA-AFEA-402A-BE0F-45BCABFC5B8E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5B43-4B9B-B7E0-611488C1781B}"/>
                </c:ext>
              </c:extLst>
            </c:dLbl>
            <c:dLbl>
              <c:idx val="11"/>
              <c:layout>
                <c:manualLayout>
                  <c:x val="-1.4102864069601222E-3"/>
                  <c:y val="-4.007156179180431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B569D9E8-C97A-4B02-AE91-A11F57D824FE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2A6597B8-BD99-4164-A658-A57C512C036B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6047305892121"/>
                      <c:h val="4.7837827949301068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5B43-4B9B-B7E0-611488C17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#,##0_);\(#,##0\)</c:formatCode>
                <c:ptCount val="12"/>
                <c:pt idx="0">
                  <c:v>204</c:v>
                </c:pt>
                <c:pt idx="1">
                  <c:v>204</c:v>
                </c:pt>
                <c:pt idx="2">
                  <c:v>204</c:v>
                </c:pt>
                <c:pt idx="3">
                  <c:v>204</c:v>
                </c:pt>
                <c:pt idx="4">
                  <c:v>9871</c:v>
                </c:pt>
                <c:pt idx="5" formatCode="#,##0_ ">
                  <c:v>12442</c:v>
                </c:pt>
                <c:pt idx="6" formatCode="#,##0_ ">
                  <c:v>12442</c:v>
                </c:pt>
                <c:pt idx="7" formatCode="#,##0_ ">
                  <c:v>12442</c:v>
                </c:pt>
                <c:pt idx="8" formatCode="#,##0_ ">
                  <c:v>48442</c:v>
                </c:pt>
                <c:pt idx="9" formatCode="#,##0_ ">
                  <c:v>48442</c:v>
                </c:pt>
                <c:pt idx="10" formatCode="#,##0_ ">
                  <c:v>48442</c:v>
                </c:pt>
                <c:pt idx="11" formatCode="#,##0_ ">
                  <c:v>48442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工作表1!$F$2:$F$13</c15:f>
                <c15:dlblRangeCache>
                  <c:ptCount val="12"/>
                  <c:pt idx="0">
                    <c:v>0%</c:v>
                  </c:pt>
                  <c:pt idx="1">
                    <c:v>0%</c:v>
                  </c:pt>
                  <c:pt idx="2">
                    <c:v>0%</c:v>
                  </c:pt>
                  <c:pt idx="3">
                    <c:v>0%</c:v>
                  </c:pt>
                  <c:pt idx="4">
                    <c:v>19%</c:v>
                  </c:pt>
                  <c:pt idx="5">
                    <c:v>24%</c:v>
                  </c:pt>
                  <c:pt idx="6">
                    <c:v>24%</c:v>
                  </c:pt>
                  <c:pt idx="7">
                    <c:v>24%</c:v>
                  </c:pt>
                  <c:pt idx="8">
                    <c:v>94%</c:v>
                  </c:pt>
                  <c:pt idx="9">
                    <c:v>94%</c:v>
                  </c:pt>
                  <c:pt idx="10">
                    <c:v>94%</c:v>
                  </c:pt>
                  <c:pt idx="11">
                    <c:v>94%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450A-4306-B989-E10AD5F8A5AA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112已簽約2</c:v>
                </c:pt>
              </c:strCache>
            </c:strRef>
          </c:tx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工作表1!$E$2:$E$13</c:f>
            </c:numRef>
          </c:val>
          <c:smooth val="0"/>
          <c:extLst>
            <c:ext xmlns:c16="http://schemas.microsoft.com/office/drawing/2014/chart" uri="{C3380CC4-5D6E-409C-BE32-E72D297353CC}">
              <c16:uniqueId val="{00000011-ACF5-4BC5-B4E8-10300F0C4E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662048"/>
        <c:axId val="1269662592"/>
      </c:lineChart>
      <c:catAx>
        <c:axId val="1269662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592"/>
        <c:crosses val="autoZero"/>
        <c:auto val="1"/>
        <c:lblAlgn val="ctr"/>
        <c:lblOffset val="100"/>
        <c:noMultiLvlLbl val="0"/>
      </c:catAx>
      <c:valAx>
        <c:axId val="1269662592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0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445587108087201"/>
          <c:y val="1.2912766672059778E-2"/>
          <c:w val="0.46993052840322375"/>
          <c:h val="6.87056777479796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66202397420264"/>
          <c:y val="0.11316798358501773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111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6376414159636892E-2"/>
                  <c:y val="-7.5564105058164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A688-44DC-9BE4-0FABF36749C0}"/>
                </c:ext>
              </c:extLst>
            </c:dLbl>
            <c:dLbl>
              <c:idx val="1"/>
              <c:layout>
                <c:manualLayout>
                  <c:x val="1.0635114154911359E-2"/>
                  <c:y val="1.3036862213354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A688-44DC-9BE4-0FABF36749C0}"/>
                </c:ext>
              </c:extLst>
            </c:dLbl>
            <c:dLbl>
              <c:idx val="2"/>
              <c:layout>
                <c:manualLayout>
                  <c:x val="-1.3254027117253544E-2"/>
                  <c:y val="2.30856647633775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688-44DC-9BE4-0FABF36749C0}"/>
                </c:ext>
              </c:extLst>
            </c:dLbl>
            <c:dLbl>
              <c:idx val="3"/>
              <c:layout>
                <c:manualLayout>
                  <c:x val="-2.2058656143635117E-2"/>
                  <c:y val="2.10446946016559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A688-44DC-9BE4-0FABF36749C0}"/>
                </c:ext>
              </c:extLst>
            </c:dLbl>
            <c:dLbl>
              <c:idx val="4"/>
              <c:layout>
                <c:manualLayout>
                  <c:x val="-2.9024360532279844E-2"/>
                  <c:y val="4.2097323860528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A688-44DC-9BE4-0FABF36749C0}"/>
                </c:ext>
              </c:extLst>
            </c:dLbl>
            <c:dLbl>
              <c:idx val="5"/>
              <c:layout>
                <c:manualLayout>
                  <c:x val="-2.8042712356096653E-2"/>
                  <c:y val="3.3850790534306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A688-44DC-9BE4-0FABF36749C0}"/>
                </c:ext>
              </c:extLst>
            </c:dLbl>
            <c:dLbl>
              <c:idx val="6"/>
              <c:layout>
                <c:manualLayout>
                  <c:x val="-4.1974121133386111E-2"/>
                  <c:y val="3.0358659730600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A688-44DC-9BE4-0FABF36749C0}"/>
                </c:ext>
              </c:extLst>
            </c:dLbl>
            <c:dLbl>
              <c:idx val="7"/>
              <c:layout>
                <c:manualLayout>
                  <c:x val="-3.6247247859390673E-2"/>
                  <c:y val="2.51464715681395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A688-44DC-9BE4-0FABF36749C0}"/>
                </c:ext>
              </c:extLst>
            </c:dLbl>
            <c:dLbl>
              <c:idx val="8"/>
              <c:layout>
                <c:manualLayout>
                  <c:x val="-2.2058656143635117E-2"/>
                  <c:y val="1.8853627174261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A688-44DC-9BE4-0FABF36749C0}"/>
                </c:ext>
              </c:extLst>
            </c:dLbl>
            <c:dLbl>
              <c:idx val="9"/>
              <c:layout>
                <c:manualLayout>
                  <c:x val="-2.3383214904439769E-2"/>
                  <c:y val="2.6496465330617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A688-44DC-9BE4-0FABF36749C0}"/>
                </c:ext>
              </c:extLst>
            </c:dLbl>
            <c:dLbl>
              <c:idx val="10"/>
              <c:layout>
                <c:manualLayout>
                  <c:x val="-2.654669830298137E-2"/>
                  <c:y val="1.7549037283631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A688-44DC-9BE4-0FABF36749C0}"/>
                </c:ext>
              </c:extLst>
            </c:dLbl>
            <c:dLbl>
              <c:idx val="11"/>
              <c:layout>
                <c:manualLayout>
                  <c:x val="-2.8205728139200376E-3"/>
                  <c:y val="3.0705360169519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A688-44DC-9BE4-0FABF36749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5068</c:v>
                </c:pt>
                <c:pt idx="1">
                  <c:v>5552</c:v>
                </c:pt>
                <c:pt idx="2">
                  <c:v>14515</c:v>
                </c:pt>
                <c:pt idx="3">
                  <c:v>14531</c:v>
                </c:pt>
                <c:pt idx="4">
                  <c:v>22952</c:v>
                </c:pt>
                <c:pt idx="5" formatCode="#,##0_ ">
                  <c:v>41986</c:v>
                </c:pt>
                <c:pt idx="6" formatCode="#,##0_ ">
                  <c:v>45203</c:v>
                </c:pt>
                <c:pt idx="7" formatCode="#,##0_ ">
                  <c:v>49507</c:v>
                </c:pt>
                <c:pt idx="8" formatCode="#,##0_ ">
                  <c:v>60588</c:v>
                </c:pt>
                <c:pt idx="9" formatCode="#,##0_ ">
                  <c:v>101967</c:v>
                </c:pt>
                <c:pt idx="10" formatCode="#,##0_ ">
                  <c:v>104298</c:v>
                </c:pt>
                <c:pt idx="11" formatCode="#,##0_ ">
                  <c:v>107576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112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7234267338999443E-2"/>
                  <c:y val="-4.2449360465324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3.7362262490279324E-2"/>
                  <c:y val="4.13370667046235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4.582398093203946E-2"/>
                  <c:y val="-4.04286213665331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5.710627218771961E-2"/>
                  <c:y val="-3.27941586816832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6.8388563443399664E-2"/>
                  <c:y val="-2.56104286081421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6.2747417815559633E-2"/>
                  <c:y val="-2.0021785042201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6.4157704222519651E-2"/>
                  <c:y val="-2.3925636392569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6.6978277036439687E-2"/>
                  <c:y val="-1.15861423856605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6.9798849850359723E-2"/>
                  <c:y val="-1.72345162878676E-2"/>
                </c:manualLayout>
              </c:layout>
              <c:tx>
                <c:rich>
                  <a:bodyPr/>
                  <a:lstStyle/>
                  <a:p>
                    <a:fld id="{C8DC31F2-FE9A-4F79-9D6F-724854822EE5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5.5867441073070269E-2"/>
                  <c:y val="-2.9788025632469323E-2"/>
                </c:manualLayout>
              </c:layout>
              <c:tx>
                <c:rich>
                  <a:bodyPr/>
                  <a:lstStyle/>
                  <a:p>
                    <a:fld id="{2A533F88-0C7E-4F1B-B339-B59E76389A29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5.0123133549791837E-2"/>
                  <c:y val="-3.15933805562988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2.8205728139201413E-3"/>
                  <c:y val="-1.5320831252322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868429272970709E-2"/>
                      <c:h val="0.109891840779661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#,##0_);\(#,##0\)</c:formatCode>
                <c:ptCount val="12"/>
                <c:pt idx="0">
                  <c:v>4989</c:v>
                </c:pt>
                <c:pt idx="1">
                  <c:v>9327</c:v>
                </c:pt>
                <c:pt idx="2">
                  <c:v>21973</c:v>
                </c:pt>
                <c:pt idx="3">
                  <c:v>22323</c:v>
                </c:pt>
                <c:pt idx="4">
                  <c:v>23382</c:v>
                </c:pt>
                <c:pt idx="5" formatCode="#,##0_ ">
                  <c:v>78156</c:v>
                </c:pt>
                <c:pt idx="6" formatCode="#,##0_ ">
                  <c:v>79766</c:v>
                </c:pt>
                <c:pt idx="7" formatCode="#,##0_ ">
                  <c:v>85002</c:v>
                </c:pt>
                <c:pt idx="8" formatCode="#,##0_ ">
                  <c:v>102698</c:v>
                </c:pt>
                <c:pt idx="9" formatCode="#,##0_ ">
                  <c:v>103622</c:v>
                </c:pt>
                <c:pt idx="10" formatCode="#,##0_ ">
                  <c:v>109426</c:v>
                </c:pt>
                <c:pt idx="11" formatCode="#,##0_ ">
                  <c:v>115289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113已簽約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dPt>
            <c:idx val="0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584-466E-B46D-BA3919F4C6CE}"/>
              </c:ext>
            </c:extLst>
          </c:dPt>
          <c:dPt>
            <c:idx val="1"/>
            <c:bubble3D val="0"/>
            <c:spPr>
              <a:ln>
                <a:solidFill>
                  <a:srgbClr val="C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450A-4306-B989-E10AD5F8A5AA}"/>
              </c:ext>
            </c:extLst>
          </c:dPt>
          <c:dPt>
            <c:idx val="2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450A-4306-B989-E10AD5F8A5AA}"/>
              </c:ext>
            </c:extLst>
          </c:dPt>
          <c:dPt>
            <c:idx val="3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450A-4306-B989-E10AD5F8A5AA}"/>
              </c:ext>
            </c:extLst>
          </c:dPt>
          <c:dPt>
            <c:idx val="4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450A-4306-B989-E10AD5F8A5AA}"/>
              </c:ext>
            </c:extLst>
          </c:dPt>
          <c:dPt>
            <c:idx val="5"/>
            <c:marker>
              <c:spPr>
                <a:ln>
                  <a:prstDash val="solid"/>
                </a:ln>
              </c:spPr>
            </c:marker>
            <c:bubble3D val="0"/>
            <c:spPr>
              <a:ln cmpd="sng">
                <a:solidFill>
                  <a:srgbClr val="FF8B8B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6-062D-4801-820E-F495A26820DB}"/>
              </c:ext>
            </c:extLst>
          </c:dPt>
          <c:dPt>
            <c:idx val="6"/>
            <c:bubble3D val="0"/>
            <c:spPr>
              <a:ln>
                <a:solidFill>
                  <a:srgbClr val="FF8B8B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8-574B-4D2D-B898-5E9313AE1D2F}"/>
              </c:ext>
            </c:extLst>
          </c:dPt>
          <c:dPt>
            <c:idx val="7"/>
            <c:bubble3D val="0"/>
            <c:spPr>
              <a:ln>
                <a:solidFill>
                  <a:srgbClr val="FF8B8B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9-1B76-4753-9D31-F3B09FEE5545}"/>
              </c:ext>
            </c:extLst>
          </c:dPt>
          <c:dPt>
            <c:idx val="8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8B8B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9-CAFC-4391-BA8E-1A80396F3746}"/>
              </c:ext>
            </c:extLst>
          </c:dPt>
          <c:dPt>
            <c:idx val="9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8B8B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A-5B43-4B9B-B7E0-611488C1781B}"/>
              </c:ext>
            </c:extLst>
          </c:dPt>
          <c:dPt>
            <c:idx val="10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8B8B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C-5B43-4B9B-B7E0-611488C1781B}"/>
              </c:ext>
            </c:extLst>
          </c:dPt>
          <c:dPt>
            <c:idx val="11"/>
            <c:bubble3D val="0"/>
            <c:spPr>
              <a:ln>
                <a:solidFill>
                  <a:srgbClr val="FF8B8B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B-5B43-4B9B-B7E0-611488C1781B}"/>
              </c:ext>
            </c:extLst>
          </c:dPt>
          <c:dLbls>
            <c:dLbl>
              <c:idx val="0"/>
              <c:layout>
                <c:manualLayout>
                  <c:x val="-2.3974868918320319E-2"/>
                  <c:y val="2.560199404367256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48E5F78E-F774-4EE4-A57C-EED23466AD73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CA4DC160-2668-4F69-9CD6-36B566AEA32C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584-466E-B46D-BA3919F4C6CE}"/>
                </c:ext>
              </c:extLst>
            </c:dLbl>
            <c:dLbl>
              <c:idx val="1"/>
              <c:layout>
                <c:manualLayout>
                  <c:x val="-8.602747082456115E-2"/>
                  <c:y val="-7.468407941886570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598F5D5A-B854-4439-BB96-BF63A0F7484D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73532F73-C7AD-433E-8743-43C6EA96E152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50A-4306-B989-E10AD5F8A5AA}"/>
                </c:ext>
              </c:extLst>
            </c:dLbl>
            <c:dLbl>
              <c:idx val="2"/>
              <c:layout>
                <c:manualLayout>
                  <c:x val="-0.10295090770808139"/>
                  <c:y val="-2.180179314436800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AC83EFF8-686C-4C63-B843-57C4E6AE368C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B5083140-E44E-4757-B811-4A50969EFC46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50A-4306-B989-E10AD5F8A5AA}"/>
                </c:ext>
              </c:extLst>
            </c:dLbl>
            <c:dLbl>
              <c:idx val="3"/>
              <c:layout>
                <c:manualLayout>
                  <c:x val="-0.1241052038124817"/>
                  <c:y val="-2.1962910767285761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FD158E5E-2A40-4382-953B-5F81C9C3ACFC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AD349B69-B5D0-4B06-B863-C4F84661B009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50A-4306-B989-E10AD5F8A5AA}"/>
                </c:ext>
              </c:extLst>
            </c:dLbl>
            <c:dLbl>
              <c:idx val="4"/>
              <c:layout>
                <c:manualLayout>
                  <c:x val="-9.8720048487201312E-2"/>
                  <c:y val="-4.562229532882321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5ED330B4-B847-4FDD-AE2C-F4D6884E2F0C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5BB3CF88-5478-4353-9860-268E78DDA0F2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50A-4306-B989-E10AD5F8A5AA}"/>
                </c:ext>
              </c:extLst>
            </c:dLbl>
            <c:dLbl>
              <c:idx val="5"/>
              <c:layout>
                <c:manualLayout>
                  <c:x val="-3.948801939488053E-2"/>
                  <c:y val="-5.780221456282903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53E0B903-10C9-469F-ABCC-2C70EB97F403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8EFA02CD-FD5C-42B2-9C8E-D8D61EA367C8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062D-4801-820E-F495A26820DB}"/>
                </c:ext>
              </c:extLst>
            </c:dLbl>
            <c:dLbl>
              <c:idx val="6"/>
              <c:layout>
                <c:manualLayout>
                  <c:x val="-8.6732614028041152E-2"/>
                  <c:y val="-5.864306782060092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B475EF6C-07CF-4B50-9737-682CA318C286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2E2D4624-3E3B-4A5C-9D55-0115FA83D281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6934177269447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574B-4D2D-B898-5E9313AE1D2F}"/>
                </c:ext>
              </c:extLst>
            </c:dLbl>
            <c:dLbl>
              <c:idx val="7"/>
              <c:layout>
                <c:manualLayout>
                  <c:x val="-5.6411456278400753E-2"/>
                  <c:y val="-4.0125341135158511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F0E556D7-FF18-4C7C-84D5-81C48BBBA989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BBF6AD69-DF61-4418-BDD7-4B3EC3395CDC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1B76-4753-9D31-F3B09FEE5545}"/>
                </c:ext>
              </c:extLst>
            </c:dLbl>
            <c:dLbl>
              <c:idx val="8"/>
              <c:layout>
                <c:manualLayout>
                  <c:x val="-6.9809177144521034E-2"/>
                  <c:y val="3.050985903199821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B53DA61B-1F74-4EA1-9A2C-60CC577B21CD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3C3227EE-F490-49D2-9FA5-A64096C32535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41048740053454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AFC-4391-BA8E-1A80396F3746}"/>
                </c:ext>
              </c:extLst>
            </c:dLbl>
            <c:dLbl>
              <c:idx val="9"/>
              <c:layout>
                <c:manualLayout>
                  <c:x val="-7.0514264824914158E-2"/>
                  <c:y val="6.486361867095367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CDB9F102-662E-497A-B67B-81ADAE3B9277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5B99D928-A631-4B7C-964B-82B78170F920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10306506317469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5B43-4B9B-B7E0-611488C1781B}"/>
                </c:ext>
              </c:extLst>
            </c:dLbl>
            <c:dLbl>
              <c:idx val="10"/>
              <c:layout>
                <c:manualLayout>
                  <c:x val="-6.4873174720160756E-2"/>
                  <c:y val="2.583744796738321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339AB875-A90E-46D4-9201-CE91240C5066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655FC932-8826-4D00-8437-EDA061F40195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5B43-4B9B-B7E0-611488C1781B}"/>
                </c:ext>
              </c:extLst>
            </c:dLbl>
            <c:dLbl>
              <c:idx val="11"/>
              <c:layout>
                <c:manualLayout>
                  <c:x val="0"/>
                  <c:y val="-2.6075708091014043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EDDF835D-BD52-4BFE-BA94-50385725CE25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3349265A-1BE5-4E13-8623-2F43911C968A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6047305892121"/>
                      <c:h val="4.7837827949301068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5B43-4B9B-B7E0-611488C17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#,##0_);\(#,##0\)</c:formatCode>
                <c:ptCount val="12"/>
                <c:pt idx="0">
                  <c:v>5649</c:v>
                </c:pt>
                <c:pt idx="1">
                  <c:v>15764</c:v>
                </c:pt>
                <c:pt idx="2">
                  <c:v>17024</c:v>
                </c:pt>
                <c:pt idx="3">
                  <c:v>34840</c:v>
                </c:pt>
                <c:pt idx="4">
                  <c:v>35316</c:v>
                </c:pt>
                <c:pt idx="5" formatCode="#,##0_ ">
                  <c:v>43780</c:v>
                </c:pt>
                <c:pt idx="6" formatCode="#,##0_ ">
                  <c:v>54580</c:v>
                </c:pt>
                <c:pt idx="7" formatCode="#,##0_ ">
                  <c:v>57580</c:v>
                </c:pt>
                <c:pt idx="8" formatCode="#,##0_ ">
                  <c:v>88200</c:v>
                </c:pt>
                <c:pt idx="9" formatCode="#,##0_ ">
                  <c:v>88200</c:v>
                </c:pt>
                <c:pt idx="10" formatCode="#,##0_ ">
                  <c:v>88200</c:v>
                </c:pt>
                <c:pt idx="11" formatCode="#,##0_ ">
                  <c:v>88200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工作表1!$F$2:$F$13</c15:f>
                <c15:dlblRangeCache>
                  <c:ptCount val="12"/>
                  <c:pt idx="0">
                    <c:v>4%</c:v>
                  </c:pt>
                  <c:pt idx="1">
                    <c:v>12%</c:v>
                  </c:pt>
                  <c:pt idx="2">
                    <c:v>13%</c:v>
                  </c:pt>
                  <c:pt idx="3">
                    <c:v>26%</c:v>
                  </c:pt>
                  <c:pt idx="4">
                    <c:v>26%</c:v>
                  </c:pt>
                  <c:pt idx="5">
                    <c:v>32%</c:v>
                  </c:pt>
                  <c:pt idx="6">
                    <c:v>40%</c:v>
                  </c:pt>
                  <c:pt idx="7">
                    <c:v>43%</c:v>
                  </c:pt>
                  <c:pt idx="8">
                    <c:v>65%</c:v>
                  </c:pt>
                  <c:pt idx="9">
                    <c:v>65%</c:v>
                  </c:pt>
                  <c:pt idx="10">
                    <c:v>65%</c:v>
                  </c:pt>
                  <c:pt idx="11">
                    <c:v>65%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450A-4306-B989-E10AD5F8A5AA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112已簽約2</c:v>
                </c:pt>
              </c:strCache>
            </c:strRef>
          </c:tx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工作表1!$E$2:$E$13</c:f>
            </c:numRef>
          </c:val>
          <c:smooth val="0"/>
          <c:extLst>
            <c:ext xmlns:c16="http://schemas.microsoft.com/office/drawing/2014/chart" uri="{C3380CC4-5D6E-409C-BE32-E72D297353CC}">
              <c16:uniqueId val="{00000011-ACF5-4BC5-B4E8-10300F0C4E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662048"/>
        <c:axId val="1269662592"/>
      </c:lineChart>
      <c:catAx>
        <c:axId val="1269662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592"/>
        <c:crosses val="autoZero"/>
        <c:auto val="1"/>
        <c:lblAlgn val="ctr"/>
        <c:lblOffset val="100"/>
        <c:noMultiLvlLbl val="0"/>
      </c:catAx>
      <c:valAx>
        <c:axId val="1269662592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0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445587108087201"/>
          <c:y val="1.2912766672059778E-2"/>
          <c:w val="0.46993052840322375"/>
          <c:h val="6.87056777479796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0.77257</cdr:x>
      <cdr:y>0.16548</cdr:y>
    </cdr:from>
    <cdr:to>
      <cdr:x>0.84891</cdr:x>
      <cdr:y>0.2131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558487" y="649174"/>
          <a:ext cx="648072" cy="186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0.66299</cdr:x>
      <cdr:y>0.2933</cdr:y>
    </cdr:from>
    <cdr:to>
      <cdr:x>0.73085</cdr:x>
      <cdr:y>0.36781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5628248" y="1133782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0.6545</cdr:x>
      <cdr:y>0.27467</cdr:y>
    </cdr:from>
    <cdr:to>
      <cdr:x>0.74781</cdr:x>
      <cdr:y>0.34918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5556240" y="106177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0.07465</cdr:x>
      <cdr:y>0.85241</cdr:y>
    </cdr:from>
    <cdr:to>
      <cdr:x>0.19035</cdr:x>
      <cdr:y>0.90407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79343" y="4752528"/>
          <a:ext cx="1052914" cy="288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0.54346</cdr:x>
      <cdr:y>0.25288</cdr:y>
    </cdr:from>
    <cdr:to>
      <cdr:x>0.63018</cdr:x>
      <cdr:y>0.33568</cdr:y>
    </cdr:to>
    <cdr:sp macro="" textlink="">
      <cdr:nvSpPr>
        <cdr:cNvPr id="6" name="矩形 5">
          <a:extLst xmlns:a="http://schemas.openxmlformats.org/drawingml/2006/main">
            <a:ext uri="{FF2B5EF4-FFF2-40B4-BE49-F238E27FC236}">
              <a16:creationId xmlns:a16="http://schemas.microsoft.com/office/drawing/2014/main" id="{C93128CC-7751-4C3F-842B-19BDB1930108}"/>
            </a:ext>
          </a:extLst>
        </cdr:cNvPr>
        <cdr:cNvSpPr/>
      </cdr:nvSpPr>
      <cdr:spPr>
        <a:xfrm xmlns:a="http://schemas.openxmlformats.org/drawingml/2006/main">
          <a:off x="4945689" y="1409899"/>
          <a:ext cx="789184" cy="461643"/>
        </a:xfrm>
        <a:prstGeom xmlns:a="http://schemas.openxmlformats.org/drawingml/2006/main" prst="rect">
          <a:avLst/>
        </a:prstGeom>
        <a:ln xmlns:a="http://schemas.openxmlformats.org/drawingml/2006/main" w="38100">
          <a:solidFill>
            <a:srgbClr val="F4B183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pPr marL="0" indent="0" algn="ctr" rtl="0" eaLnBrk="0" fontAlgn="base" hangingPunct="0">
            <a:spcBef>
              <a:spcPct val="0"/>
            </a:spcBef>
            <a:spcAft>
              <a:spcPct val="0"/>
            </a:spcAft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128</a:t>
          </a:r>
          <a:r>
            <a:rPr kumimoji="1" lang="en-US" altLang="zh-TW" sz="1200" i="0" u="none" strike="noStrike" kern="1200" baseline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%</a:t>
          </a:r>
        </a:p>
        <a:p xmlns:a="http://schemas.openxmlformats.org/drawingml/2006/main">
          <a:pPr marL="0" indent="0" algn="ctr" rtl="0" eaLnBrk="0" fontAlgn="base" hangingPunct="0">
            <a:spcBef>
              <a:spcPct val="0"/>
            </a:spcBef>
            <a:spcAft>
              <a:spcPct val="0"/>
            </a:spcAft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kumimoji="1" lang="en-US" altLang="zh-TW" sz="1200" i="0" u="none" strike="noStrike" kern="1200" baseline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66,462K</a:t>
          </a:r>
        </a:p>
      </cdr:txBody>
    </cdr:sp>
  </cdr:relSizeAnchor>
  <cdr:relSizeAnchor xmlns:cdr="http://schemas.openxmlformats.org/drawingml/2006/chartDrawing">
    <cdr:from>
      <cdr:x>0.24953</cdr:x>
      <cdr:y>0.57924</cdr:y>
    </cdr:from>
    <cdr:to>
      <cdr:x>0.33321</cdr:x>
      <cdr:y>0.66204</cdr:y>
    </cdr:to>
    <cdr:sp macro="" textlink="">
      <cdr:nvSpPr>
        <cdr:cNvPr id="7" name="矩形 6"/>
        <cdr:cNvSpPr/>
      </cdr:nvSpPr>
      <cdr:spPr>
        <a:xfrm xmlns:a="http://schemas.openxmlformats.org/drawingml/2006/main">
          <a:off x="2270835" y="3229502"/>
          <a:ext cx="761520" cy="461643"/>
        </a:xfrm>
        <a:prstGeom xmlns:a="http://schemas.openxmlformats.org/drawingml/2006/main" prst="rect">
          <a:avLst/>
        </a:prstGeom>
        <a:ln xmlns:a="http://schemas.openxmlformats.org/drawingml/2006/main" w="38100">
          <a:solidFill>
            <a:srgbClr val="F4B183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pPr algn="ctr"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63%</a:t>
          </a:r>
        </a:p>
        <a:p xmlns:a="http://schemas.openxmlformats.org/drawingml/2006/main">
          <a:pPr algn="ctr"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31,837K</a:t>
          </a:r>
        </a:p>
      </cdr:txBody>
    </cdr:sp>
  </cdr:relSizeAnchor>
  <cdr:relSizeAnchor xmlns:cdr="http://schemas.openxmlformats.org/drawingml/2006/chartDrawing">
    <cdr:from>
      <cdr:x>0.34024</cdr:x>
      <cdr:y>0.46602</cdr:y>
    </cdr:from>
    <cdr:to>
      <cdr:x>0.51432</cdr:x>
      <cdr:y>0.58195</cdr:y>
    </cdr:to>
    <cdr:sp macro="" textlink="">
      <cdr:nvSpPr>
        <cdr:cNvPr id="8" name="矩形 7"/>
        <cdr:cNvSpPr/>
      </cdr:nvSpPr>
      <cdr:spPr>
        <a:xfrm xmlns:a="http://schemas.openxmlformats.org/drawingml/2006/main">
          <a:off x="3096337" y="2598274"/>
          <a:ext cx="1584176" cy="646331"/>
        </a:xfrm>
        <a:prstGeom xmlns:a="http://schemas.openxmlformats.org/drawingml/2006/main" prst="rect">
          <a:avLst/>
        </a:prstGeom>
        <a:ln xmlns:a="http://schemas.openxmlformats.org/drawingml/2006/main" w="57150">
          <a:solidFill>
            <a:srgbClr val="FFFF0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S(</a:t>
          </a:r>
          <a:r>
            <a: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推廣中</a:t>
          </a:r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中強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BP+IP</a:t>
          </a:r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36,000K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大可       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1,429K</a:t>
          </a:r>
        </a:p>
      </cdr:txBody>
    </cdr:sp>
  </cdr:relSizeAnchor>
  <cdr:relSizeAnchor xmlns:cdr="http://schemas.openxmlformats.org/drawingml/2006/chartDrawing">
    <cdr:from>
      <cdr:x>0.33964</cdr:x>
      <cdr:y>0.5962</cdr:y>
    </cdr:from>
    <cdr:to>
      <cdr:x>0.50553</cdr:x>
      <cdr:y>0.74525</cdr:y>
    </cdr:to>
    <cdr:sp macro="" textlink="">
      <cdr:nvSpPr>
        <cdr:cNvPr id="9" name="矩形 8"/>
        <cdr:cNvSpPr/>
      </cdr:nvSpPr>
      <cdr:spPr>
        <a:xfrm xmlns:a="http://schemas.openxmlformats.org/drawingml/2006/main">
          <a:off x="3090877" y="3324070"/>
          <a:ext cx="1509661" cy="830997"/>
        </a:xfrm>
        <a:prstGeom xmlns:a="http://schemas.openxmlformats.org/drawingml/2006/main" prst="rect">
          <a:avLst/>
        </a:prstGeom>
        <a:ln xmlns:a="http://schemas.openxmlformats.org/drawingml/2006/main" w="57150">
          <a:solidFill>
            <a:srgbClr val="92D05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S(</a:t>
          </a:r>
          <a:r>
            <a: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可簽約</a:t>
          </a:r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雙葉       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952K</a:t>
          </a:r>
        </a:p>
        <a:p xmlns:a="http://schemas.openxmlformats.org/drawingml/2006/main">
          <a:pPr>
            <a:defRPr/>
          </a:pPr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動聯         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95K</a:t>
          </a:r>
        </a:p>
        <a:p xmlns:a="http://schemas.openxmlformats.org/drawingml/2006/main">
          <a:pPr>
            <a:defRPr/>
          </a:pPr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創智         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95K</a:t>
          </a:r>
        </a:p>
      </cdr:txBody>
    </cdr:sp>
  </cdr:relSizeAnchor>
  <cdr:relSizeAnchor xmlns:cdr="http://schemas.openxmlformats.org/drawingml/2006/chartDrawing">
    <cdr:from>
      <cdr:x>0.20452</cdr:x>
      <cdr:y>0.39829</cdr:y>
    </cdr:from>
    <cdr:to>
      <cdr:x>0.305</cdr:x>
      <cdr:y>0.5623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1861241" y="2220619"/>
          <a:ext cx="914406" cy="914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0.77257</cdr:x>
      <cdr:y>0.16548</cdr:y>
    </cdr:from>
    <cdr:to>
      <cdr:x>0.84891</cdr:x>
      <cdr:y>0.2131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558487" y="649174"/>
          <a:ext cx="648072" cy="186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0.66299</cdr:x>
      <cdr:y>0.2933</cdr:y>
    </cdr:from>
    <cdr:to>
      <cdr:x>0.73085</cdr:x>
      <cdr:y>0.36781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5628248" y="1133782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0.6545</cdr:x>
      <cdr:y>0.27467</cdr:y>
    </cdr:from>
    <cdr:to>
      <cdr:x>0.74781</cdr:x>
      <cdr:y>0.34918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5556240" y="106177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0.77257</cdr:x>
      <cdr:y>0.16548</cdr:y>
    </cdr:from>
    <cdr:to>
      <cdr:x>0.84891</cdr:x>
      <cdr:y>0.2131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558487" y="649174"/>
          <a:ext cx="648072" cy="186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0.66299</cdr:x>
      <cdr:y>0.2933</cdr:y>
    </cdr:from>
    <cdr:to>
      <cdr:x>0.73085</cdr:x>
      <cdr:y>0.36781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5628248" y="1133782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0.6545</cdr:x>
      <cdr:y>0.27467</cdr:y>
    </cdr:from>
    <cdr:to>
      <cdr:x>0.74781</cdr:x>
      <cdr:y>0.34918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5556240" y="106177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0.77257</cdr:x>
      <cdr:y>0.16548</cdr:y>
    </cdr:from>
    <cdr:to>
      <cdr:x>0.84891</cdr:x>
      <cdr:y>0.2131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558487" y="649174"/>
          <a:ext cx="648072" cy="186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0.66299</cdr:x>
      <cdr:y>0.2933</cdr:y>
    </cdr:from>
    <cdr:to>
      <cdr:x>0.73085</cdr:x>
      <cdr:y>0.36781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5970399" y="1330719"/>
          <a:ext cx="611097" cy="338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0.6545</cdr:x>
      <cdr:y>0.27467</cdr:y>
    </cdr:from>
    <cdr:to>
      <cdr:x>0.74781</cdr:x>
      <cdr:y>0.34918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5556240" y="106177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5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5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B91DCDE-5A58-4C3D-996E-BD1B25B4BDB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92237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05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06363" y="742950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5" y="4716105"/>
            <a:ext cx="4985806" cy="446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05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F61BC97-980A-450C-A04C-16BC36E16F9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2056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2503" fontAlgn="auto">
              <a:spcBef>
                <a:spcPts val="0"/>
              </a:spcBef>
              <a:spcAft>
                <a:spcPts val="0"/>
              </a:spcAft>
              <a:defRPr/>
            </a:pPr>
            <a:fld id="{44CE71AA-09F8-4FB5-8A13-288836B8A8A4}" type="slidenum">
              <a:rPr kumimoji="0" lang="zh-TW" altLang="en-US">
                <a:solidFill>
                  <a:prstClr val="black"/>
                </a:solidFill>
                <a:latin typeface="Calibri" panose="020F0502020204030204"/>
              </a:rPr>
              <a:pPr defTabSz="912503" fontAlgn="auto">
                <a:spcBef>
                  <a:spcPts val="0"/>
                </a:spcBef>
                <a:spcAft>
                  <a:spcPts val="0"/>
                </a:spcAft>
                <a:defRPr/>
              </a:pPr>
              <a:t>0</a:t>
            </a:fld>
            <a:endParaRPr kumimoji="0" lang="zh-TW" alt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08428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/>
              <a:t>10</a:t>
            </a:r>
            <a:r>
              <a:rPr lang="zh-TW" altLang="en-US" dirty="0"/>
              <a:t>月：</a:t>
            </a:r>
            <a:r>
              <a:rPr lang="en-US" altLang="zh-TW" dirty="0"/>
              <a:t>H200/500K/</a:t>
            </a:r>
            <a:r>
              <a:rPr lang="zh-TW" altLang="en-US" dirty="0"/>
              <a:t>光田</a:t>
            </a:r>
            <a:r>
              <a:rPr lang="en-US" altLang="zh-TW" dirty="0"/>
              <a:t>(</a:t>
            </a:r>
            <a:r>
              <a:rPr lang="zh-TW" altLang="en-US" dirty="0"/>
              <a:t>復健中心</a:t>
            </a:r>
            <a:r>
              <a:rPr lang="en-US" altLang="zh-TW" dirty="0"/>
              <a:t>)/</a:t>
            </a:r>
            <a:r>
              <a:rPr lang="zh-TW" altLang="en-US" dirty="0"/>
              <a:t>成案</a:t>
            </a:r>
            <a:r>
              <a:rPr lang="en-US" altLang="zh-TW" dirty="0"/>
              <a:t>60%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衍生缺口：目標</a:t>
            </a:r>
            <a:r>
              <a:rPr lang="en-US" altLang="zh-TW" dirty="0"/>
              <a:t>38,706-A</a:t>
            </a:r>
            <a:r>
              <a:rPr lang="zh-TW" altLang="en-US" dirty="0"/>
              <a:t>組</a:t>
            </a:r>
            <a:r>
              <a:rPr lang="en-US" altLang="zh-TW" dirty="0"/>
              <a:t>(12,571</a:t>
            </a:r>
            <a:r>
              <a:rPr lang="zh-TW" altLang="en-US" dirty="0"/>
              <a:t>慧保</a:t>
            </a:r>
            <a:r>
              <a:rPr lang="en-US" altLang="zh-TW" dirty="0"/>
              <a:t>+22</a:t>
            </a:r>
            <a:r>
              <a:rPr lang="zh-TW" altLang="en-US" dirty="0"/>
              <a:t>智權</a:t>
            </a:r>
            <a:r>
              <a:rPr lang="en-US" altLang="zh-TW" dirty="0"/>
              <a:t>)-H(1,200</a:t>
            </a:r>
            <a:r>
              <a:rPr lang="zh-TW" altLang="en-US" dirty="0"/>
              <a:t>高登</a:t>
            </a:r>
            <a:r>
              <a:rPr lang="en-US" altLang="zh-TW" dirty="0"/>
              <a:t>+1,000</a:t>
            </a:r>
            <a:r>
              <a:rPr kumimoji="0"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旳蔓</a:t>
            </a:r>
            <a:r>
              <a:rPr lang="en-US" altLang="zh-TW" dirty="0"/>
              <a:t>)-S(1600</a:t>
            </a:r>
            <a:r>
              <a:rPr lang="zh-TW" altLang="en-US" dirty="0"/>
              <a:t>云泰</a:t>
            </a:r>
            <a:r>
              <a:rPr lang="en-US" altLang="zh-TW" dirty="0"/>
              <a:t>+6,000</a:t>
            </a:r>
            <a:r>
              <a:rPr lang="zh-TW" altLang="en-US" dirty="0"/>
              <a:t>中強</a:t>
            </a:r>
            <a:r>
              <a:rPr lang="en-US" altLang="zh-TW" dirty="0"/>
              <a:t>)-U(1,000</a:t>
            </a:r>
            <a:r>
              <a:rPr lang="zh-TW" altLang="en-US" dirty="0"/>
              <a:t>中基</a:t>
            </a:r>
            <a:r>
              <a:rPr lang="en-US" altLang="zh-TW" dirty="0"/>
              <a:t>+375</a:t>
            </a:r>
            <a:r>
              <a:rPr lang="zh-TW" altLang="en-US" dirty="0"/>
              <a:t>米特</a:t>
            </a:r>
            <a:r>
              <a:rPr lang="en-US" altLang="zh-TW" dirty="0"/>
              <a:t>+375</a:t>
            </a:r>
            <a:r>
              <a:rPr lang="zh-TW" altLang="en-US" dirty="0"/>
              <a:t>漢將</a:t>
            </a:r>
            <a:r>
              <a:rPr lang="en-US" altLang="zh-TW" dirty="0"/>
              <a:t>+1,000</a:t>
            </a:r>
            <a:r>
              <a:rPr lang="zh-TW" altLang="en-US" dirty="0"/>
              <a:t>鮮速</a:t>
            </a:r>
            <a:r>
              <a:rPr lang="en-US" altLang="zh-TW" dirty="0"/>
              <a:t>+1,000</a:t>
            </a:r>
            <a:r>
              <a:rPr lang="zh-TW" altLang="en-US" dirty="0"/>
              <a:t>漢錸</a:t>
            </a:r>
            <a:r>
              <a:rPr lang="en-US" altLang="zh-TW" dirty="0"/>
              <a:t>+1,500</a:t>
            </a:r>
            <a:r>
              <a:rPr lang="zh-TW" altLang="en-US" dirty="0"/>
              <a:t>威剛</a:t>
            </a:r>
            <a:r>
              <a:rPr lang="en-US" altLang="zh-TW" dirty="0"/>
              <a:t>)=11,063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7858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B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530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共識：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努力中：成案率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0~59%-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初洽、業科案未送件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推廣中：成案率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60~80%-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已啟動議約動作、金額達共識、業科已送件未審查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可簽約：成案率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81~99%-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洽案系統成本訂價送簽或法務議約完成或用印簽辦中、業科審查通過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1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13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3417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8602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4834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4121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A</a:t>
            </a:r>
            <a:r>
              <a:rPr lang="zh-TW" altLang="en-US" dirty="0"/>
              <a:t>：智權</a:t>
            </a:r>
            <a:r>
              <a:rPr lang="en-US" altLang="zh-TW" dirty="0"/>
              <a:t>22K</a:t>
            </a:r>
            <a:r>
              <a:rPr lang="zh-TW" altLang="en-US" dirty="0"/>
              <a:t>、慧保</a:t>
            </a:r>
            <a:r>
              <a:rPr lang="en-US" altLang="zh-TW" dirty="0"/>
              <a:t>11,428K(3,000K</a:t>
            </a:r>
            <a:r>
              <a:rPr lang="zh-TW" altLang="en-US" dirty="0"/>
              <a:t>專利</a:t>
            </a:r>
            <a:r>
              <a:rPr lang="en-US" altLang="zh-TW" dirty="0"/>
              <a:t>-7</a:t>
            </a:r>
            <a:r>
              <a:rPr lang="zh-TW" altLang="en-US" dirty="0"/>
              <a:t>月、</a:t>
            </a:r>
            <a:r>
              <a:rPr lang="en-US" altLang="zh-TW" dirty="0"/>
              <a:t>8,428K</a:t>
            </a:r>
            <a:r>
              <a:rPr lang="zh-TW" altLang="en-US" dirty="0"/>
              <a:t>技術</a:t>
            </a:r>
            <a:r>
              <a:rPr lang="en-US" altLang="zh-TW" dirty="0"/>
              <a:t>-7</a:t>
            </a:r>
            <a:r>
              <a:rPr lang="zh-TW" altLang="en-US" dirty="0"/>
              <a:t>月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H</a:t>
            </a:r>
            <a:r>
              <a:rPr lang="zh-TW" altLang="en-US" dirty="0"/>
              <a:t>：晉弘</a:t>
            </a:r>
            <a:r>
              <a:rPr lang="en-US" altLang="zh-TW" dirty="0"/>
              <a:t>600K(backlog</a:t>
            </a:r>
            <a:r>
              <a:rPr lang="zh-TW" altLang="en-US" dirty="0"/>
              <a:t>技術</a:t>
            </a:r>
            <a:r>
              <a:rPr lang="en-US" altLang="zh-TW" dirty="0"/>
              <a:t>-12</a:t>
            </a:r>
            <a:r>
              <a:rPr lang="zh-TW" altLang="en-US" dirty="0"/>
              <a:t>月，現況結案中</a:t>
            </a:r>
            <a:r>
              <a:rPr lang="en-US" altLang="zh-TW" dirty="0"/>
              <a:t>)</a:t>
            </a:r>
            <a:r>
              <a:rPr lang="zh-TW" altLang="en-US" dirty="0"/>
              <a:t>、旳蔓</a:t>
            </a:r>
            <a:r>
              <a:rPr lang="en-US" altLang="zh-TW" dirty="0"/>
              <a:t>(1,000K</a:t>
            </a:r>
            <a:r>
              <a:rPr lang="zh-TW" altLang="en-US" dirty="0"/>
              <a:t>技術</a:t>
            </a:r>
            <a:r>
              <a:rPr lang="en-US" altLang="zh-TW" dirty="0"/>
              <a:t>-7</a:t>
            </a:r>
            <a:r>
              <a:rPr lang="zh-TW" altLang="en-US" dirty="0"/>
              <a:t>月</a:t>
            </a:r>
            <a:r>
              <a:rPr lang="en-US" altLang="zh-TW" dirty="0"/>
              <a:t>)</a:t>
            </a:r>
            <a:r>
              <a:rPr lang="zh-TW" altLang="en-US" dirty="0"/>
              <a:t>、高登</a:t>
            </a:r>
            <a:r>
              <a:rPr lang="en-US" altLang="zh-TW" dirty="0"/>
              <a:t>(1,200K</a:t>
            </a:r>
            <a:r>
              <a:rPr lang="zh-TW" altLang="en-US" dirty="0"/>
              <a:t>技術</a:t>
            </a:r>
            <a:r>
              <a:rPr lang="en-US" altLang="zh-TW" dirty="0"/>
              <a:t>-8</a:t>
            </a:r>
            <a:r>
              <a:rPr lang="zh-TW" altLang="en-US" dirty="0"/>
              <a:t>月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S</a:t>
            </a:r>
            <a:r>
              <a:rPr lang="zh-TW" altLang="en-US" dirty="0"/>
              <a:t>：云泰</a:t>
            </a:r>
            <a:r>
              <a:rPr lang="en-US" altLang="zh-TW" dirty="0"/>
              <a:t>(500K</a:t>
            </a:r>
            <a:r>
              <a:rPr lang="zh-TW" altLang="en-US" dirty="0"/>
              <a:t>專利</a:t>
            </a:r>
            <a:r>
              <a:rPr lang="en-US" altLang="zh-TW" dirty="0"/>
              <a:t>-5</a:t>
            </a:r>
            <a:r>
              <a:rPr lang="zh-TW" altLang="en-US" dirty="0"/>
              <a:t>月、</a:t>
            </a:r>
            <a:r>
              <a:rPr lang="en-US" altLang="zh-TW" dirty="0"/>
              <a:t>1,100K</a:t>
            </a:r>
            <a:r>
              <a:rPr lang="zh-TW" altLang="en-US" dirty="0"/>
              <a:t>技術</a:t>
            </a:r>
            <a:r>
              <a:rPr lang="en-US" altLang="zh-TW" dirty="0"/>
              <a:t>-10</a:t>
            </a:r>
            <a:r>
              <a:rPr lang="zh-TW" altLang="en-US" dirty="0"/>
              <a:t>月</a:t>
            </a:r>
            <a:r>
              <a:rPr lang="en-US" altLang="zh-TW" dirty="0"/>
              <a:t>)</a:t>
            </a:r>
            <a:r>
              <a:rPr lang="zh-TW" altLang="en-US" dirty="0"/>
              <a:t>、泰沂</a:t>
            </a:r>
            <a:r>
              <a:rPr lang="en-US" altLang="zh-TW" dirty="0"/>
              <a:t>1,500K(backlog</a:t>
            </a:r>
            <a:r>
              <a:rPr lang="zh-TW" altLang="en-US" dirty="0"/>
              <a:t>技術</a:t>
            </a:r>
            <a:r>
              <a:rPr lang="en-US" altLang="zh-TW" dirty="0"/>
              <a:t>-12</a:t>
            </a:r>
            <a:r>
              <a:rPr lang="zh-TW" altLang="en-US" dirty="0"/>
              <a:t>月，待業科結果</a:t>
            </a:r>
            <a:r>
              <a:rPr lang="en-US" altLang="zh-TW" dirty="0"/>
              <a:t>)</a:t>
            </a:r>
            <a:r>
              <a:rPr lang="zh-TW" altLang="en-US" dirty="0"/>
              <a:t>、中強</a:t>
            </a:r>
            <a:r>
              <a:rPr lang="en-US" altLang="zh-TW" dirty="0"/>
              <a:t>6,000K(</a:t>
            </a:r>
            <a:r>
              <a:rPr lang="zh-TW" altLang="en-US" dirty="0"/>
              <a:t>技術</a:t>
            </a:r>
            <a:r>
              <a:rPr lang="en-US" altLang="zh-TW" dirty="0"/>
              <a:t>-12</a:t>
            </a:r>
            <a:r>
              <a:rPr lang="zh-TW" altLang="en-US" dirty="0"/>
              <a:t>月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U</a:t>
            </a:r>
            <a:r>
              <a:rPr lang="zh-TW" altLang="en-US" dirty="0"/>
              <a:t>：鮮速</a:t>
            </a:r>
            <a:r>
              <a:rPr lang="en-US" altLang="zh-TW" dirty="0"/>
              <a:t>1,000K(</a:t>
            </a:r>
            <a:r>
              <a:rPr lang="zh-TW" altLang="en-US" dirty="0"/>
              <a:t>技術</a:t>
            </a:r>
            <a:r>
              <a:rPr lang="en-US" altLang="zh-TW" dirty="0"/>
              <a:t>-6</a:t>
            </a:r>
            <a:r>
              <a:rPr lang="zh-TW" altLang="en-US" dirty="0"/>
              <a:t>月</a:t>
            </a:r>
            <a:r>
              <a:rPr lang="en-US" altLang="zh-TW" dirty="0"/>
              <a:t>)</a:t>
            </a:r>
            <a:r>
              <a:rPr lang="zh-TW" altLang="en-US" dirty="0"/>
              <a:t>、中基</a:t>
            </a:r>
            <a:r>
              <a:rPr lang="en-US" altLang="zh-TW" dirty="0"/>
              <a:t>1,000K(</a:t>
            </a:r>
            <a:r>
              <a:rPr lang="zh-TW" altLang="en-US" dirty="0"/>
              <a:t>技術</a:t>
            </a:r>
            <a:r>
              <a:rPr lang="en-US" altLang="zh-TW" dirty="0"/>
              <a:t>-8</a:t>
            </a:r>
            <a:r>
              <a:rPr lang="zh-TW" altLang="en-US" dirty="0"/>
              <a:t>月</a:t>
            </a:r>
            <a:r>
              <a:rPr lang="en-US" altLang="zh-TW" dirty="0"/>
              <a:t>)</a:t>
            </a:r>
            <a:r>
              <a:rPr lang="zh-TW" altLang="en-US" dirty="0"/>
              <a:t>、漢將</a:t>
            </a:r>
            <a:r>
              <a:rPr lang="en-US" altLang="zh-TW" dirty="0"/>
              <a:t>375K(</a:t>
            </a:r>
            <a:r>
              <a:rPr lang="zh-TW" altLang="en-US" dirty="0"/>
              <a:t>技術</a:t>
            </a:r>
            <a:r>
              <a:rPr lang="en-US" altLang="zh-TW" dirty="0"/>
              <a:t>-11</a:t>
            </a:r>
            <a:r>
              <a:rPr lang="zh-TW" altLang="en-US" dirty="0"/>
              <a:t>月</a:t>
            </a:r>
            <a:r>
              <a:rPr lang="en-US" altLang="zh-TW" dirty="0"/>
              <a:t>)</a:t>
            </a:r>
            <a:r>
              <a:rPr lang="zh-TW" altLang="en-US" dirty="0"/>
              <a:t>、米特</a:t>
            </a:r>
            <a:r>
              <a:rPr lang="en-US" altLang="zh-TW" dirty="0"/>
              <a:t>(1)1,000K(backlog-11</a:t>
            </a:r>
            <a:r>
              <a:rPr lang="zh-TW" altLang="en-US" dirty="0"/>
              <a:t>月</a:t>
            </a:r>
            <a:r>
              <a:rPr lang="en-US" altLang="zh-TW" dirty="0"/>
              <a:t>)</a:t>
            </a:r>
            <a:r>
              <a:rPr lang="zh-TW" altLang="en-US" dirty="0"/>
              <a:t>、米特</a:t>
            </a:r>
            <a:r>
              <a:rPr lang="en-US" altLang="zh-TW" dirty="0"/>
              <a:t>(2)375K(</a:t>
            </a:r>
            <a:r>
              <a:rPr lang="zh-TW" altLang="en-US" dirty="0"/>
              <a:t>技術</a:t>
            </a:r>
            <a:r>
              <a:rPr lang="en-US" altLang="zh-TW" dirty="0"/>
              <a:t>-11</a:t>
            </a:r>
            <a:r>
              <a:rPr lang="zh-TW" altLang="en-US" dirty="0"/>
              <a:t>月</a:t>
            </a:r>
            <a:r>
              <a:rPr lang="en-US" altLang="zh-TW" dirty="0"/>
              <a:t>)</a:t>
            </a:r>
            <a:r>
              <a:rPr lang="zh-TW" altLang="en-US" dirty="0"/>
              <a:t>、漢錸</a:t>
            </a:r>
            <a:r>
              <a:rPr lang="en-US" altLang="zh-TW" dirty="0"/>
              <a:t>1,000K(</a:t>
            </a:r>
            <a:r>
              <a:rPr lang="zh-TW" altLang="en-US" dirty="0"/>
              <a:t>技術</a:t>
            </a:r>
            <a:r>
              <a:rPr lang="en-US" altLang="zh-TW" dirty="0"/>
              <a:t>-12</a:t>
            </a:r>
            <a:r>
              <a:rPr lang="zh-TW" altLang="en-US" dirty="0"/>
              <a:t>月</a:t>
            </a:r>
            <a:r>
              <a:rPr lang="en-US" altLang="zh-TW" dirty="0"/>
              <a:t>)</a:t>
            </a:r>
            <a:r>
              <a:rPr lang="zh-TW" altLang="en-US" dirty="0"/>
              <a:t>、威剛</a:t>
            </a:r>
            <a:r>
              <a:rPr lang="en-US" altLang="zh-TW" dirty="0"/>
              <a:t>1,500K(</a:t>
            </a:r>
            <a:r>
              <a:rPr lang="zh-TW" altLang="en-US" dirty="0"/>
              <a:t>技術</a:t>
            </a:r>
            <a:r>
              <a:rPr lang="en-US" altLang="zh-TW" dirty="0"/>
              <a:t>-12</a:t>
            </a:r>
            <a:r>
              <a:rPr lang="zh-TW" altLang="en-US" dirty="0"/>
              <a:t>月，計畫規劃中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671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藍色字體為已有接觸洽談中廠商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6591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26612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10789" y="6391285"/>
            <a:ext cx="8128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dirty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999" y="3866592"/>
            <a:ext cx="3683001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11638848" y="6618289"/>
            <a:ext cx="553156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601134" y="1285592"/>
            <a:ext cx="11159067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133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8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6323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10" y="308093"/>
            <a:ext cx="11317110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3" y="1090246"/>
            <a:ext cx="11324491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  <a:endParaRPr lang="en-US" altLang="zh-TW" dirty="0"/>
          </a:p>
          <a:p>
            <a:pPr lvl="3"/>
            <a:r>
              <a:rPr lang="zh-TW" altLang="en-US" dirty="0"/>
              <a:t>第四層</a:t>
            </a:r>
            <a:endParaRPr lang="en-US" altLang="zh-TW" dirty="0"/>
          </a:p>
          <a:p>
            <a:pPr lvl="4"/>
            <a:endParaRPr lang="zh-TW" altLang="en-US" dirty="0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882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32257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981075"/>
            <a:ext cx="109728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47855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48860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981075"/>
            <a:ext cx="109728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46394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6189784" y="981075"/>
            <a:ext cx="5392617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6189784" y="3629025"/>
            <a:ext cx="5392617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6727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92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2446866" y="6958013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24330507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8978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26730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981075"/>
            <a:ext cx="109728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0380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167"/>
            <a:ext cx="109728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65676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12192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96001" y="6650298"/>
            <a:ext cx="4415963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11703055" y="6624646"/>
            <a:ext cx="493183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0198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10789" y="6391285"/>
            <a:ext cx="8128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dirty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999" y="3866592"/>
            <a:ext cx="3683001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11638848" y="6618289"/>
            <a:ext cx="553156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601134" y="1285592"/>
            <a:ext cx="11159067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0288702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8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551209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10" y="308093"/>
            <a:ext cx="11317110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3" y="1090246"/>
            <a:ext cx="11324491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  <a:endParaRPr lang="en-US" altLang="zh-TW" dirty="0"/>
          </a:p>
          <a:p>
            <a:pPr lvl="3"/>
            <a:r>
              <a:rPr lang="zh-TW" altLang="en-US" dirty="0"/>
              <a:t>第四層</a:t>
            </a:r>
            <a:endParaRPr lang="en-US" altLang="zh-TW" dirty="0"/>
          </a:p>
          <a:p>
            <a:pPr lvl="4"/>
            <a:endParaRPr lang="zh-TW" altLang="en-US" dirty="0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99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780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981075"/>
            <a:ext cx="109728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1568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6189784" y="981075"/>
            <a:ext cx="5392617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6189784" y="3629025"/>
            <a:ext cx="5392617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96965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92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2446866" y="6958013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58707219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8978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972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167"/>
            <a:ext cx="109728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87335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12192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96001" y="6650298"/>
            <a:ext cx="4415963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11703055" y="6624646"/>
            <a:ext cx="493183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-1"/>
            <a:ext cx="109728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858414"/>
            <a:ext cx="109728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dirty="0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 dirty="0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 dirty="0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 dirty="0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572250"/>
            <a:ext cx="28448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11489268" y="6619883"/>
            <a:ext cx="702734" cy="238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" y="6504265"/>
            <a:ext cx="10896533" cy="36933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 dirty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01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-1"/>
            <a:ext cx="109728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858414"/>
            <a:ext cx="109728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dirty="0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 dirty="0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 dirty="0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 dirty="0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572250"/>
            <a:ext cx="28448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11489268" y="6619883"/>
            <a:ext cx="702734" cy="238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" y="6504265"/>
            <a:ext cx="10896533" cy="36933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 dirty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033" name="圖片 11" descr="irti40_logo.png"/>
          <p:cNvPicPr>
            <a:picLocks noChangeAspect="1"/>
          </p:cNvPicPr>
          <p:nvPr/>
        </p:nvPicPr>
        <p:blipFill rotWithShape="1">
          <a:blip r:embed="rId14"/>
          <a:srcRect r="31073"/>
          <a:stretch/>
        </p:blipFill>
        <p:spPr bwMode="auto">
          <a:xfrm>
            <a:off x="16934" y="-7938"/>
            <a:ext cx="1950608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178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iip.itnet.org.tw/news_list.php?m=1" TargetMode="External"/><Relationship Id="rId2" Type="http://schemas.openxmlformats.org/officeDocument/2006/relationships/hyperlink" Target="https://www.smebiz.org.tw/project-digital.php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smebiz.org.tw/project-digital.php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39618" y="1628800"/>
            <a:ext cx="6858001" cy="1513898"/>
          </a:xfrm>
          <a:prstGeom prst="rect">
            <a:avLst/>
          </a:prstGeom>
          <a:noFill/>
          <a:ln>
            <a:noFill/>
          </a:ln>
        </p:spPr>
        <p:txBody>
          <a:bodyPr lIns="71837" tIns="35918" rIns="71837" bIns="35918" anchor="ctr"/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20000"/>
              </a:lnSpc>
              <a:defRPr/>
            </a:pPr>
            <a:r>
              <a:rPr lang="zh-TW" altLang="en-US" sz="3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</a:rPr>
              <a:t>服科中心  </a:t>
            </a:r>
            <a:endParaRPr lang="en-US" altLang="zh-TW" sz="34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charset="0"/>
            </a:endParaRPr>
          </a:p>
          <a:p>
            <a:pPr algn="ctr" eaLnBrk="1" hangingPunct="1">
              <a:lnSpc>
                <a:spcPct val="120000"/>
              </a:lnSpc>
              <a:defRPr/>
            </a:pPr>
            <a:r>
              <a:rPr lang="zh-TW" altLang="en-US" sz="3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</a:rPr>
              <a:t>推廣業務報告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16948" y="4977476"/>
            <a:ext cx="9161252" cy="111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837" tIns="35918" rIns="71837" bIns="35918">
            <a:spAutoFit/>
          </a:bodyPr>
          <a:lstStyle/>
          <a:p>
            <a:pPr algn="ctr" defTabSz="717947" ea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06/20</a:t>
            </a:r>
          </a:p>
          <a:p>
            <a:pPr algn="ctr" defTabSz="717947" eaLnBrk="1" hangingPunct="1">
              <a:lnSpc>
                <a:spcPct val="150000"/>
              </a:lnSpc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企推組報告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39832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60778AA-5EF2-4DE4-8324-71BDFF0774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7E655-DAE8-4669-B92D-FD48184271D6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707EC91A-07DF-4070-8CFB-91854D156EBB}"/>
              </a:ext>
            </a:extLst>
          </p:cNvPr>
          <p:cNvSpPr/>
          <p:nvPr/>
        </p:nvSpPr>
        <p:spPr bwMode="gray">
          <a:xfrm>
            <a:off x="623392" y="1628800"/>
            <a:ext cx="3528392" cy="720080"/>
          </a:xfrm>
          <a:prstGeom prst="roundRect">
            <a:avLst/>
          </a:prstGeom>
          <a:solidFill>
            <a:srgbClr val="469597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運動科技</a:t>
            </a:r>
          </a:p>
        </p:txBody>
      </p:sp>
      <p:sp>
        <p:nvSpPr>
          <p:cNvPr id="19" name="矩形: 圓角 18">
            <a:extLst>
              <a:ext uri="{FF2B5EF4-FFF2-40B4-BE49-F238E27FC236}">
                <a16:creationId xmlns:a16="http://schemas.microsoft.com/office/drawing/2014/main" id="{F547BC3F-2A45-4B9D-87C3-E867C0C31155}"/>
              </a:ext>
            </a:extLst>
          </p:cNvPr>
          <p:cNvSpPr/>
          <p:nvPr/>
        </p:nvSpPr>
        <p:spPr bwMode="gray">
          <a:xfrm>
            <a:off x="4295799" y="1628800"/>
            <a:ext cx="3528393" cy="720080"/>
          </a:xfrm>
          <a:prstGeom prst="roundRect">
            <a:avLst/>
          </a:prstGeom>
          <a:solidFill>
            <a:srgbClr val="A2B1B4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健康照護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高齡、嬰兒、動物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</p:txBody>
      </p:sp>
      <p:sp>
        <p:nvSpPr>
          <p:cNvPr id="21" name="矩形: 圓角 20">
            <a:extLst>
              <a:ext uri="{FF2B5EF4-FFF2-40B4-BE49-F238E27FC236}">
                <a16:creationId xmlns:a16="http://schemas.microsoft.com/office/drawing/2014/main" id="{3702B0EF-63CF-45AF-8E4A-67203EEFA4E5}"/>
              </a:ext>
            </a:extLst>
          </p:cNvPr>
          <p:cNvSpPr/>
          <p:nvPr/>
        </p:nvSpPr>
        <p:spPr bwMode="gray">
          <a:xfrm>
            <a:off x="4297695" y="2492896"/>
            <a:ext cx="1726298" cy="720080"/>
          </a:xfrm>
          <a:prstGeom prst="roundRect">
            <a:avLst/>
          </a:prstGeom>
          <a:solidFill>
            <a:srgbClr val="A2B1B4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非接觸式生理感測</a:t>
            </a:r>
          </a:p>
        </p:txBody>
      </p:sp>
      <p:sp>
        <p:nvSpPr>
          <p:cNvPr id="26" name="矩形: 圓角 25">
            <a:extLst>
              <a:ext uri="{FF2B5EF4-FFF2-40B4-BE49-F238E27FC236}">
                <a16:creationId xmlns:a16="http://schemas.microsoft.com/office/drawing/2014/main" id="{71A83E58-9681-472A-B2D6-33F2CBE70452}"/>
              </a:ext>
            </a:extLst>
          </p:cNvPr>
          <p:cNvSpPr/>
          <p:nvPr/>
        </p:nvSpPr>
        <p:spPr bwMode="gray">
          <a:xfrm>
            <a:off x="6077508" y="2506283"/>
            <a:ext cx="1746684" cy="720080"/>
          </a:xfrm>
          <a:prstGeom prst="roundRect">
            <a:avLst/>
          </a:prstGeom>
          <a:solidFill>
            <a:srgbClr val="A2B1B4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lang="zh-TW" altLang="en-US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生成式</a:t>
            </a:r>
            <a:r>
              <a:rPr lang="en-US" altLang="zh-TW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</a:t>
            </a:r>
          </a:p>
        </p:txBody>
      </p:sp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53FF7115-CEDB-4A87-AE5C-0B14E05CA29C}"/>
              </a:ext>
            </a:extLst>
          </p:cNvPr>
          <p:cNvSpPr/>
          <p:nvPr/>
        </p:nvSpPr>
        <p:spPr bwMode="gray">
          <a:xfrm>
            <a:off x="9842310" y="1628800"/>
            <a:ext cx="1726298" cy="720080"/>
          </a:xfrm>
          <a:prstGeom prst="roundRect">
            <a:avLst/>
          </a:prstGeom>
          <a:solidFill>
            <a:srgbClr val="7093D2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虛擬客服</a:t>
            </a:r>
          </a:p>
        </p:txBody>
      </p:sp>
      <p:sp>
        <p:nvSpPr>
          <p:cNvPr id="29" name="矩形: 圓角 28">
            <a:extLst>
              <a:ext uri="{FF2B5EF4-FFF2-40B4-BE49-F238E27FC236}">
                <a16:creationId xmlns:a16="http://schemas.microsoft.com/office/drawing/2014/main" id="{3F1E3D40-E1C9-4C99-8057-16738A9C30A1}"/>
              </a:ext>
            </a:extLst>
          </p:cNvPr>
          <p:cNvSpPr/>
          <p:nvPr/>
        </p:nvSpPr>
        <p:spPr bwMode="gray">
          <a:xfrm>
            <a:off x="608316" y="2479509"/>
            <a:ext cx="1726298" cy="720080"/>
          </a:xfrm>
          <a:prstGeom prst="roundRect">
            <a:avLst/>
          </a:prstGeom>
          <a:solidFill>
            <a:srgbClr val="469597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lang="zh-TW" altLang="en-US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智慧發球機</a:t>
            </a:r>
          </a:p>
        </p:txBody>
      </p:sp>
      <p:sp>
        <p:nvSpPr>
          <p:cNvPr id="30" name="矩形: 圓角 29">
            <a:extLst>
              <a:ext uri="{FF2B5EF4-FFF2-40B4-BE49-F238E27FC236}">
                <a16:creationId xmlns:a16="http://schemas.microsoft.com/office/drawing/2014/main" id="{29C857E2-C1CC-4984-8EB7-307BFC29E893}"/>
              </a:ext>
            </a:extLst>
          </p:cNvPr>
          <p:cNvSpPr/>
          <p:nvPr/>
        </p:nvSpPr>
        <p:spPr bwMode="gray">
          <a:xfrm>
            <a:off x="2388129" y="2492896"/>
            <a:ext cx="1746684" cy="720080"/>
          </a:xfrm>
          <a:prstGeom prst="roundRect">
            <a:avLst/>
          </a:prstGeom>
          <a:solidFill>
            <a:srgbClr val="469597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lang="zh-TW" altLang="en-US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高球模擬系統</a:t>
            </a:r>
          </a:p>
        </p:txBody>
      </p:sp>
      <p:sp>
        <p:nvSpPr>
          <p:cNvPr id="34" name="矩形: 圓角 33">
            <a:extLst>
              <a:ext uri="{FF2B5EF4-FFF2-40B4-BE49-F238E27FC236}">
                <a16:creationId xmlns:a16="http://schemas.microsoft.com/office/drawing/2014/main" id="{BE8ED11D-2073-4FD9-AA68-110F760C8280}"/>
              </a:ext>
            </a:extLst>
          </p:cNvPr>
          <p:cNvSpPr/>
          <p:nvPr/>
        </p:nvSpPr>
        <p:spPr bwMode="gray">
          <a:xfrm>
            <a:off x="7937141" y="2509528"/>
            <a:ext cx="1726298" cy="720080"/>
          </a:xfrm>
          <a:prstGeom prst="roundRect">
            <a:avLst/>
          </a:prstGeom>
          <a:solidFill>
            <a:srgbClr val="DDBEAA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lang="zh-TW" altLang="en-US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感測系統應用</a:t>
            </a: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95B02A19-2BDC-4FAA-A7A6-F460E0A96D75}"/>
              </a:ext>
            </a:extLst>
          </p:cNvPr>
          <p:cNvSpPr txBox="1"/>
          <p:nvPr/>
        </p:nvSpPr>
        <p:spPr>
          <a:xfrm>
            <a:off x="623392" y="3284984"/>
            <a:ext cx="1872209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TW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S000</a:t>
            </a: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緯創資通</a:t>
            </a:r>
            <a:endParaRPr lang="en-US" altLang="zh-TW" sz="1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負責人：林宏墩</a:t>
            </a: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推廣：蔡耀輝</a:t>
            </a:r>
          </a:p>
        </p:txBody>
      </p:sp>
      <p:sp>
        <p:nvSpPr>
          <p:cNvPr id="22" name="標題 1">
            <a:extLst>
              <a:ext uri="{FF2B5EF4-FFF2-40B4-BE49-F238E27FC236}">
                <a16:creationId xmlns:a16="http://schemas.microsoft.com/office/drawing/2014/main" id="{06EAC8A8-BBF8-4E02-AB12-CDDD38A3774B}"/>
              </a:ext>
            </a:extLst>
          </p:cNvPr>
          <p:cNvSpPr txBox="1">
            <a:spLocks/>
          </p:cNvSpPr>
          <p:nvPr/>
        </p:nvSpPr>
        <p:spPr>
          <a:xfrm>
            <a:off x="609599" y="188640"/>
            <a:ext cx="10972800" cy="476505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en-US" altLang="zh-TW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組推廣強化方案</a:t>
            </a:r>
          </a:p>
        </p:txBody>
      </p:sp>
      <p:sp>
        <p:nvSpPr>
          <p:cNvPr id="23" name="矩形: 圓角 22">
            <a:extLst>
              <a:ext uri="{FF2B5EF4-FFF2-40B4-BE49-F238E27FC236}">
                <a16:creationId xmlns:a16="http://schemas.microsoft.com/office/drawing/2014/main" id="{41B423C9-1F61-43ED-A1EC-C9E25D943521}"/>
              </a:ext>
            </a:extLst>
          </p:cNvPr>
          <p:cNvSpPr/>
          <p:nvPr/>
        </p:nvSpPr>
        <p:spPr bwMode="gray">
          <a:xfrm>
            <a:off x="9856101" y="2509528"/>
            <a:ext cx="1726298" cy="720080"/>
          </a:xfrm>
          <a:prstGeom prst="roundRect">
            <a:avLst/>
          </a:prstGeom>
          <a:solidFill>
            <a:srgbClr val="7093D2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lang="en-US" altLang="zh-TW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虛擬人快速創建</a:t>
            </a: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772128C2-EBFC-42A9-84DB-7844AE759092}"/>
              </a:ext>
            </a:extLst>
          </p:cNvPr>
          <p:cNvSpPr txBox="1"/>
          <p:nvPr/>
        </p:nvSpPr>
        <p:spPr>
          <a:xfrm>
            <a:off x="2395295" y="3284984"/>
            <a:ext cx="1872209" cy="15850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TW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S000</a:t>
            </a: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點閱串流</a:t>
            </a:r>
            <a:b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魔毒娛樂</a:t>
            </a:r>
            <a:endParaRPr lang="en-US" altLang="zh-TW" sz="1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負責人：林宏墩</a:t>
            </a: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推廣：蔡耀輝</a:t>
            </a: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38722E76-418D-43B4-ACD7-21B302DB21D8}"/>
              </a:ext>
            </a:extLst>
          </p:cNvPr>
          <p:cNvSpPr txBox="1"/>
          <p:nvPr/>
        </p:nvSpPr>
        <p:spPr>
          <a:xfrm>
            <a:off x="4300428" y="3284984"/>
            <a:ext cx="1872209" cy="25699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TW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S200</a:t>
            </a: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和碩聯合</a:t>
            </a:r>
            <a:b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州巧科技</a:t>
            </a:r>
            <a:b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鼎天國際</a:t>
            </a:r>
            <a:b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人因科技</a:t>
            </a:r>
            <a:b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律動醫創</a:t>
            </a:r>
            <a:b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捷騰光電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負責人：林宏墩</a:t>
            </a: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推廣：蔡耀輝</a:t>
            </a:r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33BAF537-D22A-4BA5-9421-7A8FB1A34153}"/>
              </a:ext>
            </a:extLst>
          </p:cNvPr>
          <p:cNvSpPr txBox="1"/>
          <p:nvPr/>
        </p:nvSpPr>
        <p:spPr>
          <a:xfrm>
            <a:off x="6088963" y="3284984"/>
            <a:ext cx="1872209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S3</a:t>
            </a:r>
            <a:r>
              <a:rPr lang="en-US" altLang="zh-TW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00</a:t>
            </a: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數位美學牙科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心電</a:t>
            </a:r>
            <a:endParaRPr lang="en-US" altLang="zh-TW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負責人：沈志聰</a:t>
            </a: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推廣：蔡耀輝</a:t>
            </a: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483DB6CA-5360-4003-B98F-7B085792177A}"/>
              </a:ext>
            </a:extLst>
          </p:cNvPr>
          <p:cNvSpPr txBox="1"/>
          <p:nvPr/>
        </p:nvSpPr>
        <p:spPr>
          <a:xfrm>
            <a:off x="7930003" y="3284984"/>
            <a:ext cx="1872209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en-US" altLang="zh-TW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200</a:t>
            </a: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雙葉電子</a:t>
            </a:r>
            <a:endParaRPr lang="en-US" altLang="zh-TW" sz="1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負責人：莊錦棠</a:t>
            </a: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推廣：蘇泰維</a:t>
            </a:r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FDCAFBFD-995F-46AE-B780-B1AE79CE91F5}"/>
              </a:ext>
            </a:extLst>
          </p:cNvPr>
          <p:cNvCxnSpPr>
            <a:cxnSpLocks/>
          </p:cNvCxnSpPr>
          <p:nvPr/>
        </p:nvCxnSpPr>
        <p:spPr>
          <a:xfrm>
            <a:off x="623392" y="3284985"/>
            <a:ext cx="0" cy="184113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>
            <a:extLst>
              <a:ext uri="{FF2B5EF4-FFF2-40B4-BE49-F238E27FC236}">
                <a16:creationId xmlns:a16="http://schemas.microsoft.com/office/drawing/2014/main" id="{B7C978E9-1306-465E-9786-E6F106C5BB46}"/>
              </a:ext>
            </a:extLst>
          </p:cNvPr>
          <p:cNvCxnSpPr>
            <a:cxnSpLocks/>
          </p:cNvCxnSpPr>
          <p:nvPr/>
        </p:nvCxnSpPr>
        <p:spPr>
          <a:xfrm>
            <a:off x="2404758" y="3284985"/>
            <a:ext cx="0" cy="184113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>
            <a:extLst>
              <a:ext uri="{FF2B5EF4-FFF2-40B4-BE49-F238E27FC236}">
                <a16:creationId xmlns:a16="http://schemas.microsoft.com/office/drawing/2014/main" id="{D7E85773-F813-4CEC-AF22-E381ED7BEBE2}"/>
              </a:ext>
            </a:extLst>
          </p:cNvPr>
          <p:cNvCxnSpPr>
            <a:cxnSpLocks/>
          </p:cNvCxnSpPr>
          <p:nvPr/>
        </p:nvCxnSpPr>
        <p:spPr>
          <a:xfrm>
            <a:off x="4315413" y="3284985"/>
            <a:ext cx="0" cy="184113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9C245E86-39F0-41D6-B61A-442F3887A226}"/>
              </a:ext>
            </a:extLst>
          </p:cNvPr>
          <p:cNvCxnSpPr>
            <a:cxnSpLocks/>
          </p:cNvCxnSpPr>
          <p:nvPr/>
        </p:nvCxnSpPr>
        <p:spPr>
          <a:xfrm>
            <a:off x="6125227" y="3284985"/>
            <a:ext cx="0" cy="184113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F5553A7B-7DF6-4E9A-A5A6-046EFE2755E5}"/>
              </a:ext>
            </a:extLst>
          </p:cNvPr>
          <p:cNvCxnSpPr>
            <a:cxnSpLocks/>
          </p:cNvCxnSpPr>
          <p:nvPr/>
        </p:nvCxnSpPr>
        <p:spPr>
          <a:xfrm>
            <a:off x="7961172" y="3284985"/>
            <a:ext cx="0" cy="184113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05FA9DCF-DAF4-480B-9F3F-441498168D0E}"/>
              </a:ext>
            </a:extLst>
          </p:cNvPr>
          <p:cNvCxnSpPr>
            <a:cxnSpLocks/>
          </p:cNvCxnSpPr>
          <p:nvPr/>
        </p:nvCxnSpPr>
        <p:spPr>
          <a:xfrm>
            <a:off x="9912424" y="3284985"/>
            <a:ext cx="0" cy="1841138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C02FE0F6-2B48-4A6A-AC49-4161EBA246DF}"/>
              </a:ext>
            </a:extLst>
          </p:cNvPr>
          <p:cNvSpPr txBox="1"/>
          <p:nvPr/>
        </p:nvSpPr>
        <p:spPr>
          <a:xfrm>
            <a:off x="9855940" y="3284984"/>
            <a:ext cx="1872209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S1</a:t>
            </a:r>
            <a:r>
              <a:rPr lang="en-US" altLang="zh-TW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00</a:t>
            </a: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點閱串流</a:t>
            </a:r>
            <a:endParaRPr lang="en-US" altLang="zh-TW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負責人：施香蘭</a:t>
            </a: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推廣：蔡耀輝</a:t>
            </a:r>
          </a:p>
        </p:txBody>
      </p:sp>
      <p:sp>
        <p:nvSpPr>
          <p:cNvPr id="28" name="矩形: 圓角 27">
            <a:extLst>
              <a:ext uri="{FF2B5EF4-FFF2-40B4-BE49-F238E27FC236}">
                <a16:creationId xmlns:a16="http://schemas.microsoft.com/office/drawing/2014/main" id="{73980A2E-C1DF-4709-8F3B-E97DC1D32870}"/>
              </a:ext>
            </a:extLst>
          </p:cNvPr>
          <p:cNvSpPr/>
          <p:nvPr/>
        </p:nvSpPr>
        <p:spPr bwMode="gray">
          <a:xfrm>
            <a:off x="7937141" y="1626267"/>
            <a:ext cx="1726298" cy="720080"/>
          </a:xfrm>
          <a:prstGeom prst="roundRect">
            <a:avLst/>
          </a:prstGeom>
          <a:solidFill>
            <a:srgbClr val="DDBEAA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數位典藏</a:t>
            </a:r>
          </a:p>
        </p:txBody>
      </p:sp>
    </p:spTree>
    <p:extLst>
      <p:ext uri="{BB962C8B-B14F-4D97-AF65-F5344CB8AC3E}">
        <p14:creationId xmlns:p14="http://schemas.microsoft.com/office/powerpoint/2010/main" val="265471705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60778AA-5EF2-4DE4-8324-71BDFF0774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7E655-DAE8-4669-B92D-FD48184271D6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10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707EC91A-07DF-4070-8CFB-91854D156EBB}"/>
              </a:ext>
            </a:extLst>
          </p:cNvPr>
          <p:cNvSpPr/>
          <p:nvPr/>
        </p:nvSpPr>
        <p:spPr bwMode="gray">
          <a:xfrm>
            <a:off x="1646037" y="1556792"/>
            <a:ext cx="5112568" cy="720080"/>
          </a:xfrm>
          <a:prstGeom prst="roundRect">
            <a:avLst/>
          </a:prstGeom>
          <a:solidFill>
            <a:srgbClr val="469597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物流倉儲</a:t>
            </a:r>
          </a:p>
        </p:txBody>
      </p:sp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53FF7115-CEDB-4A87-AE5C-0B14E05CA29C}"/>
              </a:ext>
            </a:extLst>
          </p:cNvPr>
          <p:cNvSpPr/>
          <p:nvPr/>
        </p:nvSpPr>
        <p:spPr bwMode="gray">
          <a:xfrm>
            <a:off x="6960096" y="1556792"/>
            <a:ext cx="3600000" cy="720080"/>
          </a:xfrm>
          <a:prstGeom prst="roundRect">
            <a:avLst/>
          </a:prstGeom>
          <a:solidFill>
            <a:srgbClr val="DDBEAA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碳權</a:t>
            </a:r>
          </a:p>
        </p:txBody>
      </p:sp>
      <p:sp>
        <p:nvSpPr>
          <p:cNvPr id="29" name="矩形: 圓角 28">
            <a:extLst>
              <a:ext uri="{FF2B5EF4-FFF2-40B4-BE49-F238E27FC236}">
                <a16:creationId xmlns:a16="http://schemas.microsoft.com/office/drawing/2014/main" id="{3F1E3D40-E1C9-4C99-8057-16738A9C30A1}"/>
              </a:ext>
            </a:extLst>
          </p:cNvPr>
          <p:cNvSpPr/>
          <p:nvPr/>
        </p:nvSpPr>
        <p:spPr bwMode="gray">
          <a:xfrm>
            <a:off x="1630958" y="2407501"/>
            <a:ext cx="5127645" cy="720080"/>
          </a:xfrm>
          <a:prstGeom prst="roundRect">
            <a:avLst/>
          </a:prstGeom>
          <a:solidFill>
            <a:srgbClr val="469597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lang="zh-TW" altLang="en-US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智慧物流倉儲系統</a:t>
            </a: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95B02A19-2BDC-4FAA-A7A6-F460E0A96D75}"/>
              </a:ext>
            </a:extLst>
          </p:cNvPr>
          <p:cNvSpPr txBox="1"/>
          <p:nvPr/>
        </p:nvSpPr>
        <p:spPr>
          <a:xfrm>
            <a:off x="1646037" y="3212976"/>
            <a:ext cx="3456381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U0</a:t>
            </a:r>
            <a:r>
              <a:rPr lang="en-US" altLang="zh-TW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00</a:t>
            </a: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大型冷鏈物流中心興建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大嘴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負責人：陳慧娟</a:t>
            </a:r>
          </a:p>
          <a:p>
            <a:pPr marL="176213" marR="0" lvl="0" indent="-176213" defTabSz="914400" latinLnBrk="0">
              <a:lnSpc>
                <a:spcPct val="100000"/>
              </a:lnSpc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推廣：鄭憬聰</a:t>
            </a:r>
          </a:p>
          <a:p>
            <a:pPr>
              <a:spcBef>
                <a:spcPts val="600"/>
              </a:spcBef>
            </a:pP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南向海外物流業者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MYGAI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越南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負責人：陳慧娟</a:t>
            </a:r>
          </a:p>
          <a:p>
            <a:pPr marL="176213" marR="0" lvl="0" indent="-176213" defTabSz="914400" latinLnBrk="0">
              <a:lnSpc>
                <a:spcPct val="100000"/>
              </a:lnSpc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推廣：陳慧娟</a:t>
            </a:r>
          </a:p>
        </p:txBody>
      </p:sp>
      <p:sp>
        <p:nvSpPr>
          <p:cNvPr id="22" name="標題 1">
            <a:extLst>
              <a:ext uri="{FF2B5EF4-FFF2-40B4-BE49-F238E27FC236}">
                <a16:creationId xmlns:a16="http://schemas.microsoft.com/office/drawing/2014/main" id="{06EAC8A8-BBF8-4E02-AB12-CDDD38A3774B}"/>
              </a:ext>
            </a:extLst>
          </p:cNvPr>
          <p:cNvSpPr txBox="1">
            <a:spLocks/>
          </p:cNvSpPr>
          <p:nvPr/>
        </p:nvSpPr>
        <p:spPr>
          <a:xfrm>
            <a:off x="609599" y="188640"/>
            <a:ext cx="10972800" cy="476505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en-US" altLang="zh-TW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組推廣強化方案</a:t>
            </a:r>
          </a:p>
        </p:txBody>
      </p:sp>
      <p:sp>
        <p:nvSpPr>
          <p:cNvPr id="23" name="矩形: 圓角 22">
            <a:extLst>
              <a:ext uri="{FF2B5EF4-FFF2-40B4-BE49-F238E27FC236}">
                <a16:creationId xmlns:a16="http://schemas.microsoft.com/office/drawing/2014/main" id="{41B423C9-1F61-43ED-A1EC-C9E25D943521}"/>
              </a:ext>
            </a:extLst>
          </p:cNvPr>
          <p:cNvSpPr/>
          <p:nvPr/>
        </p:nvSpPr>
        <p:spPr bwMode="gray">
          <a:xfrm>
            <a:off x="6973726" y="2407501"/>
            <a:ext cx="3600000" cy="720080"/>
          </a:xfrm>
          <a:prstGeom prst="roundRect">
            <a:avLst/>
          </a:prstGeom>
          <a:solidFill>
            <a:srgbClr val="DDBEAA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lang="zh-TW" altLang="en-US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區塊</a:t>
            </a:r>
            <a:r>
              <a:rPr lang="zh-TW" altLang="en-US" sz="1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鏈</a:t>
            </a:r>
            <a:endParaRPr lang="zh-TW" altLang="en-US" sz="1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FDCAFBFD-995F-46AE-B780-B1AE79CE91F5}"/>
              </a:ext>
            </a:extLst>
          </p:cNvPr>
          <p:cNvCxnSpPr>
            <a:cxnSpLocks/>
          </p:cNvCxnSpPr>
          <p:nvPr/>
        </p:nvCxnSpPr>
        <p:spPr>
          <a:xfrm>
            <a:off x="1646037" y="3212977"/>
            <a:ext cx="0" cy="184113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05FA9DCF-DAF4-480B-9F3F-441498168D0E}"/>
              </a:ext>
            </a:extLst>
          </p:cNvPr>
          <p:cNvCxnSpPr>
            <a:cxnSpLocks/>
          </p:cNvCxnSpPr>
          <p:nvPr/>
        </p:nvCxnSpPr>
        <p:spPr>
          <a:xfrm>
            <a:off x="6952057" y="3212977"/>
            <a:ext cx="0" cy="1841138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C02FE0F6-2B48-4A6A-AC49-4161EBA246DF}"/>
              </a:ext>
            </a:extLst>
          </p:cNvPr>
          <p:cNvSpPr txBox="1"/>
          <p:nvPr/>
        </p:nvSpPr>
        <p:spPr>
          <a:xfrm>
            <a:off x="6952057" y="3187921"/>
            <a:ext cx="3456379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U5</a:t>
            </a:r>
            <a:r>
              <a:rPr lang="en-US" altLang="zh-TW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00</a:t>
            </a: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資料儲存的領導品牌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威剛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負責人：羅國書</a:t>
            </a:r>
          </a:p>
          <a:p>
            <a:pPr marL="176213" marR="0" lvl="0" indent="-176213" defTabSz="914400" latinLnBrk="0">
              <a:lnSpc>
                <a:spcPct val="100000"/>
              </a:lnSpc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推廣：羅國書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324E9E67-BD40-426F-A5D2-8B05219DB510}"/>
              </a:ext>
            </a:extLst>
          </p:cNvPr>
          <p:cNvSpPr txBox="1"/>
          <p:nvPr/>
        </p:nvSpPr>
        <p:spPr>
          <a:xfrm>
            <a:off x="4583832" y="3250138"/>
            <a:ext cx="2174771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U100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物流運輸業者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騰雲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負責人：沈瑞婷</a:t>
            </a: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推廣：沈瑞婷</a:t>
            </a:r>
          </a:p>
        </p:txBody>
      </p:sp>
    </p:spTree>
    <p:extLst>
      <p:ext uri="{BB962C8B-B14F-4D97-AF65-F5344CB8AC3E}">
        <p14:creationId xmlns:p14="http://schemas.microsoft.com/office/powerpoint/2010/main" val="333464982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D86A11F-5D8B-4800-AFBE-008E7C927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765175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業科資源：</a:t>
            </a:r>
            <a:endParaRPr lang="zh-TW" alt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61C16649-5009-42F5-8A8D-75808599AF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648DF3-ED32-4F6A-BBCC-17369A789E6B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11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FEFCB6FD-A685-414C-BC8C-0D1C6B7080E4}"/>
              </a:ext>
            </a:extLst>
          </p:cNvPr>
          <p:cNvSpPr/>
          <p:nvPr/>
        </p:nvSpPr>
        <p:spPr>
          <a:xfrm>
            <a:off x="855439" y="1356041"/>
            <a:ext cx="1048112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zh-TW" altLang="en-US" sz="20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產創平台即將推出主題式計畫，計畫關於</a:t>
            </a:r>
            <a:r>
              <a:rPr lang="zh-TW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智慧車電</a:t>
            </a:r>
            <a:r>
              <a:rPr lang="zh-TW" altLang="en-US" sz="20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智慧</a:t>
            </a:r>
            <a:r>
              <a:rPr lang="en-US" altLang="zh-TW" sz="2000" b="1" dirty="0">
                <a:solidFill>
                  <a:srgbClr val="0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醫療國際鏈結</a:t>
            </a:r>
            <a:r>
              <a:rPr lang="zh-TW" altLang="en-US" sz="20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計畫，主要開發次系統，需在計畫完成後完成國際輸出，國際業者委託開發，或是國際場域投入。</a:t>
            </a:r>
            <a:endParaRPr lang="en-US" altLang="zh-TW" sz="20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endParaRPr lang="en-US" altLang="zh-TW" sz="20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TW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預計六月底開始公告</a:t>
            </a:r>
            <a:r>
              <a:rPr lang="zh-TW" altLang="en-US" sz="20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endParaRPr lang="en-US" altLang="zh-TW" sz="20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產創平台主題式公告連結：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https://tiip.itnet.org.tw/news_list.php?m=1</a:t>
            </a:r>
            <a:endParaRPr lang="zh-TW" altLang="en-US" sz="20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4039A69-6E0C-4C62-86AB-722B545F795F}"/>
              </a:ext>
            </a:extLst>
          </p:cNvPr>
          <p:cNvSpPr txBox="1"/>
          <p:nvPr/>
        </p:nvSpPr>
        <p:spPr>
          <a:xfrm>
            <a:off x="607234" y="3861048"/>
            <a:ext cx="107293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組規劃：已進行組內過去與廠商合作的產品技術盤點，待公告申請須知後評估提案與否</a:t>
            </a:r>
            <a:endParaRPr lang="en-US" altLang="zh-TW" sz="20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承益規劃：</a:t>
            </a:r>
            <a:r>
              <a:rPr lang="zh-TW" altLang="en-US" sz="20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有興趣提案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，待公告後請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組再提供資訊，以了解計畫目標與提案規範。</a:t>
            </a:r>
          </a:p>
        </p:txBody>
      </p:sp>
    </p:spTree>
    <p:extLst>
      <p:ext uri="{BB962C8B-B14F-4D97-AF65-F5344CB8AC3E}">
        <p14:creationId xmlns:p14="http://schemas.microsoft.com/office/powerpoint/2010/main" val="76890799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38300" y="836712"/>
            <a:ext cx="8915400" cy="2376264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sz="3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7E655-DAE8-4669-B92D-FD48184271D6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12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631504" y="2420889"/>
            <a:ext cx="8928992" cy="65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業科資源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: 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建構零售暨服務業數據共享創新服務計畫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34234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D86A11F-5D8B-4800-AFBE-008E7C927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765175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業科資源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建構零售暨服務業數據共享創新服務計畫</a:t>
            </a:r>
            <a:endParaRPr lang="zh-TW" alt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61C16649-5009-42F5-8A8D-75808599AF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648DF3-ED32-4F6A-BBCC-17369A789E6B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13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3168CAF-2975-4C2A-8B0B-9E98FA52026A}"/>
              </a:ext>
            </a:extLst>
          </p:cNvPr>
          <p:cNvSpPr/>
          <p:nvPr/>
        </p:nvSpPr>
        <p:spPr>
          <a:xfrm>
            <a:off x="857027" y="2066415"/>
            <a:ext cx="69687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網站連結：https://www.smebiz.org.tw/project-digital.php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FEFCB6FD-A685-414C-BC8C-0D1C6B7080E4}"/>
              </a:ext>
            </a:extLst>
          </p:cNvPr>
          <p:cNvSpPr/>
          <p:nvPr/>
        </p:nvSpPr>
        <p:spPr>
          <a:xfrm>
            <a:off x="855440" y="990074"/>
            <a:ext cx="104811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經濟部商業發展署   </a:t>
            </a:r>
            <a:r>
              <a:rPr lang="zh-TW" altLang="en-US" b="1" dirty="0">
                <a:solidFill>
                  <a:srgbClr val="C25A20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數位轉型補助，補助款額度，以新臺</a:t>
            </a:r>
            <a:r>
              <a:rPr lang="en-US" altLang="zh-TW" b="1" dirty="0">
                <a:solidFill>
                  <a:srgbClr val="C25A20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800</a:t>
            </a:r>
            <a:r>
              <a:rPr lang="zh-TW" altLang="en-US" b="1" dirty="0">
                <a:solidFill>
                  <a:srgbClr val="C25A20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萬元為上限</a:t>
            </a:r>
            <a:endParaRPr lang="en-US" altLang="zh-TW" b="1" dirty="0">
              <a:solidFill>
                <a:srgbClr val="C25A20">
                  <a:lumMod val="50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計畫執行期間</a:t>
            </a:r>
            <a:r>
              <a:rPr lang="en-US" altLang="zh-TW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自公告之日起，至</a:t>
            </a:r>
            <a:r>
              <a:rPr lang="en-US" altLang="zh-TW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日止</a:t>
            </a:r>
            <a:endParaRPr lang="en-US" altLang="zh-TW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計畫重點</a:t>
            </a:r>
            <a:r>
              <a:rPr lang="en-US" altLang="zh-TW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提案廠商須以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「國際市場數據應用」及「</a:t>
            </a:r>
            <a:r>
              <a:rPr lang="en-US" altLang="zh-TW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商務應用」</a:t>
            </a:r>
            <a:r>
              <a:rPr lang="zh-TW" altLang="en-US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其中一類別，作為提案計畫之主軸，提出達成提案計畫目標及其相對應之具體推動策略、實施規劃、工作項目及成果效益等。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2E63D610-5963-4286-98F8-E2D4E02258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440" y="2526541"/>
            <a:ext cx="5089625" cy="3921384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B88DC83C-CCAE-4856-9AA2-AEC600B5FA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1117" y="2526541"/>
            <a:ext cx="4752528" cy="3921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03706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959150" y="908720"/>
            <a:ext cx="6273697" cy="5364596"/>
          </a:xfrm>
        </p:spPr>
        <p:txBody>
          <a:bodyPr/>
          <a:lstStyle/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中心企業收入簽約統計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各組之企業簽約數統計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各組企收簽約歷年比較</a:t>
            </a: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本年度衍生預計達成數累計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各組推廣強化方案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業科資源</a:t>
            </a: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產創主題式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業科：建構零售暨服務業數據共享創新服務計畫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82929" y="161927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3200" b="1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報告重點</a:t>
            </a:r>
          </a:p>
        </p:txBody>
      </p:sp>
    </p:spTree>
    <p:extLst>
      <p:ext uri="{BB962C8B-B14F-4D97-AF65-F5344CB8AC3E}">
        <p14:creationId xmlns:p14="http://schemas.microsoft.com/office/powerpoint/2010/main" val="2498791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44626"/>
            <a:ext cx="9144000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FY113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</a:t>
            </a:r>
            <a:r>
              <a:rPr lang="zh-TW" altLang="en-US" sz="3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統計</a:t>
            </a:r>
            <a:endParaRPr lang="zh-TW" altLang="en-US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2954229"/>
              </p:ext>
            </p:extLst>
          </p:nvPr>
        </p:nvGraphicFramePr>
        <p:xfrm>
          <a:off x="623392" y="590724"/>
          <a:ext cx="9005263" cy="4537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9086463" y="700138"/>
            <a:ext cx="1260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千元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6384032" y="652970"/>
            <a:ext cx="24945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258,783</a:t>
            </a:r>
            <a:endParaRPr lang="zh-TW" altLang="en-US" sz="2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文字方塊 1">
            <a:extLst>
              <a:ext uri="{FF2B5EF4-FFF2-40B4-BE49-F238E27FC236}">
                <a16:creationId xmlns:a16="http://schemas.microsoft.com/office/drawing/2014/main" id="{B904229C-7C71-43C4-852C-64324D4E61B7}"/>
              </a:ext>
            </a:extLst>
          </p:cNvPr>
          <p:cNvSpPr txBox="1"/>
          <p:nvPr/>
        </p:nvSpPr>
        <p:spPr>
          <a:xfrm>
            <a:off x="1524000" y="1225892"/>
            <a:ext cx="5004048" cy="13750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180975" indent="-180975">
              <a:buFont typeface="Arial" panose="020B0604020202020204" pitchFamily="34" charset="0"/>
              <a:buChar char="•"/>
              <a:defRPr/>
            </a:pPr>
            <a:r>
              <a:rPr lang="zh-TW" altLang="en-US" sz="1600" b="1" dirty="0" smtClean="0">
                <a:solidFill>
                  <a:prstClr val="black"/>
                </a:solidFill>
                <a:latin typeface="Arial"/>
                <a:ea typeface="標楷體"/>
              </a:rPr>
              <a:t>各組</a:t>
            </a:r>
            <a:r>
              <a:rPr lang="en-US" altLang="zh-TW" sz="1600" b="1" dirty="0" smtClean="0">
                <a:solidFill>
                  <a:prstClr val="black"/>
                </a:solidFill>
                <a:latin typeface="Arial"/>
                <a:ea typeface="標楷體"/>
              </a:rPr>
              <a:t>5</a:t>
            </a:r>
            <a:r>
              <a:rPr lang="zh-TW" altLang="en-US" sz="1600" b="1" dirty="0" smtClean="0">
                <a:solidFill>
                  <a:prstClr val="black"/>
                </a:solidFill>
                <a:latin typeface="Arial"/>
                <a:ea typeface="標楷體"/>
              </a:rPr>
              <a:t>月起簽約動能非常不足，缺乏中大型案源，</a:t>
            </a:r>
            <a:r>
              <a:rPr lang="zh-TW" altLang="en-US" sz="1600" b="1" u="sng" dirty="0" smtClean="0">
                <a:solidFill>
                  <a:srgbClr val="0000FF"/>
                </a:solidFill>
                <a:latin typeface="Arial"/>
                <a:ea typeface="標楷體"/>
              </a:rPr>
              <a:t>截至</a:t>
            </a:r>
            <a:r>
              <a:rPr lang="en-US" altLang="zh-TW" sz="1600" b="1" u="sng" dirty="0" smtClean="0">
                <a:solidFill>
                  <a:srgbClr val="0000FF"/>
                </a:solidFill>
                <a:latin typeface="Arial"/>
                <a:ea typeface="標楷體"/>
              </a:rPr>
              <a:t>6/20</a:t>
            </a:r>
            <a:r>
              <a:rPr lang="zh-TW" altLang="en-US" sz="1600" b="1" u="sng" dirty="0">
                <a:solidFill>
                  <a:srgbClr val="0000FF"/>
                </a:solidFill>
                <a:latin typeface="Arial"/>
                <a:ea typeface="標楷體"/>
              </a:rPr>
              <a:t>實際</a:t>
            </a:r>
            <a:r>
              <a:rPr lang="zh-TW" altLang="en-US" sz="1600" b="1" u="sng" dirty="0" smtClean="0">
                <a:solidFill>
                  <a:srgbClr val="0000FF"/>
                </a:solidFill>
                <a:latin typeface="Arial"/>
                <a:ea typeface="標楷體"/>
              </a:rPr>
              <a:t>簽約只達成：</a:t>
            </a:r>
            <a:r>
              <a:rPr lang="en-US" altLang="zh-TW" sz="1600" b="1" u="sng" dirty="0" smtClean="0">
                <a:solidFill>
                  <a:srgbClr val="0000FF"/>
                </a:solidFill>
                <a:latin typeface="Arial"/>
                <a:ea typeface="標楷體"/>
              </a:rPr>
              <a:t>58,398K(23%)</a:t>
            </a:r>
            <a:r>
              <a:rPr lang="zh-TW" altLang="en-US" sz="1600" b="1" u="sng" dirty="0" smtClean="0">
                <a:solidFill>
                  <a:srgbClr val="0000FF"/>
                </a:solidFill>
                <a:latin typeface="Arial"/>
                <a:ea typeface="標楷體"/>
              </a:rPr>
              <a:t>，落後於全院之平均</a:t>
            </a:r>
            <a:r>
              <a:rPr lang="en-US" altLang="zh-TW" sz="1600" b="1" u="sng" dirty="0" smtClean="0">
                <a:solidFill>
                  <a:srgbClr val="0000FF"/>
                </a:solidFill>
                <a:latin typeface="Arial"/>
                <a:ea typeface="標楷體"/>
              </a:rPr>
              <a:t>(38%)</a:t>
            </a:r>
          </a:p>
          <a:p>
            <a:pPr marL="180975" indent="-180975">
              <a:buFont typeface="Arial" panose="020B0604020202020204" pitchFamily="34" charset="0"/>
              <a:buChar char="•"/>
              <a:defRPr/>
            </a:pPr>
            <a:r>
              <a:rPr lang="zh-TW" altLang="en-US" sz="1600" b="1" dirty="0" smtClean="0">
                <a:solidFill>
                  <a:prstClr val="black"/>
                </a:solidFill>
                <a:latin typeface="Arial"/>
                <a:ea typeface="標楷體"/>
              </a:rPr>
              <a:t>已低於去年同期，如不加速促案，</a:t>
            </a:r>
            <a:r>
              <a:rPr lang="zh-TW" altLang="en-US" sz="1600" b="1" u="sng" dirty="0" smtClean="0">
                <a:solidFill>
                  <a:srgbClr val="0000FF"/>
                </a:solidFill>
                <a:latin typeface="Arial"/>
                <a:ea typeface="標楷體"/>
              </a:rPr>
              <a:t>企收缺口會持續擴大</a:t>
            </a:r>
            <a:endParaRPr lang="zh-TW" altLang="en-US" sz="1600" b="1" u="sng" dirty="0">
              <a:solidFill>
                <a:srgbClr val="0000FF"/>
              </a:solidFill>
              <a:latin typeface="Arial"/>
              <a:ea typeface="標楷體"/>
            </a:endParaRPr>
          </a:p>
        </p:txBody>
      </p: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3F841DE0-361A-4264-9B24-0EFB2047472E}"/>
              </a:ext>
            </a:extLst>
          </p:cNvPr>
          <p:cNvCxnSpPr>
            <a:cxnSpLocks/>
            <a:endCxn id="25" idx="2"/>
          </p:cNvCxnSpPr>
          <p:nvPr/>
        </p:nvCxnSpPr>
        <p:spPr>
          <a:xfrm flipH="1" flipV="1">
            <a:off x="4026024" y="2600918"/>
            <a:ext cx="978068" cy="9721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14DCC574-2C05-46D9-ABC5-E31728F36F9E}"/>
              </a:ext>
            </a:extLst>
          </p:cNvPr>
          <p:cNvSpPr txBox="1"/>
          <p:nvPr/>
        </p:nvSpPr>
        <p:spPr>
          <a:xfrm>
            <a:off x="796361" y="4653136"/>
            <a:ext cx="2979018" cy="11695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本期主要新增簽約                 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6,089K</a:t>
            </a:r>
          </a:p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郅訊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3,381K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中華郵政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1,333K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中基興業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漢將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375K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39FD17D8-AD15-464B-837B-CE0B8C2C08EB}"/>
              </a:ext>
            </a:extLst>
          </p:cNvPr>
          <p:cNvSpPr txBox="1"/>
          <p:nvPr/>
        </p:nvSpPr>
        <p:spPr>
          <a:xfrm>
            <a:off x="-3098364" y="0"/>
            <a:ext cx="2979019" cy="3671556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月預計簽約：</a:t>
            </a:r>
            <a:r>
              <a:rPr kumimoji="0"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(10,439K)</a:t>
            </a:r>
          </a:p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大可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1,429K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雙葉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-1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952K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動聯 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創智 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順盈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高登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)BP+IP 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1,600K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星詠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芝程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1,428K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旳蔓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榮騰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翔星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愛力思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鴻鼎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知多思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合進製麵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漢錸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BP+IP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米特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375K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3869C3B7-035D-460F-94C6-2817F3604064}"/>
              </a:ext>
            </a:extLst>
          </p:cNvPr>
          <p:cNvSpPr txBox="1"/>
          <p:nvPr/>
        </p:nvSpPr>
        <p:spPr>
          <a:xfrm>
            <a:off x="-3277615" y="3833755"/>
            <a:ext cx="3162888" cy="280831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推動中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7-9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(94,491K)</a:t>
            </a:r>
            <a:endParaRPr kumimoji="0" lang="en-US" altLang="zh-TW" sz="14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慧保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12,571K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弘達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全聯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軟體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1,900K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鮮速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旭貿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5,800K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聯億通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家福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聯群  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U000MYGAI(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越南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商研院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全順       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欣辰   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S200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中強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BP+IP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36,000K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全日大林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22,620K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威剛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strike="sngStrike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業科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新創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)BP+IP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8,000K</a:t>
            </a:r>
          </a:p>
        </p:txBody>
      </p:sp>
      <p:sp>
        <p:nvSpPr>
          <p:cNvPr id="3" name="矩形 2"/>
          <p:cNvSpPr/>
          <p:nvPr/>
        </p:nvSpPr>
        <p:spPr>
          <a:xfrm>
            <a:off x="9628655" y="1319342"/>
            <a:ext cx="2563345" cy="27207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9388" indent="-179388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</a:t>
            </a:r>
            <a:r>
              <a:rPr lang="zh-TW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收簽約數至</a:t>
            </a:r>
            <a:r>
              <a:rPr lang="en-US" altLang="zh-TW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6/20</a:t>
            </a:r>
            <a:r>
              <a:rPr lang="zh-TW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達成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58,398K</a:t>
            </a:r>
            <a:r>
              <a:rPr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1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BP:55,401K</a:t>
            </a:r>
            <a:r>
              <a:rPr lang="zh-TW" altLang="en-US" sz="1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IP:2,997K</a:t>
            </a:r>
            <a:r>
              <a:rPr lang="zh-TW" altLang="en-US" sz="1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14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9388" indent="-179388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加上成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案率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</a:t>
            </a:r>
            <a:r>
              <a:rPr lang="zh-TW" altLang="en-US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en-US" altLang="zh-TW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 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105,430K </a:t>
            </a:r>
            <a:r>
              <a:rPr lang="en-US" altLang="zh-TW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=163,828K(63%)</a:t>
            </a:r>
            <a:endParaRPr lang="en-US" altLang="zh-TW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9388" indent="-179388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:94,955K </a:t>
            </a:r>
            <a:r>
              <a:rPr lang="en-US" altLang="zh-TW" sz="12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(BP:83,892K, IP:11,063K)</a:t>
            </a:r>
            <a:endParaRPr lang="en-US" altLang="zh-TW" sz="1400" b="1" u="sng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71426A2F-3C87-47B5-8DF7-0D79B137EF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233" y="4653136"/>
            <a:ext cx="3011685" cy="2204864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B3D79857-9A33-4982-AA55-F486CF444A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6772" y="4653136"/>
            <a:ext cx="3194581" cy="220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23733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2245858916"/>
              </p:ext>
            </p:extLst>
          </p:nvPr>
        </p:nvGraphicFramePr>
        <p:xfrm>
          <a:off x="1199456" y="741763"/>
          <a:ext cx="9100378" cy="5575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49391" y="-23412"/>
            <a:ext cx="6294333" cy="765175"/>
          </a:xfrm>
        </p:spPr>
        <p:txBody>
          <a:bodyPr/>
          <a:lstStyle/>
          <a:p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各組之企業簽約數統計</a:t>
            </a:r>
          </a:p>
        </p:txBody>
      </p:sp>
      <p:cxnSp>
        <p:nvCxnSpPr>
          <p:cNvPr id="6" name="直線接點 5"/>
          <p:cNvCxnSpPr>
            <a:cxnSpLocks/>
          </p:cNvCxnSpPr>
          <p:nvPr/>
        </p:nvCxnSpPr>
        <p:spPr>
          <a:xfrm>
            <a:off x="1805222" y="2677574"/>
            <a:ext cx="8524382" cy="0"/>
          </a:xfrm>
          <a:prstGeom prst="line">
            <a:avLst/>
          </a:prstGeom>
          <a:ln w="190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6980782" y="858979"/>
            <a:ext cx="1584176" cy="2123658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推廣中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全日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二階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22,620K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威剛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弘達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軟體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1,900K</a:t>
            </a:r>
          </a:p>
          <a:p>
            <a:pPr>
              <a:defRPr/>
            </a:pP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MYGAI(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越南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)1,500K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商研院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全順   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鮮速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聯億通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聯群   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旭貿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5,800K</a:t>
            </a:r>
          </a:p>
        </p:txBody>
      </p:sp>
      <p:sp>
        <p:nvSpPr>
          <p:cNvPr id="11" name="文字方塊 1"/>
          <p:cNvSpPr txBox="1"/>
          <p:nvPr/>
        </p:nvSpPr>
        <p:spPr>
          <a:xfrm>
            <a:off x="1673843" y="6295303"/>
            <a:ext cx="1668812" cy="389107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51,694</a:t>
            </a:r>
            <a:r>
              <a:rPr lang="en-US" altLang="zh-TW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</a:p>
        </p:txBody>
      </p:sp>
      <p:sp>
        <p:nvSpPr>
          <p:cNvPr id="16" name="矩形 15"/>
          <p:cNvSpPr/>
          <p:nvPr/>
        </p:nvSpPr>
        <p:spPr>
          <a:xfrm>
            <a:off x="6980782" y="3078087"/>
            <a:ext cx="1584176" cy="830997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0" lang="en-US" altLang="zh-TW" sz="1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家福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1,100K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漢錸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米特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375K</a:t>
            </a:r>
          </a:p>
        </p:txBody>
      </p:sp>
      <p:sp>
        <p:nvSpPr>
          <p:cNvPr id="17" name="文字方塊 1"/>
          <p:cNvSpPr txBox="1"/>
          <p:nvPr/>
        </p:nvSpPr>
        <p:spPr>
          <a:xfrm>
            <a:off x="4422471" y="6280485"/>
            <a:ext cx="1668812" cy="366232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51,773K</a:t>
            </a: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</a:t>
            </a:r>
          </a:p>
        </p:txBody>
      </p:sp>
      <p:sp>
        <p:nvSpPr>
          <p:cNvPr id="18" name="文字方塊 1"/>
          <p:cNvSpPr txBox="1"/>
          <p:nvPr/>
        </p:nvSpPr>
        <p:spPr>
          <a:xfrm>
            <a:off x="7171099" y="6274456"/>
            <a:ext cx="1742831" cy="378289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134,963</a:t>
            </a:r>
            <a:r>
              <a:rPr lang="en-US" altLang="zh-TW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sz="1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461860" y="4501339"/>
            <a:ext cx="778382" cy="461665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ctr">
              <a:defRPr sz="1400" b="0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28%</a:t>
            </a:r>
          </a:p>
          <a:p>
            <a:pPr algn="ctr">
              <a:defRPr sz="1400" b="0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13,993K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0A6A545A-F9C5-4BA4-8CE0-B93CD0A45BB0}"/>
              </a:ext>
            </a:extLst>
          </p:cNvPr>
          <p:cNvSpPr/>
          <p:nvPr/>
        </p:nvSpPr>
        <p:spPr>
          <a:xfrm>
            <a:off x="4295800" y="1700808"/>
            <a:ext cx="1504194" cy="1569660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泰沂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產創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6,000K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美律         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4,800K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愛菲斯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3,000K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雙葉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-2         1,500K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雙葉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-3         1,500K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普羅            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國際航電 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1,400K</a:t>
            </a:r>
          </a:p>
        </p:txBody>
      </p:sp>
      <p:sp>
        <p:nvSpPr>
          <p:cNvPr id="19" name="矩形 18"/>
          <p:cNvSpPr/>
          <p:nvPr/>
        </p:nvSpPr>
        <p:spPr>
          <a:xfrm>
            <a:off x="4295800" y="4965773"/>
            <a:ext cx="1504194" cy="1015663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S(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傑萌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捷徑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3,067K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云泰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1,600K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家飛綸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204K</a:t>
            </a:r>
          </a:p>
        </p:txBody>
      </p:sp>
      <p:sp>
        <p:nvSpPr>
          <p:cNvPr id="28" name="矩形 27"/>
          <p:cNvSpPr/>
          <p:nvPr/>
        </p:nvSpPr>
        <p:spPr>
          <a:xfrm>
            <a:off x="6980782" y="4004534"/>
            <a:ext cx="1584176" cy="2123658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郅訊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3,381K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中華郵政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1,333K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中基興業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漢將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375K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弘達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12,316K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彩奕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全日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思騰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家福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1,260K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小額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6,240K</a:t>
            </a:r>
          </a:p>
        </p:txBody>
      </p:sp>
      <p:sp>
        <p:nvSpPr>
          <p:cNvPr id="21" name="矩形 20"/>
          <p:cNvSpPr/>
          <p:nvPr/>
        </p:nvSpPr>
        <p:spPr>
          <a:xfrm>
            <a:off x="9657027" y="1228310"/>
            <a:ext cx="1584176" cy="1384995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       </a:t>
            </a:r>
            <a:r>
              <a:rPr lang="en-US" altLang="zh-TW" sz="1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4,372K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車博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5,800K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安福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智易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果實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碩網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EE42DED0-5FC0-4D75-95B9-BA6A651C73DA}"/>
              </a:ext>
            </a:extLst>
          </p:cNvPr>
          <p:cNvSpPr/>
          <p:nvPr/>
        </p:nvSpPr>
        <p:spPr>
          <a:xfrm>
            <a:off x="1744766" y="5483774"/>
            <a:ext cx="1573466" cy="646331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泰陞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振業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1,500K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23988F8F-CF76-44CF-A996-50E59FD2F1BF}"/>
              </a:ext>
            </a:extLst>
          </p:cNvPr>
          <p:cNvSpPr/>
          <p:nvPr/>
        </p:nvSpPr>
        <p:spPr>
          <a:xfrm>
            <a:off x="1765886" y="1717224"/>
            <a:ext cx="1590075" cy="1569660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        </a:t>
            </a:r>
            <a:r>
              <a:rPr lang="en-US" altLang="zh-TW" sz="1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5,124K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光田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數發部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東元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2,670K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璽樂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1,200K</a:t>
            </a:r>
            <a:endParaRPr lang="en-US" altLang="zh-TW" sz="1200" strike="sngStrike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馥悅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850K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巨鷗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  <a:b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凌網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639F80D-D522-4E76-957D-B3ABB97B1849}"/>
              </a:ext>
            </a:extLst>
          </p:cNvPr>
          <p:cNvSpPr/>
          <p:nvPr/>
        </p:nvSpPr>
        <p:spPr>
          <a:xfrm>
            <a:off x="1744766" y="3392200"/>
            <a:ext cx="1611005" cy="1200329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推廣中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endParaRPr lang="en-US" altLang="zh-TW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旳蔓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欣辰 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高登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1,600K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星詠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光田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復健中心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A30DAA2C-1EE7-4749-BCF5-73BB65654CD8}"/>
              </a:ext>
            </a:extLst>
          </p:cNvPr>
          <p:cNvSpPr/>
          <p:nvPr/>
        </p:nvSpPr>
        <p:spPr>
          <a:xfrm>
            <a:off x="1744766" y="4717240"/>
            <a:ext cx="1573466" cy="646331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(8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2,093K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順盈   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300K</a:t>
            </a:r>
          </a:p>
        </p:txBody>
      </p:sp>
      <p:sp>
        <p:nvSpPr>
          <p:cNvPr id="26" name="文字方塊 25"/>
          <p:cNvSpPr txBox="1"/>
          <p:nvPr/>
        </p:nvSpPr>
        <p:spPr>
          <a:xfrm>
            <a:off x="8472264" y="166674"/>
            <a:ext cx="2422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258,783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1415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44626"/>
            <a:ext cx="9144000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FY113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組企收</a:t>
            </a:r>
            <a:r>
              <a:rPr lang="zh-TW" altLang="en-US" sz="3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歷年比較</a:t>
            </a:r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</a:t>
            </a:r>
            <a:endParaRPr lang="zh-TW" altLang="en-US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2036218"/>
              </p:ext>
            </p:extLst>
          </p:nvPr>
        </p:nvGraphicFramePr>
        <p:xfrm>
          <a:off x="1477465" y="731172"/>
          <a:ext cx="9005263" cy="4537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語音泡泡: 矩形 3">
            <a:extLst>
              <a:ext uri="{FF2B5EF4-FFF2-40B4-BE49-F238E27FC236}">
                <a16:creationId xmlns:a16="http://schemas.microsoft.com/office/drawing/2014/main" id="{2E364E47-6808-4E16-B231-20B1AC7ABF21}"/>
              </a:ext>
            </a:extLst>
          </p:cNvPr>
          <p:cNvSpPr/>
          <p:nvPr/>
        </p:nvSpPr>
        <p:spPr bwMode="gray">
          <a:xfrm>
            <a:off x="2387588" y="1084355"/>
            <a:ext cx="5976664" cy="1477328"/>
          </a:xfrm>
          <a:prstGeom prst="wedgeRectCallout">
            <a:avLst>
              <a:gd name="adj1" fmla="val -1722"/>
              <a:gd name="adj2" fmla="val 116118"/>
            </a:avLst>
          </a:prstGeom>
          <a:solidFill>
            <a:schemeClr val="accent2"/>
          </a:solidFill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  <a:flatTx/>
          </a:bodyPr>
          <a:lstStyle/>
          <a:p>
            <a:pPr marL="342900" indent="-342900">
              <a:buAutoNum type="arabicPeriod"/>
            </a:pPr>
            <a:r>
              <a:rPr lang="en-US" altLang="zh-TW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zh-TW" alt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起</a:t>
            </a:r>
            <a:r>
              <a:rPr lang="zh-TW" alt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簽約促案</a:t>
            </a:r>
            <a:r>
              <a:rPr lang="zh-TW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呈</a:t>
            </a:r>
            <a:r>
              <a:rPr lang="zh-TW" alt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停滯狀況，</a:t>
            </a:r>
            <a:r>
              <a:rPr lang="zh-TW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無任何成案率</a:t>
            </a:r>
            <a:r>
              <a:rPr lang="en-US" altLang="zh-TW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</a:t>
            </a:r>
            <a:r>
              <a:rPr lang="zh-TW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zh-TW" alt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源</a:t>
            </a:r>
            <a:endParaRPr lang="en-US" altLang="zh-TW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Tx/>
              <a:buAutoNum type="arabicPeriod"/>
            </a:pPr>
            <a:r>
              <a:rPr lang="zh-TW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衍生目前進度為</a:t>
            </a:r>
            <a:r>
              <a:rPr lang="zh-TW" altLang="en-US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零</a:t>
            </a:r>
            <a:r>
              <a:rPr lang="zh-TW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，且僅規劃</a:t>
            </a:r>
            <a:r>
              <a:rPr lang="en-US" altLang="zh-TW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2,200K</a:t>
            </a:r>
            <a:r>
              <a:rPr lang="zh-TW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，仍有巨大缺口</a:t>
            </a:r>
            <a:r>
              <a:rPr lang="en-US" altLang="zh-TW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(8,174K)</a:t>
            </a:r>
          </a:p>
          <a:p>
            <a:pPr marL="342900" indent="-342900">
              <a:buAutoNum type="arabicPeriod"/>
            </a:pPr>
            <a:r>
              <a:rPr lang="en-US" altLang="zh-TW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月與</a:t>
            </a:r>
            <a:r>
              <a:rPr lang="en-US" altLang="zh-TW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FY112</a:t>
            </a:r>
            <a:r>
              <a:rPr lang="zh-TW" alt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同期已大幅落後</a:t>
            </a:r>
            <a:r>
              <a:rPr lang="zh-TW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en-US" altLang="zh-TW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900</a:t>
            </a:r>
            <a:r>
              <a:rPr lang="zh-TW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萬</a:t>
            </a:r>
            <a:r>
              <a:rPr lang="en-US" altLang="zh-TW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  <a:endParaRPr lang="en-US" altLang="zh-TW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AutoNum type="arabicPeriod"/>
            </a:pPr>
            <a:r>
              <a:rPr lang="zh-TW" alt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離目標</a:t>
            </a:r>
            <a:r>
              <a:rPr lang="zh-TW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缺口仍有</a:t>
            </a:r>
            <a:r>
              <a:rPr lang="en-US" altLang="zh-TW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37,701K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0433896" y="1106823"/>
            <a:ext cx="1260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千元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6932067" y="670346"/>
            <a:ext cx="5088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51,694K</a:t>
            </a:r>
            <a:r>
              <a:rPr lang="zh-TW" altLang="en-US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；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en-US" altLang="zh-TW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10,374K</a:t>
            </a:r>
            <a:r>
              <a:rPr lang="zh-TW" altLang="en-US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衍生加值目標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文字方塊 1">
            <a:extLst>
              <a:ext uri="{FF2B5EF4-FFF2-40B4-BE49-F238E27FC236}">
                <a16:creationId xmlns:a16="http://schemas.microsoft.com/office/drawing/2014/main" id="{94DE108C-B935-4687-BFA4-4460697CC3C6}"/>
              </a:ext>
            </a:extLst>
          </p:cNvPr>
          <p:cNvSpPr txBox="1"/>
          <p:nvPr/>
        </p:nvSpPr>
        <p:spPr>
          <a:xfrm>
            <a:off x="2495600" y="2797652"/>
            <a:ext cx="2000931" cy="6712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6/20</a:t>
            </a:r>
            <a:r>
              <a:rPr lang="zh-TW" altLang="en-US" sz="1600" b="1" dirty="0">
                <a:solidFill>
                  <a:prstClr val="black"/>
                </a:solidFill>
                <a:latin typeface="Arial"/>
                <a:ea typeface="標楷體"/>
              </a:rPr>
              <a:t>實際簽約達成：</a:t>
            </a: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6,500K</a:t>
            </a:r>
            <a:r>
              <a:rPr lang="zh-TW" altLang="en-US" sz="1600" b="1" dirty="0">
                <a:solidFill>
                  <a:prstClr val="black"/>
                </a:solidFill>
                <a:latin typeface="Arial"/>
                <a:ea typeface="標楷體"/>
              </a:rPr>
              <a:t> </a:t>
            </a: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(13%)</a:t>
            </a:r>
            <a:endParaRPr lang="zh-TW" altLang="en-US" sz="1600" b="1" dirty="0">
              <a:solidFill>
                <a:prstClr val="black"/>
              </a:solidFill>
              <a:latin typeface="Arial"/>
              <a:ea typeface="標楷體"/>
            </a:endParaRP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8187BA93-DAA4-4B62-81D5-2CD87286C15C}"/>
              </a:ext>
            </a:extLst>
          </p:cNvPr>
          <p:cNvCxnSpPr>
            <a:cxnSpLocks/>
          </p:cNvCxnSpPr>
          <p:nvPr/>
        </p:nvCxnSpPr>
        <p:spPr>
          <a:xfrm flipH="1" flipV="1">
            <a:off x="4943872" y="3335334"/>
            <a:ext cx="432048" cy="6697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>
            <a:extLst>
              <a:ext uri="{FF2B5EF4-FFF2-40B4-BE49-F238E27FC236}">
                <a16:creationId xmlns:a16="http://schemas.microsoft.com/office/drawing/2014/main" id="{F91EDE49-9FF6-4964-A0C5-1B4B48D8D5FA}"/>
              </a:ext>
            </a:extLst>
          </p:cNvPr>
          <p:cNvSpPr/>
          <p:nvPr/>
        </p:nvSpPr>
        <p:spPr>
          <a:xfrm>
            <a:off x="163679" y="5035911"/>
            <a:ext cx="11856640" cy="11541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548550" indent="-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企收總收入：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6,500K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已規劃案源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成案率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&gt;60%)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總計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7,493K(27%)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尚有</a:t>
            </a:r>
            <a:r>
              <a:rPr lang="zh-TW" altLang="en-US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37,701K</a:t>
            </a:r>
          </a:p>
          <a:p>
            <a:pPr marL="548550" indent="-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衍生加值：</a:t>
            </a:r>
            <a:r>
              <a:rPr lang="en-US" altLang="zh-TW" sz="2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</a:t>
            </a:r>
            <a:r>
              <a:rPr lang="zh-TW" altLang="en-US" sz="2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規劃案源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成案率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：高登 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1,200K(6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、旳蔓 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1,000K(6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2,200K/10,374K</a:t>
            </a:r>
          </a:p>
          <a:p>
            <a:pPr marL="548550" indent="-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缺口補足方案：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中華郵政延續案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凌網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長照榮家促參案</a:t>
            </a:r>
            <a:r>
              <a:rPr lang="zh-TW" altLang="en-US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退輔會長佑</a:t>
            </a:r>
            <a:r>
              <a:rPr lang="en-US" altLang="zh-TW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盛佑策略聯盟</a:t>
            </a:r>
            <a:r>
              <a:rPr lang="en-US" altLang="zh-TW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大健康促進</a:t>
            </a:r>
            <a:r>
              <a:rPr lang="en-US" altLang="zh-TW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000" b="1" u="sng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5741528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44626"/>
            <a:ext cx="9144000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FY113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組企收</a:t>
            </a:r>
            <a:r>
              <a:rPr lang="zh-TW" altLang="en-US" sz="3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歷年比較</a:t>
            </a:r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</a:t>
            </a:r>
            <a:endParaRPr lang="zh-TW" altLang="en-US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9980137"/>
              </p:ext>
            </p:extLst>
          </p:nvPr>
        </p:nvGraphicFramePr>
        <p:xfrm>
          <a:off x="1482211" y="590724"/>
          <a:ext cx="9005263" cy="4537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0413650" y="1089109"/>
            <a:ext cx="1260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千元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7176120" y="622608"/>
            <a:ext cx="4398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51,773K</a:t>
            </a:r>
            <a:r>
              <a:rPr lang="zh-TW" altLang="en-US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zh-TW" altLang="en-US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6,470K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衍生目標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文字方塊 1">
            <a:extLst>
              <a:ext uri="{FF2B5EF4-FFF2-40B4-BE49-F238E27FC236}">
                <a16:creationId xmlns:a16="http://schemas.microsoft.com/office/drawing/2014/main" id="{B904229C-7C71-43C4-852C-64324D4E61B7}"/>
              </a:ext>
            </a:extLst>
          </p:cNvPr>
          <p:cNvSpPr txBox="1"/>
          <p:nvPr/>
        </p:nvSpPr>
        <p:spPr>
          <a:xfrm>
            <a:off x="3100460" y="2462143"/>
            <a:ext cx="2000931" cy="6712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6/20</a:t>
            </a:r>
            <a:r>
              <a:rPr lang="zh-TW" altLang="en-US" sz="1600" b="1" dirty="0">
                <a:solidFill>
                  <a:prstClr val="black"/>
                </a:solidFill>
                <a:latin typeface="Arial"/>
                <a:ea typeface="標楷體"/>
              </a:rPr>
              <a:t>實際簽約達成：</a:t>
            </a: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9,871K</a:t>
            </a:r>
            <a:r>
              <a:rPr lang="zh-TW" altLang="en-US" sz="1600" b="1" dirty="0">
                <a:solidFill>
                  <a:prstClr val="black"/>
                </a:solidFill>
                <a:latin typeface="Arial"/>
                <a:ea typeface="標楷體"/>
              </a:rPr>
              <a:t> </a:t>
            </a: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(19%)</a:t>
            </a:r>
            <a:endParaRPr lang="zh-TW" altLang="en-US" sz="1600" b="1" dirty="0">
              <a:solidFill>
                <a:prstClr val="black"/>
              </a:solidFill>
              <a:latin typeface="Arial"/>
              <a:ea typeface="標楷體"/>
            </a:endParaRPr>
          </a:p>
        </p:txBody>
      </p: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3F841DE0-361A-4264-9B24-0EFB2047472E}"/>
              </a:ext>
            </a:extLst>
          </p:cNvPr>
          <p:cNvCxnSpPr>
            <a:cxnSpLocks/>
          </p:cNvCxnSpPr>
          <p:nvPr/>
        </p:nvCxnSpPr>
        <p:spPr>
          <a:xfrm flipH="1" flipV="1">
            <a:off x="5082882" y="3112408"/>
            <a:ext cx="293038" cy="7486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>
            <a:extLst>
              <a:ext uri="{FF2B5EF4-FFF2-40B4-BE49-F238E27FC236}">
                <a16:creationId xmlns:a16="http://schemas.microsoft.com/office/drawing/2014/main" id="{FDEC9864-E07B-4F54-8E3B-CDAE4C035D61}"/>
              </a:ext>
            </a:extLst>
          </p:cNvPr>
          <p:cNvSpPr/>
          <p:nvPr/>
        </p:nvSpPr>
        <p:spPr>
          <a:xfrm>
            <a:off x="642809" y="4797152"/>
            <a:ext cx="10906382" cy="17334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60000" lvl="1" indent="-28575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企收總收入：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9,871K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已規劃案源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成案率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&gt;60%)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總計</a:t>
            </a:r>
            <a:r>
              <a:rPr lang="en-US" altLang="zh-TW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38,571K(94%)</a:t>
            </a:r>
            <a:r>
              <a:rPr lang="zh-TW" altLang="en-US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尚有</a:t>
            </a:r>
            <a:r>
              <a:rPr lang="zh-TW" altLang="en-US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3,331K</a:t>
            </a:r>
            <a:endParaRPr lang="en-US" altLang="zh-TW" b="1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60000" lvl="1" indent="-28575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衍生加值：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1,600K(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云泰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，規劃案源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成案率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6,000K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7,600K/6,470K</a:t>
            </a:r>
          </a:p>
          <a:p>
            <a:pPr marL="360000" lvl="1" indent="-28575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加速業科案件：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中強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(6/27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第一階段審查，共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階段審查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-36,000K)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泰沂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規劃中：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6,000K</a:t>
            </a:r>
            <a:r>
              <a:rPr lang="en-US" altLang="zh-TW" b="1" u="sng" dirty="0">
                <a:solidFill>
                  <a:srgbClr val="33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360000" lvl="1" indent="-28575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缺口補足方案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美律電子、國際航電、普羅、泰沂、愛菲斯、雙葉，約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18,000K</a:t>
            </a:r>
          </a:p>
        </p:txBody>
      </p:sp>
      <p:sp>
        <p:nvSpPr>
          <p:cNvPr id="10" name="語音泡泡: 矩形 9">
            <a:extLst>
              <a:ext uri="{FF2B5EF4-FFF2-40B4-BE49-F238E27FC236}">
                <a16:creationId xmlns:a16="http://schemas.microsoft.com/office/drawing/2014/main" id="{81439D67-B21C-41BF-91FE-8DB53C0D90DD}"/>
              </a:ext>
            </a:extLst>
          </p:cNvPr>
          <p:cNvSpPr/>
          <p:nvPr/>
        </p:nvSpPr>
        <p:spPr bwMode="gray">
          <a:xfrm>
            <a:off x="2423592" y="1168606"/>
            <a:ext cx="4496688" cy="923330"/>
          </a:xfrm>
          <a:prstGeom prst="wedgeRectCallout">
            <a:avLst>
              <a:gd name="adj1" fmla="val 68863"/>
              <a:gd name="adj2" fmla="val 109002"/>
            </a:avLst>
          </a:prstGeom>
          <a:solidFill>
            <a:schemeClr val="accent2"/>
          </a:solidFill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  <a:flatTx/>
          </a:bodyPr>
          <a:lstStyle/>
          <a:p>
            <a:pPr marL="342900" indent="-342900">
              <a:buAutoNum type="arabicPeriod"/>
            </a:pPr>
            <a:r>
              <a:rPr lang="zh-TW" alt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企收押寶中強一案，佔</a:t>
            </a:r>
            <a:r>
              <a:rPr lang="zh-TW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年度目標比達</a:t>
            </a:r>
            <a:r>
              <a:rPr lang="en-US" altLang="zh-TW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70%</a:t>
            </a:r>
            <a:r>
              <a:rPr lang="zh-TW" alt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，風險</a:t>
            </a:r>
            <a:r>
              <a:rPr lang="zh-TW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極高</a:t>
            </a:r>
            <a:endParaRPr lang="en-US" altLang="zh-TW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AutoNum type="arabicPeriod"/>
            </a:pPr>
            <a:r>
              <a:rPr lang="zh-TW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請務必持續增加</a:t>
            </a:r>
            <a:r>
              <a:rPr lang="zh-TW" alt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備案之促案簽約</a:t>
            </a:r>
            <a:endParaRPr lang="zh-TW" alt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3303250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146044"/>
            <a:ext cx="9144000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FY113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組企收</a:t>
            </a:r>
            <a:r>
              <a:rPr lang="zh-TW" altLang="en-US" sz="3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歷年比較</a:t>
            </a:r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</a:t>
            </a:r>
            <a:endParaRPr lang="zh-TW" altLang="en-US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8226376"/>
              </p:ext>
            </p:extLst>
          </p:nvPr>
        </p:nvGraphicFramePr>
        <p:xfrm>
          <a:off x="1482211" y="692142"/>
          <a:ext cx="9005263" cy="4537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0482472" y="1086953"/>
            <a:ext cx="1260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千元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7193516" y="691303"/>
            <a:ext cx="4998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134,963K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9,622K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衍生加值目標</a:t>
            </a:r>
          </a:p>
        </p:txBody>
      </p:sp>
      <p:sp>
        <p:nvSpPr>
          <p:cNvPr id="25" name="文字方塊 1">
            <a:extLst>
              <a:ext uri="{FF2B5EF4-FFF2-40B4-BE49-F238E27FC236}">
                <a16:creationId xmlns:a16="http://schemas.microsoft.com/office/drawing/2014/main" id="{B904229C-7C71-43C4-852C-64324D4E61B7}"/>
              </a:ext>
            </a:extLst>
          </p:cNvPr>
          <p:cNvSpPr txBox="1"/>
          <p:nvPr/>
        </p:nvSpPr>
        <p:spPr>
          <a:xfrm>
            <a:off x="2458198" y="2705765"/>
            <a:ext cx="2000931" cy="6712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6/20</a:t>
            </a:r>
            <a:r>
              <a:rPr lang="zh-TW" altLang="en-US" sz="1600" b="1" dirty="0">
                <a:solidFill>
                  <a:prstClr val="black"/>
                </a:solidFill>
                <a:latin typeface="Arial"/>
                <a:ea typeface="標楷體"/>
              </a:rPr>
              <a:t>實際簽約達成：</a:t>
            </a: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41,405K</a:t>
            </a:r>
            <a:r>
              <a:rPr lang="zh-TW" altLang="en-US" sz="1600" b="1" dirty="0">
                <a:solidFill>
                  <a:prstClr val="black"/>
                </a:solidFill>
                <a:latin typeface="Arial"/>
                <a:ea typeface="標楷體"/>
              </a:rPr>
              <a:t> </a:t>
            </a: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(31%)</a:t>
            </a:r>
            <a:endParaRPr lang="zh-TW" altLang="en-US" sz="1600" b="1" dirty="0">
              <a:solidFill>
                <a:prstClr val="black"/>
              </a:solidFill>
              <a:latin typeface="Arial"/>
              <a:ea typeface="標楷體"/>
            </a:endParaRPr>
          </a:p>
        </p:txBody>
      </p: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3F841DE0-361A-4264-9B24-0EFB2047472E}"/>
              </a:ext>
            </a:extLst>
          </p:cNvPr>
          <p:cNvCxnSpPr>
            <a:cxnSpLocks/>
            <a:endCxn id="25" idx="3"/>
          </p:cNvCxnSpPr>
          <p:nvPr/>
        </p:nvCxnSpPr>
        <p:spPr>
          <a:xfrm flipH="1" flipV="1">
            <a:off x="4459129" y="3041398"/>
            <a:ext cx="1204824" cy="5316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>
            <a:extLst>
              <a:ext uri="{FF2B5EF4-FFF2-40B4-BE49-F238E27FC236}">
                <a16:creationId xmlns:a16="http://schemas.microsoft.com/office/drawing/2014/main" id="{9B0E42D7-79C4-4E56-A9B2-9BECE8078039}"/>
              </a:ext>
            </a:extLst>
          </p:cNvPr>
          <p:cNvSpPr/>
          <p:nvPr/>
        </p:nvSpPr>
        <p:spPr>
          <a:xfrm>
            <a:off x="224694" y="4783865"/>
            <a:ext cx="11742612" cy="144077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58775" lvl="1" indent="-179388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企收總收入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41,405K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已規劃案源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成案率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&gt;60%)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總計</a:t>
            </a:r>
            <a:r>
              <a:rPr lang="en-US" altLang="zh-TW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46,795K(65%)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尚有</a:t>
            </a:r>
            <a:r>
              <a:rPr lang="zh-TW" altLang="en-US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46,763K</a:t>
            </a:r>
            <a:endParaRPr lang="en-US" altLang="zh-TW" sz="2200" b="1" u="sng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58775" lvl="1" indent="-179388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衍生加值：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1,375K(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中基、漢將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，規劃案源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成案率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：漢錸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2,000K(6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)(BP1,000K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IP1,000K)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、米特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(6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)375K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、鮮速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1,000K(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６月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、威剛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8,000K(9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)(BP6,500K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IP1,500K)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5,250K/9,622K</a:t>
            </a:r>
          </a:p>
          <a:p>
            <a:pPr marL="358775" lvl="1" indent="-179388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缺口補足方案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旭貿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5,800K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、全聯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軟體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)1,900K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加速簽約，</a:t>
            </a:r>
            <a:r>
              <a:rPr lang="zh-TW" altLang="en-US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南向海外推廣、大型冷鏈物流中心興建</a:t>
            </a:r>
            <a:r>
              <a:rPr lang="en-US" altLang="zh-TW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大嘴</a:t>
            </a:r>
            <a:r>
              <a:rPr lang="en-US" altLang="zh-TW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10" name="語音泡泡: 矩形 9">
            <a:extLst>
              <a:ext uri="{FF2B5EF4-FFF2-40B4-BE49-F238E27FC236}">
                <a16:creationId xmlns:a16="http://schemas.microsoft.com/office/drawing/2014/main" id="{537E82BC-77B1-4D93-8479-FBC95EBDEF3B}"/>
              </a:ext>
            </a:extLst>
          </p:cNvPr>
          <p:cNvSpPr/>
          <p:nvPr/>
        </p:nvSpPr>
        <p:spPr bwMode="gray">
          <a:xfrm>
            <a:off x="623392" y="1144814"/>
            <a:ext cx="5472608" cy="1200329"/>
          </a:xfrm>
          <a:prstGeom prst="wedgeRectCallout">
            <a:avLst>
              <a:gd name="adj1" fmla="val 53746"/>
              <a:gd name="adj2" fmla="val 116102"/>
            </a:avLst>
          </a:prstGeom>
          <a:solidFill>
            <a:schemeClr val="accent2"/>
          </a:solidFill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  <a:flatTx/>
          </a:bodyPr>
          <a:lstStyle/>
          <a:p>
            <a:pPr marL="342900" indent="-342900">
              <a:buAutoNum type="arabicPeriod"/>
            </a:pPr>
            <a:r>
              <a:rPr lang="en-US" altLang="zh-TW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月起呈現</a:t>
            </a:r>
            <a:r>
              <a:rPr lang="zh-TW" alt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簽約促案動能</a:t>
            </a:r>
            <a:r>
              <a:rPr lang="zh-TW" alt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不足，目前與</a:t>
            </a:r>
            <a:r>
              <a:rPr lang="en-US" altLang="zh-TW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FY112</a:t>
            </a:r>
            <a:r>
              <a:rPr lang="zh-TW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同期比較大幅落後</a:t>
            </a:r>
            <a:r>
              <a:rPr lang="en-US" altLang="zh-TW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千</a:t>
            </a:r>
            <a:r>
              <a:rPr lang="en-US" altLang="zh-TW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百萬</a:t>
            </a:r>
            <a:r>
              <a:rPr lang="en-US" altLang="zh-TW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  <a:endParaRPr lang="en-US" altLang="zh-TW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AutoNum type="arabicPeriod"/>
            </a:pPr>
            <a:r>
              <a:rPr lang="en-US" altLang="zh-TW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6-7</a:t>
            </a:r>
            <a:r>
              <a:rPr lang="zh-TW" alt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月務必規劃大型案源</a:t>
            </a:r>
            <a:r>
              <a:rPr lang="zh-TW" alt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，才可加速縮小缺口</a:t>
            </a:r>
            <a:r>
              <a:rPr lang="en-US" altLang="zh-TW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  <a:endParaRPr lang="en-US" altLang="zh-TW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Tx/>
              <a:buAutoNum type="arabicPeriod"/>
            </a:pPr>
            <a:r>
              <a:rPr lang="zh-TW" alt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衍生尚有</a:t>
            </a:r>
            <a:r>
              <a:rPr lang="en-US" altLang="zh-TW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4,372K</a:t>
            </a:r>
            <a:r>
              <a:rPr lang="zh-TW" alt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缺口，沒規劃案源</a:t>
            </a:r>
            <a:endParaRPr lang="en-US" altLang="zh-TW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348656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3554E0-3561-45EF-83D7-B582C4219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9329"/>
            <a:ext cx="10972800" cy="765175"/>
          </a:xfrm>
        </p:spPr>
        <p:txBody>
          <a:bodyPr/>
          <a:lstStyle/>
          <a:p>
            <a:r>
              <a:rPr lang="zh-TW" altLang="en-US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本年度衍生預計達成數累計</a:t>
            </a:r>
            <a:endParaRPr lang="zh-TW" altLang="en-US" dirty="0"/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E0266561-8C8F-4EE8-8F4E-2FBA270DFC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2221267"/>
              </p:ext>
            </p:extLst>
          </p:nvPr>
        </p:nvGraphicFramePr>
        <p:xfrm>
          <a:off x="191345" y="1597660"/>
          <a:ext cx="11809310" cy="363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1">
                  <a:extLst>
                    <a:ext uri="{9D8B030D-6E8A-4147-A177-3AD203B41FA5}">
                      <a16:colId xmlns:a16="http://schemas.microsoft.com/office/drawing/2014/main" val="283736929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4956485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13561731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15187010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6002867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86375112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47594353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79529697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599509394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425043549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927744681"/>
                    </a:ext>
                  </a:extLst>
                </a:gridCol>
                <a:gridCol w="1512167">
                  <a:extLst>
                    <a:ext uri="{9D8B030D-6E8A-4147-A177-3AD203B41FA5}">
                      <a16:colId xmlns:a16="http://schemas.microsoft.com/office/drawing/2014/main" val="1941664932"/>
                    </a:ext>
                  </a:extLst>
                </a:gridCol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</a:t>
                      </a: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月份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累計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本年度預計達成數</a:t>
                      </a:r>
                      <a:endParaRPr lang="en-US" altLang="zh-TW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努力中</a:t>
                      </a:r>
                      <a:endParaRPr lang="en-US" altLang="zh-TW" dirty="0"/>
                    </a:p>
                    <a:p>
                      <a:pPr algn="ctr"/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成案率</a:t>
                      </a:r>
                      <a:r>
                        <a:rPr lang="en-US" altLang="zh-TW" dirty="0"/>
                        <a:t>&lt;60%)</a:t>
                      </a:r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含努力中達成率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2338075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664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38,706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1,522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13,950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16,150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16,150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17,250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19,000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29,600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29,600(76%)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6,850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36,450(94%)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334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12,240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11,450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11,450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11,450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11,450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11,450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11,450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11,450(94%)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altLang="zh-TW" sz="11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1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智權、慧保</a:t>
                      </a:r>
                      <a:r>
                        <a:rPr lang="en-US" altLang="zh-TW" sz="11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1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11,450(94%)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365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10,374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16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2,200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2,200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2,200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2,200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2,800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2,800(27%)</a:t>
                      </a:r>
                    </a:p>
                    <a:p>
                      <a:pPr algn="r"/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晉弘、旳蔓、高登</a:t>
                      </a:r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3,050</a:t>
                      </a:r>
                    </a:p>
                    <a:p>
                      <a:pPr algn="r"/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璽樂、巨鷗、馥悅</a:t>
                      </a:r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i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5,850(56%)</a:t>
                      </a:r>
                      <a:endParaRPr lang="zh-TW" altLang="en-US" sz="1600" b="1" i="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796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6,470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1,600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1,600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9,100</a:t>
                      </a:r>
                      <a:endParaRPr lang="zh-TW" altLang="en-US" sz="16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9,100(141%)</a:t>
                      </a:r>
                    </a:p>
                    <a:p>
                      <a:pPr algn="r"/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云泰、泰沂、中強</a:t>
                      </a:r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3,000</a:t>
                      </a:r>
                    </a:p>
                    <a:p>
                      <a:pPr algn="r"/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愛菲斯</a:t>
                      </a:r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12,100(187%)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164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9,622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3,750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6,250</a:t>
                      </a:r>
                      <a:endParaRPr lang="zh-TW" altLang="en-US" sz="16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6,250(65%)</a:t>
                      </a:r>
                    </a:p>
                    <a:p>
                      <a:pPr algn="r"/>
                      <a:r>
                        <a:rPr lang="en-US" altLang="zh-TW" sz="1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鮮速、中基、漢將、米特、漢錸、威剛</a:t>
                      </a:r>
                      <a:r>
                        <a:rPr lang="en-US" altLang="zh-TW" sz="1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800</a:t>
                      </a:r>
                    </a:p>
                    <a:p>
                      <a:pPr algn="r"/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7,050(73%)</a:t>
                      </a:r>
                      <a:endParaRPr lang="zh-TW" altLang="en-US" sz="16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010788"/>
                  </a:ext>
                </a:extLst>
              </a:tr>
            </a:tbl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E2D1EF65-9D4D-44F2-B419-3092710A287E}"/>
              </a:ext>
            </a:extLst>
          </p:cNvPr>
          <p:cNvSpPr txBox="1"/>
          <p:nvPr/>
        </p:nvSpPr>
        <p:spPr>
          <a:xfrm>
            <a:off x="10776520" y="1228328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1C31029-DFF0-4B1B-A14C-6EE4E60B312B}"/>
              </a:ext>
            </a:extLst>
          </p:cNvPr>
          <p:cNvSpPr txBox="1"/>
          <p:nvPr/>
        </p:nvSpPr>
        <p:spPr>
          <a:xfrm>
            <a:off x="263353" y="5411564"/>
            <a:ext cx="7244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*</a:t>
            </a:r>
            <a:r>
              <a:rPr lang="zh-TW" altLang="en-US" dirty="0"/>
              <a:t>本年度預計達成數：已簽約</a:t>
            </a:r>
            <a:r>
              <a:rPr lang="en-US" altLang="zh-TW" dirty="0"/>
              <a:t>+backlog+</a:t>
            </a:r>
            <a:r>
              <a:rPr lang="zh-TW" altLang="en-US" dirty="0"/>
              <a:t>成案率</a:t>
            </a:r>
            <a:r>
              <a:rPr lang="en-US" altLang="zh-TW" dirty="0"/>
              <a:t>&gt;60%</a:t>
            </a:r>
            <a:r>
              <a:rPr lang="zh-TW" altLang="en-US" dirty="0"/>
              <a:t>以上洽談中案件</a:t>
            </a:r>
          </a:p>
        </p:txBody>
      </p:sp>
      <p:sp>
        <p:nvSpPr>
          <p:cNvPr id="4" name="橢圓 3"/>
          <p:cNvSpPr/>
          <p:nvPr/>
        </p:nvSpPr>
        <p:spPr bwMode="gray">
          <a:xfrm>
            <a:off x="1973594" y="3335934"/>
            <a:ext cx="6048672" cy="741138"/>
          </a:xfrm>
          <a:prstGeom prst="ellipse">
            <a:avLst/>
          </a:prstGeom>
          <a:noFill/>
          <a:ln>
            <a:solidFill>
              <a:srgbClr val="FF0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7" name="橢圓 6"/>
          <p:cNvSpPr/>
          <p:nvPr/>
        </p:nvSpPr>
        <p:spPr bwMode="gray">
          <a:xfrm>
            <a:off x="7248128" y="4077072"/>
            <a:ext cx="792088" cy="432048"/>
          </a:xfrm>
          <a:prstGeom prst="ellipse">
            <a:avLst/>
          </a:prstGeom>
          <a:noFill/>
          <a:ln>
            <a:solidFill>
              <a:srgbClr val="FFC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8" name="橢圓 7"/>
          <p:cNvSpPr/>
          <p:nvPr/>
        </p:nvSpPr>
        <p:spPr bwMode="gray">
          <a:xfrm>
            <a:off x="10676652" y="3434135"/>
            <a:ext cx="1284674" cy="565793"/>
          </a:xfrm>
          <a:prstGeom prst="ellipse">
            <a:avLst/>
          </a:prstGeom>
          <a:noFill/>
          <a:ln>
            <a:solidFill>
              <a:srgbClr val="FF0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9" name="橢圓 8"/>
          <p:cNvSpPr/>
          <p:nvPr/>
        </p:nvSpPr>
        <p:spPr bwMode="gray">
          <a:xfrm>
            <a:off x="10649708" y="4636833"/>
            <a:ext cx="1284674" cy="565793"/>
          </a:xfrm>
          <a:prstGeom prst="ellipse">
            <a:avLst/>
          </a:prstGeom>
          <a:noFill/>
          <a:ln>
            <a:solidFill>
              <a:srgbClr val="FF0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10" name="橢圓 9"/>
          <p:cNvSpPr/>
          <p:nvPr/>
        </p:nvSpPr>
        <p:spPr bwMode="gray">
          <a:xfrm>
            <a:off x="7248128" y="4703706"/>
            <a:ext cx="792088" cy="432048"/>
          </a:xfrm>
          <a:prstGeom prst="ellipse">
            <a:avLst/>
          </a:prstGeom>
          <a:noFill/>
          <a:ln>
            <a:solidFill>
              <a:srgbClr val="FF0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547277" y="1021646"/>
            <a:ext cx="9134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0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組與</a:t>
            </a:r>
            <a:r>
              <a:rPr lang="en-US" altLang="zh-TW" sz="20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20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組衍生的案源規劃，離目標尚有很大的缺口未規劃，須加速規劃案源</a:t>
            </a:r>
            <a:endParaRPr lang="en-US" altLang="zh-TW" sz="2000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599878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60778AA-5EF2-4DE4-8324-71BDFF0774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7E655-DAE8-4669-B92D-FD48184271D6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707EC91A-07DF-4070-8CFB-91854D156EBB}"/>
              </a:ext>
            </a:extLst>
          </p:cNvPr>
          <p:cNvSpPr/>
          <p:nvPr/>
        </p:nvSpPr>
        <p:spPr bwMode="gray">
          <a:xfrm>
            <a:off x="623392" y="1628800"/>
            <a:ext cx="3528392" cy="720080"/>
          </a:xfrm>
          <a:prstGeom prst="roundRect">
            <a:avLst/>
          </a:prstGeom>
          <a:solidFill>
            <a:srgbClr val="469597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智慧醫護</a:t>
            </a:r>
          </a:p>
        </p:txBody>
      </p:sp>
      <p:sp>
        <p:nvSpPr>
          <p:cNvPr id="19" name="矩形: 圓角 18">
            <a:extLst>
              <a:ext uri="{FF2B5EF4-FFF2-40B4-BE49-F238E27FC236}">
                <a16:creationId xmlns:a16="http://schemas.microsoft.com/office/drawing/2014/main" id="{F547BC3F-2A45-4B9D-87C3-E867C0C31155}"/>
              </a:ext>
            </a:extLst>
          </p:cNvPr>
          <p:cNvSpPr/>
          <p:nvPr/>
        </p:nvSpPr>
        <p:spPr bwMode="gray">
          <a:xfrm>
            <a:off x="4295799" y="1628800"/>
            <a:ext cx="5367635" cy="720080"/>
          </a:xfrm>
          <a:prstGeom prst="roundRect">
            <a:avLst/>
          </a:prstGeom>
          <a:solidFill>
            <a:srgbClr val="A2B1B4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高齡科技</a:t>
            </a:r>
          </a:p>
        </p:txBody>
      </p:sp>
      <p:sp>
        <p:nvSpPr>
          <p:cNvPr id="21" name="矩形: 圓角 20">
            <a:extLst>
              <a:ext uri="{FF2B5EF4-FFF2-40B4-BE49-F238E27FC236}">
                <a16:creationId xmlns:a16="http://schemas.microsoft.com/office/drawing/2014/main" id="{3702B0EF-63CF-45AF-8E4A-67203EEFA4E5}"/>
              </a:ext>
            </a:extLst>
          </p:cNvPr>
          <p:cNvSpPr/>
          <p:nvPr/>
        </p:nvSpPr>
        <p:spPr bwMode="gray">
          <a:xfrm>
            <a:off x="4297695" y="2492896"/>
            <a:ext cx="1726298" cy="720080"/>
          </a:xfrm>
          <a:prstGeom prst="roundRect">
            <a:avLst/>
          </a:prstGeom>
          <a:solidFill>
            <a:srgbClr val="A2B1B4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數位賦能樂齡</a:t>
            </a:r>
            <a:endParaRPr kumimoji="0" lang="en-US" altLang="zh-TW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algn="ctr">
              <a:spcBef>
                <a:spcPts val="600"/>
              </a:spcBef>
            </a:pP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學習業科</a:t>
            </a:r>
          </a:p>
        </p:txBody>
      </p:sp>
      <p:sp>
        <p:nvSpPr>
          <p:cNvPr id="26" name="矩形: 圓角 25">
            <a:extLst>
              <a:ext uri="{FF2B5EF4-FFF2-40B4-BE49-F238E27FC236}">
                <a16:creationId xmlns:a16="http://schemas.microsoft.com/office/drawing/2014/main" id="{71A83E58-9681-472A-B2D6-33F2CBE70452}"/>
              </a:ext>
            </a:extLst>
          </p:cNvPr>
          <p:cNvSpPr/>
          <p:nvPr/>
        </p:nvSpPr>
        <p:spPr bwMode="gray">
          <a:xfrm>
            <a:off x="6077508" y="2506283"/>
            <a:ext cx="1746684" cy="720080"/>
          </a:xfrm>
          <a:prstGeom prst="roundRect">
            <a:avLst/>
          </a:prstGeom>
          <a:solidFill>
            <a:srgbClr val="A2B1B4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lang="zh-TW" altLang="en-US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退輔會榮家</a:t>
            </a:r>
            <a:endParaRPr lang="en-US" altLang="zh-TW" sz="1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600"/>
              </a:spcBef>
            </a:pPr>
            <a:r>
              <a:rPr lang="zh-TW" altLang="en-US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長照促參案</a:t>
            </a:r>
          </a:p>
        </p:txBody>
      </p:sp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53FF7115-CEDB-4A87-AE5C-0B14E05CA29C}"/>
              </a:ext>
            </a:extLst>
          </p:cNvPr>
          <p:cNvSpPr/>
          <p:nvPr/>
        </p:nvSpPr>
        <p:spPr bwMode="gray">
          <a:xfrm>
            <a:off x="9842310" y="1628800"/>
            <a:ext cx="1726298" cy="720080"/>
          </a:xfrm>
          <a:prstGeom prst="roundRect">
            <a:avLst/>
          </a:prstGeom>
          <a:solidFill>
            <a:srgbClr val="DDBEAA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lang="en-US" altLang="zh-TW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KA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專案</a:t>
            </a:r>
          </a:p>
        </p:txBody>
      </p:sp>
      <p:sp>
        <p:nvSpPr>
          <p:cNvPr id="29" name="矩形: 圓角 28">
            <a:extLst>
              <a:ext uri="{FF2B5EF4-FFF2-40B4-BE49-F238E27FC236}">
                <a16:creationId xmlns:a16="http://schemas.microsoft.com/office/drawing/2014/main" id="{3F1E3D40-E1C9-4C99-8057-16738A9C30A1}"/>
              </a:ext>
            </a:extLst>
          </p:cNvPr>
          <p:cNvSpPr/>
          <p:nvPr/>
        </p:nvSpPr>
        <p:spPr bwMode="gray">
          <a:xfrm>
            <a:off x="608316" y="2479509"/>
            <a:ext cx="1726298" cy="720080"/>
          </a:xfrm>
          <a:prstGeom prst="roundRect">
            <a:avLst/>
          </a:prstGeom>
          <a:solidFill>
            <a:srgbClr val="469597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lang="zh-TW" altLang="en-US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智慧化產後護理</a:t>
            </a:r>
            <a:endParaRPr lang="en-US" altLang="zh-TW" sz="1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600"/>
              </a:spcBef>
            </a:pPr>
            <a:r>
              <a:rPr lang="zh-TW" altLang="en-US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服務系統</a:t>
            </a:r>
          </a:p>
        </p:txBody>
      </p:sp>
      <p:sp>
        <p:nvSpPr>
          <p:cNvPr id="30" name="矩形: 圓角 29">
            <a:extLst>
              <a:ext uri="{FF2B5EF4-FFF2-40B4-BE49-F238E27FC236}">
                <a16:creationId xmlns:a16="http://schemas.microsoft.com/office/drawing/2014/main" id="{29C857E2-C1CC-4984-8EB7-307BFC29E893}"/>
              </a:ext>
            </a:extLst>
          </p:cNvPr>
          <p:cNvSpPr/>
          <p:nvPr/>
        </p:nvSpPr>
        <p:spPr bwMode="gray">
          <a:xfrm>
            <a:off x="2388129" y="2492896"/>
            <a:ext cx="1746684" cy="720080"/>
          </a:xfrm>
          <a:prstGeom prst="roundRect">
            <a:avLst/>
          </a:prstGeom>
          <a:solidFill>
            <a:srgbClr val="469597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lang="zh-TW" altLang="en-US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智慧醫療</a:t>
            </a:r>
            <a:endParaRPr lang="en-US" altLang="zh-TW" sz="1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600"/>
              </a:spcBef>
            </a:pPr>
            <a:r>
              <a:rPr lang="zh-TW" altLang="en-US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資訊平台</a:t>
            </a:r>
            <a:r>
              <a:rPr lang="en-US" altLang="zh-TW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1600" b="1" dirty="0" err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iMAS</a:t>
            </a:r>
            <a:r>
              <a:rPr lang="en-US" altLang="zh-TW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4" name="矩形: 圓角 33">
            <a:extLst>
              <a:ext uri="{FF2B5EF4-FFF2-40B4-BE49-F238E27FC236}">
                <a16:creationId xmlns:a16="http://schemas.microsoft.com/office/drawing/2014/main" id="{BE8ED11D-2073-4FD9-AA68-110F760C8280}"/>
              </a:ext>
            </a:extLst>
          </p:cNvPr>
          <p:cNvSpPr/>
          <p:nvPr/>
        </p:nvSpPr>
        <p:spPr bwMode="gray">
          <a:xfrm>
            <a:off x="7937141" y="2509528"/>
            <a:ext cx="1726298" cy="720080"/>
          </a:xfrm>
          <a:prstGeom prst="roundRect">
            <a:avLst/>
          </a:prstGeom>
          <a:solidFill>
            <a:srgbClr val="A2B1B4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lang="zh-TW" altLang="en-US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復健數位方案</a:t>
            </a:r>
            <a:endParaRPr lang="en-US" altLang="zh-TW" sz="1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95B02A19-2BDC-4FAA-A7A6-F460E0A96D75}"/>
              </a:ext>
            </a:extLst>
          </p:cNvPr>
          <p:cNvSpPr txBox="1"/>
          <p:nvPr/>
        </p:nvSpPr>
        <p:spPr>
          <a:xfrm>
            <a:off x="623392" y="3284984"/>
            <a:ext cx="1872209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TW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H100</a:t>
            </a: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旳蔓產後護理之家</a:t>
            </a: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璽樂產後護理之家</a:t>
            </a: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馥悅產後護理之家</a:t>
            </a: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向陽醫務顧問</a:t>
            </a: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東元</a:t>
            </a:r>
            <a:r>
              <a:rPr lang="zh-TW" altLang="en-US" sz="16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醫院</a:t>
            </a:r>
            <a:endParaRPr lang="en-US" altLang="zh-TW" sz="1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負責人：黎和欣</a:t>
            </a: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推廣：</a:t>
            </a: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曾耀泰</a:t>
            </a:r>
            <a:endParaRPr lang="zh-TW" altLang="en-US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標題 1">
            <a:extLst>
              <a:ext uri="{FF2B5EF4-FFF2-40B4-BE49-F238E27FC236}">
                <a16:creationId xmlns:a16="http://schemas.microsoft.com/office/drawing/2014/main" id="{06EAC8A8-BBF8-4E02-AB12-CDDD38A3774B}"/>
              </a:ext>
            </a:extLst>
          </p:cNvPr>
          <p:cNvSpPr txBox="1">
            <a:spLocks/>
          </p:cNvSpPr>
          <p:nvPr/>
        </p:nvSpPr>
        <p:spPr>
          <a:xfrm>
            <a:off x="609599" y="188640"/>
            <a:ext cx="10972800" cy="476505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en-US" altLang="zh-TW" kern="0"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ker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組推廣強化方案</a:t>
            </a:r>
            <a:endParaRPr lang="zh-TW" altLang="en-US" kern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矩形: 圓角 22">
            <a:extLst>
              <a:ext uri="{FF2B5EF4-FFF2-40B4-BE49-F238E27FC236}">
                <a16:creationId xmlns:a16="http://schemas.microsoft.com/office/drawing/2014/main" id="{41B423C9-1F61-43ED-A1EC-C9E25D943521}"/>
              </a:ext>
            </a:extLst>
          </p:cNvPr>
          <p:cNvSpPr/>
          <p:nvPr/>
        </p:nvSpPr>
        <p:spPr bwMode="gray">
          <a:xfrm>
            <a:off x="9856101" y="2509528"/>
            <a:ext cx="1726298" cy="720080"/>
          </a:xfrm>
          <a:prstGeom prst="roundRect">
            <a:avLst/>
          </a:prstGeom>
          <a:solidFill>
            <a:srgbClr val="DDBEAA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>
              <a:spcBef>
                <a:spcPts val="600"/>
              </a:spcBef>
            </a:pPr>
            <a:r>
              <a:rPr lang="zh-TW" altLang="en-US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郵政會員平臺</a:t>
            </a:r>
            <a:endParaRPr lang="en-US" altLang="zh-TW" sz="1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600"/>
              </a:spcBef>
            </a:pPr>
            <a:r>
              <a:rPr lang="zh-TW" altLang="en-US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系統建專案</a:t>
            </a: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772128C2-EBFC-42A9-84DB-7844AE759092}"/>
              </a:ext>
            </a:extLst>
          </p:cNvPr>
          <p:cNvSpPr txBox="1"/>
          <p:nvPr/>
        </p:nvSpPr>
        <p:spPr>
          <a:xfrm>
            <a:off x="2395295" y="3284984"/>
            <a:ext cx="1872209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TW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H100</a:t>
            </a: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群邁</a:t>
            </a:r>
            <a:r>
              <a:rPr lang="zh-TW" altLang="en-US" sz="1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通訊</a:t>
            </a:r>
            <a:endParaRPr lang="en-US" altLang="zh-TW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負責人：陳建任</a:t>
            </a: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推廣：高增英</a:t>
            </a:r>
          </a:p>
          <a:p>
            <a:pPr>
              <a:spcBef>
                <a:spcPts val="600"/>
              </a:spcBef>
            </a:pP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埔基醫院</a:t>
            </a:r>
            <a:endParaRPr lang="en-US" altLang="zh-TW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負責人：鄭伯壎</a:t>
            </a: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推廣：黃素珍</a:t>
            </a: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38722E76-418D-43B4-ACD7-21B302DB21D8}"/>
              </a:ext>
            </a:extLst>
          </p:cNvPr>
          <p:cNvSpPr txBox="1"/>
          <p:nvPr/>
        </p:nvSpPr>
        <p:spPr>
          <a:xfrm>
            <a:off x="4300428" y="3284984"/>
            <a:ext cx="1872209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TW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H100</a:t>
            </a: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哈瑪星科技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負責人：陳建任</a:t>
            </a: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推廣：高增英</a:t>
            </a:r>
          </a:p>
          <a:p>
            <a:pPr>
              <a:spcBef>
                <a:spcPts val="600"/>
              </a:spcBef>
            </a:pP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H200</a:t>
            </a: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巨鷗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光田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東海</a:t>
            </a:r>
            <a:endParaRPr lang="en-US" altLang="zh-TW" sz="1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負責人：陳建任</a:t>
            </a: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推廣：高增英</a:t>
            </a:r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33BAF537-D22A-4BA5-9421-7A8FB1A34153}"/>
              </a:ext>
            </a:extLst>
          </p:cNvPr>
          <p:cNvSpPr txBox="1"/>
          <p:nvPr/>
        </p:nvSpPr>
        <p:spPr>
          <a:xfrm>
            <a:off x="6088963" y="3284984"/>
            <a:ext cx="1872209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TW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H200</a:t>
            </a: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長佑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盛佑診所</a:t>
            </a:r>
            <a:endParaRPr lang="en-US" altLang="zh-TW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負責人：鄭伯壎</a:t>
            </a: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推廣：曾耀泰</a:t>
            </a:r>
          </a:p>
          <a:p>
            <a:pPr>
              <a:spcBef>
                <a:spcPts val="600"/>
              </a:spcBef>
            </a:pPr>
            <a:endParaRPr lang="zh-TW" altLang="en-US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國力策進</a:t>
            </a:r>
            <a:endParaRPr lang="en-US" altLang="zh-TW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負責人：楊文新</a:t>
            </a: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推廣：楊文新</a:t>
            </a: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483DB6CA-5360-4003-B98F-7B085792177A}"/>
              </a:ext>
            </a:extLst>
          </p:cNvPr>
          <p:cNvSpPr txBox="1"/>
          <p:nvPr/>
        </p:nvSpPr>
        <p:spPr>
          <a:xfrm>
            <a:off x="7930003" y="3284984"/>
            <a:ext cx="1872209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TW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H200</a:t>
            </a: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光田醫院</a:t>
            </a:r>
            <a:endParaRPr lang="en-US" altLang="zh-TW" sz="1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負責人：蔡明杰</a:t>
            </a: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推廣：吳俐穎</a:t>
            </a:r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FDCAFBFD-995F-46AE-B780-B1AE79CE91F5}"/>
              </a:ext>
            </a:extLst>
          </p:cNvPr>
          <p:cNvCxnSpPr>
            <a:cxnSpLocks/>
          </p:cNvCxnSpPr>
          <p:nvPr/>
        </p:nvCxnSpPr>
        <p:spPr>
          <a:xfrm>
            <a:off x="623392" y="3284985"/>
            <a:ext cx="0" cy="184113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>
            <a:extLst>
              <a:ext uri="{FF2B5EF4-FFF2-40B4-BE49-F238E27FC236}">
                <a16:creationId xmlns:a16="http://schemas.microsoft.com/office/drawing/2014/main" id="{B7C978E9-1306-465E-9786-E6F106C5BB46}"/>
              </a:ext>
            </a:extLst>
          </p:cNvPr>
          <p:cNvCxnSpPr>
            <a:cxnSpLocks/>
          </p:cNvCxnSpPr>
          <p:nvPr/>
        </p:nvCxnSpPr>
        <p:spPr>
          <a:xfrm>
            <a:off x="2404758" y="3284985"/>
            <a:ext cx="0" cy="184113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>
            <a:extLst>
              <a:ext uri="{FF2B5EF4-FFF2-40B4-BE49-F238E27FC236}">
                <a16:creationId xmlns:a16="http://schemas.microsoft.com/office/drawing/2014/main" id="{D7E85773-F813-4CEC-AF22-E381ED7BEBE2}"/>
              </a:ext>
            </a:extLst>
          </p:cNvPr>
          <p:cNvCxnSpPr>
            <a:cxnSpLocks/>
          </p:cNvCxnSpPr>
          <p:nvPr/>
        </p:nvCxnSpPr>
        <p:spPr>
          <a:xfrm>
            <a:off x="4315413" y="3284985"/>
            <a:ext cx="0" cy="184113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9C245E86-39F0-41D6-B61A-442F3887A226}"/>
              </a:ext>
            </a:extLst>
          </p:cNvPr>
          <p:cNvCxnSpPr>
            <a:cxnSpLocks/>
          </p:cNvCxnSpPr>
          <p:nvPr/>
        </p:nvCxnSpPr>
        <p:spPr>
          <a:xfrm>
            <a:off x="6125227" y="3284985"/>
            <a:ext cx="0" cy="184113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F5553A7B-7DF6-4E9A-A5A6-046EFE2755E5}"/>
              </a:ext>
            </a:extLst>
          </p:cNvPr>
          <p:cNvCxnSpPr>
            <a:cxnSpLocks/>
          </p:cNvCxnSpPr>
          <p:nvPr/>
        </p:nvCxnSpPr>
        <p:spPr>
          <a:xfrm>
            <a:off x="7976201" y="3284985"/>
            <a:ext cx="0" cy="184113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05FA9DCF-DAF4-480B-9F3F-441498168D0E}"/>
              </a:ext>
            </a:extLst>
          </p:cNvPr>
          <p:cNvCxnSpPr>
            <a:cxnSpLocks/>
          </p:cNvCxnSpPr>
          <p:nvPr/>
        </p:nvCxnSpPr>
        <p:spPr>
          <a:xfrm>
            <a:off x="9912424" y="3284985"/>
            <a:ext cx="0" cy="1841138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C02FE0F6-2B48-4A6A-AC49-4161EBA246DF}"/>
              </a:ext>
            </a:extLst>
          </p:cNvPr>
          <p:cNvSpPr txBox="1"/>
          <p:nvPr/>
        </p:nvSpPr>
        <p:spPr>
          <a:xfrm>
            <a:off x="9855940" y="3284984"/>
            <a:ext cx="1872209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TW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H200</a:t>
            </a:r>
          </a:p>
          <a:p>
            <a:pPr>
              <a:spcBef>
                <a:spcPts val="600"/>
              </a:spcBef>
            </a:pP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凌網科技</a:t>
            </a:r>
            <a:endParaRPr lang="en-US" altLang="zh-TW" sz="1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負責人：魏溥辰</a:t>
            </a:r>
          </a:p>
          <a:p>
            <a:pPr marL="176213" indent="-17621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16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推廣：黃毓瑩</a:t>
            </a:r>
          </a:p>
        </p:txBody>
      </p:sp>
    </p:spTree>
    <p:extLst>
      <p:ext uri="{BB962C8B-B14F-4D97-AF65-F5344CB8AC3E}">
        <p14:creationId xmlns:p14="http://schemas.microsoft.com/office/powerpoint/2010/main" val="216379052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98細部審查-971226-簡報版</Template>
  <TotalTime>58888</TotalTime>
  <Words>2803</Words>
  <Application>Microsoft Office PowerPoint</Application>
  <PresentationFormat>寬螢幕</PresentationFormat>
  <Paragraphs>581</Paragraphs>
  <Slides>14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14</vt:i4>
      </vt:variant>
    </vt:vector>
  </HeadingPairs>
  <TitlesOfParts>
    <vt:vector size="26" baseType="lpstr">
      <vt:lpstr>宋体</vt:lpstr>
      <vt:lpstr>微軟正黑體</vt:lpstr>
      <vt:lpstr>新細明體</vt:lpstr>
      <vt:lpstr>新細明體</vt:lpstr>
      <vt:lpstr>標楷體</vt:lpstr>
      <vt:lpstr>Arial</vt:lpstr>
      <vt:lpstr>Bookman Old Style</vt:lpstr>
      <vt:lpstr>Calibri</vt:lpstr>
      <vt:lpstr>Times New Roman</vt:lpstr>
      <vt:lpstr>Wingdings</vt:lpstr>
      <vt:lpstr>佈景主題1</vt:lpstr>
      <vt:lpstr>1_佈景主題1</vt:lpstr>
      <vt:lpstr>PowerPoint 簡報</vt:lpstr>
      <vt:lpstr>PowerPoint 簡報</vt:lpstr>
      <vt:lpstr>FY113中心企業收入簽約統計</vt:lpstr>
      <vt:lpstr>各組之企業簽約數統計</vt:lpstr>
      <vt:lpstr>FY113 H組企收簽約歷年比較&amp;注意事項</vt:lpstr>
      <vt:lpstr>FY113 S組企收簽約歷年比較&amp;注意事項</vt:lpstr>
      <vt:lpstr>FY113 U組企收簽約歷年比較&amp;注意事項</vt:lpstr>
      <vt:lpstr>本年度衍生預計達成數累計</vt:lpstr>
      <vt:lpstr>PowerPoint 簡報</vt:lpstr>
      <vt:lpstr>PowerPoint 簡報</vt:lpstr>
      <vt:lpstr>PowerPoint 簡報</vt:lpstr>
      <vt:lpstr>業科資源：</vt:lpstr>
      <vt:lpstr>附件 </vt:lpstr>
      <vt:lpstr>業科資源: 建構零售暨服務業數據共享創新服務計畫</vt:lpstr>
    </vt:vector>
  </TitlesOfParts>
  <Company>ITRI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Achieve the ITRI 2012  Internationalization Goals - Concrete Action Proposals</dc:title>
  <dc:creator>謝文雄</dc:creator>
  <cp:lastModifiedBy>張敏敏</cp:lastModifiedBy>
  <cp:revision>4328</cp:revision>
  <cp:lastPrinted>2024-06-19T10:57:46Z</cp:lastPrinted>
  <dcterms:created xsi:type="dcterms:W3CDTF">2006-06-27T09:16:39Z</dcterms:created>
  <dcterms:modified xsi:type="dcterms:W3CDTF">2024-06-20T02:41:32Z</dcterms:modified>
</cp:coreProperties>
</file>