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68" r:id="rId1"/>
    <p:sldMasterId id="2147483781" r:id="rId2"/>
  </p:sldMasterIdLst>
  <p:notesMasterIdLst>
    <p:notesMasterId r:id="rId14"/>
  </p:notesMasterIdLst>
  <p:handoutMasterIdLst>
    <p:handoutMasterId r:id="rId15"/>
  </p:handoutMasterIdLst>
  <p:sldIdLst>
    <p:sldId id="3636" r:id="rId3"/>
    <p:sldId id="3934" r:id="rId4"/>
    <p:sldId id="4496" r:id="rId5"/>
    <p:sldId id="4509" r:id="rId6"/>
    <p:sldId id="4535" r:id="rId7"/>
    <p:sldId id="4553" r:id="rId8"/>
    <p:sldId id="4552" r:id="rId9"/>
    <p:sldId id="4557" r:id="rId10"/>
    <p:sldId id="4556" r:id="rId11"/>
    <p:sldId id="4554" r:id="rId12"/>
    <p:sldId id="4555" r:id="rId13"/>
  </p:sldIdLst>
  <p:sldSz cx="12192000" cy="6858000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8" userDrawn="1">
          <p15:clr>
            <a:srgbClr val="A4A3A4"/>
          </p15:clr>
        </p15:guide>
        <p15:guide id="2" pos="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謝政宏" initials="謝政宏" lastIdx="1" clrIdx="0">
    <p:extLst>
      <p:ext uri="{19B8F6BF-5375-455C-9EA6-DF929625EA0E}">
        <p15:presenceInfo xmlns:p15="http://schemas.microsoft.com/office/powerpoint/2012/main" userId="謝政宏" providerId="None"/>
      </p:ext>
    </p:extLst>
  </p:cmAuthor>
  <p:cmAuthor id="2" name="謝政宏" initials="謝政宏 [2]" lastIdx="1" clrIdx="1">
    <p:extLst>
      <p:ext uri="{19B8F6BF-5375-455C-9EA6-DF929625EA0E}">
        <p15:presenceInfo xmlns:p15="http://schemas.microsoft.com/office/powerpoint/2012/main" userId="S::B10045@itri.org.tw::a2660f33-1e15-4719-af23-8b130214148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AEFF7"/>
    <a:srgbClr val="ED7D31"/>
    <a:srgbClr val="D2DEEF"/>
    <a:srgbClr val="7093D2"/>
    <a:srgbClr val="A2B1B4"/>
    <a:srgbClr val="DDBEAA"/>
    <a:srgbClr val="469597"/>
    <a:srgbClr val="BBC6C8"/>
    <a:srgbClr val="5BA1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19" autoAdjust="0"/>
    <p:restoredTop sz="91211" autoAdjust="0"/>
  </p:normalViewPr>
  <p:slideViewPr>
    <p:cSldViewPr>
      <p:cViewPr varScale="1">
        <p:scale>
          <a:sx n="74" d="100"/>
          <a:sy n="74" d="100"/>
        </p:scale>
        <p:origin x="725" y="43"/>
      </p:cViewPr>
      <p:guideLst>
        <p:guide orient="horz" pos="618"/>
        <p:guide pos="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75" d="100"/>
          <a:sy n="75" d="100"/>
        </p:scale>
        <p:origin x="2364" y="15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66202397420264"/>
          <c:y val="0.11316798358501773"/>
          <c:w val="0.89369446146447795"/>
          <c:h val="0.72413318214208633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111</c:v>
                </c:pt>
              </c:strCache>
            </c:strRef>
          </c:tx>
          <c:spPr>
            <a:ln w="22225">
              <a:solidFill>
                <a:srgbClr val="00B050"/>
              </a:solidFill>
            </a:ln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6376414159636892E-2"/>
                  <c:y val="-7.5564105058164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688-44DC-9BE4-0FABF36749C0}"/>
                </c:ext>
              </c:extLst>
            </c:dLbl>
            <c:dLbl>
              <c:idx val="1"/>
              <c:layout>
                <c:manualLayout>
                  <c:x val="1.0635114154911359E-2"/>
                  <c:y val="1.3036862213354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688-44DC-9BE4-0FABF36749C0}"/>
                </c:ext>
              </c:extLst>
            </c:dLbl>
            <c:dLbl>
              <c:idx val="2"/>
              <c:layout>
                <c:manualLayout>
                  <c:x val="-3.3820222685334122E-3"/>
                  <c:y val="5.6675713645273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688-44DC-9BE4-0FABF36749C0}"/>
                </c:ext>
              </c:extLst>
            </c:dLbl>
            <c:dLbl>
              <c:idx val="3"/>
              <c:layout>
                <c:manualLayout>
                  <c:x val="-2.4879228957555153E-2"/>
                  <c:y val="6.58314264441847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688-44DC-9BE4-0FABF36749C0}"/>
                </c:ext>
              </c:extLst>
            </c:dLbl>
            <c:dLbl>
              <c:idx val="4"/>
              <c:layout>
                <c:manualLayout>
                  <c:x val="-2.9024360532279844E-2"/>
                  <c:y val="4.2097323860528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688-44DC-9BE4-0FABF36749C0}"/>
                </c:ext>
              </c:extLst>
            </c:dLbl>
            <c:dLbl>
              <c:idx val="5"/>
              <c:layout>
                <c:manualLayout>
                  <c:x val="-6.1889586123137101E-2"/>
                  <c:y val="4.22483027547807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688-44DC-9BE4-0FABF36749C0}"/>
                </c:ext>
              </c:extLst>
            </c:dLbl>
            <c:dLbl>
              <c:idx val="6"/>
              <c:layout>
                <c:manualLayout>
                  <c:x val="-1.5178679401145753E-2"/>
                  <c:y val="4.1555342691232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688-44DC-9BE4-0FABF36749C0}"/>
                </c:ext>
              </c:extLst>
            </c:dLbl>
            <c:dLbl>
              <c:idx val="7"/>
              <c:layout>
                <c:manualLayout>
                  <c:x val="-2.9195815824590576E-2"/>
                  <c:y val="3.35439837886135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688-44DC-9BE4-0FABF36749C0}"/>
                </c:ext>
              </c:extLst>
            </c:dLbl>
            <c:dLbl>
              <c:idx val="8"/>
              <c:layout>
                <c:manualLayout>
                  <c:x val="-3.1930660992355246E-2"/>
                  <c:y val="3.5648651615209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688-44DC-9BE4-0FABF36749C0}"/>
                </c:ext>
              </c:extLst>
            </c:dLbl>
            <c:dLbl>
              <c:idx val="9"/>
              <c:layout>
                <c:manualLayout>
                  <c:x val="-6.5691807113240436E-2"/>
                  <c:y val="3.4893977551091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688-44DC-9BE4-0FABF36749C0}"/>
                </c:ext>
              </c:extLst>
            </c:dLbl>
            <c:dLbl>
              <c:idx val="10"/>
              <c:layout>
                <c:manualLayout>
                  <c:x val="-3.5008416744741484E-2"/>
                  <c:y val="2.87457202442639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688-44DC-9BE4-0FABF36749C0}"/>
                </c:ext>
              </c:extLst>
            </c:dLbl>
            <c:dLbl>
              <c:idx val="11"/>
              <c:layout>
                <c:manualLayout>
                  <c:x val="-1.8333723290480244E-2"/>
                  <c:y val="3.07053601695194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688-44DC-9BE4-0FABF36749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工作表1!$B$2:$B$13</c:f>
              <c:numCache>
                <c:formatCode>#,##0_);\(#,##0\)</c:formatCode>
                <c:ptCount val="12"/>
                <c:pt idx="0">
                  <c:v>9332</c:v>
                </c:pt>
                <c:pt idx="1">
                  <c:v>12806</c:v>
                </c:pt>
                <c:pt idx="2">
                  <c:v>27311</c:v>
                </c:pt>
                <c:pt idx="3">
                  <c:v>30127</c:v>
                </c:pt>
                <c:pt idx="4">
                  <c:v>56504</c:v>
                </c:pt>
                <c:pt idx="5" formatCode="#,##0_ ">
                  <c:v>64474</c:v>
                </c:pt>
                <c:pt idx="6" formatCode="#,##0_ ">
                  <c:v>85527</c:v>
                </c:pt>
                <c:pt idx="7" formatCode="#,##0_ ">
                  <c:v>93310</c:v>
                </c:pt>
                <c:pt idx="8" formatCode="#,##0_ ">
                  <c:v>104610</c:v>
                </c:pt>
                <c:pt idx="9" formatCode="#,##0_ ">
                  <c:v>154138</c:v>
                </c:pt>
                <c:pt idx="10" formatCode="#,##0_ ">
                  <c:v>165964</c:v>
                </c:pt>
                <c:pt idx="11" formatCode="#,##0_ ">
                  <c:v>177650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4AD-4715-8BF7-70E62225E4D1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112</c:v>
                </c:pt>
              </c:strCache>
            </c:strRef>
          </c:tx>
          <c:spPr>
            <a:ln w="22225" cap="rnd">
              <a:solidFill>
                <a:srgbClr val="FFC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7234267338999443E-2"/>
                  <c:y val="-4.24493604653246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4AD-4715-8BF7-70E62225E4D1}"/>
                </c:ext>
              </c:extLst>
            </c:dLbl>
            <c:dLbl>
              <c:idx val="1"/>
              <c:layout>
                <c:manualLayout>
                  <c:x val="-3.7362262490279324E-2"/>
                  <c:y val="4.13370667046235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4AD-4715-8BF7-70E62225E4D1}"/>
                </c:ext>
              </c:extLst>
            </c:dLbl>
            <c:dLbl>
              <c:idx val="2"/>
              <c:layout>
                <c:manualLayout>
                  <c:x val="-3.1721116862439273E-2"/>
                  <c:y val="2.67514763972600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4AD-4715-8BF7-70E62225E4D1}"/>
                </c:ext>
              </c:extLst>
            </c:dLbl>
            <c:dLbl>
              <c:idx val="3"/>
              <c:layout>
                <c:manualLayout>
                  <c:x val="-3.4541689676359309E-2"/>
                  <c:y val="3.15867683419519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4AD-4715-8BF7-70E62225E4D1}"/>
                </c:ext>
              </c:extLst>
            </c:dLbl>
            <c:dLbl>
              <c:idx val="4"/>
              <c:layout>
                <c:manualLayout>
                  <c:x val="-3.7362262490279297E-2"/>
                  <c:y val="4.43689260573665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4AD-4715-8BF7-70E62225E4D1}"/>
                </c:ext>
              </c:extLst>
            </c:dLbl>
            <c:dLbl>
              <c:idx val="5"/>
              <c:layout>
                <c:manualLayout>
                  <c:x val="-3.7362262490279297E-2"/>
                  <c:y val="3.59616706270003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4AD-4715-8BF7-70E62225E4D1}"/>
                </c:ext>
              </c:extLst>
            </c:dLbl>
            <c:dLbl>
              <c:idx val="6"/>
              <c:layout>
                <c:manualLayout>
                  <c:x val="-7.4029709071239791E-2"/>
                  <c:y val="-7.43107097154146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4AD-4715-8BF7-70E62225E4D1}"/>
                </c:ext>
              </c:extLst>
            </c:dLbl>
            <c:dLbl>
              <c:idx val="7"/>
              <c:layout>
                <c:manualLayout>
                  <c:x val="-6.5567990629479669E-2"/>
                  <c:y val="-2.83811668266088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4AD-4715-8BF7-70E62225E4D1}"/>
                </c:ext>
              </c:extLst>
            </c:dLbl>
            <c:dLbl>
              <c:idx val="8"/>
              <c:layout>
                <c:manualLayout>
                  <c:x val="-3.7362262490279401E-2"/>
                  <c:y val="3.315055703497724E-2"/>
                </c:manualLayout>
              </c:layout>
              <c:tx>
                <c:rich>
                  <a:bodyPr/>
                  <a:lstStyle/>
                  <a:p>
                    <a:fld id="{C8DC31F2-FE9A-4F79-9D6F-724854822EE5}" type="VALUE">
                      <a:rPr lang="en-US" altLang="zh-TW" sz="1197" b="1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4AD-4715-8BF7-70E62225E4D1}"/>
                </c:ext>
              </c:extLst>
            </c:dLbl>
            <c:dLbl>
              <c:idx val="9"/>
              <c:layout>
                <c:manualLayout>
                  <c:x val="-2.4841140119949961E-2"/>
                  <c:y val="6.2584608792746313E-2"/>
                </c:manualLayout>
              </c:layout>
              <c:tx>
                <c:rich>
                  <a:bodyPr/>
                  <a:lstStyle/>
                  <a:p>
                    <a:fld id="{2A533F88-0C7E-4F1B-B339-B59E76389A29}" type="VALUE">
                      <a:rPr lang="en-US" altLang="zh-TW" sz="1197" b="1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4AD-4715-8BF7-70E62225E4D1}"/>
                </c:ext>
              </c:extLst>
            </c:dLbl>
            <c:dLbl>
              <c:idx val="10"/>
              <c:layout>
                <c:manualLayout>
                  <c:x val="-7.5508288875072174E-2"/>
                  <c:y val="-9.200014635034420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4AD-4715-8BF7-70E62225E4D1}"/>
                </c:ext>
              </c:extLst>
            </c:dLbl>
            <c:dLbl>
              <c:idx val="11"/>
              <c:layout>
                <c:manualLayout>
                  <c:x val="-1.4102864069600292E-2"/>
                  <c:y val="-2.65175142129547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868429272970709E-2"/>
                      <c:h val="0.109891840779661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8-34AD-4715-8BF7-70E62225E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工作表1!$C$2:$C$13</c:f>
              <c:numCache>
                <c:formatCode>#,##0_);\(#,##0\)</c:formatCode>
                <c:ptCount val="12"/>
                <c:pt idx="0">
                  <c:v>5190</c:v>
                </c:pt>
                <c:pt idx="1">
                  <c:v>13287</c:v>
                </c:pt>
                <c:pt idx="2">
                  <c:v>26966</c:v>
                </c:pt>
                <c:pt idx="3">
                  <c:v>28466</c:v>
                </c:pt>
                <c:pt idx="4">
                  <c:v>33615</c:v>
                </c:pt>
                <c:pt idx="5" formatCode="#,##0_ ">
                  <c:v>93589</c:v>
                </c:pt>
                <c:pt idx="6" formatCode="#,##0_ ">
                  <c:v>98590</c:v>
                </c:pt>
                <c:pt idx="7" formatCode="#,##0_ ">
                  <c:v>121919</c:v>
                </c:pt>
                <c:pt idx="8" formatCode="#,##0_ ">
                  <c:v>142053</c:v>
                </c:pt>
                <c:pt idx="9" formatCode="#,##0_ ">
                  <c:v>153430</c:v>
                </c:pt>
                <c:pt idx="10" formatCode="#,##0_ ">
                  <c:v>170653</c:v>
                </c:pt>
                <c:pt idx="11" formatCode="#,##0_ ">
                  <c:v>213602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34AD-4715-8BF7-70E62225E4D1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113已簽約</c:v>
                </c:pt>
              </c:strCache>
            </c:strRef>
          </c:tx>
          <c:spPr>
            <a:ln>
              <a:solidFill>
                <a:srgbClr val="FF0000"/>
              </a:solidFill>
              <a:prstDash val="dash"/>
            </a:ln>
          </c:spPr>
          <c:dPt>
            <c:idx val="0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9584-466E-B46D-BA3919F4C6CE}"/>
              </c:ext>
            </c:extLst>
          </c:dPt>
          <c:dPt>
            <c:idx val="1"/>
            <c:bubble3D val="0"/>
            <c:spPr>
              <a:ln>
                <a:solidFill>
                  <a:srgbClr val="C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450A-4306-B989-E10AD5F8A5AA}"/>
              </c:ext>
            </c:extLst>
          </c:dPt>
          <c:dPt>
            <c:idx val="2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450A-4306-B989-E10AD5F8A5AA}"/>
              </c:ext>
            </c:extLst>
          </c:dPt>
          <c:dPt>
            <c:idx val="3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450A-4306-B989-E10AD5F8A5AA}"/>
              </c:ext>
            </c:extLst>
          </c:dPt>
          <c:dPt>
            <c:idx val="4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450A-4306-B989-E10AD5F8A5AA}"/>
              </c:ext>
            </c:extLst>
          </c:dPt>
          <c:dPt>
            <c:idx val="5"/>
            <c:marker>
              <c:spPr>
                <a:ln>
                  <a:prstDash val="solid"/>
                </a:ln>
              </c:spPr>
            </c:marker>
            <c:bubble3D val="0"/>
            <c:spPr>
              <a:ln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062D-4801-820E-F495A26820DB}"/>
              </c:ext>
            </c:extLst>
          </c:dPt>
          <c:dPt>
            <c:idx val="6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574B-4D2D-B898-5E9313AE1D2F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9-1B76-4753-9D31-F3B09FEE5545}"/>
              </c:ext>
            </c:extLst>
          </c:dPt>
          <c:dPt>
            <c:idx val="8"/>
            <c:marker>
              <c:spPr>
                <a:ln>
                  <a:prstDash val="dash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CAFC-4391-BA8E-1A80396F3746}"/>
              </c:ext>
            </c:extLst>
          </c:dPt>
          <c:dPt>
            <c:idx val="9"/>
            <c:marker>
              <c:spPr>
                <a:ln>
                  <a:prstDash val="dash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5B43-4B9B-B7E0-611488C1781B}"/>
              </c:ext>
            </c:extLst>
          </c:dPt>
          <c:dPt>
            <c:idx val="10"/>
            <c:marker>
              <c:spPr>
                <a:ln>
                  <a:prstDash val="dash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5B43-4B9B-B7E0-611488C1781B}"/>
              </c:ext>
            </c:extLst>
          </c:dPt>
          <c:dLbls>
            <c:dLbl>
              <c:idx val="0"/>
              <c:layout>
                <c:manualLayout>
                  <c:x val="-2.3974868918320319E-2"/>
                  <c:y val="2.560199404367256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B1AF16EF-D29B-4D88-AC13-01751ABCF33A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D8E47154-D79B-4416-A1DA-5DEA51F2CE69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9584-466E-B46D-BA3919F4C6CE}"/>
                </c:ext>
              </c:extLst>
            </c:dLbl>
            <c:dLbl>
              <c:idx val="1"/>
              <c:layout>
                <c:manualLayout>
                  <c:x val="-7.1924606754960957E-2"/>
                  <c:y val="-5.508988423775946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F7FF874D-D8FC-4992-9C0B-998B79E1BB09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40B37F48-AAE3-409E-BD13-D223C0E8AEB6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450A-4306-B989-E10AD5F8A5AA}"/>
                </c:ext>
              </c:extLst>
            </c:dLbl>
            <c:dLbl>
              <c:idx val="2"/>
              <c:layout>
                <c:manualLayout>
                  <c:x val="-0.10436119411504143"/>
                  <c:y val="-2.460096388452615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45FCA3B0-0446-4A2E-8B92-C40E79351D99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6C8264D2-37B4-40C4-81F1-051D6F4C1D64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450A-4306-B989-E10AD5F8A5AA}"/>
                </c:ext>
              </c:extLst>
            </c:dLbl>
            <c:dLbl>
              <c:idx val="3"/>
              <c:layout>
                <c:manualLayout>
                  <c:x val="-9.5899475673281276E-2"/>
                  <c:y val="-3.8757935208234159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4449445D-BAB0-4FBC-81DF-8FA3036F462C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C7FFC529-96F5-4ECE-9332-CB9B1EE5EF31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450A-4306-B989-E10AD5F8A5AA}"/>
                </c:ext>
              </c:extLst>
            </c:dLbl>
            <c:dLbl>
              <c:idx val="4"/>
              <c:layout>
                <c:manualLayout>
                  <c:x val="-7.3334893161920975E-2"/>
                  <c:y val="-5.961814902961346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4E5A894A-11AD-4646-92EC-B5AF79799F27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976542EE-7950-40B6-A9BA-84776E9C4E80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450A-4306-B989-E10AD5F8A5AA}"/>
                </c:ext>
              </c:extLst>
            </c:dLbl>
            <c:dLbl>
              <c:idx val="5"/>
              <c:layout>
                <c:manualLayout>
                  <c:x val="-1.9744009697440265E-2"/>
                  <c:y val="4.5767102823018692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262EBE2B-AC18-4D1A-B862-FBAC55511429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8BBAAF8D-BFE0-4355-A9B2-1895A15AAE3A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062D-4801-820E-F495A26820DB}"/>
                </c:ext>
              </c:extLst>
            </c:dLbl>
            <c:dLbl>
              <c:idx val="6"/>
              <c:layout>
                <c:manualLayout>
                  <c:x val="-9.801490528372131E-2"/>
                  <c:y val="-5.304472634028482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B3326FBC-C1E1-422B-BADA-FD76989E433C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CF53AB9D-6D80-4F5C-9AE3-3F5CA7BC3924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76934177269447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574B-4D2D-B898-5E9313AE1D2F}"/>
                </c:ext>
              </c:extLst>
            </c:dLbl>
            <c:dLbl>
              <c:idx val="7"/>
              <c:layout>
                <c:manualLayout>
                  <c:x val="-0.11846405818464169"/>
                  <c:y val="-0.12689963408005805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8E450FC7-CF11-4E5E-BFE1-80A4F0777067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87ECB2BF-9C79-4B33-9466-6BA52AFBA83A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1B76-4753-9D31-F3B09FEE5545}"/>
                </c:ext>
              </c:extLst>
            </c:dLbl>
            <c:dLbl>
              <c:idx val="8"/>
              <c:layout>
                <c:manualLayout>
                  <c:x val="-0.1346823518646818"/>
                  <c:y val="-1.9875214290846623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84AD0027-B0F7-4089-B6C1-AEAD1DF7E65D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3D77995C-0891-4153-AFA1-2E8CF64BAB11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141048740053454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CAFC-4391-BA8E-1A80396F3746}"/>
                </c:ext>
              </c:extLst>
            </c:dLbl>
            <c:dLbl>
              <c:idx val="9"/>
              <c:layout>
                <c:manualLayout>
                  <c:x val="-0.12833600751027482"/>
                  <c:y val="-3.310735723457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402E6921-BBB2-4479-9C0F-5815011707E8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804F4F35-8F6C-42D0-9104-1E5400DA8AE9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410306506317469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5B43-4B9B-B7E0-611488C1781B}"/>
                </c:ext>
              </c:extLst>
            </c:dLbl>
            <c:dLbl>
              <c:idx val="10"/>
              <c:layout>
                <c:manualLayout>
                  <c:x val="-0.11846405818464169"/>
                  <c:y val="-1.0551771654671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42EC36B4-837A-4362-8A3C-07676E6AD922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9C2E7B21-DB04-4A02-96AF-7EED810D7053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5B43-4B9B-B7E0-611488C1781B}"/>
                </c:ext>
              </c:extLst>
            </c:dLbl>
            <c:dLbl>
              <c:idx val="11"/>
              <c:layout>
                <c:manualLayout>
                  <c:x val="-2.1154296104401319E-3"/>
                  <c:y val="-4.2870732531962344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4CFEE55F-8027-4ABD-9BC6-D580F5CE1A71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5C0200F3-D61C-4AB9-8341-DD30FCA9F779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6047305892121"/>
                      <c:h val="4.7837827949301068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5B43-4B9B-B7E0-611488C178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工作表1!$D$2:$D$13</c:f>
              <c:numCache>
                <c:formatCode>#,##0_);\(#,##0\)</c:formatCode>
                <c:ptCount val="12"/>
                <c:pt idx="0">
                  <c:v>8198</c:v>
                </c:pt>
                <c:pt idx="1">
                  <c:v>18313</c:v>
                </c:pt>
                <c:pt idx="2">
                  <c:v>19573</c:v>
                </c:pt>
                <c:pt idx="3">
                  <c:v>42389</c:v>
                </c:pt>
                <c:pt idx="4">
                  <c:v>53154</c:v>
                </c:pt>
                <c:pt idx="5" formatCode="#,##0_ ">
                  <c:v>74686</c:v>
                </c:pt>
                <c:pt idx="6" formatCode="#,##0_ ">
                  <c:v>84296</c:v>
                </c:pt>
                <c:pt idx="7" formatCode="#,##0_ ">
                  <c:v>101722</c:v>
                </c:pt>
                <c:pt idx="8" formatCode="#,##0_ ">
                  <c:v>227622</c:v>
                </c:pt>
                <c:pt idx="9" formatCode="#,##0_ ">
                  <c:v>260050</c:v>
                </c:pt>
                <c:pt idx="10" formatCode="#,##0_ ">
                  <c:v>297550</c:v>
                </c:pt>
                <c:pt idx="11" formatCode="#,##0_ ">
                  <c:v>297550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工作表1!$F$2:$F$13</c15:f>
                <c15:dlblRangeCache>
                  <c:ptCount val="12"/>
                  <c:pt idx="0">
                    <c:v>3%</c:v>
                  </c:pt>
                  <c:pt idx="1">
                    <c:v>7%</c:v>
                  </c:pt>
                  <c:pt idx="2">
                    <c:v>7%</c:v>
                  </c:pt>
                  <c:pt idx="3">
                    <c:v>16%</c:v>
                  </c:pt>
                  <c:pt idx="4">
                    <c:v>20%</c:v>
                  </c:pt>
                  <c:pt idx="5">
                    <c:v>28%</c:v>
                  </c:pt>
                  <c:pt idx="6">
                    <c:v>32%</c:v>
                  </c:pt>
                  <c:pt idx="7">
                    <c:v>38%</c:v>
                  </c:pt>
                  <c:pt idx="8">
                    <c:v>86%</c:v>
                  </c:pt>
                  <c:pt idx="9">
                    <c:v>98%</c:v>
                  </c:pt>
                  <c:pt idx="10">
                    <c:v>112%</c:v>
                  </c:pt>
                  <c:pt idx="11">
                    <c:v>112%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450A-4306-B989-E10AD5F8A5AA}"/>
            </c:ext>
          </c:extLst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112已簽約2</c:v>
                </c:pt>
              </c:strCache>
            </c:strRef>
          </c:tx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工作表1!$E$2:$E$13</c:f>
            </c:numRef>
          </c:val>
          <c:smooth val="0"/>
          <c:extLst>
            <c:ext xmlns:c16="http://schemas.microsoft.com/office/drawing/2014/chart" uri="{C3380CC4-5D6E-409C-BE32-E72D297353CC}">
              <c16:uniqueId val="{00000011-ACF5-4BC5-B4E8-10300F0C4E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9662048"/>
        <c:axId val="1269662592"/>
      </c:lineChart>
      <c:catAx>
        <c:axId val="1269662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2592"/>
        <c:crosses val="autoZero"/>
        <c:auto val="1"/>
        <c:lblAlgn val="ctr"/>
        <c:lblOffset val="100"/>
        <c:noMultiLvlLbl val="0"/>
      </c:catAx>
      <c:valAx>
        <c:axId val="1269662592"/>
        <c:scaling>
          <c:orientation val="minMax"/>
        </c:scaling>
        <c:delete val="0"/>
        <c:axPos val="l"/>
        <c:numFmt formatCode="#,##0_);\(#,##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204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1445587108087201"/>
          <c:y val="1.2912766672059778E-2"/>
          <c:w val="0.46993052840322375"/>
          <c:h val="6.87056777479796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lnSpc>
          <a:spcPct val="150000"/>
        </a:lnSpc>
        <a:defRPr/>
      </a:pPr>
      <a:endParaRPr lang="zh-TW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8277273757199969E-2"/>
          <c:y val="0.10773449299879954"/>
          <c:w val="0.91360473221756089"/>
          <c:h val="0.8328778075457240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已簽約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6.6523610570823954E-2"/>
                  <c:y val="-4.0580040789891169E-3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600"/>
                      </a:lnSpc>
                      <a:defRPr sz="1100" b="1">
                        <a:solidFill>
                          <a:schemeClr val="tx1"/>
                        </a:solidFill>
                      </a:defRPr>
                    </a:pPr>
                    <a:r>
                      <a:rPr lang="en-US" altLang="zh-TW" sz="1200" dirty="0">
                        <a:solidFill>
                          <a:schemeClr val="tx1"/>
                        </a:solidFill>
                      </a:rPr>
                      <a:t>17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%</a:t>
                    </a:r>
                  </a:p>
                  <a:p>
                    <a:pPr>
                      <a:lnSpc>
                        <a:spcPts val="1600"/>
                      </a:lnSpc>
                      <a:defRPr sz="1100" b="1">
                        <a:solidFill>
                          <a:schemeClr val="tx1"/>
                        </a:solidFill>
                      </a:defRPr>
                    </a:pPr>
                    <a:r>
                      <a:rPr lang="en-US" altLang="zh-TW" sz="1200" dirty="0">
                        <a:solidFill>
                          <a:schemeClr val="tx1"/>
                        </a:solidFill>
                      </a:rPr>
                      <a:t>8,895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5D9EDB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8823571226320568E-2"/>
                      <c:h val="8.159377235825728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3066-450D-A7E9-C4815C602DD2}"/>
                </c:ext>
              </c:extLst>
            </c:dLbl>
            <c:dLbl>
              <c:idx val="1"/>
              <c:layout>
                <c:manualLayout>
                  <c:x val="6.6288455270759078E-2"/>
                  <c:y val="-4.5557261262463454E-3"/>
                </c:manualLayout>
              </c:layout>
              <c:tx>
                <c:rich>
                  <a:bodyPr rot="0" vert="horz" anchorCtr="0"/>
                  <a:lstStyle/>
                  <a:p>
                    <a:pPr algn="ctr" rtl="0">
                      <a:lnSpc>
                        <a:spcPts val="1600"/>
                      </a:lnSpc>
                      <a:defRPr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defRPr>
                    </a:pPr>
                    <a:r>
                      <a:rPr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26%</a:t>
                    </a:r>
                  </a:p>
                  <a:p>
                    <a:pPr algn="ctr" rtl="0">
                      <a:lnSpc>
                        <a:spcPts val="1600"/>
                      </a:lnSpc>
                      <a:defRPr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defRPr>
                    </a:pPr>
                    <a:r>
                      <a:rPr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13,693K</a:t>
                    </a:r>
                  </a:p>
                </c:rich>
              </c:tx>
              <c:spPr>
                <a:noFill/>
                <a:ln w="38100">
                  <a:solidFill>
                    <a:srgbClr val="5D9EDB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043324793761316E-2"/>
                      <c:h val="7.9725207209311047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066-450D-A7E9-C4815C602DD2}"/>
                </c:ext>
              </c:extLst>
            </c:dLbl>
            <c:dLbl>
              <c:idx val="2"/>
              <c:layout>
                <c:manualLayout>
                  <c:x val="7.838582442268982E-2"/>
                  <c:y val="1.0680756415547509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100" b="1"/>
                    </a:pPr>
                    <a:r>
                      <a:rPr lang="en-US" altLang="zh-TW" sz="1200" b="1" dirty="0"/>
                      <a:t>38</a:t>
                    </a:r>
                    <a:r>
                      <a:rPr lang="en-US" sz="1200" b="1" dirty="0"/>
                      <a:t>%</a:t>
                    </a:r>
                  </a:p>
                  <a:p>
                    <a:pPr>
                      <a:lnSpc>
                        <a:spcPts val="1800"/>
                      </a:lnSpc>
                      <a:defRPr sz="1100" b="1"/>
                    </a:pPr>
                    <a:r>
                      <a:rPr lang="en-US" altLang="zh-TW" sz="1200" b="1" dirty="0"/>
                      <a:t>50,808</a:t>
                    </a:r>
                    <a:r>
                      <a:rPr lang="en-US" sz="1200" b="1" dirty="0"/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5298D8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9.5444826577533365E-2"/>
                      <c:h val="9.444719760964276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066-450D-A7E9-C4815C602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/>
                </a:pPr>
                <a:endParaRPr lang="zh-TW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工作表1!$B$2:$B$4</c:f>
              <c:numCache>
                <c:formatCode>0%</c:formatCode>
                <c:ptCount val="3"/>
                <c:pt idx="0">
                  <c:v>0.17207025960459627</c:v>
                </c:pt>
                <c:pt idx="1">
                  <c:v>0.26448148648909664</c:v>
                </c:pt>
                <c:pt idx="2">
                  <c:v>0.37645873313426642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066-450D-A7E9-C4815C602DD2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可簽約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066-450D-A7E9-C4815C602DD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066-450D-A7E9-C4815C602DD2}"/>
                </c:ext>
              </c:extLst>
            </c:dLbl>
            <c:dLbl>
              <c:idx val="2"/>
              <c:layout>
                <c:manualLayout>
                  <c:x val="7.8148182416158979E-2"/>
                  <c:y val="2.2583398037199477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altLang="zh-TW" dirty="0"/>
                      <a:t>121</a:t>
                    </a:r>
                    <a:r>
                      <a:rPr lang="en-US" dirty="0"/>
                      <a:t>%</a:t>
                    </a:r>
                  </a:p>
                  <a:p>
                    <a:pPr>
                      <a:lnSpc>
                        <a:spcPts val="18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altLang="zh-TW" dirty="0"/>
                      <a:t>162,708</a:t>
                    </a:r>
                    <a:r>
                      <a:rPr lang="en-US" dirty="0"/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92D05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5159673587185065E-2"/>
                      <c:h val="0.1061945140806912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6-3066-450D-A7E9-C4815C602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>
                    <a:solidFill>
                      <a:srgbClr val="0000FF"/>
                    </a:solidFill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工作表1!$C$2:$C$4</c:f>
              <c:numCache>
                <c:formatCode>0%</c:formatCode>
                <c:ptCount val="3"/>
                <c:pt idx="0">
                  <c:v>0.15336402677293304</c:v>
                </c:pt>
                <c:pt idx="1">
                  <c:v>0.38939215421165474</c:v>
                </c:pt>
                <c:pt idx="2">
                  <c:v>0.82911612812400437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066-450D-A7E9-C4815C602DD2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推廣中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066-450D-A7E9-C4815C602DD2}"/>
                </c:ext>
              </c:extLst>
            </c:dLbl>
            <c:dLbl>
              <c:idx val="1"/>
              <c:layout>
                <c:manualLayout>
                  <c:x val="6.2036214319888691E-2"/>
                  <c:y val="-2.4584689065414309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sz="1200" b="1" dirty="0">
                        <a:solidFill>
                          <a:schemeClr val="tx1"/>
                        </a:solidFill>
                      </a:rPr>
                      <a:t>147</a:t>
                    </a:r>
                    <a:r>
                      <a:rPr lang="en-US" sz="1200" b="1" dirty="0">
                        <a:solidFill>
                          <a:schemeClr val="tx1"/>
                        </a:solidFill>
                      </a:rPr>
                      <a:t>%</a:t>
                    </a:r>
                  </a:p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kumimoji="1"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76,253</a:t>
                    </a:r>
                    <a:r>
                      <a:rPr kumimoji="1" lang="en-US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FFFF0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648286257999395E-2"/>
                      <c:h val="9.0610881620891467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9-3066-450D-A7E9-C4815C602DD2}"/>
                </c:ext>
              </c:extLst>
            </c:dLbl>
            <c:dLbl>
              <c:idx val="2"/>
              <c:layout>
                <c:manualLayout>
                  <c:x val="7.703448331943448E-2"/>
                  <c:y val="1.8694619454277819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sz="1200" b="1" dirty="0">
                        <a:solidFill>
                          <a:schemeClr val="tx1"/>
                        </a:solidFill>
                      </a:rPr>
                      <a:t>133</a:t>
                    </a:r>
                    <a:r>
                      <a:rPr lang="en-US" sz="1200" b="1" dirty="0">
                        <a:solidFill>
                          <a:schemeClr val="tx1"/>
                        </a:solidFill>
                      </a:rPr>
                      <a:t>%</a:t>
                    </a:r>
                  </a:p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kumimoji="1"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179</a:t>
                    </a:r>
                    <a:r>
                      <a:rPr kumimoji="1" lang="en-US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,</a:t>
                    </a:r>
                    <a:r>
                      <a:rPr kumimoji="1"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808</a:t>
                    </a:r>
                    <a:r>
                      <a:rPr kumimoji="1" lang="en-US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FFFF0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0779605037441466E-2"/>
                      <c:h val="9.5166607747137824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A-3066-450D-A7E9-C4815C602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lnSpc>
                    <a:spcPts val="1800"/>
                  </a:lnSpc>
                  <a:defRPr sz="1200" b="1"/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工作表1!$D$2:$D$4</c:f>
              <c:numCache>
                <c:formatCode>0%</c:formatCode>
                <c:ptCount val="3"/>
                <c:pt idx="0">
                  <c:v>0.14315007544395869</c:v>
                </c:pt>
                <c:pt idx="1">
                  <c:v>0.8189596894134008</c:v>
                </c:pt>
                <c:pt idx="2">
                  <c:v>0.12670139223342694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066-450D-A7E9-C4815C602DD2}"/>
            </c:ext>
          </c:extLst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努力中</c:v>
                </c:pt>
              </c:strCache>
            </c:strRef>
          </c:tx>
          <c:spPr>
            <a:solidFill>
              <a:srgbClr val="ED7D31">
                <a:lumMod val="60000"/>
                <a:lumOff val="40000"/>
              </a:srgb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6.8046696346714813E-2"/>
                  <c:y val="-1.472979252972118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6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altLang="zh-TW" sz="1200" b="1" dirty="0">
                        <a:solidFill>
                          <a:srgbClr val="0000FF"/>
                        </a:solidFill>
                      </a:rPr>
                      <a:t>33</a:t>
                    </a:r>
                    <a:r>
                      <a:rPr lang="en-US" sz="1200" b="1" dirty="0">
                        <a:solidFill>
                          <a:srgbClr val="0000FF"/>
                        </a:solidFill>
                      </a:rPr>
                      <a:t>% </a:t>
                    </a:r>
                  </a:p>
                  <a:p>
                    <a:pPr>
                      <a:lnSpc>
                        <a:spcPts val="16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altLang="zh-TW" sz="1200" b="1" dirty="0">
                        <a:solidFill>
                          <a:srgbClr val="0000FF"/>
                        </a:solidFill>
                      </a:rPr>
                      <a:t>16</a:t>
                    </a:r>
                    <a:r>
                      <a:rPr lang="en-US" sz="1200" b="1" dirty="0">
                        <a:solidFill>
                          <a:srgbClr val="0000FF"/>
                        </a:solidFill>
                      </a:rPr>
                      <a:t>,</a:t>
                    </a:r>
                    <a:r>
                      <a:rPr lang="en-US" altLang="zh-TW" sz="1200" b="1" dirty="0">
                        <a:solidFill>
                          <a:srgbClr val="0000FF"/>
                        </a:solidFill>
                      </a:rPr>
                      <a:t>823</a:t>
                    </a:r>
                    <a:r>
                      <a:rPr lang="en-US" sz="1200" b="1" dirty="0">
                        <a:solidFill>
                          <a:srgbClr val="0000FF"/>
                        </a:solidFill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92D05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4778410667536002E-2"/>
                      <c:h val="8.179214373997492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E560-41BE-9D5B-D4B814DECF44}"/>
                </c:ext>
              </c:extLst>
            </c:dLbl>
            <c:dLbl>
              <c:idx val="1"/>
              <c:layout>
                <c:manualLayout>
                  <c:x val="6.8194529941503421E-2"/>
                  <c:y val="0.3728500425350571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6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65</a:t>
                    </a:r>
                    <a:r>
                      <a:rPr lang="en-US" dirty="0">
                        <a:solidFill>
                          <a:srgbClr val="0000FF"/>
                        </a:solidFill>
                      </a:rPr>
                      <a:t>%</a:t>
                    </a: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 </a:t>
                    </a:r>
                  </a:p>
                  <a:p>
                    <a:pPr>
                      <a:lnSpc>
                        <a:spcPts val="16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33,853</a:t>
                    </a:r>
                    <a:r>
                      <a:rPr lang="en-US" dirty="0">
                        <a:solidFill>
                          <a:srgbClr val="0000FF"/>
                        </a:solidFill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92D05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386538888824184E-2"/>
                      <c:h val="8.305375703021181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E560-41BE-9D5B-D4B814DECF44}"/>
                </c:ext>
              </c:extLst>
            </c:dLbl>
            <c:dLbl>
              <c:idx val="2"/>
              <c:layout>
                <c:manualLayout>
                  <c:x val="7.3528594086970794E-2"/>
                  <c:y val="-1.5643000386878003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176</a:t>
                    </a:r>
                    <a:r>
                      <a:rPr lang="en-US" dirty="0">
                        <a:solidFill>
                          <a:srgbClr val="0000FF"/>
                        </a:solidFill>
                      </a:rPr>
                      <a:t>%</a:t>
                    </a: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 </a:t>
                    </a:r>
                  </a:p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237,504K</a:t>
                    </a:r>
                    <a:endParaRPr lang="en-US" dirty="0">
                      <a:solidFill>
                        <a:srgbClr val="0000FF"/>
                      </a:solidFill>
                    </a:endParaRPr>
                  </a:p>
                </c:rich>
              </c:tx>
              <c:spPr>
                <a:noFill/>
                <a:ln w="38100">
                  <a:solidFill>
                    <a:srgbClr val="F4B183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7332110820012085E-2"/>
                      <c:h val="0.1045707743712066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E560-41BE-9D5B-D4B814DECF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/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工作表1!$E$2:$E$4</c:f>
              <c:numCache>
                <c:formatCode>0%</c:formatCode>
                <c:ptCount val="3"/>
                <c:pt idx="0">
                  <c:v>0.16481603280844973</c:v>
                </c:pt>
                <c:pt idx="1">
                  <c:v>0.5926834450389199</c:v>
                </c:pt>
                <c:pt idx="2">
                  <c:v>0.42749494305846786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066-450D-A7E9-C4815C602DD2}"/>
            </c:ext>
          </c:extLst>
        </c:ser>
        <c:ser>
          <c:idx val="4"/>
          <c:order val="4"/>
          <c:tx>
            <c:strRef>
              <c:f>工作表1!$F$1</c:f>
              <c:strCache>
                <c:ptCount val="1"/>
                <c:pt idx="0">
                  <c:v>缺口</c:v>
                </c:pt>
              </c:strCache>
            </c:strRef>
          </c:tx>
          <c:spPr>
            <a:solidFill>
              <a:srgbClr val="FF66FF"/>
            </a:solidFill>
          </c:spPr>
          <c:invertIfNegative val="0"/>
          <c:dLbls>
            <c:dLbl>
              <c:idx val="0"/>
              <c:layout>
                <c:manualLayout>
                  <c:x val="1.5921795085339613E-2"/>
                  <c:y val="-0.39179244685718567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r>
                      <a:rPr lang="zh-TW" altLang="en-US" sz="11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缺口</a:t>
                    </a:r>
                    <a:r>
                      <a:rPr lang="en-US" altLang="zh-TW" sz="14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37% </a:t>
                    </a:r>
                  </a:p>
                  <a:p>
                    <a:pPr>
                      <a:defRPr sz="1400" b="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r>
                      <a:rPr lang="en-US" altLang="zh-TW" sz="14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(18,951K)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48285642640337"/>
                      <c:h val="0.13983801344513158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8B4F-4BD8-B683-2483D11E9D09}"/>
                </c:ext>
              </c:extLst>
            </c:dLbl>
            <c:dLbl>
              <c:idx val="1"/>
              <c:layout>
                <c:manualLayout>
                  <c:x val="-1.3955464267528229E-3"/>
                  <c:y val="-0.11844887928240498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FD36E9F3-5DC7-46AB-A011-E10E89600C19}" type="VALUE">
                      <a:rPr lang="en-US" altLang="zh-TW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 sz="1400"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r>
                      <a:rPr lang="en-US" altLang="zh-TW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   </a:t>
                    </a:r>
                  </a:p>
                  <a:p>
                    <a:pPr>
                      <a:defRPr sz="140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r>
                      <a:rPr lang="en-US" altLang="zh-TW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(1,372K)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86F-4429-BB21-2E5DE91388FE}"/>
                </c:ext>
              </c:extLst>
            </c:dLbl>
            <c:dLbl>
              <c:idx val="2"/>
              <c:layout>
                <c:manualLayout>
                  <c:x val="2.7213210264452649E-2"/>
                  <c:y val="-9.4531317119611713E-2"/>
                </c:manualLayout>
              </c:layout>
              <c:tx>
                <c:rich>
                  <a:bodyPr wrap="square" lIns="38100" tIns="19050" rIns="38100" bIns="19050" anchor="ctr" anchorCtr="0">
                    <a:noAutofit/>
                  </a:bodyPr>
                  <a:lstStyle/>
                  <a:p>
                    <a:pPr algn="ctr" rtl="0">
                      <a:defRPr lang="en-US" altLang="zh-TW" sz="1400" b="0" i="0" u="none" strike="noStrike" kern="1200" baseline="0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defRPr>
                    </a:pPr>
                    <a:r>
                      <a:rPr lang="zh-TW" altLang="en-US" sz="11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缺口</a:t>
                    </a:r>
                    <a:fld id="{CD168ECF-82D2-41E8-B26F-1DE8E06D931E}" type="VALUE">
                      <a:rPr lang="en-US" altLang="zh-TW" sz="1400" b="0" i="0" u="none" strike="noStrike" kern="1200" baseline="0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rPr>
                      <a:pPr algn="ctr" rtl="0">
                        <a:defRPr lang="en-US" altLang="zh-TW" sz="1400" b="0" i="0" u="none" strike="noStrike" kern="1200" baseline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defRPr>
                      </a:pPr>
                      <a:t>[值]</a:t>
                    </a:fld>
                    <a:r>
                      <a:rPr lang="en-US" altLang="zh-TW" sz="1400" b="0" i="0" u="none" strike="noStrike" kern="1200" baseline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rPr>
                      <a:t>   (11,720K)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2573627161421188E-2"/>
                      <c:h val="0.1072645716424702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86F-4429-BB21-2E5DE91388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工作表1!$F$2:$F$4</c:f>
              <c:numCache>
                <c:formatCode>0%</c:formatCode>
                <c:ptCount val="3"/>
                <c:pt idx="0">
                  <c:v>0.36659960537006231</c:v>
                </c:pt>
                <c:pt idx="1">
                  <c:v>-1.0655167751530721</c:v>
                </c:pt>
                <c:pt idx="2">
                  <c:v>-0.75977119655016545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33-4D00-8C4F-B9FBC9EA0FE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0"/>
        <c:overlap val="100"/>
        <c:axId val="1269658784"/>
        <c:axId val="1269659872"/>
      </c:barChart>
      <c:catAx>
        <c:axId val="1269658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200" b="1"/>
            </a:pPr>
            <a:endParaRPr lang="zh-TW"/>
          </a:p>
        </c:txPr>
        <c:crossAx val="1269659872"/>
        <c:crosses val="autoZero"/>
        <c:auto val="1"/>
        <c:lblAlgn val="ctr"/>
        <c:lblOffset val="100"/>
        <c:noMultiLvlLbl val="0"/>
      </c:catAx>
      <c:valAx>
        <c:axId val="126965987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zh-TW"/>
          </a:p>
        </c:txPr>
        <c:crossAx val="1269658784"/>
        <c:crosses val="autoZero"/>
        <c:crossBetween val="between"/>
      </c:valAx>
      <c:spPr>
        <a:noFill/>
        <a:effectLst/>
      </c:spPr>
    </c:plotArea>
    <c:legend>
      <c:legendPos val="b"/>
      <c:layout>
        <c:manualLayout>
          <c:xMode val="edge"/>
          <c:yMode val="edge"/>
          <c:x val="9.7688249872697596E-3"/>
          <c:y val="4.5557261262463454E-3"/>
          <c:w val="0.19652084781533249"/>
          <c:h val="0.10060621648559449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微軟正黑體" panose="020B0604030504040204" pitchFamily="34" charset="-120"/>
          <a:ea typeface="微軟正黑體" panose="020B0604030504040204" pitchFamily="34" charset="-120"/>
        </a:defRPr>
      </a:pPr>
      <a:endParaRPr lang="zh-TW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0.77257</cdr:x>
      <cdr:y>0.16548</cdr:y>
    </cdr:from>
    <cdr:to>
      <cdr:x>0.84891</cdr:x>
      <cdr:y>0.2131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6558487" y="649174"/>
          <a:ext cx="648072" cy="1868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0.66299</cdr:x>
      <cdr:y>0.2933</cdr:y>
    </cdr:from>
    <cdr:to>
      <cdr:x>0.73085</cdr:x>
      <cdr:y>0.36781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5628248" y="1133782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0.6545</cdr:x>
      <cdr:y>0.27467</cdr:y>
    </cdr:from>
    <cdr:to>
      <cdr:x>0.74781</cdr:x>
      <cdr:y>0.34918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5556240" y="1061774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0.53177</cdr:x>
      <cdr:y>0.46582</cdr:y>
    </cdr:from>
    <cdr:to>
      <cdr:x>0.67484</cdr:x>
      <cdr:y>0.53554</cdr:y>
    </cdr:to>
    <cdr:sp macro="" textlink="">
      <cdr:nvSpPr>
        <cdr:cNvPr id="5" name="橢圓 4">
          <a:extLst xmlns:a="http://schemas.openxmlformats.org/drawingml/2006/main">
            <a:ext uri="{FF2B5EF4-FFF2-40B4-BE49-F238E27FC236}">
              <a16:creationId xmlns:a16="http://schemas.microsoft.com/office/drawing/2014/main" id="{A473FA26-685E-4F22-9A0D-2667339A295A}"/>
            </a:ext>
          </a:extLst>
        </cdr:cNvPr>
        <cdr:cNvSpPr/>
      </cdr:nvSpPr>
      <cdr:spPr bwMode="gray">
        <a:xfrm xmlns:a="http://schemas.openxmlformats.org/drawingml/2006/main">
          <a:off x="5609671" y="2113465"/>
          <a:ext cx="1509259" cy="316323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  <a:headEnd/>
          <a:tailEnd/>
        </a:ln>
      </cdr:spPr>
      <cdr:style>
        <a:lnRef xmlns:a="http://schemas.openxmlformats.org/drawingml/2006/main" idx="3">
          <a:schemeClr val="lt1"/>
        </a:lnRef>
        <a:fillRef xmlns:a="http://schemas.openxmlformats.org/drawingml/2006/main" idx="1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wrap="none" anchor="ctr">
          <a:flatTx/>
        </a:bodyPr>
        <a:lstStyle xmlns:a="http://schemas.openxmlformats.org/drawingml/2006/main"/>
        <a:p xmlns:a="http://schemas.openxmlformats.org/drawingml/2006/main">
          <a:endParaRPr lang="zh-TW"/>
        </a:p>
      </cdr:txBody>
    </cdr:sp>
  </cdr:relSizeAnchor>
  <cdr:relSizeAnchor xmlns:cdr="http://schemas.openxmlformats.org/drawingml/2006/chartDrawing">
    <cdr:from>
      <cdr:x>0.59101</cdr:x>
      <cdr:y>0.31949</cdr:y>
    </cdr:from>
    <cdr:to>
      <cdr:x>0.73408</cdr:x>
      <cdr:y>0.38921</cdr:y>
    </cdr:to>
    <cdr:sp macro="" textlink="">
      <cdr:nvSpPr>
        <cdr:cNvPr id="6" name="橢圓 5">
          <a:extLst xmlns:a="http://schemas.openxmlformats.org/drawingml/2006/main">
            <a:ext uri="{FF2B5EF4-FFF2-40B4-BE49-F238E27FC236}">
              <a16:creationId xmlns:a16="http://schemas.microsoft.com/office/drawing/2014/main" id="{53421599-5577-4E49-A890-B38E0D9EE40E}"/>
            </a:ext>
          </a:extLst>
        </cdr:cNvPr>
        <cdr:cNvSpPr/>
      </cdr:nvSpPr>
      <cdr:spPr bwMode="gray">
        <a:xfrm xmlns:a="http://schemas.openxmlformats.org/drawingml/2006/main">
          <a:off x="6234652" y="1449555"/>
          <a:ext cx="1509259" cy="316324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  <a:headEnd/>
          <a:tailEnd/>
        </a:ln>
      </cdr:spPr>
      <cdr:style>
        <a:lnRef xmlns:a="http://schemas.openxmlformats.org/drawingml/2006/main" idx="3">
          <a:schemeClr val="lt1"/>
        </a:lnRef>
        <a:fillRef xmlns:a="http://schemas.openxmlformats.org/drawingml/2006/main" idx="1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wrap="none" anchor="ctr">
          <a:flatTx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zh-TW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0.07465</cdr:x>
      <cdr:y>0.85241</cdr:y>
    </cdr:from>
    <cdr:to>
      <cdr:x>0.19035</cdr:x>
      <cdr:y>0.90407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679343" y="4752528"/>
          <a:ext cx="1052914" cy="288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0.51519</cdr:x>
      <cdr:y>0.17621</cdr:y>
    </cdr:from>
    <cdr:to>
      <cdr:x>0.62459</cdr:x>
      <cdr:y>0.25901</cdr:y>
    </cdr:to>
    <cdr:sp macro="" textlink="">
      <cdr:nvSpPr>
        <cdr:cNvPr id="6" name="矩形 5">
          <a:extLst xmlns:a="http://schemas.openxmlformats.org/drawingml/2006/main">
            <a:ext uri="{FF2B5EF4-FFF2-40B4-BE49-F238E27FC236}">
              <a16:creationId xmlns:a16="http://schemas.microsoft.com/office/drawing/2014/main" id="{C93128CC-7751-4C3F-842B-19BDB1930108}"/>
            </a:ext>
          </a:extLst>
        </cdr:cNvPr>
        <cdr:cNvSpPr/>
      </cdr:nvSpPr>
      <cdr:spPr>
        <a:xfrm xmlns:a="http://schemas.openxmlformats.org/drawingml/2006/main">
          <a:off x="4688416" y="982440"/>
          <a:ext cx="995566" cy="461665"/>
        </a:xfrm>
        <a:prstGeom xmlns:a="http://schemas.openxmlformats.org/drawingml/2006/main" prst="rect">
          <a:avLst/>
        </a:prstGeom>
        <a:ln xmlns:a="http://schemas.openxmlformats.org/drawingml/2006/main" w="38100">
          <a:solidFill>
            <a:srgbClr val="F4B183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pPr marL="0" indent="0" algn="ctr" rtl="0" eaLnBrk="0" fontAlgn="base" hangingPunct="0">
            <a:spcBef>
              <a:spcPct val="0"/>
            </a:spcBef>
            <a:spcAft>
              <a:spcPct val="0"/>
            </a:spcAft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207</a:t>
          </a:r>
          <a:r>
            <a:rPr kumimoji="1" lang="en-US" altLang="zh-TW" sz="1200" i="0" u="none" strike="noStrike" kern="1200" baseline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%</a:t>
          </a:r>
        </a:p>
        <a:p xmlns:a="http://schemas.openxmlformats.org/drawingml/2006/main">
          <a:pPr marL="0" indent="0" algn="ctr" rtl="0" eaLnBrk="0" fontAlgn="base" hangingPunct="0">
            <a:spcBef>
              <a:spcPct val="0"/>
            </a:spcBef>
            <a:spcAft>
              <a:spcPct val="0"/>
            </a:spcAft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106</a:t>
          </a:r>
          <a:r>
            <a:rPr kumimoji="1" lang="en-US" altLang="zh-TW" sz="1200" i="0" u="none" strike="noStrike" kern="1200" baseline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,938K</a:t>
          </a:r>
        </a:p>
      </cdr:txBody>
    </cdr:sp>
  </cdr:relSizeAnchor>
  <cdr:relSizeAnchor xmlns:cdr="http://schemas.openxmlformats.org/drawingml/2006/chartDrawing">
    <cdr:from>
      <cdr:x>0.2553</cdr:x>
      <cdr:y>0.34731</cdr:y>
    </cdr:from>
    <cdr:to>
      <cdr:x>0.32585</cdr:x>
      <cdr:y>0.43011</cdr:y>
    </cdr:to>
    <cdr:sp macro="" textlink="">
      <cdr:nvSpPr>
        <cdr:cNvPr id="7" name="矩形 6"/>
        <cdr:cNvSpPr/>
      </cdr:nvSpPr>
      <cdr:spPr>
        <a:xfrm xmlns:a="http://schemas.openxmlformats.org/drawingml/2006/main">
          <a:off x="2794154" y="1936366"/>
          <a:ext cx="772207" cy="461643"/>
        </a:xfrm>
        <a:prstGeom xmlns:a="http://schemas.openxmlformats.org/drawingml/2006/main" prst="rect">
          <a:avLst/>
        </a:prstGeom>
        <a:ln xmlns:a="http://schemas.openxmlformats.org/drawingml/2006/main" w="38100">
          <a:solidFill>
            <a:srgbClr val="F4B183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pPr algn="ctr"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63%</a:t>
          </a:r>
        </a:p>
        <a:p xmlns:a="http://schemas.openxmlformats.org/drawingml/2006/main">
          <a:pPr algn="ctr"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32,743K</a:t>
          </a:r>
        </a:p>
      </cdr:txBody>
    </cdr:sp>
  </cdr:relSizeAnchor>
  <cdr:relSizeAnchor xmlns:cdr="http://schemas.openxmlformats.org/drawingml/2006/chartDrawing">
    <cdr:from>
      <cdr:x>0.34698</cdr:x>
      <cdr:y>0.48795</cdr:y>
    </cdr:from>
    <cdr:to>
      <cdr:x>0.49075</cdr:x>
      <cdr:y>0.637</cdr:y>
    </cdr:to>
    <cdr:sp macro="" textlink="">
      <cdr:nvSpPr>
        <cdr:cNvPr id="8" name="矩形 7"/>
        <cdr:cNvSpPr/>
      </cdr:nvSpPr>
      <cdr:spPr>
        <a:xfrm xmlns:a="http://schemas.openxmlformats.org/drawingml/2006/main">
          <a:off x="3797615" y="2720510"/>
          <a:ext cx="1573465" cy="830997"/>
        </a:xfrm>
        <a:prstGeom xmlns:a="http://schemas.openxmlformats.org/drawingml/2006/main" prst="rect">
          <a:avLst/>
        </a:prstGeom>
        <a:ln xmlns:a="http://schemas.openxmlformats.org/drawingml/2006/main" w="57150">
          <a:solidFill>
            <a:srgbClr val="FFFF00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S(</a:t>
          </a:r>
          <a:r>
            <a:rPr lang="zh-TW" altLang="en-US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推廣中</a:t>
          </a:r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 xmlns:a="http://schemas.openxmlformats.org/drawingml/2006/main"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中強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BP+IP 36,000K</a:t>
          </a:r>
        </a:p>
        <a:p xmlns:a="http://schemas.openxmlformats.org/drawingml/2006/main"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魔毒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            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6,000K</a:t>
          </a:r>
        </a:p>
        <a:p xmlns:a="http://schemas.openxmlformats.org/drawingml/2006/main"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電慈學             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400K</a:t>
          </a:r>
        </a:p>
      </cdr:txBody>
    </cdr:sp>
  </cdr:relSizeAnchor>
  <cdr:relSizeAnchor xmlns:cdr="http://schemas.openxmlformats.org/drawingml/2006/chartDrawing">
    <cdr:from>
      <cdr:x>0.34709</cdr:x>
      <cdr:y>0.65655</cdr:y>
    </cdr:from>
    <cdr:to>
      <cdr:x>0.49086</cdr:x>
      <cdr:y>0.77248</cdr:y>
    </cdr:to>
    <cdr:sp macro="" textlink="">
      <cdr:nvSpPr>
        <cdr:cNvPr id="9" name="矩形 8"/>
        <cdr:cNvSpPr/>
      </cdr:nvSpPr>
      <cdr:spPr>
        <a:xfrm xmlns:a="http://schemas.openxmlformats.org/drawingml/2006/main">
          <a:off x="3798812" y="3660530"/>
          <a:ext cx="1573466" cy="646331"/>
        </a:xfrm>
        <a:prstGeom xmlns:a="http://schemas.openxmlformats.org/drawingml/2006/main" prst="rect">
          <a:avLst/>
        </a:prstGeom>
        <a:ln xmlns:a="http://schemas.openxmlformats.org/drawingml/2006/main" w="57150">
          <a:solidFill>
            <a:srgbClr val="92D050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S(</a:t>
          </a:r>
          <a:r>
            <a:rPr lang="zh-TW" altLang="en-US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可簽約</a:t>
          </a:r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 xmlns:a="http://schemas.openxmlformats.org/drawingml/2006/main"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恩智浦       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20,000K</a:t>
          </a:r>
        </a:p>
        <a:p xmlns:a="http://schemas.openxmlformats.org/drawingml/2006/main"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寬緯                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160K</a:t>
          </a:r>
        </a:p>
      </cdr:txBody>
    </cdr:sp>
  </cdr:relSizeAnchor>
  <cdr:relSizeAnchor xmlns:cdr="http://schemas.openxmlformats.org/drawingml/2006/chartDrawing">
    <cdr:from>
      <cdr:x>0.20452</cdr:x>
      <cdr:y>0.39829</cdr:y>
    </cdr:from>
    <cdr:to>
      <cdr:x>0.305</cdr:x>
      <cdr:y>0.5623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1861241" y="2220619"/>
          <a:ext cx="914406" cy="9144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05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05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B91DCDE-5A58-4C3D-996E-BD1B25B4BDB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92237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05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06363" y="742950"/>
            <a:ext cx="662305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35" y="4716105"/>
            <a:ext cx="4985806" cy="4468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05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F61BC97-980A-450C-A04C-16BC36E16F9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2056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06363" y="742950"/>
            <a:ext cx="6623050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2503" fontAlgn="auto">
              <a:spcBef>
                <a:spcPts val="0"/>
              </a:spcBef>
              <a:spcAft>
                <a:spcPts val="0"/>
              </a:spcAft>
              <a:defRPr/>
            </a:pPr>
            <a:fld id="{44CE71AA-09F8-4FB5-8A13-288836B8A8A4}" type="slidenum">
              <a:rPr kumimoji="0" lang="zh-TW" altLang="en-US">
                <a:solidFill>
                  <a:prstClr val="black"/>
                </a:solidFill>
                <a:latin typeface="Calibri" panose="020F0502020204030204"/>
              </a:rPr>
              <a:pPr defTabSz="912503" fontAlgn="auto">
                <a:spcBef>
                  <a:spcPts val="0"/>
                </a:spcBef>
                <a:spcAft>
                  <a:spcPts val="0"/>
                </a:spcAft>
                <a:defRPr/>
              </a:pPr>
              <a:t>0</a:t>
            </a:fld>
            <a:endParaRPr kumimoji="0" lang="zh-TW" alt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08428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06363" y="742950"/>
            <a:ext cx="6623050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="0" dirty="0"/>
              <a:t>衍生缺口：目標</a:t>
            </a:r>
            <a:r>
              <a:rPr lang="en-US" altLang="zh-TW" b="0" dirty="0"/>
              <a:t>38,706-A</a:t>
            </a:r>
            <a:r>
              <a:rPr lang="zh-TW" altLang="en-US" b="0" dirty="0"/>
              <a:t>組</a:t>
            </a:r>
            <a:r>
              <a:rPr lang="en-US" altLang="zh-TW" b="0" dirty="0"/>
              <a:t>(13,143</a:t>
            </a:r>
            <a:r>
              <a:rPr lang="zh-TW" altLang="en-US" b="0" dirty="0"/>
              <a:t>慧保</a:t>
            </a:r>
            <a:r>
              <a:rPr lang="en-US" altLang="zh-TW" b="0" dirty="0"/>
              <a:t>+22</a:t>
            </a:r>
            <a:r>
              <a:rPr lang="zh-TW" altLang="en-US" b="0" dirty="0"/>
              <a:t>智權</a:t>
            </a:r>
            <a:r>
              <a:rPr lang="en-US" altLang="zh-TW" b="0" dirty="0"/>
              <a:t>)-H(600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旳蔓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+2,000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資敏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+500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光田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+1500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群邁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+2500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丞瑋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+1500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昱誠</a:t>
            </a:r>
            <a:r>
              <a:rPr lang="en-US" altLang="zh-TW" b="0" dirty="0"/>
              <a:t>)-S(1600</a:t>
            </a:r>
            <a:r>
              <a:rPr lang="zh-TW" altLang="en-US" b="0" dirty="0"/>
              <a:t>云泰</a:t>
            </a:r>
            <a:r>
              <a:rPr lang="en-US" altLang="zh-TW" b="0" dirty="0"/>
              <a:t>+286</a:t>
            </a:r>
            <a:r>
              <a:rPr lang="zh-TW" altLang="en-US" b="0" dirty="0"/>
              <a:t>大可</a:t>
            </a:r>
            <a:r>
              <a:rPr lang="en-US" altLang="zh-TW" b="0" dirty="0"/>
              <a:t>+6,000</a:t>
            </a:r>
            <a:r>
              <a:rPr lang="zh-TW" altLang="en-US" b="0" dirty="0"/>
              <a:t>中強</a:t>
            </a:r>
            <a:r>
              <a:rPr lang="en-US" altLang="zh-TW" b="0" dirty="0"/>
              <a:t>)-U(1,000</a:t>
            </a:r>
            <a:r>
              <a:rPr lang="zh-TW" altLang="en-US" b="0" dirty="0"/>
              <a:t>中基</a:t>
            </a:r>
            <a:r>
              <a:rPr lang="en-US" altLang="zh-TW" b="0" dirty="0"/>
              <a:t>+375</a:t>
            </a:r>
            <a:r>
              <a:rPr lang="zh-TW" altLang="en-US" b="0" dirty="0"/>
              <a:t>米特</a:t>
            </a:r>
            <a:r>
              <a:rPr lang="en-US" altLang="zh-TW" b="0" dirty="0"/>
              <a:t>+375</a:t>
            </a:r>
            <a:r>
              <a:rPr lang="zh-TW" altLang="en-US" b="0" dirty="0"/>
              <a:t>漢將</a:t>
            </a:r>
            <a:r>
              <a:rPr lang="en-US" altLang="zh-TW" b="0" dirty="0"/>
              <a:t>+1,000</a:t>
            </a:r>
            <a:r>
              <a:rPr lang="zh-TW" altLang="en-US" b="0" dirty="0"/>
              <a:t>鮮速</a:t>
            </a:r>
            <a:r>
              <a:rPr lang="en-US" altLang="zh-TW" b="0" dirty="0"/>
              <a:t>+1,000</a:t>
            </a:r>
            <a:r>
              <a:rPr lang="zh-TW" altLang="en-US" b="0" dirty="0"/>
              <a:t>漢錸</a:t>
            </a:r>
            <a:r>
              <a:rPr lang="en-US" altLang="zh-TW" b="0" dirty="0"/>
              <a:t>+1,500</a:t>
            </a:r>
            <a:r>
              <a:rPr lang="zh-TW" altLang="en-US" b="0" dirty="0"/>
              <a:t>威剛</a:t>
            </a:r>
            <a:r>
              <a:rPr lang="en-US" altLang="zh-TW" b="0" dirty="0"/>
              <a:t>+500</a:t>
            </a:r>
            <a:r>
              <a:rPr lang="zh-TW" altLang="en-US" b="0" dirty="0"/>
              <a:t>櫻桃木</a:t>
            </a:r>
            <a:r>
              <a:rPr lang="en-US" altLang="zh-TW" b="0" dirty="0"/>
              <a:t>+476</a:t>
            </a:r>
            <a:r>
              <a:rPr lang="zh-TW" altLang="en-US" b="0" dirty="0"/>
              <a:t>萬采</a:t>
            </a:r>
            <a:r>
              <a:rPr lang="en-US" altLang="zh-TW" b="0" dirty="0"/>
              <a:t>)=2,829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lang="en-US" altLang="zh-TW" b="0" dirty="0"/>
              <a:t>H</a:t>
            </a:r>
            <a:r>
              <a:rPr lang="zh-TW" altLang="en-US" b="0" dirty="0"/>
              <a:t>組高齡</a:t>
            </a:r>
            <a:r>
              <a:rPr lang="en-US" altLang="zh-TW" b="0" dirty="0"/>
              <a:t>8</a:t>
            </a:r>
            <a:r>
              <a:rPr lang="zh-TW" altLang="en-US" b="0" dirty="0"/>
              <a:t>案</a:t>
            </a:r>
            <a:r>
              <a:rPr lang="en-US" altLang="zh-TW" b="0" dirty="0"/>
              <a:t>=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芝程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1,430K+H000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榮騰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95K+H000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翔星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95K+H000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愛力思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95K+H200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鴻鼎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)95K+H200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知多思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)95K+H200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智齡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)95K+H100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合進製麵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)95K=2,095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230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230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7858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B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組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530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共識：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努力中：成案率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0~59%-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初洽、業科案未送件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推廣中：成案率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60~80%-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已啟動議約動作、金額達共識、業科已送件未審查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可簽約：成案率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81~99%-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洽案系統成本訂價送簽或法務議約完成或用印簽辦中、業科審查通過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H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組推廣中高齡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(8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案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)=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芝程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1430+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榮騰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翔星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愛力思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鴻鼎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知多思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智齡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合進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95=2095</a:t>
            </a:r>
          </a:p>
          <a:p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U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組其他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小額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=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全台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720+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銳馳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360+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全虹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457+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大昌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445+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威剛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115+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邦士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476+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漢將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375+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米特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375+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中華機械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158+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新竹物流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590+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小額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4269=8,340</a:t>
            </a:r>
          </a:p>
          <a:p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S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組其他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小額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=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遠傳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143+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德明科大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高齡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2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案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190+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行政處委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770+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雙葉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952+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小額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447=2,597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1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13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3417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A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智權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22K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、慧保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12,000K(9,720K-6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月、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2,280K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-8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、豐趣股權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(3,501K-8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b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</a:b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H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r>
              <a:rPr lang="zh-TW" altLang="en-US" sz="1800" b="0" i="0" u="none" strike="sng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晉弘</a:t>
            </a:r>
            <a:r>
              <a:rPr lang="en-US" altLang="zh-TW" sz="1800" b="0" i="0" u="none" strike="sng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600K(</a:t>
            </a:r>
            <a:r>
              <a:rPr lang="zh-TW" altLang="en-US" sz="1800" b="0" i="0" u="none" strike="sng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已現況結案</a:t>
            </a:r>
            <a:r>
              <a:rPr lang="en-US" altLang="zh-TW" sz="1800" b="0" i="0" u="none" strike="sng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、旳蔓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(300K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-9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月，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300K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、資敏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(2,000K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-9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、昱誠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(1,500K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-10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、光田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(500K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-11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、群邁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(1,500K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、丞瑋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(2,000K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b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</a:b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S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：云泰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500K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專利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-5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1,100K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-10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、大可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(286K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-10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、泰沂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1,500K(backlog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月，待業科結果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、中強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6,000K(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b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</a:b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U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中基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1,000K(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-6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、鮮速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1,000K(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-7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、漢將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375K(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-11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、米特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(1)1,000K(backlog-11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、米特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(2)375K(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-11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、漢錸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1,000K(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、威剛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1,500K(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月，計畫規劃中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、櫻桃木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500K(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、萬采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476K(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dirty="0"/>
              <a:t> 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5671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867814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藍色字體為</a:t>
            </a:r>
            <a:r>
              <a:rPr lang="en-US" altLang="zh-TW" dirty="0"/>
              <a:t>IP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5269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藍色字體為</a:t>
            </a:r>
            <a:r>
              <a:rPr lang="en-US" altLang="zh-TW" dirty="0"/>
              <a:t>IP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433492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藍色字體為</a:t>
            </a:r>
            <a:r>
              <a:rPr lang="en-US" altLang="zh-TW"/>
              <a:t>IP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79639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藍色字體為</a:t>
            </a:r>
            <a:r>
              <a:rPr lang="en-US" altLang="zh-TW"/>
              <a:t>IP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79942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A6803-1258-4500-B9E1-21C009BBB319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26612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-10789" y="6391285"/>
            <a:ext cx="8128000" cy="23812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dirty="0">
              <a:solidFill>
                <a:prstClr val="black"/>
              </a:solidFill>
              <a:ea typeface="標楷體"/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8999" y="3866592"/>
            <a:ext cx="3683001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11638848" y="6618289"/>
            <a:ext cx="553156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601134" y="1285592"/>
            <a:ext cx="11159067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133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68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63236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10" y="308093"/>
            <a:ext cx="11317110" cy="6143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3" y="1090246"/>
            <a:ext cx="11324491" cy="5249007"/>
          </a:xfrm>
        </p:spPr>
        <p:txBody>
          <a:bodyPr/>
          <a:lstStyle>
            <a:lvl1pPr marL="273050" indent="-273050"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23888" indent="-350838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89693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16998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  <a:endParaRPr lang="en-US" altLang="zh-TW" dirty="0"/>
          </a:p>
          <a:p>
            <a:pPr lvl="3"/>
            <a:r>
              <a:rPr lang="zh-TW" altLang="en-US" dirty="0"/>
              <a:t>第四層</a:t>
            </a:r>
            <a:endParaRPr lang="en-US" altLang="zh-TW" dirty="0"/>
          </a:p>
          <a:p>
            <a:pPr lvl="4"/>
            <a:endParaRPr lang="zh-TW" altLang="en-US" dirty="0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106F1-D6D8-4C2C-8EF2-88335AB5729B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8821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A6803-1258-4500-B9E1-21C009BBB319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32257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981075"/>
            <a:ext cx="10972800" cy="5145088"/>
          </a:xfrm>
        </p:spPr>
        <p:txBody>
          <a:bodyPr/>
          <a:lstStyle>
            <a:lvl1pPr marL="342900" indent="-342900">
              <a:buClr>
                <a:srgbClr val="0070C0"/>
              </a:buClr>
              <a:buFont typeface="Wingdings" panose="05000000000000000000" pitchFamily="2" charset="2"/>
              <a:buChar char="n"/>
              <a:defRPr>
                <a:solidFill>
                  <a:srgbClr val="0070C0"/>
                </a:solidFill>
              </a:defRPr>
            </a:lvl1pPr>
            <a:lvl2pPr marL="742950" indent="-285750">
              <a:buFont typeface="Times New Roman" panose="02020603050405020304" pitchFamily="18" charset="0"/>
              <a:buChar char="−"/>
              <a:defRPr>
                <a:solidFill>
                  <a:schemeClr val="tx1"/>
                </a:solidFill>
              </a:defRPr>
            </a:lvl2pPr>
            <a:lvl3pPr>
              <a:buClrTx/>
              <a:defRPr/>
            </a:lvl3pPr>
            <a:lvl4pPr marL="1600200" indent="-228600">
              <a:buClrTx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7E655-DAE8-4669-B92D-FD48184271D6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478559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48DF3-ED32-4F6A-BBCC-17369A789E6B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48860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09600" y="981075"/>
            <a:ext cx="10972800" cy="5145088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69A20-C649-4E22-B939-459D767EC0C2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46394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09604" y="981075"/>
            <a:ext cx="5392617" cy="51450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6189784" y="981075"/>
            <a:ext cx="5392617" cy="249555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6189784" y="3629025"/>
            <a:ext cx="5392617" cy="24971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BD449-3FB3-4359-8181-59F43F51AEB5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567278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92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C5E77-19A4-450D-BF8F-14FF4CBC5F20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2446866" y="6958013"/>
            <a:ext cx="12192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243305072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4" y="981075"/>
            <a:ext cx="539261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89784" y="981075"/>
            <a:ext cx="539261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22D9B-9815-454A-B368-9C3759B0F2C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26730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981075"/>
            <a:ext cx="10972800" cy="5145088"/>
          </a:xfrm>
        </p:spPr>
        <p:txBody>
          <a:bodyPr/>
          <a:lstStyle>
            <a:lvl1pPr marL="342900" indent="-342900">
              <a:buClr>
                <a:srgbClr val="0070C0"/>
              </a:buClr>
              <a:buFont typeface="Wingdings" panose="05000000000000000000" pitchFamily="2" charset="2"/>
              <a:buChar char="n"/>
              <a:defRPr>
                <a:solidFill>
                  <a:srgbClr val="0070C0"/>
                </a:solidFill>
              </a:defRPr>
            </a:lvl1pPr>
            <a:lvl2pPr marL="742950" indent="-285750">
              <a:buFont typeface="Times New Roman" panose="02020603050405020304" pitchFamily="18" charset="0"/>
              <a:buChar char="−"/>
              <a:defRPr>
                <a:solidFill>
                  <a:schemeClr val="tx1"/>
                </a:solidFill>
              </a:defRPr>
            </a:lvl2pPr>
            <a:lvl3pPr>
              <a:buClrTx/>
              <a:defRPr/>
            </a:lvl3pPr>
            <a:lvl4pPr marL="1600200" indent="-228600">
              <a:buClrTx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7E655-DAE8-4669-B92D-FD48184271D6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0380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09600" y="167"/>
            <a:ext cx="10972800" cy="61261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A5D7E-62A7-4A42-9334-9F9C1521178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656761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08800"/>
            <a:ext cx="12192000" cy="1008000"/>
          </a:xfrm>
        </p:spPr>
        <p:txBody>
          <a:bodyPr>
            <a:noAutofit/>
          </a:bodyPr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/>
          </p:nvPr>
        </p:nvSpPr>
        <p:spPr>
          <a:xfrm>
            <a:off x="96001" y="6650298"/>
            <a:ext cx="4415963" cy="188641"/>
          </a:xfrm>
        </p:spPr>
        <p:txBody>
          <a:bodyPr lIns="0" tIns="0" rIns="0" bIns="0" anchor="ctr">
            <a:normAutofit/>
          </a:bodyPr>
          <a:lstStyle>
            <a:lvl1pPr marL="0" indent="0">
              <a:buFontTx/>
              <a:buNone/>
              <a:defRPr sz="1200"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4"/>
          </p:nvPr>
        </p:nvSpPr>
        <p:spPr>
          <a:xfrm>
            <a:off x="11703055" y="6624646"/>
            <a:ext cx="493183" cy="261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1A083-72DE-4D07-8C93-533EFE1F291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0198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-10789" y="6391285"/>
            <a:ext cx="8128000" cy="23812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dirty="0">
              <a:solidFill>
                <a:prstClr val="black"/>
              </a:solidFill>
              <a:ea typeface="標楷體"/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8999" y="3866592"/>
            <a:ext cx="3683001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11638848" y="6618289"/>
            <a:ext cx="553156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601134" y="1285592"/>
            <a:ext cx="11159067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0288702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68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551209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10" y="308093"/>
            <a:ext cx="11317110" cy="6143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3" y="1090246"/>
            <a:ext cx="11324491" cy="5249007"/>
          </a:xfrm>
        </p:spPr>
        <p:txBody>
          <a:bodyPr/>
          <a:lstStyle>
            <a:lvl1pPr marL="273050" indent="-273050"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23888" indent="-350838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89693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16998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  <a:endParaRPr lang="en-US" altLang="zh-TW" dirty="0"/>
          </a:p>
          <a:p>
            <a:pPr lvl="3"/>
            <a:r>
              <a:rPr lang="zh-TW" altLang="en-US" dirty="0"/>
              <a:t>第四層</a:t>
            </a:r>
            <a:endParaRPr lang="en-US" altLang="zh-TW" dirty="0"/>
          </a:p>
          <a:p>
            <a:pPr lvl="4"/>
            <a:endParaRPr lang="zh-TW" altLang="en-US" dirty="0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106F1-D6D8-4C2C-8EF2-88335AB5729B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996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48DF3-ED32-4F6A-BBCC-17369A789E6B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780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09600" y="981075"/>
            <a:ext cx="10972800" cy="5145088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69A20-C649-4E22-B939-459D767EC0C2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1568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09604" y="981075"/>
            <a:ext cx="5392617" cy="51450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6189784" y="981075"/>
            <a:ext cx="5392617" cy="249555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6189784" y="3629025"/>
            <a:ext cx="5392617" cy="24971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BD449-3FB3-4359-8181-59F43F51AEB5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96965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92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C5E77-19A4-450D-BF8F-14FF4CBC5F20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2446866" y="6958013"/>
            <a:ext cx="12192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58707219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4" y="981075"/>
            <a:ext cx="539261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89784" y="981075"/>
            <a:ext cx="539261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22D9B-9815-454A-B368-9C3759B0F2C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9722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09600" y="167"/>
            <a:ext cx="10972800" cy="61261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A5D7E-62A7-4A42-9334-9F9C1521178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87335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08800"/>
            <a:ext cx="12192000" cy="1008000"/>
          </a:xfrm>
        </p:spPr>
        <p:txBody>
          <a:bodyPr>
            <a:noAutofit/>
          </a:bodyPr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/>
          </p:nvPr>
        </p:nvSpPr>
        <p:spPr>
          <a:xfrm>
            <a:off x="96001" y="6650298"/>
            <a:ext cx="4415963" cy="188641"/>
          </a:xfrm>
        </p:spPr>
        <p:txBody>
          <a:bodyPr lIns="0" tIns="0" rIns="0" bIns="0" anchor="ctr">
            <a:normAutofit/>
          </a:bodyPr>
          <a:lstStyle>
            <a:lvl1pPr marL="0" indent="0">
              <a:buFontTx/>
              <a:buNone/>
              <a:defRPr sz="1200"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4"/>
          </p:nvPr>
        </p:nvSpPr>
        <p:spPr>
          <a:xfrm>
            <a:off x="11703055" y="6624646"/>
            <a:ext cx="493183" cy="261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1A083-72DE-4D07-8C93-533EFE1F291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6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-1"/>
            <a:ext cx="10972800" cy="74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858414"/>
            <a:ext cx="10972800" cy="526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dirty="0"/>
              <a:t>按一下以編輯母片文字樣式</a:t>
            </a:r>
          </a:p>
          <a:p>
            <a:pPr marL="742950" lvl="1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Times New Roman" panose="02020603050405020304" pitchFamily="18" charset="0"/>
              <a:buChar char="−"/>
            </a:pPr>
            <a:r>
              <a:rPr lang="zh-TW" altLang="en-US" dirty="0"/>
              <a:t>第二層</a:t>
            </a:r>
          </a:p>
          <a:p>
            <a:pPr marL="1143000" lvl="2" indent="-228600" algn="l" rtl="0" fontAlgn="base">
              <a:spcBef>
                <a:spcPct val="20000"/>
              </a:spcBef>
              <a:spcAft>
                <a:spcPct val="0"/>
              </a:spcAft>
              <a:buClrTx/>
              <a:buChar char="•"/>
            </a:pPr>
            <a:r>
              <a:rPr lang="zh-TW" altLang="en-US" dirty="0"/>
              <a:t>第三層</a:t>
            </a:r>
          </a:p>
          <a:p>
            <a:pPr marL="1600200" lvl="3" indent="-228600" algn="l" rtl="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ü"/>
            </a:pPr>
            <a:r>
              <a:rPr lang="zh-TW" altLang="en-US" dirty="0"/>
              <a:t>第四層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572250"/>
            <a:ext cx="2844800" cy="2857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bg1"/>
                </a:solidFill>
                <a:latin typeface="Arial" charset="0"/>
                <a:ea typeface="標楷體" pitchFamily="65" charset="-120"/>
              </a:defRPr>
            </a:lvl1pPr>
          </a:lstStyle>
          <a:p>
            <a:pPr eaLnBrk="1" hangingPunct="1">
              <a:defRPr/>
            </a:pPr>
            <a:fld id="{91BE293A-6A1F-4831-BE90-2C938A019D4C}" type="slidenum">
              <a:rPr lang="zh-TW" altLang="en-US" b="0">
                <a:solidFill>
                  <a:prstClr val="white"/>
                </a:solidFill>
              </a:rPr>
              <a:pPr eaLnBrk="1" hangingPunct="1">
                <a:defRPr/>
              </a:pPr>
              <a:t>‹#›</a:t>
            </a:fld>
            <a:endParaRPr lang="zh-TW" altLang="en-US" b="0">
              <a:solidFill>
                <a:prstClr val="white"/>
              </a:solidFill>
            </a:endParaRPr>
          </a:p>
        </p:txBody>
      </p:sp>
      <p:sp>
        <p:nvSpPr>
          <p:cNvPr id="1030" name="Rectangle 42"/>
          <p:cNvSpPr>
            <a:spLocks noChangeArrowheads="1"/>
          </p:cNvSpPr>
          <p:nvPr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>
            <a:noFill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b="0">
              <a:solidFill>
                <a:prstClr val="black"/>
              </a:solidFill>
              <a:latin typeface="Times New Roman" pitchFamily="18" charset="0"/>
              <a:ea typeface="標楷體"/>
            </a:endParaRPr>
          </a:p>
        </p:txBody>
      </p:sp>
      <p:sp>
        <p:nvSpPr>
          <p:cNvPr id="1031" name="Rectangle 47"/>
          <p:cNvSpPr>
            <a:spLocks noChangeArrowheads="1"/>
          </p:cNvSpPr>
          <p:nvPr/>
        </p:nvSpPr>
        <p:spPr bwMode="auto">
          <a:xfrm>
            <a:off x="11489268" y="6619883"/>
            <a:ext cx="702734" cy="238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 eaLnBrk="1" fontAlgn="ctr" hangingPunct="1">
              <a:spcBef>
                <a:spcPts val="0"/>
              </a:spcBef>
              <a:spcAft>
                <a:spcPts val="0"/>
              </a:spcAft>
              <a:defRPr/>
            </a:pPr>
            <a:fld id="{5D1D1E38-F1E3-468F-BEA2-CDBA51F78C5E}" type="slidenum">
              <a:rPr kumimoji="0" lang="en-US" altLang="zh-TW" sz="1200" b="0">
                <a:solidFill>
                  <a:prstClr val="white"/>
                </a:solidFill>
                <a:latin typeface="Arial"/>
                <a:ea typeface="標楷體"/>
              </a:rPr>
              <a:pPr algn="r" eaLnBrk="1" fontAlgn="ctr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zh-TW" sz="1200" b="0">
              <a:solidFill>
                <a:prstClr val="white"/>
              </a:solidFill>
              <a:latin typeface="Arial"/>
              <a:ea typeface="標楷體"/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1" y="6504265"/>
            <a:ext cx="10896533" cy="369332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工業技術研究院    </a:t>
            </a:r>
            <a:r>
              <a:rPr lang="en-US" altLang="zh-TW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│ ITRI  COPYRIGHT</a:t>
            </a:r>
            <a:r>
              <a:rPr lang="en-US" altLang="zh-TW" sz="18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zh-TW" altLang="en-US" sz="1800" b="0" dirty="0">
              <a:solidFill>
                <a:prstClr val="white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01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標楷體" charset="0"/>
        </a:defRPr>
      </a:lvl1pPr>
      <a:lvl2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lang="zh-TW" altLang="en-US" sz="2400" b="1" dirty="0" smtClean="0">
          <a:solidFill>
            <a:srgbClr val="0070C0"/>
          </a:solidFill>
          <a:latin typeface="Calibri" pitchFamily="34" charset="0"/>
          <a:ea typeface="+mn-ea"/>
          <a:cs typeface="Calibri" pitchFamily="34" charset="0"/>
        </a:defRPr>
      </a:lvl1pPr>
      <a:lvl2pPr marL="627063" indent="-285750" algn="l" rtl="0" fontAlgn="base">
        <a:spcBef>
          <a:spcPct val="20000"/>
        </a:spcBef>
        <a:spcAft>
          <a:spcPct val="0"/>
        </a:spcAft>
        <a:buClr>
          <a:srgbClr val="008000"/>
        </a:buClr>
        <a:buFont typeface="Wingdings" pitchFamily="2" charset="2"/>
        <a:buChar char="ü"/>
        <a:defRPr kumimoji="1" lang="zh-TW" altLang="en-US" sz="20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•"/>
        <a:defRPr kumimoji="1" lang="zh-TW" altLang="en-US" sz="18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C00FF"/>
        </a:buClr>
        <a:buFont typeface="Wingdings" pitchFamily="2" charset="2"/>
        <a:buChar char="p"/>
        <a:defRPr kumimoji="1" lang="zh-TW" altLang="en-US" sz="1600" b="0" dirty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sz="2000">
          <a:solidFill>
            <a:schemeClr val="tx1"/>
          </a:solidFill>
          <a:latin typeface="+mn-lt"/>
          <a:ea typeface="+mn-ea"/>
          <a:cs typeface="標楷體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-1"/>
            <a:ext cx="10972800" cy="74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858414"/>
            <a:ext cx="10972800" cy="526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dirty="0"/>
              <a:t>按一下以編輯母片文字樣式</a:t>
            </a:r>
          </a:p>
          <a:p>
            <a:pPr marL="742950" lvl="1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Times New Roman" panose="02020603050405020304" pitchFamily="18" charset="0"/>
              <a:buChar char="−"/>
            </a:pPr>
            <a:r>
              <a:rPr lang="zh-TW" altLang="en-US" dirty="0"/>
              <a:t>第二層</a:t>
            </a:r>
          </a:p>
          <a:p>
            <a:pPr marL="1143000" lvl="2" indent="-228600" algn="l" rtl="0" fontAlgn="base">
              <a:spcBef>
                <a:spcPct val="20000"/>
              </a:spcBef>
              <a:spcAft>
                <a:spcPct val="0"/>
              </a:spcAft>
              <a:buClrTx/>
              <a:buChar char="•"/>
            </a:pPr>
            <a:r>
              <a:rPr lang="zh-TW" altLang="en-US" dirty="0"/>
              <a:t>第三層</a:t>
            </a:r>
          </a:p>
          <a:p>
            <a:pPr marL="1600200" lvl="3" indent="-228600" algn="l" rtl="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ü"/>
            </a:pPr>
            <a:r>
              <a:rPr lang="zh-TW" altLang="en-US" dirty="0"/>
              <a:t>第四層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572250"/>
            <a:ext cx="2844800" cy="2857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bg1"/>
                </a:solidFill>
                <a:latin typeface="Arial" charset="0"/>
                <a:ea typeface="標楷體" pitchFamily="65" charset="-120"/>
              </a:defRPr>
            </a:lvl1pPr>
          </a:lstStyle>
          <a:p>
            <a:pPr eaLnBrk="1" hangingPunct="1">
              <a:defRPr/>
            </a:pPr>
            <a:fld id="{91BE293A-6A1F-4831-BE90-2C938A019D4C}" type="slidenum">
              <a:rPr lang="zh-TW" altLang="en-US" b="0">
                <a:solidFill>
                  <a:prstClr val="white"/>
                </a:solidFill>
              </a:rPr>
              <a:pPr eaLnBrk="1" hangingPunct="1">
                <a:defRPr/>
              </a:pPr>
              <a:t>‹#›</a:t>
            </a:fld>
            <a:endParaRPr lang="zh-TW" altLang="en-US" b="0">
              <a:solidFill>
                <a:prstClr val="white"/>
              </a:solidFill>
            </a:endParaRPr>
          </a:p>
        </p:txBody>
      </p:sp>
      <p:sp>
        <p:nvSpPr>
          <p:cNvPr id="1030" name="Rectangle 42"/>
          <p:cNvSpPr>
            <a:spLocks noChangeArrowheads="1"/>
          </p:cNvSpPr>
          <p:nvPr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>
            <a:noFill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b="0">
              <a:solidFill>
                <a:prstClr val="black"/>
              </a:solidFill>
              <a:latin typeface="Times New Roman" pitchFamily="18" charset="0"/>
              <a:ea typeface="標楷體"/>
            </a:endParaRPr>
          </a:p>
        </p:txBody>
      </p:sp>
      <p:sp>
        <p:nvSpPr>
          <p:cNvPr id="1031" name="Rectangle 47"/>
          <p:cNvSpPr>
            <a:spLocks noChangeArrowheads="1"/>
          </p:cNvSpPr>
          <p:nvPr/>
        </p:nvSpPr>
        <p:spPr bwMode="auto">
          <a:xfrm>
            <a:off x="11489268" y="6619883"/>
            <a:ext cx="702734" cy="238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 eaLnBrk="1" fontAlgn="ctr" hangingPunct="1">
              <a:spcBef>
                <a:spcPts val="0"/>
              </a:spcBef>
              <a:spcAft>
                <a:spcPts val="0"/>
              </a:spcAft>
              <a:defRPr/>
            </a:pPr>
            <a:fld id="{5D1D1E38-F1E3-468F-BEA2-CDBA51F78C5E}" type="slidenum">
              <a:rPr kumimoji="0" lang="en-US" altLang="zh-TW" sz="1200" b="0">
                <a:solidFill>
                  <a:prstClr val="white"/>
                </a:solidFill>
                <a:latin typeface="Arial"/>
                <a:ea typeface="標楷體"/>
              </a:rPr>
              <a:pPr algn="r" eaLnBrk="1" fontAlgn="ctr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zh-TW" sz="1200" b="0">
              <a:solidFill>
                <a:prstClr val="white"/>
              </a:solidFill>
              <a:latin typeface="Arial"/>
              <a:ea typeface="標楷體"/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1" y="6504265"/>
            <a:ext cx="10896533" cy="369332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工業技術研究院    </a:t>
            </a:r>
            <a:r>
              <a:rPr lang="en-US" altLang="zh-TW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│ ITRI  COPYRIGHT</a:t>
            </a:r>
            <a:r>
              <a:rPr lang="en-US" altLang="zh-TW" sz="18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zh-TW" altLang="en-US" sz="1800" b="0" dirty="0">
              <a:solidFill>
                <a:prstClr val="white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1033" name="圖片 11" descr="irti40_logo.png"/>
          <p:cNvPicPr>
            <a:picLocks noChangeAspect="1"/>
          </p:cNvPicPr>
          <p:nvPr/>
        </p:nvPicPr>
        <p:blipFill rotWithShape="1">
          <a:blip r:embed="rId14"/>
          <a:srcRect r="31073"/>
          <a:stretch/>
        </p:blipFill>
        <p:spPr bwMode="auto">
          <a:xfrm>
            <a:off x="16934" y="-7938"/>
            <a:ext cx="1950608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178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標楷體" charset="0"/>
        </a:defRPr>
      </a:lvl1pPr>
      <a:lvl2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lang="zh-TW" altLang="en-US" sz="2400" b="1" dirty="0" smtClean="0">
          <a:solidFill>
            <a:srgbClr val="0070C0"/>
          </a:solidFill>
          <a:latin typeface="Calibri" pitchFamily="34" charset="0"/>
          <a:ea typeface="+mn-ea"/>
          <a:cs typeface="Calibri" pitchFamily="34" charset="0"/>
        </a:defRPr>
      </a:lvl1pPr>
      <a:lvl2pPr marL="627063" indent="-285750" algn="l" rtl="0" fontAlgn="base">
        <a:spcBef>
          <a:spcPct val="20000"/>
        </a:spcBef>
        <a:spcAft>
          <a:spcPct val="0"/>
        </a:spcAft>
        <a:buClr>
          <a:srgbClr val="008000"/>
        </a:buClr>
        <a:buFont typeface="Wingdings" pitchFamily="2" charset="2"/>
        <a:buChar char="ü"/>
        <a:defRPr kumimoji="1" lang="zh-TW" altLang="en-US" sz="20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•"/>
        <a:defRPr kumimoji="1" lang="zh-TW" altLang="en-US" sz="18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C00FF"/>
        </a:buClr>
        <a:buFont typeface="Wingdings" pitchFamily="2" charset="2"/>
        <a:buChar char="p"/>
        <a:defRPr kumimoji="1" lang="zh-TW" altLang="en-US" sz="1600" b="0" dirty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sz="2000">
          <a:solidFill>
            <a:schemeClr val="tx1"/>
          </a:solidFill>
          <a:latin typeface="+mn-lt"/>
          <a:ea typeface="+mn-ea"/>
          <a:cs typeface="標楷體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639618" y="1628800"/>
            <a:ext cx="6858001" cy="1513898"/>
          </a:xfrm>
          <a:prstGeom prst="rect">
            <a:avLst/>
          </a:prstGeom>
          <a:noFill/>
          <a:ln>
            <a:noFill/>
          </a:ln>
        </p:spPr>
        <p:txBody>
          <a:bodyPr lIns="71837" tIns="35918" rIns="71837" bIns="35918" anchor="ctr"/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20000"/>
              </a:lnSpc>
              <a:defRPr/>
            </a:pPr>
            <a:r>
              <a:rPr lang="zh-TW" altLang="en-US" sz="3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charset="0"/>
              </a:rPr>
              <a:t>服科中心  </a:t>
            </a:r>
            <a:endParaRPr lang="en-US" altLang="zh-TW" sz="3400" b="1" dirty="0">
              <a:latin typeface="微軟正黑體" panose="020B0604030504040204" pitchFamily="34" charset="-120"/>
              <a:ea typeface="微軟正黑體" panose="020B0604030504040204" pitchFamily="34" charset="-120"/>
              <a:cs typeface="Arial" charset="0"/>
            </a:endParaRPr>
          </a:p>
          <a:p>
            <a:pPr algn="ctr" eaLnBrk="1" hangingPunct="1">
              <a:lnSpc>
                <a:spcPct val="120000"/>
              </a:lnSpc>
              <a:defRPr/>
            </a:pPr>
            <a:r>
              <a:rPr lang="zh-TW" altLang="en-US" sz="3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charset="0"/>
              </a:rPr>
              <a:t>推廣業務報告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516948" y="4977476"/>
            <a:ext cx="9161252" cy="1112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1837" tIns="35918" rIns="71837" bIns="35918">
            <a:spAutoFit/>
          </a:bodyPr>
          <a:lstStyle/>
          <a:p>
            <a:pPr algn="ctr" defTabSz="717947" ea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2024/08/27</a:t>
            </a:r>
          </a:p>
          <a:p>
            <a:pPr algn="ctr" defTabSz="717947" eaLnBrk="1" hangingPunct="1">
              <a:lnSpc>
                <a:spcPct val="150000"/>
              </a:lnSpc>
              <a:defRPr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企推組報告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39832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1">
            <a:extLst>
              <a:ext uri="{FF2B5EF4-FFF2-40B4-BE49-F238E27FC236}">
                <a16:creationId xmlns:a16="http://schemas.microsoft.com/office/drawing/2014/main" id="{06EAC8A8-BBF8-4E02-AB12-CDDD38A3774B}"/>
              </a:ext>
            </a:extLst>
          </p:cNvPr>
          <p:cNvSpPr txBox="1">
            <a:spLocks/>
          </p:cNvSpPr>
          <p:nvPr/>
        </p:nvSpPr>
        <p:spPr>
          <a:xfrm>
            <a:off x="4351773" y="163920"/>
            <a:ext cx="3488450" cy="72008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en-US" altLang="zh-TW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組努力中清單</a:t>
            </a:r>
          </a:p>
        </p:txBody>
      </p:sp>
      <p:graphicFrame>
        <p:nvGraphicFramePr>
          <p:cNvPr id="13" name="內容版面配置區 4">
            <a:extLst>
              <a:ext uri="{FF2B5EF4-FFF2-40B4-BE49-F238E27FC236}">
                <a16:creationId xmlns:a16="http://schemas.microsoft.com/office/drawing/2014/main" id="{4DC80DE7-3FBC-45D9-A505-2FB6A85FDF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690891"/>
              </p:ext>
            </p:extLst>
          </p:nvPr>
        </p:nvGraphicFramePr>
        <p:xfrm>
          <a:off x="1100445" y="1928306"/>
          <a:ext cx="9991109" cy="4587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4127">
                  <a:extLst>
                    <a:ext uri="{9D8B030D-6E8A-4147-A177-3AD203B41FA5}">
                      <a16:colId xmlns:a16="http://schemas.microsoft.com/office/drawing/2014/main" val="3728313715"/>
                    </a:ext>
                  </a:extLst>
                </a:gridCol>
                <a:gridCol w="2274761">
                  <a:extLst>
                    <a:ext uri="{9D8B030D-6E8A-4147-A177-3AD203B41FA5}">
                      <a16:colId xmlns:a16="http://schemas.microsoft.com/office/drawing/2014/main" val="3808301998"/>
                    </a:ext>
                  </a:extLst>
                </a:gridCol>
                <a:gridCol w="2274761">
                  <a:extLst>
                    <a:ext uri="{9D8B030D-6E8A-4147-A177-3AD203B41FA5}">
                      <a16:colId xmlns:a16="http://schemas.microsoft.com/office/drawing/2014/main" val="3192169521"/>
                    </a:ext>
                  </a:extLst>
                </a:gridCol>
                <a:gridCol w="1828730">
                  <a:extLst>
                    <a:ext uri="{9D8B030D-6E8A-4147-A177-3AD203B41FA5}">
                      <a16:colId xmlns:a16="http://schemas.microsoft.com/office/drawing/2014/main" val="3161968657"/>
                    </a:ext>
                  </a:extLst>
                </a:gridCol>
                <a:gridCol w="1828730">
                  <a:extLst>
                    <a:ext uri="{9D8B030D-6E8A-4147-A177-3AD203B41FA5}">
                      <a16:colId xmlns:a16="http://schemas.microsoft.com/office/drawing/2014/main" val="3831144693"/>
                    </a:ext>
                  </a:extLst>
                </a:gridCol>
              </a:tblGrid>
              <a:tr h="25467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負責人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潛在客戶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契約名稱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預算金額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(K)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成案率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8646702"/>
                  </a:ext>
                </a:extLst>
              </a:tr>
              <a:tr h="45356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林宏墩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泰沂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產創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智慧感測光能量高齡健康照護平台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+mn-cs"/>
                        </a:rPr>
                        <a:t>6,000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+mn-cs"/>
                        </a:rPr>
                        <a:t>50%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935879"/>
                  </a:ext>
                </a:extLst>
              </a:tr>
              <a:tr h="41633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施香蘭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美律</a:t>
                      </a:r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智慧聽力環境服務平台建置</a:t>
                      </a:r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+mn-cs"/>
                        </a:rPr>
                        <a:t>4,800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+mn-cs"/>
                        </a:rPr>
                        <a:t>50%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139499"/>
                  </a:ext>
                </a:extLst>
              </a:tr>
              <a:tr h="42649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林宏墩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國影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典藏與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AI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修護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+mn-cs"/>
                        </a:rPr>
                        <a:t>1,000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+mn-cs"/>
                        </a:rPr>
                        <a:t>40%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185534"/>
                  </a:ext>
                </a:extLst>
              </a:tr>
              <a:tr h="42649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林宏墩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意意創思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智慧寵物項圈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+mn-cs"/>
                        </a:rPr>
                        <a:t>3,300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+mn-cs"/>
                        </a:rPr>
                        <a:t>40%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258721"/>
                  </a:ext>
                </a:extLst>
              </a:tr>
              <a:tr h="42649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林宏墩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意意創思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寵物發熱衣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+mn-cs"/>
                        </a:rPr>
                        <a:t>600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+mn-cs"/>
                        </a:rPr>
                        <a:t>40%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530392"/>
                  </a:ext>
                </a:extLst>
              </a:tr>
              <a:tr h="42649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林宏墩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州巧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睡眠感知睡墊樣品開發與製作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+mn-cs"/>
                        </a:rPr>
                        <a:t>3,500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+mn-cs"/>
                        </a:rPr>
                        <a:t>40%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515507"/>
                  </a:ext>
                </a:extLst>
              </a:tr>
              <a:tr h="42649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林宏墩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魔毒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高球服務系統與場館建置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四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+mn-cs"/>
                        </a:rPr>
                        <a:t>6,000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+mn-cs"/>
                        </a:rPr>
                        <a:t>40%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706649"/>
                  </a:ext>
                </a:extLst>
              </a:tr>
              <a:tr h="42649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沈志聰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嘉和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BP+IP</a:t>
                      </a:r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樂齡健康認知學習平台計畫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400" b="0" i="0" u="none" strike="noStrike" kern="12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+mn-cs"/>
                        </a:rPr>
                        <a:t>1,485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400" b="0" i="0" u="none" strike="noStrike" kern="12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+mn-cs"/>
                        </a:rPr>
                        <a:t>40%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21389"/>
                  </a:ext>
                </a:extLst>
              </a:tr>
              <a:tr h="42649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蘇泰維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雙葉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BP+IP </a:t>
                      </a:r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台中市立美術館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典藏庫房管理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400" b="0" i="0" u="none" strike="noStrike" kern="12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+mn-cs"/>
                        </a:rPr>
                        <a:t>3,000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400" b="0" i="0" u="none" strike="noStrike" kern="12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+mn-cs"/>
                        </a:rPr>
                        <a:t>40%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367534"/>
                  </a:ext>
                </a:extLst>
              </a:tr>
              <a:tr h="42649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沈志聰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航電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BP+IP </a:t>
                      </a:r>
                      <a:endParaRPr lang="zh-TW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圖資收集及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GAI</a:t>
                      </a:r>
                      <a:r>
                        <a:rPr lang="zh-TW" alt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生成技術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400" b="0" i="0" u="none" strike="noStrike" kern="12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+mn-cs"/>
                        </a:rPr>
                        <a:t>1,000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400" b="0" i="0" u="none" strike="noStrike" kern="12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+mn-cs"/>
                        </a:rPr>
                        <a:t>40%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39693"/>
                  </a:ext>
                </a:extLst>
              </a:tr>
            </a:tbl>
          </a:graphicData>
        </a:graphic>
      </p:graphicFrame>
      <p:sp>
        <p:nvSpPr>
          <p:cNvPr id="4" name="文字方塊 3">
            <a:extLst>
              <a:ext uri="{FF2B5EF4-FFF2-40B4-BE49-F238E27FC236}">
                <a16:creationId xmlns:a16="http://schemas.microsoft.com/office/drawing/2014/main" id="{9E1339BA-9C99-4F3C-B58A-F5FB44C39B5A}"/>
              </a:ext>
            </a:extLst>
          </p:cNvPr>
          <p:cNvSpPr txBox="1"/>
          <p:nvPr/>
        </p:nvSpPr>
        <p:spPr>
          <a:xfrm>
            <a:off x="2602093" y="884000"/>
            <a:ext cx="6987810" cy="9591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組已簽約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13,693K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＋成案率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76,253K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＝</a:t>
            </a:r>
            <a:r>
              <a:rPr lang="zh-TW" altLang="en-US" sz="2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暫無缺口</a:t>
            </a:r>
            <a:endParaRPr lang="en-US" altLang="zh-TW" sz="2000" b="1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加上成案率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40%~59%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30,685K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組暫無缺口</a:t>
            </a:r>
          </a:p>
        </p:txBody>
      </p:sp>
    </p:spTree>
    <p:extLst>
      <p:ext uri="{BB962C8B-B14F-4D97-AF65-F5344CB8AC3E}">
        <p14:creationId xmlns:p14="http://schemas.microsoft.com/office/powerpoint/2010/main" val="279721330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1">
            <a:extLst>
              <a:ext uri="{FF2B5EF4-FFF2-40B4-BE49-F238E27FC236}">
                <a16:creationId xmlns:a16="http://schemas.microsoft.com/office/drawing/2014/main" id="{06EAC8A8-BBF8-4E02-AB12-CDDD38A3774B}"/>
              </a:ext>
            </a:extLst>
          </p:cNvPr>
          <p:cNvSpPr txBox="1">
            <a:spLocks/>
          </p:cNvSpPr>
          <p:nvPr/>
        </p:nvSpPr>
        <p:spPr>
          <a:xfrm>
            <a:off x="4351773" y="241010"/>
            <a:ext cx="3488450" cy="72008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en-US" altLang="zh-TW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組努力中清單</a:t>
            </a:r>
          </a:p>
        </p:txBody>
      </p:sp>
      <p:graphicFrame>
        <p:nvGraphicFramePr>
          <p:cNvPr id="13" name="內容版面配置區 4">
            <a:extLst>
              <a:ext uri="{FF2B5EF4-FFF2-40B4-BE49-F238E27FC236}">
                <a16:creationId xmlns:a16="http://schemas.microsoft.com/office/drawing/2014/main" id="{4DC80DE7-3FBC-45D9-A505-2FB6A85FDF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3728349"/>
              </p:ext>
            </p:extLst>
          </p:nvPr>
        </p:nvGraphicFramePr>
        <p:xfrm>
          <a:off x="1100441" y="2348880"/>
          <a:ext cx="9991109" cy="3928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4127">
                  <a:extLst>
                    <a:ext uri="{9D8B030D-6E8A-4147-A177-3AD203B41FA5}">
                      <a16:colId xmlns:a16="http://schemas.microsoft.com/office/drawing/2014/main" val="3728313715"/>
                    </a:ext>
                  </a:extLst>
                </a:gridCol>
                <a:gridCol w="2274761">
                  <a:extLst>
                    <a:ext uri="{9D8B030D-6E8A-4147-A177-3AD203B41FA5}">
                      <a16:colId xmlns:a16="http://schemas.microsoft.com/office/drawing/2014/main" val="3808301998"/>
                    </a:ext>
                  </a:extLst>
                </a:gridCol>
                <a:gridCol w="2274761">
                  <a:extLst>
                    <a:ext uri="{9D8B030D-6E8A-4147-A177-3AD203B41FA5}">
                      <a16:colId xmlns:a16="http://schemas.microsoft.com/office/drawing/2014/main" val="3192169521"/>
                    </a:ext>
                  </a:extLst>
                </a:gridCol>
                <a:gridCol w="1828730">
                  <a:extLst>
                    <a:ext uri="{9D8B030D-6E8A-4147-A177-3AD203B41FA5}">
                      <a16:colId xmlns:a16="http://schemas.microsoft.com/office/drawing/2014/main" val="3161968657"/>
                    </a:ext>
                  </a:extLst>
                </a:gridCol>
                <a:gridCol w="1828730">
                  <a:extLst>
                    <a:ext uri="{9D8B030D-6E8A-4147-A177-3AD203B41FA5}">
                      <a16:colId xmlns:a16="http://schemas.microsoft.com/office/drawing/2014/main" val="3831144693"/>
                    </a:ext>
                  </a:extLst>
                </a:gridCol>
              </a:tblGrid>
              <a:tr h="29519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負責人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潛在客戶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契約名稱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預算金額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(K)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成案率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8646702"/>
                  </a:ext>
                </a:extLst>
              </a:tr>
              <a:tr h="54283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陳慧娟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安福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嘉義冷鏈物流中心建設規劃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2,500 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600" b="0" i="0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40%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935879"/>
                  </a:ext>
                </a:extLst>
              </a:tr>
              <a:tr h="49827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涂兆輝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家福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商品影像辨識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800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40%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139499"/>
                  </a:ext>
                </a:extLst>
              </a:tr>
              <a:tr h="51042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羅國書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果實夥伴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GAI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影像生成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4,000 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40%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017999"/>
                  </a:ext>
                </a:extLst>
              </a:tr>
              <a:tr h="51042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羅國書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碩網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GAI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跨境行銷推廣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5,000 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40%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367534"/>
                  </a:ext>
                </a:extLst>
              </a:tr>
              <a:tr h="51042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范振智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弘達流通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邊緣式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AI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高速動態辨識系統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12,000 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40%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39693"/>
                  </a:ext>
                </a:extLst>
              </a:tr>
              <a:tr h="51042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陳慧娟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世茂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新世代蘭花生產自動化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30,000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40%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614558"/>
                  </a:ext>
                </a:extLst>
              </a:tr>
              <a:tr h="51042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羅國書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車博</a:t>
                      </a:r>
                      <a:r>
                        <a:rPr lang="en-US" altLang="zh-TW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IP</a:t>
                      </a:r>
                      <a:endParaRPr lang="zh-TW" altLang="en-US" sz="16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車輛再生零件履歷追溯系統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800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40%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370582"/>
                  </a:ext>
                </a:extLst>
              </a:tr>
            </a:tbl>
          </a:graphicData>
        </a:graphic>
      </p:graphicFrame>
      <p:sp>
        <p:nvSpPr>
          <p:cNvPr id="4" name="文字方塊 3">
            <a:extLst>
              <a:ext uri="{FF2B5EF4-FFF2-40B4-BE49-F238E27FC236}">
                <a16:creationId xmlns:a16="http://schemas.microsoft.com/office/drawing/2014/main" id="{9E1339BA-9C99-4F3C-B58A-F5FB44C39B5A}"/>
              </a:ext>
            </a:extLst>
          </p:cNvPr>
          <p:cNvSpPr txBox="1"/>
          <p:nvPr/>
        </p:nvSpPr>
        <p:spPr>
          <a:xfrm>
            <a:off x="1442305" y="974735"/>
            <a:ext cx="9649245" cy="11324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組已簽約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50,808K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＋成案率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179,808K</a:t>
            </a:r>
            <a:endParaRPr lang="en-US" altLang="zh-TW" sz="2400" b="1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加上成案率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40%~59%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55,100K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，加速今年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簽約，明年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backlog</a:t>
            </a:r>
            <a:endParaRPr lang="zh-TW" altLang="en-US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4438248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935760" y="1412776"/>
            <a:ext cx="4824535" cy="4320480"/>
          </a:xfrm>
        </p:spPr>
        <p:txBody>
          <a:bodyPr/>
          <a:lstStyle/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中心企業收入簽約統計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各組之企業簽約數統計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本年度衍生預計達成數累計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本年度企收預計達成數累計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各組努力中清單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附件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各組努力中清單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182929" y="161927"/>
            <a:ext cx="18261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3200" b="1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報告重點</a:t>
            </a:r>
          </a:p>
        </p:txBody>
      </p:sp>
    </p:spTree>
    <p:extLst>
      <p:ext uri="{BB962C8B-B14F-4D97-AF65-F5344CB8AC3E}">
        <p14:creationId xmlns:p14="http://schemas.microsoft.com/office/powerpoint/2010/main" val="2498791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44626"/>
            <a:ext cx="9144000" cy="518941"/>
          </a:xfrm>
        </p:spPr>
        <p:txBody>
          <a:bodyPr/>
          <a:lstStyle/>
          <a:p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FY113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中心企業收入</a:t>
            </a:r>
            <a:r>
              <a:rPr lang="zh-TW" altLang="en-US" sz="3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統計</a:t>
            </a:r>
            <a:endParaRPr lang="zh-TW" altLang="en-US" sz="32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9651041"/>
              </p:ext>
            </p:extLst>
          </p:nvPr>
        </p:nvGraphicFramePr>
        <p:xfrm>
          <a:off x="623392" y="590724"/>
          <a:ext cx="10549095" cy="4537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9086463" y="700138"/>
            <a:ext cx="1260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千元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8677893" y="408635"/>
            <a:ext cx="24945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FY113 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265,494</a:t>
            </a:r>
            <a:endParaRPr lang="zh-TW" altLang="en-US" sz="20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14DCC574-2C05-46D9-ABC5-E31728F36F9E}"/>
              </a:ext>
            </a:extLst>
          </p:cNvPr>
          <p:cNvSpPr txBox="1"/>
          <p:nvPr/>
        </p:nvSpPr>
        <p:spPr>
          <a:xfrm>
            <a:off x="-3105655" y="0"/>
            <a:ext cx="2979018" cy="29649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本期主要新增簽約：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15,976K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豐趣股權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IP(8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3,501K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萬采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BP+IP(8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S200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行政處委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(8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770K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德明科大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(8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95K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家福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1,176K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鮮速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U000MY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GAI(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越南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1,502K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米特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375K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中華機械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158K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新竹物流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590K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大可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1,429K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S200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雙葉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-1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952K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遠傳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143K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組高齡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案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190K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組高齡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8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案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2,095K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39FD17D8-AD15-464B-837B-CE0B8C2C08EB}"/>
              </a:ext>
            </a:extLst>
          </p:cNvPr>
          <p:cNvSpPr txBox="1"/>
          <p:nvPr/>
        </p:nvSpPr>
        <p:spPr>
          <a:xfrm>
            <a:off x="4473669" y="4659558"/>
            <a:ext cx="2959361" cy="1361730"/>
          </a:xfrm>
          <a:prstGeom prst="rect">
            <a:avLst/>
          </a:prstGeom>
          <a:solidFill>
            <a:schemeClr val="bg1"/>
          </a:solidFill>
          <a:ln w="19050">
            <a:solidFill>
              <a:srgbClr val="FF9900"/>
            </a:solidFill>
          </a:ln>
        </p:spPr>
        <p:txBody>
          <a:bodyPr wrap="square" rtlCol="0">
            <a:no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8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月預計簽約：</a:t>
            </a:r>
            <a:r>
              <a:rPr kumimoji="0"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主要案件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11,060K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資敏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旳蔓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BP+IP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弘達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全聯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軟體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1,900K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旭貿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5,800K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聯億通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寬緯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160K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endParaRPr kumimoji="0" lang="en-US" altLang="zh-TW" sz="1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3869C3B7-035D-460F-94C6-2817F3604064}"/>
              </a:ext>
            </a:extLst>
          </p:cNvPr>
          <p:cNvSpPr txBox="1"/>
          <p:nvPr/>
        </p:nvSpPr>
        <p:spPr>
          <a:xfrm>
            <a:off x="-3616275" y="3111386"/>
            <a:ext cx="3489638" cy="309634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推動中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en-US" altLang="zh-TW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9-11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主要案件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195,828K</a:t>
            </a:r>
            <a:endParaRPr kumimoji="0" lang="en-US" altLang="zh-TW" sz="14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三欣園藝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110,000K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威剛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新創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)BP+IP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8,000K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商研院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櫻桃木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BP+IP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全順        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光田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群邁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丞瑋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                                2,500K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電慈學     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endParaRPr kumimoji="0" lang="en-US" altLang="zh-TW" sz="1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恩智浦     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20,000K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魔毒           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6,000K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凌網          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6,428K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endParaRPr kumimoji="0" lang="en-US" altLang="zh-TW" sz="1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S200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中強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BP+IP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36,000K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昱誠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</p:txBody>
      </p:sp>
      <p:sp>
        <p:nvSpPr>
          <p:cNvPr id="3" name="矩形 2"/>
          <p:cNvSpPr/>
          <p:nvPr/>
        </p:nvSpPr>
        <p:spPr>
          <a:xfrm>
            <a:off x="1703512" y="1113577"/>
            <a:ext cx="4392488" cy="13696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79388" indent="-179388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企收簽約數</a:t>
            </a:r>
            <a:r>
              <a:rPr lang="zh-TW" altLang="en-US" sz="2000" b="1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至</a:t>
            </a:r>
            <a:r>
              <a:rPr lang="en-US" altLang="zh-TW" sz="2000" b="1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8/27</a:t>
            </a:r>
            <a:r>
              <a:rPr lang="zh-TW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達成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90,662K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BP:67,884K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IP:22,778K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1600" b="1" u="sng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9388" indent="-179388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加上成案率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( 206,888K )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=297,550K(112%)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25A53E31-DCC9-4164-8714-1D7A0C906D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513" y="4603039"/>
            <a:ext cx="3003695" cy="2254961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8C3A6842-DE69-4C16-8817-EC6AE7CBD58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0496" y="4659559"/>
            <a:ext cx="3516318" cy="2198441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3E2A3401-1453-4ADC-A02A-7DB179BC16D1}"/>
              </a:ext>
            </a:extLst>
          </p:cNvPr>
          <p:cNvSpPr txBox="1"/>
          <p:nvPr/>
        </p:nvSpPr>
        <p:spPr>
          <a:xfrm>
            <a:off x="6096000" y="2406238"/>
            <a:ext cx="6511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u="sng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400" b="1" u="sng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月底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06F7BECD-7040-4060-88CD-D99F26C7409D}"/>
              </a:ext>
            </a:extLst>
          </p:cNvPr>
          <p:cNvSpPr txBox="1"/>
          <p:nvPr/>
        </p:nvSpPr>
        <p:spPr>
          <a:xfrm>
            <a:off x="6960096" y="1759907"/>
            <a:ext cx="6511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u="sng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1400" b="1" u="sng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月底</a:t>
            </a:r>
          </a:p>
        </p:txBody>
      </p:sp>
    </p:spTree>
    <p:extLst>
      <p:ext uri="{BB962C8B-B14F-4D97-AF65-F5344CB8AC3E}">
        <p14:creationId xmlns:p14="http://schemas.microsoft.com/office/powerpoint/2010/main" val="213923733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接點 5"/>
          <p:cNvCxnSpPr>
            <a:cxnSpLocks/>
          </p:cNvCxnSpPr>
          <p:nvPr/>
        </p:nvCxnSpPr>
        <p:spPr>
          <a:xfrm>
            <a:off x="873963" y="4127562"/>
            <a:ext cx="10982677" cy="0"/>
          </a:xfrm>
          <a:prstGeom prst="line">
            <a:avLst/>
          </a:prstGeom>
          <a:ln w="190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aphicFrame>
        <p:nvGraphicFramePr>
          <p:cNvPr id="5" name="圖表 4"/>
          <p:cNvGraphicFramePr/>
          <p:nvPr>
            <p:extLst>
              <p:ext uri="{D42A27DB-BD31-4B8C-83A1-F6EECF244321}">
                <p14:modId xmlns:p14="http://schemas.microsoft.com/office/powerpoint/2010/main" val="2127572413"/>
              </p:ext>
            </p:extLst>
          </p:nvPr>
        </p:nvGraphicFramePr>
        <p:xfrm>
          <a:off x="623659" y="741763"/>
          <a:ext cx="10944683" cy="5575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49391" y="-23412"/>
            <a:ext cx="6294333" cy="765175"/>
          </a:xfrm>
        </p:spPr>
        <p:txBody>
          <a:bodyPr/>
          <a:lstStyle/>
          <a:p>
            <a:r>
              <a:rPr lang="zh-TW" altLang="en-US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各組之企業簽約數統計</a:t>
            </a:r>
          </a:p>
        </p:txBody>
      </p:sp>
      <p:sp>
        <p:nvSpPr>
          <p:cNvPr id="10" name="矩形 9"/>
          <p:cNvSpPr/>
          <p:nvPr/>
        </p:nvSpPr>
        <p:spPr>
          <a:xfrm>
            <a:off x="7680176" y="1274549"/>
            <a:ext cx="1584175" cy="1384995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推廣中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威剛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BP+IP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商研院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全順   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聯億通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櫻桃木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BP+IP1,000K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旭貿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5,800K</a:t>
            </a:r>
          </a:p>
        </p:txBody>
      </p:sp>
      <p:sp>
        <p:nvSpPr>
          <p:cNvPr id="11" name="文字方塊 1"/>
          <p:cNvSpPr txBox="1"/>
          <p:nvPr/>
        </p:nvSpPr>
        <p:spPr>
          <a:xfrm>
            <a:off x="2235064" y="6272153"/>
            <a:ext cx="1668812" cy="389107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企業目標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51,694</a:t>
            </a:r>
            <a:r>
              <a:rPr lang="en-US" altLang="zh-TW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</a:p>
        </p:txBody>
      </p:sp>
      <p:sp>
        <p:nvSpPr>
          <p:cNvPr id="16" name="矩形 15"/>
          <p:cNvSpPr/>
          <p:nvPr/>
        </p:nvSpPr>
        <p:spPr>
          <a:xfrm>
            <a:off x="7680176" y="2744531"/>
            <a:ext cx="1584176" cy="646331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三欣園藝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110,000K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弘達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軟體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1,900K</a:t>
            </a:r>
          </a:p>
        </p:txBody>
      </p:sp>
      <p:sp>
        <p:nvSpPr>
          <p:cNvPr id="17" name="文字方塊 1"/>
          <p:cNvSpPr txBox="1"/>
          <p:nvPr/>
        </p:nvSpPr>
        <p:spPr>
          <a:xfrm>
            <a:off x="5445414" y="6299641"/>
            <a:ext cx="1668812" cy="366232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企業目標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51,773K</a:t>
            </a:r>
            <a:r>
              <a:rPr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</a:t>
            </a:r>
          </a:p>
        </p:txBody>
      </p:sp>
      <p:sp>
        <p:nvSpPr>
          <p:cNvPr id="18" name="文字方塊 1"/>
          <p:cNvSpPr txBox="1"/>
          <p:nvPr/>
        </p:nvSpPr>
        <p:spPr>
          <a:xfrm>
            <a:off x="8812077" y="6287584"/>
            <a:ext cx="1742831" cy="378289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企業目標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134,963</a:t>
            </a:r>
            <a:r>
              <a:rPr lang="en-US" altLang="zh-TW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  <a:endParaRPr lang="zh-TW" altLang="en-US" sz="1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417813" y="3573650"/>
            <a:ext cx="778382" cy="461665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ctr">
              <a:defRPr sz="1400" b="0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47%</a:t>
            </a:r>
          </a:p>
          <a:p>
            <a:pPr algn="ctr">
              <a:defRPr sz="1400" b="0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24,223K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0A6A545A-F9C5-4BA4-8CE0-B93CD0A45BB0}"/>
              </a:ext>
            </a:extLst>
          </p:cNvPr>
          <p:cNvSpPr/>
          <p:nvPr/>
        </p:nvSpPr>
        <p:spPr>
          <a:xfrm>
            <a:off x="4422469" y="1303204"/>
            <a:ext cx="1584175" cy="2123658"/>
          </a:xfrm>
          <a:prstGeom prst="rect">
            <a:avLst/>
          </a:prstGeom>
          <a:noFill/>
          <a:ln w="57150">
            <a:solidFill>
              <a:srgbClr val="F4B183"/>
            </a:solidFill>
          </a:ln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努力中</a:t>
            </a:r>
            <a:r>
              <a:rPr lang="en-US" altLang="zh-TW" sz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泰沂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產創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6,000K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美律          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4,800K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航電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BP+IP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1,000K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雙葉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BP+IP  3,000K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國影          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1,000K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嘉和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BP+IP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1,485K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意意創思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3,300K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意意創思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州巧          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3,500K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魔毒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6,000K</a:t>
            </a:r>
          </a:p>
        </p:txBody>
      </p:sp>
      <p:sp>
        <p:nvSpPr>
          <p:cNvPr id="19" name="矩形 18"/>
          <p:cNvSpPr/>
          <p:nvPr/>
        </p:nvSpPr>
        <p:spPr>
          <a:xfrm>
            <a:off x="4422470" y="5124266"/>
            <a:ext cx="1584175" cy="1200329"/>
          </a:xfrm>
          <a:prstGeom prst="rect">
            <a:avLst/>
          </a:prstGeom>
          <a:ln w="57150">
            <a:solidFill>
              <a:srgbClr val="5D9EDB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S(</a:t>
            </a:r>
            <a:r>
              <a:rPr lang="zh-TW" altLang="en-US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大可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1,429K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傑萌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捷徑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3,067K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云泰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1,600K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小額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2,597K</a:t>
            </a:r>
          </a:p>
        </p:txBody>
      </p:sp>
      <p:sp>
        <p:nvSpPr>
          <p:cNvPr id="28" name="矩形 27"/>
          <p:cNvSpPr/>
          <p:nvPr/>
        </p:nvSpPr>
        <p:spPr>
          <a:xfrm>
            <a:off x="7680176" y="3462273"/>
            <a:ext cx="1584176" cy="2862322"/>
          </a:xfrm>
          <a:prstGeom prst="rect">
            <a:avLst/>
          </a:prstGeom>
          <a:ln w="57150">
            <a:solidFill>
              <a:srgbClr val="5D9EDB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U(</a:t>
            </a:r>
            <a:r>
              <a:rPr lang="zh-TW" altLang="en-US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kumimoji="0"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萬采               </a:t>
            </a:r>
            <a:r>
              <a:rPr kumimoji="0"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2,000K</a:t>
            </a:r>
            <a:endParaRPr lang="en-US" altLang="zh-TW" sz="12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家福 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1,176K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鮮速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1,000K</a:t>
            </a:r>
          </a:p>
          <a:p>
            <a:pPr>
              <a:defRPr/>
            </a:pP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MYGAI(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越南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)1,502K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漢錸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BP+IP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郅訊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3,381K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中華郵政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1,333K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中基興業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弘達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12,316K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彩奕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全日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思騰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家福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1,260K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小額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8,340K</a:t>
            </a:r>
          </a:p>
        </p:txBody>
      </p:sp>
      <p:sp>
        <p:nvSpPr>
          <p:cNvPr id="21" name="矩形 20"/>
          <p:cNvSpPr/>
          <p:nvPr/>
        </p:nvSpPr>
        <p:spPr>
          <a:xfrm>
            <a:off x="9773923" y="889205"/>
            <a:ext cx="1561970" cy="1754326"/>
          </a:xfrm>
          <a:prstGeom prst="rect">
            <a:avLst/>
          </a:prstGeom>
          <a:noFill/>
          <a:ln w="57150">
            <a:solidFill>
              <a:srgbClr val="F4B183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努力中</a:t>
            </a:r>
            <a:r>
              <a:rPr lang="en-US" altLang="zh-TW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       </a:t>
            </a:r>
            <a:r>
              <a:rPr lang="en-US" altLang="zh-TW" sz="1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2,596K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車博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安福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家福   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果實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碩網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弘達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(AI)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世茂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30,000K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EE42DED0-5FC0-4D75-95B9-BA6A651C73DA}"/>
              </a:ext>
            </a:extLst>
          </p:cNvPr>
          <p:cNvSpPr/>
          <p:nvPr/>
        </p:nvSpPr>
        <p:spPr>
          <a:xfrm>
            <a:off x="1298332" y="5276988"/>
            <a:ext cx="1476745" cy="1015663"/>
          </a:xfrm>
          <a:prstGeom prst="rect">
            <a:avLst/>
          </a:prstGeom>
          <a:ln w="57150">
            <a:solidFill>
              <a:srgbClr val="5D9EDB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高齡</a:t>
            </a:r>
            <a:r>
              <a:rPr lang="en-US" altLang="zh-TW" sz="12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(8</a:t>
            </a:r>
            <a:r>
              <a:rPr lang="zh-TW" altLang="en-US" sz="12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</a:t>
            </a:r>
            <a:r>
              <a:rPr lang="en-US" altLang="zh-TW" sz="12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 </a:t>
            </a:r>
            <a:r>
              <a:rPr lang="zh-TW" altLang="en-US" sz="12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2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2,095K</a:t>
            </a:r>
            <a:endParaRPr lang="en-US" altLang="zh-TW" sz="1200" b="1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順盈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泰陞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振業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1,500K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23988F8F-CF76-44CF-A996-50E59FD2F1BF}"/>
              </a:ext>
            </a:extLst>
          </p:cNvPr>
          <p:cNvSpPr/>
          <p:nvPr/>
        </p:nvSpPr>
        <p:spPr>
          <a:xfrm>
            <a:off x="1296236" y="1965672"/>
            <a:ext cx="1476557" cy="1200329"/>
          </a:xfrm>
          <a:prstGeom prst="rect">
            <a:avLst/>
          </a:prstGeom>
          <a:noFill/>
          <a:ln w="57150">
            <a:solidFill>
              <a:srgbClr val="F4B183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努力中</a:t>
            </a:r>
            <a:r>
              <a:rPr lang="en-US" altLang="zh-TW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巨鷗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巨鷗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東元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2,670K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璽樂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  <a:endParaRPr lang="en-US" altLang="zh-TW" sz="1200" strike="sngStrike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馥悅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850K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639F80D-D522-4E76-957D-B3ABB97B1849}"/>
              </a:ext>
            </a:extLst>
          </p:cNvPr>
          <p:cNvSpPr/>
          <p:nvPr/>
        </p:nvSpPr>
        <p:spPr>
          <a:xfrm>
            <a:off x="1267918" y="3270438"/>
            <a:ext cx="1507160" cy="1200329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推廣中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endParaRPr lang="en-US" altLang="zh-TW" sz="12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光田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復健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旳蔓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BP+IP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資敏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</a:p>
          <a:p>
            <a:pPr>
              <a:defRPr/>
            </a:pPr>
            <a:r>
              <a:rPr lang="zh-TW" altLang="en-US" sz="1200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群邁</a:t>
            </a:r>
            <a:r>
              <a:rPr lang="en-US" altLang="zh-TW" sz="1200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 </a:t>
            </a:r>
            <a:r>
              <a:rPr lang="zh-TW" altLang="en-US" sz="1200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</a:t>
            </a:r>
            <a:r>
              <a:rPr lang="en-US" altLang="zh-TW" sz="1200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1,500K</a:t>
            </a:r>
          </a:p>
          <a:p>
            <a:pPr>
              <a:defRPr/>
            </a:pPr>
            <a:r>
              <a:rPr lang="zh-TW" altLang="en-US" sz="1200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丞瑋</a:t>
            </a:r>
            <a:r>
              <a:rPr lang="en-US" altLang="zh-TW" sz="1200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en-US" altLang="zh-TW" sz="1200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2,500K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A30DAA2C-1EE7-4749-BCF5-73BB65654CD8}"/>
              </a:ext>
            </a:extLst>
          </p:cNvPr>
          <p:cNvSpPr/>
          <p:nvPr/>
        </p:nvSpPr>
        <p:spPr>
          <a:xfrm>
            <a:off x="1298332" y="4549790"/>
            <a:ext cx="1476745" cy="646331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昱誠</a:t>
            </a:r>
            <a:r>
              <a:rPr lang="en-US" altLang="zh-TW" sz="1200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 </a:t>
            </a:r>
            <a:r>
              <a:rPr lang="zh-TW" altLang="en-US" sz="1200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en-US" altLang="zh-TW" sz="1200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凌網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6,428K</a:t>
            </a:r>
          </a:p>
        </p:txBody>
      </p:sp>
      <p:sp>
        <p:nvSpPr>
          <p:cNvPr id="26" name="文字方塊 25"/>
          <p:cNvSpPr txBox="1"/>
          <p:nvPr/>
        </p:nvSpPr>
        <p:spPr>
          <a:xfrm>
            <a:off x="8472264" y="166674"/>
            <a:ext cx="2422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FY113 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265,494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  <a:endParaRPr lang="zh-TW" altLang="en-US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395953" y="1339247"/>
            <a:ext cx="2753679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衍生簽約進度為</a:t>
            </a:r>
            <a:r>
              <a:rPr lang="zh-TW" altLang="en-US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零</a:t>
            </a:r>
            <a:endParaRPr lang="en-US" altLang="zh-TW" sz="16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資敏與旳蔓務必</a:t>
            </a:r>
            <a:r>
              <a:rPr lang="en-US" altLang="zh-TW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月完成簽約</a:t>
            </a:r>
          </a:p>
        </p:txBody>
      </p:sp>
      <p:sp>
        <p:nvSpPr>
          <p:cNvPr id="7" name="矩形 6"/>
          <p:cNvSpPr/>
          <p:nvPr/>
        </p:nvSpPr>
        <p:spPr>
          <a:xfrm>
            <a:off x="4374247" y="684679"/>
            <a:ext cx="2918776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zh-TW" altLang="en-US" sz="16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衍生簽約</a:t>
            </a:r>
            <a:r>
              <a:rPr lang="en-US" altLang="zh-TW" sz="16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扣除中強案</a:t>
            </a:r>
            <a:r>
              <a:rPr lang="en-US" altLang="zh-TW" sz="16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仍有</a:t>
            </a:r>
            <a:r>
              <a:rPr lang="zh-TW" altLang="en-US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3,000K</a:t>
            </a:r>
            <a:r>
              <a:rPr lang="zh-TW" altLang="en-US" sz="16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請於</a:t>
            </a:r>
            <a:r>
              <a:rPr lang="en-US" altLang="zh-TW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月確認案源</a:t>
            </a:r>
          </a:p>
        </p:txBody>
      </p:sp>
      <p:sp>
        <p:nvSpPr>
          <p:cNvPr id="22" name="矩形 21"/>
          <p:cNvSpPr/>
          <p:nvPr/>
        </p:nvSpPr>
        <p:spPr>
          <a:xfrm>
            <a:off x="7473390" y="658463"/>
            <a:ext cx="2248451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zh-TW" altLang="en-US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尚有缺口</a:t>
            </a:r>
            <a:endParaRPr lang="en-US" altLang="zh-TW" sz="1600" b="1" u="sng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提早規劃案源</a:t>
            </a:r>
            <a:endParaRPr lang="en-US" altLang="zh-TW" sz="1600" b="1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左大括弧 7">
            <a:extLst>
              <a:ext uri="{FF2B5EF4-FFF2-40B4-BE49-F238E27FC236}">
                <a16:creationId xmlns:a16="http://schemas.microsoft.com/office/drawing/2014/main" id="{B70592C7-BB1B-463D-9FD4-3EC9E76CB85A}"/>
              </a:ext>
            </a:extLst>
          </p:cNvPr>
          <p:cNvSpPr/>
          <p:nvPr/>
        </p:nvSpPr>
        <p:spPr>
          <a:xfrm>
            <a:off x="1265633" y="4007739"/>
            <a:ext cx="94952" cy="922368"/>
          </a:xfrm>
          <a:prstGeom prst="leftBrac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0000FF"/>
              </a:solidFill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2AC67E60-A700-4E65-9373-E014881088FB}"/>
              </a:ext>
            </a:extLst>
          </p:cNvPr>
          <p:cNvSpPr txBox="1"/>
          <p:nvPr/>
        </p:nvSpPr>
        <p:spPr>
          <a:xfrm>
            <a:off x="527931" y="4220565"/>
            <a:ext cx="737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群邁</a:t>
            </a:r>
            <a:r>
              <a:rPr lang="en-US" altLang="zh-TW" sz="12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2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</a:t>
            </a:r>
            <a:br>
              <a:rPr lang="en-US" altLang="zh-TW" sz="12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12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5,500K</a:t>
            </a:r>
            <a:endParaRPr lang="zh-TW" altLang="en-US" sz="1200" b="1" u="sng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1415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3554E0-3561-45EF-83D7-B582C4219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9329"/>
            <a:ext cx="10972800" cy="765175"/>
          </a:xfrm>
        </p:spPr>
        <p:txBody>
          <a:bodyPr/>
          <a:lstStyle/>
          <a:p>
            <a:r>
              <a:rPr lang="zh-TW" altLang="en-US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本年度衍生預計達成數累計</a:t>
            </a:r>
            <a:endParaRPr lang="zh-TW" altLang="en-US" dirty="0"/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id="{E0266561-8C8F-4EE8-8F4E-2FBA270DFC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2405404"/>
              </p:ext>
            </p:extLst>
          </p:nvPr>
        </p:nvGraphicFramePr>
        <p:xfrm>
          <a:off x="191345" y="1597660"/>
          <a:ext cx="11616226" cy="396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3367">
                  <a:extLst>
                    <a:ext uri="{9D8B030D-6E8A-4147-A177-3AD203B41FA5}">
                      <a16:colId xmlns:a16="http://schemas.microsoft.com/office/drawing/2014/main" val="2837369298"/>
                    </a:ext>
                  </a:extLst>
                </a:gridCol>
                <a:gridCol w="848970">
                  <a:extLst>
                    <a:ext uri="{9D8B030D-6E8A-4147-A177-3AD203B41FA5}">
                      <a16:colId xmlns:a16="http://schemas.microsoft.com/office/drawing/2014/main" val="2049564852"/>
                    </a:ext>
                  </a:extLst>
                </a:gridCol>
                <a:gridCol w="914865">
                  <a:extLst>
                    <a:ext uri="{9D8B030D-6E8A-4147-A177-3AD203B41FA5}">
                      <a16:colId xmlns:a16="http://schemas.microsoft.com/office/drawing/2014/main" val="3151870107"/>
                    </a:ext>
                  </a:extLst>
                </a:gridCol>
                <a:gridCol w="844491">
                  <a:extLst>
                    <a:ext uri="{9D8B030D-6E8A-4147-A177-3AD203B41FA5}">
                      <a16:colId xmlns:a16="http://schemas.microsoft.com/office/drawing/2014/main" val="260028677"/>
                    </a:ext>
                  </a:extLst>
                </a:gridCol>
                <a:gridCol w="844491">
                  <a:extLst>
                    <a:ext uri="{9D8B030D-6E8A-4147-A177-3AD203B41FA5}">
                      <a16:colId xmlns:a16="http://schemas.microsoft.com/office/drawing/2014/main" val="3863751121"/>
                    </a:ext>
                  </a:extLst>
                </a:gridCol>
                <a:gridCol w="844491">
                  <a:extLst>
                    <a:ext uri="{9D8B030D-6E8A-4147-A177-3AD203B41FA5}">
                      <a16:colId xmlns:a16="http://schemas.microsoft.com/office/drawing/2014/main" val="1475943533"/>
                    </a:ext>
                  </a:extLst>
                </a:gridCol>
                <a:gridCol w="914865">
                  <a:extLst>
                    <a:ext uri="{9D8B030D-6E8A-4147-A177-3AD203B41FA5}">
                      <a16:colId xmlns:a16="http://schemas.microsoft.com/office/drawing/2014/main" val="2795296974"/>
                    </a:ext>
                  </a:extLst>
                </a:gridCol>
                <a:gridCol w="914865">
                  <a:extLst>
                    <a:ext uri="{9D8B030D-6E8A-4147-A177-3AD203B41FA5}">
                      <a16:colId xmlns:a16="http://schemas.microsoft.com/office/drawing/2014/main" val="599509394"/>
                    </a:ext>
                  </a:extLst>
                </a:gridCol>
                <a:gridCol w="1448506">
                  <a:extLst>
                    <a:ext uri="{9D8B030D-6E8A-4147-A177-3AD203B41FA5}">
                      <a16:colId xmlns:a16="http://schemas.microsoft.com/office/drawing/2014/main" val="4250435496"/>
                    </a:ext>
                  </a:extLst>
                </a:gridCol>
                <a:gridCol w="939738">
                  <a:extLst>
                    <a:ext uri="{9D8B030D-6E8A-4147-A177-3AD203B41FA5}">
                      <a16:colId xmlns:a16="http://schemas.microsoft.com/office/drawing/2014/main" val="3384273613"/>
                    </a:ext>
                  </a:extLst>
                </a:gridCol>
                <a:gridCol w="985239">
                  <a:extLst>
                    <a:ext uri="{9D8B030D-6E8A-4147-A177-3AD203B41FA5}">
                      <a16:colId xmlns:a16="http://schemas.microsoft.com/office/drawing/2014/main" val="3927744681"/>
                    </a:ext>
                  </a:extLst>
                </a:gridCol>
                <a:gridCol w="1482338">
                  <a:extLst>
                    <a:ext uri="{9D8B030D-6E8A-4147-A177-3AD203B41FA5}">
                      <a16:colId xmlns:a16="http://schemas.microsoft.com/office/drawing/2014/main" val="1941664932"/>
                    </a:ext>
                  </a:extLst>
                </a:gridCol>
              </a:tblGrid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中心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目標</a:t>
                      </a:r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月份</a:t>
                      </a:r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累計</a:t>
                      </a:r>
                      <a:r>
                        <a:rPr lang="en-US" altLang="zh-TW" dirty="0"/>
                        <a:t>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*本年度預計達成數</a:t>
                      </a:r>
                      <a:endParaRPr lang="en-US" altLang="zh-TW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缺口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努力中</a:t>
                      </a:r>
                      <a:endParaRPr lang="en-US" altLang="zh-TW" dirty="0"/>
                    </a:p>
                    <a:p>
                      <a:pPr algn="ctr"/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成案率</a:t>
                      </a:r>
                      <a:r>
                        <a:rPr lang="en-US" altLang="zh-TW" dirty="0"/>
                        <a:t>&lt;60%)</a:t>
                      </a:r>
                      <a:endParaRPr lang="zh-TW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含努力中達成率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2338075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已認列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664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中心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38,706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12,242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18,023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20,323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23,209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25,459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4,235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34,235</a:t>
                      </a: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(88%)</a:t>
                      </a:r>
                      <a:endParaRPr lang="zh-TW" altLang="en-US" sz="16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4,471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4,750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38,985(101%)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334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12,240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9,742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15,523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15,523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15,523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15,523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15,523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15,523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(127%)</a:t>
                      </a:r>
                      <a:endParaRPr lang="en-US" altLang="zh-TW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algn="r" defTabSz="914400" rtl="0" eaLnBrk="1" latinLnBrk="0" hangingPunct="1"/>
                      <a:r>
                        <a:rPr lang="en-US" altLang="zh-TW" sz="11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1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智權、慧保、豐趣</a:t>
                      </a:r>
                      <a:r>
                        <a:rPr lang="en-US" altLang="zh-TW" sz="11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altLang="en-US" sz="11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(3,283)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15,523(127%)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365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10,374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2,300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3,800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4,300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8,100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8,100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(78%)</a:t>
                      </a:r>
                    </a:p>
                    <a:p>
                      <a:pPr algn="r"/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旳蔓、光田、昱誠、群邁、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資敏</a:t>
                      </a:r>
                      <a:r>
                        <a:rPr lang="zh-TW" altLang="en-US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、丞瑋</a:t>
                      </a:r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2,274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2,850</a:t>
                      </a:r>
                    </a:p>
                    <a:p>
                      <a:pPr algn="l"/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璽樂、馥悅</a:t>
                      </a:r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10,950(106%)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796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6,470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1,886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1,886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3,386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3,386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(52%)</a:t>
                      </a:r>
                    </a:p>
                    <a:p>
                      <a:pPr algn="r"/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云泰、泰沂、大可</a:t>
                      </a:r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3,084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1,100</a:t>
                      </a:r>
                    </a:p>
                    <a:p>
                      <a:pPr algn="r"/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嘉和、雙葉、航電</a:t>
                      </a:r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4,486(69%)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164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</a:t>
                      </a:r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9,622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3,750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7,226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7,226</a:t>
                      </a:r>
                      <a:r>
                        <a:rPr lang="zh-TW" altLang="en-US" sz="1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(75%)</a:t>
                      </a:r>
                    </a:p>
                    <a:p>
                      <a:pPr algn="ctr"/>
                      <a:r>
                        <a:rPr lang="en-US" altLang="zh-TW" sz="1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鮮速、中基、漢將、米特、漢錸、威剛、櫻桃木、萬采</a:t>
                      </a:r>
                      <a:r>
                        <a:rPr lang="en-US" altLang="zh-TW" sz="1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2,396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800</a:t>
                      </a:r>
                    </a:p>
                    <a:p>
                      <a:pPr algn="r"/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車博</a:t>
                      </a:r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8,026(83%)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010788"/>
                  </a:ext>
                </a:extLst>
              </a:tr>
            </a:tbl>
          </a:graphicData>
        </a:graphic>
      </p:graphicFrame>
      <p:sp>
        <p:nvSpPr>
          <p:cNvPr id="6" name="文字方塊 5">
            <a:extLst>
              <a:ext uri="{FF2B5EF4-FFF2-40B4-BE49-F238E27FC236}">
                <a16:creationId xmlns:a16="http://schemas.microsoft.com/office/drawing/2014/main" id="{E2D1EF65-9D4D-44F2-B419-3092710A287E}"/>
              </a:ext>
            </a:extLst>
          </p:cNvPr>
          <p:cNvSpPr txBox="1"/>
          <p:nvPr/>
        </p:nvSpPr>
        <p:spPr>
          <a:xfrm>
            <a:off x="10776520" y="1228328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C1C31029-DFF0-4B1B-A14C-6EE4E60B312B}"/>
              </a:ext>
            </a:extLst>
          </p:cNvPr>
          <p:cNvSpPr txBox="1"/>
          <p:nvPr/>
        </p:nvSpPr>
        <p:spPr>
          <a:xfrm>
            <a:off x="191345" y="5810939"/>
            <a:ext cx="7244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*</a:t>
            </a:r>
            <a:r>
              <a:rPr lang="zh-TW" altLang="en-US" dirty="0"/>
              <a:t>本年度預計達成數：已簽約</a:t>
            </a:r>
            <a:r>
              <a:rPr lang="en-US" altLang="zh-TW" dirty="0"/>
              <a:t>+backlog+</a:t>
            </a:r>
            <a:r>
              <a:rPr lang="zh-TW" altLang="en-US" dirty="0"/>
              <a:t>成案率</a:t>
            </a:r>
            <a:r>
              <a:rPr lang="en-US" altLang="zh-TW" dirty="0"/>
              <a:t>&gt;60%</a:t>
            </a:r>
            <a:r>
              <a:rPr lang="zh-TW" altLang="en-US" dirty="0"/>
              <a:t>以上洽談中案件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2609588" y="859893"/>
            <a:ext cx="66319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組與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組衍生目標尚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有缺口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，須加速規劃案源</a:t>
            </a:r>
            <a:endParaRPr lang="en-US" altLang="zh-TW" sz="20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組衍生認列仍為</a:t>
            </a:r>
            <a:r>
              <a:rPr lang="zh-TW" altLang="en-US" sz="2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零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請務必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加速規劃案源之簽約認列</a:t>
            </a:r>
            <a:endParaRPr lang="en-US" altLang="zh-TW" sz="2000" b="1" u="sng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8099265F-AA6B-4F3C-9365-6FD8B45D9532}"/>
              </a:ext>
            </a:extLst>
          </p:cNvPr>
          <p:cNvSpPr/>
          <p:nvPr/>
        </p:nvSpPr>
        <p:spPr bwMode="gray">
          <a:xfrm>
            <a:off x="8531182" y="3489397"/>
            <a:ext cx="792088" cy="432048"/>
          </a:xfrm>
          <a:prstGeom prst="ellipse">
            <a:avLst/>
          </a:prstGeom>
          <a:noFill/>
          <a:ln>
            <a:solidFill>
              <a:srgbClr val="FF0000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endParaRPr lang="zh-TW" altLang="en-US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31DB3048-C5BE-43EF-B8A3-50F9A3C37AA8}"/>
              </a:ext>
            </a:extLst>
          </p:cNvPr>
          <p:cNvSpPr/>
          <p:nvPr/>
        </p:nvSpPr>
        <p:spPr bwMode="gray">
          <a:xfrm>
            <a:off x="8531182" y="4960066"/>
            <a:ext cx="792088" cy="432048"/>
          </a:xfrm>
          <a:prstGeom prst="ellipse">
            <a:avLst/>
          </a:prstGeom>
          <a:noFill/>
          <a:ln>
            <a:solidFill>
              <a:srgbClr val="FF0000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endParaRPr lang="zh-TW" altLang="en-US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B8C45E55-41DD-43E4-92AD-C8CCC63D13D1}"/>
              </a:ext>
            </a:extLst>
          </p:cNvPr>
          <p:cNvSpPr/>
          <p:nvPr/>
        </p:nvSpPr>
        <p:spPr bwMode="gray">
          <a:xfrm>
            <a:off x="8581564" y="4170990"/>
            <a:ext cx="792088" cy="432048"/>
          </a:xfrm>
          <a:prstGeom prst="ellipse">
            <a:avLst/>
          </a:prstGeom>
          <a:noFill/>
          <a:ln>
            <a:solidFill>
              <a:srgbClr val="FF0000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endParaRPr lang="zh-TW" altLang="en-US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B6D239C2-EDA1-479A-A703-8066C2335F0D}"/>
              </a:ext>
            </a:extLst>
          </p:cNvPr>
          <p:cNvSpPr/>
          <p:nvPr/>
        </p:nvSpPr>
        <p:spPr bwMode="gray">
          <a:xfrm>
            <a:off x="3419121" y="3388064"/>
            <a:ext cx="4968552" cy="689008"/>
          </a:xfrm>
          <a:prstGeom prst="rect">
            <a:avLst/>
          </a:prstGeom>
          <a:noFill/>
          <a:ln>
            <a:solidFill>
              <a:srgbClr val="C00000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endParaRPr lang="zh-TW" altLang="en-US">
              <a:solidFill>
                <a:srgbClr val="FFFFFF"/>
              </a:solidFill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9599878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3554E0-3561-45EF-83D7-B582C4219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68755"/>
            <a:ext cx="10972800" cy="765175"/>
          </a:xfrm>
        </p:spPr>
        <p:txBody>
          <a:bodyPr/>
          <a:lstStyle/>
          <a:p>
            <a:r>
              <a:rPr lang="zh-TW" altLang="en-US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本年度企收預計達成數累計</a:t>
            </a:r>
            <a:endParaRPr lang="zh-TW" altLang="en-US" dirty="0"/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id="{E0266561-8C8F-4EE8-8F4E-2FBA270DFC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2117401"/>
              </p:ext>
            </p:extLst>
          </p:nvPr>
        </p:nvGraphicFramePr>
        <p:xfrm>
          <a:off x="478653" y="2032931"/>
          <a:ext cx="11328918" cy="3778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4948">
                  <a:extLst>
                    <a:ext uri="{9D8B030D-6E8A-4147-A177-3AD203B41FA5}">
                      <a16:colId xmlns:a16="http://schemas.microsoft.com/office/drawing/2014/main" val="2837369298"/>
                    </a:ext>
                  </a:extLst>
                </a:gridCol>
                <a:gridCol w="904707">
                  <a:extLst>
                    <a:ext uri="{9D8B030D-6E8A-4147-A177-3AD203B41FA5}">
                      <a16:colId xmlns:a16="http://schemas.microsoft.com/office/drawing/2014/main" val="2049564852"/>
                    </a:ext>
                  </a:extLst>
                </a:gridCol>
                <a:gridCol w="974926">
                  <a:extLst>
                    <a:ext uri="{9D8B030D-6E8A-4147-A177-3AD203B41FA5}">
                      <a16:colId xmlns:a16="http://schemas.microsoft.com/office/drawing/2014/main" val="3151870107"/>
                    </a:ext>
                  </a:extLst>
                </a:gridCol>
                <a:gridCol w="899932">
                  <a:extLst>
                    <a:ext uri="{9D8B030D-6E8A-4147-A177-3AD203B41FA5}">
                      <a16:colId xmlns:a16="http://schemas.microsoft.com/office/drawing/2014/main" val="260028677"/>
                    </a:ext>
                  </a:extLst>
                </a:gridCol>
                <a:gridCol w="899932">
                  <a:extLst>
                    <a:ext uri="{9D8B030D-6E8A-4147-A177-3AD203B41FA5}">
                      <a16:colId xmlns:a16="http://schemas.microsoft.com/office/drawing/2014/main" val="3863751121"/>
                    </a:ext>
                  </a:extLst>
                </a:gridCol>
                <a:gridCol w="899932">
                  <a:extLst>
                    <a:ext uri="{9D8B030D-6E8A-4147-A177-3AD203B41FA5}">
                      <a16:colId xmlns:a16="http://schemas.microsoft.com/office/drawing/2014/main" val="1475943533"/>
                    </a:ext>
                  </a:extLst>
                </a:gridCol>
                <a:gridCol w="974926">
                  <a:extLst>
                    <a:ext uri="{9D8B030D-6E8A-4147-A177-3AD203B41FA5}">
                      <a16:colId xmlns:a16="http://schemas.microsoft.com/office/drawing/2014/main" val="2795296974"/>
                    </a:ext>
                  </a:extLst>
                </a:gridCol>
                <a:gridCol w="974926">
                  <a:extLst>
                    <a:ext uri="{9D8B030D-6E8A-4147-A177-3AD203B41FA5}">
                      <a16:colId xmlns:a16="http://schemas.microsoft.com/office/drawing/2014/main" val="599509394"/>
                    </a:ext>
                  </a:extLst>
                </a:gridCol>
                <a:gridCol w="1570108">
                  <a:extLst>
                    <a:ext uri="{9D8B030D-6E8A-4147-A177-3AD203B41FA5}">
                      <a16:colId xmlns:a16="http://schemas.microsoft.com/office/drawing/2014/main" val="4250435496"/>
                    </a:ext>
                  </a:extLst>
                </a:gridCol>
                <a:gridCol w="1029515">
                  <a:extLst>
                    <a:ext uri="{9D8B030D-6E8A-4147-A177-3AD203B41FA5}">
                      <a16:colId xmlns:a16="http://schemas.microsoft.com/office/drawing/2014/main" val="3927744681"/>
                    </a:ext>
                  </a:extLst>
                </a:gridCol>
                <a:gridCol w="1525066">
                  <a:extLst>
                    <a:ext uri="{9D8B030D-6E8A-4147-A177-3AD203B41FA5}">
                      <a16:colId xmlns:a16="http://schemas.microsoft.com/office/drawing/2014/main" val="1941664932"/>
                    </a:ext>
                  </a:extLst>
                </a:gridCol>
              </a:tblGrid>
              <a:tr h="499289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中心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目標</a:t>
                      </a:r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*本年度預計達成數</a:t>
                      </a:r>
                      <a:endParaRPr lang="en-US" altLang="zh-TW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努力中</a:t>
                      </a:r>
                      <a:endParaRPr lang="en-US" altLang="zh-TW" dirty="0"/>
                    </a:p>
                    <a:p>
                      <a:pPr algn="ctr"/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成案率</a:t>
                      </a:r>
                      <a:r>
                        <a:rPr lang="en-US" altLang="zh-TW" dirty="0"/>
                        <a:t>&lt;60%)</a:t>
                      </a:r>
                      <a:endParaRPr lang="zh-TW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含努力中達成率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2338075"/>
                  </a:ext>
                </a:extLst>
              </a:tr>
              <a:tr h="7489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已認列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664396"/>
                  </a:ext>
                </a:extLst>
              </a:tr>
              <a:tr h="50622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中心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265,494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75,694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109,614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137,752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167,391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196,529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225,074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225,074</a:t>
                      </a: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(85%)</a:t>
                      </a:r>
                      <a:endParaRPr lang="zh-TW" altLang="en-US" sz="1600" b="1" dirty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36,420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261,494 (98%)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334777"/>
                  </a:ext>
                </a:extLst>
              </a:tr>
              <a:tr h="50571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27,064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11,423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17,204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17,204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18,704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19,704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20,110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20,110</a:t>
                      </a: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(74%)</a:t>
                      </a:r>
                      <a:endParaRPr lang="en-US" altLang="zh-TW" sz="1600" b="1" dirty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20,110 (74%)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365348"/>
                  </a:ext>
                </a:extLst>
              </a:tr>
              <a:tr h="50622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51,694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6,617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10,742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14,866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18,991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23,115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27,240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b="1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27,240</a:t>
                      </a:r>
                      <a:r>
                        <a:rPr lang="zh-TW" altLang="en-US" sz="1600" b="1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(53%)</a:t>
                      </a:r>
                      <a:endParaRPr lang="en-US" altLang="zh-TW" sz="1600" b="1" dirty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8,520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35,760 (69%)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796529"/>
                  </a:ext>
                </a:extLst>
              </a:tr>
              <a:tr h="50622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51,773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14,605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17,643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20,681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23,719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26,757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29,795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b="1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29,795</a:t>
                      </a: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(58%)</a:t>
                      </a:r>
                      <a:endParaRPr lang="en-US" altLang="zh-TW" sz="1600" b="1" dirty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7,600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37,395 (72%)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164575"/>
                  </a:ext>
                </a:extLst>
              </a:tr>
              <a:tr h="50622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134,963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43,049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64,025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85,001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105,977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126,953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147,929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b="1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147,929</a:t>
                      </a:r>
                      <a:r>
                        <a:rPr lang="zh-TW" altLang="en-US" sz="1600" b="1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(110%)</a:t>
                      </a:r>
                      <a:endParaRPr lang="en-US" altLang="zh-TW" sz="1600" b="1" dirty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20,300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168,229 (125%)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010788"/>
                  </a:ext>
                </a:extLst>
              </a:tr>
            </a:tbl>
          </a:graphicData>
        </a:graphic>
      </p:graphicFrame>
      <p:sp>
        <p:nvSpPr>
          <p:cNvPr id="6" name="文字方塊 5">
            <a:extLst>
              <a:ext uri="{FF2B5EF4-FFF2-40B4-BE49-F238E27FC236}">
                <a16:creationId xmlns:a16="http://schemas.microsoft.com/office/drawing/2014/main" id="{E2D1EF65-9D4D-44F2-B419-3092710A287E}"/>
              </a:ext>
            </a:extLst>
          </p:cNvPr>
          <p:cNvSpPr txBox="1"/>
          <p:nvPr/>
        </p:nvSpPr>
        <p:spPr>
          <a:xfrm>
            <a:off x="10776520" y="2046001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C1C31029-DFF0-4B1B-A14C-6EE4E60B312B}"/>
              </a:ext>
            </a:extLst>
          </p:cNvPr>
          <p:cNvSpPr txBox="1"/>
          <p:nvPr/>
        </p:nvSpPr>
        <p:spPr>
          <a:xfrm>
            <a:off x="478653" y="5963843"/>
            <a:ext cx="7204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本年度預計達成數：已簽約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+backlog+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成案率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以上洽談中案件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84429" y="709491"/>
            <a:ext cx="1190261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組含努力中</a:t>
            </a:r>
            <a:r>
              <a:rPr lang="zh-TW" altLang="en-US" sz="2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仍有缺口</a:t>
            </a:r>
            <a:r>
              <a:rPr lang="en-US" altLang="zh-TW" sz="2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15,934K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，須加速規劃案源</a:t>
            </a:r>
            <a:endParaRPr lang="en-US" altLang="zh-TW" sz="20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FY113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認列不含中強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10,200K+6,000K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恩智浦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,000K=21,200K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，但</a:t>
            </a:r>
            <a:r>
              <a:rPr lang="zh-TW" altLang="en-US" sz="2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仍須加速於今年完成簽約</a:t>
            </a:r>
            <a:endParaRPr lang="en-US" altLang="zh-TW" sz="2000" b="1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組增列豐趣股權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案，收入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3,501K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各組請加速「已簽約案」動支驗收及衍生交付</a:t>
            </a:r>
            <a:endParaRPr lang="en-US" altLang="zh-TW" sz="20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3850304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1">
            <a:extLst>
              <a:ext uri="{FF2B5EF4-FFF2-40B4-BE49-F238E27FC236}">
                <a16:creationId xmlns:a16="http://schemas.microsoft.com/office/drawing/2014/main" id="{06EAC8A8-BBF8-4E02-AB12-CDDD38A3774B}"/>
              </a:ext>
            </a:extLst>
          </p:cNvPr>
          <p:cNvSpPr txBox="1">
            <a:spLocks/>
          </p:cNvSpPr>
          <p:nvPr/>
        </p:nvSpPr>
        <p:spPr>
          <a:xfrm>
            <a:off x="4351775" y="188640"/>
            <a:ext cx="3488450" cy="72008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提醒事項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E1339BA-9C99-4F3C-B58A-F5FB44C39B5A}"/>
              </a:ext>
            </a:extLst>
          </p:cNvPr>
          <p:cNvSpPr txBox="1"/>
          <p:nvPr/>
        </p:nvSpPr>
        <p:spPr>
          <a:xfrm>
            <a:off x="685705" y="925278"/>
            <a:ext cx="11105925" cy="50960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ts val="37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zh-TW" altLang="en-US" sz="28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</a:t>
            </a:r>
            <a:r>
              <a:rPr lang="en-US" altLang="zh-TW" sz="28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8,893K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＋成案率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24,223K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8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尚有缺口</a:t>
            </a:r>
            <a:r>
              <a:rPr lang="en-US" altLang="zh-TW" sz="28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27,471K</a:t>
            </a:r>
            <a:br>
              <a:rPr lang="en-US" altLang="zh-TW" sz="28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加上成案率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40%~59%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8,520K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組缺口仍有</a:t>
            </a:r>
            <a:r>
              <a:rPr lang="en-US" altLang="zh-TW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18,951K</a:t>
            </a:r>
          </a:p>
          <a:p>
            <a:pPr marL="914400" lvl="1" indent="-457200">
              <a:lnSpc>
                <a:spcPts val="37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加速</a:t>
            </a:r>
            <a:r>
              <a:rPr lang="en-US" altLang="zh-TW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簽約認列、加速</a:t>
            </a:r>
            <a:r>
              <a:rPr lang="en-US" altLang="zh-TW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BP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案源</a:t>
            </a:r>
            <a:endParaRPr lang="en-US" altLang="zh-TW" sz="28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ts val="37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zh-TW" altLang="en-US" sz="28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</a:t>
            </a:r>
            <a:r>
              <a:rPr lang="en-US" altLang="zh-TW" sz="28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13,693K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＋成案率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&gt;60%(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含中強案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76,253K</a:t>
            </a:r>
            <a:br>
              <a:rPr lang="en-US" altLang="zh-TW" sz="28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加上成案率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40%~59%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30,685K</a:t>
            </a:r>
            <a:endParaRPr lang="en-US" altLang="zh-TW" sz="28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>
              <a:lnSpc>
                <a:spcPts val="37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扣除中強案，</a:t>
            </a:r>
            <a:r>
              <a:rPr lang="en-US" altLang="zh-TW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仍有</a:t>
            </a:r>
            <a:r>
              <a:rPr lang="en-US" altLang="zh-TW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3,000K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缺口，請規劃</a:t>
            </a:r>
            <a:r>
              <a:rPr lang="en-US" altLang="zh-TW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案源</a:t>
            </a:r>
            <a:endParaRPr lang="en-US" altLang="zh-TW" sz="28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ts val="37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zh-TW" altLang="en-US" sz="28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</a:t>
            </a:r>
            <a:r>
              <a:rPr lang="en-US" altLang="zh-TW" sz="28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50,808K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＋成案率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179,808K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，請加速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 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br>
              <a:rPr lang="en-US" altLang="zh-TW" sz="28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加上成案率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40%~59%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55,100K(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規劃明年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backlog)</a:t>
            </a:r>
            <a:endParaRPr lang="zh-TW" altLang="en-US" sz="2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>
              <a:lnSpc>
                <a:spcPts val="37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TW" sz="28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8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sz="28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2,400K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，再請規劃案源</a:t>
            </a:r>
          </a:p>
        </p:txBody>
      </p:sp>
    </p:spTree>
    <p:extLst>
      <p:ext uri="{BB962C8B-B14F-4D97-AF65-F5344CB8AC3E}">
        <p14:creationId xmlns:p14="http://schemas.microsoft.com/office/powerpoint/2010/main" val="76119935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1F8AD30-E74F-44CA-BC80-7E19D8DDE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4000" dirty="0"/>
              <a:t>附件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104FEC2-D1CB-4FFA-885C-0F62D56931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F7E655-DAE8-4669-B92D-FD48184271D6}" type="slidenum">
              <a:rPr lang="zh-TW" altLang="en-US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64412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1">
            <a:extLst>
              <a:ext uri="{FF2B5EF4-FFF2-40B4-BE49-F238E27FC236}">
                <a16:creationId xmlns:a16="http://schemas.microsoft.com/office/drawing/2014/main" id="{06EAC8A8-BBF8-4E02-AB12-CDDD38A3774B}"/>
              </a:ext>
            </a:extLst>
          </p:cNvPr>
          <p:cNvSpPr txBox="1">
            <a:spLocks/>
          </p:cNvSpPr>
          <p:nvPr/>
        </p:nvSpPr>
        <p:spPr>
          <a:xfrm>
            <a:off x="4351773" y="241010"/>
            <a:ext cx="3488450" cy="72008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en-US" altLang="zh-TW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組努力中清單</a:t>
            </a:r>
          </a:p>
        </p:txBody>
      </p:sp>
      <p:graphicFrame>
        <p:nvGraphicFramePr>
          <p:cNvPr id="13" name="內容版面配置區 4">
            <a:extLst>
              <a:ext uri="{FF2B5EF4-FFF2-40B4-BE49-F238E27FC236}">
                <a16:creationId xmlns:a16="http://schemas.microsoft.com/office/drawing/2014/main" id="{4DC80DE7-3FBC-45D9-A505-2FB6A85FDF8F}"/>
              </a:ext>
            </a:extLst>
          </p:cNvPr>
          <p:cNvGraphicFramePr>
            <a:graphicFrameLocks/>
          </p:cNvGraphicFramePr>
          <p:nvPr/>
        </p:nvGraphicFramePr>
        <p:xfrm>
          <a:off x="1100446" y="2636912"/>
          <a:ext cx="9991109" cy="2940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4127">
                  <a:extLst>
                    <a:ext uri="{9D8B030D-6E8A-4147-A177-3AD203B41FA5}">
                      <a16:colId xmlns:a16="http://schemas.microsoft.com/office/drawing/2014/main" val="3728313715"/>
                    </a:ext>
                  </a:extLst>
                </a:gridCol>
                <a:gridCol w="2274761">
                  <a:extLst>
                    <a:ext uri="{9D8B030D-6E8A-4147-A177-3AD203B41FA5}">
                      <a16:colId xmlns:a16="http://schemas.microsoft.com/office/drawing/2014/main" val="3808301998"/>
                    </a:ext>
                  </a:extLst>
                </a:gridCol>
                <a:gridCol w="2274761">
                  <a:extLst>
                    <a:ext uri="{9D8B030D-6E8A-4147-A177-3AD203B41FA5}">
                      <a16:colId xmlns:a16="http://schemas.microsoft.com/office/drawing/2014/main" val="3192169521"/>
                    </a:ext>
                  </a:extLst>
                </a:gridCol>
                <a:gridCol w="1828730">
                  <a:extLst>
                    <a:ext uri="{9D8B030D-6E8A-4147-A177-3AD203B41FA5}">
                      <a16:colId xmlns:a16="http://schemas.microsoft.com/office/drawing/2014/main" val="3161968657"/>
                    </a:ext>
                  </a:extLst>
                </a:gridCol>
                <a:gridCol w="1828730">
                  <a:extLst>
                    <a:ext uri="{9D8B030D-6E8A-4147-A177-3AD203B41FA5}">
                      <a16:colId xmlns:a16="http://schemas.microsoft.com/office/drawing/2014/main" val="3831144693"/>
                    </a:ext>
                  </a:extLst>
                </a:gridCol>
              </a:tblGrid>
              <a:tr h="29519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負責人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潛在客戶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契約名稱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預算金額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(K)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成案率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8646702"/>
                  </a:ext>
                </a:extLst>
              </a:tr>
              <a:tr h="54283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碧蓮</a:t>
                      </a:r>
                      <a:endParaRPr lang="en-US" altLang="zh-TW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巨鷗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文化部花蓮文創園區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BOO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+mn-cs"/>
                        </a:rPr>
                        <a:t>1,000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+mn-cs"/>
                        </a:rPr>
                        <a:t>50%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935879"/>
                  </a:ext>
                </a:extLst>
              </a:tr>
              <a:tr h="54283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碧蓮</a:t>
                      </a:r>
                      <a:endParaRPr lang="en-US" altLang="zh-TW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巨鷗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銀光行動遊樂園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+mn-cs"/>
                        </a:rPr>
                        <a:t>2,000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+mn-cs"/>
                        </a:rPr>
                        <a:t>50%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94939"/>
                  </a:ext>
                </a:extLst>
              </a:tr>
              <a:tr h="49827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和欣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東元醫院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智慧化產後護理服務系統​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+mn-cs"/>
                        </a:rPr>
                        <a:t>2,670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+mn-cs"/>
                        </a:rPr>
                        <a:t>50%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139499"/>
                  </a:ext>
                </a:extLst>
              </a:tr>
              <a:tr h="51042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耀泰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璽樂</a:t>
                      </a:r>
                      <a:r>
                        <a:rPr lang="en-US" altLang="zh-TW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IP</a:t>
                      </a:r>
                      <a:endParaRPr lang="zh-TW" altLang="en-US" sz="16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智慧化產後護理服務系統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600" b="0" i="0" u="none" strike="noStrike" kern="12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+mn-cs"/>
                        </a:rPr>
                        <a:t>2,000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600" b="0" i="0" u="none" strike="noStrike" kern="12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+mn-cs"/>
                        </a:rPr>
                        <a:t>50%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017999"/>
                  </a:ext>
                </a:extLst>
              </a:tr>
              <a:tr h="51042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耀泰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馥悅</a:t>
                      </a:r>
                      <a:r>
                        <a:rPr lang="en-US" altLang="zh-TW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IP</a:t>
                      </a:r>
                      <a:endParaRPr lang="zh-TW" altLang="en-US" sz="16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智慧化產後護理服務系統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600" b="0" i="0" u="none" strike="noStrike" kern="12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+mn-cs"/>
                        </a:rPr>
                        <a:t>850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600" b="0" i="0" u="none" strike="noStrike" kern="12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+mn-cs"/>
                        </a:rPr>
                        <a:t>50%</a:t>
                      </a:r>
                    </a:p>
                  </a:txBody>
                  <a:tcPr marL="0" marR="0" marT="0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185534"/>
                  </a:ext>
                </a:extLst>
              </a:tr>
            </a:tbl>
          </a:graphicData>
        </a:graphic>
      </p:graphicFrame>
      <p:sp>
        <p:nvSpPr>
          <p:cNvPr id="4" name="文字方塊 3">
            <a:extLst>
              <a:ext uri="{FF2B5EF4-FFF2-40B4-BE49-F238E27FC236}">
                <a16:creationId xmlns:a16="http://schemas.microsoft.com/office/drawing/2014/main" id="{9E1339BA-9C99-4F3C-B58A-F5FB44C39B5A}"/>
              </a:ext>
            </a:extLst>
          </p:cNvPr>
          <p:cNvSpPr txBox="1"/>
          <p:nvPr/>
        </p:nvSpPr>
        <p:spPr>
          <a:xfrm>
            <a:off x="1420682" y="1124744"/>
            <a:ext cx="9350637" cy="11324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組已簽約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8,893K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＋成案率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24,223K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＝</a:t>
            </a:r>
            <a:r>
              <a:rPr lang="zh-TW" altLang="en-US" sz="24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尚有缺口</a:t>
            </a:r>
            <a:r>
              <a:rPr lang="en-US" altLang="zh-TW" sz="24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27,471K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加上成案率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40%~59%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8,520K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組缺口仍有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18,951K</a:t>
            </a:r>
            <a:endParaRPr lang="zh-TW" altLang="en-US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9020296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佈景主題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8_預設簡報設計">
      <a:majorFont>
        <a:latin typeface="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>
          <a:headEnd/>
          <a:tailEnd/>
        </a:ln>
      </a:spPr>
      <a:bodyPr wrap="none" anchor="ctr">
        <a:flatTx/>
      </a:bodyPr>
      <a:lstStyle>
        <a:defPPr>
          <a:defRPr>
            <a:solidFill>
              <a:srgbClr val="FFFFFF"/>
            </a:solidFill>
            <a:ea typeface="宋体" pitchFamily="2" charset="-122"/>
          </a:defRPr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佈景主題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8_預設簡報設計">
      <a:majorFont>
        <a:latin typeface="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>
          <a:headEnd/>
          <a:tailEnd/>
        </a:ln>
      </a:spPr>
      <a:bodyPr wrap="none" anchor="ctr">
        <a:flatTx/>
      </a:bodyPr>
      <a:lstStyle>
        <a:defPPr>
          <a:defRPr>
            <a:solidFill>
              <a:srgbClr val="FFFFFF"/>
            </a:solidFill>
            <a:ea typeface="宋体" pitchFamily="2" charset="-122"/>
          </a:defRPr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98細部審查-971226-簡報版</Template>
  <TotalTime>60988</TotalTime>
  <Words>2591</Words>
  <Application>Microsoft Office PowerPoint</Application>
  <PresentationFormat>寬螢幕</PresentationFormat>
  <Paragraphs>542</Paragraphs>
  <Slides>11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11</vt:i4>
      </vt:variant>
    </vt:vector>
  </HeadingPairs>
  <TitlesOfParts>
    <vt:vector size="21" baseType="lpstr">
      <vt:lpstr>微軟正黑體</vt:lpstr>
      <vt:lpstr>新細明體</vt:lpstr>
      <vt:lpstr>新細明體</vt:lpstr>
      <vt:lpstr>Arial</vt:lpstr>
      <vt:lpstr>Bookman Old Style</vt:lpstr>
      <vt:lpstr>Calibri</vt:lpstr>
      <vt:lpstr>Times New Roman</vt:lpstr>
      <vt:lpstr>Wingdings</vt:lpstr>
      <vt:lpstr>佈景主題1</vt:lpstr>
      <vt:lpstr>1_佈景主題1</vt:lpstr>
      <vt:lpstr>PowerPoint 簡報</vt:lpstr>
      <vt:lpstr>PowerPoint 簡報</vt:lpstr>
      <vt:lpstr>FY113中心企業收入簽約統計</vt:lpstr>
      <vt:lpstr>各組之企業簽約數統計</vt:lpstr>
      <vt:lpstr>本年度衍生預計達成數累計</vt:lpstr>
      <vt:lpstr>本年度企收預計達成數累計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ITRI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Achieve the ITRI 2012  Internationalization Goals - Concrete Action Proposals</dc:title>
  <dc:creator>謝文雄</dc:creator>
  <cp:lastModifiedBy>張敏敏</cp:lastModifiedBy>
  <cp:revision>4573</cp:revision>
  <cp:lastPrinted>2024-06-19T10:57:46Z</cp:lastPrinted>
  <dcterms:created xsi:type="dcterms:W3CDTF">2006-06-27T09:16:39Z</dcterms:created>
  <dcterms:modified xsi:type="dcterms:W3CDTF">2024-08-27T01:58:29Z</dcterms:modified>
</cp:coreProperties>
</file>