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930" r:id="rId5"/>
  </p:sldMasterIdLst>
  <p:notesMasterIdLst>
    <p:notesMasterId r:id="rId16"/>
  </p:notesMasterIdLst>
  <p:handoutMasterIdLst>
    <p:handoutMasterId r:id="rId17"/>
  </p:handoutMasterIdLst>
  <p:sldIdLst>
    <p:sldId id="2829" r:id="rId6"/>
    <p:sldId id="3731" r:id="rId7"/>
    <p:sldId id="2145708170" r:id="rId8"/>
    <p:sldId id="2145708171" r:id="rId9"/>
    <p:sldId id="2145708172" r:id="rId10"/>
    <p:sldId id="2145708173" r:id="rId11"/>
    <p:sldId id="2145708169" r:id="rId12"/>
    <p:sldId id="2145708117" r:id="rId13"/>
    <p:sldId id="2145708114" r:id="rId14"/>
    <p:sldId id="3764" r:id="rId15"/>
  </p:sldIdLst>
  <p:sldSz cx="12192000" cy="6858000"/>
  <p:notesSz cx="6797675" cy="9928225"/>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漢英" initials="王漢英" lastIdx="3" clrIdx="0">
    <p:extLst>
      <p:ext uri="{19B8F6BF-5375-455C-9EA6-DF929625EA0E}">
        <p15:presenceInfo xmlns:p15="http://schemas.microsoft.com/office/powerpoint/2012/main" userId="S-1-5-21-1238659779-656391933-2766067345-1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E6E6E6"/>
    <a:srgbClr val="FF6600"/>
    <a:srgbClr val="00B2B3"/>
    <a:srgbClr val="5FB990"/>
    <a:srgbClr val="87CAAC"/>
    <a:srgbClr val="12B3C4"/>
    <a:srgbClr val="FF0000"/>
    <a:srgbClr val="28A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23" autoAdjust="0"/>
    <p:restoredTop sz="93909" autoAdjust="0"/>
  </p:normalViewPr>
  <p:slideViewPr>
    <p:cSldViewPr snapToGrid="0">
      <p:cViewPr varScale="1">
        <p:scale>
          <a:sx n="80" d="100"/>
          <a:sy n="80" d="100"/>
        </p:scale>
        <p:origin x="822" y="30"/>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8" d="100"/>
          <a:sy n="98" d="100"/>
        </p:scale>
        <p:origin x="-3648" y="-102"/>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7"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pitchFamily="18" charset="-120"/>
              </a:defRPr>
            </a:lvl1pPr>
          </a:lstStyle>
          <a:p>
            <a:pPr>
              <a:defRPr/>
            </a:pPr>
            <a:endParaRPr lang="en-US" altLang="zh-TW"/>
          </a:p>
        </p:txBody>
      </p:sp>
      <p:sp>
        <p:nvSpPr>
          <p:cNvPr id="118788"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9"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6650701-39C2-4C39-B774-AC0ACA9B57FD}" type="slidenum">
              <a:rPr lang="en-US" altLang="zh-TW"/>
              <a:pPr>
                <a:defRPr/>
              </a:pPr>
              <a:t>‹#›</a:t>
            </a:fld>
            <a:endParaRPr lang="en-US" altLang="zh-TW"/>
          </a:p>
        </p:txBody>
      </p:sp>
    </p:spTree>
    <p:extLst>
      <p:ext uri="{BB962C8B-B14F-4D97-AF65-F5344CB8AC3E}">
        <p14:creationId xmlns:p14="http://schemas.microsoft.com/office/powerpoint/2010/main" val="3411597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smtClean="0"/>
            </a:lvl1pPr>
          </a:lstStyle>
          <a:p>
            <a:pPr>
              <a:defRPr/>
            </a:pPr>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smtClean="0"/>
            </a:lvl1pPr>
          </a:lstStyle>
          <a:p>
            <a:pPr>
              <a:defRPr/>
            </a:pPr>
            <a:fld id="{35D6E0B5-C9D1-4321-9F3E-3F5A2FCA6E31}" type="datetimeFigureOut">
              <a:rPr lang="zh-TW" altLang="en-US"/>
              <a:pPr>
                <a:defRPr/>
              </a:pPr>
              <a:t>2024/8/27</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smtClean="0"/>
            </a:lvl1pPr>
          </a:lstStyle>
          <a:p>
            <a:pPr>
              <a:defRPr/>
            </a:pPr>
            <a:fld id="{96D86CCB-8F76-4AE6-907E-95309338C679}" type="slidenum">
              <a:rPr lang="zh-TW" altLang="en-US"/>
              <a:pPr>
                <a:defRPr/>
              </a:pPr>
              <a:t>‹#›</a:t>
            </a:fld>
            <a:endParaRPr lang="zh-TW" altLang="en-US"/>
          </a:p>
        </p:txBody>
      </p:sp>
    </p:spTree>
    <p:extLst>
      <p:ext uri="{BB962C8B-B14F-4D97-AF65-F5344CB8AC3E}">
        <p14:creationId xmlns:p14="http://schemas.microsoft.com/office/powerpoint/2010/main" val="28603689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投影片圖像版面配置區 1"/>
          <p:cNvSpPr>
            <a:spLocks noGrp="1" noRot="1" noChangeAspect="1" noTextEdit="1"/>
          </p:cNvSpPr>
          <p:nvPr>
            <p:ph type="sldImg"/>
          </p:nvPr>
        </p:nvSpPr>
        <p:spPr bwMode="auto">
          <a:xfrm>
            <a:off x="417513" y="1239838"/>
            <a:ext cx="5962650" cy="3354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備忘稿版面配置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en-US"/>
          </a:p>
        </p:txBody>
      </p:sp>
      <p:sp>
        <p:nvSpPr>
          <p:cNvPr id="109572" name="投影片編號版面配置區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5787">
              <a:defRPr kumimoji="1">
                <a:solidFill>
                  <a:schemeClr val="tx1"/>
                </a:solidFill>
                <a:latin typeface="Arial" panose="020B0604020202020204" pitchFamily="34" charset="0"/>
                <a:ea typeface="新細明體" panose="02020500000000000000" pitchFamily="18" charset="-120"/>
              </a:defRPr>
            </a:lvl1pPr>
            <a:lvl2pPr marL="738826" indent="-282216" defTabSz="895787">
              <a:defRPr kumimoji="1">
                <a:solidFill>
                  <a:schemeClr val="tx1"/>
                </a:solidFill>
                <a:latin typeface="Arial" panose="020B0604020202020204" pitchFamily="34" charset="0"/>
                <a:ea typeface="新細明體" panose="02020500000000000000" pitchFamily="18" charset="-120"/>
              </a:defRPr>
            </a:lvl2pPr>
            <a:lvl3pPr marL="1138360" indent="-225134" defTabSz="895787">
              <a:defRPr kumimoji="1">
                <a:solidFill>
                  <a:schemeClr val="tx1"/>
                </a:solidFill>
                <a:latin typeface="Arial" panose="020B0604020202020204" pitchFamily="34" charset="0"/>
                <a:ea typeface="新細明體" panose="02020500000000000000" pitchFamily="18" charset="-120"/>
              </a:defRPr>
            </a:lvl3pPr>
            <a:lvl4pPr marL="1594972" indent="-225134" defTabSz="895787">
              <a:defRPr kumimoji="1">
                <a:solidFill>
                  <a:schemeClr val="tx1"/>
                </a:solidFill>
                <a:latin typeface="Arial" panose="020B0604020202020204" pitchFamily="34" charset="0"/>
                <a:ea typeface="新細明體" panose="02020500000000000000" pitchFamily="18" charset="-120"/>
              </a:defRPr>
            </a:lvl4pPr>
            <a:lvl5pPr marL="2051582" indent="-225134" defTabSz="895787">
              <a:defRPr kumimoji="1">
                <a:solidFill>
                  <a:schemeClr val="tx1"/>
                </a:solidFill>
                <a:latin typeface="Arial" panose="020B0604020202020204" pitchFamily="34" charset="0"/>
                <a:ea typeface="新細明體" panose="02020500000000000000" pitchFamily="18" charset="-120"/>
              </a:defRPr>
            </a:lvl5pPr>
            <a:lvl6pPr marL="2508197"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4810"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1421"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78034"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D4EADF59-924C-46A7-9E7B-8655804ABFAE}" type="slidenum">
              <a:rPr lang="zh-TW" altLang="en-US" smtClean="0">
                <a:solidFill>
                  <a:prstClr val="black"/>
                </a:solidFill>
              </a:rPr>
              <a:pPr/>
              <a:t>1</a:t>
            </a:fld>
            <a:endParaRPr lang="en-US" altLang="zh-TW" dirty="0">
              <a:solidFill>
                <a:prstClr val="black"/>
              </a:solidFill>
            </a:endParaRPr>
          </a:p>
        </p:txBody>
      </p:sp>
    </p:spTree>
    <p:extLst>
      <p:ext uri="{BB962C8B-B14F-4D97-AF65-F5344CB8AC3E}">
        <p14:creationId xmlns:p14="http://schemas.microsoft.com/office/powerpoint/2010/main" val="212065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2</a:t>
            </a:fld>
            <a:endParaRPr lang="en-US" altLang="zh-TW" dirty="0"/>
          </a:p>
        </p:txBody>
      </p:sp>
      <p:sp>
        <p:nvSpPr>
          <p:cNvPr id="117763" name="Rectangle 2"/>
          <p:cNvSpPr>
            <a:spLocks noGrp="1" noRot="1" noChangeAspect="1" noChangeArrowheads="1" noTextEdit="1"/>
          </p:cNvSpPr>
          <p:nvPr>
            <p:ph type="sldImg"/>
          </p:nvPr>
        </p:nvSpPr>
        <p:spPr bwMode="auto">
          <a:xfrm>
            <a:off x="95250"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229845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245039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87996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5</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42081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0488" y="744538"/>
            <a:ext cx="6616700"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0488" y="744538"/>
            <a:ext cx="6616700"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298616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96D86CCB-8F76-4AE6-907E-95309338C679}" type="slidenum">
              <a:rPr lang="zh-TW" altLang="en-US" smtClean="0"/>
              <a:pPr>
                <a:defRPr/>
              </a:pPr>
              <a:t>10</a:t>
            </a:fld>
            <a:endParaRPr lang="zh-TW" altLang="en-US"/>
          </a:p>
        </p:txBody>
      </p:sp>
    </p:spTree>
    <p:extLst>
      <p:ext uri="{BB962C8B-B14F-4D97-AF65-F5344CB8AC3E}">
        <p14:creationId xmlns:p14="http://schemas.microsoft.com/office/powerpoint/2010/main" val="10517863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1.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12"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09000" y="4110038"/>
            <a:ext cx="368300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6" name="Picture 26" descr="itri_CEL_A_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300" y="528639"/>
            <a:ext cx="4438651"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hasCustomPrompt="1"/>
          </p:nvPr>
        </p:nvSpPr>
        <p:spPr>
          <a:xfrm>
            <a:off x="728188" y="2584704"/>
            <a:ext cx="8794753" cy="1219201"/>
          </a:xfrm>
        </p:spPr>
        <p:txBody>
          <a:bodyPr anchor="t" anchorCtr="0"/>
          <a:lstStyle>
            <a:lvl1pPr>
              <a:defRPr sz="4400" b="1">
                <a:solidFill>
                  <a:srgbClr val="00B2B3"/>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728188" y="5059680"/>
            <a:ext cx="9027829"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p:ph type="body" sz="quarter" idx="12" hasCustomPrompt="1"/>
          </p:nvPr>
        </p:nvSpPr>
        <p:spPr>
          <a:xfrm>
            <a:off x="728188" y="5902263"/>
            <a:ext cx="3718137" cy="432303"/>
          </a:xfrm>
        </p:spPr>
        <p:txBody>
          <a:bodyPr/>
          <a:lstStyle>
            <a:lvl1pPr marL="0" indent="0">
              <a:buNone/>
              <a:defRPr sz="16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1020280" y="193870"/>
            <a:ext cx="910312"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273325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2551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311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602855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045194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972551" y="313944"/>
            <a:ext cx="2789767"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601134" y="313944"/>
            <a:ext cx="8168217"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6546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5" name="Rectangle 47"/>
          <p:cNvSpPr>
            <a:spLocks noGrp="1" noChangeArrowheads="1"/>
          </p:cNvSpPr>
          <p:nvPr>
            <p:ph type="sldNum" sz="quarter" idx="12"/>
          </p:nvPr>
        </p:nvSpPr>
        <p:spPr>
          <a:ln/>
        </p:spPr>
        <p:txBody>
          <a:bodyPr/>
          <a:lstStyle>
            <a:lvl1pPr>
              <a:defRPr/>
            </a:lvl1pPr>
          </a:lstStyle>
          <a:p>
            <a:pPr>
              <a:defRPr/>
            </a:pPr>
            <a:fld id="{BE72A720-652E-41CC-9DB2-1E782C89C31B}" type="slidenum">
              <a:rPr lang="en-US" altLang="zh-TW"/>
              <a:pPr>
                <a:defRPr/>
              </a:pPr>
              <a:t>‹#›</a:t>
            </a:fld>
            <a:endParaRPr lang="en-US" altLang="zh-TW"/>
          </a:p>
        </p:txBody>
      </p:sp>
    </p:spTree>
    <p:extLst>
      <p:ext uri="{BB962C8B-B14F-4D97-AF65-F5344CB8AC3E}">
        <p14:creationId xmlns:p14="http://schemas.microsoft.com/office/powerpoint/2010/main" val="154760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567"/>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4165600" y="6245225"/>
            <a:ext cx="38608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18343704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20"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2" y="2991902"/>
            <a:ext cx="3886200" cy="3866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1" y="6618288"/>
            <a:ext cx="12192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11" name="Picture 26" descr="itri_CEL_A_W"/>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58851" y="5794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1"/>
          <p:cNvSpPr>
            <a:spLocks noGrp="1" noChangeArrowheads="1"/>
          </p:cNvSpPr>
          <p:nvPr>
            <p:ph type="ctrTitle" hasCustomPrompt="1"/>
          </p:nvPr>
        </p:nvSpPr>
        <p:spPr>
          <a:xfrm>
            <a:off x="836698" y="2584703"/>
            <a:ext cx="6596065" cy="1219201"/>
          </a:xfrm>
        </p:spPr>
        <p:txBody>
          <a:bodyPr anchor="t" anchorCtr="0"/>
          <a:lstStyle>
            <a:lvl1pPr>
              <a:defRPr sz="4400" b="1">
                <a:solidFill>
                  <a:srgbClr val="00B2B3"/>
                </a:solidFill>
              </a:defRPr>
            </a:lvl1pPr>
          </a:lstStyle>
          <a:p>
            <a:r>
              <a:rPr lang="zh-TW" altLang="en-US" dirty="0"/>
              <a:t>簡報標題</a:t>
            </a:r>
          </a:p>
        </p:txBody>
      </p:sp>
      <p:sp>
        <p:nvSpPr>
          <p:cNvPr id="14" name="Rectangle 22"/>
          <p:cNvSpPr>
            <a:spLocks noGrp="1" noChangeArrowheads="1"/>
          </p:cNvSpPr>
          <p:nvPr>
            <p:ph type="subTitle" idx="1" hasCustomPrompt="1"/>
          </p:nvPr>
        </p:nvSpPr>
        <p:spPr>
          <a:xfrm>
            <a:off x="853791" y="5059680"/>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17" name="投影片編號版面配置區 3"/>
          <p:cNvSpPr>
            <a:spLocks noGrp="1"/>
          </p:cNvSpPr>
          <p:nvPr>
            <p:ph type="sldNum" sz="quarter" idx="11"/>
          </p:nvPr>
        </p:nvSpPr>
        <p:spPr>
          <a:xfrm>
            <a:off x="11614808" y="6619875"/>
            <a:ext cx="571500" cy="238125"/>
          </a:xfrm>
        </p:spPr>
        <p:txBody>
          <a:bodyPr/>
          <a:lstStyle/>
          <a:p>
            <a:pPr>
              <a:defRPr/>
            </a:pPr>
            <a:fld id="{1A71FFAD-F905-4792-971B-681FA4F61CA8}" type="slidenum">
              <a:rPr lang="en-US" altLang="zh-TW" smtClean="0"/>
              <a:pPr>
                <a:defRPr/>
              </a:pPr>
              <a:t>‹#›</a:t>
            </a:fld>
            <a:endParaRPr lang="en-US" altLang="zh-TW"/>
          </a:p>
        </p:txBody>
      </p:sp>
      <p:sp>
        <p:nvSpPr>
          <p:cNvPr id="18" name="文字版面配置區 8"/>
          <p:cNvSpPr>
            <a:spLocks noGrp="1"/>
          </p:cNvSpPr>
          <p:nvPr>
            <p:ph type="body" sz="quarter" idx="12" hasCustomPrompt="1"/>
          </p:nvPr>
        </p:nvSpPr>
        <p:spPr>
          <a:xfrm>
            <a:off x="853790" y="5902262"/>
            <a:ext cx="2788603" cy="432303"/>
          </a:xfrm>
        </p:spPr>
        <p:txBody>
          <a:bodyPr/>
          <a:lstStyle>
            <a:lvl1pPr marL="0" indent="0">
              <a:buNone/>
              <a:defRPr sz="16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1282365" y="254786"/>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3963850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958251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609601" y="1439864"/>
            <a:ext cx="7981506" cy="475773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圖片版面配置區 2"/>
          <p:cNvSpPr>
            <a:spLocks noGrp="1"/>
          </p:cNvSpPr>
          <p:nvPr>
            <p:ph type="pic" idx="11"/>
          </p:nvPr>
        </p:nvSpPr>
        <p:spPr>
          <a:xfrm>
            <a:off x="8825023" y="1439864"/>
            <a:ext cx="2822033"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77439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8407823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609600" y="1439865"/>
            <a:ext cx="11037455" cy="28556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圖片版面配置區 2"/>
          <p:cNvSpPr>
            <a:spLocks noGrp="1"/>
          </p:cNvSpPr>
          <p:nvPr>
            <p:ph type="pic" idx="11"/>
          </p:nvPr>
        </p:nvSpPr>
        <p:spPr>
          <a:xfrm>
            <a:off x="609601" y="4444409"/>
            <a:ext cx="11037456" cy="1753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396864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11" name="標題 1"/>
          <p:cNvSpPr>
            <a:spLocks noGrp="1"/>
          </p:cNvSpPr>
          <p:nvPr>
            <p:ph type="ctrTitle"/>
          </p:nvPr>
        </p:nvSpPr>
        <p:spPr>
          <a:xfrm>
            <a:off x="2174355" y="2564904"/>
            <a:ext cx="7772400" cy="1035546"/>
          </a:xfrm>
        </p:spPr>
        <p:txBody>
          <a:bodyPr anchor="t" anchorCtr="0">
            <a:noAutofit/>
          </a:bodyPr>
          <a:lstStyle>
            <a:lvl1pPr algn="ctr">
              <a:defRPr/>
            </a:lvl1pPr>
          </a:lstStyle>
          <a:p>
            <a:r>
              <a:rPr lang="zh-TW" altLang="en-US" dirty="0"/>
              <a:t>按一下以編輯母片標題樣式</a:t>
            </a:r>
          </a:p>
        </p:txBody>
      </p:sp>
      <p:sp>
        <p:nvSpPr>
          <p:cNvPr id="12" name="副標題 2"/>
          <p:cNvSpPr>
            <a:spLocks noGrp="1"/>
          </p:cNvSpPr>
          <p:nvPr>
            <p:ph type="subTitle" idx="1"/>
          </p:nvPr>
        </p:nvSpPr>
        <p:spPr>
          <a:xfrm>
            <a:off x="2860155"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Tree>
    <p:extLst>
      <p:ext uri="{BB962C8B-B14F-4D97-AF65-F5344CB8AC3E}">
        <p14:creationId xmlns:p14="http://schemas.microsoft.com/office/powerpoint/2010/main" val="34743107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1_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3"/>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810864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2" y="1439864"/>
            <a:ext cx="5473700"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86502" y="1439864"/>
            <a:ext cx="5475817"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30158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850218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62471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投影片編號版面配置區 4"/>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4195625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115040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318266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50130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4"/>
            <a:ext cx="816864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8962099" y="1439864"/>
            <a:ext cx="2798101"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6169713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972553" y="425301"/>
            <a:ext cx="2789767" cy="5665973"/>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1136" y="425301"/>
            <a:ext cx="8168217" cy="5665973"/>
          </a:xfrm>
        </p:spPr>
        <p:txBody>
          <a:bodyPr vert="eaVert"/>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6972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3"/>
            <a:ext cx="11146971"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601133" y="316992"/>
            <a:ext cx="1115543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609600" y="4725145"/>
            <a:ext cx="11146971"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427331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914400" y="2564904"/>
            <a:ext cx="103632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666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761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609601" y="1542734"/>
            <a:ext cx="5473700"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86501" y="1542734"/>
            <a:ext cx="5475817"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18545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420010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601133" y="316992"/>
            <a:ext cx="11159067" cy="889508"/>
          </a:xfrm>
        </p:spPr>
        <p:txBody>
          <a:bodyPr/>
          <a:lstStyle/>
          <a:p>
            <a:r>
              <a:rPr lang="zh-TW" altLang="en-US"/>
              <a:t>按一下以編輯母片標題樣式</a:t>
            </a:r>
          </a:p>
        </p:txBody>
      </p:sp>
    </p:spTree>
    <p:extLst>
      <p:ext uri="{BB962C8B-B14F-4D97-AF65-F5344CB8AC3E}">
        <p14:creationId xmlns:p14="http://schemas.microsoft.com/office/powerpoint/2010/main" val="133372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1.jpeg"/><Relationship Id="rId2" Type="http://schemas.openxmlformats.org/officeDocument/2006/relationships/slideLayout" Target="../slideLayouts/slideLayout18.xml"/><Relationship Id="rId16" Type="http://schemas.openxmlformats.org/officeDocument/2006/relationships/image" Target="../media/image4.jpe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2.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609600" y="1439864"/>
            <a:ext cx="11152717"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11430000" y="6619876"/>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sp>
        <p:nvSpPr>
          <p:cNvPr id="1033" name="Line 50"/>
          <p:cNvSpPr>
            <a:spLocks noChangeShapeType="1"/>
          </p:cNvSpPr>
          <p:nvPr/>
        </p:nvSpPr>
        <p:spPr bwMode="auto">
          <a:xfrm>
            <a:off x="12194118" y="6202363"/>
            <a:ext cx="11557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10084330"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721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1" name="圖片 10"/>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1020280" y="193870"/>
            <a:ext cx="910312"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cSld>
  <p:clrMap bg1="lt1" tx1="dk1" bg2="lt2" tx2="dk2" accent1="accent1" accent2="accent2" accent3="accent3" accent4="accent4" accent5="accent5" accent6="accent6" hlink="hlink" folHlink="folHlink"/>
  <p:sldLayoutIdLst>
    <p:sldLayoutId id="2147483913" r:id="rId1"/>
    <p:sldLayoutId id="2147483915" r:id="rId2"/>
    <p:sldLayoutId id="2147483916" r:id="rId3"/>
    <p:sldLayoutId id="2147483917" r:id="rId4"/>
    <p:sldLayoutId id="2147483903" r:id="rId5"/>
    <p:sldLayoutId id="2147483904" r:id="rId6"/>
    <p:sldLayoutId id="2147483905" r:id="rId7"/>
    <p:sldLayoutId id="2147483906" r:id="rId8"/>
    <p:sldLayoutId id="2147483908" r:id="rId9"/>
    <p:sldLayoutId id="2147483914" r:id="rId10"/>
    <p:sldLayoutId id="2147483909" r:id="rId11"/>
    <p:sldLayoutId id="2147483910" r:id="rId12"/>
    <p:sldLayoutId id="2147483911" r:id="rId13"/>
    <p:sldLayoutId id="2147483912" r:id="rId14"/>
    <p:sldLayoutId id="2147483921" r:id="rId15"/>
    <p:sldLayoutId id="2147483947" r:id="rId16"/>
  </p:sldLayoutIdLst>
  <p:hf hdr="0" ftr="0" dt="0"/>
  <p:txStyles>
    <p:title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601133" y="264920"/>
            <a:ext cx="11045923" cy="94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609601" y="1439864"/>
            <a:ext cx="11037455"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sp>
        <p:nvSpPr>
          <p:cNvPr id="1033" name="Line 50"/>
          <p:cNvSpPr>
            <a:spLocks noChangeShapeType="1"/>
          </p:cNvSpPr>
          <p:nvPr/>
        </p:nvSpPr>
        <p:spPr bwMode="auto">
          <a:xfrm>
            <a:off x="12194119" y="6202363"/>
            <a:ext cx="11557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10084331"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721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4" name="Picture 28" descr="itri_CEL_A"/>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544178" y="6159948"/>
            <a:ext cx="1476375" cy="34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圖片 10"/>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1282365" y="254786"/>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1850188732"/>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 id="2147483944" r:id="rId14"/>
  </p:sldLayoutIdLst>
  <p:hf sldNum="0" hdr="0" ftr="0" dt="0"/>
  <p:txStyles>
    <p:titleStyle>
      <a:lvl1pPr algn="l" rtl="0" eaLnBrk="0" fontAlgn="base" hangingPunct="0">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2567608" y="2060848"/>
            <a:ext cx="6963508" cy="1728188"/>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lnSpc>
                <a:spcPct val="150000"/>
              </a:lnSpc>
            </a:pPr>
            <a:r>
              <a:rPr lang="en-US" altLang="zh-TW" sz="4400" b="1" u="sng"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U</a:t>
            </a:r>
            <a:r>
              <a:rPr lang="zh-TW" altLang="zh-TW" sz="44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組</a:t>
            </a:r>
            <a:r>
              <a:rPr lang="zh-TW" altLang="en-US" sz="44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核心業務報告</a:t>
            </a:r>
            <a:br>
              <a:rPr lang="zh-TW" altLang="en-US" sz="40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b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(113</a:t>
            </a:r>
            <a:r>
              <a:rPr lang="zh-TW" altLang="en-US"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年</a:t>
            </a: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8</a:t>
            </a:r>
            <a:r>
              <a:rPr lang="zh-TW" altLang="en-US"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月份</a:t>
            </a: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a:t>
            </a:r>
          </a:p>
        </p:txBody>
      </p:sp>
      <p:sp>
        <p:nvSpPr>
          <p:cNvPr id="2" name="文字方塊 1"/>
          <p:cNvSpPr txBox="1"/>
          <p:nvPr/>
        </p:nvSpPr>
        <p:spPr>
          <a:xfrm>
            <a:off x="5238883" y="5014112"/>
            <a:ext cx="1571264"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113.08.27</a:t>
            </a:r>
          </a:p>
        </p:txBody>
      </p:sp>
    </p:spTree>
    <p:extLst>
      <p:ext uri="{BB962C8B-B14F-4D97-AF65-F5344CB8AC3E}">
        <p14:creationId xmlns:p14="http://schemas.microsoft.com/office/powerpoint/2010/main" val="66854178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02BCD1-3407-4EDA-9584-432BCF76696A}"/>
              </a:ext>
            </a:extLst>
          </p:cNvPr>
          <p:cNvSpPr>
            <a:spLocks noGrp="1"/>
          </p:cNvSpPr>
          <p:nvPr>
            <p:ph type="ctrTitle"/>
          </p:nvPr>
        </p:nvSpPr>
        <p:spPr>
          <a:xfrm>
            <a:off x="2135560" y="2635045"/>
            <a:ext cx="7772400" cy="967837"/>
          </a:xfrm>
        </p:spPr>
        <p:txBody>
          <a:bodyPr/>
          <a:lstStyle/>
          <a:p>
            <a:pPr algn="ctr"/>
            <a:r>
              <a:rPr lang="zh-TW" altLang="en-US" sz="4800" b="1" kern="1200" dirty="0">
                <a:solidFill>
                  <a:srgbClr val="007474"/>
                </a:solidFill>
                <a:latin typeface="Arial" panose="020B0604020202020204" pitchFamily="34" charset="0"/>
                <a:ea typeface="微軟正黑體" panose="020B0604030504040204" pitchFamily="34" charset="-120"/>
              </a:rPr>
              <a:t>報告完畢</a:t>
            </a:r>
          </a:p>
        </p:txBody>
      </p:sp>
    </p:spTree>
    <p:extLst>
      <p:ext uri="{BB962C8B-B14F-4D97-AF65-F5344CB8AC3E}">
        <p14:creationId xmlns:p14="http://schemas.microsoft.com/office/powerpoint/2010/main" val="403498008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1981200" y="332656"/>
            <a:ext cx="8229600" cy="864096"/>
          </a:xfrm>
        </p:spPr>
        <p:txBody>
          <a:bodyPr/>
          <a:lstStyle/>
          <a:p>
            <a:pPr eaLnBrk="1" hangingPunct="1"/>
            <a:r>
              <a:rPr lang="zh-TW" altLang="en-US" sz="4000" b="1" dirty="0">
                <a:solidFill>
                  <a:srgbClr val="C00000"/>
                </a:solidFill>
                <a:latin typeface="微軟正黑體" panose="020B0604030504040204" pitchFamily="34" charset="-120"/>
                <a:ea typeface="微軟正黑體" panose="020B0604030504040204" pitchFamily="34" charset="-120"/>
              </a:rPr>
              <a:t>綱   要</a:t>
            </a:r>
          </a:p>
        </p:txBody>
      </p:sp>
      <p:sp>
        <p:nvSpPr>
          <p:cNvPr id="116739" name="內容版面配置區 4"/>
          <p:cNvSpPr>
            <a:spLocks noGrp="1"/>
          </p:cNvSpPr>
          <p:nvPr>
            <p:ph idx="1"/>
          </p:nvPr>
        </p:nvSpPr>
        <p:spPr>
          <a:xfrm>
            <a:off x="3195485" y="2229444"/>
            <a:ext cx="6715432" cy="2088232"/>
          </a:xfrm>
        </p:spPr>
        <p:txBody>
          <a:bodyPr/>
          <a:lstStyle/>
          <a:p>
            <a:pPr algn="l" eaLnBrk="1" hangingPunct="1">
              <a:lnSpc>
                <a:spcPct val="120000"/>
              </a:lnSpc>
              <a:buFont typeface="Wingdings" panose="05000000000000000000" pitchFamily="2" charset="2"/>
              <a:buChar char="Ø"/>
              <a:defRPr/>
            </a:pPr>
            <a:r>
              <a:rPr lang="zh-TW" altLang="en-US" b="1" dirty="0">
                <a:solidFill>
                  <a:srgbClr val="0000FF"/>
                </a:solidFill>
                <a:latin typeface="微軟正黑體" panose="020B0604030504040204" pitchFamily="34" charset="-120"/>
                <a:ea typeface="微軟正黑體" panose="020B0604030504040204" pitchFamily="34" charset="-120"/>
              </a:rPr>
              <a:t>組業務能見度</a:t>
            </a:r>
            <a:endParaRPr lang="en-US" altLang="zh-TW" b="1" dirty="0">
              <a:solidFill>
                <a:srgbClr val="0000FF"/>
              </a:solidFill>
              <a:latin typeface="微軟正黑體" panose="020B0604030504040204" pitchFamily="34" charset="-120"/>
              <a:ea typeface="微軟正黑體" panose="020B0604030504040204" pitchFamily="34" charset="-120"/>
            </a:endParaRPr>
          </a:p>
          <a:p>
            <a:pPr algn="l" eaLnBrk="1" hangingPunct="1">
              <a:lnSpc>
                <a:spcPct val="120000"/>
              </a:lnSpc>
              <a:buFont typeface="Wingdings" panose="05000000000000000000" pitchFamily="2" charset="2"/>
              <a:buChar char="Ø"/>
              <a:defRPr/>
            </a:pPr>
            <a:r>
              <a:rPr lang="zh-TW" altLang="en-US" b="1" dirty="0">
                <a:solidFill>
                  <a:srgbClr val="87CEFA"/>
                </a:solidFill>
                <a:latin typeface="微軟正黑體" panose="020B0604030504040204" pitchFamily="34" charset="-120"/>
                <a:ea typeface="微軟正黑體" panose="020B0604030504040204" pitchFamily="34" charset="-120"/>
              </a:rPr>
              <a:t>重大效益推動進度</a:t>
            </a:r>
            <a:endParaRPr kumimoji="0" lang="en-US" altLang="zh-TW" b="1" dirty="0">
              <a:solidFill>
                <a:srgbClr val="0000FF"/>
              </a:solidFill>
              <a:latin typeface="微軟正黑體" panose="020B0604030504040204" pitchFamily="34" charset="-120"/>
              <a:ea typeface="微軟正黑體" panose="020B0604030504040204" pitchFamily="34" charset="-12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kumimoji="0" lang="en-US" altLang="zh-TW" b="1" dirty="0">
              <a:solidFill>
                <a:srgbClr val="0000FF"/>
              </a:solidFill>
              <a:latin typeface="微軟正黑體" panose="020B0604030504040204" pitchFamily="34" charset="-120"/>
              <a:ea typeface="微軟正黑體" panose="020B0604030504040204" pitchFamily="34" charset="-12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defRPr/>
            </a:pPr>
            <a:endParaRPr lang="en-US" altLang="zh-TW" b="1" dirty="0">
              <a:solidFill>
                <a:srgbClr val="0000FF"/>
              </a:solidFill>
              <a:latin typeface="微軟正黑體" panose="020B0604030504040204" pitchFamily="34" charset="-120"/>
              <a:ea typeface="微軟正黑體" panose="020B0604030504040204" pitchFamily="34" charset="-120"/>
            </a:endParaRPr>
          </a:p>
          <a:p>
            <a:pPr lvl="1" eaLnBrk="1" hangingPunct="1">
              <a:lnSpc>
                <a:spcPct val="120000"/>
              </a:lnSpc>
              <a:buFont typeface="Arial" panose="020B0604020202020204" pitchFamily="34" charset="0"/>
              <a:buChar char="•"/>
              <a:defRPr/>
            </a:pPr>
            <a:endParaRPr lang="en-US" altLang="zh-TW" sz="3200" b="1" dirty="0">
              <a:solidFill>
                <a:srgbClr val="0000FF"/>
              </a:solidFill>
              <a:latin typeface="微軟正黑體" panose="020B0604030504040204" pitchFamily="34" charset="-120"/>
              <a:ea typeface="微軟正黑體" panose="020B0604030504040204" pitchFamily="34" charset="-120"/>
            </a:endParaRPr>
          </a:p>
          <a:p>
            <a:pPr marL="422041" lvl="1" eaLnBrk="1" hangingPunct="1">
              <a:lnSpc>
                <a:spcPct val="120000"/>
              </a:lnSpc>
              <a:defRPr/>
            </a:pPr>
            <a:endParaRPr lang="en-US" altLang="zh-TW" sz="3200" b="1" dirty="0">
              <a:solidFill>
                <a:srgbClr val="0033CC"/>
              </a:solidFill>
              <a:latin typeface="微軟正黑體" panose="020B0604030504040204" pitchFamily="34" charset="-120"/>
              <a:ea typeface="微軟正黑體" panose="020B0604030504040204" pitchFamily="34" charset="-120"/>
            </a:endParaRPr>
          </a:p>
          <a:p>
            <a:pPr eaLnBrk="1" hangingPunct="1">
              <a:lnSpc>
                <a:spcPct val="120000"/>
              </a:lnSpc>
              <a:buFont typeface="Wingdings" panose="05000000000000000000" pitchFamily="2" charset="2"/>
              <a:buChar char="Ø"/>
            </a:pPr>
            <a:endParaRPr lang="zh-TW" altLang="en-US" b="1" dirty="0">
              <a:solidFill>
                <a:srgbClr val="0033CC"/>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6411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3"/>
          <p:cNvSpPr txBox="1">
            <a:spLocks/>
          </p:cNvSpPr>
          <p:nvPr/>
        </p:nvSpPr>
        <p:spPr>
          <a:xfrm>
            <a:off x="2606199" y="0"/>
            <a:ext cx="6786909" cy="8088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1" lang="en-US" altLang="zh-TW" sz="3600" b="1" i="0" u="sng" strike="noStrike" kern="120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U</a:t>
            </a:r>
            <a:r>
              <a:rPr kumimoji="1" lang="zh-TW" altLang="en-US" sz="3600" b="1" i="0" u="none" strike="noStrike" kern="120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組核心業務營收目標</a:t>
            </a:r>
            <a:r>
              <a:rPr kumimoji="1" lang="en-US" altLang="zh-TW" sz="3600" b="1" i="0" u="none" strike="noStrike" kern="120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a:t>
            </a:r>
            <a:r>
              <a:rPr kumimoji="1" lang="zh-TW" altLang="en-US" sz="3600" b="1" i="0" u="none" strike="noStrike" kern="120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餘絀達成</a:t>
            </a:r>
          </a:p>
        </p:txBody>
      </p:sp>
      <p:sp>
        <p:nvSpPr>
          <p:cNvPr id="8" name="矩形 7"/>
          <p:cNvSpPr/>
          <p:nvPr/>
        </p:nvSpPr>
        <p:spPr>
          <a:xfrm>
            <a:off x="10691356" y="657609"/>
            <a:ext cx="954107"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單位：仟元</a:t>
            </a:r>
          </a:p>
        </p:txBody>
      </p:sp>
      <p:pic>
        <p:nvPicPr>
          <p:cNvPr id="4" name="圖片 3">
            <a:extLst>
              <a:ext uri="{FF2B5EF4-FFF2-40B4-BE49-F238E27FC236}">
                <a16:creationId xmlns:a16="http://schemas.microsoft.com/office/drawing/2014/main" id="{DC53D9D5-34C1-46AC-84BD-276BED3CB316}"/>
              </a:ext>
            </a:extLst>
          </p:cNvPr>
          <p:cNvPicPr>
            <a:picLocks noChangeAspect="1"/>
          </p:cNvPicPr>
          <p:nvPr/>
        </p:nvPicPr>
        <p:blipFill>
          <a:blip r:embed="rId3"/>
          <a:stretch>
            <a:fillRect/>
          </a:stretch>
        </p:blipFill>
        <p:spPr>
          <a:xfrm>
            <a:off x="881350" y="934608"/>
            <a:ext cx="10664328" cy="5613341"/>
          </a:xfrm>
          <a:prstGeom prst="rect">
            <a:avLst/>
          </a:prstGeom>
          <a:ln w="19050">
            <a:solidFill>
              <a:schemeClr val="tx1"/>
            </a:solidFill>
          </a:ln>
        </p:spPr>
      </p:pic>
    </p:spTree>
    <p:extLst>
      <p:ext uri="{BB962C8B-B14F-4D97-AF65-F5344CB8AC3E}">
        <p14:creationId xmlns:p14="http://schemas.microsoft.com/office/powerpoint/2010/main" val="71119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2019818" y="38539"/>
            <a:ext cx="8229600" cy="551634"/>
          </a:xfrm>
          <a:prstGeom prst="rect">
            <a:avLst/>
          </a:prstGeom>
        </p:spPr>
        <p:txBody>
          <a:bodyPr/>
          <a:lstStyle>
            <a:lvl1pPr algn="ctr" rtl="0" eaLnBrk="0" fontAlgn="base" hangingPunct="0">
              <a:spcBef>
                <a:spcPct val="0"/>
              </a:spcBef>
              <a:spcAft>
                <a:spcPct val="0"/>
              </a:spcAft>
              <a:defRPr kumimoji="1" sz="3323">
                <a:solidFill>
                  <a:srgbClr val="3366FF"/>
                </a:solidFill>
                <a:latin typeface="BiauKai"/>
                <a:ea typeface="BiauKai"/>
                <a:cs typeface="BiauKai"/>
              </a:defRPr>
            </a:lvl1pPr>
            <a:lvl2pPr algn="ctr" rtl="0" eaLnBrk="0" fontAlgn="base" hangingPunct="0">
              <a:spcBef>
                <a:spcPct val="0"/>
              </a:spcBef>
              <a:spcAft>
                <a:spcPct val="0"/>
              </a:spcAft>
              <a:defRPr kumimoji="1" sz="2769">
                <a:solidFill>
                  <a:srgbClr val="3366FF"/>
                </a:solidFill>
                <a:latin typeface="BiauKai" charset="-120"/>
                <a:ea typeface="BiauKai" charset="-120"/>
                <a:cs typeface="BiauKai"/>
              </a:defRPr>
            </a:lvl2pPr>
            <a:lvl3pPr algn="ctr" rtl="0" eaLnBrk="0" fontAlgn="base" hangingPunct="0">
              <a:spcBef>
                <a:spcPct val="0"/>
              </a:spcBef>
              <a:spcAft>
                <a:spcPct val="0"/>
              </a:spcAft>
              <a:defRPr kumimoji="1" sz="2769">
                <a:solidFill>
                  <a:srgbClr val="3366FF"/>
                </a:solidFill>
                <a:latin typeface="BiauKai" charset="-120"/>
                <a:ea typeface="BiauKai" charset="-120"/>
                <a:cs typeface="BiauKai"/>
              </a:defRPr>
            </a:lvl3pPr>
            <a:lvl4pPr algn="ctr" rtl="0" eaLnBrk="0" fontAlgn="base" hangingPunct="0">
              <a:spcBef>
                <a:spcPct val="0"/>
              </a:spcBef>
              <a:spcAft>
                <a:spcPct val="0"/>
              </a:spcAft>
              <a:defRPr kumimoji="1" sz="2769">
                <a:solidFill>
                  <a:srgbClr val="3366FF"/>
                </a:solidFill>
                <a:latin typeface="BiauKai" charset="-120"/>
                <a:ea typeface="BiauKai" charset="-120"/>
                <a:cs typeface="BiauKai"/>
              </a:defRPr>
            </a:lvl4pPr>
            <a:lvl5pPr algn="ctr" rtl="0" eaLnBrk="0" fontAlgn="base" hangingPunct="0">
              <a:spcBef>
                <a:spcPct val="0"/>
              </a:spcBef>
              <a:spcAft>
                <a:spcPct val="0"/>
              </a:spcAft>
              <a:defRPr kumimoji="1" sz="2769">
                <a:solidFill>
                  <a:srgbClr val="3366FF"/>
                </a:solidFill>
                <a:latin typeface="BiauKai" charset="-120"/>
                <a:ea typeface="BiauKai" charset="-120"/>
                <a:cs typeface="BiauKai"/>
              </a:defRPr>
            </a:lvl5pPr>
            <a:lvl6pPr marL="316531" algn="l" rtl="0" eaLnBrk="1" fontAlgn="base" hangingPunct="1">
              <a:spcBef>
                <a:spcPct val="0"/>
              </a:spcBef>
              <a:spcAft>
                <a:spcPct val="0"/>
              </a:spcAft>
              <a:defRPr kumimoji="1" sz="3231">
                <a:solidFill>
                  <a:schemeClr val="tx2"/>
                </a:solidFill>
                <a:latin typeface="Arial" charset="0"/>
                <a:ea typeface="微軟正黑體" pitchFamily="34" charset="-120"/>
              </a:defRPr>
            </a:lvl6pPr>
            <a:lvl7pPr marL="633062" algn="l" rtl="0" eaLnBrk="1" fontAlgn="base" hangingPunct="1">
              <a:spcBef>
                <a:spcPct val="0"/>
              </a:spcBef>
              <a:spcAft>
                <a:spcPct val="0"/>
              </a:spcAft>
              <a:defRPr kumimoji="1" sz="3231">
                <a:solidFill>
                  <a:schemeClr val="tx2"/>
                </a:solidFill>
                <a:latin typeface="Arial" charset="0"/>
                <a:ea typeface="微軟正黑體" pitchFamily="34" charset="-120"/>
              </a:defRPr>
            </a:lvl7pPr>
            <a:lvl8pPr marL="949593" algn="l" rtl="0" eaLnBrk="1" fontAlgn="base" hangingPunct="1">
              <a:spcBef>
                <a:spcPct val="0"/>
              </a:spcBef>
              <a:spcAft>
                <a:spcPct val="0"/>
              </a:spcAft>
              <a:defRPr kumimoji="1" sz="3231">
                <a:solidFill>
                  <a:schemeClr val="tx2"/>
                </a:solidFill>
                <a:latin typeface="Arial" charset="0"/>
                <a:ea typeface="微軟正黑體" pitchFamily="34" charset="-120"/>
              </a:defRPr>
            </a:lvl8pPr>
            <a:lvl9pPr marL="1266124" algn="l" rtl="0" eaLnBrk="1" fontAlgn="base" hangingPunct="1">
              <a:spcBef>
                <a:spcPct val="0"/>
              </a:spcBef>
              <a:spcAft>
                <a:spcPct val="0"/>
              </a:spcAft>
              <a:defRPr kumimoji="1" sz="3231">
                <a:solidFill>
                  <a:schemeClr val="tx2"/>
                </a:solidFill>
                <a:latin typeface="Arial" charset="0"/>
                <a:ea typeface="微軟正黑體" pitchFamily="34" charset="-12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2800" b="1" i="0" u="none" strike="noStrike" kern="0" cap="none" spc="0" normalizeH="0" baseline="0" noProof="0" dirty="0">
                <a:ln>
                  <a:noFill/>
                </a:ln>
                <a:solidFill>
                  <a:srgbClr val="002060"/>
                </a:solidFill>
                <a:effectLst/>
                <a:uLnTx/>
                <a:uFillTx/>
                <a:latin typeface="Calibri" panose="020F0502020204030204" pitchFamily="34" charset="0"/>
                <a:ea typeface="標楷體" panose="03000509000000000000" pitchFamily="65" charset="-120"/>
              </a:rPr>
              <a:t> </a:t>
            </a:r>
            <a:r>
              <a:rPr kumimoji="1" lang="en-US" altLang="zh-TW" sz="3200" b="1" i="0" u="none" strike="noStrike" kern="0" cap="none" spc="0" normalizeH="0" baseline="0" noProof="0" dirty="0">
                <a:ln>
                  <a:noFill/>
                </a:ln>
                <a:solidFill>
                  <a:srgbClr val="002060"/>
                </a:solidFill>
                <a:effectLst/>
                <a:uLnTx/>
                <a:uFillTx/>
                <a:latin typeface="Calibri" panose="020F0502020204030204" pitchFamily="34" charset="0"/>
                <a:ea typeface="標楷體" panose="03000509000000000000" pitchFamily="65" charset="-120"/>
              </a:rPr>
              <a:t>U</a:t>
            </a:r>
            <a:r>
              <a:rPr kumimoji="1" lang="zh-TW" altLang="en-US"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cs typeface="標楷體" charset="0"/>
              </a:rPr>
              <a:t>組業務能見度與缺口分析</a:t>
            </a:r>
            <a:endParaRPr kumimoji="1" lang="zh-TW" altLang="en-US" sz="28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cs typeface="標楷體" charset="0"/>
            </a:endParaRPr>
          </a:p>
        </p:txBody>
      </p:sp>
      <p:sp>
        <p:nvSpPr>
          <p:cNvPr id="7" name="矩形 6"/>
          <p:cNvSpPr/>
          <p:nvPr/>
        </p:nvSpPr>
        <p:spPr>
          <a:xfrm>
            <a:off x="3969602" y="590173"/>
            <a:ext cx="4330032" cy="461665"/>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企業收入業績目標：</a:t>
            </a:r>
            <a:r>
              <a:rPr kumimoji="1" lang="en-US" altLang="zh-TW"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134,963K</a:t>
            </a:r>
            <a:endParaRPr kumimoji="1" lang="zh-TW" altLang="en-US"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p:txBody>
      </p:sp>
      <p:graphicFrame>
        <p:nvGraphicFramePr>
          <p:cNvPr id="9" name="表格 8">
            <a:extLst>
              <a:ext uri="{FF2B5EF4-FFF2-40B4-BE49-F238E27FC236}">
                <a16:creationId xmlns:a16="http://schemas.microsoft.com/office/drawing/2014/main" id="{4D560FC8-7989-46E2-890C-05D5B5240FF1}"/>
              </a:ext>
            </a:extLst>
          </p:cNvPr>
          <p:cNvGraphicFramePr>
            <a:graphicFrameLocks noGrp="1"/>
          </p:cNvGraphicFramePr>
          <p:nvPr>
            <p:extLst>
              <p:ext uri="{D42A27DB-BD31-4B8C-83A1-F6EECF244321}">
                <p14:modId xmlns:p14="http://schemas.microsoft.com/office/powerpoint/2010/main" val="292989408"/>
              </p:ext>
            </p:extLst>
          </p:nvPr>
        </p:nvGraphicFramePr>
        <p:xfrm>
          <a:off x="1812879" y="954666"/>
          <a:ext cx="9073011" cy="5334860"/>
        </p:xfrm>
        <a:graphic>
          <a:graphicData uri="http://schemas.openxmlformats.org/drawingml/2006/table">
            <a:tbl>
              <a:tblPr/>
              <a:tblGrid>
                <a:gridCol w="1998957">
                  <a:extLst>
                    <a:ext uri="{9D8B030D-6E8A-4147-A177-3AD203B41FA5}">
                      <a16:colId xmlns:a16="http://schemas.microsoft.com/office/drawing/2014/main" val="20000"/>
                    </a:ext>
                  </a:extLst>
                </a:gridCol>
                <a:gridCol w="947451">
                  <a:extLst>
                    <a:ext uri="{9D8B030D-6E8A-4147-A177-3AD203B41FA5}">
                      <a16:colId xmlns:a16="http://schemas.microsoft.com/office/drawing/2014/main" val="20001"/>
                    </a:ext>
                  </a:extLst>
                </a:gridCol>
                <a:gridCol w="3264665">
                  <a:extLst>
                    <a:ext uri="{9D8B030D-6E8A-4147-A177-3AD203B41FA5}">
                      <a16:colId xmlns:a16="http://schemas.microsoft.com/office/drawing/2014/main" val="20002"/>
                    </a:ext>
                  </a:extLst>
                </a:gridCol>
                <a:gridCol w="1019504">
                  <a:extLst>
                    <a:ext uri="{9D8B030D-6E8A-4147-A177-3AD203B41FA5}">
                      <a16:colId xmlns:a16="http://schemas.microsoft.com/office/drawing/2014/main" val="20003"/>
                    </a:ext>
                  </a:extLst>
                </a:gridCol>
                <a:gridCol w="1842434">
                  <a:extLst>
                    <a:ext uri="{9D8B030D-6E8A-4147-A177-3AD203B41FA5}">
                      <a16:colId xmlns:a16="http://schemas.microsoft.com/office/drawing/2014/main" val="20004"/>
                    </a:ext>
                  </a:extLst>
                </a:gridCol>
              </a:tblGrid>
              <a:tr h="367254">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300" b="1" u="sng" dirty="0">
                          <a:effectLst/>
                          <a:latin typeface="微軟正黑體" panose="020B0604030504040204" pitchFamily="34" charset="-120"/>
                          <a:ea typeface="微軟正黑體" panose="020B0604030504040204" pitchFamily="34" charset="-120"/>
                        </a:rPr>
                        <a:t>：</a:t>
                      </a:r>
                      <a:r>
                        <a:rPr lang="en-US" altLang="zh-TW" sz="1300" b="1" u="sng" dirty="0">
                          <a:effectLst/>
                          <a:latin typeface="微軟正黑體" panose="020B0604030504040204" pitchFamily="34" charset="-120"/>
                          <a:ea typeface="微軟正黑體" panose="020B0604030504040204" pitchFamily="34" charset="-120"/>
                        </a:rPr>
                        <a:t>234,908</a:t>
                      </a:r>
                      <a:r>
                        <a:rPr lang="en-US" sz="13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b="1" u="sng" dirty="0">
                          <a:solidFill>
                            <a:srgbClr val="0000FF"/>
                          </a:solidFill>
                          <a:effectLst/>
                          <a:latin typeface="微軟正黑體" panose="020B0604030504040204" pitchFamily="34" charset="-120"/>
                          <a:ea typeface="微軟正黑體" panose="020B0604030504040204" pitchFamily="34" charset="-120"/>
                        </a:rPr>
                        <a:t>認列數合計</a:t>
                      </a:r>
                      <a:r>
                        <a:rPr lang="zh-TW" altLang="en-US" sz="1300" b="1" u="sng" dirty="0">
                          <a:effectLst/>
                          <a:latin typeface="微軟正黑體" panose="020B0604030504040204" pitchFamily="34" charset="-120"/>
                          <a:ea typeface="微軟正黑體" panose="020B0604030504040204" pitchFamily="34" charset="-120"/>
                        </a:rPr>
                        <a:t>：</a:t>
                      </a:r>
                      <a:r>
                        <a:rPr lang="en-US" altLang="zh-TW" sz="1300" b="1" u="sng" dirty="0">
                          <a:effectLst/>
                          <a:latin typeface="微軟正黑體" panose="020B0604030504040204" pitchFamily="34" charset="-120"/>
                          <a:ea typeface="微軟正黑體" panose="020B0604030504040204" pitchFamily="34" charset="-120"/>
                        </a:rPr>
                        <a:t>169,029</a:t>
                      </a:r>
                      <a:r>
                        <a:rPr lang="en-US" sz="13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none"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174</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努力中</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none" baseline="0" dirty="0">
                          <a:solidFill>
                            <a:srgbClr val="FF0000"/>
                          </a:solidFill>
                          <a:effectLst/>
                          <a:latin typeface="微軟正黑體" panose="020B0604030504040204" pitchFamily="34" charset="-120"/>
                          <a:ea typeface="微軟正黑體" panose="020B0604030504040204" pitchFamily="34" charset="-120"/>
                        </a:rPr>
                        <a:t>  </a:t>
                      </a:r>
                      <a:r>
                        <a:rPr lang="en-US" altLang="zh-TW" sz="1300" u="sng" baseline="0" dirty="0">
                          <a:solidFill>
                            <a:srgbClr val="FF0000"/>
                          </a:solidFill>
                          <a:effectLst/>
                          <a:latin typeface="微軟正黑體" panose="020B0604030504040204" pitchFamily="34" charset="-120"/>
                          <a:ea typeface="微軟正黑體" panose="020B0604030504040204" pitchFamily="34" charset="-120"/>
                        </a:rPr>
                        <a:t>125</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51534">
                <a:tc rowSpan="8">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300" u="sng" dirty="0">
                          <a:solidFill>
                            <a:schemeClr val="tx1"/>
                          </a:solidFill>
                          <a:effectLst/>
                          <a:latin typeface="微軟正黑體" panose="020B0604030504040204" pitchFamily="34" charset="-120"/>
                          <a:ea typeface="微軟正黑體" panose="020B0604030504040204" pitchFamily="34" charset="-120"/>
                        </a:rPr>
                        <a:t>55,100K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rowSpan="8">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300" u="sng" dirty="0">
                          <a:effectLst/>
                          <a:latin typeface="微軟正黑體" panose="020B0604030504040204" pitchFamily="34" charset="-120"/>
                          <a:ea typeface="微軟正黑體" panose="020B0604030504040204" pitchFamily="34" charset="-120"/>
                        </a:rPr>
                        <a:t>21,100K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70932">
                <a:tc vMerge="1">
                  <a:txBody>
                    <a:bodyPr/>
                    <a:lstStyle/>
                    <a:p>
                      <a:endParaRPr lang="zh-TW" altLang="en-US"/>
                    </a:p>
                  </a:txBody>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800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a:r>
                        <a:rPr lang="zh-TW" altLang="en-US" sz="1300" dirty="0">
                          <a:latin typeface="微軟正黑體" panose="020B0604030504040204" pitchFamily="34" charset="-120"/>
                          <a:ea typeface="微軟正黑體" panose="020B0604030504040204" pitchFamily="34" charset="-120"/>
                        </a:rPr>
                        <a:t>車博</a:t>
                      </a:r>
                      <a:r>
                        <a:rPr lang="en-US" altLang="zh-TW" sz="1300" dirty="0">
                          <a:latin typeface="微軟正黑體" panose="020B0604030504040204" pitchFamily="34" charset="-120"/>
                          <a:ea typeface="微軟正黑體" panose="020B0604030504040204" pitchFamily="34" charset="-120"/>
                        </a:rPr>
                        <a:t>(IP-AI</a:t>
                      </a:r>
                      <a:r>
                        <a:rPr lang="zh-TW" altLang="en-US" sz="1300" dirty="0">
                          <a:latin typeface="微軟正黑體" panose="020B0604030504040204" pitchFamily="34" charset="-120"/>
                          <a:ea typeface="微軟正黑體" panose="020B0604030504040204" pitchFamily="34" charset="-120"/>
                        </a:rPr>
                        <a:t>對話機器人</a:t>
                      </a:r>
                      <a:r>
                        <a:rPr lang="en-US" altLang="zh-TW" sz="1300" dirty="0">
                          <a:latin typeface="微軟正黑體" panose="020B0604030504040204" pitchFamily="34" charset="-120"/>
                          <a:ea typeface="微軟正黑體" panose="020B0604030504040204" pitchFamily="34" charset="-120"/>
                        </a:rPr>
                        <a:t>)</a:t>
                      </a:r>
                      <a:endParaRPr lang="zh-TW" altLang="en-US" sz="1300" dirty="0">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800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64258">
                <a:tc vMerge="1">
                  <a:txBody>
                    <a:bodyPr/>
                    <a:lstStyle/>
                    <a:p>
                      <a:endParaRPr lang="zh-TW" altLang="en-US"/>
                    </a:p>
                  </a:txBody>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安福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嘉義冷鏈物流中心建設規劃</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867295062"/>
                  </a:ext>
                </a:extLst>
              </a:tr>
              <a:tr h="71399">
                <a:tc vMerge="1">
                  <a:txBody>
                    <a:bodyPr/>
                    <a:lstStyle/>
                    <a:p>
                      <a:endParaRPr lang="zh-TW" altLang="en-US"/>
                    </a:p>
                  </a:txBody>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12,000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弘達</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全聯</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邊緣式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高速動態辨識系統</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441652599"/>
                  </a:ext>
                </a:extLst>
              </a:tr>
              <a:tr h="75140">
                <a:tc vMerge="1">
                  <a:txBody>
                    <a:bodyPr/>
                    <a:lstStyle/>
                    <a:p>
                      <a:endParaRPr lang="zh-TW" alt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果實夥伴</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-GAI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影像生成</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530461171"/>
                  </a:ext>
                </a:extLst>
              </a:tr>
              <a:tr h="154161">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碩網</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-GAI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跨境行銷推廣</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4087656949"/>
                  </a:ext>
                </a:extLst>
              </a:tr>
              <a:tr h="100381">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家福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商品影像辨識</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584415063"/>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30,000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世茂農業生技</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新世代蘭花生產自動化</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498613427"/>
                  </a:ext>
                </a:extLst>
              </a:tr>
              <a:tr h="154291">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sng"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133%</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推廣中</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u="sng" dirty="0">
                          <a:solidFill>
                            <a:srgbClr val="FF0000"/>
                          </a:solidFill>
                          <a:effectLst/>
                          <a:latin typeface="微軟正黑體" panose="020B0604030504040204" pitchFamily="34" charset="-120"/>
                          <a:ea typeface="微軟正黑體" panose="020B0604030504040204" pitchFamily="34" charset="-120"/>
                        </a:rPr>
                        <a:t>110%</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203470">
                <a:tc>
                  <a:txBody>
                    <a:bodyPr/>
                    <a:lstStyle/>
                    <a:p>
                      <a:pPr algn="ctr"/>
                      <a:r>
                        <a:rPr lang="en-US" altLang="zh-TW" sz="1300" u="sng" dirty="0">
                          <a:effectLst/>
                          <a:latin typeface="微軟正黑體" panose="020B0604030504040204" pitchFamily="34" charset="-120"/>
                          <a:ea typeface="微軟正黑體" panose="020B0604030504040204" pitchFamily="34" charset="-120"/>
                        </a:rPr>
                        <a:t>179,808</a:t>
                      </a:r>
                      <a:r>
                        <a:rPr lang="en-US" altLang="zh-TW" sz="13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櫻桃木</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雀莉家</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)(IP+BP-</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蓄冷設備</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147,929</a:t>
                      </a:r>
                      <a:r>
                        <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35905"/>
                  </a:ext>
                </a:extLst>
              </a:tr>
              <a:tr h="157993">
                <a:tc>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8,000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威剛科技</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(IP+BP-</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供應鏈碳資產管理服務平台</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8,000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425632"/>
                  </a:ext>
                </a:extLst>
              </a:tr>
              <a:tr h="66921">
                <a:tc rowSpan="3">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110,000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三欣園藝</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智慧溫室蔬菜工廠建置</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60,000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29043652"/>
                  </a:ext>
                </a:extLst>
              </a:tr>
              <a:tr h="50013">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旭貿</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中科院材電所智慧</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AMR</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系統</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1137054185"/>
                  </a:ext>
                </a:extLst>
              </a:tr>
              <a:tr h="246678">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1,900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弘達</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全聯</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)-RFID</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物流籠車管理系統軟體開發</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060174681"/>
                  </a:ext>
                </a:extLst>
              </a:tr>
              <a:tr h="173350">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推廣中簽約數</a:t>
                      </a:r>
                      <a:r>
                        <a:rPr lang="en-US" altLang="zh-TW" sz="1300" dirty="0">
                          <a:effectLst/>
                          <a:latin typeface="微軟正黑體" panose="020B0604030504040204" pitchFamily="34" charset="-120"/>
                          <a:ea typeface="微軟正黑體" panose="020B0604030504040204" pitchFamily="34" charset="-120"/>
                        </a:rPr>
                        <a:t>:</a:t>
                      </a:r>
                      <a:endParaRPr lang="en-US" altLang="zh-TW" sz="1300" u="sng"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solidFill>
                      <a:srgbClr val="FFFFFF"/>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全順</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倉儲管理系統月租</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w="12700" cmpd="sng">
                      <a:noFill/>
                      <a:prstDash val="soli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6"/>
                  </a:ext>
                </a:extLst>
              </a:tr>
              <a:tr h="0">
                <a:tc rowSpan="2">
                  <a:txBody>
                    <a:bodyPr/>
                    <a:lstStyle/>
                    <a:p>
                      <a:pPr algn="ctr"/>
                      <a:r>
                        <a:rPr lang="en-US" altLang="zh-TW" sz="1300" u="sng" dirty="0">
                          <a:effectLst/>
                          <a:latin typeface="微軟正黑體" panose="020B0604030504040204" pitchFamily="34" charset="-120"/>
                          <a:ea typeface="微軟正黑體" panose="020B0604030504040204" pitchFamily="34" charset="-120"/>
                        </a:rPr>
                        <a:t>129,000</a:t>
                      </a:r>
                      <a:r>
                        <a:rPr lang="en-US" altLang="zh-TW" sz="13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商研院</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物流減碳研究分析</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76,050</a:t>
                      </a:r>
                      <a:r>
                        <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96457748"/>
                  </a:ext>
                </a:extLst>
              </a:tr>
              <a:tr h="125639">
                <a:tc vMerge="1">
                  <a:txBody>
                    <a:bodyPr/>
                    <a:lstStyle/>
                    <a:p>
                      <a:endParaRPr lang="zh-TW" altLang="en-US"/>
                    </a:p>
                  </a:txBody>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a:t>
                      </a:r>
                    </a:p>
                  </a:txBody>
                  <a:tcPr marL="0" marR="0" marT="0" marB="0" anchor="b">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聯億通</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en-US" altLang="zh-TW" sz="1300" b="0" i="0" u="none" strike="noStrike" dirty="0" err="1">
                          <a:solidFill>
                            <a:schemeClr val="tx1"/>
                          </a:solidFill>
                          <a:effectLst/>
                          <a:latin typeface="微軟正黑體" panose="020B0604030504040204" pitchFamily="34" charset="-120"/>
                          <a:ea typeface="微軟正黑體" panose="020B0604030504040204" pitchFamily="34" charset="-120"/>
                        </a:rPr>
                        <a:t>i</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-sure</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精準關懷</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216011753"/>
                  </a:ext>
                </a:extLst>
              </a:tr>
              <a:tr h="213360">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solidFill>
                      <a:srgbClr val="FFFFFF"/>
                    </a:solidFill>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w="12700" cmpd="sng">
                      <a:noFill/>
                      <a:prstDash val="soli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7"/>
                  </a:ext>
                </a:extLst>
              </a:tr>
              <a:tr h="138216">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algn="r" defTabSz="914400" rtl="0" eaLnBrk="1" fontAlgn="ctr" latinLnBrk="0" hangingPunct="1"/>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320036191"/>
                  </a:ext>
                </a:extLst>
              </a:tr>
              <a:tr h="0">
                <a:tc vMerge="1">
                  <a:txBody>
                    <a:bodyPr/>
                    <a:lstStyle/>
                    <a:p>
                      <a:endParaRPr lang="zh-TW" altLang="en-US"/>
                    </a:p>
                  </a:txBody>
                  <a:tcPr>
                    <a:lnT w="12700" cmpd="sng">
                      <a:noFill/>
                      <a:prstDash val="solid"/>
                    </a:lnT>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lnL w="12700" cap="flat" cmpd="sng" algn="ctr">
                      <a:solidFill>
                        <a:sysClr val="windowText" lastClr="000000"/>
                      </a:solidFill>
                      <a:prstDash val="solid"/>
                      <a:round/>
                      <a:headEnd type="none" w="med" len="med"/>
                      <a:tailEnd type="none" w="med" len="med"/>
                    </a:lnL>
                    <a:lnT w="12700" cmpd="sng">
                      <a:noFill/>
                      <a:prstDash val="solid"/>
                    </a:lnT>
                  </a:tcPr>
                </a:tc>
                <a:extLst>
                  <a:ext uri="{0D108BD9-81ED-4DB2-BD59-A6C34878D82A}">
                    <a16:rowId xmlns:a16="http://schemas.microsoft.com/office/drawing/2014/main" val="4039054890"/>
                  </a:ext>
                </a:extLst>
              </a:tr>
              <a:tr h="107473">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sng"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38</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50,808</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已簽約</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71,879</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u="sng" dirty="0">
                          <a:solidFill>
                            <a:srgbClr val="FF0000"/>
                          </a:solidFill>
                          <a:effectLst/>
                          <a:latin typeface="微軟正黑體" panose="020B0604030504040204" pitchFamily="34" charset="-120"/>
                          <a:ea typeface="微軟正黑體" panose="020B0604030504040204" pitchFamily="34" charset="-120"/>
                        </a:rPr>
                        <a:t>53%</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2"/>
                  </a:ext>
                </a:extLst>
              </a:tr>
              <a:tr h="14760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sz="1300" u="sng" dirty="0">
                          <a:effectLst/>
                          <a:latin typeface="微軟正黑體" panose="020B0604030504040204" pitchFamily="34" charset="-120"/>
                          <a:ea typeface="微軟正黑體" panose="020B0604030504040204" pitchFamily="34" charset="-120"/>
                        </a:rPr>
                        <a:t>Backlog(</a:t>
                      </a:r>
                      <a:r>
                        <a:rPr lang="zh-TW" altLang="en-US" sz="1300" u="sng" dirty="0">
                          <a:effectLst/>
                          <a:latin typeface="微軟正黑體" panose="020B0604030504040204" pitchFamily="34" charset="-120"/>
                          <a:ea typeface="微軟正黑體" panose="020B0604030504040204" pitchFamily="34" charset="-120"/>
                        </a:rPr>
                        <a:t>單位：</a:t>
                      </a:r>
                      <a:r>
                        <a:rPr lang="en-US"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38,251</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dirty="0">
                          <a:solidFill>
                            <a:srgbClr val="FF0000"/>
                          </a:solidFill>
                          <a:effectLst/>
                          <a:latin typeface="微軟正黑體" panose="020B0604030504040204" pitchFamily="34" charset="-120"/>
                          <a:ea typeface="微軟正黑體" panose="020B0604030504040204" pitchFamily="34" charset="-120"/>
                        </a:rPr>
                        <a:t>28%</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22343787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1"/>
          <p:cNvSpPr txBox="1">
            <a:spLocks/>
          </p:cNvSpPr>
          <p:nvPr/>
        </p:nvSpPr>
        <p:spPr bwMode="auto">
          <a:xfrm>
            <a:off x="1687540" y="153113"/>
            <a:ext cx="8370275" cy="7753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TW" altLang="en-US"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衍生加值業務能見度</a:t>
            </a:r>
          </a:p>
        </p:txBody>
      </p:sp>
      <p:sp>
        <p:nvSpPr>
          <p:cNvPr id="9" name="矩形 8"/>
          <p:cNvSpPr/>
          <p:nvPr/>
        </p:nvSpPr>
        <p:spPr>
          <a:xfrm>
            <a:off x="4236653" y="923884"/>
            <a:ext cx="3272050" cy="461665"/>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衍生加值目標</a:t>
            </a:r>
            <a:r>
              <a:rPr kumimoji="1" lang="en-US" altLang="zh-TW"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a:t>
            </a:r>
            <a:r>
              <a:rPr kumimoji="1" lang="en-US" altLang="zh-TW"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9,622K</a:t>
            </a:r>
            <a:endParaRPr kumimoji="1" lang="zh-TW" altLang="en-US"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p:txBody>
      </p:sp>
      <p:graphicFrame>
        <p:nvGraphicFramePr>
          <p:cNvPr id="5" name="表格 4"/>
          <p:cNvGraphicFramePr>
            <a:graphicFrameLocks noGrp="1"/>
          </p:cNvGraphicFramePr>
          <p:nvPr>
            <p:extLst>
              <p:ext uri="{D42A27DB-BD31-4B8C-83A1-F6EECF244321}">
                <p14:modId xmlns:p14="http://schemas.microsoft.com/office/powerpoint/2010/main" val="1577622752"/>
              </p:ext>
            </p:extLst>
          </p:nvPr>
        </p:nvGraphicFramePr>
        <p:xfrm>
          <a:off x="1569328" y="1631353"/>
          <a:ext cx="9028024" cy="4531533"/>
        </p:xfrm>
        <a:graphic>
          <a:graphicData uri="http://schemas.openxmlformats.org/drawingml/2006/table">
            <a:tbl>
              <a:tblPr/>
              <a:tblGrid>
                <a:gridCol w="2084536">
                  <a:extLst>
                    <a:ext uri="{9D8B030D-6E8A-4147-A177-3AD203B41FA5}">
                      <a16:colId xmlns:a16="http://schemas.microsoft.com/office/drawing/2014/main" val="20000"/>
                    </a:ext>
                  </a:extLst>
                </a:gridCol>
                <a:gridCol w="1065281">
                  <a:extLst>
                    <a:ext uri="{9D8B030D-6E8A-4147-A177-3AD203B41FA5}">
                      <a16:colId xmlns:a16="http://schemas.microsoft.com/office/drawing/2014/main" val="20001"/>
                    </a:ext>
                  </a:extLst>
                </a:gridCol>
                <a:gridCol w="2953407">
                  <a:extLst>
                    <a:ext uri="{9D8B030D-6E8A-4147-A177-3AD203B41FA5}">
                      <a16:colId xmlns:a16="http://schemas.microsoft.com/office/drawing/2014/main" val="20002"/>
                    </a:ext>
                  </a:extLst>
                </a:gridCol>
                <a:gridCol w="945088">
                  <a:extLst>
                    <a:ext uri="{9D8B030D-6E8A-4147-A177-3AD203B41FA5}">
                      <a16:colId xmlns:a16="http://schemas.microsoft.com/office/drawing/2014/main" val="20003"/>
                    </a:ext>
                  </a:extLst>
                </a:gridCol>
                <a:gridCol w="1979712">
                  <a:extLst>
                    <a:ext uri="{9D8B030D-6E8A-4147-A177-3AD203B41FA5}">
                      <a16:colId xmlns:a16="http://schemas.microsoft.com/office/drawing/2014/main" val="20004"/>
                    </a:ext>
                  </a:extLst>
                </a:gridCol>
              </a:tblGrid>
              <a:tr h="260848">
                <a:tc>
                  <a:txBody>
                    <a:body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7,026</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marL="0" indent="0"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認列數合計</a:t>
                      </a:r>
                      <a:r>
                        <a:rPr kumimoji="0" lang="zh-TW" altLang="en-US" sz="1400" b="1"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a:t>
                      </a:r>
                      <a:r>
                        <a:rPr lang="en-US" altLang="zh-TW" sz="1400" b="1" u="sng" dirty="0">
                          <a:effectLst/>
                          <a:latin typeface="微軟正黑體" panose="020B0604030504040204" pitchFamily="34" charset="-120"/>
                          <a:ea typeface="微軟正黑體" panose="020B0604030504040204" pitchFamily="34" charset="-120"/>
                        </a:rPr>
                        <a:t>8,026</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00"/>
                  </a:ext>
                </a:extLst>
              </a:tr>
              <a:tr h="263233">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73</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努力中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none" baseline="0" dirty="0">
                          <a:solidFill>
                            <a:srgbClr val="FF0000"/>
                          </a:solidFill>
                          <a:effectLst/>
                          <a:latin typeface="微軟正黑體" panose="020B0604030504040204" pitchFamily="34" charset="-120"/>
                          <a:ea typeface="微軟正黑體" panose="020B0604030504040204" pitchFamily="34" charset="-120"/>
                        </a:rPr>
                        <a:t>  </a:t>
                      </a:r>
                      <a:r>
                        <a:rPr lang="en-US" altLang="zh-TW" sz="1400" u="sng" baseline="0" dirty="0">
                          <a:solidFill>
                            <a:srgbClr val="FF0000"/>
                          </a:solidFill>
                          <a:effectLst/>
                          <a:latin typeface="微軟正黑體" panose="020B0604030504040204" pitchFamily="34" charset="-120"/>
                          <a:ea typeface="微軟正黑體" panose="020B0604030504040204" pitchFamily="34" charset="-120"/>
                        </a:rPr>
                        <a:t>83</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01"/>
                  </a:ext>
                </a:extLst>
              </a:tr>
              <a:tr h="26323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u="sng" dirty="0">
                          <a:effectLst/>
                          <a:latin typeface="微軟正黑體" panose="020B0604030504040204" pitchFamily="34" charset="-120"/>
                          <a:ea typeface="微軟正黑體" panose="020B0604030504040204" pitchFamily="34" charset="-120"/>
                        </a:rPr>
                        <a:t>800 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zh-TW" altLang="en-US" sz="14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rowSpan="4">
                  <a:txBody>
                    <a:bodyPr/>
                    <a:lstStyle/>
                    <a:p>
                      <a:pPr algn="ctr"/>
                      <a:r>
                        <a:rPr lang="zh-TW" altLang="en-US" sz="1400" dirty="0">
                          <a:effectLst/>
                          <a:latin typeface="微軟正黑體" panose="020B0604030504040204" pitchFamily="34" charset="-120"/>
                          <a:ea typeface="微軟正黑體" panose="020B0604030504040204" pitchFamily="34" charset="-120"/>
                        </a:rPr>
                        <a:t>今年預計認列：</a:t>
                      </a:r>
                      <a:endParaRPr lang="en-US" altLang="zh-TW" sz="1400" dirty="0">
                        <a:effectLst/>
                        <a:latin typeface="微軟正黑體" panose="020B0604030504040204" pitchFamily="34" charset="-120"/>
                        <a:ea typeface="微軟正黑體" panose="020B0604030504040204" pitchFamily="34" charset="-120"/>
                      </a:endParaRPr>
                    </a:p>
                    <a:p>
                      <a:pPr algn="ctr"/>
                      <a:r>
                        <a:rPr lang="en-US" altLang="zh-TW" sz="1400" u="sng" dirty="0">
                          <a:effectLst/>
                          <a:latin typeface="微軟正黑體" panose="020B0604030504040204" pitchFamily="34" charset="-120"/>
                          <a:ea typeface="微軟正黑體" panose="020B0604030504040204" pitchFamily="34" charset="-120"/>
                        </a:rPr>
                        <a:t>800K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2"/>
                  </a:ext>
                </a:extLst>
              </a:tr>
              <a:tr h="24045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800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dirty="0">
                          <a:latin typeface="微軟正黑體" panose="020B0604030504040204" pitchFamily="34" charset="-120"/>
                          <a:ea typeface="微軟正黑體" panose="020B0604030504040204" pitchFamily="34" charset="-120"/>
                        </a:rPr>
                        <a:t>車博</a:t>
                      </a:r>
                      <a:r>
                        <a:rPr lang="en-US" altLang="zh-TW" sz="1400" dirty="0">
                          <a:latin typeface="微軟正黑體" panose="020B0604030504040204" pitchFamily="34" charset="-120"/>
                          <a:ea typeface="微軟正黑體" panose="020B0604030504040204" pitchFamily="34" charset="-120"/>
                        </a:rPr>
                        <a:t>(IP-AI</a:t>
                      </a:r>
                      <a:r>
                        <a:rPr lang="zh-TW" altLang="en-US" sz="1400" dirty="0">
                          <a:latin typeface="微軟正黑體" panose="020B0604030504040204" pitchFamily="34" charset="-120"/>
                          <a:ea typeface="微軟正黑體" panose="020B0604030504040204" pitchFamily="34" charset="-120"/>
                        </a:rPr>
                        <a:t>對話機器人</a:t>
                      </a:r>
                      <a:r>
                        <a:rPr lang="en-US" altLang="zh-TW" sz="1400" dirty="0">
                          <a:latin typeface="微軟正黑體" panose="020B0604030504040204" pitchFamily="34" charset="-120"/>
                          <a:ea typeface="微軟正黑體" panose="020B0604030504040204" pitchFamily="34" charset="-120"/>
                        </a:rPr>
                        <a:t>)</a:t>
                      </a:r>
                      <a:endParaRPr lang="zh-TW" altLang="en-US" sz="1400" dirty="0">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800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49864">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5"/>
                  </a:ext>
                </a:extLst>
              </a:tr>
              <a:tr h="165126">
                <a:tc vMerge="1">
                  <a:txBody>
                    <a:bodyPr/>
                    <a:lstStyle/>
                    <a:p>
                      <a:endParaRPr lang="zh-TW" altLang="en-US"/>
                    </a:p>
                  </a:txBody>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7"/>
                  </a:ext>
                </a:extLst>
              </a:tr>
              <a:tr h="180388">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1"/>
                  </a:ext>
                </a:extLst>
              </a:tr>
              <a:tr h="195650">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2"/>
                  </a:ext>
                </a:extLst>
              </a:tr>
              <a:tr h="263233">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65</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推廣中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75%</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3"/>
                  </a:ext>
                </a:extLst>
              </a:tr>
              <a:tr h="290421">
                <a:tc>
                  <a:txBody>
                    <a:bodyPr/>
                    <a:lstStyle/>
                    <a:p>
                      <a:pPr algn="ctr"/>
                      <a:r>
                        <a:rPr lang="en-US" altLang="zh-TW" sz="1400" u="sng" dirty="0">
                          <a:effectLst/>
                          <a:latin typeface="微軟正黑體" panose="020B0604030504040204" pitchFamily="34" charset="-120"/>
                          <a:ea typeface="微軟正黑體" panose="020B0604030504040204" pitchFamily="34" charset="-120"/>
                        </a:rPr>
                        <a:t>6,226K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威剛科技</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(IP-</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供應鏈碳資產管理服務平台</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en-US" altLang="zh-TW" sz="1400" u="sng" dirty="0">
                          <a:effectLst/>
                          <a:latin typeface="微軟正黑體" panose="020B0604030504040204" pitchFamily="34" charset="-120"/>
                          <a:ea typeface="微軟正黑體" panose="020B0604030504040204" pitchFamily="34" charset="-120"/>
                        </a:rPr>
                        <a:t>7,226K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3083">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櫻桃木</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雀莉家</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)(IP-</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蓄冷液</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6"/>
                  </a:ext>
                </a:extLst>
              </a:tr>
              <a:tr h="63849">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推廣中簽約數：</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2,000K</a:t>
                      </a:r>
                      <a:r>
                        <a:rPr kumimoji="0" lang="zh-TW" altLang="en-US"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2,000 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7"/>
                  </a:ext>
                </a:extLst>
              </a:tr>
              <a:tr h="11263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2069054027"/>
                  </a:ext>
                </a:extLst>
              </a:tr>
              <a:tr h="115621">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3816966107"/>
                  </a:ext>
                </a:extLst>
              </a:tr>
              <a:tr h="115621">
                <a:tc vMerge="1">
                  <a:txBody>
                    <a:bodyPr/>
                    <a:lstStyle/>
                    <a:p>
                      <a:endParaRPr lang="zh-TW" altLang="en-US"/>
                    </a:p>
                  </a:txBody>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3303613209"/>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algn="r" defTabSz="914400" rtl="0" eaLnBrk="1" fontAlgn="ctr" latinLnBrk="0" hangingPunct="1"/>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1442881939"/>
                  </a:ext>
                </a:extLst>
              </a:tr>
              <a:tr h="256045">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44</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4,226</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已簽約</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5,226</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54%</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22"/>
                  </a:ext>
                </a:extLst>
              </a:tr>
              <a:tr h="263233">
                <a:tc>
                  <a:txBody>
                    <a:bodyPr/>
                    <a:lstStyle/>
                    <a:p>
                      <a:pPr algn="ctr"/>
                      <a:endParaRPr lang="zh-TW" altLang="en-US" sz="14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00FF00"/>
                    </a:solidFill>
                  </a:tcPr>
                </a:tc>
                <a:tc>
                  <a:txBody>
                    <a:bodyPr/>
                    <a:lstStyle/>
                    <a:p>
                      <a:pPr algn="ctr"/>
                      <a:r>
                        <a:rPr lang="en-US" sz="1400" u="sng" dirty="0">
                          <a:effectLst/>
                          <a:latin typeface="微軟正黑體" panose="020B0604030504040204" pitchFamily="34" charset="-120"/>
                          <a:ea typeface="微軟正黑體" panose="020B0604030504040204" pitchFamily="34" charset="-120"/>
                        </a:rPr>
                        <a:t>Backlog(</a:t>
                      </a:r>
                      <a:r>
                        <a:rPr lang="zh-TW" altLang="en-US" sz="1400" u="sng" dirty="0">
                          <a:effectLst/>
                          <a:latin typeface="微軟正黑體" panose="020B0604030504040204" pitchFamily="34" charset="-120"/>
                          <a:ea typeface="微軟正黑體" panose="020B0604030504040204" pitchFamily="34" charset="-120"/>
                        </a:rPr>
                        <a:t>單位：</a:t>
                      </a:r>
                      <a:r>
                        <a:rPr lang="en-US"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00FF00"/>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1,000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00FF00"/>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10%</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30824427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bwMode="auto">
          <a:xfrm>
            <a:off x="1947298" y="0"/>
            <a:ext cx="8370275" cy="6206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zh-TW"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BP(</a:t>
            </a:r>
            <a:r>
              <a:rPr kumimoji="1" lang="zh-TW" altLang="en-US"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含政知</a:t>
            </a:r>
            <a:r>
              <a:rPr kumimoji="1" lang="en-US" altLang="zh-TW"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a:t>
            </a:r>
            <a:r>
              <a:rPr kumimoji="1" lang="zh-TW" altLang="en-US" sz="3200" b="1" i="0" u="none" strike="noStrike" kern="0" cap="none" spc="0" normalizeH="0" baseline="0" noProof="0" dirty="0">
                <a:ln>
                  <a:noFill/>
                </a:ln>
                <a:solidFill>
                  <a:srgbClr val="000099"/>
                </a:solidFill>
                <a:effectLst>
                  <a:outerShdw blurRad="38100" dist="38100" dir="2700000" algn="tl">
                    <a:srgbClr val="C0C0C0"/>
                  </a:outerShdw>
                </a:effectLst>
                <a:uLnTx/>
                <a:uFillTx/>
                <a:latin typeface="微軟正黑體" panose="020B0604030504040204" pitchFamily="34" charset="-120"/>
                <a:ea typeface="微軟正黑體" panose="020B0604030504040204" pitchFamily="34" charset="-120"/>
              </a:rPr>
              <a:t>業務能見度</a:t>
            </a:r>
          </a:p>
        </p:txBody>
      </p:sp>
      <p:sp>
        <p:nvSpPr>
          <p:cNvPr id="7" name="矩形 6"/>
          <p:cNvSpPr/>
          <p:nvPr/>
        </p:nvSpPr>
        <p:spPr>
          <a:xfrm>
            <a:off x="4613137" y="620688"/>
            <a:ext cx="2797561" cy="461665"/>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zh-TW"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BP</a:t>
            </a:r>
            <a:r>
              <a:rPr kumimoji="1" lang="zh-TW" altLang="en-US"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目標</a:t>
            </a:r>
            <a:r>
              <a:rPr kumimoji="1" lang="en-US" altLang="zh-TW" sz="24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a:t>
            </a:r>
            <a:r>
              <a:rPr kumimoji="1" lang="en-US" altLang="zh-TW"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284,341K</a:t>
            </a:r>
            <a:endParaRPr kumimoji="1" lang="zh-TW" altLang="en-US" sz="2400" b="1" i="0" u="sng"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endParaRPr>
          </a:p>
        </p:txBody>
      </p:sp>
      <p:graphicFrame>
        <p:nvGraphicFramePr>
          <p:cNvPr id="5" name="表格 4">
            <a:extLst>
              <a:ext uri="{FF2B5EF4-FFF2-40B4-BE49-F238E27FC236}">
                <a16:creationId xmlns:a16="http://schemas.microsoft.com/office/drawing/2014/main" id="{4D560FC8-7989-46E2-890C-05D5B5240FF1}"/>
              </a:ext>
            </a:extLst>
          </p:cNvPr>
          <p:cNvGraphicFramePr>
            <a:graphicFrameLocks noGrp="1"/>
          </p:cNvGraphicFramePr>
          <p:nvPr>
            <p:extLst>
              <p:ext uri="{D42A27DB-BD31-4B8C-83A1-F6EECF244321}">
                <p14:modId xmlns:p14="http://schemas.microsoft.com/office/powerpoint/2010/main" val="930750966"/>
              </p:ext>
            </p:extLst>
          </p:nvPr>
        </p:nvGraphicFramePr>
        <p:xfrm>
          <a:off x="1595929" y="1082353"/>
          <a:ext cx="9073011" cy="5424762"/>
        </p:xfrm>
        <a:graphic>
          <a:graphicData uri="http://schemas.openxmlformats.org/drawingml/2006/table">
            <a:tbl>
              <a:tblPr/>
              <a:tblGrid>
                <a:gridCol w="1598963">
                  <a:extLst>
                    <a:ext uri="{9D8B030D-6E8A-4147-A177-3AD203B41FA5}">
                      <a16:colId xmlns:a16="http://schemas.microsoft.com/office/drawing/2014/main" val="20000"/>
                    </a:ext>
                  </a:extLst>
                </a:gridCol>
                <a:gridCol w="1244906">
                  <a:extLst>
                    <a:ext uri="{9D8B030D-6E8A-4147-A177-3AD203B41FA5}">
                      <a16:colId xmlns:a16="http://schemas.microsoft.com/office/drawing/2014/main" val="20001"/>
                    </a:ext>
                  </a:extLst>
                </a:gridCol>
                <a:gridCol w="3367204">
                  <a:extLst>
                    <a:ext uri="{9D8B030D-6E8A-4147-A177-3AD203B41FA5}">
                      <a16:colId xmlns:a16="http://schemas.microsoft.com/office/drawing/2014/main" val="20002"/>
                    </a:ext>
                  </a:extLst>
                </a:gridCol>
                <a:gridCol w="1019504">
                  <a:extLst>
                    <a:ext uri="{9D8B030D-6E8A-4147-A177-3AD203B41FA5}">
                      <a16:colId xmlns:a16="http://schemas.microsoft.com/office/drawing/2014/main" val="20003"/>
                    </a:ext>
                  </a:extLst>
                </a:gridCol>
                <a:gridCol w="1842434">
                  <a:extLst>
                    <a:ext uri="{9D8B030D-6E8A-4147-A177-3AD203B41FA5}">
                      <a16:colId xmlns:a16="http://schemas.microsoft.com/office/drawing/2014/main" val="20004"/>
                    </a:ext>
                  </a:extLst>
                </a:gridCol>
              </a:tblGrid>
              <a:tr h="24876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300" b="1" u="sng" dirty="0">
                          <a:effectLst/>
                          <a:latin typeface="微軟正黑體" panose="020B0604030504040204" pitchFamily="34" charset="-120"/>
                          <a:ea typeface="微軟正黑體" panose="020B0604030504040204" pitchFamily="34" charset="-120"/>
                        </a:rPr>
                        <a:t>：</a:t>
                      </a:r>
                      <a:r>
                        <a:rPr lang="en-US" altLang="zh-TW" sz="1300" b="1" u="sng" dirty="0">
                          <a:effectLst/>
                          <a:latin typeface="微軟正黑體" panose="020B0604030504040204" pitchFamily="34" charset="-120"/>
                          <a:ea typeface="微軟正黑體" panose="020B0604030504040204" pitchFamily="34" charset="-120"/>
                        </a:rPr>
                        <a:t>391,534</a:t>
                      </a:r>
                      <a:r>
                        <a:rPr lang="en-US" sz="13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b="1" u="sng" dirty="0">
                          <a:solidFill>
                            <a:srgbClr val="0000FF"/>
                          </a:solidFill>
                          <a:effectLst/>
                          <a:latin typeface="微軟正黑體" panose="020B0604030504040204" pitchFamily="34" charset="-120"/>
                          <a:ea typeface="微軟正黑體" panose="020B0604030504040204" pitchFamily="34" charset="-120"/>
                        </a:rPr>
                        <a:t>認列數合計</a:t>
                      </a:r>
                      <a:r>
                        <a:rPr lang="zh-TW" altLang="en-US" sz="1300" b="1" u="sng" dirty="0">
                          <a:effectLst/>
                          <a:latin typeface="微軟正黑體" panose="020B0604030504040204" pitchFamily="34" charset="-120"/>
                          <a:ea typeface="微軟正黑體" panose="020B0604030504040204" pitchFamily="34" charset="-120"/>
                        </a:rPr>
                        <a:t>：</a:t>
                      </a:r>
                      <a:r>
                        <a:rPr lang="en-US" altLang="zh-TW" sz="1300" b="1" u="sng" dirty="0">
                          <a:effectLst/>
                          <a:latin typeface="微軟正黑體" panose="020B0604030504040204" pitchFamily="34" charset="-120"/>
                          <a:ea typeface="微軟正黑體" panose="020B0604030504040204" pitchFamily="34" charset="-120"/>
                        </a:rPr>
                        <a:t>317,987</a:t>
                      </a:r>
                      <a:r>
                        <a:rPr lang="en-US" sz="13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none"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138</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努力中</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none" baseline="0" dirty="0">
                          <a:solidFill>
                            <a:srgbClr val="FF0000"/>
                          </a:solidFill>
                          <a:effectLst/>
                          <a:latin typeface="微軟正黑體" panose="020B0604030504040204" pitchFamily="34" charset="-120"/>
                          <a:ea typeface="微軟正黑體" panose="020B0604030504040204" pitchFamily="34" charset="-120"/>
                        </a:rPr>
                        <a:t>  </a:t>
                      </a:r>
                      <a:r>
                        <a:rPr lang="en-US" altLang="zh-TW" sz="1300" u="sng" baseline="0" dirty="0">
                          <a:solidFill>
                            <a:srgbClr val="FF0000"/>
                          </a:solidFill>
                          <a:effectLst/>
                          <a:latin typeface="微軟正黑體" panose="020B0604030504040204" pitchFamily="34" charset="-120"/>
                          <a:ea typeface="微軟正黑體" panose="020B0604030504040204" pitchFamily="34" charset="-120"/>
                        </a:rPr>
                        <a:t>112</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51534">
                <a:tc rowSpan="8">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300" u="sng" dirty="0">
                          <a:solidFill>
                            <a:schemeClr val="tx1"/>
                          </a:solidFill>
                          <a:effectLst/>
                          <a:latin typeface="微軟正黑體" panose="020B0604030504040204" pitchFamily="34" charset="-120"/>
                          <a:ea typeface="微軟正黑體" panose="020B0604030504040204" pitchFamily="34" charset="-120"/>
                        </a:rPr>
                        <a:t>54,300K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rowSpan="8">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300" u="sng" dirty="0">
                          <a:effectLst/>
                          <a:latin typeface="微軟正黑體" panose="020B0604030504040204" pitchFamily="34" charset="-120"/>
                          <a:ea typeface="微軟正黑體" panose="020B0604030504040204" pitchFamily="34" charset="-120"/>
                        </a:rPr>
                        <a:t>20,300K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70932">
                <a:tc vMerge="1">
                  <a:txBody>
                    <a:bodyPr/>
                    <a:lstStyle/>
                    <a:p>
                      <a:endParaRPr lang="zh-TW" altLang="en-US"/>
                    </a:p>
                  </a:txBody>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安福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嘉義冷鏈物流中心建設規劃</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64258">
                <a:tc vMerge="1">
                  <a:txBody>
                    <a:bodyPr/>
                    <a:lstStyle/>
                    <a:p>
                      <a:endParaRPr lang="zh-TW" altLang="en-US"/>
                    </a:p>
                  </a:txBody>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12,000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弘達</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全聯</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邊緣式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高速動態辨識系統</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867295062"/>
                  </a:ext>
                </a:extLst>
              </a:tr>
              <a:tr h="22949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果實夥伴</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-GAI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影像生成</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441652599"/>
                  </a:ext>
                </a:extLst>
              </a:tr>
              <a:tr h="75140">
                <a:tc vMerge="1">
                  <a:txBody>
                    <a:bodyPr/>
                    <a:lstStyle/>
                    <a:p>
                      <a:endParaRPr lang="zh-TW" alt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碩網</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-GAI</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跨境行銷推廣</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530461171"/>
                  </a:ext>
                </a:extLst>
              </a:tr>
              <a:tr h="108001">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家福</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商品影像辨識</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4087656949"/>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30,000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世茂農業生技</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新世代蘭花生產自動化</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rPr>
                        <a:t>5,000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659091988"/>
                  </a:ext>
                </a:extLst>
              </a:tr>
              <a:tr h="183506">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ct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584415063"/>
                  </a:ext>
                </a:extLst>
              </a:tr>
              <a:tr h="138770">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sng"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119%</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推廣中</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u="sng" dirty="0">
                          <a:solidFill>
                            <a:srgbClr val="FF0000"/>
                          </a:solidFill>
                          <a:effectLst/>
                          <a:latin typeface="微軟正黑體" panose="020B0604030504040204" pitchFamily="34" charset="-120"/>
                          <a:ea typeface="微軟正黑體" panose="020B0604030504040204" pitchFamily="34" charset="-120"/>
                        </a:rPr>
                        <a:t>105%</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186079">
                <a:tc>
                  <a:txBody>
                    <a:bodyPr/>
                    <a:lstStyle/>
                    <a:p>
                      <a:pPr algn="ctr"/>
                      <a:r>
                        <a:rPr lang="en-US" altLang="zh-TW" sz="1300" u="sng" dirty="0">
                          <a:effectLst/>
                          <a:latin typeface="微軟正黑體" panose="020B0604030504040204" pitchFamily="34" charset="-120"/>
                          <a:ea typeface="微軟正黑體" panose="020B0604030504040204" pitchFamily="34" charset="-120"/>
                        </a:rPr>
                        <a:t>337,234</a:t>
                      </a:r>
                      <a:r>
                        <a:rPr lang="en-US" altLang="zh-TW" sz="13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櫻桃木</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雀莉家</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)(BP-</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蓄冷設備</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297,687</a:t>
                      </a:r>
                      <a:r>
                        <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35905"/>
                  </a:ext>
                </a:extLst>
              </a:tr>
              <a:tr h="183812">
                <a:tc>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6,500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威剛科技</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(BP-</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供應鏈碳資產管理服務平台</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6,500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425632"/>
                  </a:ext>
                </a:extLst>
              </a:tr>
              <a:tr h="115621">
                <a:tc rowSpan="3">
                  <a:txBody>
                    <a:body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110,000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三欣園藝</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智慧溫室蔬菜工廠建置</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60,000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29043652"/>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5,800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旭貿</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中科院材電所智慧</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AMR</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系統</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161941523"/>
                  </a:ext>
                </a:extLst>
              </a:tr>
              <a:tr h="258342">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1,900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弘達</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全聯</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)-RFID</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物流籠車管理系統軟體開發</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3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1417660863"/>
                  </a:ext>
                </a:extLst>
              </a:tr>
              <a:tr h="130044">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effectLst/>
                          <a:latin typeface="微軟正黑體" panose="020B0604030504040204" pitchFamily="34" charset="-120"/>
                          <a:ea typeface="微軟正黑體" panose="020B0604030504040204" pitchFamily="34" charset="-120"/>
                        </a:rPr>
                        <a:t>推廣中簽約數</a:t>
                      </a:r>
                      <a:r>
                        <a:rPr lang="en-US" altLang="zh-TW" sz="1300" dirty="0">
                          <a:effectLst/>
                          <a:latin typeface="微軟正黑體" panose="020B0604030504040204" pitchFamily="34" charset="-120"/>
                          <a:ea typeface="微軟正黑體" panose="020B0604030504040204" pitchFamily="34" charset="-120"/>
                        </a:rPr>
                        <a:t>:</a:t>
                      </a:r>
                      <a:endParaRPr lang="en-US" altLang="zh-TW" sz="1300" u="sng"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全順</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倉儲管理系統月租</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250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6"/>
                  </a:ext>
                </a:extLst>
              </a:tr>
              <a:tr h="213360">
                <a:tc rowSpan="2">
                  <a:txBody>
                    <a:bodyPr/>
                    <a:lstStyle/>
                    <a:p>
                      <a:pPr algn="ctr"/>
                      <a:r>
                        <a:rPr lang="en-US" altLang="zh-TW" sz="1300" u="sng" dirty="0">
                          <a:effectLst/>
                          <a:latin typeface="微軟正黑體" panose="020B0604030504040204" pitchFamily="34" charset="-120"/>
                          <a:ea typeface="微軟正黑體" panose="020B0604030504040204" pitchFamily="34" charset="-120"/>
                        </a:rPr>
                        <a:t>127,000</a:t>
                      </a:r>
                      <a:r>
                        <a:rPr lang="en-US" altLang="zh-TW" sz="13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商研院</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物流減碳研究分析</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3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74,050</a:t>
                      </a:r>
                      <a:r>
                        <a:rPr kumimoji="0" lang="en-US" altLang="zh-TW" sz="13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96457748"/>
                  </a:ext>
                </a:extLst>
              </a:tr>
              <a:tr h="0">
                <a:tc vMerge="1">
                  <a:txBody>
                    <a:bodyPr/>
                    <a:lstStyle/>
                    <a:p>
                      <a:endParaRPr lang="zh-TW" altLang="en-US"/>
                    </a:p>
                  </a:txBody>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聯億通</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a:t>
                      </a:r>
                      <a:r>
                        <a:rPr lang="en-US" altLang="zh-TW" sz="1300" b="0" i="0" u="none" strike="noStrike" dirty="0" err="1">
                          <a:solidFill>
                            <a:schemeClr val="tx1"/>
                          </a:solidFill>
                          <a:effectLst/>
                          <a:latin typeface="微軟正黑體" panose="020B0604030504040204" pitchFamily="34" charset="-120"/>
                          <a:ea typeface="微軟正黑體" panose="020B0604030504040204" pitchFamily="34" charset="-120"/>
                        </a:rPr>
                        <a:t>i</a:t>
                      </a:r>
                      <a:r>
                        <a:rPr lang="en-US" altLang="zh-TW" sz="1300" b="0" i="0" u="none" strike="noStrike" dirty="0">
                          <a:solidFill>
                            <a:schemeClr val="tx1"/>
                          </a:solidFill>
                          <a:effectLst/>
                          <a:latin typeface="微軟正黑體" panose="020B0604030504040204" pitchFamily="34" charset="-120"/>
                          <a:ea typeface="微軟正黑體" panose="020B0604030504040204" pitchFamily="34" charset="-120"/>
                        </a:rPr>
                        <a:t>-sure</a:t>
                      </a:r>
                      <a:r>
                        <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rPr>
                        <a:t>精準關懷</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rPr>
                        <a:t>300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16011753"/>
                  </a:ext>
                </a:extLst>
              </a:tr>
              <a:tr h="204522">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algn="r" defTabSz="914400" rtl="0" eaLnBrk="1" fontAlgn="ctr" latinLnBrk="0" hangingPunct="1"/>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3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7"/>
                  </a:ext>
                </a:extLst>
              </a:tr>
              <a:tr h="129380">
                <a:tc vMerge="1">
                  <a:txBody>
                    <a:bodyPr/>
                    <a:lstStyle/>
                    <a:p>
                      <a:endParaRPr lang="zh-TW" altLang="en-US"/>
                    </a:p>
                  </a:txBody>
                  <a:tcPr>
                    <a:lnT w="12700" cmpd="sng">
                      <a:noFill/>
                      <a:prstDash val="soli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algn="r" defTabSz="914400" rtl="0" eaLnBrk="1" fontAlgn="ctr" latinLnBrk="0" hangingPunct="1"/>
                      <a:endParaRPr lang="en-US" altLang="zh-TW" sz="13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lnL w="12700" cap="flat" cmpd="sng" algn="ctr">
                      <a:solidFill>
                        <a:sysClr val="windowText" lastClr="000000"/>
                      </a:solidFill>
                      <a:prstDash val="solid"/>
                      <a:round/>
                      <a:headEnd type="none" w="med" len="med"/>
                      <a:tailEnd type="none" w="med" len="med"/>
                    </a:lnL>
                    <a:lnT w="12700" cmpd="sng">
                      <a:noFill/>
                      <a:prstDash val="solid"/>
                    </a:lnT>
                  </a:tcPr>
                </a:tc>
                <a:extLst>
                  <a:ext uri="{0D108BD9-81ED-4DB2-BD59-A6C34878D82A}">
                    <a16:rowId xmlns:a16="http://schemas.microsoft.com/office/drawing/2014/main" val="1889927490"/>
                  </a:ext>
                </a:extLst>
              </a:tr>
              <a:tr h="0">
                <a:tc vMerge="1">
                  <a:txBody>
                    <a:bodyPr/>
                    <a:lstStyle/>
                    <a:p>
                      <a:endParaRPr lang="zh-TW" altLang="en-US"/>
                    </a:p>
                  </a:txBody>
                  <a:tcPr>
                    <a:lnT w="12700" cmpd="sng">
                      <a:noFill/>
                      <a:prstDash val="solid"/>
                    </a:lnT>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endParaRPr lang="zh-TW" altLang="en-US" sz="13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endParaRPr lang="en-US" altLang="zh-TW" sz="13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lnL w="12700" cap="flat" cmpd="sng" algn="ctr">
                      <a:solidFill>
                        <a:sysClr val="windowText" lastClr="000000"/>
                      </a:solidFill>
                      <a:prstDash val="solid"/>
                      <a:round/>
                      <a:headEnd type="none" w="med" len="med"/>
                      <a:tailEnd type="none" w="med" len="med"/>
                    </a:lnL>
                    <a:lnT w="12700" cmpd="sng">
                      <a:noFill/>
                      <a:prstDash val="solid"/>
                    </a:lnT>
                  </a:tcPr>
                </a:tc>
                <a:extLst>
                  <a:ext uri="{0D108BD9-81ED-4DB2-BD59-A6C34878D82A}">
                    <a16:rowId xmlns:a16="http://schemas.microsoft.com/office/drawing/2014/main" val="4039054890"/>
                  </a:ext>
                </a:extLst>
              </a:tr>
              <a:tr h="0">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a:t>
                      </a:r>
                      <a:r>
                        <a:rPr lang="zh-TW" altLang="en-US" sz="1300" u="sng" dirty="0">
                          <a:solidFill>
                            <a:srgbClr val="FF0000"/>
                          </a:solidFill>
                          <a:effectLst/>
                          <a:latin typeface="微軟正黑體" panose="020B0604030504040204" pitchFamily="34" charset="-120"/>
                          <a:ea typeface="微軟正黑體" panose="020B0604030504040204" pitchFamily="34" charset="-120"/>
                        </a:rPr>
                        <a:t> </a:t>
                      </a:r>
                      <a:r>
                        <a:rPr lang="en-US" altLang="zh-TW" sz="1300" u="sng" dirty="0">
                          <a:solidFill>
                            <a:srgbClr val="FF0000"/>
                          </a:solidFill>
                          <a:effectLst/>
                          <a:latin typeface="微軟正黑體" panose="020B0604030504040204" pitchFamily="34" charset="-120"/>
                          <a:ea typeface="微軟正黑體" panose="020B0604030504040204" pitchFamily="34" charset="-120"/>
                        </a:rPr>
                        <a:t>74</a:t>
                      </a:r>
                      <a:r>
                        <a:rPr lang="en-US" altLang="zh-TW" sz="13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210,234</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u="sng" dirty="0">
                          <a:effectLst/>
                          <a:latin typeface="微軟正黑體" panose="020B0604030504040204" pitchFamily="34" charset="-120"/>
                          <a:ea typeface="微軟正黑體" panose="020B0604030504040204" pitchFamily="34" charset="-120"/>
                        </a:rPr>
                        <a:t>已簽約</a:t>
                      </a:r>
                      <a:r>
                        <a:rPr lang="en-US" altLang="zh-TW" sz="1300" u="sng" dirty="0">
                          <a:effectLst/>
                          <a:latin typeface="微軟正黑體" panose="020B0604030504040204" pitchFamily="34" charset="-120"/>
                          <a:ea typeface="微軟正黑體" panose="020B0604030504040204" pitchFamily="34" charset="-120"/>
                        </a:rPr>
                        <a:t>(</a:t>
                      </a:r>
                      <a:r>
                        <a:rPr lang="zh-TW" altLang="en-US" sz="1300" u="sng" dirty="0">
                          <a:effectLst/>
                          <a:latin typeface="微軟正黑體" panose="020B0604030504040204" pitchFamily="34" charset="-120"/>
                          <a:ea typeface="微軟正黑體" panose="020B0604030504040204" pitchFamily="34" charset="-120"/>
                        </a:rPr>
                        <a:t>單位：</a:t>
                      </a:r>
                      <a:r>
                        <a:rPr lang="en-US" altLang="zh-TW"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223,637</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u="sng" dirty="0">
                          <a:solidFill>
                            <a:srgbClr val="FF0000"/>
                          </a:solidFill>
                          <a:effectLst/>
                          <a:latin typeface="微軟正黑體" panose="020B0604030504040204" pitchFamily="34" charset="-120"/>
                          <a:ea typeface="微軟正黑體" panose="020B0604030504040204" pitchFamily="34" charset="-120"/>
                        </a:rPr>
                        <a:t>79%</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2"/>
                  </a:ext>
                </a:extLst>
              </a:tr>
              <a:tr h="14760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3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sz="1300" u="sng" dirty="0">
                          <a:effectLst/>
                          <a:latin typeface="微軟正黑體" panose="020B0604030504040204" pitchFamily="34" charset="-120"/>
                          <a:ea typeface="微軟正黑體" panose="020B0604030504040204" pitchFamily="34" charset="-120"/>
                        </a:rPr>
                        <a:t>Backlog(</a:t>
                      </a:r>
                      <a:r>
                        <a:rPr lang="zh-TW" altLang="en-US" sz="1300" u="sng" dirty="0">
                          <a:effectLst/>
                          <a:latin typeface="微軟正黑體" panose="020B0604030504040204" pitchFamily="34" charset="-120"/>
                          <a:ea typeface="微軟正黑體" panose="020B0604030504040204" pitchFamily="34" charset="-120"/>
                        </a:rPr>
                        <a:t>單位：</a:t>
                      </a:r>
                      <a:r>
                        <a:rPr lang="en-US" sz="13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300" dirty="0">
                          <a:solidFill>
                            <a:srgbClr val="0000FF"/>
                          </a:solidFill>
                          <a:effectLst/>
                          <a:latin typeface="微軟正黑體" panose="020B0604030504040204" pitchFamily="34" charset="-120"/>
                          <a:ea typeface="微軟正黑體" panose="020B0604030504040204" pitchFamily="34" charset="-120"/>
                        </a:rPr>
                        <a:t>40,229</a:t>
                      </a:r>
                      <a:endParaRPr lang="zh-TW" altLang="en-US" sz="13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300" dirty="0">
                          <a:solidFill>
                            <a:srgbClr val="FF0000"/>
                          </a:solidFill>
                          <a:effectLst/>
                          <a:latin typeface="微軟正黑體" panose="020B0604030504040204" pitchFamily="34" charset="-120"/>
                          <a:ea typeface="微軟正黑體" panose="020B0604030504040204" pitchFamily="34" charset="-120"/>
                        </a:rPr>
                        <a:t>累加 </a:t>
                      </a:r>
                      <a:r>
                        <a:rPr lang="en-US" altLang="zh-TW" sz="1300" dirty="0">
                          <a:solidFill>
                            <a:srgbClr val="FF0000"/>
                          </a:solidFill>
                          <a:effectLst/>
                          <a:latin typeface="微軟正黑體" panose="020B0604030504040204" pitchFamily="34" charset="-120"/>
                          <a:ea typeface="微軟正黑體" panose="020B0604030504040204" pitchFamily="34" charset="-120"/>
                        </a:rPr>
                        <a:t>14%</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412794094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EBADFF10-BBE7-41BE-B6F0-55894BC63894}"/>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7</a:t>
            </a:fld>
            <a:endParaRPr lang="en-US" altLang="zh-TW">
              <a:solidFill>
                <a:prstClr val="white"/>
              </a:solidFill>
            </a:endParaRPr>
          </a:p>
        </p:txBody>
      </p:sp>
      <p:sp>
        <p:nvSpPr>
          <p:cNvPr id="5" name="內容版面配置區 4">
            <a:extLst>
              <a:ext uri="{FF2B5EF4-FFF2-40B4-BE49-F238E27FC236}">
                <a16:creationId xmlns:a16="http://schemas.microsoft.com/office/drawing/2014/main" id="{1BE205DB-F0B3-44CD-880A-CD41A7FFB3B1}"/>
              </a:ext>
            </a:extLst>
          </p:cNvPr>
          <p:cNvSpPr txBox="1">
            <a:spLocks/>
          </p:cNvSpPr>
          <p:nvPr/>
        </p:nvSpPr>
        <p:spPr bwMode="auto">
          <a:xfrm>
            <a:off x="3515033" y="2268773"/>
            <a:ext cx="6715432" cy="1565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kumimoji="1" sz="3200">
                <a:solidFill>
                  <a:schemeClr val="tx1"/>
                </a:solidFill>
                <a:latin typeface="+mn-lt"/>
                <a:ea typeface="+mn-ea"/>
                <a:cs typeface="+mn-cs"/>
              </a:defRPr>
            </a:lvl1pPr>
            <a:lvl2pPr marL="457200" indent="0" algn="ctr" rtl="0" eaLnBrk="0" fontAlgn="base" hangingPunct="0">
              <a:spcBef>
                <a:spcPct val="20000"/>
              </a:spcBef>
              <a:spcAft>
                <a:spcPct val="0"/>
              </a:spcAft>
              <a:buNone/>
              <a:defRPr kumimoji="1" sz="2800">
                <a:solidFill>
                  <a:schemeClr val="tx1"/>
                </a:solidFill>
                <a:latin typeface="+mn-lt"/>
                <a:ea typeface="+mn-ea"/>
              </a:defRPr>
            </a:lvl2pPr>
            <a:lvl3pPr marL="914400" indent="0" algn="ctr" rtl="0" eaLnBrk="0" fontAlgn="base" hangingPunct="0">
              <a:spcBef>
                <a:spcPct val="20000"/>
              </a:spcBef>
              <a:spcAft>
                <a:spcPct val="0"/>
              </a:spcAft>
              <a:buNone/>
              <a:defRPr kumimoji="1" sz="2400">
                <a:solidFill>
                  <a:schemeClr val="tx1"/>
                </a:solidFill>
                <a:latin typeface="+mn-lt"/>
                <a:ea typeface="+mn-ea"/>
              </a:defRPr>
            </a:lvl3pPr>
            <a:lvl4pPr marL="1371600" indent="0" algn="ctr" rtl="0" eaLnBrk="0" fontAlgn="base" hangingPunct="0">
              <a:spcBef>
                <a:spcPct val="20000"/>
              </a:spcBef>
              <a:spcAft>
                <a:spcPct val="0"/>
              </a:spcAft>
              <a:buNone/>
              <a:defRPr kumimoji="1" sz="2000">
                <a:solidFill>
                  <a:schemeClr val="tx1"/>
                </a:solidFill>
                <a:latin typeface="+mn-lt"/>
                <a:ea typeface="+mn-ea"/>
              </a:defRPr>
            </a:lvl4pPr>
            <a:lvl5pPr marL="1828800" indent="0" algn="ctr" rtl="0" eaLnBrk="0" fontAlgn="base" hangingPunct="0">
              <a:spcBef>
                <a:spcPct val="20000"/>
              </a:spcBef>
              <a:spcAft>
                <a:spcPct val="0"/>
              </a:spcAft>
              <a:buNone/>
              <a:defRPr kumimoji="1" sz="2000">
                <a:solidFill>
                  <a:schemeClr val="tx1"/>
                </a:solidFill>
                <a:latin typeface="+mn-lt"/>
                <a:ea typeface="+mn-ea"/>
              </a:defRPr>
            </a:lvl5pPr>
            <a:lvl6pPr marL="2286000" indent="0" algn="ctr" rtl="0" fontAlgn="base">
              <a:spcBef>
                <a:spcPct val="20000"/>
              </a:spcBef>
              <a:spcAft>
                <a:spcPct val="0"/>
              </a:spcAft>
              <a:buNone/>
              <a:defRPr kumimoji="1" sz="2000">
                <a:solidFill>
                  <a:schemeClr val="tx1"/>
                </a:solidFill>
                <a:latin typeface="+mn-lt"/>
                <a:ea typeface="+mn-ea"/>
              </a:defRPr>
            </a:lvl6pPr>
            <a:lvl7pPr marL="2743200" indent="0" algn="ctr" rtl="0" fontAlgn="base">
              <a:spcBef>
                <a:spcPct val="20000"/>
              </a:spcBef>
              <a:spcAft>
                <a:spcPct val="0"/>
              </a:spcAft>
              <a:buNone/>
              <a:defRPr kumimoji="1" sz="2000">
                <a:solidFill>
                  <a:schemeClr val="tx1"/>
                </a:solidFill>
                <a:latin typeface="+mn-lt"/>
                <a:ea typeface="+mn-ea"/>
              </a:defRPr>
            </a:lvl7pPr>
            <a:lvl8pPr marL="3200400" indent="0" algn="ctr" rtl="0" fontAlgn="base">
              <a:spcBef>
                <a:spcPct val="20000"/>
              </a:spcBef>
              <a:spcAft>
                <a:spcPct val="0"/>
              </a:spcAft>
              <a:buNone/>
              <a:defRPr kumimoji="1" sz="2000">
                <a:solidFill>
                  <a:schemeClr val="tx1"/>
                </a:solidFill>
                <a:latin typeface="+mn-lt"/>
                <a:ea typeface="+mn-ea"/>
              </a:defRPr>
            </a:lvl8pPr>
            <a:lvl9pPr marL="3657600" indent="0" algn="ctr" rtl="0" fontAlgn="base">
              <a:spcBef>
                <a:spcPct val="20000"/>
              </a:spcBef>
              <a:spcAft>
                <a:spcPct val="0"/>
              </a:spcAft>
              <a:buNone/>
              <a:defRPr kumimoji="1" sz="2000">
                <a:solidFill>
                  <a:schemeClr val="tx1"/>
                </a:solidFill>
                <a:latin typeface="+mn-lt"/>
                <a:ea typeface="+mn-ea"/>
              </a:defRPr>
            </a:lvl9pPr>
          </a:lstStyle>
          <a:p>
            <a:pPr algn="l" eaLnBrk="1" hangingPunct="1">
              <a:lnSpc>
                <a:spcPct val="120000"/>
              </a:lnSpc>
              <a:buFont typeface="Wingdings" panose="05000000000000000000" pitchFamily="2" charset="2"/>
              <a:buChar char="Ø"/>
              <a:defRPr/>
            </a:pPr>
            <a:r>
              <a:rPr lang="zh-TW" altLang="en-US" b="1" kern="0" dirty="0">
                <a:solidFill>
                  <a:srgbClr val="87CEFA"/>
                </a:solidFill>
                <a:latin typeface="微軟正黑體" panose="020B0604030504040204" pitchFamily="34" charset="-120"/>
                <a:ea typeface="微軟正黑體" panose="020B0604030504040204" pitchFamily="34" charset="-120"/>
              </a:rPr>
              <a:t>組業務能見度</a:t>
            </a:r>
            <a:endParaRPr lang="en-US" altLang="zh-TW" b="1" kern="0" dirty="0">
              <a:solidFill>
                <a:srgbClr val="87CEFA"/>
              </a:solidFill>
              <a:latin typeface="微軟正黑體" panose="020B0604030504040204" pitchFamily="34" charset="-120"/>
              <a:ea typeface="微軟正黑體" panose="020B0604030504040204" pitchFamily="34" charset="-120"/>
            </a:endParaRPr>
          </a:p>
          <a:p>
            <a:pPr algn="l" eaLnBrk="1" hangingPunct="1">
              <a:lnSpc>
                <a:spcPct val="120000"/>
              </a:lnSpc>
              <a:buFont typeface="Wingdings" panose="05000000000000000000" pitchFamily="2" charset="2"/>
              <a:buChar char="Ø"/>
              <a:defRPr/>
            </a:pPr>
            <a:r>
              <a:rPr lang="zh-TW" altLang="en-US" b="1" kern="0" dirty="0">
                <a:solidFill>
                  <a:srgbClr val="0000FF"/>
                </a:solidFill>
                <a:latin typeface="微軟正黑體" panose="020B0604030504040204" pitchFamily="34" charset="-120"/>
                <a:ea typeface="微軟正黑體" panose="020B0604030504040204" pitchFamily="34" charset="-120"/>
              </a:rPr>
              <a:t>重大效益推動進度</a:t>
            </a: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defRPr/>
            </a:pP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kumimoji="0" lang="en-US" altLang="zh-TW" b="1" kern="0" dirty="0">
              <a:solidFill>
                <a:srgbClr val="0000FF"/>
              </a:solidFill>
              <a:latin typeface="微軟正黑體" panose="020B0604030504040204" pitchFamily="34" charset="-120"/>
              <a:ea typeface="微軟正黑體" panose="020B0604030504040204" pitchFamily="34" charset="-120"/>
            </a:endParaRPr>
          </a:p>
          <a:p>
            <a:pPr eaLnBrk="1" hangingPunct="1">
              <a:lnSpc>
                <a:spcPct val="120000"/>
              </a:lnSpc>
              <a:buFont typeface="Arial" panose="020B0604020202020204" pitchFamily="34" charset="0"/>
              <a:buChar char="•"/>
              <a:defRPr/>
            </a:pP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buFont typeface="Arial" panose="020B0604020202020204" pitchFamily="34" charset="0"/>
              <a:buChar char="•"/>
              <a:defRPr/>
            </a:pPr>
            <a:endParaRPr lang="en-US" altLang="zh-TW" b="1" kern="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eaLnBrk="1" hangingPunct="1">
              <a:lnSpc>
                <a:spcPct val="120000"/>
              </a:lnSpc>
              <a:defRPr/>
            </a:pPr>
            <a:endParaRPr lang="en-US" altLang="zh-TW" b="1" kern="0" dirty="0">
              <a:solidFill>
                <a:srgbClr val="0000FF"/>
              </a:solidFill>
              <a:latin typeface="微軟正黑體" panose="020B0604030504040204" pitchFamily="34" charset="-120"/>
              <a:ea typeface="微軟正黑體" panose="020B0604030504040204" pitchFamily="34" charset="-120"/>
            </a:endParaRPr>
          </a:p>
          <a:p>
            <a:pPr lvl="1" eaLnBrk="1" hangingPunct="1">
              <a:lnSpc>
                <a:spcPct val="120000"/>
              </a:lnSpc>
              <a:buFont typeface="Arial" panose="020B0604020202020204" pitchFamily="34" charset="0"/>
              <a:buChar char="•"/>
              <a:defRPr/>
            </a:pPr>
            <a:endParaRPr lang="en-US" altLang="zh-TW" sz="3200" b="1" kern="0" dirty="0">
              <a:solidFill>
                <a:srgbClr val="0000FF"/>
              </a:solidFill>
              <a:latin typeface="微軟正黑體" panose="020B0604030504040204" pitchFamily="34" charset="-120"/>
              <a:ea typeface="微軟正黑體" panose="020B0604030504040204" pitchFamily="34" charset="-120"/>
            </a:endParaRPr>
          </a:p>
          <a:p>
            <a:pPr marL="422041" lvl="1" eaLnBrk="1" hangingPunct="1">
              <a:lnSpc>
                <a:spcPct val="120000"/>
              </a:lnSpc>
              <a:defRPr/>
            </a:pPr>
            <a:endParaRPr lang="en-US" altLang="zh-TW" sz="3200" b="1" kern="0" dirty="0">
              <a:solidFill>
                <a:srgbClr val="0033CC"/>
              </a:solidFill>
              <a:latin typeface="微軟正黑體" panose="020B0604030504040204" pitchFamily="34" charset="-120"/>
              <a:ea typeface="微軟正黑體" panose="020B0604030504040204" pitchFamily="34" charset="-120"/>
            </a:endParaRPr>
          </a:p>
          <a:p>
            <a:pPr eaLnBrk="1" hangingPunct="1">
              <a:lnSpc>
                <a:spcPct val="120000"/>
              </a:lnSpc>
              <a:buFont typeface="Wingdings" panose="05000000000000000000" pitchFamily="2" charset="2"/>
              <a:buChar char="Ø"/>
            </a:pPr>
            <a:endParaRPr lang="zh-TW" altLang="en-US" b="1" kern="0" dirty="0">
              <a:solidFill>
                <a:srgbClr val="0033CC"/>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6683955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1961539022"/>
              </p:ext>
            </p:extLst>
          </p:nvPr>
        </p:nvGraphicFramePr>
        <p:xfrm>
          <a:off x="555521" y="672663"/>
          <a:ext cx="11080955" cy="5932394"/>
        </p:xfrm>
        <a:graphic>
          <a:graphicData uri="http://schemas.openxmlformats.org/drawingml/2006/table">
            <a:tbl>
              <a:tblPr firstRow="1" bandRow="1">
                <a:tableStyleId>{5940675A-B579-460E-94D1-54222C63F5DA}</a:tableStyleId>
              </a:tblPr>
              <a:tblGrid>
                <a:gridCol w="558705">
                  <a:extLst>
                    <a:ext uri="{9D8B030D-6E8A-4147-A177-3AD203B41FA5}">
                      <a16:colId xmlns:a16="http://schemas.microsoft.com/office/drawing/2014/main" val="20000"/>
                    </a:ext>
                  </a:extLst>
                </a:gridCol>
                <a:gridCol w="2897333">
                  <a:extLst>
                    <a:ext uri="{9D8B030D-6E8A-4147-A177-3AD203B41FA5}">
                      <a16:colId xmlns:a16="http://schemas.microsoft.com/office/drawing/2014/main" val="20002"/>
                    </a:ext>
                  </a:extLst>
                </a:gridCol>
                <a:gridCol w="7624917">
                  <a:extLst>
                    <a:ext uri="{9D8B030D-6E8A-4147-A177-3AD203B41FA5}">
                      <a16:colId xmlns:a16="http://schemas.microsoft.com/office/drawing/2014/main" val="1692707848"/>
                    </a:ext>
                  </a:extLst>
                </a:gridCol>
              </a:tblGrid>
              <a:tr h="389457">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800" b="0"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dirty="0">
                          <a:latin typeface="微軟正黑體" panose="020B0604030504040204" pitchFamily="34" charset="-120"/>
                          <a:ea typeface="微軟正黑體" panose="020B0604030504040204" pitchFamily="34" charset="-120"/>
                        </a:rPr>
                        <a:t>重大效益</a:t>
                      </a:r>
                      <a:endParaRPr lang="zh-TW" altLang="en-US" sz="2000" b="1"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發展</a:t>
                      </a:r>
                      <a:r>
                        <a:rPr lang="en-US" altLang="zh-TW" sz="2000" b="1" dirty="0">
                          <a:latin typeface="微軟正黑體" panose="020B0604030504040204" pitchFamily="34" charset="-120"/>
                          <a:ea typeface="微軟正黑體" panose="020B0604030504040204" pitchFamily="34" charset="-120"/>
                          <a:cs typeface="Calibri" panose="020F0502020204030204" pitchFamily="34" charset="0"/>
                        </a:rPr>
                        <a:t>/</a:t>
                      </a: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推動進度</a:t>
                      </a:r>
                    </a:p>
                  </a:txBody>
                  <a:tcPr anchor="ctr"/>
                </a:tc>
                <a:extLst>
                  <a:ext uri="{0D108BD9-81ED-4DB2-BD59-A6C34878D82A}">
                    <a16:rowId xmlns:a16="http://schemas.microsoft.com/office/drawing/2014/main" val="10000"/>
                  </a:ext>
                </a:extLst>
              </a:tr>
              <a:tr h="3335526">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2000" b="1" kern="1200" dirty="0">
                          <a:solidFill>
                            <a:schemeClr val="tx1"/>
                          </a:solidFill>
                          <a:effectLst/>
                          <a:latin typeface="微軟正黑體" panose="020B0604030504040204" pitchFamily="34" charset="-120"/>
                          <a:ea typeface="微軟正黑體" panose="020B0604030504040204" pitchFamily="34" charset="-120"/>
                          <a:cs typeface="+mn-cs"/>
                        </a:rPr>
                        <a:t>智慧</a:t>
                      </a:r>
                      <a:r>
                        <a:rPr lang="zh-TW" altLang="zh-TW" sz="2000" b="1" kern="1200" dirty="0">
                          <a:solidFill>
                            <a:schemeClr val="tx1"/>
                          </a:solidFill>
                          <a:effectLst/>
                          <a:latin typeface="微軟正黑體" panose="020B0604030504040204" pitchFamily="34" charset="-120"/>
                          <a:ea typeface="微軟正黑體" panose="020B0604030504040204" pitchFamily="34" charset="-120"/>
                          <a:cs typeface="+mn-cs"/>
                        </a:rPr>
                        <a:t>倉儲</a:t>
                      </a:r>
                      <a:endParaRPr lang="zh-TW" altLang="en-US" sz="2000" b="1" u="none" dirty="0">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176213" lvl="0" indent="-176213" algn="l" defTabSz="844083" rtl="0" eaLnBrk="1" latinLnBrk="0" hangingPunct="1">
                        <a:lnSpc>
                          <a:spcPct val="100000"/>
                        </a:lnSpc>
                        <a:spcBef>
                          <a:spcPts val="300"/>
                        </a:spcBef>
                        <a:spcAft>
                          <a:spcPts val="0"/>
                        </a:spcAft>
                        <a:buFont typeface="Arial" panose="020B0604020202020204" pitchFamily="34" charset="0"/>
                        <a:buChar char="•"/>
                      </a:pP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發展台灣領先之物就物全無人化之「</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AI</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廣域箱體四維堆垛技術」，完善倉儲最後一里。</a:t>
                      </a:r>
                    </a:p>
                    <a:p>
                      <a:pPr marL="176213" lvl="0" indent="-176213" algn="l" defTabSz="844083" rtl="0" eaLnBrk="1" latinLnBrk="0" hangingPunct="1">
                        <a:lnSpc>
                          <a:spcPct val="100000"/>
                        </a:lnSpc>
                        <a:spcBef>
                          <a:spcPts val="300"/>
                        </a:spcBef>
                        <a:spcAft>
                          <a:spcPts val="0"/>
                        </a:spcAft>
                        <a:buFont typeface="Arial" panose="020B0604020202020204" pitchFamily="34" charset="0"/>
                        <a:buChar char="•"/>
                      </a:pP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促成千萬級優質企業收入</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與台灣龍頭零售倉儲業者共創</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如：全聯、萊爾富</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建構自主國產化系統、設備與方案，落實進口替代。</a:t>
                      </a:r>
                    </a:p>
                  </a:txBody>
                  <a:tcPr anchor="ctr"/>
                </a:tc>
                <a:tc>
                  <a:txBody>
                    <a:bodyPr/>
                    <a:lstStyle/>
                    <a:p>
                      <a:pPr marL="0" marR="0" lvl="1" indent="0" algn="l" defTabSz="914400" rtl="0" eaLnBrk="1" fontAlgn="auto" latinLnBrk="0" hangingPunct="1">
                        <a:lnSpc>
                          <a:spcPts val="2000"/>
                        </a:lnSpc>
                        <a:spcBef>
                          <a:spcPts val="300"/>
                        </a:spcBef>
                        <a:spcAft>
                          <a:spcPts val="0"/>
                        </a:spcAft>
                        <a:buClrTx/>
                        <a:buSzTx/>
                        <a:buFont typeface="Arial" panose="020B0604020202020204" pitchFamily="34" charset="0"/>
                        <a:buNone/>
                        <a:tabLst/>
                        <a:defRPr/>
                      </a:pPr>
                      <a:r>
                        <a:rPr lang="en-US" altLang="zh-TW" sz="1600" kern="1200" dirty="0">
                          <a:solidFill>
                            <a:schemeClr val="tx1"/>
                          </a:solidFill>
                          <a:effectLst/>
                          <a:latin typeface="+mn-lt"/>
                          <a:ea typeface="+mn-ea"/>
                          <a:cs typeface="+mn-cs"/>
                        </a:rPr>
                        <a:t>1.</a:t>
                      </a:r>
                      <a:r>
                        <a:rPr lang="zh-TW" altLang="en-US" sz="1600" kern="1200" dirty="0">
                          <a:solidFill>
                            <a:schemeClr val="tx1"/>
                          </a:solidFill>
                          <a:effectLst/>
                          <a:latin typeface="+mn-lt"/>
                          <a:ea typeface="+mn-ea"/>
                          <a:cs typeface="+mn-cs"/>
                        </a:rPr>
                        <a:t>業務推廣</a:t>
                      </a:r>
                      <a:endParaRPr lang="en-US" altLang="zh-TW" sz="1600" kern="1200" dirty="0">
                        <a:solidFill>
                          <a:schemeClr val="tx1"/>
                        </a:solidFill>
                        <a:effectLst/>
                        <a:latin typeface="+mn-lt"/>
                        <a:ea typeface="+mn-ea"/>
                        <a:cs typeface="+mn-cs"/>
                      </a:endParaRPr>
                    </a:p>
                    <a:p>
                      <a:pPr marL="176212" marR="0" lvl="1" indent="0" algn="l" defTabSz="914400" rtl="0" eaLnBrk="1" fontAlgn="auto" latinLnBrk="0" hangingPunct="1">
                        <a:lnSpc>
                          <a:spcPts val="2000"/>
                        </a:lnSpc>
                        <a:spcBef>
                          <a:spcPts val="300"/>
                        </a:spcBef>
                        <a:spcAft>
                          <a:spcPts val="0"/>
                        </a:spcAft>
                        <a:buClrTx/>
                        <a:buSzTx/>
                        <a:buFont typeface="Arial" panose="020B0604020202020204" pitchFamily="34" charset="0"/>
                        <a:buNone/>
                        <a:tabLst/>
                        <a:defRPr/>
                      </a:pP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弘達流通</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全聯</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 RFID</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物流籠車管理系統</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(12,931,800</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元，含稅</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mn-lt"/>
                          <a:ea typeface="+mn-ea"/>
                          <a:cs typeface="+mn-cs"/>
                        </a:rPr>
                        <a:t>已簽約</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p>
                    <a:p>
                      <a:pPr marL="536575" marR="0" lvl="1" indent="-17780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持續優化籠車管理相關流程與軟體程式，並預定於</a:t>
                      </a:r>
                      <a:r>
                        <a:rPr lang="en-US" altLang="zh-TW" sz="1600" kern="1200" dirty="0">
                          <a:solidFill>
                            <a:schemeClr val="tx1"/>
                          </a:solidFill>
                          <a:effectLst/>
                          <a:latin typeface="+mn-lt"/>
                          <a:ea typeface="微軟正黑體" panose="020B0604030504040204" pitchFamily="34" charset="-120"/>
                          <a:cs typeface="+mn-cs"/>
                        </a:rPr>
                        <a:t>11/18</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前完成</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2</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萬個</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tag</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交付。</a:t>
                      </a:r>
                    </a:p>
                    <a:p>
                      <a:pPr marL="536575" marR="0" lvl="1" indent="-17780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軟體案契約書已經寄送給廠商送印中，計畫金額計</a:t>
                      </a:r>
                      <a:r>
                        <a:rPr lang="en-US" altLang="zh-TW" sz="1600"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190</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萬元</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未稅</a:t>
                      </a:r>
                      <a:r>
                        <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600" kern="1200" dirty="0">
                        <a:solidFill>
                          <a:schemeClr val="tx1"/>
                        </a:solidFill>
                        <a:effectLst/>
                        <a:latin typeface="微軟正黑體" panose="020B0604030504040204" pitchFamily="34" charset="-120"/>
                        <a:ea typeface="微軟正黑體" panose="020B0604030504040204" pitchFamily="34" charset="-120"/>
                        <a:cs typeface="+mn-cs"/>
                      </a:endParaRPr>
                    </a:p>
                    <a:p>
                      <a:pPr marL="536575" marR="0" lvl="1" indent="-17780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kern="1200" dirty="0">
                          <a:solidFill>
                            <a:schemeClr val="tx1"/>
                          </a:solidFill>
                          <a:effectLst/>
                          <a:latin typeface="+mn-lt"/>
                          <a:ea typeface="+mn-ea"/>
                          <a:cs typeface="+mn-cs"/>
                        </a:rPr>
                        <a:t>洽談邊緣式</a:t>
                      </a:r>
                      <a:r>
                        <a:rPr lang="en-US" altLang="zh-TW" sz="1600" kern="1200" dirty="0">
                          <a:solidFill>
                            <a:schemeClr val="tx1"/>
                          </a:solidFill>
                          <a:effectLst/>
                          <a:latin typeface="+mn-lt"/>
                          <a:ea typeface="+mn-ea"/>
                          <a:cs typeface="+mn-cs"/>
                        </a:rPr>
                        <a:t>AI</a:t>
                      </a:r>
                      <a:r>
                        <a:rPr lang="zh-TW" altLang="en-US" sz="1600" kern="1200" dirty="0">
                          <a:solidFill>
                            <a:schemeClr val="tx1"/>
                          </a:solidFill>
                          <a:effectLst/>
                          <a:latin typeface="+mn-lt"/>
                          <a:ea typeface="+mn-ea"/>
                          <a:cs typeface="+mn-cs"/>
                        </a:rPr>
                        <a:t>高速動態辨識系統建置案，計畫金額預估為</a:t>
                      </a:r>
                      <a:r>
                        <a:rPr lang="en-US" altLang="zh-TW" sz="1600" kern="1200" dirty="0">
                          <a:solidFill>
                            <a:schemeClr val="tx1"/>
                          </a:solidFill>
                          <a:effectLst/>
                          <a:latin typeface="+mn-lt"/>
                          <a:ea typeface="+mn-ea"/>
                          <a:cs typeface="+mn-cs"/>
                        </a:rPr>
                        <a:t>1,200</a:t>
                      </a:r>
                      <a:r>
                        <a:rPr lang="zh-TW" altLang="en-US" sz="1600" kern="1200" dirty="0">
                          <a:solidFill>
                            <a:schemeClr val="tx1"/>
                          </a:solidFill>
                          <a:effectLst/>
                          <a:latin typeface="+mn-lt"/>
                          <a:ea typeface="+mn-ea"/>
                          <a:cs typeface="+mn-cs"/>
                        </a:rPr>
                        <a:t>萬元。</a:t>
                      </a:r>
                      <a:endParaRPr lang="en-US" altLang="zh-TW" sz="1600" kern="1200" dirty="0">
                        <a:solidFill>
                          <a:schemeClr val="tx1"/>
                        </a:solidFill>
                        <a:effectLst/>
                        <a:latin typeface="+mn-lt"/>
                        <a:ea typeface="+mn-ea"/>
                        <a:cs typeface="+mn-cs"/>
                      </a:endParaRPr>
                    </a:p>
                    <a:p>
                      <a:pPr marL="176212" marR="0" lvl="1" indent="0" algn="l" defTabSz="914400" rtl="0" eaLnBrk="1" fontAlgn="auto" latinLnBrk="0" hangingPunct="1">
                        <a:lnSpc>
                          <a:spcPts val="2000"/>
                        </a:lnSpc>
                        <a:spcBef>
                          <a:spcPts val="300"/>
                        </a:spcBef>
                        <a:spcAft>
                          <a:spcPts val="0"/>
                        </a:spcAft>
                        <a:buClrTx/>
                        <a:buSzTx/>
                        <a:buFont typeface="Arial" panose="020B0604020202020204" pitchFamily="34" charset="0"/>
                        <a:buNone/>
                        <a:tabLst/>
                        <a:defRPr/>
                      </a:pPr>
                      <a:r>
                        <a:rPr lang="en-US" altLang="zh-TW" sz="1600" kern="1200" dirty="0">
                          <a:solidFill>
                            <a:schemeClr val="tx1"/>
                          </a:solidFill>
                          <a:effectLst/>
                          <a:latin typeface="+mn-lt"/>
                          <a:ea typeface="+mn-ea"/>
                          <a:cs typeface="+mn-cs"/>
                        </a:rPr>
                        <a:t>(2)</a:t>
                      </a:r>
                      <a:r>
                        <a:rPr lang="zh-TW" altLang="en-US" sz="1600" kern="1200" dirty="0">
                          <a:solidFill>
                            <a:schemeClr val="tx1"/>
                          </a:solidFill>
                          <a:effectLst/>
                          <a:latin typeface="+mn-lt"/>
                          <a:ea typeface="+mn-ea"/>
                          <a:cs typeface="+mn-cs"/>
                        </a:rPr>
                        <a:t>旭貿</a:t>
                      </a:r>
                      <a:r>
                        <a:rPr lang="en-US" altLang="zh-TW"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中科院材電所智慧</a:t>
                      </a:r>
                      <a:r>
                        <a:rPr lang="en-US" altLang="zh-TW" sz="1600" kern="1200" dirty="0">
                          <a:solidFill>
                            <a:schemeClr val="tx1"/>
                          </a:solidFill>
                          <a:effectLst/>
                          <a:latin typeface="+mn-lt"/>
                          <a:ea typeface="+mn-ea"/>
                          <a:cs typeface="+mn-cs"/>
                        </a:rPr>
                        <a:t>AMR</a:t>
                      </a:r>
                      <a:r>
                        <a:rPr lang="zh-TW" altLang="en-US" sz="1600" kern="1200" dirty="0">
                          <a:solidFill>
                            <a:schemeClr val="tx1"/>
                          </a:solidFill>
                          <a:effectLst/>
                          <a:latin typeface="+mn-lt"/>
                          <a:ea typeface="+mn-ea"/>
                          <a:cs typeface="+mn-cs"/>
                        </a:rPr>
                        <a:t>系統</a:t>
                      </a:r>
                    </a:p>
                    <a:p>
                      <a:pPr marL="536575" marR="0" lvl="1" indent="-179388"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kern="1200" dirty="0">
                          <a:solidFill>
                            <a:schemeClr val="tx1"/>
                          </a:solidFill>
                          <a:effectLst/>
                          <a:latin typeface="+mn-lt"/>
                          <a:ea typeface="+mn-ea"/>
                          <a:cs typeface="+mn-cs"/>
                        </a:rPr>
                        <a:t>將建置</a:t>
                      </a:r>
                      <a:r>
                        <a:rPr lang="en-US" altLang="zh-TW" sz="1600" kern="1200" dirty="0">
                          <a:solidFill>
                            <a:schemeClr val="tx1"/>
                          </a:solidFill>
                          <a:effectLst/>
                          <a:latin typeface="+mn-lt"/>
                          <a:ea typeface="+mn-ea"/>
                          <a:cs typeface="+mn-cs"/>
                        </a:rPr>
                        <a:t>5</a:t>
                      </a:r>
                      <a:r>
                        <a:rPr lang="zh-TW" altLang="en-US" sz="1600" kern="1200" dirty="0">
                          <a:solidFill>
                            <a:schemeClr val="tx1"/>
                          </a:solidFill>
                          <a:effectLst/>
                          <a:latin typeface="+mn-lt"/>
                          <a:ea typeface="+mn-ea"/>
                          <a:cs typeface="+mn-cs"/>
                        </a:rPr>
                        <a:t>台智能倉儲機器人及交管系統，計畫金額預估為</a:t>
                      </a:r>
                      <a:r>
                        <a:rPr lang="en-US" altLang="zh-TW" sz="1600" kern="1200" dirty="0">
                          <a:solidFill>
                            <a:schemeClr val="tx1"/>
                          </a:solidFill>
                          <a:effectLst/>
                          <a:latin typeface="+mn-lt"/>
                          <a:ea typeface="+mn-ea"/>
                          <a:cs typeface="+mn-cs"/>
                        </a:rPr>
                        <a:t>580</a:t>
                      </a:r>
                      <a:r>
                        <a:rPr lang="zh-TW" altLang="en-US" sz="1600" kern="1200" dirty="0">
                          <a:solidFill>
                            <a:schemeClr val="tx1"/>
                          </a:solidFill>
                          <a:effectLst/>
                          <a:latin typeface="+mn-lt"/>
                          <a:ea typeface="+mn-ea"/>
                          <a:cs typeface="+mn-cs"/>
                        </a:rPr>
                        <a:t>萬元。</a:t>
                      </a:r>
                      <a:endParaRPr lang="en-US" altLang="zh-TW" sz="1600" kern="1200" dirty="0">
                        <a:solidFill>
                          <a:schemeClr val="tx1"/>
                        </a:solidFill>
                        <a:effectLst/>
                        <a:latin typeface="+mn-lt"/>
                        <a:ea typeface="+mn-ea"/>
                        <a:cs typeface="+mn-cs"/>
                      </a:endParaRPr>
                    </a:p>
                    <a:p>
                      <a:pPr marL="176212" marR="0" lvl="1" indent="0" algn="l" defTabSz="914400" rtl="0" eaLnBrk="1" fontAlgn="auto" latinLnBrk="0" hangingPunct="1">
                        <a:lnSpc>
                          <a:spcPts val="2000"/>
                        </a:lnSpc>
                        <a:spcBef>
                          <a:spcPts val="300"/>
                        </a:spcBef>
                        <a:spcAft>
                          <a:spcPts val="0"/>
                        </a:spcAft>
                        <a:buClrTx/>
                        <a:buSzTx/>
                        <a:buFont typeface="Arial" panose="020B0604020202020204" pitchFamily="34" charset="0"/>
                        <a:buNone/>
                        <a:tabLst/>
                        <a:defRPr/>
                      </a:pPr>
                      <a:r>
                        <a:rPr kumimoji="0" lang="en-US" altLang="zh-TW" sz="1600" b="0" i="0" u="none" strike="noStrike" kern="1200" cap="none" spc="0" normalizeH="0" baseline="0" noProof="0" dirty="0">
                          <a:ln>
                            <a:noFill/>
                          </a:ln>
                          <a:solidFill>
                            <a:schemeClr val="tx1"/>
                          </a:solidFill>
                          <a:effectLst/>
                          <a:uLnTx/>
                          <a:uFillTx/>
                          <a:latin typeface="+mn-lt"/>
                          <a:ea typeface="+mn-ea"/>
                          <a:cs typeface="+mn-cs"/>
                        </a:rPr>
                        <a:t>(3)</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 三欣園藝</a:t>
                      </a:r>
                      <a:endParaRPr kumimoji="0" lang="en-US" altLang="zh-TW" sz="1600" b="0" i="0" u="none" strike="noStrike" kern="1200" cap="none" spc="0" normalizeH="0" baseline="0" noProof="0" dirty="0">
                        <a:ln>
                          <a:noFill/>
                        </a:ln>
                        <a:solidFill>
                          <a:schemeClr val="tx1"/>
                        </a:solidFill>
                        <a:effectLst/>
                        <a:uLnTx/>
                        <a:uFillTx/>
                        <a:latin typeface="+mn-lt"/>
                        <a:ea typeface="+mn-ea"/>
                        <a:cs typeface="+mn-cs"/>
                      </a:endParaRPr>
                    </a:p>
                    <a:p>
                      <a:pPr marL="536575" marR="0" lvl="2" indent="-17780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於嘉義大林建置新世代智慧溫室植物工廠，並導入智慧自動化設備，計畫金額預估為</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1.1</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億元，執行期間為</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113</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年</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9</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月</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1</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日起至</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115</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年</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12</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月</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31</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日止。</a:t>
                      </a:r>
                      <a:endParaRPr kumimoji="0" lang="en-US" altLang="zh-TW" sz="1600" b="0" i="0" u="none" strike="noStrike" kern="1200" cap="none" spc="0" normalizeH="0" baseline="0" noProof="0" dirty="0">
                        <a:ln>
                          <a:noFill/>
                        </a:ln>
                        <a:solidFill>
                          <a:schemeClr val="tx1"/>
                        </a:solidFill>
                        <a:effectLst/>
                        <a:uLnTx/>
                        <a:uFillTx/>
                        <a:latin typeface="+mn-lt"/>
                        <a:ea typeface="+mn-ea"/>
                        <a:cs typeface="+mn-cs"/>
                      </a:endParaRPr>
                    </a:p>
                    <a:p>
                      <a:pPr marL="358775" marR="0" lvl="2" indent="-179388" algn="l" defTabSz="914400" rtl="0" eaLnBrk="1" fontAlgn="auto" latinLnBrk="0" hangingPunct="1">
                        <a:lnSpc>
                          <a:spcPts val="2000"/>
                        </a:lnSpc>
                        <a:spcBef>
                          <a:spcPts val="300"/>
                        </a:spcBef>
                        <a:spcAft>
                          <a:spcPts val="0"/>
                        </a:spcAft>
                        <a:buClrTx/>
                        <a:buSzTx/>
                        <a:buFont typeface="Arial" panose="020B0604020202020204" pitchFamily="34" charset="0"/>
                        <a:buNone/>
                        <a:tabLst/>
                        <a:defRPr/>
                      </a:pPr>
                      <a:r>
                        <a:rPr kumimoji="0" lang="en-US" altLang="zh-TW" sz="1600" b="0" i="0" u="none" strike="noStrike" kern="1200" cap="none" spc="0" normalizeH="0" baseline="0" noProof="0" dirty="0">
                          <a:ln>
                            <a:noFill/>
                          </a:ln>
                          <a:solidFill>
                            <a:schemeClr val="tx1"/>
                          </a:solidFill>
                          <a:effectLst/>
                          <a:uLnTx/>
                          <a:uFillTx/>
                          <a:latin typeface="+mn-lt"/>
                          <a:ea typeface="+mn-ea"/>
                          <a:cs typeface="+mn-cs"/>
                        </a:rPr>
                        <a:t>(4)</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 農友種苗</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 </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洽談自動化倉儲導入之</a:t>
                      </a:r>
                      <a:r>
                        <a:rPr kumimoji="0" lang="en-US" altLang="zh-TW" sz="1600" b="0" i="0" u="none" strike="noStrike" kern="1200" cap="none" spc="0" normalizeH="0" baseline="0" noProof="0" dirty="0">
                          <a:ln>
                            <a:noFill/>
                          </a:ln>
                          <a:solidFill>
                            <a:schemeClr val="tx1"/>
                          </a:solidFill>
                          <a:effectLst/>
                          <a:uLnTx/>
                          <a:uFillTx/>
                          <a:latin typeface="+mn-lt"/>
                          <a:ea typeface="+mn-ea"/>
                          <a:cs typeface="+mn-cs"/>
                        </a:rPr>
                        <a:t>WMS</a:t>
                      </a:r>
                      <a:r>
                        <a:rPr kumimoji="0" lang="zh-TW" altLang="en-US" sz="1600" b="0" i="0" u="none" strike="noStrike" kern="1200" cap="none" spc="0" normalizeH="0" baseline="0" noProof="0" dirty="0">
                          <a:ln>
                            <a:noFill/>
                          </a:ln>
                          <a:solidFill>
                            <a:schemeClr val="tx1"/>
                          </a:solidFill>
                          <a:effectLst/>
                          <a:uLnTx/>
                          <a:uFillTx/>
                          <a:latin typeface="+mn-lt"/>
                          <a:ea typeface="+mn-ea"/>
                          <a:cs typeface="+mn-cs"/>
                        </a:rPr>
                        <a:t>系統與軟硬整合。</a:t>
                      </a:r>
                      <a:endParaRPr kumimoji="0" lang="en-US" altLang="zh-TW" sz="1600" b="0" i="0" u="none" strike="noStrike" kern="1200" cap="none" spc="0" normalizeH="0" baseline="0" noProof="0" dirty="0">
                        <a:ln>
                          <a:noFill/>
                        </a:ln>
                        <a:solidFill>
                          <a:schemeClr val="tx1"/>
                        </a:solidFill>
                        <a:effectLst/>
                        <a:uLnTx/>
                        <a:uFillTx/>
                        <a:latin typeface="+mn-lt"/>
                        <a:ea typeface="+mn-ea"/>
                        <a:cs typeface="+mn-cs"/>
                      </a:endParaRPr>
                    </a:p>
                    <a:p>
                      <a:pPr marL="447675" marR="0" lvl="1" indent="-447675" algn="l" defTabSz="914400" rtl="0" eaLnBrk="1" fontAlgn="auto" latinLnBrk="0" hangingPunct="1">
                        <a:lnSpc>
                          <a:spcPts val="2000"/>
                        </a:lnSpc>
                        <a:spcBef>
                          <a:spcPts val="600"/>
                        </a:spcBef>
                        <a:spcAft>
                          <a:spcPts val="0"/>
                        </a:spcAft>
                        <a:buClrTx/>
                        <a:buSzTx/>
                        <a:buFont typeface="Arial" panose="020B0604020202020204" pitchFamily="34" charset="0"/>
                        <a:buNone/>
                        <a:tabLst/>
                        <a:defRPr/>
                      </a:pPr>
                      <a:r>
                        <a:rPr lang="en-US" altLang="zh-TW" sz="1600" kern="1200" dirty="0">
                          <a:solidFill>
                            <a:schemeClr val="tx1"/>
                          </a:solidFill>
                          <a:effectLst/>
                          <a:latin typeface="+mn-lt"/>
                          <a:ea typeface="+mn-ea"/>
                          <a:cs typeface="+mn-cs"/>
                        </a:rPr>
                        <a:t>2.</a:t>
                      </a:r>
                      <a:r>
                        <a:rPr lang="zh-TW" altLang="en-US" sz="1600" kern="1200" dirty="0">
                          <a:solidFill>
                            <a:schemeClr val="tx1"/>
                          </a:solidFill>
                          <a:effectLst/>
                          <a:latin typeface="+mn-lt"/>
                          <a:ea typeface="+mn-ea"/>
                          <a:cs typeface="+mn-cs"/>
                        </a:rPr>
                        <a:t>技術發展 </a:t>
                      </a:r>
                      <a:endParaRPr lang="en-US" altLang="zh-TW" sz="1600" kern="1200" dirty="0">
                        <a:solidFill>
                          <a:schemeClr val="tx1"/>
                        </a:solidFill>
                        <a:effectLst/>
                        <a:latin typeface="+mn-lt"/>
                        <a:ea typeface="+mn-ea"/>
                        <a:cs typeface="+mn-cs"/>
                      </a:endParaRPr>
                    </a:p>
                    <a:p>
                      <a:pPr marL="358775" marR="0" lvl="1" indent="-18415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dirty="0">
                          <a:solidFill>
                            <a:schemeClr val="tx1"/>
                          </a:solidFill>
                          <a:latin typeface="+mn-lt"/>
                        </a:rPr>
                        <a:t>完成堆垛機器人組裝與配線作業，已於</a:t>
                      </a:r>
                      <a:r>
                        <a:rPr lang="en-US" altLang="zh-TW" sz="1600" dirty="0">
                          <a:solidFill>
                            <a:schemeClr val="tx1"/>
                          </a:solidFill>
                          <a:latin typeface="+mn-lt"/>
                        </a:rPr>
                        <a:t>8/20</a:t>
                      </a:r>
                      <a:r>
                        <a:rPr lang="zh-TW" altLang="en-US" sz="1600" dirty="0">
                          <a:solidFill>
                            <a:schemeClr val="tx1"/>
                          </a:solidFill>
                          <a:latin typeface="+mn-lt"/>
                        </a:rPr>
                        <a:t>完成機器人模組</a:t>
                      </a:r>
                      <a:r>
                        <a:rPr lang="en-US" altLang="zh-TW" sz="1600" dirty="0">
                          <a:solidFill>
                            <a:schemeClr val="tx1"/>
                          </a:solidFill>
                          <a:latin typeface="+mn-lt"/>
                        </a:rPr>
                        <a:t>DEMO</a:t>
                      </a:r>
                      <a:r>
                        <a:rPr lang="zh-TW" altLang="en-US" sz="1600" dirty="0">
                          <a:solidFill>
                            <a:schemeClr val="tx1"/>
                          </a:solidFill>
                          <a:latin typeface="+mn-lt"/>
                        </a:rPr>
                        <a:t>及韌體測試。</a:t>
                      </a:r>
                    </a:p>
                    <a:p>
                      <a:pPr marL="358775" marR="0" lvl="1" indent="-184150"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600" dirty="0">
                          <a:solidFill>
                            <a:schemeClr val="tx1"/>
                          </a:solidFill>
                          <a:latin typeface="+mn-lt"/>
                        </a:rPr>
                        <a:t>設計堆垛系統流程運作架構，開發</a:t>
                      </a:r>
                      <a:r>
                        <a:rPr lang="en-US" altLang="zh-TW" sz="1600" dirty="0">
                          <a:solidFill>
                            <a:schemeClr val="tx1"/>
                          </a:solidFill>
                          <a:latin typeface="+mn-lt"/>
                        </a:rPr>
                        <a:t>GAI</a:t>
                      </a:r>
                      <a:r>
                        <a:rPr lang="zh-TW" altLang="en-US" sz="1600" dirty="0">
                          <a:solidFill>
                            <a:schemeClr val="tx1"/>
                          </a:solidFill>
                          <a:latin typeface="+mn-lt"/>
                        </a:rPr>
                        <a:t>堆垛模型，並進行系統整合測試。</a:t>
                      </a:r>
                    </a:p>
                  </a:txBody>
                  <a:tcPr anchor="ctr"/>
                </a:tc>
                <a:extLst>
                  <a:ext uri="{0D108BD9-81ED-4DB2-BD59-A6C34878D82A}">
                    <a16:rowId xmlns:a16="http://schemas.microsoft.com/office/drawing/2014/main" val="3885606681"/>
                  </a:ext>
                </a:extLst>
              </a:tr>
              <a:tr h="1382555">
                <a:tc vMerge="1">
                  <a:txBody>
                    <a:bodyPr/>
                    <a:lstStyle/>
                    <a:p>
                      <a:endParaRPr lang="zh-TW" altLang="en-US"/>
                    </a:p>
                  </a:txBody>
                  <a:tcPr/>
                </a:tc>
                <a:tc>
                  <a:txBody>
                    <a:bodyPr/>
                    <a:lstStyle/>
                    <a:p>
                      <a:r>
                        <a:rPr lang="zh-TW" altLang="en-US" sz="1600" kern="1200" dirty="0">
                          <a:solidFill>
                            <a:schemeClr val="tx1"/>
                          </a:solidFill>
                          <a:effectLst/>
                          <a:latin typeface="微軟正黑體" panose="020B0604030504040204" pitchFamily="34" charset="-120"/>
                          <a:ea typeface="微軟正黑體" panose="020B0604030504040204" pitchFamily="34" charset="-120"/>
                          <a:cs typeface="+mn-cs"/>
                        </a:rPr>
                        <a:t>與國際科技廠商及國內自動化大廠合作共創冷鏈物流自動化技術，打造國際聯盟旗艦隊，進軍國際，臺灣試鍊，推進東南亞市場，進軍國際市場。</a:t>
                      </a:r>
                      <a:endParaRPr lang="zh-TW" altLang="en-US" dirty="0"/>
                    </a:p>
                  </a:txBody>
                  <a:tcPr anchor="ctr"/>
                </a:tc>
                <a:tc>
                  <a:txBody>
                    <a:bodyPr/>
                    <a:lstStyle/>
                    <a:p>
                      <a:pPr marL="268288" indent="-268288">
                        <a:lnSpc>
                          <a:spcPts val="2200"/>
                        </a:lnSpc>
                        <a:spcBef>
                          <a:spcPts val="0"/>
                        </a:spcBef>
                        <a:buAutoNum type="arabicPeriod"/>
                      </a:pPr>
                      <a:r>
                        <a:rPr lang="zh-TW" altLang="en-US" sz="1600" kern="1200" dirty="0">
                          <a:solidFill>
                            <a:schemeClr val="tx1"/>
                          </a:solidFill>
                          <a:latin typeface="+mn-lt"/>
                          <a:ea typeface="+mn-ea"/>
                          <a:cs typeface="+mn-cs"/>
                        </a:rPr>
                        <a:t>與盟立、西門子、科菱冷凍共同討論馬來西亞冷鏈自動化倉輸出機會，盟立已準備布局。</a:t>
                      </a:r>
                      <a:endParaRPr lang="en-US" altLang="zh-TW" sz="1600" kern="1200" dirty="0">
                        <a:solidFill>
                          <a:schemeClr val="tx1"/>
                        </a:solidFill>
                        <a:latin typeface="+mn-lt"/>
                        <a:ea typeface="+mn-ea"/>
                        <a:cs typeface="+mn-cs"/>
                      </a:endParaRPr>
                    </a:p>
                    <a:p>
                      <a:pPr marL="268288" indent="-268288">
                        <a:lnSpc>
                          <a:spcPts val="2200"/>
                        </a:lnSpc>
                        <a:spcBef>
                          <a:spcPts val="0"/>
                        </a:spcBef>
                        <a:buAutoNum type="arabicPeriod"/>
                      </a:pPr>
                      <a:r>
                        <a:rPr lang="en-US" altLang="zh-TW" sz="1600" kern="1200" dirty="0">
                          <a:solidFill>
                            <a:schemeClr val="tx1"/>
                          </a:solidFill>
                          <a:latin typeface="+mn-lt"/>
                          <a:ea typeface="+mn-ea"/>
                          <a:cs typeface="+mn-cs"/>
                        </a:rPr>
                        <a:t>7/28~8/6</a:t>
                      </a:r>
                      <a:r>
                        <a:rPr lang="zh-TW" altLang="en-US" sz="1600" kern="1200" dirty="0">
                          <a:solidFill>
                            <a:schemeClr val="tx1"/>
                          </a:solidFill>
                          <a:latin typeface="+mn-lt"/>
                          <a:ea typeface="+mn-ea"/>
                          <a:cs typeface="+mn-cs"/>
                        </a:rPr>
                        <a:t>與台灣冷鏈協會南向發展聯盟會員至菲、越交流洽商，爭取冷庫或技術合作機會。</a:t>
                      </a:r>
                      <a:endParaRPr lang="en-US" altLang="zh-TW" sz="1600" kern="1200" dirty="0">
                        <a:solidFill>
                          <a:schemeClr val="tx1"/>
                        </a:solidFill>
                        <a:latin typeface="+mn-lt"/>
                        <a:ea typeface="+mn-ea"/>
                        <a:cs typeface="+mn-cs"/>
                      </a:endParaRPr>
                    </a:p>
                  </a:txBody>
                  <a:tcPr anchor="ctr"/>
                </a:tc>
                <a:extLst>
                  <a:ext uri="{0D108BD9-81ED-4DB2-BD59-A6C34878D82A}">
                    <a16:rowId xmlns:a16="http://schemas.microsoft.com/office/drawing/2014/main" val="2030649311"/>
                  </a:ext>
                </a:extLst>
              </a:tr>
            </a:tbl>
          </a:graphicData>
        </a:graphic>
      </p:graphicFrame>
      <p:sp>
        <p:nvSpPr>
          <p:cNvPr id="5" name="標題 4"/>
          <p:cNvSpPr>
            <a:spLocks noGrp="1"/>
          </p:cNvSpPr>
          <p:nvPr>
            <p:ph type="title"/>
          </p:nvPr>
        </p:nvSpPr>
        <p:spPr>
          <a:xfrm>
            <a:off x="2433410" y="66950"/>
            <a:ext cx="7325179" cy="460125"/>
          </a:xfrm>
        </p:spPr>
        <p:txBody>
          <a:bodyPr/>
          <a:lstStyle/>
          <a:p>
            <a:pPr algn="ctr"/>
            <a:r>
              <a:rPr lang="zh-TW" altLang="en-US" b="1" kern="1200" dirty="0">
                <a:solidFill>
                  <a:srgbClr val="007474"/>
                </a:solidFill>
                <a:latin typeface="Arial" panose="020B0604020202020204" pitchFamily="34" charset="0"/>
                <a:ea typeface="微軟正黑體" panose="020B0604030504040204" pitchFamily="34" charset="-120"/>
              </a:rPr>
              <a:t>重大效益項目 </a:t>
            </a:r>
            <a:r>
              <a:rPr lang="en-US" altLang="zh-TW" b="1" kern="1200" dirty="0">
                <a:solidFill>
                  <a:srgbClr val="007474"/>
                </a:solidFill>
                <a:latin typeface="Arial" panose="020B0604020202020204" pitchFamily="34" charset="0"/>
                <a:ea typeface="微軟正黑體" panose="020B0604030504040204" pitchFamily="34" charset="-120"/>
              </a:rPr>
              <a:t>1/2</a:t>
            </a:r>
            <a:endParaRPr lang="zh-TW" altLang="en-US" b="1" kern="1200" dirty="0">
              <a:solidFill>
                <a:srgbClr val="007474"/>
              </a:solidFill>
              <a:latin typeface="Arial" panose="020B0604020202020204" pitchFamily="34" charset="0"/>
              <a:ea typeface="微軟正黑體" panose="020B0604030504040204" pitchFamily="34" charset="-120"/>
            </a:endParaRPr>
          </a:p>
        </p:txBody>
      </p:sp>
    </p:spTree>
    <p:extLst>
      <p:ext uri="{BB962C8B-B14F-4D97-AF65-F5344CB8AC3E}">
        <p14:creationId xmlns:p14="http://schemas.microsoft.com/office/powerpoint/2010/main" val="1917981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2512855" y="8994"/>
            <a:ext cx="7325179" cy="460125"/>
          </a:xfrm>
        </p:spPr>
        <p:txBody>
          <a:bodyPr/>
          <a:lstStyle/>
          <a:p>
            <a:pPr algn="ctr"/>
            <a:r>
              <a:rPr lang="zh-TW" altLang="en-US" b="1" kern="1200" dirty="0">
                <a:solidFill>
                  <a:srgbClr val="007474"/>
                </a:solidFill>
                <a:latin typeface="Arial" panose="020B0604020202020204" pitchFamily="34" charset="0"/>
                <a:ea typeface="微軟正黑體" panose="020B0604030504040204" pitchFamily="34" charset="-120"/>
              </a:rPr>
              <a:t>重大效益項目 </a:t>
            </a:r>
            <a:r>
              <a:rPr lang="en-US" altLang="zh-TW" b="1" kern="1200" dirty="0">
                <a:solidFill>
                  <a:srgbClr val="007474"/>
                </a:solidFill>
                <a:latin typeface="Arial" panose="020B0604020202020204" pitchFamily="34" charset="0"/>
                <a:ea typeface="微軟正黑體" panose="020B0604030504040204" pitchFamily="34" charset="-120"/>
              </a:rPr>
              <a:t>2/2</a:t>
            </a:r>
            <a:endParaRPr lang="zh-TW" altLang="en-US" b="1" kern="1200" dirty="0">
              <a:solidFill>
                <a:srgbClr val="007474"/>
              </a:solidFill>
              <a:latin typeface="Arial" panose="020B0604020202020204" pitchFamily="34" charset="0"/>
              <a:ea typeface="微軟正黑體" panose="020B0604030504040204" pitchFamily="34" charset="-120"/>
            </a:endParaRPr>
          </a:p>
        </p:txBody>
      </p:sp>
      <p:graphicFrame>
        <p:nvGraphicFramePr>
          <p:cNvPr id="4" name="內容版面配置區 4">
            <a:extLst>
              <a:ext uri="{FF2B5EF4-FFF2-40B4-BE49-F238E27FC236}">
                <a16:creationId xmlns:a16="http://schemas.microsoft.com/office/drawing/2014/main" id="{0FF137C4-CAB2-474F-ACD6-13CE76538DB7}"/>
              </a:ext>
            </a:extLst>
          </p:cNvPr>
          <p:cNvGraphicFramePr>
            <a:graphicFrameLocks/>
          </p:cNvGraphicFramePr>
          <p:nvPr>
            <p:extLst>
              <p:ext uri="{D42A27DB-BD31-4B8C-83A1-F6EECF244321}">
                <p14:modId xmlns:p14="http://schemas.microsoft.com/office/powerpoint/2010/main" val="3837258190"/>
              </p:ext>
            </p:extLst>
          </p:nvPr>
        </p:nvGraphicFramePr>
        <p:xfrm>
          <a:off x="257323" y="613414"/>
          <a:ext cx="11752577" cy="5909906"/>
        </p:xfrm>
        <a:graphic>
          <a:graphicData uri="http://schemas.openxmlformats.org/drawingml/2006/table">
            <a:tbl>
              <a:tblPr firstRow="1" bandRow="1">
                <a:tableStyleId>{5940675A-B579-460E-94D1-54222C63F5DA}</a:tableStyleId>
              </a:tblPr>
              <a:tblGrid>
                <a:gridCol w="750106">
                  <a:extLst>
                    <a:ext uri="{9D8B030D-6E8A-4147-A177-3AD203B41FA5}">
                      <a16:colId xmlns:a16="http://schemas.microsoft.com/office/drawing/2014/main" val="20000"/>
                    </a:ext>
                  </a:extLst>
                </a:gridCol>
                <a:gridCol w="2848188">
                  <a:extLst>
                    <a:ext uri="{9D8B030D-6E8A-4147-A177-3AD203B41FA5}">
                      <a16:colId xmlns:a16="http://schemas.microsoft.com/office/drawing/2014/main" val="20002"/>
                    </a:ext>
                  </a:extLst>
                </a:gridCol>
                <a:gridCol w="8154283">
                  <a:extLst>
                    <a:ext uri="{9D8B030D-6E8A-4147-A177-3AD203B41FA5}">
                      <a16:colId xmlns:a16="http://schemas.microsoft.com/office/drawing/2014/main" val="1692707848"/>
                    </a:ext>
                  </a:extLst>
                </a:gridCol>
              </a:tblGrid>
              <a:tr h="405634">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lang="zh-TW" altLang="en-US" sz="1800" b="0"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2000" b="1" dirty="0">
                          <a:latin typeface="微軟正黑體" panose="020B0604030504040204" pitchFamily="34" charset="-120"/>
                          <a:ea typeface="微軟正黑體" panose="020B0604030504040204" pitchFamily="34" charset="-120"/>
                        </a:rPr>
                        <a:t>重大效益</a:t>
                      </a:r>
                      <a:endParaRPr lang="zh-TW" altLang="en-US" sz="2000" b="1"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ts val="2400"/>
                        </a:lnSpc>
                        <a:spcBef>
                          <a:spcPts val="0"/>
                        </a:spcBef>
                        <a:spcAft>
                          <a:spcPts val="0"/>
                        </a:spcAft>
                        <a:buClrTx/>
                        <a:buSzTx/>
                        <a:buFontTx/>
                        <a:buNone/>
                        <a:tabLst/>
                        <a:defRPr/>
                      </a:pP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發展</a:t>
                      </a:r>
                      <a:r>
                        <a:rPr lang="en-US" altLang="zh-TW" sz="2000" b="1" dirty="0">
                          <a:latin typeface="微軟正黑體" panose="020B0604030504040204" pitchFamily="34" charset="-120"/>
                          <a:ea typeface="微軟正黑體" panose="020B0604030504040204" pitchFamily="34" charset="-120"/>
                          <a:cs typeface="Calibri" panose="020F0502020204030204" pitchFamily="34" charset="0"/>
                        </a:rPr>
                        <a:t>/</a:t>
                      </a: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推動進度</a:t>
                      </a:r>
                    </a:p>
                  </a:txBody>
                  <a:tcPr anchor="ctr"/>
                </a:tc>
                <a:extLst>
                  <a:ext uri="{0D108BD9-81ED-4DB2-BD59-A6C34878D82A}">
                    <a16:rowId xmlns:a16="http://schemas.microsoft.com/office/drawing/2014/main" val="10000"/>
                  </a:ext>
                </a:extLst>
              </a:tr>
              <a:tr h="1499936">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zh-TW" sz="2000" b="1" kern="1200" dirty="0">
                          <a:solidFill>
                            <a:schemeClr val="tx1"/>
                          </a:solidFill>
                          <a:effectLst/>
                          <a:latin typeface="微軟正黑體" panose="020B0604030504040204" pitchFamily="34" charset="-120"/>
                          <a:ea typeface="微軟正黑體" panose="020B0604030504040204" pitchFamily="34" charset="-120"/>
                          <a:cs typeface="+mn-cs"/>
                        </a:rPr>
                        <a:t>淨零碳排</a:t>
                      </a:r>
                      <a:endParaRPr lang="en-US" altLang="zh-TW" sz="2000" b="1" kern="1200" dirty="0">
                        <a:solidFill>
                          <a:schemeClr val="tx1"/>
                        </a:solidFill>
                        <a:effectLst/>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20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anchor="ctr"/>
                </a:tc>
                <a:tc>
                  <a:txBody>
                    <a:bodyPr/>
                    <a:lstStyle/>
                    <a:p>
                      <a:pPr marL="0" lvl="0" indent="0" algn="l" defTabSz="844083" rtl="0" eaLnBrk="1" latinLnBrk="0" hangingPunct="1">
                        <a:spcBef>
                          <a:spcPts val="600"/>
                        </a:spcBef>
                        <a:buFont typeface="Arial" panose="020B0604020202020204" pitchFamily="34" charset="0"/>
                        <a:buNone/>
                      </a:pPr>
                      <a:r>
                        <a:rPr lang="zh-TW" altLang="en-US"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跨部會</a:t>
                      </a:r>
                      <a:r>
                        <a:rPr lang="en-US"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跨單位</a:t>
                      </a:r>
                      <a:r>
                        <a:rPr lang="en-US"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跨業共創，導入循環經濟，建構國內最大循環包材服務網絡與解決方案，創新使用端商業模式</a:t>
                      </a:r>
                    </a:p>
                  </a:txBody>
                  <a:tcPr anchor="ctr"/>
                </a:tc>
                <a:tc>
                  <a:txBody>
                    <a:bodyPr/>
                    <a:lstStyle/>
                    <a:p>
                      <a:pPr marL="176213" marR="0" lvl="0" indent="-176213" algn="l" defTabSz="914400" rtl="0" eaLnBrk="1" fontAlgn="auto" latinLnBrk="0" hangingPunct="1">
                        <a:lnSpc>
                          <a:spcPts val="2200"/>
                        </a:lnSpc>
                        <a:spcBef>
                          <a:spcPts val="0"/>
                        </a:spcBef>
                        <a:spcAft>
                          <a:spcPts val="0"/>
                        </a:spcAft>
                        <a:buClrTx/>
                        <a:buSzTx/>
                        <a:buFont typeface="Arial" panose="020B0604020202020204" pitchFamily="34" charset="0"/>
                        <a:buChar char="•"/>
                        <a:tabLst/>
                        <a:defRPr/>
                      </a:pPr>
                      <a:r>
                        <a:rPr lang="en-US" altLang="zh-HK" sz="1600" u="none" strike="noStrike" kern="1200" dirty="0">
                          <a:solidFill>
                            <a:schemeClr val="tx1"/>
                          </a:solidFill>
                          <a:effectLst/>
                          <a:latin typeface="+mj-ea"/>
                          <a:ea typeface="+mj-ea"/>
                          <a:cs typeface="+mn-cs"/>
                        </a:rPr>
                        <a:t>8/6</a:t>
                      </a:r>
                      <a:r>
                        <a:rPr lang="zh-TW" altLang="en-US" sz="1600" u="none" strike="noStrike" kern="1200" dirty="0">
                          <a:solidFill>
                            <a:schemeClr val="tx1"/>
                          </a:solidFill>
                          <a:effectLst/>
                          <a:latin typeface="+mj-ea"/>
                          <a:ea typeface="+mj-ea"/>
                          <a:cs typeface="+mn-cs"/>
                        </a:rPr>
                        <a:t>通過商業署 </a:t>
                      </a:r>
                      <a:r>
                        <a:rPr lang="en-US" altLang="zh-HK" sz="1600" u="none" strike="noStrike" kern="1200" dirty="0">
                          <a:solidFill>
                            <a:schemeClr val="tx1"/>
                          </a:solidFill>
                          <a:effectLst/>
                          <a:latin typeface="+mj-ea"/>
                          <a:ea typeface="+mj-ea"/>
                          <a:cs typeface="+mn-cs"/>
                        </a:rPr>
                        <a:t>113</a:t>
                      </a:r>
                      <a:r>
                        <a:rPr lang="zh-TW" altLang="en-US" sz="1600" u="none" strike="noStrike" kern="1200" dirty="0">
                          <a:solidFill>
                            <a:schemeClr val="tx1"/>
                          </a:solidFill>
                          <a:effectLst/>
                          <a:latin typeface="+mj-ea"/>
                          <a:ea typeface="+mj-ea"/>
                          <a:cs typeface="+mn-cs"/>
                        </a:rPr>
                        <a:t>年「物流循環包材發展與推動計畫」，運用智慧科技推動物流循環包材商業應用，將與材化所合作開發物流循環包材，並發展循環包材流通及碳排管理技術。</a:t>
                      </a:r>
                    </a:p>
                    <a:p>
                      <a:pPr marL="176213" marR="0" lvl="0" indent="-176213" algn="l" defTabSz="914400" rtl="0" eaLnBrk="1" fontAlgn="auto" latinLnBrk="0" hangingPunct="1">
                        <a:lnSpc>
                          <a:spcPts val="2200"/>
                        </a:lnSpc>
                        <a:spcBef>
                          <a:spcPts val="0"/>
                        </a:spcBef>
                        <a:spcAft>
                          <a:spcPts val="0"/>
                        </a:spcAft>
                        <a:buClrTx/>
                        <a:buSzTx/>
                        <a:buFont typeface="Arial" panose="020B0604020202020204" pitchFamily="34" charset="0"/>
                        <a:buChar char="•"/>
                        <a:tabLst/>
                        <a:defRPr/>
                      </a:pPr>
                      <a:r>
                        <a:rPr lang="en-US" altLang="zh-TW" sz="1600" u="none" strike="noStrike" kern="1200" dirty="0">
                          <a:solidFill>
                            <a:schemeClr val="tx1"/>
                          </a:solidFill>
                          <a:effectLst/>
                          <a:latin typeface="+mj-ea"/>
                          <a:ea typeface="+mj-ea"/>
                          <a:cs typeface="+mn-cs"/>
                        </a:rPr>
                        <a:t>7-11</a:t>
                      </a:r>
                      <a:r>
                        <a:rPr lang="zh-TW" altLang="en-US" sz="1600" u="none" strike="noStrike" kern="1200" dirty="0">
                          <a:solidFill>
                            <a:schemeClr val="tx1"/>
                          </a:solidFill>
                          <a:effectLst/>
                          <a:latin typeface="+mj-ea"/>
                          <a:ea typeface="+mj-ea"/>
                          <a:cs typeface="+mn-cs"/>
                        </a:rPr>
                        <a:t>全臺門市除了自今年</a:t>
                      </a:r>
                      <a:r>
                        <a:rPr lang="en-US" altLang="zh-TW" sz="1600" u="none" strike="noStrike" kern="1200" dirty="0">
                          <a:solidFill>
                            <a:schemeClr val="tx1"/>
                          </a:solidFill>
                          <a:effectLst/>
                          <a:latin typeface="+mj-ea"/>
                          <a:ea typeface="+mj-ea"/>
                          <a:cs typeface="+mn-cs"/>
                        </a:rPr>
                        <a:t>5</a:t>
                      </a:r>
                      <a:r>
                        <a:rPr lang="zh-TW" altLang="en-US" sz="1600" u="none" strike="noStrike" kern="1200" dirty="0">
                          <a:solidFill>
                            <a:schemeClr val="tx1"/>
                          </a:solidFill>
                          <a:effectLst/>
                          <a:latin typeface="+mj-ea"/>
                          <a:ea typeface="+mj-ea"/>
                          <a:cs typeface="+mn-cs"/>
                        </a:rPr>
                        <a:t>月起可回收</a:t>
                      </a:r>
                      <a:r>
                        <a:rPr lang="en-US" altLang="zh-TW" sz="1600" u="none" strike="noStrike" kern="1200" dirty="0" err="1">
                          <a:solidFill>
                            <a:schemeClr val="tx1"/>
                          </a:solidFill>
                          <a:effectLst/>
                          <a:latin typeface="+mj-ea"/>
                          <a:ea typeface="+mj-ea"/>
                          <a:cs typeface="+mn-cs"/>
                        </a:rPr>
                        <a:t>momo</a:t>
                      </a:r>
                      <a:r>
                        <a:rPr lang="zh-TW" altLang="en-US" sz="1600" u="none" strike="noStrike" kern="1200" dirty="0">
                          <a:solidFill>
                            <a:schemeClr val="tx1"/>
                          </a:solidFill>
                          <a:effectLst/>
                          <a:latin typeface="+mj-ea"/>
                          <a:ea typeface="+mj-ea"/>
                          <a:cs typeface="+mn-cs"/>
                        </a:rPr>
                        <a:t>循環袋外，另自</a:t>
                      </a:r>
                      <a:r>
                        <a:rPr lang="en-US" altLang="zh-TW" sz="1600" u="none" strike="noStrike" kern="1200" dirty="0">
                          <a:solidFill>
                            <a:schemeClr val="tx1"/>
                          </a:solidFill>
                          <a:effectLst/>
                          <a:latin typeface="+mj-ea"/>
                          <a:ea typeface="+mj-ea"/>
                          <a:cs typeface="+mn-cs"/>
                        </a:rPr>
                        <a:t>8/20</a:t>
                      </a:r>
                      <a:r>
                        <a:rPr lang="zh-TW" altLang="en-US" sz="1600" u="none" strike="noStrike" kern="1200" dirty="0">
                          <a:solidFill>
                            <a:schemeClr val="tx1"/>
                          </a:solidFill>
                          <a:effectLst/>
                          <a:latin typeface="+mj-ea"/>
                          <a:ea typeface="+mj-ea"/>
                          <a:cs typeface="+mn-cs"/>
                        </a:rPr>
                        <a:t>起亦開始回收東森循環袋。</a:t>
                      </a:r>
                      <a:endParaRPr lang="en-US" altLang="zh-TW" sz="1600" u="none" strike="noStrike" kern="1200" dirty="0">
                        <a:solidFill>
                          <a:schemeClr val="tx1"/>
                        </a:solidFill>
                        <a:effectLst/>
                        <a:latin typeface="+mj-ea"/>
                        <a:ea typeface="+mj-ea"/>
                        <a:cs typeface="+mn-cs"/>
                      </a:endParaRPr>
                    </a:p>
                  </a:txBody>
                  <a:tcPr anchor="ctr"/>
                </a:tc>
                <a:extLst>
                  <a:ext uri="{0D108BD9-81ED-4DB2-BD59-A6C34878D82A}">
                    <a16:rowId xmlns:a16="http://schemas.microsoft.com/office/drawing/2014/main" val="1923207723"/>
                  </a:ext>
                </a:extLst>
              </a:tr>
              <a:tr h="1092092">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20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anchor="ctr"/>
                </a:tc>
                <a:tc>
                  <a:txBody>
                    <a:bodyPr/>
                    <a:lstStyle/>
                    <a:p>
                      <a:pPr marL="0" lvl="0" indent="0" algn="l" defTabSz="844083" rtl="0" eaLnBrk="1" latinLnBrk="0" hangingPunct="1">
                        <a:spcBef>
                          <a:spcPts val="600"/>
                        </a:spcBef>
                        <a:buFont typeface="Arial" panose="020B0604020202020204" pitchFamily="34" charset="0"/>
                        <a:buNone/>
                      </a:pPr>
                      <a:r>
                        <a:rPr lang="zh-TW" altLang="en-US"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以全球首創「供應鏈韌性碳盤及碳交易體檢平台」，引領龍頭企業先行，強化產業全球布局競爭力</a:t>
                      </a:r>
                    </a:p>
                  </a:txBody>
                  <a:tcPr anchor="ctr"/>
                </a:tc>
                <a:tc>
                  <a:txBody>
                    <a:bodyPr/>
                    <a:lstStyle/>
                    <a:p>
                      <a:pPr marL="176213" marR="0" lvl="0" indent="-176213" algn="l" defTabSz="914400" rtl="0" eaLnBrk="1" fontAlgn="auto" latinLnBrk="0" hangingPunct="1">
                        <a:lnSpc>
                          <a:spcPts val="2200"/>
                        </a:lnSpc>
                        <a:spcBef>
                          <a:spcPts val="0"/>
                        </a:spcBef>
                        <a:spcAft>
                          <a:spcPts val="0"/>
                        </a:spcAft>
                        <a:buClrTx/>
                        <a:buSzTx/>
                        <a:buFont typeface="Arial" panose="020B0604020202020204" pitchFamily="34" charset="0"/>
                        <a:buChar char="•"/>
                        <a:tabLst/>
                        <a:defRPr/>
                      </a:pPr>
                      <a:r>
                        <a:rPr lang="zh-TW" altLang="en-US" sz="1600" u="none" strike="noStrike" kern="1200" dirty="0">
                          <a:solidFill>
                            <a:schemeClr val="tx1"/>
                          </a:solidFill>
                          <a:effectLst/>
                          <a:latin typeface="+mj-ea"/>
                          <a:ea typeface="+mj-ea"/>
                          <a:cs typeface="+mn-cs"/>
                        </a:rPr>
                        <a:t>協助威剛科技研提產創平台計畫「前瞻科技賦能碳管理及技術服務平台計畫」，合作企業 </a:t>
                      </a:r>
                      <a:r>
                        <a:rPr lang="en-US" altLang="zh-TW" sz="1600" u="none" strike="noStrike" kern="1200" dirty="0">
                          <a:solidFill>
                            <a:schemeClr val="tx1"/>
                          </a:solidFill>
                          <a:effectLst/>
                          <a:latin typeface="+mj-ea"/>
                          <a:ea typeface="+mj-ea"/>
                          <a:cs typeface="+mn-cs"/>
                        </a:rPr>
                        <a:t>:</a:t>
                      </a:r>
                      <a:r>
                        <a:rPr lang="zh-TW" altLang="en-US" sz="1600" u="none" strike="noStrike" kern="1200" dirty="0">
                          <a:solidFill>
                            <a:schemeClr val="tx1"/>
                          </a:solidFill>
                          <a:effectLst/>
                          <a:latin typeface="+mj-ea"/>
                          <a:ea typeface="+mj-ea"/>
                          <a:cs typeface="+mn-cs"/>
                        </a:rPr>
                        <a:t> 工研院、博士旺、信星資訊、</a:t>
                      </a:r>
                      <a:r>
                        <a:rPr lang="en-US" altLang="zh-TW" sz="1600" u="none" strike="noStrike" kern="1200" dirty="0">
                          <a:solidFill>
                            <a:schemeClr val="tx1"/>
                          </a:solidFill>
                          <a:effectLst/>
                          <a:latin typeface="+mj-ea"/>
                          <a:ea typeface="+mj-ea"/>
                          <a:cs typeface="+mn-cs"/>
                        </a:rPr>
                        <a:t>CodeGreen</a:t>
                      </a:r>
                      <a:r>
                        <a:rPr lang="zh-TW" altLang="en-US" sz="1600" u="none" strike="noStrike" kern="1200" dirty="0">
                          <a:solidFill>
                            <a:schemeClr val="tx1"/>
                          </a:solidFill>
                          <a:effectLst/>
                          <a:latin typeface="+mj-ea"/>
                          <a:ea typeface="+mj-ea"/>
                          <a:cs typeface="+mn-cs"/>
                        </a:rPr>
                        <a:t>；已於</a:t>
                      </a:r>
                      <a:r>
                        <a:rPr lang="en-US" altLang="zh-TW" sz="1600" u="none" strike="noStrike" kern="1200" dirty="0">
                          <a:solidFill>
                            <a:schemeClr val="tx1"/>
                          </a:solidFill>
                          <a:effectLst/>
                          <a:latin typeface="+mj-ea"/>
                          <a:ea typeface="+mj-ea"/>
                          <a:cs typeface="+mn-cs"/>
                        </a:rPr>
                        <a:t>7/12</a:t>
                      </a:r>
                      <a:r>
                        <a:rPr lang="zh-TW" altLang="en-US" sz="1600" u="none" strike="noStrike" kern="1200" dirty="0">
                          <a:solidFill>
                            <a:schemeClr val="tx1"/>
                          </a:solidFill>
                          <a:effectLst/>
                          <a:latin typeface="+mj-ea"/>
                          <a:ea typeface="+mj-ea"/>
                          <a:cs typeface="+mn-cs"/>
                        </a:rPr>
                        <a:t>完成提案計畫書送件，提案審查會議時間預定為</a:t>
                      </a:r>
                      <a:r>
                        <a:rPr lang="en-US" altLang="zh-TW" sz="1600" u="none" strike="noStrike" kern="1200" dirty="0">
                          <a:solidFill>
                            <a:schemeClr val="tx1"/>
                          </a:solidFill>
                          <a:effectLst/>
                          <a:latin typeface="+mj-ea"/>
                          <a:ea typeface="+mj-ea"/>
                          <a:cs typeface="+mn-cs"/>
                        </a:rPr>
                        <a:t>9/2</a:t>
                      </a:r>
                      <a:r>
                        <a:rPr lang="zh-TW" altLang="en-US" sz="1600" u="none" strike="noStrike" kern="1200" dirty="0">
                          <a:solidFill>
                            <a:schemeClr val="tx1"/>
                          </a:solidFill>
                          <a:effectLst/>
                          <a:latin typeface="+mj-ea"/>
                          <a:ea typeface="+mj-ea"/>
                          <a:cs typeface="+mn-cs"/>
                        </a:rPr>
                        <a:t>。</a:t>
                      </a:r>
                      <a:endParaRPr lang="en-US" altLang="zh-HK" sz="1600" u="none" strike="noStrike" kern="1200" dirty="0">
                        <a:solidFill>
                          <a:schemeClr val="tx1"/>
                        </a:solidFill>
                        <a:effectLst/>
                        <a:latin typeface="+mj-ea"/>
                        <a:ea typeface="+mj-ea"/>
                        <a:cs typeface="+mn-cs"/>
                      </a:endParaRPr>
                    </a:p>
                  </a:txBody>
                  <a:tcPr anchor="ctr"/>
                </a:tc>
                <a:extLst>
                  <a:ext uri="{0D108BD9-81ED-4DB2-BD59-A6C34878D82A}">
                    <a16:rowId xmlns:a16="http://schemas.microsoft.com/office/drawing/2014/main" val="3519944462"/>
                  </a:ext>
                </a:extLst>
              </a:tr>
              <a:tr h="2912244">
                <a:tc>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en-US" altLang="zh-TW" sz="2000" b="1" kern="1200" dirty="0">
                          <a:solidFill>
                            <a:schemeClr val="tx1"/>
                          </a:solidFill>
                          <a:effectLst/>
                          <a:latin typeface="微軟正黑體" panose="020B0604030504040204" pitchFamily="34" charset="-120"/>
                          <a:ea typeface="微軟正黑體" panose="020B0604030504040204" pitchFamily="34" charset="-120"/>
                          <a:cs typeface="+mn-cs"/>
                        </a:rPr>
                        <a:t>GAI</a:t>
                      </a:r>
                      <a:endParaRPr lang="zh-TW" altLang="en-US" sz="20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anchor="ctr"/>
                </a:tc>
                <a:tc>
                  <a:txBody>
                    <a:bodyPr/>
                    <a:lstStyle/>
                    <a:p>
                      <a:pPr marL="0" lvl="0" indent="0" algn="l" defTabSz="844083" rtl="0" eaLnBrk="1" latinLnBrk="0" hangingPunct="1">
                        <a:spcBef>
                          <a:spcPts val="600"/>
                        </a:spcBef>
                        <a:buFont typeface="Arial" panose="020B0604020202020204" pitchFamily="34" charset="0"/>
                        <a:buNone/>
                      </a:pPr>
                      <a:r>
                        <a:rPr lang="zh-TW"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發展會展</a:t>
                      </a:r>
                      <a:r>
                        <a:rPr lang="en-US"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零售</a:t>
                      </a:r>
                      <a:r>
                        <a:rPr lang="zh-TW"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產業</a:t>
                      </a:r>
                      <a:r>
                        <a:rPr lang="en-US"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Gen AI</a:t>
                      </a:r>
                      <a:r>
                        <a:rPr lang="zh-TW"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加速器</a:t>
                      </a:r>
                      <a:endParaRPr lang="en-US" altLang="zh-TW" sz="1600" b="0" kern="1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tc>
                <a:tc>
                  <a:txBody>
                    <a:bodyPr/>
                    <a:lstStyle/>
                    <a:p>
                      <a:pPr marL="0" marR="0" lvl="0" indent="0" algn="l" defTabSz="914400" rtl="0" eaLnBrk="1" fontAlgn="auto" latinLnBrk="0" hangingPunct="1">
                        <a:lnSpc>
                          <a:spcPts val="2200"/>
                        </a:lnSpc>
                        <a:spcBef>
                          <a:spcPts val="0"/>
                        </a:spcBef>
                        <a:spcAft>
                          <a:spcPts val="0"/>
                        </a:spcAft>
                        <a:buClrTx/>
                        <a:buSzTx/>
                        <a:buFont typeface="Arial" panose="020B0604020202020204" pitchFamily="34" charset="0"/>
                        <a:buNone/>
                        <a:tabLst/>
                        <a:defRPr/>
                      </a:pPr>
                      <a:r>
                        <a:rPr lang="en-US" altLang="zh-TW" sz="1600" b="0" kern="1200" dirty="0">
                          <a:solidFill>
                            <a:schemeClr val="tx1"/>
                          </a:solidFill>
                          <a:effectLst/>
                          <a:latin typeface="+mn-lt"/>
                          <a:ea typeface="+mn-ea"/>
                          <a:cs typeface="+mn-cs"/>
                        </a:rPr>
                        <a:t>1.</a:t>
                      </a:r>
                      <a:r>
                        <a:rPr lang="zh-TW" altLang="zh-TW" sz="1600" b="0" kern="1200" dirty="0">
                          <a:solidFill>
                            <a:schemeClr val="tx1"/>
                          </a:solidFill>
                          <a:effectLst/>
                          <a:latin typeface="+mn-lt"/>
                          <a:ea typeface="+mn-ea"/>
                          <a:cs typeface="+mn-cs"/>
                        </a:rPr>
                        <a:t>會展</a:t>
                      </a:r>
                      <a:r>
                        <a:rPr lang="en-US" altLang="zh-TW" sz="1600" b="0" kern="1200" dirty="0">
                          <a:solidFill>
                            <a:schemeClr val="tx1"/>
                          </a:solidFill>
                          <a:effectLst/>
                          <a:latin typeface="+mn-lt"/>
                          <a:ea typeface="+mn-ea"/>
                          <a:cs typeface="+mn-cs"/>
                        </a:rPr>
                        <a:t>/</a:t>
                      </a:r>
                      <a:r>
                        <a:rPr lang="zh-TW" altLang="zh-TW" sz="1600" b="0" kern="1200" dirty="0">
                          <a:solidFill>
                            <a:schemeClr val="tx1"/>
                          </a:solidFill>
                          <a:effectLst/>
                          <a:latin typeface="+mn-lt"/>
                          <a:ea typeface="+mn-ea"/>
                          <a:cs typeface="+mn-cs"/>
                        </a:rPr>
                        <a:t>零售</a:t>
                      </a:r>
                      <a:r>
                        <a:rPr lang="en-US" altLang="zh-TW" sz="1600" b="0" kern="1200" dirty="0">
                          <a:solidFill>
                            <a:schemeClr val="tx1"/>
                          </a:solidFill>
                          <a:effectLst/>
                          <a:latin typeface="+mn-lt"/>
                          <a:ea typeface="+mn-ea"/>
                          <a:cs typeface="+mn-cs"/>
                        </a:rPr>
                        <a:t>GAI</a:t>
                      </a:r>
                      <a:r>
                        <a:rPr lang="zh-TW" altLang="zh-TW" sz="1600" b="0" kern="1200" dirty="0">
                          <a:solidFill>
                            <a:schemeClr val="tx1"/>
                          </a:solidFill>
                          <a:effectLst/>
                          <a:latin typeface="+mn-lt"/>
                          <a:ea typeface="+mn-ea"/>
                          <a:cs typeface="+mn-cs"/>
                        </a:rPr>
                        <a:t>：</a:t>
                      </a:r>
                      <a:endParaRPr lang="en-US" altLang="zh-TW" sz="1600" b="0" u="none" strike="noStrike" kern="1200" dirty="0">
                        <a:solidFill>
                          <a:schemeClr val="tx1"/>
                        </a:solidFill>
                        <a:effectLst/>
                        <a:latin typeface="+mj-ea"/>
                        <a:ea typeface="+mj-ea"/>
                        <a:cs typeface="+mn-cs"/>
                      </a:endParaRPr>
                    </a:p>
                    <a:p>
                      <a:pPr marL="268288" indent="-73025" algn="just" fontAlgn="base">
                        <a:buFont typeface="Arial" panose="020B0604020202020204" pitchFamily="34" charset="0"/>
                        <a:buChar char="•"/>
                      </a:pPr>
                      <a:r>
                        <a:rPr lang="zh-TW" altLang="en-US" sz="1600" u="none" strike="noStrike" kern="1200" noProof="0" dirty="0">
                          <a:solidFill>
                            <a:schemeClr val="tx1"/>
                          </a:solidFill>
                          <a:effectLst/>
                          <a:latin typeface="+mj-ea"/>
                          <a:ea typeface="+mj-ea"/>
                          <a:cs typeface="+mn-cs"/>
                        </a:rPr>
                        <a:t>於</a:t>
                      </a:r>
                      <a:r>
                        <a:rPr lang="en-US" altLang="zh-TW" sz="1600" u="none" strike="noStrike" kern="1200" noProof="0" dirty="0">
                          <a:solidFill>
                            <a:schemeClr val="tx1"/>
                          </a:solidFill>
                          <a:effectLst/>
                          <a:latin typeface="+mj-ea"/>
                          <a:ea typeface="+mj-ea"/>
                          <a:cs typeface="+mn-cs"/>
                        </a:rPr>
                        <a:t>8/21-8/24</a:t>
                      </a:r>
                      <a:r>
                        <a:rPr lang="zh-TW" altLang="en-US" sz="1600" u="none" strike="noStrike" kern="1200" noProof="0" dirty="0">
                          <a:solidFill>
                            <a:schemeClr val="tx1"/>
                          </a:solidFill>
                          <a:effectLst/>
                          <a:latin typeface="+mj-ea"/>
                          <a:ea typeface="+mj-ea"/>
                          <a:cs typeface="+mn-cs"/>
                        </a:rPr>
                        <a:t>辦理的</a:t>
                      </a:r>
                      <a:r>
                        <a:rPr lang="zh-TW" altLang="zh-TW" sz="1600" u="sng" strike="noStrike" kern="1200" dirty="0">
                          <a:solidFill>
                            <a:schemeClr val="tx1"/>
                          </a:solidFill>
                          <a:effectLst/>
                          <a:latin typeface="+mj-ea"/>
                          <a:ea typeface="+mj-ea"/>
                          <a:cs typeface="+mn-cs"/>
                        </a:rPr>
                        <a:t>臺灣流體傳動與智能控制展</a:t>
                      </a:r>
                      <a:r>
                        <a:rPr lang="zh-TW" altLang="en-US" sz="1600" u="none" strike="noStrike" kern="1200" dirty="0">
                          <a:solidFill>
                            <a:schemeClr val="tx1"/>
                          </a:solidFill>
                          <a:effectLst/>
                          <a:latin typeface="+mj-ea"/>
                          <a:ea typeface="+mj-ea"/>
                          <a:cs typeface="+mn-cs"/>
                        </a:rPr>
                        <a:t>及</a:t>
                      </a:r>
                      <a:r>
                        <a:rPr lang="zh-TW" altLang="en-US" sz="1600" u="sng" strike="noStrike" kern="1200" dirty="0">
                          <a:solidFill>
                            <a:schemeClr val="tx1"/>
                          </a:solidFill>
                          <a:effectLst/>
                          <a:latin typeface="+mj-ea"/>
                          <a:ea typeface="+mj-ea"/>
                          <a:cs typeface="+mn-cs"/>
                        </a:rPr>
                        <a:t>臺北國際冷鏈科技展</a:t>
                      </a:r>
                      <a:r>
                        <a:rPr lang="zh-TW" altLang="en-US" sz="1600" u="none" strike="noStrike" kern="1200" dirty="0">
                          <a:solidFill>
                            <a:schemeClr val="tx1"/>
                          </a:solidFill>
                          <a:effectLst/>
                          <a:latin typeface="+mj-ea"/>
                          <a:ea typeface="+mj-ea"/>
                          <a:cs typeface="+mn-cs"/>
                        </a:rPr>
                        <a:t>，應用</a:t>
                      </a:r>
                      <a:r>
                        <a:rPr lang="en-US" altLang="zh-TW" sz="1600" u="none" strike="noStrike" kern="1200" dirty="0">
                          <a:solidFill>
                            <a:schemeClr val="tx1"/>
                          </a:solidFill>
                          <a:effectLst/>
                          <a:latin typeface="+mj-ea"/>
                          <a:ea typeface="+mj-ea"/>
                          <a:cs typeface="+mn-cs"/>
                        </a:rPr>
                        <a:t>3D</a:t>
                      </a:r>
                      <a:r>
                        <a:rPr lang="zh-TW" altLang="en-US" sz="1600" u="none" strike="noStrike" kern="1200" dirty="0">
                          <a:solidFill>
                            <a:schemeClr val="tx1"/>
                          </a:solidFill>
                          <a:effectLst/>
                          <a:latin typeface="+mj-ea"/>
                          <a:ea typeface="+mj-ea"/>
                          <a:cs typeface="+mn-cs"/>
                        </a:rPr>
                        <a:t>模型生成技術，協助</a:t>
                      </a:r>
                      <a:r>
                        <a:rPr lang="en-US" altLang="zh-TW" sz="1600" u="none" strike="noStrike" kern="1200" dirty="0">
                          <a:solidFill>
                            <a:schemeClr val="tx1"/>
                          </a:solidFill>
                          <a:effectLst/>
                          <a:latin typeface="+mj-ea"/>
                          <a:ea typeface="+mj-ea"/>
                          <a:cs typeface="+mn-cs"/>
                        </a:rPr>
                        <a:t>15</a:t>
                      </a:r>
                      <a:r>
                        <a:rPr lang="zh-TW" altLang="en-US" sz="1600" u="none" strike="noStrike" kern="1200" dirty="0">
                          <a:solidFill>
                            <a:schemeClr val="tx1"/>
                          </a:solidFill>
                          <a:effectLst/>
                          <a:latin typeface="+mj-ea"/>
                          <a:ea typeface="+mj-ea"/>
                          <a:cs typeface="+mn-cs"/>
                        </a:rPr>
                        <a:t>家廠商生成</a:t>
                      </a:r>
                      <a:r>
                        <a:rPr lang="en-US" altLang="zh-TW" sz="1600" u="none" strike="noStrike" kern="1200" dirty="0">
                          <a:solidFill>
                            <a:schemeClr val="tx1"/>
                          </a:solidFill>
                          <a:effectLst/>
                          <a:latin typeface="+mj-ea"/>
                          <a:ea typeface="+mj-ea"/>
                          <a:cs typeface="+mn-cs"/>
                        </a:rPr>
                        <a:t>26</a:t>
                      </a:r>
                      <a:r>
                        <a:rPr lang="zh-TW" altLang="en-US" sz="1600" u="none" strike="noStrike" kern="1200" dirty="0">
                          <a:solidFill>
                            <a:schemeClr val="tx1"/>
                          </a:solidFill>
                          <a:effectLst/>
                          <a:latin typeface="+mj-ea"/>
                          <a:ea typeface="+mj-ea"/>
                          <a:cs typeface="+mn-cs"/>
                        </a:rPr>
                        <a:t>件產品</a:t>
                      </a:r>
                      <a:r>
                        <a:rPr lang="en-US" altLang="zh-TW" sz="1600" u="none" strike="noStrike" kern="1200" dirty="0">
                          <a:solidFill>
                            <a:schemeClr val="tx1"/>
                          </a:solidFill>
                          <a:effectLst/>
                          <a:latin typeface="+mj-ea"/>
                          <a:ea typeface="+mj-ea"/>
                          <a:cs typeface="+mn-cs"/>
                        </a:rPr>
                        <a:t>3D</a:t>
                      </a:r>
                      <a:r>
                        <a:rPr lang="zh-TW" altLang="en-US" sz="1600" u="none" strike="noStrike" kern="1200" dirty="0">
                          <a:solidFill>
                            <a:schemeClr val="tx1"/>
                          </a:solidFill>
                          <a:effectLst/>
                          <a:latin typeface="+mj-ea"/>
                          <a:ea typeface="+mj-ea"/>
                          <a:cs typeface="+mn-cs"/>
                        </a:rPr>
                        <a:t>模型，包含旋轉缸、阻尼器、高壓隔膜幫浦、冷凍車等，每一產品模型製作時間減少至少</a:t>
                      </a:r>
                      <a:r>
                        <a:rPr lang="en-US" altLang="zh-TW" sz="1600" u="none" strike="noStrike" kern="1200" dirty="0">
                          <a:solidFill>
                            <a:schemeClr val="tx1"/>
                          </a:solidFill>
                          <a:effectLst/>
                          <a:latin typeface="+mj-ea"/>
                          <a:ea typeface="+mj-ea"/>
                          <a:cs typeface="+mn-cs"/>
                        </a:rPr>
                        <a:t>50%</a:t>
                      </a:r>
                      <a:r>
                        <a:rPr lang="zh-TW" altLang="en-US" sz="1600" u="none" strike="noStrike" kern="1200" dirty="0">
                          <a:solidFill>
                            <a:schemeClr val="tx1"/>
                          </a:solidFill>
                          <a:effectLst/>
                          <a:latin typeface="+mj-ea"/>
                          <a:ea typeface="+mj-ea"/>
                          <a:cs typeface="+mn-cs"/>
                        </a:rPr>
                        <a:t>。</a:t>
                      </a:r>
                      <a:endParaRPr lang="en-US" altLang="zh-TW" sz="1600" u="none" strike="noStrike" kern="1200" noProof="0" dirty="0">
                        <a:solidFill>
                          <a:schemeClr val="tx1"/>
                        </a:solidFill>
                        <a:effectLst/>
                        <a:latin typeface="+mj-ea"/>
                        <a:ea typeface="+mj-ea"/>
                        <a:cs typeface="+mn-cs"/>
                      </a:endParaRPr>
                    </a:p>
                    <a:p>
                      <a:pPr marL="268288" indent="-73025" algn="just" fontAlgn="base">
                        <a:buFont typeface="Arial" panose="020B0604020202020204" pitchFamily="34" charset="0"/>
                        <a:buChar char="•"/>
                      </a:pPr>
                      <a:r>
                        <a:rPr lang="zh-TW" altLang="en-US" sz="1600" u="none" strike="noStrike" kern="1200" noProof="0" dirty="0">
                          <a:solidFill>
                            <a:schemeClr val="tx1"/>
                          </a:solidFill>
                          <a:effectLst/>
                          <a:latin typeface="+mj-ea"/>
                          <a:ea typeface="+mj-ea"/>
                          <a:cs typeface="+mn-cs"/>
                        </a:rPr>
                        <a:t>預計於</a:t>
                      </a:r>
                      <a:r>
                        <a:rPr lang="en-US" altLang="zh-TW" sz="1600" u="none" strike="noStrike" kern="1200" noProof="0" dirty="0">
                          <a:solidFill>
                            <a:schemeClr val="tx1"/>
                          </a:solidFill>
                          <a:effectLst/>
                          <a:latin typeface="+mj-ea"/>
                          <a:ea typeface="+mj-ea"/>
                          <a:cs typeface="+mn-cs"/>
                        </a:rPr>
                        <a:t>9/11</a:t>
                      </a:r>
                      <a:r>
                        <a:rPr lang="zh-TW" altLang="en-US" sz="1600" u="none" strike="noStrike" kern="1200" noProof="0" dirty="0">
                          <a:solidFill>
                            <a:schemeClr val="tx1"/>
                          </a:solidFill>
                          <a:effectLst/>
                          <a:latin typeface="+mj-ea"/>
                          <a:ea typeface="+mj-ea"/>
                          <a:cs typeface="+mn-cs"/>
                        </a:rPr>
                        <a:t>開展的</a:t>
                      </a:r>
                      <a:r>
                        <a:rPr lang="zh-TW" altLang="en-US" sz="1600" u="sng" strike="noStrike" kern="1200" dirty="0">
                          <a:solidFill>
                            <a:schemeClr val="tx1"/>
                          </a:solidFill>
                          <a:effectLst/>
                          <a:latin typeface="+mj-ea"/>
                          <a:ea typeface="+mj-ea"/>
                          <a:cs typeface="+mn-cs"/>
                        </a:rPr>
                        <a:t>臺灣智慧農業週暨臺灣國際漁業產業展</a:t>
                      </a:r>
                      <a:r>
                        <a:rPr lang="zh-TW" altLang="en-US" sz="1600" u="none" strike="noStrike" kern="1200" dirty="0">
                          <a:solidFill>
                            <a:schemeClr val="tx1"/>
                          </a:solidFill>
                          <a:effectLst/>
                          <a:latin typeface="+mj-ea"/>
                          <a:ea typeface="+mj-ea"/>
                          <a:cs typeface="+mn-cs"/>
                        </a:rPr>
                        <a:t>，</a:t>
                      </a:r>
                      <a:r>
                        <a:rPr lang="zh-TW" altLang="en-US" sz="1600" u="none" strike="noStrike" kern="1200" noProof="0" dirty="0">
                          <a:solidFill>
                            <a:schemeClr val="tx1"/>
                          </a:solidFill>
                          <a:effectLst/>
                          <a:latin typeface="+mj-ea"/>
                          <a:ea typeface="+mj-ea"/>
                          <a:cs typeface="+mn-cs"/>
                        </a:rPr>
                        <a:t>提供</a:t>
                      </a:r>
                      <a:r>
                        <a:rPr lang="en-US" altLang="zh-TW" sz="1600" u="none" strike="noStrike" kern="1200" noProof="0" dirty="0">
                          <a:solidFill>
                            <a:schemeClr val="tx1"/>
                          </a:solidFill>
                          <a:effectLst/>
                          <a:latin typeface="+mj-ea"/>
                          <a:ea typeface="+mj-ea"/>
                          <a:cs typeface="+mn-cs"/>
                        </a:rPr>
                        <a:t>264</a:t>
                      </a:r>
                      <a:r>
                        <a:rPr lang="zh-TW" altLang="en-US" sz="1600" u="none" strike="noStrike" kern="1200" noProof="0" dirty="0">
                          <a:solidFill>
                            <a:schemeClr val="tx1"/>
                          </a:solidFill>
                          <a:effectLst/>
                          <a:latin typeface="+mj-ea"/>
                          <a:ea typeface="+mj-ea"/>
                          <a:cs typeface="+mn-cs"/>
                        </a:rPr>
                        <a:t>家參展商透過</a:t>
                      </a:r>
                      <a:r>
                        <a:rPr lang="en-US" altLang="zh-TW" sz="1600" u="none" strike="noStrike" kern="1200" noProof="0" dirty="0">
                          <a:solidFill>
                            <a:schemeClr val="tx1"/>
                          </a:solidFill>
                          <a:effectLst/>
                          <a:latin typeface="+mj-ea"/>
                          <a:ea typeface="+mj-ea"/>
                          <a:cs typeface="+mn-cs"/>
                        </a:rPr>
                        <a:t>AI</a:t>
                      </a:r>
                      <a:r>
                        <a:rPr lang="zh-TW" altLang="en-US" sz="1600" u="none" strike="noStrike" kern="1200" noProof="0" dirty="0">
                          <a:solidFill>
                            <a:schemeClr val="tx1"/>
                          </a:solidFill>
                          <a:effectLst/>
                          <a:latin typeface="+mj-ea"/>
                          <a:ea typeface="+mj-ea"/>
                          <a:cs typeface="+mn-cs"/>
                        </a:rPr>
                        <a:t>生成</a:t>
                      </a:r>
                      <a:r>
                        <a:rPr lang="zh-TW" altLang="en-US" sz="1600" u="none" strike="noStrike" kern="1200" dirty="0">
                          <a:solidFill>
                            <a:schemeClr val="tx1"/>
                          </a:solidFill>
                          <a:effectLst/>
                          <a:latin typeface="+mj-ea"/>
                          <a:ea typeface="+mj-ea"/>
                          <a:cs typeface="+mn-cs"/>
                        </a:rPr>
                        <a:t>商品海報、文案等</a:t>
                      </a:r>
                      <a:r>
                        <a:rPr lang="zh-TW" altLang="en-US" sz="1600" u="none" strike="noStrike" kern="1200" noProof="0" dirty="0">
                          <a:solidFill>
                            <a:schemeClr val="tx1"/>
                          </a:solidFill>
                          <a:effectLst/>
                          <a:latin typeface="+mj-ea"/>
                          <a:ea typeface="+mj-ea"/>
                          <a:cs typeface="+mn-cs"/>
                        </a:rPr>
                        <a:t>，並支援中、英、日</a:t>
                      </a:r>
                      <a:r>
                        <a:rPr lang="en-US" altLang="zh-TW" sz="1600" u="none" strike="noStrike" kern="1200" dirty="0">
                          <a:solidFill>
                            <a:schemeClr val="tx1"/>
                          </a:solidFill>
                          <a:effectLst/>
                          <a:latin typeface="+mj-ea"/>
                          <a:ea typeface="+mj-ea"/>
                          <a:cs typeface="+mn-cs"/>
                        </a:rPr>
                        <a:t>3</a:t>
                      </a:r>
                      <a:r>
                        <a:rPr lang="zh-TW" altLang="en-US" sz="1600" u="none" strike="noStrike" kern="1200" noProof="0" dirty="0">
                          <a:solidFill>
                            <a:schemeClr val="tx1"/>
                          </a:solidFill>
                          <a:effectLst/>
                          <a:latin typeface="+mj-ea"/>
                          <a:ea typeface="+mj-ea"/>
                          <a:cs typeface="+mn-cs"/>
                        </a:rPr>
                        <a:t>種語系；</a:t>
                      </a:r>
                      <a:r>
                        <a:rPr lang="zh-TW" altLang="en-US" sz="1600" u="none" strike="noStrike" kern="1200" dirty="0">
                          <a:solidFill>
                            <a:schemeClr val="tx1"/>
                          </a:solidFill>
                          <a:effectLst/>
                          <a:latin typeface="+mj-ea"/>
                          <a:ea typeface="+mj-ea"/>
                          <a:cs typeface="+mn-cs"/>
                        </a:rPr>
                        <a:t>生成內容，亦將讓參展商下載用於展前宣傳、製作文宣品。目前已有</a:t>
                      </a:r>
                      <a:r>
                        <a:rPr lang="en-US" altLang="zh-TW" sz="1600" u="none" strike="noStrike" kern="1200" dirty="0">
                          <a:solidFill>
                            <a:schemeClr val="tx1"/>
                          </a:solidFill>
                          <a:effectLst/>
                          <a:latin typeface="+mj-ea"/>
                          <a:ea typeface="+mj-ea"/>
                          <a:cs typeface="+mn-cs"/>
                        </a:rPr>
                        <a:t>15</a:t>
                      </a:r>
                      <a:r>
                        <a:rPr lang="zh-TW" altLang="en-US" sz="1600" u="none" strike="noStrike" kern="1200" dirty="0">
                          <a:solidFill>
                            <a:schemeClr val="tx1"/>
                          </a:solidFill>
                          <a:effectLst/>
                          <a:latin typeface="+mj-ea"/>
                          <a:ea typeface="+mj-ea"/>
                          <a:cs typeface="+mn-cs"/>
                        </a:rPr>
                        <a:t>家廠商陸續使用，並生成</a:t>
                      </a:r>
                      <a:r>
                        <a:rPr lang="en-US" altLang="zh-TW" sz="1600" u="none" strike="noStrike" kern="1200" dirty="0">
                          <a:solidFill>
                            <a:schemeClr val="tx1"/>
                          </a:solidFill>
                          <a:effectLst/>
                          <a:latin typeface="+mj-ea"/>
                          <a:ea typeface="+mj-ea"/>
                          <a:cs typeface="+mn-cs"/>
                        </a:rPr>
                        <a:t>415</a:t>
                      </a:r>
                      <a:r>
                        <a:rPr lang="zh-TW" altLang="en-US" sz="1600" u="none" strike="noStrike" kern="1200" dirty="0">
                          <a:solidFill>
                            <a:schemeClr val="tx1"/>
                          </a:solidFill>
                          <a:effectLst/>
                          <a:latin typeface="+mj-ea"/>
                          <a:ea typeface="+mj-ea"/>
                          <a:cs typeface="+mn-cs"/>
                        </a:rPr>
                        <a:t>筆文案。</a:t>
                      </a:r>
                      <a:endParaRPr lang="en-US" altLang="zh-TW" sz="1600" u="none" strike="noStrike" kern="1200" noProof="0" dirty="0">
                        <a:solidFill>
                          <a:schemeClr val="tx1"/>
                        </a:solidFill>
                        <a:effectLst/>
                        <a:latin typeface="+mj-ea"/>
                        <a:ea typeface="+mj-ea"/>
                        <a:cs typeface="+mn-cs"/>
                      </a:endParaRPr>
                    </a:p>
                    <a:p>
                      <a:pPr marL="268288" marR="0" lvl="0" indent="-73025" algn="just" defTabSz="914400" rtl="0" eaLnBrk="1" fontAlgn="base" latinLnBrk="0" hangingPunct="1">
                        <a:lnSpc>
                          <a:spcPts val="2200"/>
                        </a:lnSpc>
                        <a:spcBef>
                          <a:spcPts val="0"/>
                        </a:spcBef>
                        <a:spcAft>
                          <a:spcPts val="0"/>
                        </a:spcAft>
                        <a:buClrTx/>
                        <a:buSzTx/>
                        <a:buFont typeface="Arial" panose="020B0604020202020204" pitchFamily="34" charset="0"/>
                        <a:buChar char="•"/>
                        <a:tabLst/>
                        <a:defRPr/>
                      </a:pPr>
                      <a:r>
                        <a:rPr lang="en-US" altLang="zh-TW" sz="1600" u="none" strike="noStrike" kern="1200" dirty="0">
                          <a:solidFill>
                            <a:schemeClr val="tx1"/>
                          </a:solidFill>
                          <a:effectLst/>
                          <a:latin typeface="+mj-ea"/>
                          <a:ea typeface="+mj-ea"/>
                          <a:cs typeface="+mn-cs"/>
                        </a:rPr>
                        <a:t>8/23</a:t>
                      </a:r>
                      <a:r>
                        <a:rPr lang="zh-TW" altLang="en-US" sz="1600" u="none" strike="noStrike" kern="1200" dirty="0">
                          <a:solidFill>
                            <a:schemeClr val="tx1"/>
                          </a:solidFill>
                          <a:effectLst/>
                          <a:latin typeface="+mj-ea"/>
                          <a:ea typeface="+mj-ea"/>
                          <a:cs typeface="+mn-cs"/>
                        </a:rPr>
                        <a:t>台科大討論影片生成幀數增加延伸影片長度後一致性與主題固化之議題。</a:t>
                      </a:r>
                      <a:endParaRPr lang="en-US" altLang="zh-TW" sz="1600" u="none" strike="noStrike" kern="1200" dirty="0">
                        <a:solidFill>
                          <a:schemeClr val="tx1"/>
                        </a:solidFill>
                        <a:effectLst/>
                        <a:latin typeface="+mj-ea"/>
                        <a:ea typeface="+mj-ea"/>
                        <a:cs typeface="+mn-cs"/>
                      </a:endParaRPr>
                    </a:p>
                    <a:p>
                      <a:r>
                        <a:rPr lang="en-US" altLang="zh-TW" sz="1600" kern="1200" dirty="0">
                          <a:solidFill>
                            <a:schemeClr val="tx1"/>
                          </a:solidFill>
                          <a:effectLst/>
                          <a:latin typeface="+mn-lt"/>
                          <a:ea typeface="+mn-ea"/>
                          <a:cs typeface="+mn-cs"/>
                        </a:rPr>
                        <a:t>2.(</a:t>
                      </a:r>
                      <a:r>
                        <a:rPr lang="zh-TW" altLang="zh-TW" sz="1600" kern="1200" dirty="0">
                          <a:solidFill>
                            <a:schemeClr val="tx1"/>
                          </a:solidFill>
                          <a:effectLst/>
                          <a:latin typeface="+mn-lt"/>
                          <a:ea typeface="+mn-ea"/>
                          <a:cs typeface="+mn-cs"/>
                        </a:rPr>
                        <a:t>院級主題型前瞻</a:t>
                      </a:r>
                      <a:r>
                        <a:rPr lang="en-US" altLang="zh-TW" sz="1600" kern="1200" dirty="0">
                          <a:solidFill>
                            <a:schemeClr val="tx1"/>
                          </a:solidFill>
                          <a:effectLst/>
                          <a:latin typeface="+mn-lt"/>
                          <a:ea typeface="+mn-ea"/>
                          <a:cs typeface="+mn-cs"/>
                        </a:rPr>
                        <a:t>) </a:t>
                      </a:r>
                      <a:r>
                        <a:rPr lang="zh-TW" altLang="zh-TW" sz="1600" kern="1200" dirty="0">
                          <a:solidFill>
                            <a:schemeClr val="tx1"/>
                          </a:solidFill>
                          <a:effectLst/>
                          <a:latin typeface="+mn-lt"/>
                          <a:ea typeface="+mn-ea"/>
                          <a:cs typeface="+mn-cs"/>
                        </a:rPr>
                        <a:t>行銷廣告影像生成優化技術：</a:t>
                      </a:r>
                    </a:p>
                    <a:p>
                      <a:pPr marL="0" indent="179388"/>
                      <a:r>
                        <a:rPr lang="en-US" altLang="zh-TW"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資通：生成技術突破</a:t>
                      </a:r>
                      <a:r>
                        <a:rPr lang="en-US" altLang="zh-TW"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限縮廣告影片為產品介紹場景、優化人物與動作</a:t>
                      </a:r>
                    </a:p>
                    <a:p>
                      <a:pPr marL="0" indent="179388"/>
                      <a:r>
                        <a:rPr lang="en-US" altLang="zh-TW"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服科：服務平台開發</a:t>
                      </a:r>
                      <a:r>
                        <a:rPr lang="en-US" altLang="zh-TW"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預計</a:t>
                      </a:r>
                      <a:r>
                        <a:rPr lang="en-US" altLang="zh-TW" sz="1600" kern="1200" dirty="0">
                          <a:solidFill>
                            <a:schemeClr val="tx1"/>
                          </a:solidFill>
                          <a:effectLst/>
                          <a:latin typeface="+mn-lt"/>
                          <a:ea typeface="+mn-ea"/>
                          <a:cs typeface="+mn-cs"/>
                        </a:rPr>
                        <a:t>9</a:t>
                      </a:r>
                      <a:r>
                        <a:rPr lang="zh-TW" altLang="en-US" sz="1600" kern="1200" dirty="0">
                          <a:solidFill>
                            <a:schemeClr val="tx1"/>
                          </a:solidFill>
                          <a:effectLst/>
                          <a:latin typeface="+mn-lt"/>
                          <a:ea typeface="+mn-ea"/>
                          <a:cs typeface="+mn-cs"/>
                        </a:rPr>
                        <a:t>月完成影段生成</a:t>
                      </a:r>
                      <a:r>
                        <a:rPr lang="en" altLang="zh-TW" sz="1600" kern="1200" dirty="0">
                          <a:solidFill>
                            <a:schemeClr val="tx1"/>
                          </a:solidFill>
                          <a:effectLst/>
                          <a:latin typeface="+mn-lt"/>
                          <a:ea typeface="+mn-ea"/>
                          <a:cs typeface="+mn-cs"/>
                        </a:rPr>
                        <a:t>prototype</a:t>
                      </a:r>
                      <a:r>
                        <a:rPr lang="zh-TW" altLang="en" sz="1600" kern="1200" dirty="0">
                          <a:solidFill>
                            <a:schemeClr val="tx1"/>
                          </a:solidFill>
                          <a:effectLst/>
                          <a:latin typeface="+mn-lt"/>
                          <a:ea typeface="+mn-ea"/>
                          <a:cs typeface="+mn-cs"/>
                        </a:rPr>
                        <a:t>、</a:t>
                      </a:r>
                      <a:r>
                        <a:rPr lang="zh-TW" altLang="en-US" sz="1600" kern="1200" dirty="0">
                          <a:solidFill>
                            <a:schemeClr val="tx1"/>
                          </a:solidFill>
                          <a:effectLst/>
                          <a:latin typeface="+mn-lt"/>
                          <a:ea typeface="+mn-ea"/>
                          <a:cs typeface="+mn-cs"/>
                        </a:rPr>
                        <a:t>多模型</a:t>
                      </a:r>
                      <a:r>
                        <a:rPr lang="en" altLang="zh-TW" sz="1600" kern="1200" dirty="0">
                          <a:solidFill>
                            <a:schemeClr val="tx1"/>
                          </a:solidFill>
                          <a:effectLst/>
                          <a:latin typeface="+mn-lt"/>
                          <a:ea typeface="+mn-ea"/>
                          <a:cs typeface="+mn-cs"/>
                        </a:rPr>
                        <a:t>API</a:t>
                      </a:r>
                      <a:r>
                        <a:rPr lang="zh-TW" altLang="en-US" sz="1600" kern="1200" dirty="0">
                          <a:solidFill>
                            <a:schemeClr val="tx1"/>
                          </a:solidFill>
                          <a:effectLst/>
                          <a:latin typeface="+mn-lt"/>
                          <a:ea typeface="+mn-ea"/>
                          <a:cs typeface="+mn-cs"/>
                        </a:rPr>
                        <a:t>串接</a:t>
                      </a:r>
                      <a:endParaRPr lang="zh-TW" altLang="en-US" sz="1600" u="none" strike="noStrike" kern="1200" dirty="0">
                        <a:solidFill>
                          <a:schemeClr val="tx1"/>
                        </a:solidFill>
                        <a:effectLst/>
                        <a:latin typeface="+mj-ea"/>
                        <a:ea typeface="+mj-ea"/>
                        <a:cs typeface="+mn-cs"/>
                      </a:endParaRPr>
                    </a:p>
                  </a:txBody>
                  <a:tcPr anchor="ctr"/>
                </a:tc>
                <a:extLst>
                  <a:ext uri="{0D108BD9-81ED-4DB2-BD59-A6C34878D82A}">
                    <a16:rowId xmlns:a16="http://schemas.microsoft.com/office/drawing/2014/main" val="2576425073"/>
                  </a:ext>
                </a:extLst>
              </a:tr>
            </a:tbl>
          </a:graphicData>
        </a:graphic>
      </p:graphicFrame>
    </p:spTree>
    <p:extLst>
      <p:ext uri="{BB962C8B-B14F-4D97-AF65-F5344CB8AC3E}">
        <p14:creationId xmlns:p14="http://schemas.microsoft.com/office/powerpoint/2010/main" val="3579800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7F3432FD16F3A1449D501EC8CDE7FB1F" ma:contentTypeVersion="3" ma:contentTypeDescription="建立新的文件。" ma:contentTypeScope="" ma:versionID="b3f1642025d45c847b73c737ebcb38af">
  <xsd:schema xmlns:xsd="http://www.w3.org/2001/XMLSchema" xmlns:xs="http://www.w3.org/2001/XMLSchema" xmlns:p="http://schemas.microsoft.com/office/2006/metadata/properties" xmlns:ns2="b8aed4a6-ac34-40d8-b1d7-8aea5af98334" targetNamespace="http://schemas.microsoft.com/office/2006/metadata/properties" ma:root="true" ma:fieldsID="d6832a95031df36a955464a47fafedad" ns2:_="">
    <xsd:import namespace="b8aed4a6-ac34-40d8-b1d7-8aea5af98334"/>
    <xsd:element name="properties">
      <xsd:complexType>
        <xsd:sequence>
          <xsd:element name="documentManagement">
            <xsd:complexType>
              <xsd:all>
                <xsd:element ref="ns2:_x0062_493" minOccurs="0"/>
                <xsd:element ref="ns2:_x4e0b__x8f09__x526f__x672c_" minOccurs="0"/>
                <xsd:element ref="ns2:_x4e0b__x8f09__x526f__x672c__x003a__x8907__x88fd__x4f86__x6e9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ed4a6-ac34-40d8-b1d7-8aea5af98334" elementFormDefault="qualified">
    <xsd:import namespace="http://schemas.microsoft.com/office/2006/documentManagement/types"/>
    <xsd:import namespace="http://schemas.microsoft.com/office/infopath/2007/PartnerControls"/>
    <xsd:element name="_x0062_493" ma:index="8" nillable="true" ma:displayName="日期及時間" ma:internalName="_x0062_493">
      <xsd:simpleType>
        <xsd:restriction base="dms:DateTime"/>
      </xsd:simpleType>
    </xsd:element>
    <xsd:element name="_x4e0b__x8f09__x526f__x672c_" ma:index="9" nillable="true" ma:displayName="下載副本" ma:description="下載副本" ma:list="{b8aed4a6-ac34-40d8-b1d7-8aea5af98334}" ma:internalName="_x4e0b__x8f09__x526f__x672c_" ma:showField="Title">
      <xsd:simpleType>
        <xsd:restriction base="dms:Lookup"/>
      </xsd:simpleType>
    </xsd:element>
    <xsd:element name="_x4e0b__x8f09__x526f__x672c__x003a__x8907__x88fd__x4f86__x6e90_" ma:index="10" nillable="true" ma:displayName="下載副本:複製來源" ma:list="{b8aed4a6-ac34-40d8-b1d7-8aea5af98334}" ma:internalName="_x4e0b__x8f09__x526f__x672c__x003a__x8907__x88fd__x4f86__x6e90_" ma:readOnly="true" ma:showField="_CopySource" ma:web="8ca855e4-adfb-4fc0-8985-d3ee15689915">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0062_493 xmlns="b8aed4a6-ac34-40d8-b1d7-8aea5af98334" xsi:nil="true"/>
    <_x4e0b__x8f09__x526f__x672c_ xmlns="b8aed4a6-ac34-40d8-b1d7-8aea5af98334" xsi:nil="true"/>
  </documentManagement>
</p:properties>
</file>

<file path=customXml/itemProps1.xml><?xml version="1.0" encoding="utf-8"?>
<ds:datastoreItem xmlns:ds="http://schemas.openxmlformats.org/officeDocument/2006/customXml" ds:itemID="{2A1A7DF1-1490-4032-A288-9678AD587465}">
  <ds:schemaRefs>
    <ds:schemaRef ds:uri="http://schemas.microsoft.com/sharepoint/v3/contenttype/forms"/>
  </ds:schemaRefs>
</ds:datastoreItem>
</file>

<file path=customXml/itemProps2.xml><?xml version="1.0" encoding="utf-8"?>
<ds:datastoreItem xmlns:ds="http://schemas.openxmlformats.org/officeDocument/2006/customXml" ds:itemID="{BE19602A-BF72-47CE-A4BE-578010346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ed4a6-ac34-40d8-b1d7-8aea5af983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8C3FC8-FB86-4009-BB67-08D4F81C7768}">
  <ds:schemaRefs>
    <ds:schemaRef ds:uri="http://www.w3.org/XML/1998/namespace"/>
    <ds:schemaRef ds:uri="http://schemas.microsoft.com/office/2006/metadata/properties"/>
    <ds:schemaRef ds:uri="http://schemas.openxmlformats.org/package/2006/metadata/core-properties"/>
    <ds:schemaRef ds:uri="b8aed4a6-ac34-40d8-b1d7-8aea5af98334"/>
    <ds:schemaRef ds:uri="http://schemas.microsoft.com/office/2006/documentManagement/types"/>
    <ds:schemaRef ds:uri="http://purl.org/dc/terms/"/>
    <ds:schemaRef ds:uri="http://purl.org/dc/elements/1.1/"/>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5164</TotalTime>
  <Words>1628</Words>
  <Application>Microsoft Office PowerPoint</Application>
  <PresentationFormat>寬螢幕</PresentationFormat>
  <Paragraphs>265</Paragraphs>
  <Slides>10</Slides>
  <Notes>8</Notes>
  <HiddenSlides>0</HiddenSlides>
  <MMClips>0</MMClips>
  <ScaleCrop>false</ScaleCrop>
  <HeadingPairs>
    <vt:vector size="6" baseType="variant">
      <vt:variant>
        <vt:lpstr>使用字型</vt:lpstr>
      </vt:variant>
      <vt:variant>
        <vt:i4>8</vt:i4>
      </vt:variant>
      <vt:variant>
        <vt:lpstr>佈景主題</vt:lpstr>
      </vt:variant>
      <vt:variant>
        <vt:i4>2</vt:i4>
      </vt:variant>
      <vt:variant>
        <vt:lpstr>投影片標題</vt:lpstr>
      </vt:variant>
      <vt:variant>
        <vt:i4>10</vt:i4>
      </vt:variant>
    </vt:vector>
  </HeadingPairs>
  <TitlesOfParts>
    <vt:vector size="20" baseType="lpstr">
      <vt:lpstr>BiauKai</vt:lpstr>
      <vt:lpstr>微軟正黑體</vt:lpstr>
      <vt:lpstr>新細明體</vt:lpstr>
      <vt:lpstr>標楷體</vt:lpstr>
      <vt:lpstr>Arial</vt:lpstr>
      <vt:lpstr>Calibri</vt:lpstr>
      <vt:lpstr>Times New Roman</vt:lpstr>
      <vt:lpstr>Wingdings</vt:lpstr>
      <vt:lpstr>簡報內頁</vt:lpstr>
      <vt:lpstr>1_簡報內頁</vt:lpstr>
      <vt:lpstr>U組核心業務報告 (113年8月份)</vt:lpstr>
      <vt:lpstr>綱   要</vt:lpstr>
      <vt:lpstr>PowerPoint 簡報</vt:lpstr>
      <vt:lpstr>PowerPoint 簡報</vt:lpstr>
      <vt:lpstr>PowerPoint 簡報</vt:lpstr>
      <vt:lpstr>PowerPoint 簡報</vt:lpstr>
      <vt:lpstr>PowerPoint 簡報</vt:lpstr>
      <vt:lpstr>重大效益項目 1/2</vt:lpstr>
      <vt:lpstr>重大效益項目 2/2</vt:lpstr>
      <vt:lpstr>報告完畢</vt:lpstr>
    </vt:vector>
  </TitlesOfParts>
  <Company>TAS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ITRI投影片範本B</dc:title>
  <dc:creator>ITRI</dc:creator>
  <cp:keywords>2008NewCIS</cp:keywords>
  <cp:lastModifiedBy>陳慧娟</cp:lastModifiedBy>
  <cp:revision>669</cp:revision>
  <cp:lastPrinted>2021-11-08T09:04:53Z</cp:lastPrinted>
  <dcterms:created xsi:type="dcterms:W3CDTF">2008-05-08T04:38:45Z</dcterms:created>
  <dcterms:modified xsi:type="dcterms:W3CDTF">2024-08-27T02:05:29Z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0x0101007F3432FD16F3A1449D501EC8CDE7FB1F</vt:lpwstr>
  </property>
</Properties>
</file>