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12192000" cy="6858000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C3D5"/>
    <a:srgbClr val="00B2B3"/>
    <a:srgbClr val="008A8A"/>
    <a:srgbClr val="5FB990"/>
    <a:srgbClr val="68BC96"/>
    <a:srgbClr val="87CAAC"/>
    <a:srgbClr val="12B3C4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3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2" y="5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A58BC1C-D2D4-42A1-8A44-1E0F2A94ED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73511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3D0AA70-B9D8-4281-9EF4-53CBEC190B9E}" type="datetimeFigureOut">
              <a:rPr lang="zh-TW" altLang="en-US"/>
              <a:pPr>
                <a:defRPr/>
              </a:pPr>
              <a:t>2024/9/16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76FBBA1-3830-4A1D-80B6-87E53B3FC3D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9576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1" name="Rectangle 21"/>
          <p:cNvSpPr>
            <a:spLocks noGrp="1" noChangeArrowheads="1"/>
          </p:cNvSpPr>
          <p:nvPr>
            <p:ph type="ctrTitle"/>
          </p:nvPr>
        </p:nvSpPr>
        <p:spPr>
          <a:xfrm>
            <a:off x="958851" y="2338389"/>
            <a:ext cx="10363200" cy="765175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742" name="Rectangle 22"/>
          <p:cNvSpPr>
            <a:spLocks noGrp="1" noChangeArrowheads="1"/>
          </p:cNvSpPr>
          <p:nvPr>
            <p:ph type="subTitle" idx="1"/>
          </p:nvPr>
        </p:nvSpPr>
        <p:spPr>
          <a:xfrm>
            <a:off x="958852" y="3598863"/>
            <a:ext cx="9351433" cy="914400"/>
          </a:xfrm>
        </p:spPr>
        <p:txBody>
          <a:bodyPr anchor="ctr"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" name="Rectangle 23"/>
          <p:cNvSpPr>
            <a:spLocks noGrp="1" noChangeArrowheads="1"/>
          </p:cNvSpPr>
          <p:nvPr>
            <p:ph type="dt" sz="half" idx="10"/>
          </p:nvPr>
        </p:nvSpPr>
        <p:spPr>
          <a:xfrm>
            <a:off x="958851" y="5037138"/>
            <a:ext cx="2844800" cy="476250"/>
          </a:xfrm>
        </p:spPr>
        <p:txBody>
          <a:bodyPr anchor="t"/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91000" y="6381750"/>
            <a:ext cx="3860800" cy="476250"/>
          </a:xfrm>
        </p:spPr>
        <p:txBody>
          <a:bodyPr anchor="t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pic>
        <p:nvPicPr>
          <p:cNvPr id="9" name="Picture 26" descr="itri_CEL_A_W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15" y="528638"/>
            <a:ext cx="3328988" cy="104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7" descr="E版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2" y="2991902"/>
            <a:ext cx="3886200" cy="3866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42"/>
          <p:cNvSpPr>
            <a:spLocks noChangeArrowheads="1"/>
          </p:cNvSpPr>
          <p:nvPr userDrawn="1"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2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3" name="Text Box 48"/>
          <p:cNvSpPr txBox="1">
            <a:spLocks noChangeArrowheads="1"/>
          </p:cNvSpPr>
          <p:nvPr userDrawn="1"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6384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7F366-3D45-49A5-ACB2-AA54379F2A7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8201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972551" y="0"/>
            <a:ext cx="2789767" cy="61976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1134" y="0"/>
            <a:ext cx="8168217" cy="61976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04855E-AFC9-4190-A078-DD4037710B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3385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F97F5-4BC3-41F1-B66F-60A54547AA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924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40125-6F15-4552-BA9C-E8F014C1B0D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6105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1" y="1439864"/>
            <a:ext cx="5473700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86501" y="1439864"/>
            <a:ext cx="5475817" cy="47577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C0E3F-9E47-43DF-92FE-1CE651F4E6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03152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E56EF-DA1A-422A-B5E5-068FC7C8B87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84107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2A720-652E-41CC-9DB2-1E782C89C3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6210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sz="quarter" idx="13"/>
          </p:nvPr>
        </p:nvSpPr>
        <p:spPr>
          <a:xfrm>
            <a:off x="5996517" y="6777038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47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9A5376-84DF-44B9-84C8-BC627313A86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045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F9104-B4DC-48EE-A2B3-9F59D270F0C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535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07C82-A38C-4614-A18E-0FC8ABFA597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4307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B2B3"/>
          </a:solidFill>
          <a:ln>
            <a:noFill/>
          </a:ln>
        </p:spPr>
        <p:txBody>
          <a:bodyPr wrap="none" anchor="ctr"/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02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601133" y="0"/>
            <a:ext cx="11159067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8" name="Rectangle 4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39864"/>
            <a:ext cx="11152717" cy="475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9741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57634" y="6619876"/>
            <a:ext cx="24003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chemeClr val="bg1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2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391276"/>
            <a:ext cx="8128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43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430000" y="6619876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ctr" hangingPunct="1">
              <a:defRPr sz="1200">
                <a:solidFill>
                  <a:schemeClr val="bg1"/>
                </a:solidFill>
                <a:ea typeface="微軟正黑體" panose="020B0604030504040204" pitchFamily="34" charset="-120"/>
              </a:defRPr>
            </a:lvl1pPr>
          </a:lstStyle>
          <a:p>
            <a:pPr>
              <a:defRPr/>
            </a:pPr>
            <a:fld id="{D13FECD4-41AF-4443-BCF4-D4DDF02EF53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032" name="Text Box 48"/>
          <p:cNvSpPr txBox="1">
            <a:spLocks noChangeArrowheads="1"/>
          </p:cNvSpPr>
          <p:nvPr/>
        </p:nvSpPr>
        <p:spPr bwMode="auto">
          <a:xfrm>
            <a:off x="0" y="6613526"/>
            <a:ext cx="303953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defRPr/>
            </a:pPr>
            <a:r>
              <a:rPr lang="en-US" altLang="zh-TW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Copyright ITRI  </a:t>
            </a:r>
            <a:r>
              <a:rPr lang="zh-TW" altLang="en-US" sz="1000" dirty="0">
                <a:solidFill>
                  <a:schemeClr val="bg1"/>
                </a:solidFill>
                <a:ea typeface="微軟正黑體" panose="020B0604030504040204" pitchFamily="34" charset="-120"/>
              </a:rPr>
              <a:t>工業</a:t>
            </a:r>
            <a:r>
              <a:rPr lang="zh-TW" altLang="en-US" sz="1000">
                <a:solidFill>
                  <a:schemeClr val="bg1"/>
                </a:solidFill>
                <a:ea typeface="微軟正黑體" panose="020B0604030504040204" pitchFamily="34" charset="-120"/>
              </a:rPr>
              <a:t>技術研究院 版權所有</a:t>
            </a:r>
            <a:r>
              <a:rPr lang="en-US" altLang="zh-TW" sz="1000">
                <a:solidFill>
                  <a:schemeClr val="bg1"/>
                </a:solidFill>
                <a:ea typeface="微軟正黑體" panose="020B0604030504040204" pitchFamily="34" charset="-120"/>
              </a:rPr>
              <a:t> </a:t>
            </a:r>
            <a:endParaRPr lang="zh-TW" altLang="en-US" sz="1000" dirty="0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34" name="Line 50"/>
          <p:cNvSpPr>
            <a:spLocks noChangeShapeType="1"/>
          </p:cNvSpPr>
          <p:nvPr/>
        </p:nvSpPr>
        <p:spPr bwMode="auto">
          <a:xfrm>
            <a:off x="12194118" y="6202363"/>
            <a:ext cx="11557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5" name="Line 51"/>
          <p:cNvSpPr>
            <a:spLocks noChangeShapeType="1"/>
          </p:cNvSpPr>
          <p:nvPr/>
        </p:nvSpPr>
        <p:spPr bwMode="auto">
          <a:xfrm rot="5400000">
            <a:off x="10084330" y="7127876"/>
            <a:ext cx="5365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36" name="Text Box 52"/>
          <p:cNvSpPr txBox="1">
            <a:spLocks noChangeArrowheads="1"/>
          </p:cNvSpPr>
          <p:nvPr/>
        </p:nvSpPr>
        <p:spPr bwMode="auto">
          <a:xfrm>
            <a:off x="0" y="7200900"/>
            <a:ext cx="721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algn="ctr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zh-TW" altLang="en-US" sz="2400">
                <a:ea typeface="微軟正黑體" panose="020B0604030504040204" pitchFamily="34" charset="-120"/>
              </a:rPr>
              <a:t>建議字型：中文微軟正黑體，英文</a:t>
            </a:r>
            <a:r>
              <a:rPr lang="en-US" altLang="zh-TW" sz="2400">
                <a:ea typeface="微軟正黑體" panose="020B0604030504040204" pitchFamily="34" charset="-120"/>
              </a:rPr>
              <a:t>Arial</a:t>
            </a:r>
          </a:p>
        </p:txBody>
      </p:sp>
      <p:pic>
        <p:nvPicPr>
          <p:cNvPr id="13" name="Picture 49" descr="itri_CEL_A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4525" y="6214270"/>
            <a:ext cx="12509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Arial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ChangeArrowheads="1"/>
          </p:cNvSpPr>
          <p:nvPr/>
        </p:nvSpPr>
        <p:spPr bwMode="auto">
          <a:xfrm>
            <a:off x="3708280" y="102363"/>
            <a:ext cx="4563446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微軟正黑體" panose="020B0604030504040204" pitchFamily="34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4000" b="1" dirty="0">
                <a:solidFill>
                  <a:srgbClr val="00B2B3"/>
                </a:solidFill>
              </a:rPr>
              <a:t>經營團隊會議議程</a:t>
            </a:r>
            <a:endParaRPr lang="en-US" altLang="zh-TW" sz="4000" b="1" dirty="0">
              <a:solidFill>
                <a:srgbClr val="00B2B3"/>
              </a:solidFill>
            </a:endParaRPr>
          </a:p>
        </p:txBody>
      </p:sp>
      <p:sp>
        <p:nvSpPr>
          <p:cNvPr id="7173" name="投影片編號版面配置區 1"/>
          <p:cNvSpPr>
            <a:spLocks noGrp="1"/>
          </p:cNvSpPr>
          <p:nvPr>
            <p:ph type="sldNum" sz="quarter" idx="16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810004FE-69F4-4BE5-B9C0-D85078D0A4C8}" type="slidenum">
              <a:rPr lang="en-US" altLang="zh-TW" smtClean="0">
                <a:solidFill>
                  <a:schemeClr val="bg1"/>
                </a:solidFill>
                <a:ea typeface="微軟正黑體" panose="020B0604030504040204" pitchFamily="34" charset="-120"/>
              </a:rPr>
              <a:pPr/>
              <a:t>1</a:t>
            </a:fld>
            <a:endParaRPr lang="en-US" altLang="zh-TW">
              <a:solidFill>
                <a:schemeClr val="bg1"/>
              </a:solidFill>
              <a:ea typeface="微軟正黑體" panose="020B0604030504040204" pitchFamily="34" charset="-120"/>
            </a:endParaRPr>
          </a:p>
        </p:txBody>
      </p:sp>
      <p:sp>
        <p:nvSpPr>
          <p:cNvPr id="10" name="頁尾版面配置區 2"/>
          <p:cNvSpPr txBox="1">
            <a:spLocks/>
          </p:cNvSpPr>
          <p:nvPr/>
        </p:nvSpPr>
        <p:spPr>
          <a:xfrm>
            <a:off x="916847" y="5045806"/>
            <a:ext cx="2840819" cy="306000"/>
          </a:xfrm>
          <a:prstGeom prst="rect">
            <a:avLst/>
          </a:prstGeom>
          <a:ln/>
        </p:spPr>
        <p:txBody>
          <a:bodyPr vert="horz" lIns="91440" tIns="45720" rIns="91440" bIns="45720" rtlCol="0" anchor="ctr"/>
          <a:lstStyle>
            <a:defPPr rtl="0">
              <a:defRPr lang="zh-TW"/>
            </a:defPPr>
            <a:lvl1pPr marL="0" algn="l" defTabSz="914400" rtl="0" eaLnBrk="1" latinLnBrk="0" hangingPunct="1">
              <a:defRPr sz="1000" kern="1200">
                <a:solidFill>
                  <a:schemeClr val="bg1">
                    <a:lumMod val="75000"/>
                    <a:lumOff val="25000"/>
                  </a:scheme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註</a:t>
            </a:r>
            <a:r>
              <a:rPr kumimoji="0" lang="en-US" altLang="zh-TW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: </a:t>
            </a:r>
            <a:r>
              <a:rPr kumimoji="0" lang="zh-TW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+mn-cs"/>
              </a:rPr>
              <a:t>以上議程，視會議情況作彈性調整</a:t>
            </a:r>
            <a:endParaRPr kumimoji="0" lang="en-US" altLang="zh-TW" sz="11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Microsoft JhengHei" panose="020B0604030504040204" pitchFamily="34" charset="-120"/>
              <a:ea typeface="Microsoft JhengHei" panose="020B0604030504040204" pitchFamily="34" charset="-120"/>
              <a:cs typeface="+mn-cs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557094"/>
              </p:ext>
            </p:extLst>
          </p:nvPr>
        </p:nvGraphicFramePr>
        <p:xfrm>
          <a:off x="1011936" y="1486429"/>
          <a:ext cx="10226684" cy="4622216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3532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1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03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51314">
                  <a:extLst>
                    <a:ext uri="{9D8B030D-6E8A-4147-A177-3AD203B41FA5}">
                      <a16:colId xmlns:a16="http://schemas.microsoft.com/office/drawing/2014/main" val="1319861136"/>
                    </a:ext>
                  </a:extLst>
                </a:gridCol>
              </a:tblGrid>
              <a:tr h="443334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zh-TW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時間</a:t>
                      </a:r>
                      <a:r>
                        <a:rPr lang="en-US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  </a:t>
                      </a:r>
                      <a:endParaRPr lang="zh-TW" sz="14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sz="14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zh-TW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議程</a:t>
                      </a:r>
                      <a:endParaRPr lang="zh-TW" sz="14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</a:pPr>
                      <a:r>
                        <a:rPr lang="zh-TW" sz="14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備註</a:t>
                      </a:r>
                      <a:endParaRPr lang="zh-TW" sz="14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>
                    <a:solidFill>
                      <a:srgbClr val="13C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4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14:30-14:50</a:t>
                      </a:r>
                      <a:endParaRPr lang="zh-TW" alt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en-US" altLang="zh-TW" sz="14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20 mins</a:t>
                      </a:r>
                      <a:endParaRPr lang="zh-TW" alt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zh-TW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前次會議追蹤</a:t>
                      </a:r>
                      <a:endParaRPr lang="zh-TW" sz="1400" dirty="0">
                        <a:effectLst/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8550880"/>
                  </a:ext>
                </a:extLst>
              </a:tr>
              <a:tr h="477448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14:50-15:05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 mins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宣達事項</a:t>
                      </a:r>
                      <a:r>
                        <a:rPr lang="en-US" altLang="zh-TW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-</a:t>
                      </a:r>
                      <a:r>
                        <a:rPr lang="zh-TW" altLang="zh-TW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執行長</a:t>
                      </a:r>
                      <a:endParaRPr lang="zh-TW" alt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zh-TW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執行長</a:t>
                      </a:r>
                      <a:endParaRPr lang="zh-TW" sz="14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3232811"/>
                  </a:ext>
                </a:extLst>
              </a:tr>
              <a:tr h="546666">
                <a:tc gridSpan="4">
                  <a:txBody>
                    <a:bodyPr/>
                    <a:lstStyle/>
                    <a:p>
                      <a:pPr marL="91440">
                        <a:lnSpc>
                          <a:spcPts val="2100"/>
                        </a:lnSpc>
                      </a:pPr>
                      <a:r>
                        <a:rPr lang="zh-TW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中心營運相關及技術重點報告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569823"/>
                  </a:ext>
                </a:extLst>
              </a:tr>
              <a:tr h="648288"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15:05-15:25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20 mins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財務報告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燕燕組長</a:t>
                      </a:r>
                      <a:endParaRPr lang="zh-TW" sz="14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382"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15:25-15:40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 mins</a:t>
                      </a:r>
                      <a:endParaRPr lang="zh-TW" sz="14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中心整體企畫與推廣業務報告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敏敏組長</a:t>
                      </a:r>
                      <a:endParaRPr lang="zh-TW" sz="14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0298081"/>
                  </a:ext>
                </a:extLst>
              </a:tr>
              <a:tr h="488745">
                <a:tc>
                  <a:txBody>
                    <a:bodyPr/>
                    <a:lstStyle/>
                    <a:p>
                      <a:pPr>
                        <a:lnSpc>
                          <a:spcPts val="2100"/>
                        </a:lnSpc>
                      </a:pPr>
                      <a:r>
                        <a:rPr lang="en-US" altLang="zh-TW" sz="14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15:40-16:40</a:t>
                      </a:r>
                      <a:endParaRPr lang="zh-TW" alt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60mins</a:t>
                      </a:r>
                      <a:endParaRPr lang="zh-TW" altLang="en-US" sz="14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各組業務營收與業務推動說明</a:t>
                      </a:r>
                      <a:r>
                        <a:rPr lang="en-US" altLang="zh-TW" sz="14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-H/S/U/A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各組組長</a:t>
                      </a:r>
                      <a:endParaRPr lang="zh-TW" altLang="en-US" sz="1400" dirty="0">
                        <a:latin typeface="+mj-ea"/>
                        <a:ea typeface="+mj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9606292"/>
                  </a:ext>
                </a:extLst>
              </a:tr>
              <a:tr h="488745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16:40-16:50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10 mins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臨時動議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 &amp; 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</a:rPr>
                        <a:t>主席結論</a:t>
                      </a:r>
                      <a:endParaRPr 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sz="16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225073"/>
                  </a:ext>
                </a:extLst>
              </a:tr>
              <a:tr h="488745">
                <a:tc>
                  <a:txBody>
                    <a:bodyPr/>
                    <a:lstStyle/>
                    <a:p>
                      <a:r>
                        <a:rPr lang="en-US" altLang="zh-TW" sz="1400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  <a:cs typeface="+mn-cs"/>
                        </a:rPr>
                        <a:t>16:50-17:00</a:t>
                      </a:r>
                      <a:endParaRPr lang="zh-TW" altLang="en-US" sz="1400" kern="1200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新細明體" panose="02020500000000000000" pitchFamily="18" charset="-120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新細明體" panose="02020500000000000000" pitchFamily="18" charset="-120"/>
                        </a:rPr>
                        <a:t>10 mins</a:t>
                      </a:r>
                      <a:endParaRPr lang="zh-TW" altLang="zh-TW" sz="14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+mn-cs"/>
                        </a:rPr>
                        <a:t>中心即時營運獎勵方案提報獎勵案件討論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單位一級主管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(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功能性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以上所有成員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+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effectLst/>
                          <a:latin typeface="+mj-ea"/>
                          <a:ea typeface="+mj-ea"/>
                          <a:cs typeface="+mn-cs"/>
                        </a:rPr>
                        <a:t>儀勳副組長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018786"/>
                  </a:ext>
                </a:extLst>
              </a:tr>
            </a:tbl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5896697" y="963209"/>
            <a:ext cx="5065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tabLst>
                <a:tab pos="5202238" algn="l"/>
              </a:tabLst>
            </a:pPr>
            <a:r>
              <a:rPr kumimoji="0" lang="en-US" altLang="zh-TW" sz="1400" b="1" dirty="0">
                <a:solidFill>
                  <a:srgbClr val="3333FF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	</a:t>
            </a:r>
            <a:r>
              <a:rPr kumimoji="0" lang="zh-TW" altLang="en-US" sz="1400" b="1" dirty="0">
                <a:solidFill>
                  <a:srgbClr val="3333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kumimoji="0" lang="zh-TW" altLang="en-US" sz="1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會議召集單位：執行長室</a:t>
            </a:r>
          </a:p>
        </p:txBody>
      </p:sp>
      <p:sp>
        <p:nvSpPr>
          <p:cNvPr id="13" name="文字方塊 12"/>
          <p:cNvSpPr txBox="1"/>
          <p:nvPr/>
        </p:nvSpPr>
        <p:spPr>
          <a:xfrm>
            <a:off x="1009235" y="1149111"/>
            <a:ext cx="24927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zh-TW" altLang="en-US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召開日期：</a:t>
            </a:r>
            <a:r>
              <a:rPr lang="en-US" altLang="zh-TW" sz="1600" dirty="0">
                <a:solidFill>
                  <a:srgbClr val="000000">
                    <a:lumMod val="85000"/>
                    <a:lumOff val="15000"/>
                  </a:srgbClr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113/09/23</a:t>
            </a:r>
            <a:endParaRPr lang="zh-TW" altLang="en-US" sz="1600" dirty="0" err="1">
              <a:solidFill>
                <a:srgbClr val="000000">
                  <a:lumMod val="85000"/>
                  <a:lumOff val="15000"/>
                </a:srgbClr>
              </a:solidFill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59651664"/>
      </p:ext>
    </p:extLst>
  </p:cSld>
  <p:clrMapOvr>
    <a:masterClrMapping/>
  </p:clrMapOvr>
</p:sld>
</file>

<file path=ppt/theme/theme1.xml><?xml version="1.0" encoding="utf-8"?>
<a:theme xmlns:a="http://schemas.openxmlformats.org/drawingml/2006/main" name="簡報內頁">
  <a:themeElements>
    <a:clrScheme name="簡報內頁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簡報內頁">
      <a:majorFont>
        <a:latin typeface="Arial"/>
        <a:ea typeface="微軟正黑體"/>
        <a:cs typeface=""/>
      </a:majorFont>
      <a:minorFont>
        <a:latin typeface="Arial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簡報內頁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簡報內頁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簡報內頁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4628</TotalTime>
  <Words>136</Words>
  <Application>Microsoft Office PowerPoint</Application>
  <PresentationFormat>寬螢幕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Microsoft JhengHei</vt:lpstr>
      <vt:lpstr>Microsoft JhengHei</vt:lpstr>
      <vt:lpstr>Arial</vt:lpstr>
      <vt:lpstr>Calibri</vt:lpstr>
      <vt:lpstr>Times New Roman</vt:lpstr>
      <vt:lpstr>簡報內頁</vt:lpstr>
      <vt:lpstr>PowerPoint 簡報</vt:lpstr>
    </vt:vector>
  </TitlesOfParts>
  <Company>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ITRI投影片範本B</dc:title>
  <dc:creator>ITRI</dc:creator>
  <cp:keywords>2008NewCIS</cp:keywords>
  <cp:lastModifiedBy>User</cp:lastModifiedBy>
  <cp:revision>239</cp:revision>
  <cp:lastPrinted>2023-04-25T05:48:29Z</cp:lastPrinted>
  <dcterms:created xsi:type="dcterms:W3CDTF">2008-05-08T04:38:45Z</dcterms:created>
  <dcterms:modified xsi:type="dcterms:W3CDTF">2024-09-16T08:32:08Z</dcterms:modified>
</cp:coreProperties>
</file>