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5"/>
  </p:notesMasterIdLst>
  <p:handoutMasterIdLst>
    <p:handoutMasterId r:id="rId16"/>
  </p:handoutMasterIdLst>
  <p:sldIdLst>
    <p:sldId id="2145708168" r:id="rId5"/>
    <p:sldId id="2145708184" r:id="rId6"/>
    <p:sldId id="2145708214" r:id="rId7"/>
    <p:sldId id="2145708215" r:id="rId8"/>
    <p:sldId id="2145708216" r:id="rId9"/>
    <p:sldId id="2145708181" r:id="rId10"/>
    <p:sldId id="2145708180" r:id="rId11"/>
    <p:sldId id="2145708190" r:id="rId12"/>
    <p:sldId id="2145708179" r:id="rId13"/>
    <p:sldId id="2145708189" r:id="rId14"/>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4"/>
            <p14:sldId id="2145708214"/>
            <p14:sldId id="2145708215"/>
            <p14:sldId id="2145708216"/>
            <p14:sldId id="2145708181"/>
            <p14:sldId id="2145708180"/>
            <p14:sldId id="2145708190"/>
            <p14:sldId id="2145708179"/>
            <p14:sldId id="21457081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B9BD5"/>
    <a:srgbClr val="12B3C4"/>
    <a:srgbClr val="D2DEEF"/>
    <a:srgbClr val="EAEFF7"/>
    <a:srgbClr val="000099"/>
    <a:srgbClr val="FFFF99"/>
    <a:srgbClr val="A3E5FF"/>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9C8C98-E741-4C97-8D3C-FAC7766EFDE6}" v="401" dt="2024-09-22T03:55:26.392"/>
    <p1510:client id="{643C38C4-559B-2F67-4B07-E0A150E57D23}" v="778" dt="2024-09-23T02:23:53.665"/>
    <p1510:client id="{7B7DA537-FCE4-6AE5-A2A5-4C0C76003032}" v="4" dt="2024-09-23T01:57:26.892"/>
    <p1510:client id="{D3CDEADA-8E10-D0DD-946B-2A181EAD326A}" v="562" dt="2024-09-22T13:11:00.353"/>
  </p1510:revLst>
</p1510:revInfo>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88" autoAdjust="0"/>
    <p:restoredTop sz="94660"/>
  </p:normalViewPr>
  <p:slideViewPr>
    <p:cSldViewPr snapToGrid="0">
      <p:cViewPr varScale="1">
        <p:scale>
          <a:sx n="111" d="100"/>
          <a:sy n="111" d="100"/>
        </p:scale>
        <p:origin x="1314" y="8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04"/>
        <p:guide pos="2119"/>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2024/9/23</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BP</a:t>
            </a:r>
            <a:r>
              <a:rPr lang="zh-TW" altLang="en-US"/>
              <a:t> </a:t>
            </a:r>
            <a:r>
              <a:rPr lang="en-US" altLang="zh-TW"/>
              <a:t>Backlog=</a:t>
            </a:r>
            <a:r>
              <a:rPr lang="zh-TW" altLang="en-US"/>
              <a:t>家恩</a:t>
            </a:r>
            <a:r>
              <a:rPr lang="en-US" altLang="zh-TW"/>
              <a:t>191+</a:t>
            </a:r>
            <a:r>
              <a:rPr lang="zh-TW" altLang="en-US"/>
              <a:t>振業</a:t>
            </a:r>
            <a:r>
              <a:rPr lang="en-US" altLang="zh-TW"/>
              <a:t>(A)357+</a:t>
            </a:r>
            <a:r>
              <a:rPr lang="zh-TW" altLang="en-US"/>
              <a:t>群邁</a:t>
            </a:r>
            <a:r>
              <a:rPr lang="en-US" altLang="zh-TW"/>
              <a:t>(A)167+</a:t>
            </a:r>
            <a:r>
              <a:rPr lang="zh-TW" altLang="en-US"/>
              <a:t>和訊</a:t>
            </a:r>
            <a:r>
              <a:rPr lang="en-US" altLang="zh-TW" b="1" i="1" u="none">
                <a:effectLst>
                  <a:outerShdw blurRad="38100" dist="38100" dir="2700000" algn="tl">
                    <a:srgbClr val="000000">
                      <a:alpha val="43137"/>
                    </a:srgbClr>
                  </a:outerShdw>
                </a:effectLst>
              </a:rPr>
              <a:t>90</a:t>
            </a:r>
            <a:r>
              <a:rPr lang="en-US" altLang="zh-TW"/>
              <a:t>+</a:t>
            </a:r>
            <a:r>
              <a:rPr lang="zh-TW" altLang="en-US"/>
              <a:t>群邁</a:t>
            </a:r>
            <a:r>
              <a:rPr lang="en-US" altLang="zh-TW"/>
              <a:t>(B)1,474+</a:t>
            </a:r>
            <a:r>
              <a:rPr lang="zh-TW" altLang="en-US"/>
              <a:t>振業</a:t>
            </a:r>
            <a:r>
              <a:rPr lang="en-US" altLang="zh-TW"/>
              <a:t>(B)333+</a:t>
            </a:r>
            <a:r>
              <a:rPr lang="zh-TW" altLang="en-US"/>
              <a:t>聚寶盆</a:t>
            </a:r>
            <a:r>
              <a:rPr lang="en-US" altLang="zh-TW"/>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FY111</a:t>
            </a:r>
            <a:r>
              <a:rPr lang="zh-TW" altLang="en-US"/>
              <a:t>已簽約</a:t>
            </a:r>
            <a:r>
              <a:rPr lang="en-US" altLang="zh-TW"/>
              <a:t>=</a:t>
            </a:r>
            <a:r>
              <a:rPr lang="zh-TW" altLang="en-US"/>
              <a:t>中醫大</a:t>
            </a:r>
            <a:r>
              <a:rPr lang="en-US" altLang="zh-TW"/>
              <a:t>380+</a:t>
            </a:r>
            <a:r>
              <a:rPr lang="zh-TW" altLang="en-US" u="sng"/>
              <a:t>永悅</a:t>
            </a:r>
            <a:r>
              <a:rPr lang="en-US" altLang="zh-TW"/>
              <a:t>952+</a:t>
            </a:r>
            <a:r>
              <a:rPr lang="zh-TW" altLang="en-US"/>
              <a:t>機場小額</a:t>
            </a:r>
            <a:r>
              <a:rPr lang="en-US" altLang="zh-TW"/>
              <a:t>93+</a:t>
            </a:r>
            <a:r>
              <a:rPr lang="zh-TW" altLang="en-US"/>
              <a:t>泰陞</a:t>
            </a:r>
            <a:r>
              <a:rPr lang="en-US" altLang="zh-TW"/>
              <a:t>1,429+</a:t>
            </a:r>
            <a:r>
              <a:rPr lang="zh-TW" altLang="en-US"/>
              <a:t>益壯</a:t>
            </a:r>
            <a:r>
              <a:rPr lang="en-US" altLang="zh-TW"/>
              <a:t>95+</a:t>
            </a:r>
            <a:r>
              <a:rPr lang="zh-TW" altLang="en-US" u="sng"/>
              <a:t>兆仁</a:t>
            </a:r>
            <a:r>
              <a:rPr lang="en-US" altLang="zh-TW"/>
              <a:t>320+</a:t>
            </a:r>
            <a:r>
              <a:rPr lang="zh-TW" altLang="en-US"/>
              <a:t>中山醫</a:t>
            </a:r>
            <a:r>
              <a:rPr lang="en-US" altLang="zh-TW"/>
              <a:t>381+</a:t>
            </a:r>
            <a:r>
              <a:rPr lang="zh-TW" altLang="en-US"/>
              <a:t>勤業</a:t>
            </a:r>
            <a:r>
              <a:rPr lang="en-US" altLang="zh-TW"/>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H100_FY111</a:t>
            </a:r>
            <a:r>
              <a:rPr lang="zh-TW" altLang="en-US"/>
              <a:t>已簽約</a:t>
            </a:r>
            <a:r>
              <a:rPr lang="en-US" altLang="zh-TW"/>
              <a:t>=10,473</a:t>
            </a:r>
            <a:r>
              <a:rPr lang="zh-TW" altLang="en-US"/>
              <a:t>。</a:t>
            </a:r>
            <a:r>
              <a:rPr lang="en-US" altLang="zh-TW"/>
              <a:t>H200_FY111</a:t>
            </a:r>
            <a:r>
              <a:rPr lang="zh-TW" altLang="en-US"/>
              <a:t>已簽約</a:t>
            </a:r>
            <a:r>
              <a:rPr lang="en-US" altLang="zh-TW"/>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H100</a:t>
            </a:r>
            <a:r>
              <a:rPr lang="zh-TW" altLang="en-US"/>
              <a:t>已達成</a:t>
            </a:r>
            <a:r>
              <a:rPr lang="en-US" altLang="zh-TW"/>
              <a:t>BP_14,391</a:t>
            </a:r>
            <a:r>
              <a:rPr lang="zh-TW" altLang="en-US"/>
              <a:t>，</a:t>
            </a:r>
            <a:r>
              <a:rPr lang="en-US" altLang="zh-TW"/>
              <a:t>IP_3,309=2,229+</a:t>
            </a:r>
            <a:r>
              <a:rPr lang="zh-TW" altLang="en-US"/>
              <a:t>龍滕</a:t>
            </a:r>
            <a:r>
              <a:rPr lang="en-US" altLang="zh-TW"/>
              <a:t>1,080</a:t>
            </a:r>
            <a:r>
              <a:rPr lang="zh-TW" altLang="en-US"/>
              <a:t>，企業收入</a:t>
            </a:r>
            <a:r>
              <a:rPr lang="en-US" altLang="zh-TW"/>
              <a:t>17,700</a:t>
            </a:r>
            <a:r>
              <a:rPr lang="zh-TW" altLang="en-US"/>
              <a:t>。</a:t>
            </a:r>
            <a:r>
              <a:rPr lang="en-US" altLang="zh-TW"/>
              <a:t>H200</a:t>
            </a:r>
            <a:r>
              <a:rPr lang="zh-TW" altLang="en-US"/>
              <a:t>已達成</a:t>
            </a:r>
            <a:r>
              <a:rPr lang="en-US" altLang="zh-TW"/>
              <a:t>BP_1,272</a:t>
            </a:r>
            <a:r>
              <a:rPr lang="zh-TW" altLang="en-US"/>
              <a:t>，</a:t>
            </a:r>
            <a:r>
              <a:rPr lang="en-US" altLang="zh-TW"/>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a:t>BP Backlog=</a:t>
            </a:r>
            <a:r>
              <a:rPr lang="zh-TW" altLang="en-US" sz="1200"/>
              <a:t>振業</a:t>
            </a:r>
            <a:r>
              <a:rPr lang="en-US" altLang="zh-TW" sz="1200"/>
              <a:t>230+</a:t>
            </a:r>
            <a:r>
              <a:rPr lang="zh-TW" altLang="en-US" sz="1200"/>
              <a:t>三趨</a:t>
            </a:r>
            <a:r>
              <a:rPr lang="en-US" altLang="zh-TW" sz="1200"/>
              <a:t>1,672+</a:t>
            </a:r>
            <a:r>
              <a:rPr lang="zh-TW" altLang="en-US" sz="1200"/>
              <a:t>合勤</a:t>
            </a:r>
            <a:r>
              <a:rPr lang="en-US" altLang="zh-TW" sz="1200"/>
              <a:t>1,759+</a:t>
            </a:r>
            <a:r>
              <a:rPr lang="zh-TW" altLang="en-US" sz="1200"/>
              <a:t>中國佈道</a:t>
            </a:r>
            <a:r>
              <a:rPr lang="en-US" altLang="zh-TW" sz="1200"/>
              <a:t>1,627+</a:t>
            </a:r>
            <a:r>
              <a:rPr lang="zh-TW" altLang="en-US" sz="1200"/>
              <a:t>麗媚</a:t>
            </a:r>
            <a:r>
              <a:rPr lang="en-US" altLang="zh-TW" sz="1200"/>
              <a:t>1,107+</a:t>
            </a:r>
            <a:r>
              <a:rPr lang="zh-TW" altLang="en-US" sz="1200"/>
              <a:t>口渴米菇</a:t>
            </a:r>
            <a:r>
              <a:rPr lang="en-US" altLang="zh-TW" sz="1200"/>
              <a:t>585+</a:t>
            </a:r>
            <a:r>
              <a:rPr lang="zh-TW" altLang="en-US" sz="1200"/>
              <a:t>中華郵政</a:t>
            </a:r>
            <a:r>
              <a:rPr lang="en-US" altLang="zh-TW" sz="120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a:t>IP Backlog=</a:t>
            </a:r>
            <a:r>
              <a:rPr lang="zh-TW" altLang="en-US"/>
              <a:t>晉弘</a:t>
            </a:r>
            <a:r>
              <a:rPr lang="en-US" altLang="zh-TW"/>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a:t>FY112_IP+BP_</a:t>
            </a:r>
            <a:r>
              <a:rPr lang="en-US" altLang="zh-TW"/>
              <a:t>Backlog=9,789K</a:t>
            </a:r>
            <a:endParaRPr lang="en-US" altLang="zh-TW" sz="12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4269561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a:t>Backlog=</a:t>
            </a:r>
            <a:r>
              <a:rPr lang="zh-TW" altLang="en-US" sz="1000"/>
              <a:t>晉弘</a:t>
            </a:r>
            <a:r>
              <a:rPr lang="en-US" altLang="zh-TW" sz="1000"/>
              <a:t>600</a:t>
            </a:r>
            <a:endParaRPr lang="zh-TW" altLang="en-US" sz="100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31059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3476448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7</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a:t>策略意涵、</a:t>
            </a:r>
            <a:endParaRPr lang="en-US" altLang="zh-TW"/>
          </a:p>
          <a:p>
            <a:endParaRPr lang="zh-TW" altLang="en-US"/>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56471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10</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2024/9/23</a:t>
            </a:fld>
            <a:endParaRPr lang="en-US" altLang="zh-TW" b="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endParaRPr lang="en-US" altLang="zh-TW"/>
          </a:p>
          <a:p>
            <a:pPr lvl="3"/>
            <a:r>
              <a:rPr lang="zh-TW" altLang="en-US"/>
              <a:t>第四層</a:t>
            </a:r>
            <a:endParaRPr lang="en-US" altLang="zh-TW"/>
          </a:p>
          <a:p>
            <a:pPr lvl="4"/>
            <a:endParaRPr lang="zh-TW" altLang="en-US"/>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a:t>第二層</a:t>
            </a:r>
          </a:p>
          <a:p>
            <a:pPr marL="1143000" lvl="2" indent="-228600" algn="l" rtl="0" fontAlgn="base">
              <a:spcBef>
                <a:spcPct val="20000"/>
              </a:spcBef>
              <a:spcAft>
                <a:spcPct val="0"/>
              </a:spcAft>
              <a:buClrTx/>
              <a:buChar char="•"/>
            </a:pPr>
            <a:r>
              <a:rPr lang="zh-TW" altLang="en-US"/>
              <a:t>第三層</a:t>
            </a:r>
          </a:p>
          <a:p>
            <a:pPr marL="1600200" lvl="3" indent="-228600" algn="l" rtl="0" fontAlgn="base">
              <a:spcBef>
                <a:spcPct val="20000"/>
              </a:spcBef>
              <a:spcAft>
                <a:spcPct val="0"/>
              </a:spcAft>
              <a:buClrTx/>
              <a:buFont typeface="Wingdings" panose="05000000000000000000" pitchFamily="2" charset="2"/>
              <a:buChar char="ü"/>
            </a:pPr>
            <a:r>
              <a:rPr lang="zh-TW" altLang="en-US"/>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lIns="91440" tIns="45720" rIns="91440" bIns="45720" rtlCol="0" anchor="ctr">
            <a:spAutoFit/>
          </a:bodyPr>
          <a:lstStyle/>
          <a:p>
            <a:pPr algn="ctr"/>
            <a:r>
              <a:rPr lang="zh-TW" altLang="en-US" sz="230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a:latin typeface="Calibri"/>
                <a:ea typeface="微軟正黑體"/>
                <a:cs typeface="Calibri"/>
              </a:rPr>
              <a:t>2024.09.23</a:t>
            </a:r>
            <a:endParaRPr lang="zh-TW" altLang="en-US" sz="230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a:solidFill>
                  <a:srgbClr val="002060"/>
                </a:solidFill>
                <a:effectLst/>
                <a:latin typeface="Calibri" panose="020F0502020204030204" pitchFamily="34" charset="0"/>
                <a:cs typeface="Calibri" panose="020F0502020204030204" pitchFamily="34" charset="0"/>
              </a:rPr>
              <a:t>報 告 內 容</a:t>
            </a:r>
            <a:endParaRPr lang="en-US" altLang="zh-TW" sz="400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05582"/>
            <a:ext cx="8280000" cy="446276"/>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a:latin typeface="Microsoft JhengHei"/>
                <a:ea typeface="Microsoft JhengHei"/>
                <a:cs typeface="Calibri" panose="020F0502020204030204" pitchFamily="34" charset="0"/>
              </a:rPr>
              <a:t>企業收入</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目標 </a:t>
            </a:r>
            <a:r>
              <a:rPr lang="en-US" altLang="zh-TW" sz="2300">
                <a:latin typeface="Microsoft JhengHei"/>
                <a:ea typeface="Microsoft JhengHei"/>
                <a:cs typeface="Calibri" panose="020F0502020204030204" pitchFamily="34" charset="0"/>
              </a:rPr>
              <a:t>51</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,694</a:t>
            </a:r>
            <a:r>
              <a:rPr kumimoji="1" lang="en-US" altLang="zh-TW" sz="2300" b="1" i="0" strike="noStrike" kern="1200" cap="none" spc="0" normalizeH="0" baseline="0" noProof="0">
                <a:ln>
                  <a:noFill/>
                </a:ln>
                <a:effectLst/>
                <a:uLnTx/>
                <a:uFillTx/>
                <a:latin typeface="Microsoft JhengHei"/>
                <a:ea typeface="Microsoft JhengHei"/>
                <a:cs typeface="Calibri" panose="020F0502020204030204" pitchFamily="34" charset="0"/>
              </a:rPr>
              <a:t>K</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r>
              <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rPr>
              <a:t>未稅</a:t>
            </a:r>
            <a:r>
              <a:rPr kumimoji="1" lang="en-US" altLang="zh-TW" sz="2300" b="1" i="0" u="none" strike="noStrike" kern="1200" cap="none" spc="0" normalizeH="0" baseline="0" noProof="0">
                <a:ln>
                  <a:noFill/>
                </a:ln>
                <a:effectLst/>
                <a:uLnTx/>
                <a:uFillTx/>
                <a:latin typeface="Microsoft JhengHei"/>
                <a:ea typeface="Microsoft JhengHei"/>
                <a:cs typeface="Calibri" panose="020F0502020204030204" pitchFamily="34" charset="0"/>
              </a:rPr>
              <a:t>)</a:t>
            </a:r>
            <a:endParaRPr kumimoji="1" lang="zh-TW" altLang="en-US" sz="2300" b="1" i="0" u="none" strike="noStrike" kern="1200" cap="none" spc="0" normalizeH="0" baseline="0" noProof="0">
              <a:ln>
                <a:noFill/>
              </a:ln>
              <a:effectLst/>
              <a:uLnTx/>
              <a:uFillTx/>
              <a:latin typeface="Microsoft JhengHei"/>
              <a:ea typeface="Microsoft JhengHei"/>
              <a:cs typeface="Calibri" panose="020F0502020204030204" pitchFamily="34" charset="0"/>
            </a:endParaRPr>
          </a:p>
        </p:txBody>
      </p:sp>
      <p:sp>
        <p:nvSpPr>
          <p:cNvPr id="13" name="文字方塊 12">
            <a:extLst>
              <a:ext uri="{FF2B5EF4-FFF2-40B4-BE49-F238E27FC236}">
                <a16:creationId xmlns:a16="http://schemas.microsoft.com/office/drawing/2014/main" id="{0BCF72C4-8800-474F-8A6D-7F07041791A5}"/>
              </a:ext>
            </a:extLst>
          </p:cNvPr>
          <p:cNvSpPr txBox="1"/>
          <p:nvPr/>
        </p:nvSpPr>
        <p:spPr>
          <a:xfrm>
            <a:off x="72000" y="6243737"/>
            <a:ext cx="1512000" cy="216000"/>
          </a:xfrm>
          <a:prstGeom prst="rect">
            <a:avLst/>
          </a:prstGeom>
          <a:noFill/>
        </p:spPr>
        <p:txBody>
          <a:bodyPr wrap="square" rtlCol="0" anchor="ctr">
            <a:spAutoFit/>
          </a:bodyPr>
          <a:lstStyle/>
          <a:p>
            <a:pPr algn="ct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   </a:t>
            </a:r>
            <a:r>
              <a:rPr lang="en-US" altLang="zh-TW" sz="1200">
                <a:latin typeface="Calibri" panose="020F0502020204030204" pitchFamily="34" charset="0"/>
                <a:ea typeface="微軟正黑體" panose="020B0604030504040204" pitchFamily="34" charset="-120"/>
                <a:cs typeface="Calibri" panose="020F0502020204030204" pitchFamily="34" charset="0"/>
              </a:rPr>
              <a:t>)</a:t>
            </a:r>
            <a:r>
              <a:rPr lang="zh-TW" altLang="en-US" sz="120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200">
                <a:latin typeface="Calibri" panose="020F0502020204030204" pitchFamily="34" charset="0"/>
                <a:ea typeface="微軟正黑體" panose="020B0604030504040204" pitchFamily="34" charset="-120"/>
                <a:cs typeface="Calibri" panose="020F0502020204030204" pitchFamily="34" charset="0"/>
              </a:rPr>
              <a:t>IP</a:t>
            </a:r>
            <a:r>
              <a:rPr lang="zh-TW" altLang="en-US" sz="1200">
                <a:latin typeface="Calibri" panose="020F0502020204030204" pitchFamily="34" charset="0"/>
                <a:ea typeface="微軟正黑體" panose="020B0604030504040204" pitchFamily="34" charset="-120"/>
                <a:cs typeface="Calibri" panose="020F0502020204030204" pitchFamily="34" charset="0"/>
              </a:rPr>
              <a:t> 收入</a:t>
            </a: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65672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6" name="表格 5">
            <a:extLst>
              <a:ext uri="{FF2B5EF4-FFF2-40B4-BE49-F238E27FC236}">
                <a16:creationId xmlns:a16="http://schemas.microsoft.com/office/drawing/2014/main" id="{FA1D13A1-E7CC-49AE-B912-1F5A1904D868}"/>
              </a:ext>
            </a:extLst>
          </p:cNvPr>
          <p:cNvGraphicFramePr>
            <a:graphicFrameLocks noGrp="1"/>
          </p:cNvGraphicFramePr>
          <p:nvPr>
            <p:extLst>
              <p:ext uri="{D42A27DB-BD31-4B8C-83A1-F6EECF244321}">
                <p14:modId xmlns:p14="http://schemas.microsoft.com/office/powerpoint/2010/main" val="1970178130"/>
              </p:ext>
            </p:extLst>
          </p:nvPr>
        </p:nvGraphicFramePr>
        <p:xfrm>
          <a:off x="66008" y="976837"/>
          <a:ext cx="9011985" cy="5318566"/>
        </p:xfrm>
        <a:graphic>
          <a:graphicData uri="http://schemas.openxmlformats.org/drawingml/2006/table">
            <a:tbl>
              <a:tblPr/>
              <a:tblGrid>
                <a:gridCol w="1859963">
                  <a:extLst>
                    <a:ext uri="{9D8B030D-6E8A-4147-A177-3AD203B41FA5}">
                      <a16:colId xmlns:a16="http://schemas.microsoft.com/office/drawing/2014/main" val="20000"/>
                    </a:ext>
                  </a:extLst>
                </a:gridCol>
                <a:gridCol w="1386194">
                  <a:extLst>
                    <a:ext uri="{9D8B030D-6E8A-4147-A177-3AD203B41FA5}">
                      <a16:colId xmlns:a16="http://schemas.microsoft.com/office/drawing/2014/main" val="20001"/>
                    </a:ext>
                  </a:extLst>
                </a:gridCol>
                <a:gridCol w="2469902">
                  <a:extLst>
                    <a:ext uri="{9D8B030D-6E8A-4147-A177-3AD203B41FA5}">
                      <a16:colId xmlns:a16="http://schemas.microsoft.com/office/drawing/2014/main" val="20002"/>
                    </a:ext>
                  </a:extLst>
                </a:gridCol>
                <a:gridCol w="1435963">
                  <a:extLst>
                    <a:ext uri="{9D8B030D-6E8A-4147-A177-3AD203B41FA5}">
                      <a16:colId xmlns:a16="http://schemas.microsoft.com/office/drawing/2014/main" val="20003"/>
                    </a:ext>
                  </a:extLst>
                </a:gridCol>
                <a:gridCol w="1859963">
                  <a:extLst>
                    <a:ext uri="{9D8B030D-6E8A-4147-A177-3AD203B41FA5}">
                      <a16:colId xmlns:a16="http://schemas.microsoft.com/office/drawing/2014/main" val="20004"/>
                    </a:ext>
                  </a:extLst>
                </a:gridCol>
              </a:tblGrid>
              <a:tr h="2291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dirty="0">
                          <a:solidFill>
                            <a:schemeClr val="tx1"/>
                          </a:solidFill>
                          <a:effectLst/>
                          <a:latin typeface="Microsoft JhengHei"/>
                          <a:ea typeface="Microsoft JhengHei"/>
                          <a:cs typeface="Calibri"/>
                        </a:rPr>
                        <a:t>簽約數合計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Microsoft JhengHei"/>
                          <a:ea typeface="Microsoft JhengHei"/>
                          <a:cs typeface="Calibri"/>
                        </a:rPr>
                        <a:t>努力中</a:t>
                      </a:r>
                      <a:r>
                        <a:rPr lang="en-US" altLang="zh-TW" sz="1400" b="1" u="none" dirty="0">
                          <a:solidFill>
                            <a:schemeClr val="tx1"/>
                          </a:solidFill>
                          <a:effectLst/>
                          <a:latin typeface="Microsoft JhengHei"/>
                          <a:ea typeface="微軟正黑體"/>
                          <a:cs typeface="Calibri"/>
                        </a:rPr>
                        <a:t>(50%) (</a:t>
                      </a:r>
                      <a:r>
                        <a:rPr lang="zh-TW" altLang="en-US" sz="1400" b="1" u="none" dirty="0">
                          <a:solidFill>
                            <a:schemeClr val="tx1"/>
                          </a:solidFill>
                          <a:effectLst/>
                          <a:latin typeface="Microsoft JhengHei"/>
                          <a:ea typeface="Microsoft JhengHei"/>
                          <a:cs typeface="Calibri"/>
                        </a:rPr>
                        <a:t>負責人</a:t>
                      </a:r>
                      <a:r>
                        <a:rPr lang="en-US" altLang="zh-TW" sz="14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u="none" dirty="0">
                          <a:solidFill>
                            <a:schemeClr val="tx1"/>
                          </a:solidFill>
                          <a:effectLst/>
                          <a:latin typeface="Microsoft JhengHei"/>
                          <a:ea typeface="微軟正黑體"/>
                          <a:cs typeface="Calibri"/>
                        </a:rPr>
                        <a:t>【</a:t>
                      </a:r>
                      <a:r>
                        <a:rPr lang="zh-TW" altLang="en-US" sz="1400" b="1" u="none" dirty="0">
                          <a:solidFill>
                            <a:schemeClr val="tx1"/>
                          </a:solidFill>
                          <a:effectLst/>
                          <a:latin typeface="Microsoft JhengHei"/>
                          <a:ea typeface="Microsoft JhengHei"/>
                          <a:cs typeface="Calibri"/>
                        </a:rPr>
                        <a:t>認列數合計</a:t>
                      </a:r>
                      <a:r>
                        <a:rPr lang="en-US" altLang="zh-TW" sz="1400" b="1" u="none" dirty="0">
                          <a:solidFill>
                            <a:schemeClr val="tx1"/>
                          </a:solidFill>
                          <a:effectLst/>
                          <a:latin typeface="Microsoft JhengHei"/>
                          <a:ea typeface="微軟正黑體"/>
                          <a:cs typeface="Calibri"/>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32,743</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(63%)</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(850)</a:t>
                      </a:r>
                      <a:endParaRPr lang="zh-TW" altLang="en-US" sz="1400" b="1">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馥悅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400" b="1" dirty="0">
                          <a:solidFill>
                            <a:schemeClr val="tx1"/>
                          </a:solidFill>
                          <a:latin typeface="Microsoft JhengHei"/>
                          <a:ea typeface="微軟正黑體"/>
                          <a:cs typeface="Calibri"/>
                        </a:rPr>
                        <a:t>(850)</a:t>
                      </a:r>
                      <a:endParaRPr lang="zh-TW" altLang="en-US" sz="1400" b="1">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36,637</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(71%)</a:t>
                      </a:r>
                      <a:endParaRPr lang="en-US" altLang="zh-TW" sz="1400" b="1" u="none" dirty="0">
                        <a:solidFill>
                          <a:srgbClr val="0000FF"/>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dirty="0">
                          <a:solidFill>
                            <a:schemeClr val="tx1"/>
                          </a:solidFill>
                          <a:effectLst/>
                          <a:latin typeface="Microsoft JhengHei"/>
                          <a:ea typeface="微軟正黑體"/>
                          <a:cs typeface="Calibri"/>
                        </a:rPr>
                        <a:t>6,520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2,670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東元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2,670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chemeClr val="tx1"/>
                          </a:solidFill>
                          <a:effectLst/>
                          <a:latin typeface="Microsoft JhengHei"/>
                          <a:ea typeface="微軟正黑體"/>
                          <a:cs typeface="Calibri"/>
                        </a:rPr>
                        <a:t>6,520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29152">
                <a:tc>
                  <a:txBody>
                    <a:bodyPr/>
                    <a:lstStyle/>
                    <a:p>
                      <a:pPr marL="0" lvl="0" indent="0" algn="l" defTabSz="914400">
                        <a:lnSpc>
                          <a:spcPct val="100000"/>
                        </a:lnSpc>
                        <a:spcBef>
                          <a:spcPts val="0"/>
                        </a:spcBef>
                        <a:spcAft>
                          <a:spcPts val="0"/>
                        </a:spcAft>
                        <a:buNone/>
                        <a:tabLst/>
                        <a:defRPr/>
                      </a:pPr>
                      <a:endParaRPr lang="en-US" altLang="zh-TW" sz="1400" b="1" dirty="0">
                        <a:solidFill>
                          <a:schemeClr val="tx1"/>
                        </a:solidFill>
                        <a:effectLst/>
                        <a:latin typeface="Microsoft JhengHei"/>
                        <a:ea typeface="微軟正黑體"/>
                        <a:cs typeface="Calibri"/>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a:solidFill>
                          <a:schemeClr val="tx1"/>
                        </a:solidFill>
                        <a:latin typeface="Microsoft JhengHei"/>
                        <a:ea typeface="微軟正黑體"/>
                        <a:cs typeface="Calibri"/>
                      </a:endParaRPr>
                    </a:p>
                  </a:txBody>
                  <a:tcPr marL="17881" marR="17881" marT="8941" marB="8941" anchor="ctr">
                    <a:lnL w="12700">
                      <a:solidFill>
                        <a:schemeClr val="tx1"/>
                      </a:solidFill>
                    </a:lnL>
                    <a:lnR w="12700">
                      <a:solidFill>
                        <a:schemeClr val="tx1"/>
                      </a:solidFill>
                    </a:lnR>
                    <a:lnT w="12700">
                      <a:solidFill>
                        <a:schemeClr val="tx1"/>
                      </a:solidFill>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璽樂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和欣</a:t>
                      </a:r>
                      <a:r>
                        <a:rPr lang="en-US" altLang="zh-TW" sz="1400" b="1" dirty="0">
                          <a:solidFill>
                            <a:schemeClr val="tx1"/>
                          </a:solidFill>
                          <a:latin typeface="Microsoft JhengHei"/>
                          <a:ea typeface="微軟正黑體"/>
                          <a:cs typeface="Calibri"/>
                        </a:rPr>
                        <a:t>)</a:t>
                      </a:r>
                      <a:endParaRPr lang="en-US" altLang="zh-TW" sz="1400" b="1" strike="noStrik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400" b="1" dirty="0">
                          <a:solidFill>
                            <a:schemeClr val="tx1"/>
                          </a:solidFill>
                          <a:latin typeface="Microsoft JhengHei"/>
                          <a:ea typeface="微軟正黑體"/>
                          <a:cs typeface="Calibri"/>
                        </a:rPr>
                        <a:t>(2,000)</a:t>
                      </a:r>
                      <a:endParaRPr lang="zh-TW" altLang="en-US" sz="1400" b="1">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400" b="1"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rgbClr val="0000FF"/>
                          </a:solidFill>
                          <a:latin typeface="Microsoft JhengHei"/>
                          <a:ea typeface="Microsoft JhengHei"/>
                          <a:cs typeface="Calibri"/>
                        </a:rPr>
                        <a:t>巨鷗</a:t>
                      </a:r>
                      <a:r>
                        <a:rPr lang="en-US" altLang="zh-TW" sz="1400" b="1" dirty="0">
                          <a:solidFill>
                            <a:srgbClr val="0000FF"/>
                          </a:solidFill>
                          <a:latin typeface="Microsoft JhengHei"/>
                          <a:ea typeface="微軟正黑體"/>
                          <a:cs typeface="Calibri"/>
                        </a:rPr>
                        <a:t>1</a:t>
                      </a:r>
                      <a:r>
                        <a:rPr lang="zh-TW" altLang="en-US" sz="1400" b="1" dirty="0">
                          <a:solidFill>
                            <a:srgbClr val="0000FF"/>
                          </a:solidFill>
                          <a:latin typeface="Microsoft JhengHei"/>
                          <a:ea typeface="Microsoft JhengHei"/>
                          <a:cs typeface="Calibri"/>
                        </a:rPr>
                        <a:t> </a:t>
                      </a:r>
                      <a:r>
                        <a:rPr lang="en-US" altLang="zh-TW" sz="1400" b="1" dirty="0">
                          <a:solidFill>
                            <a:srgbClr val="0000FF"/>
                          </a:solidFill>
                          <a:latin typeface="Microsoft JhengHei"/>
                          <a:ea typeface="微軟正黑體"/>
                          <a:cs typeface="Calibri"/>
                        </a:rPr>
                        <a:t>(</a:t>
                      </a:r>
                      <a:r>
                        <a:rPr lang="zh-TW" altLang="en-US" sz="1400" b="1" dirty="0">
                          <a:solidFill>
                            <a:srgbClr val="0000FF"/>
                          </a:solidFill>
                          <a:latin typeface="Microsoft JhengHei"/>
                          <a:ea typeface="Microsoft JhengHei"/>
                          <a:cs typeface="Calibri"/>
                        </a:rPr>
                        <a:t>文新</a:t>
                      </a:r>
                      <a:r>
                        <a:rPr lang="en-US" altLang="zh-TW" sz="1400" b="1" dirty="0">
                          <a:solidFill>
                            <a:srgbClr val="0000FF"/>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1,000</a:t>
                      </a: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166811529"/>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26,223</a:t>
                      </a:r>
                      <a:r>
                        <a:rPr lang="en-US" altLang="zh-TW" sz="1400" b="1" dirty="0">
                          <a:solidFill>
                            <a:srgbClr val="0000FF"/>
                          </a:solidFill>
                          <a:effectLst/>
                          <a:latin typeface="Microsoft JhengHei"/>
                          <a:ea typeface="微軟正黑體"/>
                          <a:cs typeface="Calibri"/>
                        </a:rPr>
                        <a:t> (51%)</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400" b="1" u="none" dirty="0">
                          <a:solidFill>
                            <a:schemeClr val="tx1"/>
                          </a:solidFill>
                          <a:effectLst/>
                          <a:latin typeface="Microsoft JhengHei"/>
                          <a:ea typeface="Microsoft JhengHei"/>
                          <a:cs typeface="Calibri"/>
                        </a:rPr>
                        <a:t>推廣中</a:t>
                      </a:r>
                      <a:r>
                        <a:rPr lang="en-US" altLang="zh-TW" sz="1400" b="1" u="none" dirty="0">
                          <a:solidFill>
                            <a:schemeClr val="tx1"/>
                          </a:solidFill>
                          <a:effectLst/>
                          <a:latin typeface="Microsoft JhengHei"/>
                          <a:ea typeface="微軟正黑體"/>
                          <a:cs typeface="Calibri"/>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400" b="1" i="0" u="none" strike="noStrike"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30,117</a:t>
                      </a:r>
                      <a:r>
                        <a:rPr lang="en-US" altLang="zh-TW" sz="1400" b="1" dirty="0">
                          <a:solidFill>
                            <a:srgbClr val="0000FF"/>
                          </a:solidFill>
                          <a:effectLst/>
                          <a:latin typeface="Microsoft JhengHei"/>
                          <a:ea typeface="微軟正黑體"/>
                          <a:cs typeface="Calibri"/>
                        </a:rPr>
                        <a:t> (58%)</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noStrike" kern="1200" cap="none" spc="0" normalizeH="0" baseline="0" noProof="0">
                        <a:ln>
                          <a:noFill/>
                        </a:ln>
                        <a:solidFill>
                          <a:srgbClr val="0000FF"/>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中華郵政 </a:t>
                      </a:r>
                      <a:r>
                        <a:rPr lang="en-US" altLang="zh-TW" sz="1400" b="1" dirty="0">
                          <a:solidFill>
                            <a:srgbClr val="0000FF"/>
                          </a:solidFill>
                          <a:latin typeface="Microsoft JhengHei"/>
                          <a:ea typeface="微軟正黑體"/>
                          <a:cs typeface="Calibri"/>
                        </a:rPr>
                        <a:t>(</a:t>
                      </a:r>
                      <a:r>
                        <a:rPr lang="zh-TW" altLang="en-US" sz="1400" b="1" dirty="0">
                          <a:solidFill>
                            <a:srgbClr val="0000FF"/>
                          </a:solidFill>
                          <a:latin typeface="Microsoft JhengHei"/>
                          <a:ea typeface="Microsoft JhengHei"/>
                          <a:cs typeface="Calibri"/>
                        </a:rPr>
                        <a:t>毓瑩</a:t>
                      </a:r>
                      <a:r>
                        <a:rPr lang="en-US" altLang="zh-TW" sz="1400" b="1" dirty="0">
                          <a:solidFill>
                            <a:srgbClr val="0000FF"/>
                          </a:solidFill>
                          <a:latin typeface="Microsoft JhengHei"/>
                          <a:ea typeface="微軟正黑體"/>
                          <a:cs typeface="Calibri"/>
                        </a:rPr>
                        <a:t>)</a:t>
                      </a:r>
                      <a:endParaRPr lang="zh-TW" altLang="en-US" sz="1400" b="1" strike="noStrike">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b="1" i="0" u="none" strike="noStrike" kern="1200" cap="none" spc="0" normalizeH="0" baseline="0" noProof="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1,500</a:t>
                      </a:r>
                      <a:endParaRPr kumimoji="0" lang="zh-TW" altLang="en-US" sz="140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28312681"/>
                  </a:ext>
                </a:extLst>
              </a:tr>
              <a:tr h="229152">
                <a:tc>
                  <a:txBody>
                    <a:bodyPr/>
                    <a:lstStyle/>
                    <a:p>
                      <a:pPr lvl="0" algn="l">
                        <a:lnSpc>
                          <a:spcPct val="100000"/>
                        </a:lnSpc>
                        <a:spcBef>
                          <a:spcPts val="0"/>
                        </a:spcBef>
                        <a:spcAft>
                          <a:spcPts val="0"/>
                        </a:spcAft>
                        <a:buNone/>
                      </a:pPr>
                      <a:endParaRPr lang="en-US" sz="1400" b="0" i="0" u="none" strike="noStrike" kern="1200" cap="none" spc="0" normalizeH="0" baseline="0" noProof="0" dirty="0">
                        <a:ln>
                          <a:noFill/>
                        </a:ln>
                        <a:solidFill>
                          <a:schemeClr val="tx1"/>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1" i="0" u="none" strike="sngStrike" kern="1200" cap="none" spc="0" normalizeH="0" baseline="0" noProof="0" dirty="0">
                        <a:ln>
                          <a:noFill/>
                        </a:ln>
                        <a:solidFill>
                          <a:srgbClr val="0000FF"/>
                        </a:solidFill>
                        <a:effectLst/>
                        <a:uLnTx/>
                        <a:uFillTx/>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strike="sngStrike" dirty="0">
                        <a:solidFill>
                          <a:srgbClr val="0000FF"/>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400" b="1" i="0" u="none" strike="sngStrike" kern="1200" cap="none" spc="0" normalizeH="0" baseline="0" noProof="0" dirty="0">
                        <a:ln>
                          <a:noFill/>
                        </a:ln>
                        <a:solidFill>
                          <a:srgbClr val="0000FF"/>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743090940"/>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24,723</a:t>
                      </a:r>
                      <a:r>
                        <a:rPr lang="en-US" altLang="zh-TW" sz="1400" b="1" dirty="0">
                          <a:solidFill>
                            <a:srgbClr val="0000FF"/>
                          </a:solidFill>
                          <a:effectLst/>
                          <a:latin typeface="Microsoft JhengHei"/>
                          <a:ea typeface="微軟正黑體"/>
                          <a:cs typeface="Calibri"/>
                        </a:rPr>
                        <a:t> (48%)</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400" b="1" u="none" dirty="0">
                          <a:solidFill>
                            <a:schemeClr val="tx1"/>
                          </a:solidFill>
                          <a:effectLst/>
                          <a:latin typeface="Microsoft JhengHei"/>
                          <a:ea typeface="Microsoft JhengHei"/>
                          <a:cs typeface="Calibri"/>
                        </a:rPr>
                        <a:t>簽約中</a:t>
                      </a:r>
                      <a:r>
                        <a:rPr lang="en-US" altLang="zh-TW" sz="1400" b="1" u="none" dirty="0">
                          <a:solidFill>
                            <a:schemeClr val="tx1"/>
                          </a:solidFill>
                          <a:effectLst/>
                          <a:latin typeface="Microsoft JhengHei"/>
                          <a:ea typeface="微軟正黑體"/>
                          <a:cs typeface="Calibri"/>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28,617</a:t>
                      </a:r>
                      <a:r>
                        <a:rPr lang="en-US" altLang="zh-TW" sz="1400" b="1" dirty="0">
                          <a:solidFill>
                            <a:srgbClr val="0000FF"/>
                          </a:solidFill>
                          <a:effectLst/>
                          <a:latin typeface="Microsoft JhengHei"/>
                          <a:ea typeface="微軟正黑體"/>
                          <a:cs typeface="Calibri"/>
                        </a:rPr>
                        <a:t> (55%)</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29152">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11,328</a:t>
                      </a:r>
                      <a:endParaRPr kumimoji="0" lang="zh-TW" altLang="en-US" sz="1400">
                        <a:solidFill>
                          <a:srgbClr val="0000FF"/>
                        </a:solidFill>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chemeClr val="tx1"/>
                          </a:solidFill>
                          <a:latin typeface="Microsoft JhengHei"/>
                          <a:ea typeface="Microsoft JhengHei"/>
                          <a:cs typeface="Calibri"/>
                        </a:rPr>
                        <a:t>昱誠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增英</a:t>
                      </a:r>
                      <a:r>
                        <a:rPr lang="en-US" altLang="zh-TW" sz="1400" b="1" strike="noStrike" dirty="0">
                          <a:solidFill>
                            <a:schemeClr val="tx1"/>
                          </a:solidFill>
                          <a:effectLst/>
                          <a:latin typeface="Microsoft JhengHei"/>
                          <a:ea typeface="微軟正黑體"/>
                          <a:cs typeface="Calibri"/>
                        </a:rPr>
                        <a:t>)</a:t>
                      </a:r>
                      <a:endParaRPr lang="en-US" altLang="zh-TW" sz="1400" b="1" u="none" strike="noStrike"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r>
                        <a:rPr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6,678</a:t>
                      </a:r>
                      <a:endParaRPr kumimoji="0" lang="zh-TW" altLang="en-US" sz="1400">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dirty="0">
                          <a:solidFill>
                            <a:schemeClr val="tx1"/>
                          </a:solidFill>
                          <a:effectLst/>
                          <a:latin typeface="Microsoft JhengHei"/>
                          <a:ea typeface="Microsoft JhengHei"/>
                          <a:cs typeface="Calibri"/>
                        </a:rPr>
                        <a:t>光田</a:t>
                      </a:r>
                      <a:r>
                        <a:rPr lang="en-US" altLang="zh-TW" sz="1400" b="1" i="0" u="none" strike="noStrike" baseline="0" dirty="0">
                          <a:solidFill>
                            <a:schemeClr val="tx1"/>
                          </a:solidFill>
                          <a:effectLst/>
                          <a:latin typeface="Microsoft JhengHei"/>
                          <a:ea typeface="微軟正黑體"/>
                          <a:cs typeface="Calibri"/>
                        </a:rPr>
                        <a:t> (</a:t>
                      </a:r>
                      <a:r>
                        <a:rPr lang="zh-TW" altLang="en-US" sz="1400" b="1" i="0" u="none" strike="noStrike" baseline="0" dirty="0">
                          <a:solidFill>
                            <a:schemeClr val="tx1"/>
                          </a:solidFill>
                          <a:effectLst/>
                          <a:latin typeface="Microsoft JhengHei"/>
                          <a:ea typeface="Microsoft JhengHei"/>
                          <a:cs typeface="Calibri"/>
                        </a:rPr>
                        <a:t>明杰</a:t>
                      </a:r>
                      <a:r>
                        <a:rPr lang="en-US" altLang="zh-TW" sz="1400" b="1" i="0" u="none" strike="noStrike" baseline="0" dirty="0">
                          <a:solidFill>
                            <a:schemeClr val="tx1"/>
                          </a:solidFill>
                          <a:effectLst/>
                          <a:latin typeface="Microsoft JhengHei"/>
                          <a:ea typeface="微軟正黑體"/>
                          <a:cs typeface="Calibri"/>
                        </a:rPr>
                        <a:t>)</a:t>
                      </a:r>
                      <a:endParaRPr lang="en-US" altLang="zh-TW" sz="14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900 (750)</a:t>
                      </a:r>
                      <a:endParaRPr lang="zh-TW" altLang="en-US" sz="1400" b="1">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chemeClr val="tx1"/>
                          </a:solidFill>
                          <a:effectLst/>
                          <a:latin typeface="Microsoft JhengHei"/>
                          <a:ea typeface="Microsoft JhengHei"/>
                          <a:cs typeface="Calibri"/>
                        </a:rPr>
                        <a:t>旳蔓 </a:t>
                      </a:r>
                      <a:r>
                        <a:rPr lang="en-US" altLang="zh-TW" sz="1400" b="1" strike="noStrike" dirty="0">
                          <a:solidFill>
                            <a:schemeClr val="tx1"/>
                          </a:solidFill>
                          <a:effectLst/>
                          <a:latin typeface="Microsoft JhengHei"/>
                          <a:ea typeface="微軟正黑體"/>
                          <a:cs typeface="Calibri"/>
                        </a:rPr>
                        <a:t>(</a:t>
                      </a:r>
                      <a:r>
                        <a:rPr lang="zh-TW" altLang="en-US" sz="1400" b="1" strike="noStrike" dirty="0">
                          <a:solidFill>
                            <a:schemeClr val="tx1"/>
                          </a:solidFill>
                          <a:effectLst/>
                          <a:latin typeface="Microsoft JhengHei"/>
                          <a:ea typeface="Microsoft JhengHei"/>
                          <a:cs typeface="Calibri"/>
                        </a:rPr>
                        <a:t>和欣</a:t>
                      </a:r>
                      <a:r>
                        <a:rPr lang="en-US" altLang="zh-TW" sz="1400" b="1" strike="noStrike" dirty="0">
                          <a:solidFill>
                            <a:schemeClr val="tx1"/>
                          </a:solidFill>
                          <a:effectLst/>
                          <a:latin typeface="Microsoft JhengHei"/>
                          <a:ea typeface="微軟正黑體"/>
                          <a:cs typeface="Calibri"/>
                        </a:rPr>
                        <a:t>)</a:t>
                      </a:r>
                      <a:endParaRPr lang="zh-TW" altLang="en-US" sz="1400" b="1" strike="noStrike">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(750)</a:t>
                      </a:r>
                      <a:endParaRPr kumimoji="0" lang="zh-TW" altLang="en-US" sz="1400" b="1" i="0" u="none" strike="noStrike" kern="1200" cap="none" spc="0" normalizeH="0" baseline="0" noProof="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6,428</a:t>
                      </a:r>
                      <a:endParaRPr lang="zh-TW" altLang="en-US" sz="1400" b="1">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latin typeface="Microsoft JhengHei"/>
                          <a:ea typeface="Microsoft JhengHei"/>
                          <a:cs typeface="Calibri"/>
                        </a:rPr>
                        <a:t>凌網 </a:t>
                      </a:r>
                      <a:r>
                        <a:rPr lang="en-US" altLang="zh-TW" sz="1400" b="1" dirty="0">
                          <a:solidFill>
                            <a:schemeClr val="tx1"/>
                          </a:solidFill>
                          <a:latin typeface="Microsoft JhengHei"/>
                          <a:ea typeface="微軟正黑體"/>
                          <a:cs typeface="Calibri"/>
                        </a:rPr>
                        <a:t>(</a:t>
                      </a:r>
                      <a:r>
                        <a:rPr lang="zh-TW" altLang="en-US" sz="1400" b="1" dirty="0">
                          <a:solidFill>
                            <a:schemeClr val="tx1"/>
                          </a:solidFill>
                          <a:latin typeface="Microsoft JhengHei"/>
                          <a:ea typeface="Microsoft JhengHei"/>
                          <a:cs typeface="Calibri"/>
                        </a:rPr>
                        <a:t>毓瑩</a:t>
                      </a:r>
                      <a:r>
                        <a:rPr lang="en-US" altLang="zh-TW" sz="1400" b="1" dirty="0">
                          <a:solidFill>
                            <a:schemeClr val="tx1"/>
                          </a:solidFill>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1,928</a:t>
                      </a:r>
                      <a:endParaRPr kumimoji="0" lang="zh-TW" altLang="en-US" sz="1400" b="1" i="0" u="none" strike="noStrike" kern="1200" cap="none" spc="0" normalizeH="0" baseline="0" noProof="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6683856"/>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rgbClr val="0000FF"/>
                          </a:solidFill>
                          <a:latin typeface="Microsoft JhengHei"/>
                          <a:ea typeface="微軟正黑體"/>
                          <a:cs typeface="Calibri"/>
                        </a:rPr>
                        <a:t>500</a:t>
                      </a:r>
                      <a:endParaRPr lang="zh-TW" altLang="en-US" sz="1400" b="1">
                        <a:solidFill>
                          <a:srgbClr val="0000FF"/>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strike="noStrike" dirty="0">
                          <a:solidFill>
                            <a:srgbClr val="0000FF"/>
                          </a:solidFill>
                          <a:effectLst/>
                          <a:latin typeface="Microsoft JhengHei"/>
                          <a:ea typeface="Microsoft JhengHei"/>
                          <a:cs typeface="Calibri"/>
                        </a:rPr>
                        <a:t>台灣網路智能學會</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傳育</a:t>
                      </a:r>
                      <a:r>
                        <a:rPr lang="en-US" altLang="zh-TW" sz="1400" b="1" strike="noStrike" dirty="0">
                          <a:solidFill>
                            <a:srgbClr val="0000FF"/>
                          </a:solidFill>
                          <a:effectLst/>
                          <a:latin typeface="Microsoft JhengHei"/>
                          <a:ea typeface="微軟正黑體"/>
                          <a:cs typeface="Calibri"/>
                        </a:rPr>
                        <a:t>)</a:t>
                      </a:r>
                      <a:endParaRPr lang="zh-TW" altLang="en-US" sz="1400" b="1" strike="noStrike">
                        <a:solidFill>
                          <a:srgbClr val="0000FF"/>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500</a:t>
                      </a:r>
                      <a:endParaRPr kumimoji="0" lang="zh-TW" altLang="en-US" sz="1400" b="1" i="0" u="none" strike="noStrike" kern="1200" cap="none" spc="0" normalizeH="0" baseline="0" noProof="0">
                        <a:ln>
                          <a:noFill/>
                        </a:ln>
                        <a:solidFill>
                          <a:srgbClr val="0000FF"/>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716069"/>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rgbClr val="0000FF"/>
                          </a:solidFill>
                          <a:latin typeface="Microsoft JhengHei"/>
                          <a:ea typeface="Microsoft JhengHei"/>
                          <a:cs typeface="Calibri"/>
                        </a:rPr>
                        <a:t>群邁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增英</a:t>
                      </a:r>
                      <a:r>
                        <a:rPr lang="en-US" altLang="zh-TW" sz="1400" b="1" strike="noStrike" dirty="0">
                          <a:solidFill>
                            <a:srgbClr val="0000FF"/>
                          </a:solidFill>
                          <a:effectLst/>
                          <a:latin typeface="Microsoft JhengHei"/>
                          <a:ea typeface="微軟正黑體"/>
                          <a:cs typeface="Calibri"/>
                        </a:rPr>
                        <a:t>)</a:t>
                      </a: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1712343"/>
                  </a:ext>
                </a:extLst>
              </a:tr>
              <a:tr h="229152">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400" b="1" strike="noStrike"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400"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61176009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400" b="1" u="none" dirty="0">
                          <a:solidFill>
                            <a:schemeClr val="tx1"/>
                          </a:solidFill>
                          <a:effectLst/>
                          <a:latin typeface="Microsoft JhengHei"/>
                          <a:ea typeface="Microsoft JhengHei"/>
                          <a:cs typeface="Calibri"/>
                        </a:rPr>
                        <a:t>已簽約</a:t>
                      </a:r>
                      <a:endParaRPr lang="en-US" sz="1400" b="1" u="none">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13,395</a:t>
                      </a:r>
                      <a:r>
                        <a:rPr lang="en-US" altLang="zh-TW" sz="1400" b="1" dirty="0">
                          <a:solidFill>
                            <a:srgbClr val="0000FF"/>
                          </a:solidFill>
                          <a:effectLst/>
                          <a:latin typeface="Microsoft JhengHei"/>
                          <a:ea typeface="微軟正黑體"/>
                          <a:cs typeface="Calibri"/>
                        </a:rPr>
                        <a:t> (26%)</a:t>
                      </a:r>
                      <a:endParaRPr lang="en-US" altLang="zh-TW" sz="1400" b="1" u="none"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u="none" strike="noStrike" dirty="0">
                          <a:solidFill>
                            <a:srgbClr val="0000FF"/>
                          </a:solidFill>
                          <a:latin typeface="Microsoft JhengHei"/>
                          <a:ea typeface="Microsoft JhengHei"/>
                          <a:cs typeface="Calibri"/>
                        </a:rPr>
                        <a:t>丞瑋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增英</a:t>
                      </a:r>
                      <a:r>
                        <a:rPr lang="en-US" altLang="zh-TW" sz="1400" b="1" strike="noStrike" dirty="0">
                          <a:solidFill>
                            <a:srgbClr val="0000FF"/>
                          </a:solidFill>
                          <a:effectLst/>
                          <a:latin typeface="Microsoft JhengHei"/>
                          <a:ea typeface="微軟正黑體"/>
                          <a:cs typeface="Calibri"/>
                        </a:rPr>
                        <a:t>)</a:t>
                      </a: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rgbClr val="0000FF"/>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u="none" dirty="0">
                          <a:solidFill>
                            <a:srgbClr val="0000FF"/>
                          </a:solidFill>
                          <a:effectLst/>
                          <a:latin typeface="Microsoft JhengHei"/>
                          <a:ea typeface="微軟正黑體"/>
                          <a:cs typeface="Calibri"/>
                        </a:rPr>
                        <a:t>21,939</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42</a:t>
                      </a:r>
                      <a:r>
                        <a:rPr lang="en-US" altLang="zh-TW" sz="1400" b="1" dirty="0">
                          <a:solidFill>
                            <a:srgbClr val="0000FF"/>
                          </a:solidFill>
                          <a:effectLst/>
                          <a:latin typeface="Microsoft JhengHei"/>
                          <a:ea typeface="微軟正黑體"/>
                          <a:cs typeface="Calibri"/>
                        </a:rPr>
                        <a:t>%)</a:t>
                      </a:r>
                      <a:endParaRPr lang="en-US" altLang="zh-TW" sz="1400" b="1" u="none"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29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簽約數：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13</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,395</a:t>
                      </a:r>
                      <a:endPar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b="1" i="0" u="none" strike="noStrike" baseline="0" dirty="0">
                          <a:solidFill>
                            <a:srgbClr val="0000FF"/>
                          </a:solidFill>
                          <a:effectLst/>
                          <a:latin typeface="Microsoft JhengHei"/>
                          <a:ea typeface="Microsoft JhengHei"/>
                          <a:cs typeface="Calibri"/>
                        </a:rPr>
                        <a:t>資敏 </a:t>
                      </a:r>
                      <a:r>
                        <a:rPr lang="en-US" altLang="zh-TW" sz="1400" b="1" strike="noStrike" dirty="0">
                          <a:solidFill>
                            <a:srgbClr val="0000FF"/>
                          </a:solidFill>
                          <a:effectLst/>
                          <a:latin typeface="Microsoft JhengHei"/>
                          <a:ea typeface="微軟正黑體"/>
                          <a:cs typeface="Calibri"/>
                        </a:rPr>
                        <a:t>(</a:t>
                      </a:r>
                      <a:r>
                        <a:rPr lang="zh-TW" altLang="en-US" sz="1400" b="1" strike="noStrike" dirty="0">
                          <a:solidFill>
                            <a:srgbClr val="0000FF"/>
                          </a:solidFill>
                          <a:effectLst/>
                          <a:latin typeface="Microsoft JhengHei"/>
                          <a:ea typeface="Microsoft JhengHei"/>
                          <a:cs typeface="Calibri"/>
                        </a:rPr>
                        <a:t>和欣</a:t>
                      </a:r>
                      <a:r>
                        <a:rPr lang="en-US" altLang="zh-TW" sz="1400" b="1" strike="noStrike" dirty="0">
                          <a:solidFill>
                            <a:srgbClr val="0000FF"/>
                          </a:solidFill>
                          <a:effectLst/>
                          <a:latin typeface="Microsoft JhengHei"/>
                          <a:ea typeface="微軟正黑體"/>
                          <a:cs typeface="Calibri"/>
                        </a:rPr>
                        <a:t>)</a:t>
                      </a:r>
                      <a:endParaRPr lang="en-US" altLang="zh-TW" sz="14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dirty="0">
                          <a:solidFill>
                            <a:srgbClr val="0000FF"/>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12</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,745</a:t>
                      </a:r>
                      <a:endPar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29152">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400" b="1" dirty="0">
                          <a:solidFill>
                            <a:schemeClr val="tx1"/>
                          </a:solidFill>
                          <a:latin typeface="Microsoft JhengHei"/>
                          <a:ea typeface="微軟正黑體"/>
                          <a:cs typeface="Calibri"/>
                        </a:rPr>
                        <a:t>8,895</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1" strike="noStrike" dirty="0">
                          <a:solidFill>
                            <a:schemeClr val="tx1"/>
                          </a:solidFill>
                          <a:effectLst/>
                          <a:latin typeface="Microsoft JhengHei"/>
                          <a:ea typeface="微軟正黑體"/>
                          <a:cs typeface="Calibri"/>
                        </a:rPr>
                        <a:t>FY113</a:t>
                      </a:r>
                      <a:endParaRPr lang="zh-TW" altLang="en-US" sz="1400" b="1" strike="noStrike">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8,245</a:t>
                      </a:r>
                      <a:endParaRPr kumimoji="0" lang="zh-TW" altLang="en-US" sz="1400" b="1" i="0" u="none" strike="noStrike" kern="1200" cap="none" spc="0" normalizeH="0" baseline="0" noProof="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29152">
                <a:tc>
                  <a:txBody>
                    <a:bodyPr/>
                    <a:lstStyle/>
                    <a:p>
                      <a:pPr algn="l"/>
                      <a:endParaRPr lang="zh-TW" altLang="en-US" sz="1400" b="1" dirty="0">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400" b="1" u="none" dirty="0">
                          <a:solidFill>
                            <a:schemeClr val="tx1"/>
                          </a:solidFill>
                          <a:effectLst/>
                          <a:latin typeface="Microsoft JhengHei"/>
                          <a:ea typeface="微軟正黑體"/>
                          <a:cs typeface="Calibri"/>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r>
                        <a:rPr lang="en-US" altLang="zh-TW" sz="1400" b="1" dirty="0">
                          <a:solidFill>
                            <a:schemeClr val="tx1"/>
                          </a:solidFill>
                          <a:effectLst/>
                          <a:latin typeface="Microsoft JhengHei"/>
                          <a:ea typeface="微軟正黑體"/>
                          <a:cs typeface="Calibri"/>
                        </a:rPr>
                        <a:t> (</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18</a:t>
                      </a:r>
                      <a:r>
                        <a:rPr lang="en-US" altLang="zh-TW" sz="1400" b="1" dirty="0">
                          <a:solidFill>
                            <a:schemeClr val="tx1"/>
                          </a:solidFill>
                          <a:effectLst/>
                          <a:latin typeface="Microsoft JhengHei"/>
                          <a:ea typeface="微軟正黑體"/>
                          <a:cs typeface="Calibri"/>
                        </a:rPr>
                        <a:t>%)</a:t>
                      </a: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29152">
                <a:tc>
                  <a:txBody>
                    <a:bodyPr/>
                    <a:lstStyle/>
                    <a:p>
                      <a:pPr algn="l"/>
                      <a:endParaRPr lang="zh-TW" altLang="en-US" sz="1400" b="1" dirty="0">
                        <a:solidFill>
                          <a:schemeClr val="tx1"/>
                        </a:solidFill>
                        <a:effectLst/>
                        <a:latin typeface="Microsoft JhengHei"/>
                        <a:ea typeface="Microsoft JhengHei"/>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4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u="none" dirty="0">
                          <a:solidFill>
                            <a:schemeClr val="tx1"/>
                          </a:solidFill>
                          <a:effectLst/>
                          <a:latin typeface="Microsoft JhengHei"/>
                          <a:ea typeface="微軟正黑體"/>
                          <a:cs typeface="Calibri"/>
                        </a:rPr>
                        <a:t>FY112</a:t>
                      </a:r>
                      <a:endParaRPr lang="en-US"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400" b="1" dirty="0">
                          <a:solidFill>
                            <a:schemeClr val="tx1"/>
                          </a:solidFill>
                          <a:effectLst/>
                          <a:latin typeface="Microsoft JhengHei"/>
                          <a:ea typeface="微軟正黑體"/>
                          <a:cs typeface="Calibri"/>
                        </a:rPr>
                        <a:t>9,194</a:t>
                      </a:r>
                      <a:endParaRPr lang="zh-TW" altLang="en-US" sz="1400" b="1">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chemeClr val="tx1"/>
                          </a:solidFill>
                          <a:effectLst/>
                          <a:uLnTx/>
                          <a:uFillTx/>
                          <a:latin typeface="Microsoft JhengHei"/>
                          <a:ea typeface="微軟正黑體"/>
                          <a:cs typeface="Calibri"/>
                        </a:rPr>
                        <a:t>9,194</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Tree>
    <p:extLst>
      <p:ext uri="{BB962C8B-B14F-4D97-AF65-F5344CB8AC3E}">
        <p14:creationId xmlns:p14="http://schemas.microsoft.com/office/powerpoint/2010/main" val="160222592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432000" y="505542"/>
            <a:ext cx="8280000" cy="446276"/>
          </a:xfrm>
          <a:prstGeom prst="rect">
            <a:avLst/>
          </a:prstGeom>
        </p:spPr>
        <p:txBody>
          <a:bodyPr wrap="square" anchor="ctr">
            <a:spAutoFit/>
          </a:bodyPr>
          <a:lstStyle/>
          <a:p>
            <a:pPr lvl="0" algn="ctr">
              <a:defRPr/>
            </a:pPr>
            <a:r>
              <a:rPr lang="zh-TW" altLang="en-US" sz="2300">
                <a:latin typeface="Microsoft JhengHei"/>
                <a:ea typeface="Microsoft JhengHei"/>
                <a:cs typeface="Calibri" panose="020F0502020204030204" pitchFamily="34" charset="0"/>
              </a:rPr>
              <a:t>衍生加值目標 </a:t>
            </a:r>
            <a:r>
              <a:rPr lang="en-US" altLang="zh-TW" sz="2300">
                <a:latin typeface="Microsoft JhengHei"/>
                <a:ea typeface="Microsoft JhengHei"/>
                <a:cs typeface="Calibri" panose="020F0502020204030204" pitchFamily="34" charset="0"/>
              </a:rPr>
              <a:t>10,374K(</a:t>
            </a:r>
            <a:r>
              <a:rPr lang="zh-TW" altLang="en-US" sz="2300">
                <a:latin typeface="Microsoft JhengHei"/>
                <a:ea typeface="Microsoft JhengHei"/>
                <a:cs typeface="Calibri" panose="020F0502020204030204" pitchFamily="34" charset="0"/>
              </a:rPr>
              <a:t>未稅</a:t>
            </a:r>
            <a:r>
              <a:rPr lang="en-US" altLang="zh-TW" sz="2300">
                <a:latin typeface="Microsoft JhengHei"/>
                <a:ea typeface="Microsoft JhengHei"/>
                <a:cs typeface="Calibri" panose="020F0502020204030204" pitchFamily="34" charset="0"/>
              </a:rPr>
              <a:t>)</a:t>
            </a:r>
            <a:endParaRPr lang="zh-TW" altLang="en-US" sz="2300">
              <a:latin typeface="Microsoft JhengHei"/>
              <a:ea typeface="Microsoft JhengHei"/>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596456" y="971372"/>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latin typeface="微軟正黑體" panose="020B0604030504040204" pitchFamily="34" charset="-120"/>
                <a:ea typeface="微軟正黑體" panose="020B0604030504040204" pitchFamily="34" charset="-120"/>
                <a:cs typeface="Microsoft JhengHei"/>
                <a:sym typeface="Microsoft JhengHei"/>
              </a:rPr>
              <a:t>單位：千元</a:t>
            </a:r>
            <a:endParaRPr>
              <a:latin typeface="微軟正黑體" panose="020B0604030504040204" pitchFamily="34" charset="-120"/>
              <a:ea typeface="微軟正黑體" panose="020B0604030504040204" pitchFamily="34" charset="-120"/>
            </a:endParaRPr>
          </a:p>
        </p:txBody>
      </p:sp>
      <p:graphicFrame>
        <p:nvGraphicFramePr>
          <p:cNvPr id="9" name="表格 8">
            <a:extLst>
              <a:ext uri="{FF2B5EF4-FFF2-40B4-BE49-F238E27FC236}">
                <a16:creationId xmlns:a16="http://schemas.microsoft.com/office/drawing/2014/main" id="{62243BA4-D1DF-4A78-AF8D-FF88A280B868}"/>
              </a:ext>
            </a:extLst>
          </p:cNvPr>
          <p:cNvGraphicFramePr>
            <a:graphicFrameLocks noGrp="1"/>
          </p:cNvGraphicFramePr>
          <p:nvPr>
            <p:extLst>
              <p:ext uri="{D42A27DB-BD31-4B8C-83A1-F6EECF244321}">
                <p14:modId xmlns:p14="http://schemas.microsoft.com/office/powerpoint/2010/main" val="1317007200"/>
              </p:ext>
            </p:extLst>
          </p:nvPr>
        </p:nvGraphicFramePr>
        <p:xfrm>
          <a:off x="35496" y="1519394"/>
          <a:ext cx="9029038" cy="4458675"/>
        </p:xfrm>
        <a:graphic>
          <a:graphicData uri="http://schemas.openxmlformats.org/drawingml/2006/table">
            <a:tbl>
              <a:tblPr/>
              <a:tblGrid>
                <a:gridCol w="1894215">
                  <a:extLst>
                    <a:ext uri="{9D8B030D-6E8A-4147-A177-3AD203B41FA5}">
                      <a16:colId xmlns:a16="http://schemas.microsoft.com/office/drawing/2014/main" val="20000"/>
                    </a:ext>
                  </a:extLst>
                </a:gridCol>
                <a:gridCol w="1501588">
                  <a:extLst>
                    <a:ext uri="{9D8B030D-6E8A-4147-A177-3AD203B41FA5}">
                      <a16:colId xmlns:a16="http://schemas.microsoft.com/office/drawing/2014/main" val="20001"/>
                    </a:ext>
                  </a:extLst>
                </a:gridCol>
                <a:gridCol w="2144718">
                  <a:extLst>
                    <a:ext uri="{9D8B030D-6E8A-4147-A177-3AD203B41FA5}">
                      <a16:colId xmlns:a16="http://schemas.microsoft.com/office/drawing/2014/main" val="20002"/>
                    </a:ext>
                  </a:extLst>
                </a:gridCol>
                <a:gridCol w="1501588">
                  <a:extLst>
                    <a:ext uri="{9D8B030D-6E8A-4147-A177-3AD203B41FA5}">
                      <a16:colId xmlns:a16="http://schemas.microsoft.com/office/drawing/2014/main" val="20003"/>
                    </a:ext>
                  </a:extLst>
                </a:gridCol>
                <a:gridCol w="1986929">
                  <a:extLst>
                    <a:ext uri="{9D8B030D-6E8A-4147-A177-3AD203B41FA5}">
                      <a16:colId xmlns:a16="http://schemas.microsoft.com/office/drawing/2014/main" val="20004"/>
                    </a:ext>
                  </a:extLst>
                </a:gridCol>
              </a:tblGrid>
              <a:tr h="3001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dirty="0">
                          <a:solidFill>
                            <a:schemeClr val="tx1"/>
                          </a:solidFill>
                          <a:effectLst/>
                          <a:latin typeface="Microsoft JhengHei"/>
                          <a:ea typeface="Microsoft JhengHei"/>
                          <a:cs typeface="Calibri"/>
                        </a:rPr>
                        <a:t>簽約數合計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dirty="0">
                          <a:solidFill>
                            <a:schemeClr val="tx1"/>
                          </a:solidFill>
                          <a:effectLst/>
                          <a:latin typeface="Microsoft JhengHei"/>
                          <a:ea typeface="Microsoft JhengHei"/>
                          <a:cs typeface="Calibri"/>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努力中 </a:t>
                      </a:r>
                      <a:r>
                        <a:rPr lang="en-US" altLang="zh-TW" sz="1600" b="1" u="none" dirty="0">
                          <a:solidFill>
                            <a:schemeClr val="tx1"/>
                          </a:solidFill>
                          <a:effectLst/>
                          <a:latin typeface="Microsoft JhengHei"/>
                          <a:ea typeface="微軟正黑體"/>
                          <a:cs typeface="Calibri"/>
                        </a:rPr>
                        <a:t>(</a:t>
                      </a:r>
                      <a:r>
                        <a:rPr lang="zh-TW" altLang="en-US" sz="1600" b="1" u="none" dirty="0">
                          <a:solidFill>
                            <a:schemeClr val="tx1"/>
                          </a:solidFill>
                          <a:effectLst/>
                          <a:latin typeface="Microsoft JhengHei"/>
                          <a:ea typeface="Microsoft JhengHei"/>
                          <a:cs typeface="Calibri"/>
                        </a:rPr>
                        <a:t>負責人</a:t>
                      </a:r>
                      <a:r>
                        <a:rPr lang="en-US" altLang="zh-TW" sz="1600" b="1" u="non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dirty="0">
                          <a:solidFill>
                            <a:schemeClr val="tx1"/>
                          </a:solidFill>
                          <a:effectLst/>
                          <a:latin typeface="Microsoft JhengHei"/>
                          <a:ea typeface="Microsoft JhengHei"/>
                          <a:cs typeface="Calibri"/>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u="none" dirty="0">
                          <a:solidFill>
                            <a:schemeClr val="tx1"/>
                          </a:solidFill>
                          <a:effectLst/>
                          <a:latin typeface="Microsoft JhengHei"/>
                          <a:ea typeface="微軟正黑體"/>
                          <a:cs typeface="Calibri"/>
                        </a:rPr>
                        <a:t>【</a:t>
                      </a:r>
                      <a:r>
                        <a:rPr lang="zh-TW" altLang="en-US" sz="1600" b="1" u="none" dirty="0">
                          <a:solidFill>
                            <a:schemeClr val="tx1"/>
                          </a:solidFill>
                          <a:effectLst/>
                          <a:latin typeface="Microsoft JhengHei"/>
                          <a:ea typeface="Microsoft JhengHei"/>
                          <a:cs typeface="Calibri"/>
                        </a:rPr>
                        <a:t>認列數合計</a:t>
                      </a:r>
                      <a:r>
                        <a:rPr lang="en-US" altLang="zh-TW" sz="1600" b="1" u="none" dirty="0">
                          <a:solidFill>
                            <a:schemeClr val="tx1"/>
                          </a:solidFill>
                          <a:effectLst/>
                          <a:latin typeface="Microsoft JhengHei"/>
                          <a:ea typeface="微軟正黑體"/>
                          <a:cs typeface="Calibri"/>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300103">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11,450</a:t>
                      </a:r>
                      <a:r>
                        <a:rPr lang="en-US" altLang="zh-TW" sz="1400" b="1" i="0" u="none" strike="noStrike" noProof="0" dirty="0">
                          <a:solidFill>
                            <a:srgbClr val="0000FF"/>
                          </a:solidFill>
                          <a:effectLst/>
                          <a:latin typeface="Microsoft JhengHei"/>
                          <a:ea typeface="微軟正黑體"/>
                          <a:cs typeface="Calibri"/>
                        </a:rPr>
                        <a:t> (110%)</a:t>
                      </a: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850</a:t>
                      </a:r>
                      <a:endParaRPr lang="zh-TW" altLang="en-US" sz="1600" b="1">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strike="noStrike" dirty="0">
                          <a:solidFill>
                            <a:schemeClr val="tx1"/>
                          </a:solidFill>
                          <a:effectLst/>
                          <a:latin typeface="Microsoft JhengHei"/>
                          <a:ea typeface="Microsoft JhengHei"/>
                          <a:cs typeface="Calibri"/>
                        </a:rPr>
                        <a:t>馥悅 </a:t>
                      </a:r>
                      <a:r>
                        <a:rPr lang="en-US" altLang="zh-TW" sz="1600" b="1" strike="noStrike" dirty="0">
                          <a:solidFill>
                            <a:schemeClr val="tx1"/>
                          </a:solidFill>
                          <a:effectLst/>
                          <a:latin typeface="Microsoft JhengHei"/>
                          <a:ea typeface="微軟正黑體"/>
                          <a:cs typeface="Calibri"/>
                        </a:rPr>
                        <a:t>(</a:t>
                      </a:r>
                      <a:r>
                        <a:rPr lang="zh-TW" altLang="en-US" sz="1600" b="1" i="0" u="none" strike="noStrike" dirty="0">
                          <a:solidFill>
                            <a:schemeClr val="tx1"/>
                          </a:solidFill>
                          <a:effectLst/>
                          <a:latin typeface="Microsoft JhengHei"/>
                          <a:ea typeface="Microsoft JhengHei"/>
                          <a:cs typeface="Calibri"/>
                        </a:rPr>
                        <a:t>和欣</a:t>
                      </a:r>
                      <a:r>
                        <a:rPr lang="en-US" altLang="zh-TW" sz="1600" b="1" strike="noStrike" dirty="0">
                          <a:solidFill>
                            <a:schemeClr val="tx1"/>
                          </a:solidFill>
                          <a:effectLst/>
                          <a:latin typeface="Microsoft JhengHei"/>
                          <a:ea typeface="微軟正黑體"/>
                          <a:cs typeface="Calibri"/>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850</a:t>
                      </a:r>
                      <a:endParaRPr kumimoji="0" lang="zh-TW" altLang="en-US" sz="1600" b="1" i="0" u="none" strike="noStrike" kern="1200" cap="none" spc="0" normalizeH="0" baseline="0" noProof="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11,450</a:t>
                      </a:r>
                      <a:r>
                        <a:rPr lang="en-US" altLang="zh-TW" sz="1400" b="1" i="0" u="none" strike="noStrike" noProof="0" dirty="0">
                          <a:solidFill>
                            <a:srgbClr val="0000FF"/>
                          </a:solidFill>
                          <a:effectLst/>
                          <a:latin typeface="Microsoft JhengHei"/>
                          <a:ea typeface="微軟正黑體"/>
                          <a:cs typeface="Calibri"/>
                        </a:rPr>
                        <a:t> </a:t>
                      </a:r>
                      <a:r>
                        <a:rPr lang="en-US" sz="1400" b="1" i="0" u="none" strike="noStrike" noProof="0" dirty="0">
                          <a:solidFill>
                            <a:srgbClr val="0000FF"/>
                          </a:solidFill>
                          <a:effectLst/>
                          <a:latin typeface="Microsoft JhengHei"/>
                          <a:ea typeface="微軟正黑體"/>
                          <a:cs typeface="Calibri"/>
                        </a:rPr>
                        <a:t>(110%)</a:t>
                      </a:r>
                      <a:endParaRPr lang="zh-TW" altLang="en-US" sz="1400" b="0" i="0" u="none" strike="noStrike" noProof="0">
                        <a:solidFill>
                          <a:srgbClr val="0000FF"/>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簽約數：</a:t>
                      </a:r>
                      <a:r>
                        <a:rPr lang="en-US" altLang="zh-TW" sz="1400" b="1" i="0" u="none" strike="noStrike" noProof="0" dirty="0">
                          <a:solidFill>
                            <a:schemeClr val="tx1"/>
                          </a:solidFill>
                          <a:effectLst/>
                          <a:latin typeface="Microsoft JhengHei"/>
                          <a:ea typeface="微軟正黑體"/>
                          <a:cs typeface="Calibri"/>
                        </a:rPr>
                        <a:t>2,850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600" b="1" i="0" u="none" strike="noStrike" noProof="0" dirty="0">
                          <a:solidFill>
                            <a:schemeClr val="tx1"/>
                          </a:solidFill>
                          <a:latin typeface="Microsoft JhengHei"/>
                          <a:ea typeface="微軟正黑體"/>
                          <a:cs typeface="Calibri"/>
                        </a:rPr>
                        <a:t>2,000</a:t>
                      </a:r>
                      <a:endParaRPr lang="en-US" sz="1600" b="0" i="0" u="none" strike="noStrike" noProof="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600" b="1" i="0" u="none" strike="noStrike" noProof="0" dirty="0">
                          <a:solidFill>
                            <a:schemeClr val="tx1"/>
                          </a:solidFill>
                          <a:effectLst/>
                          <a:latin typeface="Microsoft JhengHei"/>
                          <a:ea typeface="Microsoft JhengHei"/>
                          <a:cs typeface="Calibri"/>
                        </a:rPr>
                        <a:t>璽樂 </a:t>
                      </a:r>
                      <a:r>
                        <a:rPr lang="en-US" sz="1600" b="1" i="0" u="none" strike="noStrike" noProof="0" dirty="0">
                          <a:solidFill>
                            <a:schemeClr val="tx1"/>
                          </a:solidFill>
                          <a:effectLst/>
                          <a:latin typeface="Microsoft JhengHei"/>
                          <a:ea typeface="微軟正黑體"/>
                          <a:cs typeface="Calibri"/>
                        </a:rPr>
                        <a:t>(</a:t>
                      </a:r>
                      <a:r>
                        <a:rPr lang="zh-TW" altLang="en-US" sz="1600" b="1" i="0" u="none" strike="noStrike" noProof="0" dirty="0">
                          <a:solidFill>
                            <a:schemeClr val="tx1"/>
                          </a:solidFill>
                          <a:effectLst/>
                          <a:latin typeface="Microsoft JhengHei"/>
                          <a:ea typeface="Microsoft JhengHei"/>
                          <a:cs typeface="Calibri"/>
                        </a:rPr>
                        <a:t>和欣</a:t>
                      </a:r>
                      <a:r>
                        <a:rPr lang="en-US" sz="1600" b="1" i="0" u="none" strike="noStrike" noProof="0" dirty="0">
                          <a:solidFill>
                            <a:schemeClr val="tx1"/>
                          </a:solidFill>
                          <a:effectLst/>
                          <a:latin typeface="Microsoft JhengHei"/>
                          <a:ea typeface="微軟正黑體"/>
                          <a:cs typeface="Calibri"/>
                        </a:rPr>
                        <a:t>)</a:t>
                      </a:r>
                      <a:endParaRPr lang="en-US" sz="1600" b="0" i="0" u="none" strike="noStrike" noProof="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600" b="1" i="0" u="none" strike="noStrike" kern="1200" cap="none" spc="0" normalizeH="0" baseline="0" noProof="0" dirty="0">
                          <a:ln>
                            <a:noFill/>
                          </a:ln>
                          <a:solidFill>
                            <a:schemeClr val="tx1"/>
                          </a:solidFill>
                          <a:effectLst/>
                          <a:uLnTx/>
                          <a:uFillTx/>
                          <a:latin typeface="Microsoft JhengHei"/>
                          <a:ea typeface="微軟正黑體"/>
                          <a:cs typeface="Calibri"/>
                        </a:rPr>
                        <a:t>2,000</a:t>
                      </a:r>
                      <a:endParaRPr lang="en-US" sz="1600" b="0" i="0" u="none" strike="noStrike" kern="1200" cap="none" spc="0" normalizeH="0" baseline="0" noProof="0">
                        <a:ln>
                          <a:noFill/>
                        </a:ln>
                        <a:solidFill>
                          <a:schemeClr val="tx1"/>
                        </a:solidFill>
                        <a:effectLst/>
                        <a:uLnTx/>
                        <a:uFillTx/>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i="0" u="none" strike="noStrike" noProof="0" dirty="0">
                          <a:solidFill>
                            <a:schemeClr val="tx1"/>
                          </a:solidFill>
                          <a:effectLst/>
                          <a:latin typeface="Microsoft JhengHei"/>
                          <a:ea typeface="微軟正黑體"/>
                          <a:cs typeface="Calibri"/>
                        </a:rPr>
                        <a:t>2,8</a:t>
                      </a:r>
                      <a:r>
                        <a:rPr lang="en-US" sz="1400" b="1" i="0" u="none" strike="noStrike" noProof="0" dirty="0">
                          <a:solidFill>
                            <a:schemeClr val="tx1"/>
                          </a:solidFill>
                          <a:effectLst/>
                          <a:latin typeface="Microsoft JhengHei"/>
                          <a:ea typeface="微軟正黑體"/>
                          <a:cs typeface="Calibri"/>
                        </a:rPr>
                        <a:t>50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dirty="0">
                        <a:solidFill>
                          <a:schemeClr val="tx1"/>
                        </a:solidFill>
                        <a:effectLst/>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600" b="1" dirty="0">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5055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dirty="0">
                        <a:solidFill>
                          <a:schemeClr val="tx1"/>
                        </a:solidFill>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推廣中 </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600" b="1" dirty="0">
                        <a:solidFill>
                          <a:schemeClr val="tx1"/>
                        </a:solidFill>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chemeClr val="tx1"/>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lang="en-US" altLang="zh-TW" sz="1400" b="1" dirty="0">
                          <a:solidFill>
                            <a:srgbClr val="0000FF"/>
                          </a:solidFill>
                          <a:effectLst/>
                          <a:latin typeface="Microsoft JhengHei"/>
                          <a:ea typeface="微軟正黑體"/>
                          <a:cs typeface="Calibri"/>
                        </a:rPr>
                        <a:t>8,600</a:t>
                      </a:r>
                      <a:r>
                        <a:rPr lang="zh-TW" altLang="en-US" sz="1400" b="1" dirty="0">
                          <a:solidFill>
                            <a:srgbClr val="0000FF"/>
                          </a:solidFill>
                          <a:effectLst/>
                          <a:latin typeface="Microsoft JhengHei"/>
                          <a:ea typeface="Microsoft JhengHei"/>
                          <a:cs typeface="Calibri"/>
                        </a:rPr>
                        <a:t> </a:t>
                      </a:r>
                      <a:r>
                        <a:rPr lang="en-US" altLang="zh-TW" sz="1400" b="1" dirty="0">
                          <a:solidFill>
                            <a:srgbClr val="0000FF"/>
                          </a:solidFill>
                          <a:effectLst/>
                          <a:latin typeface="Microsoft JhengHei"/>
                          <a:ea typeface="微軟正黑體"/>
                          <a:cs typeface="Calibri"/>
                        </a:rPr>
                        <a:t>(</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83</a:t>
                      </a:r>
                      <a:r>
                        <a:rPr lang="en-US" altLang="zh-TW" sz="1400" b="1" dirty="0">
                          <a:solidFill>
                            <a:srgbClr val="0000FF"/>
                          </a:solidFill>
                          <a:effectLst/>
                          <a:latin typeface="Microsoft JhengHei"/>
                          <a:ea typeface="微軟正黑體"/>
                          <a:cs typeface="Calibri"/>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6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600" b="1" u="none" dirty="0">
                          <a:solidFill>
                            <a:schemeClr val="tx1"/>
                          </a:solidFill>
                          <a:effectLst/>
                          <a:latin typeface="Microsoft JhengHei"/>
                          <a:ea typeface="Microsoft JhengHei"/>
                          <a:cs typeface="Calibri"/>
                        </a:rPr>
                        <a:t>簽約中</a:t>
                      </a:r>
                      <a:endParaRPr lang="en-US" altLang="zh-TW" sz="1600" b="1" u="none">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600" b="1" dirty="0">
                        <a:solidFill>
                          <a:schemeClr val="tx1"/>
                        </a:solidFill>
                        <a:effectLst/>
                        <a:latin typeface="Microsoft JhengHei"/>
                        <a:ea typeface="Microsoft JhengHei"/>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400" b="1" dirty="0">
                          <a:solidFill>
                            <a:schemeClr val="tx1"/>
                          </a:solidFill>
                          <a:effectLst/>
                          <a:latin typeface="Microsoft JhengHei"/>
                          <a:ea typeface="Microsoft JhengHei"/>
                          <a:cs typeface="Calibri"/>
                        </a:rPr>
                        <a:t>累加：</a:t>
                      </a:r>
                      <a:r>
                        <a:rPr lang="en-US" altLang="zh-TW" sz="1400" b="1" i="0" u="none" strike="noStrike" noProof="0" dirty="0">
                          <a:solidFill>
                            <a:srgbClr val="0000FF"/>
                          </a:solidFill>
                          <a:effectLst/>
                          <a:latin typeface="Microsoft JhengHei"/>
                          <a:ea typeface="微軟正黑體"/>
                          <a:cs typeface="Calibri"/>
                        </a:rPr>
                        <a:t>8,600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83</a:t>
                      </a:r>
                      <a:r>
                        <a:rPr lang="en-US" altLang="zh-TW" sz="1400" b="1" dirty="0">
                          <a:solidFill>
                            <a:srgbClr val="0000FF"/>
                          </a:solidFill>
                          <a:effectLst/>
                          <a:latin typeface="Microsoft JhengHei"/>
                          <a:ea typeface="微軟正黑體"/>
                          <a:cs typeface="Calibri"/>
                        </a:rPr>
                        <a:t>%)</a:t>
                      </a:r>
                      <a:endParaRPr lang="en-US" altLang="zh-TW" sz="1400" b="1" u="none">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91529">
                <a:tc>
                  <a:txBody>
                    <a:bodyPr/>
                    <a:lstStyle/>
                    <a:p>
                      <a:pPr marL="0" marR="0" lvl="0" indent="0" algn="l" defTabSz="914400">
                        <a:lnSpc>
                          <a:spcPct val="100000"/>
                        </a:lnSpc>
                        <a:spcBef>
                          <a:spcPts val="0"/>
                        </a:spcBef>
                        <a:spcAft>
                          <a:spcPts val="0"/>
                        </a:spcAft>
                        <a:buNone/>
                        <a:tabLst/>
                        <a:defRPr/>
                      </a:pPr>
                      <a:r>
                        <a:rPr lang="zh-TW" altLang="zh-TW" sz="1400" b="1" i="0" u="none" strike="noStrike" noProof="0" dirty="0">
                          <a:solidFill>
                            <a:schemeClr val="tx1"/>
                          </a:solidFill>
                          <a:effectLst/>
                          <a:latin typeface="Microsoft JhengHei"/>
                          <a:ea typeface="Microsoft JhengHei"/>
                          <a:cs typeface="Calibri"/>
                        </a:rPr>
                        <a:t>簽約</a:t>
                      </a:r>
                      <a:r>
                        <a:rPr lang="zh-TW" altLang="en-US" sz="1400" b="1" dirty="0">
                          <a:solidFill>
                            <a:schemeClr val="tx1"/>
                          </a:solidFill>
                          <a:effectLst/>
                          <a:latin typeface="Microsoft JhengHei"/>
                          <a:ea typeface="Microsoft JhengHei"/>
                          <a:cs typeface="Calibri"/>
                        </a:rPr>
                        <a:t>數：</a:t>
                      </a:r>
                      <a:r>
                        <a:rPr lang="en-US" altLang="zh-TW" sz="1400" b="1" dirty="0">
                          <a:solidFill>
                            <a:schemeClr val="tx1"/>
                          </a:solidFill>
                          <a:effectLst/>
                          <a:latin typeface="Microsoft JhengHei"/>
                          <a:ea typeface="微軟正黑體"/>
                          <a:cs typeface="Calibri"/>
                        </a:rPr>
                        <a:t>4,100</a:t>
                      </a: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chemeClr val="tx1"/>
                          </a:solidFill>
                          <a:latin typeface="Microsoft JhengHei"/>
                          <a:ea typeface="Microsoft JhengHei"/>
                          <a:cs typeface="Calibri"/>
                        </a:rPr>
                        <a:t>昱誠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認列數：</a:t>
                      </a:r>
                      <a:r>
                        <a:rPr lang="en-US" altLang="zh-TW" sz="1400" b="1" dirty="0">
                          <a:solidFill>
                            <a:schemeClr val="tx1"/>
                          </a:solidFill>
                          <a:effectLst/>
                          <a:latin typeface="Microsoft JhengHei"/>
                          <a:ea typeface="微軟正黑體"/>
                          <a:cs typeface="Calibri"/>
                        </a:rPr>
                        <a:t>4,100</a:t>
                      </a: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dirty="0">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600" b="1" dirty="0">
                          <a:solidFill>
                            <a:schemeClr val="tx1"/>
                          </a:solidFill>
                          <a:latin typeface="Microsoft JhengHei"/>
                          <a:ea typeface="微軟正黑體"/>
                          <a:cs typeface="Calibri"/>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chemeClr val="tx1"/>
                          </a:solidFill>
                          <a:effectLst/>
                          <a:latin typeface="Microsoft JhengHei"/>
                          <a:ea typeface="Microsoft JhengHei"/>
                          <a:cs typeface="Calibri"/>
                        </a:rPr>
                        <a:t>光田</a:t>
                      </a:r>
                      <a:r>
                        <a:rPr lang="en-US" altLang="zh-TW" sz="1600" b="1" i="0" u="none" strike="noStrike" baseline="0" dirty="0">
                          <a:solidFill>
                            <a:schemeClr val="tx1"/>
                          </a:solidFill>
                          <a:effectLst/>
                          <a:latin typeface="Microsoft JhengHei"/>
                          <a:ea typeface="微軟正黑體"/>
                          <a:cs typeface="Calibri"/>
                        </a:rPr>
                        <a:t> (</a:t>
                      </a:r>
                      <a:r>
                        <a:rPr lang="zh-TW" altLang="en-US" sz="1600" b="1" i="0" u="none" strike="noStrike" baseline="0" dirty="0">
                          <a:solidFill>
                            <a:schemeClr val="tx1"/>
                          </a:solidFill>
                          <a:effectLst/>
                          <a:latin typeface="Microsoft JhengHei"/>
                          <a:ea typeface="Microsoft JhengHei"/>
                          <a:cs typeface="Calibri"/>
                        </a:rPr>
                        <a:t>明杰</a:t>
                      </a:r>
                      <a:r>
                        <a:rPr lang="en-US" altLang="zh-TW" sz="1600" b="1" i="0" u="none" strike="noStrike" baseline="0" dirty="0">
                          <a:solidFill>
                            <a:schemeClr val="tx1"/>
                          </a:solidFill>
                          <a:effectLst/>
                          <a:latin typeface="Microsoft JhengHei"/>
                          <a:ea typeface="微軟正黑體"/>
                          <a:cs typeface="Calibri"/>
                        </a:rPr>
                        <a:t>)</a:t>
                      </a:r>
                      <a:endParaRPr lang="en-US" altLang="zh-TW" sz="1600" b="1" dirty="0">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chemeClr val="tx1"/>
                          </a:solidFill>
                          <a:latin typeface="Microsoft JhengHei"/>
                          <a:ea typeface="微軟正黑體"/>
                          <a:cs typeface="Calibri"/>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300103">
                <a:tc>
                  <a:txBody>
                    <a:bodyPr/>
                    <a:lstStyle/>
                    <a:p>
                      <a:pPr marL="0" marR="0" lvl="0" indent="0" algn="l" defTabSz="914400">
                        <a:lnSpc>
                          <a:spcPct val="100000"/>
                        </a:lnSpc>
                        <a:spcBef>
                          <a:spcPts val="0"/>
                        </a:spcBef>
                        <a:spcAft>
                          <a:spcPts val="0"/>
                        </a:spcAft>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en-US" altLang="zh-TW" sz="1600" b="1" dirty="0">
                        <a:solidFill>
                          <a:schemeClr val="tx1"/>
                        </a:solidFill>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600" b="1" strike="noStrike" dirty="0">
                          <a:solidFill>
                            <a:schemeClr val="tx1"/>
                          </a:solidFill>
                          <a:effectLst/>
                          <a:latin typeface="Microsoft JhengHei"/>
                          <a:ea typeface="Microsoft JhengHei"/>
                          <a:cs typeface="Calibri"/>
                        </a:rPr>
                        <a:t>旳蔓 </a:t>
                      </a:r>
                      <a:r>
                        <a:rPr lang="en-US" altLang="zh-TW" sz="1600" b="1" i="0" u="none" strike="noStrike" dirty="0">
                          <a:solidFill>
                            <a:schemeClr val="tx1"/>
                          </a:solidFill>
                          <a:effectLst/>
                          <a:latin typeface="Microsoft JhengHei"/>
                          <a:ea typeface="微軟正黑體"/>
                          <a:cs typeface="Calibri"/>
                        </a:rPr>
                        <a:t>(</a:t>
                      </a:r>
                      <a:r>
                        <a:rPr lang="zh-TW" altLang="en-US" sz="1600" b="1" i="0" u="none" strike="noStrike" dirty="0">
                          <a:solidFill>
                            <a:schemeClr val="tx1"/>
                          </a:solidFill>
                          <a:effectLst/>
                          <a:latin typeface="Microsoft JhengHei"/>
                          <a:ea typeface="Microsoft JhengHei"/>
                          <a:cs typeface="Calibri"/>
                        </a:rPr>
                        <a:t>和欣</a:t>
                      </a:r>
                      <a:r>
                        <a:rPr lang="en-US" altLang="zh-TW" sz="1600" b="1" i="0" u="none" strike="noStrike" dirty="0">
                          <a:solidFill>
                            <a:schemeClr val="tx1"/>
                          </a:solidFill>
                          <a:effectLst/>
                          <a:latin typeface="Microsoft JhengHei"/>
                          <a:ea typeface="微軟正黑體"/>
                          <a:cs typeface="Calibri"/>
                        </a:rPr>
                        <a:t>)</a:t>
                      </a:r>
                      <a:endParaRPr lang="zh-TW" altLang="en-US" sz="1600" b="1" i="0" u="none" strike="noStrik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600" b="1" i="0" u="none" strike="noStrike" kern="1200" cap="none" spc="0" normalizeH="0" baseline="0" noProof="0" dirty="0">
                          <a:ln>
                            <a:noFill/>
                          </a:ln>
                          <a:solidFill>
                            <a:schemeClr val="tx1"/>
                          </a:solidFill>
                          <a:effectLst/>
                          <a:uLnTx/>
                          <a:uFillTx/>
                          <a:latin typeface="Microsoft JhengHei"/>
                          <a:ea typeface="微軟正黑體"/>
                          <a:cs typeface="Calibri"/>
                        </a:rPr>
                        <a:t>600</a:t>
                      </a:r>
                      <a:endParaRPr lang="zh-TW" altLang="en-US" sz="1600" b="1" i="0" u="none" strike="noStrike" kern="1200" cap="none" spc="0" normalizeH="0" baseline="0" noProof="0">
                        <a:ln>
                          <a:noFill/>
                        </a:ln>
                        <a:solidFill>
                          <a:schemeClr val="tx1"/>
                        </a:solidFill>
                        <a:effectLst/>
                        <a:uLnTx/>
                        <a:uFillTx/>
                        <a:latin typeface="Microsoft JhengHei"/>
                        <a:ea typeface="Microsoft JhengHei"/>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chemeClr val="tx1"/>
                          </a:solidFill>
                          <a:latin typeface="Microsoft JhengHei"/>
                          <a:ea typeface="Microsoft JhengHei"/>
                          <a:cs typeface="Calibri"/>
                        </a:rPr>
                        <a:t>群邁 </a:t>
                      </a:r>
                      <a:r>
                        <a:rPr lang="en-US" altLang="zh-TW" sz="1600" b="1" strike="noStrike" dirty="0">
                          <a:solidFill>
                            <a:schemeClr val="tx1"/>
                          </a:solidFill>
                          <a:effectLst/>
                          <a:latin typeface="Microsoft JhengHei"/>
                          <a:ea typeface="微軟正黑體"/>
                          <a:cs typeface="Calibri"/>
                        </a:rPr>
                        <a:t>(</a:t>
                      </a:r>
                      <a:r>
                        <a:rPr lang="zh-TW" altLang="en-US" sz="1600" b="1" strike="noStrike" dirty="0">
                          <a:solidFill>
                            <a:schemeClr val="tx1"/>
                          </a:solidFill>
                          <a:effectLst/>
                          <a:latin typeface="Microsoft JhengHei"/>
                          <a:ea typeface="Microsoft JhengHei"/>
                          <a:cs typeface="Calibri"/>
                        </a:rPr>
                        <a:t>增英</a:t>
                      </a:r>
                      <a:r>
                        <a:rPr lang="en-US" altLang="zh-TW" sz="1600" b="1" strike="noStrike" dirty="0">
                          <a:solidFill>
                            <a:schemeClr val="tx1"/>
                          </a:solidFill>
                          <a:effectLst/>
                          <a:latin typeface="Microsoft JhengHei"/>
                          <a:ea typeface="微軟正黑體"/>
                          <a:cs typeface="Calibri"/>
                        </a:rPr>
                        <a:t>)</a:t>
                      </a:r>
                      <a:endParaRPr lang="en-US" altLang="zh-TW" sz="1600" b="1" u="none" strike="noStrike">
                        <a:solidFill>
                          <a:schemeClr val="tx1"/>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chemeClr val="tx1"/>
                          </a:solidFill>
                          <a:latin typeface="Microsoft JhengHei"/>
                          <a:ea typeface="微軟正黑體"/>
                          <a:cs typeface="Calibri"/>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91529">
                <a:tc>
                  <a:txBody>
                    <a:bodyPr/>
                    <a:lstStyle/>
                    <a:p>
                      <a:pPr marL="0" marR="0" lvl="0" indent="0" algn="l" defTabSz="914400">
                        <a:lnSpc>
                          <a:spcPct val="100000"/>
                        </a:lnSpc>
                        <a:spcBef>
                          <a:spcPts val="0"/>
                        </a:spcBef>
                        <a:spcAft>
                          <a:spcPts val="0"/>
                        </a:spcAft>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600" b="1" dirty="0">
                        <a:solidFill>
                          <a:srgbClr val="0000FF"/>
                        </a:solidFill>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sng"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300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u="none" dirty="0">
                        <a:solidFill>
                          <a:schemeClr val="tx1"/>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600" b="1" u="none" dirty="0">
                          <a:solidFill>
                            <a:schemeClr val="tx1"/>
                          </a:solidFill>
                          <a:effectLst/>
                          <a:latin typeface="Microsoft JhengHei"/>
                          <a:ea typeface="Microsoft JhengHei"/>
                          <a:cs typeface="Calibri"/>
                        </a:rPr>
                        <a:t>已簽約</a:t>
                      </a:r>
                      <a:endParaRPr lang="en-US" altLang="zh-TW" sz="1600" b="1" u="none">
                        <a:solidFill>
                          <a:schemeClr val="tx1"/>
                        </a:solidFill>
                        <a:effectLst/>
                        <a:latin typeface="Microsoft JhengHei"/>
                        <a:ea typeface="Microsoft JhengHei"/>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600" b="1" kern="1200" dirty="0">
                        <a:solidFill>
                          <a:schemeClr val="tx1"/>
                        </a:solidFill>
                        <a:effectLst/>
                        <a:latin typeface="Microsoft JhengHei"/>
                        <a:ea typeface="微軟正黑體"/>
                        <a:cs typeface="Calibri"/>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400" b="1" kern="1200" dirty="0">
                        <a:solidFill>
                          <a:schemeClr val="tx1"/>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43</a:t>
                      </a:r>
                      <a:r>
                        <a:rPr lang="en-US" altLang="zh-TW" sz="1400" b="1" dirty="0">
                          <a:solidFill>
                            <a:srgbClr val="0000FF"/>
                          </a:solidFill>
                          <a:effectLst/>
                          <a:latin typeface="Microsoft JhengHei"/>
                          <a:ea typeface="微軟正黑體"/>
                          <a:cs typeface="Calibri"/>
                        </a:rPr>
                        <a:t>%)</a:t>
                      </a:r>
                      <a:endParaRPr lang="en-US" altLang="zh-TW" sz="1400" b="1" u="none">
                        <a:solidFill>
                          <a:srgbClr val="0000FF"/>
                        </a:solidFill>
                        <a:effectLst/>
                        <a:latin typeface="Microsoft JhengHei"/>
                        <a:ea typeface="微軟正黑體"/>
                        <a:cs typeface="Calibri"/>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u="none" strike="noStrike" dirty="0">
                          <a:solidFill>
                            <a:srgbClr val="0000FF"/>
                          </a:solidFill>
                          <a:latin typeface="Microsoft JhengHei"/>
                          <a:ea typeface="Microsoft JhengHei"/>
                          <a:cs typeface="Calibri"/>
                        </a:rPr>
                        <a:t>丞瑋 </a:t>
                      </a:r>
                      <a:r>
                        <a:rPr lang="en-US" altLang="zh-TW" sz="1600" b="1" strike="noStrike" dirty="0">
                          <a:solidFill>
                            <a:srgbClr val="0000FF"/>
                          </a:solidFill>
                          <a:effectLst/>
                          <a:latin typeface="Microsoft JhengHei"/>
                          <a:ea typeface="微軟正黑體"/>
                          <a:cs typeface="Calibri"/>
                        </a:rPr>
                        <a:t>(</a:t>
                      </a:r>
                      <a:r>
                        <a:rPr lang="zh-TW" altLang="en-US" sz="1600" b="1" strike="noStrike" dirty="0">
                          <a:solidFill>
                            <a:srgbClr val="0000FF"/>
                          </a:solidFill>
                          <a:effectLst/>
                          <a:latin typeface="Microsoft JhengHei"/>
                          <a:ea typeface="Microsoft JhengHei"/>
                          <a:cs typeface="Calibri"/>
                        </a:rPr>
                        <a:t>增英</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strike="noStrike" dirty="0">
                          <a:solidFill>
                            <a:srgbClr val="0000FF"/>
                          </a:solidFill>
                          <a:latin typeface="Microsoft JhengHei"/>
                          <a:ea typeface="微軟正黑體"/>
                          <a:cs typeface="Calibri"/>
                        </a:rPr>
                        <a:t>(2,500)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400" b="1" dirty="0">
                          <a:solidFill>
                            <a:schemeClr val="tx1"/>
                          </a:solidFill>
                          <a:effectLst/>
                          <a:latin typeface="Microsoft JhengHei"/>
                          <a:ea typeface="Microsoft JhengHei"/>
                          <a:cs typeface="Calibri"/>
                        </a:rPr>
                        <a:t>累加：</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4,500</a:t>
                      </a:r>
                      <a:r>
                        <a:rPr lang="en-US" altLang="zh-TW" sz="1400" b="1" dirty="0">
                          <a:solidFill>
                            <a:srgbClr val="0000FF"/>
                          </a:solidFill>
                          <a:effectLst/>
                          <a:latin typeface="Microsoft JhengHei"/>
                          <a:ea typeface="微軟正黑體"/>
                          <a:cs typeface="Calibri"/>
                        </a:rPr>
                        <a:t> (</a:t>
                      </a:r>
                      <a:r>
                        <a:rPr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43</a:t>
                      </a:r>
                      <a:r>
                        <a:rPr lang="en-US" altLang="zh-TW" sz="1400" b="1" dirty="0">
                          <a:solidFill>
                            <a:srgbClr val="0000FF"/>
                          </a:solidFill>
                          <a:effectLst/>
                          <a:latin typeface="Microsoft JhengHei"/>
                          <a:ea typeface="微軟正黑體"/>
                          <a:cs typeface="Calibri"/>
                        </a:rPr>
                        <a:t>%)</a:t>
                      </a:r>
                      <a:endParaRPr lang="en-US" altLang="zh-TW" sz="1400" b="1" u="none">
                        <a:solidFill>
                          <a:srgbClr val="0000FF"/>
                        </a:solidFill>
                        <a:effectLst/>
                        <a:latin typeface="Microsoft JhengHei"/>
                        <a:ea typeface="微軟正黑體"/>
                        <a:cs typeface="Calibri"/>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1481576"/>
                  </a:ext>
                </a:extLst>
              </a:tr>
              <a:tr h="2915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4,500</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rgbClr val="0000FF"/>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600" b="1" i="0" u="none" strike="noStrike" baseline="0" dirty="0">
                          <a:solidFill>
                            <a:srgbClr val="0000FF"/>
                          </a:solidFill>
                          <a:effectLst/>
                          <a:latin typeface="Microsoft JhengHei"/>
                          <a:ea typeface="Microsoft JhengHei"/>
                          <a:cs typeface="Calibri"/>
                        </a:rPr>
                        <a:t>資敏 </a:t>
                      </a:r>
                      <a:r>
                        <a:rPr lang="en-US" altLang="zh-TW" sz="1600" b="1" strike="noStrike" dirty="0">
                          <a:solidFill>
                            <a:srgbClr val="0000FF"/>
                          </a:solidFill>
                          <a:effectLst/>
                          <a:latin typeface="Microsoft JhengHei"/>
                          <a:ea typeface="微軟正黑體"/>
                          <a:cs typeface="Calibri"/>
                        </a:rPr>
                        <a:t>(</a:t>
                      </a:r>
                      <a:r>
                        <a:rPr lang="zh-TW" altLang="en-US" sz="1600" b="1" strike="noStrike" dirty="0">
                          <a:solidFill>
                            <a:srgbClr val="0000FF"/>
                          </a:solidFill>
                          <a:effectLst/>
                          <a:latin typeface="Microsoft JhengHei"/>
                          <a:ea typeface="Microsoft JhengHei"/>
                          <a:cs typeface="Calibri"/>
                        </a:rPr>
                        <a:t>和欣</a:t>
                      </a:r>
                      <a:r>
                        <a:rPr lang="en-US" altLang="zh-TW" sz="1600" b="1" strike="noStrike" dirty="0">
                          <a:solidFill>
                            <a:srgbClr val="0000FF"/>
                          </a:solidFill>
                          <a:effectLst/>
                          <a:latin typeface="Microsoft JhengHei"/>
                          <a:ea typeface="微軟正黑體"/>
                          <a:cs typeface="Calibri"/>
                        </a:rPr>
                        <a:t>)</a:t>
                      </a:r>
                      <a:endParaRPr lang="en-US" altLang="zh-TW" sz="1600" b="1" u="none" strike="noStrike" dirty="0">
                        <a:solidFill>
                          <a:srgbClr val="0000FF"/>
                        </a:solidFill>
                        <a:latin typeface="Microsoft JhengHei"/>
                        <a:ea typeface="微軟正黑體"/>
                        <a:cs typeface="Calibri"/>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600" b="1" dirty="0">
                          <a:solidFill>
                            <a:srgbClr val="0000FF"/>
                          </a:solidFill>
                          <a:latin typeface="Microsoft JhengHei"/>
                          <a:ea typeface="微軟正黑體"/>
                          <a:cs typeface="Calibri"/>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400" b="1" i="0" u="none" strike="noStrike" kern="1200" cap="none" spc="0" normalizeH="0" baseline="0" noProof="0" dirty="0">
                          <a:ln>
                            <a:noFill/>
                          </a:ln>
                          <a:solidFill>
                            <a:schemeClr val="tx1"/>
                          </a:solidFill>
                          <a:effectLst/>
                          <a:uLnTx/>
                          <a:uFillTx/>
                          <a:latin typeface="Microsoft JhengHei"/>
                          <a:ea typeface="Microsoft JhengHei"/>
                          <a:cs typeface="Calibri"/>
                        </a:rPr>
                        <a:t>認列數：</a:t>
                      </a:r>
                      <a:r>
                        <a:rPr kumimoji="0" lang="en-US" altLang="zh-TW" sz="1400" b="1" i="0" u="none" strike="noStrike" kern="1200" cap="none" spc="0" normalizeH="0" baseline="0" noProof="0" dirty="0">
                          <a:ln>
                            <a:noFill/>
                          </a:ln>
                          <a:solidFill>
                            <a:srgbClr val="0000FF"/>
                          </a:solidFill>
                          <a:effectLst/>
                          <a:uLnTx/>
                          <a:uFillTx/>
                          <a:latin typeface="Microsoft JhengHei"/>
                          <a:ea typeface="微軟正黑體"/>
                          <a:cs typeface="Calibri"/>
                        </a:rPr>
                        <a:t>4,500</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298661378"/>
                  </a:ext>
                </a:extLst>
              </a:tr>
            </a:tbl>
          </a:graphicData>
        </a:graphic>
      </p:graphicFrame>
    </p:spTree>
    <p:extLst>
      <p:ext uri="{BB962C8B-B14F-4D97-AF65-F5344CB8AC3E}">
        <p14:creationId xmlns:p14="http://schemas.microsoft.com/office/powerpoint/2010/main" val="139200120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a:latin typeface="Calibri" panose="020F0502020204030204" pitchFamily="34" charset="0"/>
              <a:ea typeface="微軟正黑體" panose="020B0604030504040204" pitchFamily="34" charset="-120"/>
              <a:cs typeface="Calibri" panose="020F0502020204030204" pitchFamily="34" charset="0"/>
            </a:endParaRPr>
          </a:p>
        </p:txBody>
      </p:sp>
      <p:graphicFrame>
        <p:nvGraphicFramePr>
          <p:cNvPr id="5" name="Google Shape;161;p5">
            <a:extLst>
              <a:ext uri="{FF2B5EF4-FFF2-40B4-BE49-F238E27FC236}">
                <a16:creationId xmlns:a16="http://schemas.microsoft.com/office/drawing/2014/main" id="{9237C03F-1EC5-40C5-A872-D925F0E1E09E}"/>
              </a:ext>
            </a:extLst>
          </p:cNvPr>
          <p:cNvGraphicFramePr/>
          <p:nvPr>
            <p:extLst>
              <p:ext uri="{D42A27DB-BD31-4B8C-83A1-F6EECF244321}">
                <p14:modId xmlns:p14="http://schemas.microsoft.com/office/powerpoint/2010/main" val="3694506253"/>
              </p:ext>
            </p:extLst>
          </p:nvPr>
        </p:nvGraphicFramePr>
        <p:xfrm>
          <a:off x="72000" y="620688"/>
          <a:ext cx="9000000" cy="6020640"/>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663555">
                  <a:extLst>
                    <a:ext uri="{9D8B030D-6E8A-4147-A177-3AD203B41FA5}">
                      <a16:colId xmlns:a16="http://schemas.microsoft.com/office/drawing/2014/main" val="20001"/>
                    </a:ext>
                  </a:extLst>
                </a:gridCol>
                <a:gridCol w="3188445">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0">
                <a:tc rowSpan="9">
                  <a:txBody>
                    <a:bodyPr/>
                    <a:lstStyle/>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5">
                        <a:lumMod val="40000"/>
                        <a:lumOff val="60000"/>
                      </a:schemeClr>
                    </a:solidFill>
                  </a:tcPr>
                </a:tc>
                <a:tc>
                  <a:txBody>
                    <a:bodyPr/>
                    <a:lstStyle/>
                    <a:p>
                      <a:pPr marL="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資敏</a:t>
                      </a:r>
                      <a:r>
                        <a:rPr lang="zh-TW" sz="1200" b="1" i="0" u="none" strike="noStrike" baseline="0" noProof="0" dirty="0">
                          <a:solidFill>
                            <a:schemeClr val="tx1"/>
                          </a:solidFill>
                          <a:latin typeface="Microsoft JhengHei"/>
                          <a:ea typeface="Microsoft JhengHei"/>
                          <a:cs typeface="Calibri"/>
                        </a:rPr>
                        <a:t>(</a:t>
                      </a:r>
                      <a:r>
                        <a:rPr lang="en-US" altLang="zh-TW" sz="1200" b="1" i="0" u="none" strike="noStrike" baseline="0" noProof="0" dirty="0">
                          <a:solidFill>
                            <a:schemeClr val="tx1"/>
                          </a:solidFill>
                          <a:latin typeface="Microsoft JhengHei"/>
                          <a:ea typeface="微軟正黑體"/>
                          <a:cs typeface="Calibri"/>
                        </a:rPr>
                        <a:t>H100</a:t>
                      </a:r>
                      <a:r>
                        <a:rPr lang="zh-TW" sz="1200" b="1" i="0" u="none" strike="noStrike" baseline="0" noProof="0" dirty="0">
                          <a:solidFill>
                            <a:schemeClr val="tx1"/>
                          </a:solidFill>
                          <a:latin typeface="Microsoft JhengHei"/>
                          <a:ea typeface="Microsoft JhengHei"/>
                          <a:cs typeface="Calibri"/>
                        </a:rPr>
                        <a:t>)</a:t>
                      </a:r>
                      <a:endParaRPr lang="zh-TW" altLang="en-US" sz="1200" b="1" i="0" u="none" strike="noStrike" baseline="0"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just">
                        <a:lnSpc>
                          <a:spcPct val="100000"/>
                        </a:lnSpc>
                        <a:spcBef>
                          <a:spcPts val="0"/>
                        </a:spcBef>
                        <a:spcAft>
                          <a:spcPts val="0"/>
                        </a:spcAft>
                        <a:buNone/>
                      </a:pPr>
                      <a:r>
                        <a:rPr lang="zh-TW" sz="1200" b="1" i="0" u="none" strike="noStrike" baseline="0" noProof="0" dirty="0">
                          <a:solidFill>
                            <a:schemeClr val="tx1"/>
                          </a:solidFill>
                          <a:latin typeface="Microsoft JhengHei"/>
                          <a:ea typeface="Microsoft JhengHei"/>
                          <a:cs typeface="Calibri"/>
                        </a:rPr>
                        <a:t>立體視覺輔助導航技術授權</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Microsoft JhengHei"/>
                          <a:ea typeface="微軟正黑體"/>
                          <a:cs typeface="Calibri"/>
                        </a:rPr>
                        <a:t>2,000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altLang="zh-TW" sz="1200" b="1" i="0" u="none" strike="noStrike" cap="none" noProof="0" dirty="0">
                          <a:solidFill>
                            <a:srgbClr val="0000FF"/>
                          </a:solidFill>
                          <a:latin typeface="Microsoft JhengHei"/>
                          <a:ea typeface="微軟正黑體"/>
                          <a:cs typeface="Calibri"/>
                        </a:rPr>
                        <a:t>9</a:t>
                      </a:r>
                      <a:r>
                        <a:rPr lang="zh-TW" altLang="en-US" sz="1200" b="1" i="0" u="none" strike="noStrike" cap="none" noProof="0" dirty="0">
                          <a:solidFill>
                            <a:srgbClr val="0000FF"/>
                          </a:solidFill>
                          <a:latin typeface="Microsoft JhengHei"/>
                          <a:ea typeface="Microsoft JhengHei"/>
                          <a:cs typeface="Calibri"/>
                        </a:rPr>
                        <a:t>月</a:t>
                      </a:r>
                      <a:endParaRPr lang="en-US" sz="1200" b="1" i="0" u="none" strike="noStrike" cap="none" noProof="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已</a:t>
                      </a:r>
                      <a:r>
                        <a:rPr lang="zh-TW"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用印</a:t>
                      </a:r>
                      <a:endParaRPr lang="zh-TW" altLang="zh-TW"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Microsoft JhengHei"/>
                          <a:ea typeface="Microsoft JhengHei"/>
                          <a:cs typeface="Calibri"/>
                        </a:rPr>
                        <a:t>和欣</a:t>
                      </a:r>
                      <a:r>
                        <a:rPr lang="en-US" altLang="zh-TW" sz="1200" b="1" i="0" u="none" strike="noStrike" noProof="0" dirty="0">
                          <a:solidFill>
                            <a:schemeClr val="tx1"/>
                          </a:solidFill>
                          <a:effectLst/>
                          <a:latin typeface="Microsoft JhengHei"/>
                          <a:ea typeface="微軟正黑體"/>
                          <a:cs typeface="Calibri"/>
                        </a:rPr>
                        <a:t>/</a:t>
                      </a:r>
                      <a:r>
                        <a:rPr lang="zh-TW" altLang="en-US" sz="1200" b="1" i="0" u="none" strike="noStrike" noProof="0" dirty="0">
                          <a:solidFill>
                            <a:schemeClr val="tx1"/>
                          </a:solidFill>
                          <a:effectLst/>
                          <a:latin typeface="Microsoft JhengHei"/>
                          <a:ea typeface="Microsoft JhengHei"/>
                          <a:cs typeface="Calibri"/>
                        </a:rPr>
                        <a:t>岳珉</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0">
                <a:tc vMerge="1">
                  <a:txBody>
                    <a:bodyPr/>
                    <a:lstStyle/>
                    <a:p>
                      <a:endParaRPr lang="zh-TW" altLang="en-US"/>
                    </a:p>
                  </a:txBody>
                  <a:tcPr/>
                </a:tc>
                <a:tc>
                  <a:txBody>
                    <a:bodyPr/>
                    <a:lstStyle/>
                    <a:p>
                      <a:pPr marL="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丞瑋</a:t>
                      </a:r>
                      <a:r>
                        <a:rPr lang="zh-TW" altLang="zh-TW" sz="1200" b="1" i="0" u="none" strike="noStrike" baseline="0" noProof="0" dirty="0">
                          <a:solidFill>
                            <a:schemeClr val="tx1"/>
                          </a:solidFill>
                          <a:latin typeface="Microsoft JhengHei"/>
                          <a:ea typeface="Microsoft JhengHei"/>
                          <a:cs typeface="Calibri"/>
                        </a:rPr>
                        <a:t>(</a:t>
                      </a:r>
                      <a:r>
                        <a:rPr lang="en-US" altLang="zh-TW" sz="1200" b="1" i="0" u="none" strike="noStrike" baseline="0" noProof="0" dirty="0">
                          <a:solidFill>
                            <a:schemeClr val="tx1"/>
                          </a:solidFill>
                          <a:latin typeface="Microsoft JhengHei"/>
                          <a:ea typeface="微軟正黑體"/>
                          <a:cs typeface="Calibri"/>
                        </a:rPr>
                        <a:t>H100</a:t>
                      </a:r>
                      <a:r>
                        <a:rPr lang="zh-TW" altLang="zh-TW" sz="1200" b="1" i="0" u="none" strike="noStrike" baseline="0" noProof="0" dirty="0">
                          <a:solidFill>
                            <a:schemeClr val="tx1"/>
                          </a:solidFill>
                          <a:latin typeface="Microsoft JhengHei"/>
                          <a:ea typeface="Microsoft JhengHei"/>
                          <a:cs typeface="Calibri"/>
                        </a:rPr>
                        <a:t>)</a:t>
                      </a:r>
                      <a:endParaRPr lang="zh-TW" altLang="en-US" sz="1200" b="1" i="0" u="none" strike="noStrike" baseline="0"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just">
                        <a:lnSpc>
                          <a:spcPct val="100000"/>
                        </a:lnSpc>
                        <a:spcBef>
                          <a:spcPts val="0"/>
                        </a:spcBef>
                        <a:spcAft>
                          <a:spcPts val="0"/>
                        </a:spcAft>
                        <a:buNone/>
                      </a:pPr>
                      <a:r>
                        <a:rPr lang="zh-TW" altLang="en-US" sz="1200" b="1" dirty="0">
                          <a:solidFill>
                            <a:schemeClr val="tx1"/>
                          </a:solidFill>
                          <a:latin typeface="Microsoft JhengHei"/>
                          <a:ea typeface="Microsoft JhengHei"/>
                          <a:cs typeface="Calibri"/>
                          <a:sym typeface="Microsoft JhengHei"/>
                        </a:rPr>
                        <a:t>全齡健康創新治療技術授權</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en-US" altLang="zh-TW" sz="1200" b="1" dirty="0">
                          <a:solidFill>
                            <a:schemeClr val="tx1"/>
                          </a:solidFill>
                          <a:latin typeface="Microsoft JhengHei"/>
                          <a:ea typeface="微軟正黑體"/>
                          <a:cs typeface="Calibri"/>
                          <a:sym typeface="Microsoft JhengHei"/>
                        </a:rPr>
                        <a:t>2,500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sz="1200" b="1" i="0" u="none" strike="noStrike" cap="none" noProof="0" dirty="0">
                          <a:solidFill>
                            <a:srgbClr val="0000FF"/>
                          </a:solidFill>
                          <a:latin typeface="Microsoft JhengHei"/>
                          <a:ea typeface="微軟正黑體"/>
                          <a:cs typeface="Calibri"/>
                        </a:rPr>
                        <a:t>9</a:t>
                      </a:r>
                      <a:r>
                        <a:rPr lang="zh-TW" altLang="en-US" sz="1200" b="1" i="0" u="none" strike="noStrike" cap="none" noProof="0" dirty="0">
                          <a:solidFill>
                            <a:srgbClr val="0000FF"/>
                          </a:solidFill>
                          <a:latin typeface="Microsoft JhengHei"/>
                          <a:ea typeface="Microsoft JhengHei"/>
                          <a:cs typeface="Calibri"/>
                        </a:rPr>
                        <a:t>月</a:t>
                      </a:r>
                      <a:endParaRPr lang="en-US" sz="1200" b="1" i="0" u="none" strike="noStrike" cap="none" noProof="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defTabSz="914400" rtl="0" eaLnBrk="1" fontAlgn="auto" latinLnBrk="0" hangingPunct="1">
                        <a:lnSpc>
                          <a:spcPct val="100000"/>
                        </a:lnSpc>
                        <a:spcBef>
                          <a:spcPts val="0"/>
                        </a:spcBef>
                        <a:spcAft>
                          <a:spcPts val="0"/>
                        </a:spcAft>
                        <a:buClrTx/>
                        <a:buSzTx/>
                        <a:buFontTx/>
                        <a:buNone/>
                        <a:tabLst/>
                        <a:defRPr/>
                      </a:pPr>
                      <a:r>
                        <a:rPr lang="zh-TW" altLang="en-US" sz="1200" b="1" i="0" u="none" strike="noStrike" kern="1200" cap="none" baseline="0" noProof="0" dirty="0">
                          <a:solidFill>
                            <a:srgbClr val="0000FF"/>
                          </a:solidFill>
                          <a:latin typeface="Microsoft JhengHei"/>
                          <a:ea typeface="Microsoft JhengHei"/>
                          <a:cs typeface="Calibri"/>
                        </a:rPr>
                        <a:t>已用印</a:t>
                      </a:r>
                      <a:endParaRPr kumimoji="0" lang="zh-TW" altLang="zh-TW" sz="1200" b="1">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zh-TW"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altLang="zh-TW" sz="1200" b="1" i="0" u="none" strike="noStrike" cap="none" noProof="0" dirty="0">
                          <a:solidFill>
                            <a:schemeClr val="tx1"/>
                          </a:solidFill>
                          <a:latin typeface="Microsoft JhengHei"/>
                          <a:ea typeface="Microsoft JhengHei"/>
                          <a:cs typeface="Calibri"/>
                        </a:rPr>
                        <a:t>耀泰</a:t>
                      </a:r>
                      <a:endParaRPr lang="zh-TW" alt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2689740473"/>
                  </a:ext>
                </a:extLst>
              </a:tr>
              <a:tr h="0">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sz="1200" b="1" i="0" u="none" strike="noStrike" baseline="0" noProof="0" dirty="0">
                          <a:solidFill>
                            <a:schemeClr val="tx1"/>
                          </a:solidFill>
                          <a:latin typeface="Microsoft JhengHei"/>
                          <a:ea typeface="Microsoft JhengHei"/>
                          <a:cs typeface="Calibri"/>
                        </a:rPr>
                        <a:t>群邁</a:t>
                      </a:r>
                    </a:p>
                    <a:p>
                      <a:pPr marL="0" marR="0" lvl="0" indent="0" algn="ctr">
                        <a:lnSpc>
                          <a:spcPct val="100000"/>
                        </a:lnSpc>
                        <a:spcBef>
                          <a:spcPts val="0"/>
                        </a:spcBef>
                        <a:spcAft>
                          <a:spcPts val="0"/>
                        </a:spcAft>
                        <a:buNone/>
                      </a:pPr>
                      <a:r>
                        <a:rPr lang="zh-TW" sz="1200" b="1" i="0" u="none" strike="noStrike" baseline="0" noProof="0" dirty="0">
                          <a:solidFill>
                            <a:schemeClr val="tx1"/>
                          </a:solidFill>
                          <a:latin typeface="Microsoft JhengHei"/>
                          <a:ea typeface="Microsoft JhengHei"/>
                          <a:cs typeface="Calibri"/>
                        </a:rPr>
                        <a:t>(</a:t>
                      </a:r>
                      <a:r>
                        <a:rPr lang="en-US" altLang="zh-TW" sz="1200" b="1" i="0" u="none" strike="noStrike" baseline="0" noProof="0" dirty="0">
                          <a:solidFill>
                            <a:schemeClr val="tx1"/>
                          </a:solidFill>
                          <a:latin typeface="Microsoft JhengHei"/>
                          <a:ea typeface="微軟正黑體"/>
                          <a:cs typeface="Calibri"/>
                        </a:rPr>
                        <a:t>H100</a:t>
                      </a:r>
                      <a:r>
                        <a:rPr lang="zh-TW" sz="1200" b="1" i="0" u="none" strike="noStrike" baseline="0" noProof="0" dirty="0">
                          <a:solidFill>
                            <a:schemeClr val="tx1"/>
                          </a:solidFill>
                          <a:latin typeface="Microsoft JhengHei"/>
                          <a:ea typeface="Microsoft JhengHei"/>
                          <a:cs typeface="Calibri"/>
                        </a:rPr>
                        <a:t>)</a:t>
                      </a:r>
                      <a:endParaRPr lang="zh-TW" altLang="en-US" sz="1200" b="1" i="0" u="none" strike="noStrike" baseline="0" noProof="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sz="1200" b="1" i="0" u="none" strike="noStrike" baseline="0" noProof="0" dirty="0">
                          <a:solidFill>
                            <a:schemeClr val="tx1"/>
                          </a:solidFill>
                          <a:latin typeface="Microsoft JhengHei"/>
                          <a:ea typeface="Microsoft JhengHei"/>
                          <a:cs typeface="Calibri"/>
                        </a:rPr>
                        <a:t>全齡健康場域先期技術授權</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sz="1200" b="1" i="0" u="none" strike="noStrike" cap="none" baseline="0" noProof="0" dirty="0">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sz="1200" b="1" i="0" u="none" strike="noStrike" cap="none" noProof="0" dirty="0">
                          <a:solidFill>
                            <a:srgbClr val="0000FF"/>
                          </a:solidFill>
                          <a:latin typeface="Microsoft JhengHei"/>
                          <a:ea typeface="微軟正黑體"/>
                          <a:cs typeface="Calibri"/>
                        </a:rPr>
                        <a:t>9</a:t>
                      </a:r>
                      <a:r>
                        <a:rPr lang="zh-TW" altLang="en-US" sz="1200" b="1" i="0" u="none" strike="noStrike" cap="none" noProof="0" dirty="0">
                          <a:solidFill>
                            <a:srgbClr val="0000FF"/>
                          </a:solidFill>
                          <a:latin typeface="Microsoft JhengHei"/>
                          <a:ea typeface="Microsoft JhengHei"/>
                          <a:cs typeface="Calibri"/>
                        </a:rPr>
                        <a:t>月</a:t>
                      </a:r>
                      <a:endParaRPr lang="en-US" sz="1200" b="1" i="0" u="none" strike="noStrike" cap="none" noProof="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baseline="0" noProof="0" dirty="0">
                          <a:solidFill>
                            <a:srgbClr val="0000FF"/>
                          </a:solidFill>
                          <a:latin typeface="Microsoft JhengHei"/>
                          <a:ea typeface="Microsoft JhengHei"/>
                          <a:cs typeface="Calibri"/>
                        </a:rPr>
                        <a:t>用印流程中</a:t>
                      </a:r>
                      <a:endParaRPr kumimoji="0" lang="zh-TW" sz="1200" b="1">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sz="1200" b="1" i="0" u="none" strike="noStrike" cap="none" noProof="0" dirty="0">
                          <a:solidFill>
                            <a:schemeClr val="tx1"/>
                          </a:solidFill>
                          <a:latin typeface="Microsoft JhengHei"/>
                          <a:ea typeface="Microsoft JhengHei"/>
                          <a:cs typeface="Calibri"/>
                        </a:rPr>
                        <a:t>耀泰</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901087411"/>
                  </a:ext>
                </a:extLst>
              </a:tr>
              <a:tr h="342088">
                <a:tc vMerge="1">
                  <a:txBody>
                    <a:bodyPr/>
                    <a:lstStyle/>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旳蔓</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Microsoft JhengHei"/>
                          <a:ea typeface="微軟正黑體"/>
                          <a:cs typeface="Calibri"/>
                        </a:rPr>
                        <a:t>(</a:t>
                      </a:r>
                      <a:r>
                        <a:rPr lang="en-US" sz="1200" b="1" i="0" u="none" strike="noStrike" noProof="0" dirty="0">
                          <a:solidFill>
                            <a:schemeClr val="tx1"/>
                          </a:solidFill>
                          <a:latin typeface="Microsoft JhengHei"/>
                          <a:ea typeface="微軟正黑體"/>
                          <a:cs typeface="Calibri"/>
                        </a:rPr>
                        <a:t>H100)</a:t>
                      </a:r>
                      <a:endParaRPr lang="en-US" sz="120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產後護理服務系統</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rPr>
                        <a:t>900</a:t>
                      </a:r>
                      <a:endPar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10</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zh-TW" altLang="en-US"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預計 </a:t>
                      </a:r>
                      <a:r>
                        <a:rPr lang="en-US" altLang="zh-TW" sz="1200" b="1" i="0" u="none" strike="noStrike" kern="1200" cap="none" spc="0" normalizeH="0" baseline="0" noProof="0" dirty="0">
                          <a:ln>
                            <a:noFill/>
                          </a:ln>
                          <a:solidFill>
                            <a:srgbClr val="0000FF"/>
                          </a:solidFill>
                          <a:effectLst/>
                          <a:uLnTx/>
                          <a:uFillTx/>
                          <a:latin typeface="Microsoft JhengHei"/>
                          <a:ea typeface="微軟正黑體"/>
                          <a:cs typeface="Calibri"/>
                        </a:rPr>
                        <a:t>10 </a:t>
                      </a:r>
                      <a:r>
                        <a:rPr lang="zh-TW" altLang="zh-TW" sz="1200" b="1" i="0" u="none" strike="noStrike" kern="1200" cap="none" spc="0" normalizeH="0" baseline="0" noProof="0" dirty="0">
                          <a:ln>
                            <a:noFill/>
                          </a:ln>
                          <a:solidFill>
                            <a:srgbClr val="0000FF"/>
                          </a:solidFill>
                          <a:effectLst/>
                          <a:uLnTx/>
                          <a:uFillTx/>
                          <a:latin typeface="Microsoft JhengHei"/>
                          <a:ea typeface="Microsoft JhengHei"/>
                          <a:cs typeface="Calibri"/>
                        </a:rPr>
                        <a:t>月完成雙方用印</a:t>
                      </a:r>
                      <a:endParaRPr lang="zh-TW" altLang="zh-TW"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Microsoft JhengHei"/>
                          <a:ea typeface="Microsoft JhengHei"/>
                          <a:cs typeface="Calibri"/>
                        </a:rPr>
                        <a:t>和欣</a:t>
                      </a:r>
                      <a:r>
                        <a:rPr lang="en-US" altLang="zh-TW" sz="1200" b="1" i="0" u="none" strike="noStrike" noProof="0" dirty="0">
                          <a:solidFill>
                            <a:schemeClr val="tx1"/>
                          </a:solidFill>
                          <a:effectLst/>
                          <a:latin typeface="Microsoft JhengHei"/>
                          <a:ea typeface="微軟正黑體"/>
                          <a:cs typeface="Calibri"/>
                        </a:rPr>
                        <a:t>/</a:t>
                      </a:r>
                      <a:r>
                        <a:rPr lang="zh-TW" sz="1200" b="1" i="0" u="none" strike="noStrike" noProof="0" dirty="0">
                          <a:solidFill>
                            <a:schemeClr val="tx1"/>
                          </a:solidFill>
                          <a:effectLst/>
                          <a:latin typeface="Microsoft JhengHei"/>
                          <a:ea typeface="Microsoft JhengHei"/>
                          <a:cs typeface="Calibri"/>
                        </a:rPr>
                        <a:t>耀泰</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64052628"/>
                  </a:ext>
                </a:extLst>
              </a:tr>
              <a:tr h="0">
                <a:tc vMerge="1">
                  <a:txBody>
                    <a:bodyPr/>
                    <a:lstStyle/>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凌網</a:t>
                      </a:r>
                      <a:endParaRPr lang="en-US" sz="1200" b="0" i="0" u="none" strike="noStrike"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sz="1200" b="1" i="0" u="none" strike="noStrike" noProof="0" dirty="0">
                          <a:solidFill>
                            <a:schemeClr val="tx1"/>
                          </a:solidFill>
                          <a:latin typeface="Microsoft JhengHei"/>
                          <a:ea typeface="微軟正黑體"/>
                          <a:cs typeface="Calibri"/>
                        </a:rPr>
                        <a:t>(H200)</a:t>
                      </a:r>
                      <a:endParaRPr lang="zh-TW" altLang="en-US" sz="1200" b="0" i="0" u="none" strike="noStrike" noProof="0">
                        <a:solidFill>
                          <a:schemeClr val="tx1"/>
                        </a:solidFill>
                        <a:latin typeface="Microsoft JhengHe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Microsoft JhengHei"/>
                          <a:ea typeface="Microsoft JhengHei"/>
                          <a:cs typeface="Calibri"/>
                        </a:rPr>
                        <a:t>郵政會員平臺系統建置專案</a:t>
                      </a:r>
                      <a:endParaRPr lang="zh-TW" altLang="en-US"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rPr>
                        <a:t>6,428</a:t>
                      </a:r>
                      <a:endParaRPr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Microsoft JhengHei"/>
                          <a:ea typeface="微軟正黑體"/>
                          <a:cs typeface="Calibri"/>
                          <a:sym typeface="Microsoft JhengHei"/>
                        </a:rPr>
                        <a:t>10</a:t>
                      </a:r>
                      <a:r>
                        <a:rPr kumimoji="0"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sym typeface="Microsoft JhengHei"/>
                        </a:rPr>
                        <a:t>月</a:t>
                      </a:r>
                      <a:endParaRPr kumimoji="0" lang="en-US" altLang="zh-TW" sz="1200" b="1" i="0" u="none" strike="noStrike" kern="1200" cap="none" spc="0" normalizeH="0" baseline="0" noProof="0">
                        <a:ln>
                          <a:noFill/>
                        </a:ln>
                        <a:solidFill>
                          <a:schemeClr val="tx1"/>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預計</a:t>
                      </a:r>
                      <a:r>
                        <a:rPr lang="en-US" altLang="zh-TW" sz="1200" b="1" i="0" u="none" strike="noStrike" kern="1200" cap="none" spc="0" normalizeH="0" baseline="0" noProof="0" dirty="0">
                          <a:ln>
                            <a:noFill/>
                          </a:ln>
                          <a:solidFill>
                            <a:srgbClr val="0000FF"/>
                          </a:solidFill>
                          <a:effectLst/>
                          <a:uLnTx/>
                          <a:uFillTx/>
                          <a:latin typeface="Microsoft JhengHei"/>
                          <a:ea typeface="微軟正黑體"/>
                          <a:cs typeface="Calibri"/>
                        </a:rPr>
                        <a:t>9</a:t>
                      </a: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月底提供合約初版</a:t>
                      </a:r>
                      <a:endParaRPr lang="zh-TW"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Microsoft JhengHei"/>
                          <a:ea typeface="Microsoft JhengHei"/>
                          <a:cs typeface="Calibri"/>
                        </a:rPr>
                        <a:t>溥辰</a:t>
                      </a:r>
                      <a:r>
                        <a:rPr lang="en-US" altLang="zh-TW" sz="1200" b="1" i="0" u="none" strike="noStrike" noProof="0" dirty="0">
                          <a:solidFill>
                            <a:schemeClr val="tx1"/>
                          </a:solidFill>
                          <a:effectLst/>
                          <a:latin typeface="Microsoft JhengHei"/>
                          <a:ea typeface="微軟正黑體"/>
                          <a:cs typeface="Calibri"/>
                        </a:rPr>
                        <a:t>/</a:t>
                      </a:r>
                      <a:r>
                        <a:rPr lang="zh-TW" sz="1200" b="1" i="0" u="none" strike="noStrike" noProof="0" dirty="0">
                          <a:solidFill>
                            <a:schemeClr val="tx1"/>
                          </a:solidFill>
                          <a:effectLst/>
                          <a:latin typeface="Microsoft JhengHei"/>
                          <a:ea typeface="Microsoft JhengHei"/>
                          <a:cs typeface="Calibri"/>
                        </a:rPr>
                        <a:t>毓瑩</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438900546"/>
                  </a:ext>
                </a:extLst>
              </a:tr>
              <a:tr h="307768">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cap="none" baseline="0" noProof="0" dirty="0">
                          <a:solidFill>
                            <a:schemeClr val="tx1"/>
                          </a:solidFill>
                          <a:latin typeface="Microsoft JhengHei"/>
                          <a:ea typeface="Microsoft JhengHei"/>
                          <a:cs typeface="Calibri"/>
                        </a:rPr>
                        <a:t>昱誠</a:t>
                      </a:r>
                    </a:p>
                    <a:p>
                      <a:pPr marL="0" marR="0" lvl="0" indent="0" algn="ctr">
                        <a:lnSpc>
                          <a:spcPct val="100000"/>
                        </a:lnSpc>
                        <a:spcBef>
                          <a:spcPts val="0"/>
                        </a:spcBef>
                        <a:spcAft>
                          <a:spcPts val="0"/>
                        </a:spcAft>
                        <a:buNone/>
                      </a:pPr>
                      <a:r>
                        <a:rPr lang="en-US" altLang="zh-TW" sz="1200" b="1" i="0" u="none" strike="noStrike" cap="none" baseline="0" noProof="0" dirty="0">
                          <a:solidFill>
                            <a:schemeClr val="tx1"/>
                          </a:solidFill>
                          <a:latin typeface="Microsoft JhengHei"/>
                          <a:ea typeface="微軟正黑體"/>
                          <a:cs typeface="Calibri"/>
                        </a:rPr>
                        <a:t>(H100)</a:t>
                      </a:r>
                      <a:endParaRPr lang="zh-TW" altLang="en-US" sz="1200" b="1" i="0" u="none" strike="noStrike" cap="none" baseline="0" noProof="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just">
                        <a:lnSpc>
                          <a:spcPct val="100000"/>
                        </a:lnSpc>
                        <a:spcBef>
                          <a:spcPts val="0"/>
                        </a:spcBef>
                        <a:spcAft>
                          <a:spcPts val="0"/>
                        </a:spcAft>
                        <a:buNone/>
                      </a:pPr>
                      <a:r>
                        <a:rPr lang="en-US" sz="1200" b="1" i="0" u="none" strike="noStrike" baseline="0" noProof="0" err="1">
                          <a:solidFill>
                            <a:schemeClr val="tx1"/>
                          </a:solidFill>
                          <a:latin typeface="Microsoft JhengHei"/>
                          <a:ea typeface="微軟正黑體"/>
                          <a:cs typeface="Calibri"/>
                        </a:rPr>
                        <a:t>智慧</a:t>
                      </a:r>
                      <a:r>
                        <a:rPr lang="en-US" sz="1200" b="1" i="0" u="none" strike="noStrike" baseline="0" noProof="0" dirty="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iMAS</a:t>
                      </a:r>
                      <a:r>
                        <a:rPr lang="en-US" sz="1200" b="1" i="0" u="none" strike="noStrike" baseline="0" noProof="0" dirty="0">
                          <a:solidFill>
                            <a:schemeClr val="tx1"/>
                          </a:solidFill>
                          <a:latin typeface="Microsoft JhengHei"/>
                          <a:ea typeface="微軟正黑體"/>
                          <a:cs typeface="Calibri"/>
                        </a:rPr>
                        <a:t> </a:t>
                      </a:r>
                      <a:r>
                        <a:rPr lang="en-US" sz="1200" b="1" i="0" u="none" strike="noStrike" baseline="0" noProof="0" err="1">
                          <a:solidFill>
                            <a:schemeClr val="tx1"/>
                          </a:solidFill>
                          <a:latin typeface="Microsoft JhengHei"/>
                          <a:ea typeface="微軟正黑體"/>
                          <a:cs typeface="Calibri"/>
                        </a:rPr>
                        <a:t>技術授權</a:t>
                      </a:r>
                      <a:endParaRPr lang="zh-TW"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Microsoft JhengHei"/>
                          <a:ea typeface="微軟正黑體"/>
                          <a:cs typeface="Calibri"/>
                        </a:rPr>
                        <a:t>1,500</a:t>
                      </a:r>
                      <a:endParaRPr lang="zh-TW" altLang="en-US" sz="1200" b="1">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10</a:t>
                      </a:r>
                      <a:r>
                        <a:rPr lang="zh-TW" altLang="en-US" sz="1200" b="1" u="none" strike="noStrike" cap="none" dirty="0">
                          <a:solidFill>
                            <a:schemeClr val="tx1"/>
                          </a:solidFill>
                          <a:latin typeface="Microsoft JhengHei"/>
                          <a:ea typeface="Microsoft JhengHei"/>
                          <a:cs typeface="Calibri"/>
                          <a:sym typeface="Microsoft JhengHei"/>
                        </a:rPr>
                        <a:t>月</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17780" marR="0" lvl="0" indent="0" algn="just">
                        <a:lnSpc>
                          <a:spcPct val="100000"/>
                        </a:lnSpc>
                        <a:spcBef>
                          <a:spcPts val="0"/>
                        </a:spcBef>
                        <a:spcAft>
                          <a:spcPts val="0"/>
                        </a:spcAft>
                        <a:buNone/>
                      </a:pPr>
                      <a:r>
                        <a:rPr lang="zh-TW" altLang="en-US" sz="1200" b="1" i="0" u="none" strike="noStrike" kern="1200" cap="none" spc="0" normalizeH="0" baseline="0" noProof="0" dirty="0">
                          <a:ln>
                            <a:noFill/>
                          </a:ln>
                          <a:solidFill>
                            <a:schemeClr val="tx1"/>
                          </a:solidFill>
                          <a:effectLst/>
                          <a:uLnTx/>
                          <a:uFillTx/>
                          <a:latin typeface="Microsoft JhengHei"/>
                          <a:ea typeface="Microsoft JhengHei"/>
                          <a:cs typeface="Calibri"/>
                        </a:rPr>
                        <a:t>議約中</a:t>
                      </a:r>
                      <a:endParaRPr kumimoji="0"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dirty="0">
                          <a:solidFill>
                            <a:schemeClr val="tx1"/>
                          </a:solidFill>
                          <a:latin typeface="Microsoft JhengHei"/>
                          <a:ea typeface="Microsoft JhengHei"/>
                          <a:cs typeface="Calibri"/>
                        </a:rPr>
                        <a:t>增英</a:t>
                      </a:r>
                      <a:r>
                        <a:rPr lang="en-US" altLang="zh-TW" sz="1200" b="1" i="0" u="none" strike="noStrike" cap="none" noProof="0" dirty="0">
                          <a:solidFill>
                            <a:schemeClr val="tx1"/>
                          </a:solidFill>
                          <a:latin typeface="Microsoft JhengHei"/>
                          <a:ea typeface="微軟正黑體"/>
                          <a:cs typeface="Calibri"/>
                        </a:rPr>
                        <a:t>/</a:t>
                      </a:r>
                      <a:r>
                        <a:rPr lang="zh-TW" sz="1200" b="1" i="0" u="none" strike="noStrike" cap="none" noProof="0" dirty="0">
                          <a:solidFill>
                            <a:schemeClr val="tx1"/>
                          </a:solidFill>
                          <a:latin typeface="Microsoft JhengHei"/>
                          <a:ea typeface="Microsoft JhengHei"/>
                          <a:cs typeface="Calibri"/>
                        </a:rPr>
                        <a:t>耀泰</a:t>
                      </a:r>
                      <a:endParaRPr lang="zh-TW" sz="1200" b="1">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noFill/>
                  </a:tcPr>
                </a:tc>
                <a:extLst>
                  <a:ext uri="{0D108BD9-81ED-4DB2-BD59-A6C34878D82A}">
                    <a16:rowId xmlns:a16="http://schemas.microsoft.com/office/drawing/2014/main" val="879825336"/>
                  </a:ext>
                </a:extLst>
              </a:tr>
              <a:tr h="16947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光田</a:t>
                      </a:r>
                      <a:endParaRPr lang="en-US" altLang="zh-TW" sz="1200" b="0" i="0" u="none" strike="noStrike" baseline="0" noProof="0">
                        <a:solidFill>
                          <a:schemeClr val="tx1"/>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(H200)</a:t>
                      </a:r>
                      <a:endParaRPr lang="zh-TW" sz="120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chemeClr val="tx1"/>
                          </a:solidFill>
                          <a:latin typeface="Microsoft JhengHei"/>
                          <a:ea typeface="Microsoft JhengHei"/>
                          <a:cs typeface="Calibri"/>
                        </a:rPr>
                        <a:t>中風上肢復健數位方案</a:t>
                      </a:r>
                      <a:endParaRPr lang="en-US" altLang="zh-TW" sz="1200" b="0" i="0" u="none" strike="noStrike" baseline="0" noProof="0">
                        <a:solidFill>
                          <a:schemeClr val="tx1"/>
                        </a:solidFill>
                        <a:latin typeface="Microsoft JhengHei"/>
                        <a:ea typeface="Microsoft JhengHei"/>
                        <a:cs typeface="Calibri"/>
                      </a:endParaRPr>
                    </a:p>
                    <a:p>
                      <a:pPr marL="0" marR="0" lvl="0" indent="0" algn="just">
                        <a:lnSpc>
                          <a:spcPct val="100000"/>
                        </a:lnSpc>
                        <a:spcBef>
                          <a:spcPts val="0"/>
                        </a:spcBef>
                        <a:spcAft>
                          <a:spcPts val="0"/>
                        </a:spcAft>
                        <a:buNone/>
                      </a:pPr>
                      <a:r>
                        <a:rPr lang="en-US" altLang="zh-TW" sz="1200" b="1" i="0" u="none" strike="noStrike" baseline="0" noProof="0" dirty="0">
                          <a:solidFill>
                            <a:schemeClr val="tx1"/>
                          </a:solidFill>
                          <a:latin typeface="Microsoft JhengHei"/>
                          <a:ea typeface="微軟正黑體"/>
                          <a:cs typeface="Calibri"/>
                        </a:rPr>
                        <a:t>(</a:t>
                      </a:r>
                      <a:r>
                        <a:rPr lang="zh-TW" altLang="en-US" sz="1200" b="1" i="0" u="none" strike="noStrike" baseline="0" noProof="0" dirty="0">
                          <a:solidFill>
                            <a:schemeClr val="tx1"/>
                          </a:solidFill>
                          <a:latin typeface="Microsoft JhengHei"/>
                          <a:ea typeface="Microsoft JhengHei"/>
                          <a:cs typeface="Calibri"/>
                        </a:rPr>
                        <a:t>導入光田復健中心</a:t>
                      </a:r>
                      <a:r>
                        <a:rPr lang="en-US" altLang="zh-TW" sz="1200" b="1" i="0" u="none" strike="noStrike" baseline="0" noProof="0" dirty="0">
                          <a:solidFill>
                            <a:schemeClr val="tx1"/>
                          </a:solidFill>
                          <a:latin typeface="Microsoft JhengHei"/>
                          <a:ea typeface="微軟正黑體"/>
                          <a:cs typeface="Calibri"/>
                        </a:rPr>
                        <a:t>)</a:t>
                      </a:r>
                      <a:endParaRPr lang="zh-TW"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Microsoft JhengHei"/>
                          <a:ea typeface="微軟正黑體"/>
                          <a:cs typeface="Calibri"/>
                        </a:rPr>
                        <a:t>500</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altLang="zh-TW" sz="1200" b="1" i="0" u="none" strike="noStrike" cap="none" noProof="0" dirty="0">
                          <a:solidFill>
                            <a:srgbClr val="0000FF"/>
                          </a:solidFill>
                          <a:latin typeface="Microsoft JhengHei"/>
                          <a:ea typeface="微軟正黑體"/>
                          <a:cs typeface="Calibri"/>
                        </a:rPr>
                        <a:t>12</a:t>
                      </a:r>
                      <a:r>
                        <a:rPr lang="zh-TW" altLang="en-US" sz="1200" b="1" i="0" u="none" strike="noStrike" cap="none" noProof="0" dirty="0">
                          <a:solidFill>
                            <a:srgbClr val="0000FF"/>
                          </a:solidFill>
                          <a:latin typeface="Microsoft JhengHei"/>
                          <a:ea typeface="Microsoft JhengHei"/>
                          <a:cs typeface="Calibri"/>
                        </a:rPr>
                        <a:t>月</a:t>
                      </a:r>
                      <a:endParaRPr lang="en-US" sz="1200" b="1" i="0" u="none" strike="noStrike" cap="none" noProof="0" dirty="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議約中</a:t>
                      </a:r>
                      <a:endParaRPr kumimoji="0" lang="zh-TW" altLang="zh-TW" sz="1200" b="1">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Microsoft JhengHei"/>
                          <a:ea typeface="Microsoft JhengHei"/>
                          <a:cs typeface="Calibri"/>
                        </a:rPr>
                        <a:t>蔡博</a:t>
                      </a:r>
                      <a:r>
                        <a:rPr lang="en-US" altLang="zh-TW" sz="1200" b="1" i="0" u="none" strike="noStrike" cap="none" noProof="0" dirty="0">
                          <a:solidFill>
                            <a:schemeClr val="tx1"/>
                          </a:solidFill>
                          <a:latin typeface="Microsoft JhengHei"/>
                          <a:ea typeface="微軟正黑體"/>
                          <a:cs typeface="Calibri"/>
                        </a:rPr>
                        <a:t>/</a:t>
                      </a:r>
                      <a:r>
                        <a:rPr lang="zh-TW" altLang="en-US" sz="1200" b="1" i="0" u="none" strike="noStrike" cap="none" noProof="0" dirty="0">
                          <a:solidFill>
                            <a:schemeClr val="tx1"/>
                          </a:solidFill>
                          <a:latin typeface="Microsoft JhengHei"/>
                          <a:ea typeface="Microsoft JhengHei"/>
                          <a:cs typeface="Calibri"/>
                        </a:rPr>
                        <a:t>俐穎</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3957902174"/>
                  </a:ext>
                </a:extLst>
              </a:tr>
              <a:tr h="16947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strike="noStrike" dirty="0">
                          <a:solidFill>
                            <a:srgbClr val="0000FF"/>
                          </a:solidFill>
                          <a:effectLst/>
                          <a:latin typeface="Microsoft JhengHei"/>
                          <a:ea typeface="Microsoft JhengHei"/>
                          <a:cs typeface="Calibri"/>
                        </a:rPr>
                        <a:t>台網路智能會</a:t>
                      </a:r>
                      <a:r>
                        <a:rPr lang="en-US" altLang="zh-TW" sz="1200" b="1" strike="noStrike" dirty="0">
                          <a:solidFill>
                            <a:srgbClr val="0000FF"/>
                          </a:solidFill>
                          <a:effectLst/>
                          <a:latin typeface="Microsoft JhengHei"/>
                          <a:ea typeface="微軟正黑體"/>
                          <a:cs typeface="Calibri"/>
                        </a:rPr>
                        <a:t>(H000)</a:t>
                      </a:r>
                      <a:endParaRPr lang="zh-TW" sz="1200">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dirty="0">
                          <a:solidFill>
                            <a:srgbClr val="0000FF"/>
                          </a:solidFill>
                          <a:latin typeface="Microsoft JhengHei"/>
                          <a:ea typeface="Microsoft JhengHei"/>
                          <a:cs typeface="Calibri"/>
                          <a:sym typeface="Microsoft JhengHei"/>
                        </a:rPr>
                        <a:t>網路智能與應用研討會籌辦顧問服務</a:t>
                      </a:r>
                      <a:endParaRPr lang="zh-TW" sz="1200" b="1">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i="0" u="none" strike="noStrike" cap="none" baseline="0" noProof="0" dirty="0">
                          <a:solidFill>
                            <a:schemeClr val="tx1"/>
                          </a:solidFill>
                          <a:latin typeface="Microsoft JhengHei"/>
                          <a:ea typeface="微軟正黑體"/>
                          <a:cs typeface="Calibri"/>
                        </a:rPr>
                        <a:t>500</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strike="noStrike" cap="none" dirty="0">
                          <a:solidFill>
                            <a:srgbClr val="0000FF"/>
                          </a:solidFill>
                          <a:latin typeface="Microsoft JhengHei"/>
                          <a:ea typeface="微軟正黑體"/>
                          <a:cs typeface="Calibri"/>
                          <a:sym typeface="Microsoft JhengHei"/>
                        </a:rPr>
                        <a:t>10</a:t>
                      </a:r>
                      <a:r>
                        <a:rPr lang="zh-TW" altLang="en-US" sz="1200" b="1" u="none" strike="noStrike" cap="none" dirty="0">
                          <a:solidFill>
                            <a:srgbClr val="0000FF"/>
                          </a:solidFill>
                          <a:latin typeface="Microsoft JhengHei"/>
                          <a:ea typeface="Microsoft JhengHei"/>
                          <a:cs typeface="Calibri"/>
                          <a:sym typeface="Microsoft JhengHei"/>
                        </a:rPr>
                        <a:t>月</a:t>
                      </a:r>
                      <a:endParaRPr lang="en-US" altLang="zh-TW" sz="1200" b="1" u="none" strike="noStrike" cap="none">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defTabSz="914400" rtl="0" eaLnBrk="1" fontAlgn="auto" latinLnBrk="0" hangingPunct="1">
                        <a:lnSpc>
                          <a:spcPct val="100000"/>
                        </a:lnSpc>
                        <a:spcBef>
                          <a:spcPts val="0"/>
                        </a:spcBef>
                        <a:spcAft>
                          <a:spcPts val="0"/>
                        </a:spcAft>
                        <a:buClr>
                          <a:srgbClr val="000000"/>
                        </a:buClr>
                        <a:buSzTx/>
                        <a:buFont typeface="Arial,Sans-Serif"/>
                        <a:buNone/>
                        <a:tabLst/>
                        <a:defRPr/>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議約中</a:t>
                      </a:r>
                      <a:endParaRPr kumimoji="0" lang="zh-TW" altLang="zh-TW" sz="1200" b="1">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strike="noStrike" dirty="0">
                          <a:solidFill>
                            <a:srgbClr val="0000FF"/>
                          </a:solidFill>
                          <a:effectLst/>
                          <a:latin typeface="Microsoft JhengHei"/>
                          <a:ea typeface="Microsoft JhengHei"/>
                          <a:cs typeface="Calibri"/>
                        </a:rPr>
                        <a:t>傳育</a:t>
                      </a:r>
                      <a:r>
                        <a:rPr lang="en-US" altLang="zh-TW" sz="1200" b="1" strike="noStrike" dirty="0">
                          <a:solidFill>
                            <a:srgbClr val="0000FF"/>
                          </a:solidFill>
                          <a:effectLst/>
                          <a:latin typeface="Microsoft JhengHei"/>
                          <a:ea typeface="微軟正黑體"/>
                          <a:cs typeface="Calibri"/>
                        </a:rPr>
                        <a:t>/</a:t>
                      </a:r>
                      <a:r>
                        <a:rPr lang="zh-TW" altLang="en-US" sz="1200" b="1" strike="noStrike" dirty="0">
                          <a:solidFill>
                            <a:srgbClr val="0000FF"/>
                          </a:solidFill>
                          <a:effectLst/>
                          <a:latin typeface="Microsoft JhengHei"/>
                          <a:ea typeface="Microsoft JhengHei"/>
                          <a:cs typeface="Calibri"/>
                        </a:rPr>
                        <a:t>伯壎</a:t>
                      </a:r>
                      <a:endParaRPr lang="zh-TW" sz="1200">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553031537"/>
                  </a:ext>
                </a:extLst>
              </a:tr>
              <a:tr h="0">
                <a:tc vMerge="1">
                  <a:txBody>
                    <a:bodyPr/>
                    <a:lstStyle/>
                    <a:p>
                      <a:pPr marL="0" marR="0" lvl="0" indent="0" algn="ctr">
                        <a:lnSpc>
                          <a:spcPct val="100000"/>
                        </a:lnSpc>
                        <a:spcBef>
                          <a:spcPts val="0"/>
                        </a:spcBef>
                        <a:spcAft>
                          <a:spcPts val="0"/>
                        </a:spcAft>
                        <a:buNone/>
                      </a:pPr>
                      <a:endParaRPr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solidFill>
                      <a:schemeClr val="accent4">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rgbClr val="0000FF"/>
                          </a:solidFill>
                          <a:latin typeface="Microsoft JhengHei"/>
                          <a:ea typeface="Microsoft JhengHei"/>
                          <a:cs typeface="Calibri"/>
                        </a:rPr>
                        <a:t>中華</a:t>
                      </a:r>
                      <a:endParaRPr lang="en-US" altLang="zh-TW" sz="1200" b="1" i="0" u="none" strike="noStrike" baseline="0" noProof="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zh-TW" altLang="en-US" sz="1200" b="1" i="0" u="none" strike="noStrike" baseline="0" noProof="0" dirty="0">
                          <a:solidFill>
                            <a:srgbClr val="0000FF"/>
                          </a:solidFill>
                          <a:latin typeface="Microsoft JhengHei"/>
                          <a:ea typeface="Microsoft JhengHei"/>
                          <a:cs typeface="Calibri"/>
                        </a:rPr>
                        <a:t>郵政</a:t>
                      </a:r>
                      <a:endParaRPr lang="en-US" altLang="zh-TW" sz="1200" b="0" i="0" u="none" strike="noStrike" baseline="0" noProof="0">
                        <a:solidFill>
                          <a:srgbClr val="0000FF"/>
                        </a:solidFill>
                        <a:latin typeface="Microsoft JhengHei"/>
                        <a:ea typeface="Microsoft JhengHei"/>
                        <a:cs typeface="Calibri"/>
                      </a:endParaRPr>
                    </a:p>
                    <a:p>
                      <a:pPr marL="0" marR="0" lvl="0" indent="0" algn="ctr">
                        <a:lnSpc>
                          <a:spcPct val="100000"/>
                        </a:lnSpc>
                        <a:spcBef>
                          <a:spcPts val="0"/>
                        </a:spcBef>
                        <a:spcAft>
                          <a:spcPts val="0"/>
                        </a:spcAft>
                        <a:buNone/>
                      </a:pPr>
                      <a:r>
                        <a:rPr lang="en-US" altLang="zh-TW" sz="1200" b="1" i="0" u="none" strike="noStrike" baseline="0" noProof="0" dirty="0">
                          <a:solidFill>
                            <a:srgbClr val="0000FF"/>
                          </a:solidFill>
                          <a:latin typeface="Microsoft JhengHei"/>
                          <a:ea typeface="微軟正黑體"/>
                          <a:cs typeface="Calibri"/>
                        </a:rPr>
                        <a:t>(H200)</a:t>
                      </a:r>
                      <a:endParaRPr lang="zh-TW" altLang="en-US" sz="1200" b="1">
                        <a:solidFill>
                          <a:srgbClr val="0000FF"/>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rgbClr val="0000FF"/>
                          </a:solidFill>
                          <a:effectLst/>
                          <a:latin typeface="Microsoft JhengHei"/>
                          <a:ea typeface="Microsoft JhengHei"/>
                          <a:cs typeface="Calibri"/>
                        </a:rPr>
                        <a:t>郵政會員點數營運暨行動郵局</a:t>
                      </a:r>
                      <a:r>
                        <a:rPr lang="en-US" altLang="zh-TW" sz="1200" b="1" i="0" u="none" strike="noStrike" baseline="0" dirty="0">
                          <a:solidFill>
                            <a:srgbClr val="0000FF"/>
                          </a:solidFill>
                          <a:effectLst/>
                          <a:latin typeface="Microsoft JhengHei"/>
                          <a:ea typeface="微軟正黑體"/>
                          <a:cs typeface="Calibri"/>
                        </a:rPr>
                        <a:t>APP</a:t>
                      </a:r>
                      <a:r>
                        <a:rPr lang="zh-TW" altLang="en-US" sz="1200" b="1" i="0" u="none" strike="noStrike" baseline="0" dirty="0">
                          <a:solidFill>
                            <a:srgbClr val="0000FF"/>
                          </a:solidFill>
                          <a:effectLst/>
                          <a:latin typeface="Microsoft JhengHei"/>
                          <a:ea typeface="Microsoft JhengHei"/>
                          <a:cs typeface="Calibri"/>
                        </a:rPr>
                        <a:t>創新項目顧問服務案</a:t>
                      </a:r>
                      <a:endParaRPr lang="en-US" altLang="zh-TW" sz="1200" b="1" i="0" u="none" strike="noStrike" baseline="0">
                        <a:solidFill>
                          <a:srgbClr val="0000FF"/>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rgbClr val="0000FF"/>
                          </a:solidFill>
                          <a:latin typeface="Microsoft JhengHei"/>
                          <a:ea typeface="微軟正黑體"/>
                          <a:cs typeface="Calibri"/>
                          <a:sym typeface="Microsoft JhengHei"/>
                        </a:rPr>
                        <a:t>1,500</a:t>
                      </a:r>
                      <a:endParaRPr lang="zh-TW" altLang="en-US" sz="1200" b="1" u="none" strike="noStrike" cap="none" baseline="0">
                        <a:solidFill>
                          <a:srgbClr val="0000FF"/>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844083" rtl="0" eaLnBrk="1" fontAlgn="auto" latinLnBrk="0" hangingPunct="1">
                        <a:lnSpc>
                          <a:spcPct val="100000"/>
                        </a:lnSpc>
                        <a:spcBef>
                          <a:spcPts val="0"/>
                        </a:spcBef>
                        <a:spcAft>
                          <a:spcPts val="0"/>
                        </a:spcAft>
                        <a:buClrTx/>
                        <a:buSzPts val="1500"/>
                        <a:buFont typeface="Microsoft JhengHei"/>
                        <a:buNone/>
                        <a:tabLst/>
                        <a:defRPr/>
                      </a:pPr>
                      <a:r>
                        <a:rPr lang="en-US" altLang="zh-TW" sz="1200" b="1" u="none" strike="noStrike" cap="none" dirty="0">
                          <a:solidFill>
                            <a:srgbClr val="0000FF"/>
                          </a:solidFill>
                          <a:latin typeface="Microsoft JhengHei"/>
                          <a:ea typeface="微軟正黑體"/>
                          <a:cs typeface="Calibri"/>
                          <a:sym typeface="Microsoft JhengHei"/>
                        </a:rPr>
                        <a:t>10</a:t>
                      </a:r>
                      <a:r>
                        <a:rPr lang="zh-TW" altLang="en-US" sz="1200" b="1" u="none" strike="noStrike" cap="none" dirty="0">
                          <a:solidFill>
                            <a:srgbClr val="0000FF"/>
                          </a:solidFill>
                          <a:latin typeface="Microsoft JhengHei"/>
                          <a:ea typeface="Microsoft JhengHei"/>
                          <a:cs typeface="Calibri"/>
                          <a:sym typeface="Microsoft JhengHei"/>
                        </a:rPr>
                        <a:t>月</a:t>
                      </a:r>
                      <a:endParaRPr lang="en-US" altLang="zh-TW" sz="1200" b="1" u="none" strike="noStrike" cap="none">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zh-TW" altLang="en-US" sz="1200" b="1" i="0" u="none" strike="noStrike" kern="1200" cap="none" dirty="0">
                          <a:solidFill>
                            <a:srgbClr val="0000FF"/>
                          </a:solidFill>
                          <a:latin typeface="Microsoft JhengHei"/>
                          <a:ea typeface="Microsoft JhengHei"/>
                          <a:cs typeface="Calibri"/>
                        </a:rPr>
                        <a:t>備標中</a:t>
                      </a:r>
                      <a:endParaRPr lang="en-US" altLang="zh-TW" sz="1200" b="1" i="0" u="none" strike="noStrike" kern="1200" cap="none">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zh-TW" sz="1200" b="1" i="0" u="none" strike="noStrike" noProof="0" dirty="0">
                          <a:solidFill>
                            <a:srgbClr val="0000FF"/>
                          </a:solidFill>
                          <a:effectLst/>
                          <a:latin typeface="Microsoft JhengHei"/>
                          <a:ea typeface="Microsoft JhengHei"/>
                          <a:cs typeface="Calibri"/>
                        </a:rPr>
                        <a:t>毓瑩</a:t>
                      </a:r>
                      <a:r>
                        <a:rPr lang="en-US" altLang="zh-TW" sz="1200" b="1" i="0" u="none" strike="noStrike" noProof="0" dirty="0">
                          <a:solidFill>
                            <a:srgbClr val="0000FF"/>
                          </a:solidFill>
                          <a:effectLst/>
                          <a:latin typeface="Microsoft JhengHei"/>
                          <a:ea typeface="微軟正黑體"/>
                          <a:cs typeface="Calibri"/>
                        </a:rPr>
                        <a:t>/</a:t>
                      </a:r>
                      <a:r>
                        <a:rPr lang="zh-TW" altLang="en-US" sz="1200" b="1" i="0" u="none" strike="noStrike" noProof="0" dirty="0">
                          <a:solidFill>
                            <a:srgbClr val="0000FF"/>
                          </a:solidFill>
                          <a:effectLst/>
                          <a:latin typeface="Microsoft JhengHei"/>
                          <a:ea typeface="Microsoft JhengHei"/>
                          <a:cs typeface="Calibri"/>
                        </a:rPr>
                        <a:t>芳怡</a:t>
                      </a:r>
                      <a:endParaRPr lang="zh-TW" altLang="zh-TW" sz="1200">
                        <a:solidFill>
                          <a:srgbClr val="0000FF"/>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1502371721"/>
                  </a:ext>
                </a:extLst>
              </a:tr>
              <a:tr h="0">
                <a:tc rowSpan="5">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altLang="en-US"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Microsoft JhengHei"/>
                          <a:ea typeface="Microsoft JhengHei"/>
                          <a:cs typeface="Calibri"/>
                        </a:rPr>
                        <a:t>巨鷗</a:t>
                      </a:r>
                      <a:r>
                        <a:rPr lang="en-US" altLang="zh-TW" sz="1200" b="1" dirty="0">
                          <a:solidFill>
                            <a:schemeClr val="tx1"/>
                          </a:solidFill>
                          <a:latin typeface="Microsoft JhengHei"/>
                          <a:ea typeface="微軟正黑體"/>
                          <a:cs typeface="Calibri"/>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Microsoft JhengHei"/>
                          <a:ea typeface="微軟正黑體"/>
                          <a:cs typeface="Calibri"/>
                        </a:rPr>
                        <a:t>(H200)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Microsoft JhengHei"/>
                          <a:ea typeface="Microsoft JhengHei"/>
                          <a:cs typeface="Calibri"/>
                        </a:rPr>
                        <a:t>文化部花蓮文創園區 </a:t>
                      </a:r>
                      <a:r>
                        <a:rPr lang="en-US" altLang="zh-TW" sz="1200" b="1" i="0" u="none" strike="noStrike" baseline="0" dirty="0">
                          <a:solidFill>
                            <a:schemeClr val="tx1"/>
                          </a:solidFill>
                          <a:effectLst/>
                          <a:latin typeface="Microsoft JhengHei"/>
                          <a:ea typeface="微軟正黑體"/>
                          <a:cs typeface="Calibri"/>
                        </a:rPr>
                        <a:t>BOO</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Microsoft JhengHei"/>
                          <a:ea typeface="微軟正黑體"/>
                          <a:cs typeface="Calibri"/>
                          <a:sym typeface="Microsoft JhengHei"/>
                        </a:rPr>
                        <a:t>1,000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rPr>
                        <a:t>Q4</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err="1">
                          <a:solidFill>
                            <a:srgbClr val="0000FF"/>
                          </a:solidFill>
                          <a:latin typeface="Microsoft JhengHei"/>
                          <a:ea typeface="微軟正黑體"/>
                          <a:cs typeface="Calibri"/>
                        </a:rPr>
                        <a:t>與巨鷗及內部</a:t>
                      </a:r>
                      <a:r>
                        <a:rPr lang="en-US" altLang="zh-TW" sz="1200" b="1" i="0" u="none" strike="noStrike" kern="1200" cap="none" dirty="0">
                          <a:solidFill>
                            <a:srgbClr val="0000FF"/>
                          </a:solidFill>
                          <a:latin typeface="Microsoft JhengHei"/>
                          <a:ea typeface="微軟正黑體"/>
                          <a:cs typeface="Calibri"/>
                        </a:rPr>
                        <a:t>(</a:t>
                      </a:r>
                      <a:r>
                        <a:rPr lang="en-US" altLang="zh-TW" sz="1200" b="1" i="0" u="none" strike="noStrike" kern="1200" cap="none" err="1">
                          <a:solidFill>
                            <a:srgbClr val="0000FF"/>
                          </a:solidFill>
                          <a:latin typeface="Microsoft JhengHei"/>
                          <a:ea typeface="微軟正黑體"/>
                          <a:cs typeface="Calibri"/>
                        </a:rPr>
                        <a:t>首榮</a:t>
                      </a:r>
                      <a:r>
                        <a:rPr lang="en-US" altLang="zh-TW" sz="1200" b="1" i="0" u="none" strike="noStrike" kern="1200" cap="none" dirty="0">
                          <a:solidFill>
                            <a:srgbClr val="0000FF"/>
                          </a:solidFill>
                          <a:latin typeface="Microsoft JhengHei"/>
                          <a:ea typeface="微軟正黑體"/>
                          <a:cs typeface="Calibri"/>
                        </a:rPr>
                        <a:t>)</a:t>
                      </a:r>
                      <a:r>
                        <a:rPr lang="en-US" altLang="zh-TW" sz="1200" b="1" i="0" u="none" strike="noStrike" kern="1200" cap="none" err="1">
                          <a:solidFill>
                            <a:srgbClr val="0000FF"/>
                          </a:solidFill>
                          <a:latin typeface="Microsoft JhengHei"/>
                          <a:ea typeface="微軟正黑體"/>
                          <a:cs typeface="Calibri"/>
                        </a:rPr>
                        <a:t>協調項目內容與執行方法</a:t>
                      </a:r>
                      <a:endParaRPr lang="en-US" altLang="zh-TW" sz="1200" b="1" i="0" u="none" strike="noStrike" kern="1200" cap="none">
                        <a:solidFill>
                          <a:srgbClr val="0000FF"/>
                        </a:solidFill>
                        <a:latin typeface="Microsoft JhengHei"/>
                        <a:ea typeface="微軟正黑體"/>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文新</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碧蓮</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a:solidFill>
                        <a:schemeClr val="dk1"/>
                      </a:solidFill>
                    </a:lnB>
                    <a:noFill/>
                  </a:tcPr>
                </a:tc>
                <a:extLst>
                  <a:ext uri="{0D108BD9-81ED-4DB2-BD59-A6C34878D82A}">
                    <a16:rowId xmlns:a16="http://schemas.microsoft.com/office/drawing/2014/main" val="4163395495"/>
                  </a:ext>
                </a:extLst>
              </a:tr>
              <a:tr h="0">
                <a:tc vMerge="1">
                  <a:txBody>
                    <a:bodyPr/>
                    <a:lstStyle/>
                    <a:p>
                      <a:pPr marL="0" marR="0" lvl="0" indent="0" algn="ctr">
                        <a:lnSpc>
                          <a:spcPct val="100000"/>
                        </a:lnSpc>
                        <a:spcBef>
                          <a:spcPts val="0"/>
                        </a:spcBef>
                        <a:spcAft>
                          <a:spcPts val="0"/>
                        </a:spcAft>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dirty="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Microsoft JhengHei"/>
                          <a:ea typeface="Microsoft JhengHei"/>
                          <a:cs typeface="Calibri"/>
                        </a:rPr>
                        <a:t>璽樂</a:t>
                      </a:r>
                      <a:endParaRPr lang="en-US" altLang="zh-TW" sz="1200" b="1" strike="noStrike">
                        <a:solidFill>
                          <a:schemeClr val="tx1"/>
                        </a:solidFill>
                        <a:effectLst/>
                        <a:latin typeface="Microsoft JhengHei"/>
                        <a:ea typeface="Microsoft JhengHei"/>
                        <a:cs typeface="Calibri"/>
                      </a:endParaRPr>
                    </a:p>
                    <a:p>
                      <a:pPr marL="0" marR="0" lvl="0" indent="0" algn="ctr" rtl="0">
                        <a:lnSpc>
                          <a:spcPct val="100000"/>
                        </a:lnSpc>
                        <a:spcBef>
                          <a:spcPts val="0"/>
                        </a:spcBef>
                        <a:spcAft>
                          <a:spcPts val="0"/>
                        </a:spcAft>
                        <a:buClrTx/>
                        <a:buSzTx/>
                        <a:buFontTx/>
                        <a:buNone/>
                      </a:pPr>
                      <a:r>
                        <a:rPr lang="en-US" altLang="zh-TW" sz="1200" b="1" strike="noStrike" dirty="0">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dirty="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dirty="0">
                          <a:solidFill>
                            <a:schemeClr val="tx1"/>
                          </a:solidFill>
                          <a:latin typeface="Microsoft JhengHei"/>
                          <a:ea typeface="微軟正黑體"/>
                          <a:cs typeface="Calibri"/>
                        </a:rPr>
                        <a:t>(2,000)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rPr>
                        <a:t>Q4</a:t>
                      </a:r>
                      <a:endParaRPr lang="zh-TW" altLang="en-US" sz="120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zh-TW" altLang="en-US" sz="1200" b="1" i="0" u="none" strike="noStrike" kern="1200" cap="none" dirty="0">
                          <a:solidFill>
                            <a:srgbClr val="0000FF"/>
                          </a:solidFill>
                          <a:latin typeface="Microsoft JhengHei"/>
                          <a:ea typeface="Microsoft JhengHei"/>
                          <a:cs typeface="Calibri"/>
                        </a:rPr>
                        <a:t>準備報價與系統功能簡報</a:t>
                      </a:r>
                      <a:endParaRPr lang="zh-TW" altLang="en-US"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rPr>
                        <a:t>和欣</a:t>
                      </a:r>
                      <a:r>
                        <a:rPr lang="en-US" altLang="zh-TW" sz="1200" b="1" u="none" strike="noStrike" cap="none" dirty="0">
                          <a:solidFill>
                            <a:schemeClr val="tx1"/>
                          </a:solidFill>
                          <a:latin typeface="Microsoft JhengHei"/>
                          <a:ea typeface="微軟正黑體"/>
                          <a:cs typeface="Calibri"/>
                        </a:rPr>
                        <a:t>/</a:t>
                      </a:r>
                      <a:r>
                        <a:rPr lang="zh-TW" altLang="en-US" sz="1200" b="1" u="none" strike="noStrike" cap="none" dirty="0">
                          <a:solidFill>
                            <a:schemeClr val="tx1"/>
                          </a:solidFill>
                          <a:latin typeface="Microsoft JhengHei"/>
                          <a:ea typeface="Microsoft JhengHei"/>
                          <a:cs typeface="Calibr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256429778"/>
                  </a:ext>
                </a:extLst>
              </a:tr>
              <a:tr h="107728">
                <a:tc vMerge="1">
                  <a:txBody>
                    <a:bodyPr/>
                    <a:lstStyle/>
                    <a:p>
                      <a:endParaRPr lang="zh-TW"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Microsoft JhengHei"/>
                          <a:ea typeface="Microsoft JhengHei"/>
                          <a:cs typeface="Calibri"/>
                        </a:rPr>
                        <a:t>東元</a:t>
                      </a:r>
                      <a:endParaRPr lang="en-US" altLang="zh-TW" sz="1200" b="1">
                        <a:solidFill>
                          <a:schemeClr val="tx1"/>
                        </a:solidFill>
                        <a:latin typeface="Microsoft JhengHei"/>
                        <a:ea typeface="Microsoft JhengHei"/>
                        <a:cs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Microsoft JhengHei"/>
                          <a:ea typeface="微軟正黑體"/>
                          <a:cs typeface="Calibri"/>
                          <a:sym typeface="Microsoft JhengHei"/>
                        </a:rPr>
                        <a:t>2,670</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SzPts val="1500"/>
                        <a:buFont typeface="Arial" panose="020B0604020202020204" pitchFamily="34" charset="0"/>
                        <a:buNone/>
                      </a:pPr>
                      <a:r>
                        <a:rPr lang="zh-TW" altLang="en-US" sz="1200" b="1" i="0" u="none" strike="noStrike" kern="1200" cap="none" dirty="0">
                          <a:solidFill>
                            <a:srgbClr val="0000FF"/>
                          </a:solidFill>
                          <a:latin typeface="Microsoft JhengHei"/>
                          <a:ea typeface="Microsoft JhengHei"/>
                          <a:cs typeface="Calibri"/>
                        </a:rPr>
                        <a:t>準備與業主討論建置導入會議</a:t>
                      </a:r>
                      <a:endParaRPr lang="zh-TW" altLang="en-US" sz="1200">
                        <a:solidFill>
                          <a:srgbClr val="0000FF"/>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和欣</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941052654"/>
                  </a:ext>
                </a:extLst>
              </a:tr>
              <a:tr h="89776">
                <a:tc vMerge="1">
                  <a:txBody>
                    <a:bodyPr/>
                    <a:lstStyle/>
                    <a:p>
                      <a:endParaRPr lang="zh-TW" altLang="en-US">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Microsoft JhengHei"/>
                          <a:ea typeface="Microsoft JhengHei"/>
                          <a:cs typeface="Calibri"/>
                        </a:rPr>
                        <a:t>馥悅</a:t>
                      </a:r>
                      <a:endParaRPr lang="en-US" altLang="zh-TW" sz="1200" b="1" strike="noStrike">
                        <a:solidFill>
                          <a:schemeClr val="tx1"/>
                        </a:solidFill>
                        <a:effectLst/>
                        <a:latin typeface="Microsoft JhengHei"/>
                        <a:ea typeface="Microsoft JhengHei"/>
                        <a:cs typeface="Calibri"/>
                      </a:endParaRPr>
                    </a:p>
                    <a:p>
                      <a:pPr marL="0" marR="0" lvl="0" indent="0" algn="ctr" defTabSz="914400" rtl="0">
                        <a:lnSpc>
                          <a:spcPct val="100000"/>
                        </a:lnSpc>
                        <a:spcBef>
                          <a:spcPts val="0"/>
                        </a:spcBef>
                        <a:spcAft>
                          <a:spcPts val="0"/>
                        </a:spcAft>
                        <a:buClrTx/>
                        <a:buSzTx/>
                        <a:buFontTx/>
                        <a:buNone/>
                        <a:tabLst/>
                        <a:defRPr/>
                      </a:pPr>
                      <a:r>
                        <a:rPr lang="en-US" altLang="zh-TW" sz="1200" b="1" strike="noStrike" dirty="0">
                          <a:solidFill>
                            <a:schemeClr val="tx1"/>
                          </a:solidFill>
                          <a:effectLst/>
                          <a:latin typeface="Microsoft JhengHei"/>
                          <a:ea typeface="微軟正黑體"/>
                          <a:cs typeface="Calibri"/>
                        </a:rPr>
                        <a:t>(H100)</a:t>
                      </a:r>
                      <a:endParaRPr lang="zh-TW" altLang="en-US" sz="1200" b="1">
                        <a:solidFill>
                          <a:schemeClr val="tx1"/>
                        </a:solidFill>
                        <a:latin typeface="Microsoft JhengHei"/>
                        <a:ea typeface="微軟正黑體"/>
                        <a:cs typeface="Calibr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a:lnSpc>
                          <a:spcPct val="100000"/>
                        </a:lnSpc>
                        <a:spcBef>
                          <a:spcPts val="0"/>
                        </a:spcBef>
                        <a:spcAft>
                          <a:spcPts val="0"/>
                        </a:spcAft>
                        <a:buSzPts val="1500"/>
                        <a:buFont typeface="Microsoft JhengHei"/>
                        <a:buNone/>
                        <a:tabLst/>
                        <a:defRPr/>
                      </a:pPr>
                      <a:r>
                        <a:rPr lang="zh-TW" altLang="en-US" sz="1200" b="1" i="0" u="none" strike="noStrike" baseline="0" dirty="0">
                          <a:solidFill>
                            <a:schemeClr val="tx1"/>
                          </a:solidFill>
                          <a:effectLst/>
                          <a:latin typeface="Microsoft JhengHei"/>
                          <a:ea typeface="Microsoft JhengHei"/>
                          <a:cs typeface="Calibri"/>
                        </a:rPr>
                        <a:t>智慧化產後護理服務系統</a:t>
                      </a:r>
                      <a:endParaRPr lang="en-US" altLang="zh-TW" sz="1200" b="1" i="0" u="none" strike="noStrike" baseline="0">
                        <a:solidFill>
                          <a:schemeClr val="tx1"/>
                        </a:solidFill>
                        <a:effectLst/>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u="none" strike="noStrike" cap="none" baseline="0" dirty="0">
                          <a:solidFill>
                            <a:schemeClr val="tx1"/>
                          </a:solidFill>
                          <a:latin typeface="Microsoft JhengHei"/>
                          <a:ea typeface="微軟正黑體"/>
                          <a:cs typeface="Calibri"/>
                          <a:sym typeface="Microsoft JhengHei"/>
                        </a:rPr>
                        <a:t>(</a:t>
                      </a:r>
                      <a:r>
                        <a:rPr lang="en-US" altLang="zh-TW" sz="1200" b="1" u="none" strike="noStrike" cap="none" baseline="0" dirty="0">
                          <a:solidFill>
                            <a:schemeClr val="tx1"/>
                          </a:solidFill>
                          <a:latin typeface="Microsoft JhengHei"/>
                          <a:ea typeface="微軟正黑體"/>
                          <a:cs typeface="Calibri"/>
                        </a:rPr>
                        <a:t>850</a:t>
                      </a:r>
                      <a:r>
                        <a:rPr lang="en-US" altLang="zh-TW" sz="1200" b="1" u="none" strike="noStrike" cap="none" baseline="0" dirty="0">
                          <a:solidFill>
                            <a:schemeClr val="tx1"/>
                          </a:solidFill>
                          <a:latin typeface="Microsoft JhengHei"/>
                          <a:ea typeface="微軟正黑體"/>
                          <a:cs typeface="Calibri"/>
                          <a:sym typeface="Microsoft JhengHei"/>
                        </a:rPr>
                        <a:t>)</a:t>
                      </a:r>
                      <a:endParaRPr lang="zh-TW" altLang="en-US" sz="1200" b="1" u="none" strike="noStrike" cap="none" baseline="0">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marR="0" lvl="0" indent="0" algn="just" rtl="0">
                        <a:lnSpc>
                          <a:spcPct val="100000"/>
                        </a:lnSpc>
                        <a:spcBef>
                          <a:spcPts val="0"/>
                        </a:spcBef>
                        <a:spcAft>
                          <a:spcPts val="0"/>
                        </a:spcAft>
                        <a:buClr>
                          <a:srgbClr val="000000"/>
                        </a:buClr>
                        <a:buSzPts val="1500"/>
                        <a:buFont typeface="Arial" panose="020B0604020202020204" pitchFamily="34" charset="0"/>
                        <a:buNone/>
                      </a:pPr>
                      <a:r>
                        <a:rPr lang="zh-TW" altLang="en-US" sz="1200" b="1" i="0" u="none" strike="noStrike" kern="1200" cap="none" dirty="0">
                          <a:solidFill>
                            <a:schemeClr val="tx1"/>
                          </a:solidFill>
                          <a:latin typeface="Microsoft JhengHei"/>
                          <a:ea typeface="Microsoft JhengHei"/>
                          <a:cs typeface="Calibri"/>
                        </a:rPr>
                        <a:t>提供報價，待業主回覆</a:t>
                      </a:r>
                      <a:endParaRPr lang="zh-TW" sz="120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Microsoft JhengHei"/>
                          <a:ea typeface="Microsoft JhengHei"/>
                          <a:cs typeface="Calibri"/>
                          <a:sym typeface="Microsoft JhengHei"/>
                        </a:rPr>
                        <a:t>和欣</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耀泰</a:t>
                      </a:r>
                      <a:endParaRPr lang="en-US" altLang="zh-TW" sz="1200" b="1" u="none" strike="noStrike" cap="none">
                        <a:solidFill>
                          <a:schemeClr val="tx1"/>
                        </a:solidFill>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36130877"/>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Microsoft JhengHei"/>
                          <a:ea typeface="Microsoft JhengHei"/>
                          <a:cs typeface="Calibri"/>
                        </a:rPr>
                        <a:t>巨鷗</a:t>
                      </a:r>
                      <a:r>
                        <a:rPr lang="en-US" altLang="zh-TW" sz="1200" b="1" dirty="0">
                          <a:solidFill>
                            <a:schemeClr val="tx1"/>
                          </a:solidFill>
                          <a:latin typeface="Microsoft JhengHei"/>
                          <a:ea typeface="微軟正黑體"/>
                          <a:cs typeface="Calibri"/>
                        </a:rPr>
                        <a:t>2</a:t>
                      </a:r>
                    </a:p>
                    <a:p>
                      <a:pPr marL="0" marR="0" lvl="0" indent="0" algn="ctr" rtl="0">
                        <a:lnSpc>
                          <a:spcPct val="100000"/>
                        </a:lnSpc>
                        <a:spcBef>
                          <a:spcPts val="0"/>
                        </a:spcBef>
                        <a:spcAft>
                          <a:spcPts val="0"/>
                        </a:spcAft>
                        <a:buNone/>
                      </a:pPr>
                      <a:r>
                        <a:rPr lang="en-US" altLang="zh-TW" sz="1200" b="1" u="none" strike="noStrike" cap="none" dirty="0">
                          <a:solidFill>
                            <a:schemeClr val="tx1"/>
                          </a:solidFill>
                          <a:latin typeface="Microsoft JhengHei"/>
                          <a:ea typeface="微軟正黑體"/>
                          <a:cs typeface="Calibri"/>
                          <a:sym typeface="Microsoft JhengHei"/>
                        </a:rPr>
                        <a:t>(H200)</a:t>
                      </a:r>
                      <a:endParaRPr sz="1200" b="1" u="none" strike="noStrike" cap="none">
                        <a:solidFill>
                          <a:schemeClr val="tx1"/>
                        </a:solidFill>
                        <a:latin typeface="Microsoft JhengHei"/>
                        <a:ea typeface="微軟正黑體"/>
                        <a:cs typeface="Calibri"/>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dirty="0">
                          <a:solidFill>
                            <a:schemeClr val="tx1"/>
                          </a:solidFill>
                          <a:latin typeface="Microsoft JhengHei"/>
                          <a:ea typeface="Microsoft JhengHei"/>
                          <a:cs typeface="Calibri"/>
                          <a:sym typeface="Microsoft JhengHei"/>
                        </a:rPr>
                        <a:t>銀光遊樂園</a:t>
                      </a:r>
                      <a:r>
                        <a:rPr lang="zh-TW" altLang="en-US" sz="1200" b="1" u="none" strike="noStrike" cap="none" dirty="0">
                          <a:solidFill>
                            <a:schemeClr val="tx1"/>
                          </a:solidFill>
                          <a:latin typeface="Microsoft JhengHei"/>
                          <a:ea typeface="Microsoft JhengHei"/>
                          <a:cs typeface="Calibri"/>
                        </a:rPr>
                        <a:t>-社區高齡健康管理與促進解決方案</a:t>
                      </a:r>
                      <a:endParaRPr lang="en-US" altLang="en-US" sz="1200" b="1" u="none" strike="noStrike" cap="none">
                        <a:solidFill>
                          <a:schemeClr val="tx1"/>
                        </a:solidFill>
                        <a:latin typeface="Microsoft JhengHei"/>
                        <a:ea typeface="Microsoft JhengHei"/>
                        <a:cs typeface="Calibri"/>
                        <a:sym typeface="Microsoft JhengHei"/>
                      </a:endParaRPr>
                    </a:p>
                    <a:p>
                      <a:pPr marL="0" marR="0" lvl="0" indent="0" algn="just" rtl="0">
                        <a:lnSpc>
                          <a:spcPct val="100000"/>
                        </a:lnSpc>
                        <a:spcBef>
                          <a:spcPts val="0"/>
                        </a:spcBef>
                        <a:spcAft>
                          <a:spcPts val="0"/>
                        </a:spcAft>
                        <a:buClr>
                          <a:srgbClr val="0000FF"/>
                        </a:buClr>
                        <a:buSzPts val="1500"/>
                        <a:buFont typeface="Microsoft JhengHei"/>
                        <a:buNone/>
                      </a:pP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數位部高齡科技補助案</a:t>
                      </a:r>
                      <a:r>
                        <a:rPr lang="en-US" altLang="zh-TW" sz="1200" b="1" u="none" strike="noStrike" cap="none" dirty="0">
                          <a:solidFill>
                            <a:schemeClr val="tx1"/>
                          </a:solidFill>
                          <a:latin typeface="Microsoft JhengHei"/>
                          <a:ea typeface="微軟正黑體"/>
                          <a:cs typeface="Calibri"/>
                          <a:sym typeface="Microsoft JhengHei"/>
                        </a:rPr>
                        <a:t>)</a:t>
                      </a:r>
                      <a:endParaRPr lang="zh-TW" altLang="en-US" sz="1200" b="1" u="none" strike="noStrike" cap="none">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Microsoft JhengHei"/>
                          <a:ea typeface="微軟正黑體"/>
                          <a:cs typeface="Calibri"/>
                          <a:sym typeface="Microsoft JhengHei"/>
                        </a:rPr>
                        <a:t>2,000</a:t>
                      </a:r>
                      <a:endParaRPr lang="zh-TW" altLang="en-US" sz="1200" b="1" u="none" strike="noStrike" cap="none">
                        <a:solidFill>
                          <a:schemeClr val="tx1"/>
                        </a:solidFill>
                        <a:latin typeface="Microsoft JhengHe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Microsoft JhengHei"/>
                          <a:ea typeface="微軟正黑體"/>
                          <a:cs typeface="Calibri"/>
                          <a:sym typeface="Microsoft JhengHei"/>
                        </a:rPr>
                        <a:t>Q4</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1778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rPr>
                        <a:t>數發部提案程序未完成，將改提新的補助案</a:t>
                      </a:r>
                      <a:endParaRPr kumimoji="0" lang="zh-TW" altLang="en-US" sz="1200" b="1" i="0" u="none" strike="noStrike" kern="1200" cap="none" spc="0" normalizeH="0" baseline="0" noProof="0" dirty="0">
                        <a:ln>
                          <a:noFill/>
                        </a:ln>
                        <a:solidFill>
                          <a:srgbClr val="0000FF"/>
                        </a:solidFill>
                        <a:effectLst/>
                        <a:uLnTx/>
                        <a:uFillTx/>
                        <a:latin typeface="Microsoft JhengHei"/>
                        <a:ea typeface="Microsoft JhengHei"/>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err="1">
                          <a:solidFill>
                            <a:schemeClr val="tx1"/>
                          </a:solidFill>
                          <a:latin typeface="Microsoft JhengHei"/>
                          <a:ea typeface="微軟正黑體"/>
                          <a:cs typeface="Calibri"/>
                        </a:rPr>
                        <a:t>文新</a:t>
                      </a:r>
                      <a:r>
                        <a:rPr lang="en-US" altLang="zh-TW" sz="1200" b="1" u="none" strike="noStrike" cap="none" dirty="0">
                          <a:solidFill>
                            <a:schemeClr val="tx1"/>
                          </a:solidFill>
                          <a:latin typeface="Microsoft JhengHei"/>
                          <a:ea typeface="微軟正黑體"/>
                          <a:cs typeface="Calibri"/>
                          <a:sym typeface="Microsoft JhengHei"/>
                        </a:rPr>
                        <a:t>/</a:t>
                      </a:r>
                      <a:r>
                        <a:rPr lang="zh-TW" altLang="en-US" sz="1200" b="1" u="none" strike="noStrike" cap="none" dirty="0">
                          <a:solidFill>
                            <a:schemeClr val="tx1"/>
                          </a:solidFill>
                          <a:latin typeface="Microsoft JhengHei"/>
                          <a:ea typeface="Microsoft JhengHei"/>
                          <a:cs typeface="Calibri"/>
                          <a:sym typeface="Microsoft JhengHei"/>
                        </a:rPr>
                        <a:t>碧蓮</a:t>
                      </a:r>
                      <a:endParaRPr lang="zh-TW" altLang="en-US" sz="1200" b="1" dirty="0">
                        <a:solidFill>
                          <a:schemeClr val="tx1"/>
                        </a:solidFill>
                        <a:latin typeface="Microsoft JhengHei"/>
                        <a:ea typeface="Microsoft JhengHei"/>
                        <a:cs typeface="Calibr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4207101590"/>
                  </a:ext>
                </a:extLst>
              </a:tr>
            </a:tbl>
          </a:graphicData>
        </a:graphic>
      </p:graphicFrame>
    </p:spTree>
    <p:extLst>
      <p:ext uri="{BB962C8B-B14F-4D97-AF65-F5344CB8AC3E}">
        <p14:creationId xmlns:p14="http://schemas.microsoft.com/office/powerpoint/2010/main" val="312902018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6</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285097875"/>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a:ea typeface="Calibri" panose="020F0502020204030204" pitchFamily="34" charset="0"/>
                          <a:cs typeface="Calibri"/>
                        </a:rPr>
                        <a:t>1</a:t>
                      </a:r>
                      <a:endParaRPr lang="zh-TW" altLang="en-US" sz="1300" b="0" dirty="0">
                        <a:solidFill>
                          <a:schemeClr val="tx1"/>
                        </a:solidFill>
                        <a:latin typeface="Calibri"/>
                        <a:ea typeface="微軟正黑體" panose="020B0604030504040204" pitchFamily="34" charset="-120"/>
                        <a:cs typeface="Calibri"/>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a:ea typeface="微軟正黑體"/>
                          <a:cs typeface="Calibri"/>
                        </a:rPr>
                        <a:t>發展</a:t>
                      </a:r>
                      <a:r>
                        <a:rPr lang="en-US" altLang="zh-TW" sz="1300" b="1" dirty="0">
                          <a:solidFill>
                            <a:schemeClr val="tx1"/>
                          </a:solidFill>
                          <a:latin typeface="Calibri"/>
                          <a:ea typeface="Calibri" panose="020F0502020204030204" pitchFamily="34" charset="0"/>
                          <a:cs typeface="Calibri"/>
                        </a:rPr>
                        <a:t>/</a:t>
                      </a:r>
                      <a:r>
                        <a:rPr lang="zh-TW" altLang="en-US" sz="1300" b="1">
                          <a:solidFill>
                            <a:schemeClr val="tx1"/>
                          </a:solidFill>
                          <a:latin typeface="Calibri"/>
                          <a:ea typeface="微軟正黑體"/>
                          <a:cs typeface="Calibri"/>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dirty="0">
                          <a:solidFill>
                            <a:schemeClr val="tx1"/>
                          </a:solidFill>
                          <a:latin typeface="Calibri"/>
                          <a:ea typeface="Calibri" panose="020F0502020204030204" pitchFamily="34" charset="0"/>
                          <a:cs typeface="Calibri"/>
                        </a:rPr>
                        <a:t>Objective</a:t>
                      </a:r>
                      <a:endParaRPr lang="zh-TW" altLang="en-US" sz="1300" b="1" dirty="0">
                        <a:solidFill>
                          <a:schemeClr val="tx1"/>
                        </a:solidFill>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dirty="0">
                          <a:solidFill>
                            <a:schemeClr val="tx1"/>
                          </a:solidFill>
                          <a:effectLst/>
                          <a:latin typeface="Calibri"/>
                          <a:ea typeface="Calibri" panose="020F0502020204030204" pitchFamily="34" charset="0"/>
                          <a:cs typeface="Calibri"/>
                        </a:rPr>
                        <a:t>(</a:t>
                      </a:r>
                      <a:r>
                        <a:rPr lang="en-US" altLang="zh-TW" sz="1200" kern="1200" dirty="0" err="1">
                          <a:solidFill>
                            <a:schemeClr val="tx1"/>
                          </a:solidFill>
                          <a:effectLst/>
                          <a:latin typeface="Calibri"/>
                          <a:ea typeface="Calibri" panose="020F0502020204030204" pitchFamily="34" charset="0"/>
                          <a:cs typeface="Calibri"/>
                        </a:rPr>
                        <a:t>iMAS</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dirty="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dirty="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dirty="0">
                          <a:solidFill>
                            <a:schemeClr val="tx1"/>
                          </a:solidFill>
                          <a:effectLst/>
                          <a:latin typeface="Calibri"/>
                          <a:ea typeface="微軟正黑體"/>
                        </a:rPr>
                        <a:t>07/30</a:t>
                      </a:r>
                      <a:r>
                        <a:rPr lang="zh-TW" altLang="en-US" sz="1200" b="0" i="0" u="none" strike="noStrike" kern="1200" noProof="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dirty="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試辦計畫，會希望持續應用 </a:t>
                      </a:r>
                      <a:r>
                        <a:rPr lang="en-US" altLang="zh-TW" sz="1200" b="0" i="0" u="none" strike="noStrike" kern="1200" noProof="0" dirty="0" err="1">
                          <a:solidFill>
                            <a:schemeClr val="tx1"/>
                          </a:solidFill>
                          <a:effectLst/>
                          <a:latin typeface="Calibri"/>
                          <a:ea typeface="微軟正黑體"/>
                        </a:rPr>
                        <a:t>iMAS</a:t>
                      </a:r>
                      <a:r>
                        <a:rPr lang="zh-TW" altLang="en-US" sz="1200" b="0" i="0" u="none" strike="noStrike" kern="1200" noProof="0">
                          <a:solidFill>
                            <a:schemeClr val="tx1"/>
                          </a:solidFill>
                          <a:effectLst/>
                          <a:latin typeface="Calibri"/>
                          <a:ea typeface="Microsoft JhengHei"/>
                        </a:rPr>
                        <a:t> 系統，但為符合 </a:t>
                      </a:r>
                      <a:r>
                        <a:rPr lang="en-US" altLang="zh-TW" sz="1200" b="0" i="0" u="none" strike="noStrike" kern="1200" noProof="0" dirty="0" err="1">
                          <a:solidFill>
                            <a:schemeClr val="tx1"/>
                          </a:solidFill>
                          <a:effectLst/>
                          <a:latin typeface="Calibri"/>
                          <a:ea typeface="微軟正黑體"/>
                        </a:rPr>
                        <a:t>HaH</a:t>
                      </a:r>
                      <a:r>
                        <a:rPr lang="zh-TW" altLang="en-US" sz="1200" b="0" i="0" u="none" strike="noStrike" kern="1200" noProof="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dirty="0">
                          <a:solidFill>
                            <a:schemeClr val="tx1"/>
                          </a:solidFill>
                          <a:effectLst/>
                          <a:latin typeface="Calibri"/>
                          <a:ea typeface="微軟正黑體"/>
                        </a:rPr>
                        <a:t>-</a:t>
                      </a:r>
                      <a:r>
                        <a:rPr lang="zh-TW" altLang="en-US" sz="1200" b="0" i="0" u="none" strike="noStrike" kern="1200" noProof="0">
                          <a:solidFill>
                            <a:schemeClr val="tx1"/>
                          </a:solidFill>
                          <a:effectLst/>
                          <a:latin typeface="Calibri"/>
                          <a:ea typeface="Microsoft JhengHei"/>
                        </a:rPr>
                        <a:t>博鈞，討論介接事宜。</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Calibri"/>
                          <a:ea typeface="Microsoft JhengHei"/>
                        </a:rPr>
                        <a:t>服科中心以「Innovative Telemedicine System 2.0 for Precise Remote Cardiac and Abdominal Ultrasound」榮獲享有資通訊界的奧斯卡獎美譽的「WITSA ICT Excellence Award」之「Innovative eHealth Solutions Award」首獎，團隊將於10月4日至6日前往亞美尼亞葉里溫參加第28屆世界資訊科技大會（WCIT 2024）及頒獎典禮。本次大會主題為「THE POWER OF MIND: AI beyond limits, within ethics」，討論議題涵蓋AI應用、數位新創、SDG、數位人才、智慧醫療與智慧農業等領域，預計將有來自70餘個國家的洽商團進行交流與媒合。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0"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a:ea typeface="Calibri" panose="020F0502020204030204" pitchFamily="34" charset="0"/>
                          <a:cs typeface="Calibri"/>
                        </a:rPr>
                        <a:t>Key Result </a:t>
                      </a:r>
                      <a:endParaRPr lang="zh-TW" altLang="en-US" sz="1300" kern="1200" dirty="0">
                        <a:solidFill>
                          <a:schemeClr val="tx1"/>
                        </a:solidFill>
                        <a:effectLst/>
                        <a:latin typeface="Calibri"/>
                        <a:ea typeface="微軟正黑體" panose="020B0604030504040204" pitchFamily="34" charset="-120"/>
                        <a:cs typeface="Calibri"/>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與 </a:t>
                      </a:r>
                      <a:r>
                        <a:rPr lang="en-US" altLang="zh-TW" sz="1200" kern="1200" dirty="0">
                          <a:solidFill>
                            <a:schemeClr val="tx1"/>
                          </a:solidFill>
                          <a:effectLst/>
                          <a:latin typeface="Calibri"/>
                          <a:ea typeface="Calibri" panose="020F0502020204030204" pitchFamily="34" charset="0"/>
                          <a:cs typeface="Calibri"/>
                        </a:rPr>
                        <a:t>1</a:t>
                      </a:r>
                      <a:r>
                        <a:rPr lang="zh-TW" altLang="en-US" sz="1200" kern="1200">
                          <a:solidFill>
                            <a:schemeClr val="tx1"/>
                          </a:solidFill>
                          <a:effectLst/>
                          <a:latin typeface="Calibri"/>
                          <a:ea typeface="微軟正黑體"/>
                          <a:cs typeface="Calibri"/>
                        </a:rPr>
                        <a:t> 家醫學中心，以個案為中心跨院所</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跨科遠距會診符合國際 </a:t>
                      </a:r>
                      <a:r>
                        <a:rPr lang="en-US" altLang="zh-TW" sz="1200" kern="1200" dirty="0">
                          <a:solidFill>
                            <a:schemeClr val="tx1"/>
                          </a:solidFill>
                          <a:effectLst/>
                          <a:latin typeface="Calibri"/>
                          <a:ea typeface="Calibri" panose="020F0502020204030204" pitchFamily="34" charset="0"/>
                          <a:cs typeface="Calibri"/>
                        </a:rPr>
                        <a:t>FHIR/DICOM</a:t>
                      </a:r>
                      <a:r>
                        <a:rPr lang="zh-TW" altLang="en-US" sz="1200" kern="1200">
                          <a:solidFill>
                            <a:schemeClr val="tx1"/>
                          </a:solidFill>
                          <a:effectLst/>
                          <a:latin typeface="Calibri"/>
                          <a:ea typeface="微軟正黑體"/>
                          <a:cs typeface="Calibri"/>
                        </a:rPr>
                        <a:t> 標準</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資料交換</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：醫資加密、不落地跨系統</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跨機構授權調閱，建立規模化之實證典範。</a:t>
                      </a:r>
                    </a:p>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結合居家醫療醫學會與在宅醫療醫學會、醫材、醫療資訊平台、醫療資訊服務業者，導入數位篩檢工具、復健處方、健康賦能等服務，完備解決方案生態體系，應用推動居家 </a:t>
                      </a:r>
                      <a:r>
                        <a:rPr lang="en-US" altLang="zh-TW" sz="1200" kern="1200" dirty="0">
                          <a:solidFill>
                            <a:schemeClr val="tx1"/>
                          </a:solidFill>
                          <a:effectLst/>
                          <a:latin typeface="Calibri"/>
                          <a:ea typeface="Calibri" panose="020F0502020204030204" pitchFamily="34" charset="0"/>
                          <a:cs typeface="Calibri"/>
                        </a:rPr>
                        <a:t>PAC/</a:t>
                      </a:r>
                      <a:r>
                        <a:rPr lang="zh-TW" altLang="en-US" sz="1200" kern="1200">
                          <a:solidFill>
                            <a:schemeClr val="tx1"/>
                          </a:solidFill>
                          <a:effectLst/>
                          <a:latin typeface="Calibri"/>
                          <a:ea typeface="微軟正黑體"/>
                          <a:cs typeface="Calibri"/>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7842025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215900" lvl="1" indent="-215900" algn="just">
                        <a:lnSpc>
                          <a:spcPts val="2000"/>
                        </a:lnSpc>
                        <a:spcBef>
                          <a:spcPts val="0"/>
                        </a:spcBef>
                        <a:spcAft>
                          <a:spcPts val="0"/>
                        </a:spcAft>
                        <a:buFont typeface="Arial"/>
                        <a:buChar char="•"/>
                      </a:pPr>
                      <a:r>
                        <a:rPr lang="zh-TW" altLang="en-US" sz="1200" b="0" i="0" u="none" strike="noStrike" kern="1200" noProof="0">
                          <a:solidFill>
                            <a:schemeClr val="tx1"/>
                          </a:solidFill>
                          <a:effectLst/>
                          <a:latin typeface="Calibri"/>
                          <a:ea typeface="Microsoft JhengHei"/>
                        </a:rPr>
                        <a:t>衛福部</a:t>
                      </a:r>
                      <a:r>
                        <a:rPr lang="zh-TW" sz="1200" b="0" i="0" u="none" strike="noStrike" kern="1200" noProof="0">
                          <a:solidFill>
                            <a:schemeClr val="tx1"/>
                          </a:solidFill>
                          <a:effectLst/>
                          <a:latin typeface="Calibri"/>
                          <a:ea typeface="Microsoft JhengHei"/>
                        </a:rPr>
                        <a:t>次世代數位醫療平臺計畫辦公室計畫，正式展開。本年度執行內容，進行以住院護理資訊系統(NIS)，透過與廠商合作進行系統開發與建置，以下列兩項重點建置次世代 NIS 示範服務(示範智慧病房/病室)如下：</a:t>
                      </a:r>
                      <a:endParaRPr lang="zh-TW" altLang="en-US" sz="1200" b="0" i="0" u="none" strike="noStrike" kern="1200" noProof="0">
                        <a:solidFill>
                          <a:schemeClr val="tx1"/>
                        </a:solidFill>
                        <a:effectLst/>
                        <a:latin typeface="Calibri"/>
                        <a:ea typeface="Microsoft JhengHei"/>
                        <a:cs typeface="Calibr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降低工作負擔、提升效率：監測數據格式標準；語音輸入自動生成護摘、交班紀錄，提醒與追踪</a:t>
                      </a:r>
                      <a:endParaRPr lang="zh-TW" altLang="en-US" sz="1200">
                        <a:solidFill>
                          <a:schemeClr val="tx1"/>
                        </a:solidFill>
                        <a:latin typeface="Calibri"/>
                        <a:ea typeface="Microsoft JhengHei"/>
                      </a:endParaRPr>
                    </a:p>
                    <a:p>
                      <a:pPr marL="647700" lvl="1" indent="-215900" algn="just">
                        <a:lnSpc>
                          <a:spcPct val="100000"/>
                        </a:lnSpc>
                        <a:spcBef>
                          <a:spcPts val="0"/>
                        </a:spcBef>
                        <a:spcAft>
                          <a:spcPts val="0"/>
                        </a:spcAft>
                        <a:buAutoNum type="arabicPeriod"/>
                      </a:pPr>
                      <a:r>
                        <a:rPr lang="zh-TW" sz="1200" b="0" i="0" u="none" strike="noStrike" kern="1200" noProof="0">
                          <a:solidFill>
                            <a:schemeClr val="tx1"/>
                          </a:solidFill>
                          <a:latin typeface="Calibri"/>
                          <a:ea typeface="Microsoft JhengHei"/>
                        </a:rPr>
                        <a:t>導入智慧服務、優化流程：病患行為監測與 EWS 系統功能整合智慧排泄、智慧藥盒運送機器人</a:t>
                      </a:r>
                      <a:endParaRPr lang="zh-TW" sz="1200">
                        <a:solidFill>
                          <a:schemeClr val="tx1"/>
                        </a:solidFill>
                        <a:latin typeface="Calibri"/>
                        <a:ea typeface="Microsoft JhengHei"/>
                      </a:endParaRPr>
                    </a:p>
                    <a:p>
                      <a:pPr marL="215900" lvl="1" indent="-215900" algn="just">
                        <a:lnSpc>
                          <a:spcPts val="2000"/>
                        </a:lnSpc>
                        <a:spcBef>
                          <a:spcPts val="0"/>
                        </a:spcBef>
                        <a:spcAft>
                          <a:spcPts val="0"/>
                        </a:spcAft>
                        <a:buFont typeface="Arial"/>
                        <a:buChar char="•"/>
                      </a:pPr>
                      <a:r>
                        <a:rPr lang="zh-TW" sz="1200" b="0" i="0" u="none" strike="noStrike" kern="1200" noProof="0">
                          <a:solidFill>
                            <a:schemeClr val="tx1"/>
                          </a:solidFill>
                          <a:effectLst/>
                          <a:latin typeface="Calibri"/>
                          <a:ea typeface="Microsoft JhengHei"/>
                        </a:rPr>
                        <a:t>場域驗證</a:t>
                      </a:r>
                      <a:endParaRPr lang="zh-TW" altLang="en-US" sz="1200">
                        <a:solidFill>
                          <a:schemeClr val="tx1"/>
                        </a:solidFill>
                        <a:latin typeface="Calibri"/>
                        <a:ea typeface="Microsoft JhengHei"/>
                      </a:endParaRPr>
                    </a:p>
                    <a:p>
                      <a:pPr marL="431800" lvl="1" indent="-215900" algn="just">
                        <a:lnSpc>
                          <a:spcPts val="2000"/>
                        </a:lnSpc>
                        <a:spcBef>
                          <a:spcPts val="0"/>
                        </a:spcBef>
                        <a:spcAft>
                          <a:spcPts val="0"/>
                        </a:spcAft>
                        <a:buFont typeface="Arial" panose="020B0604020202020204" pitchFamily="34" charset="0"/>
                        <a:buChar char="•"/>
                      </a:pPr>
                      <a:r>
                        <a:rPr lang="zh-TW" altLang="en-US" sz="1200" b="0" i="0" u="none" strike="noStrike" kern="1200" noProof="0">
                          <a:solidFill>
                            <a:srgbClr val="0000FF"/>
                          </a:solidFill>
                          <a:latin typeface="Calibri"/>
                          <a:ea typeface="Microsoft JhengHei"/>
                        </a:rPr>
                        <a:t>完成</a:t>
                      </a:r>
                      <a:r>
                        <a:rPr lang="zh-TW" sz="1200" b="0" i="0" u="none" strike="noStrike" kern="1200" noProof="0">
                          <a:solidFill>
                            <a:srgbClr val="0000FF"/>
                          </a:solidFill>
                          <a:latin typeface="Calibri"/>
                          <a:ea typeface="Microsoft JhengHei"/>
                        </a:rPr>
                        <a:t>部醫院</a:t>
                      </a:r>
                      <a:r>
                        <a:rPr lang="zh-TW" altLang="en-US" sz="1200" b="0" i="0" u="none" strike="noStrike" kern="1200" noProof="0">
                          <a:solidFill>
                            <a:srgbClr val="0000FF"/>
                          </a:solidFill>
                          <a:latin typeface="Calibri"/>
                          <a:ea typeface="Microsoft JhengHei"/>
                        </a:rPr>
                        <a:t>住院護理資訊</a:t>
                      </a:r>
                      <a:r>
                        <a:rPr lang="zh-TW" sz="1200" b="0" i="0" u="none" strike="noStrike" kern="1200" noProof="0">
                          <a:solidFill>
                            <a:srgbClr val="0000FF"/>
                          </a:solidFill>
                          <a:latin typeface="Calibri"/>
                          <a:ea typeface="Microsoft JhengHei"/>
                        </a:rPr>
                        <a:t>系統</a:t>
                      </a:r>
                      <a:r>
                        <a:rPr lang="zh-TW" altLang="en-US" sz="1200" b="0" i="0" u="none" strike="noStrike" kern="1200" noProof="0">
                          <a:solidFill>
                            <a:srgbClr val="0000FF"/>
                          </a:solidFill>
                          <a:latin typeface="Calibri"/>
                          <a:ea typeface="Microsoft JhengHei"/>
                        </a:rPr>
                        <a:t>與</a:t>
                      </a:r>
                      <a:r>
                        <a:rPr lang="zh-TW" sz="1200" b="0" i="0" u="none" strike="noStrike" kern="1200" noProof="0">
                          <a:solidFill>
                            <a:srgbClr val="0000FF"/>
                          </a:solidFill>
                          <a:latin typeface="Calibri"/>
                          <a:ea typeface="Microsoft JhengHei"/>
                        </a:rPr>
                        <a:t>智慧應用 Demo 項目開發</a:t>
                      </a:r>
                      <a:r>
                        <a:rPr lang="zh-TW" altLang="en-US" sz="1200" b="0" i="0" u="none" strike="noStrike" kern="1200" noProof="0">
                          <a:solidFill>
                            <a:srgbClr val="0000FF"/>
                          </a:solidFill>
                          <a:latin typeface="Calibri"/>
                          <a:ea typeface="Microsoft JhengHei"/>
                        </a:rPr>
                        <a:t>與整合，10月進行部立台中醫院場域實際系統整合及成效評估</a:t>
                      </a:r>
                      <a:endParaRPr lang="zh-TW" sz="1200" b="0" i="0" u="none" strike="noStrike" kern="1200" noProof="0">
                        <a:solidFill>
                          <a:srgbClr val="0000FF"/>
                        </a:solidFill>
                        <a:latin typeface="Calibri"/>
                        <a:ea typeface="Microsoft JhengHe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099829932"/>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a:solidFill>
                            <a:schemeClr val="tx1"/>
                          </a:solidFill>
                          <a:effectLst/>
                          <a:latin typeface="Calibri"/>
                          <a:ea typeface="微軟正黑體"/>
                          <a:cs typeface="Calibri"/>
                        </a:rPr>
                        <a:t>預計將方案推動導入國內物理治療所。</a:t>
                      </a:r>
                      <a:endParaRPr lang="en-US" altLang="zh-CN" sz="1200" kern="120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a:solidFill>
                            <a:srgbClr val="0000FF"/>
                          </a:solidFill>
                          <a:effectLst/>
                          <a:latin typeface="Microsoft JhengHei"/>
                          <a:ea typeface="Microsoft JhengHei"/>
                        </a:rPr>
                        <a:t>服科</a:t>
                      </a:r>
                      <a:r>
                        <a:rPr lang="zh-TW" sz="1200" b="0" i="0" u="none" strike="noStrike" kern="1200" noProof="0">
                          <a:solidFill>
                            <a:srgbClr val="0000FF"/>
                          </a:solidFill>
                          <a:effectLst/>
                          <a:latin typeface="Microsoft JhengHei"/>
                          <a:ea typeface="Microsoft JhengHei"/>
                        </a:rPr>
                        <a:t>中</a:t>
                      </a:r>
                      <a:r>
                        <a:rPr lang="zh-TW" altLang="en-US" sz="1200" b="0" i="0" u="none" strike="noStrike" kern="1200" noProof="0">
                          <a:solidFill>
                            <a:srgbClr val="0000FF"/>
                          </a:solidFill>
                          <a:effectLst/>
                          <a:latin typeface="Microsoft JhengHei"/>
                          <a:ea typeface="Microsoft JhengHei"/>
                        </a:rPr>
                        <a:t>心</a:t>
                      </a:r>
                      <a:r>
                        <a:rPr lang="zh-TW" sz="1200" b="0" i="0" u="none" strike="noStrike" kern="1200" noProof="0">
                          <a:solidFill>
                            <a:srgbClr val="0000FF"/>
                          </a:solidFill>
                          <a:effectLst/>
                          <a:latin typeface="Microsoft JhengHei"/>
                          <a:ea typeface="Microsoft JhengHei"/>
                        </a:rPr>
                        <a:t>執行</a:t>
                      </a:r>
                      <a:r>
                        <a:rPr lang="zh-TW" altLang="en-US" sz="1200" b="0" i="0" u="none" strike="noStrike" kern="1200" noProof="0">
                          <a:solidFill>
                            <a:srgbClr val="0000FF"/>
                          </a:solidFill>
                          <a:effectLst/>
                          <a:latin typeface="Microsoft JhengHei"/>
                          <a:ea typeface="Microsoft JhengHei"/>
                        </a:rPr>
                        <a:t>前瞻「巴金森氏症數位節律刺激復能方案」規劃</a:t>
                      </a:r>
                      <a:r>
                        <a:rPr lang="en-US" altLang="zh-TW" sz="1200" b="0" i="0" u="none" strike="noStrike" kern="1200" noProof="0">
                          <a:solidFill>
                            <a:srgbClr val="0000FF"/>
                          </a:solidFill>
                          <a:effectLst/>
                          <a:latin typeface="Microsoft JhengHei"/>
                          <a:ea typeface="Microsoft JhengHei"/>
                        </a:rPr>
                        <a:t>PD</a:t>
                      </a:r>
                      <a:r>
                        <a:rPr lang="zh-TW" altLang="en-US" sz="1200" b="0" i="0" u="none" strike="noStrike" kern="1200" noProof="0">
                          <a:solidFill>
                            <a:srgbClr val="0000FF"/>
                          </a:solidFill>
                          <a:effectLst/>
                          <a:latin typeface="Microsoft JhengHei"/>
                          <a:ea typeface="Microsoft JhengHei"/>
                        </a:rPr>
                        <a:t>數位節律復能方案臨床驗證情境，</a:t>
                      </a:r>
                      <a:r>
                        <a:rPr lang="zh-TW" sz="1200" b="0" i="0" u="none" strike="noStrike" kern="1200" noProof="0">
                          <a:solidFill>
                            <a:srgbClr val="0000FF"/>
                          </a:solidFill>
                          <a:effectLst/>
                          <a:latin typeface="Microsoft JhengHei"/>
                          <a:ea typeface="Microsoft JhengHei"/>
                        </a:rPr>
                        <a:t>場域驗證</a:t>
                      </a:r>
                      <a:r>
                        <a:rPr lang="zh-TW" altLang="en-US" sz="1200" b="0" i="0" u="none" strike="noStrike" kern="1200" noProof="0">
                          <a:solidFill>
                            <a:srgbClr val="0000FF"/>
                          </a:solidFill>
                          <a:effectLst/>
                          <a:latin typeface="Microsoft JhengHei"/>
                          <a:ea typeface="Microsoft JhengHei"/>
                        </a:rPr>
                        <a:t>與中醫大附設醫院及臺大醫院新竹分院及進行</a:t>
                      </a:r>
                      <a:r>
                        <a:rPr lang="zh-TW" sz="1200" b="0" i="0" u="none" strike="noStrike" kern="1200" noProof="0">
                          <a:solidFill>
                            <a:srgbClr val="0000FF"/>
                          </a:solidFill>
                          <a:effectLst/>
                          <a:latin typeface="Microsoft JhengHei"/>
                          <a:ea typeface="Microsoft JhengHei"/>
                        </a:rPr>
                        <a:t>合作</a:t>
                      </a:r>
                      <a:r>
                        <a:rPr lang="zh-TW" altLang="en-US" sz="1200" b="0" i="0" u="none" strike="noStrike" kern="1200" noProof="0">
                          <a:solidFill>
                            <a:srgbClr val="0000FF"/>
                          </a:solidFill>
                          <a:effectLst/>
                          <a:latin typeface="Microsoft JhengHei"/>
                          <a:ea typeface="Microsoft JhengHei"/>
                        </a:rPr>
                        <a:t>。中醫大場域驗證</a:t>
                      </a:r>
                      <a:r>
                        <a:rPr lang="zh-TW" sz="1200" b="0" i="0" u="none" strike="noStrike" kern="1200" noProof="0">
                          <a:solidFill>
                            <a:srgbClr val="0000FF"/>
                          </a:solidFill>
                          <a:effectLst/>
                          <a:latin typeface="Microsoft JhengHei"/>
                          <a:ea typeface="Microsoft JhengHei"/>
                        </a:rPr>
                        <a:t>以凍結步態</a:t>
                      </a:r>
                      <a:r>
                        <a:rPr lang="en-US" altLang="zh-TW" sz="1200" b="0" i="0" u="none" strike="noStrike" kern="1200" noProof="0">
                          <a:solidFill>
                            <a:srgbClr val="0000FF"/>
                          </a:solidFill>
                          <a:effectLst/>
                          <a:latin typeface="Microsoft JhengHei"/>
                          <a:ea typeface="Microsoft JhengHei"/>
                        </a:rPr>
                        <a:t>(FOG)</a:t>
                      </a:r>
                      <a:r>
                        <a:rPr lang="zh-TW" sz="1200" b="0" i="0" u="none" strike="noStrike" kern="1200" noProof="0">
                          <a:solidFill>
                            <a:srgbClr val="0000FF"/>
                          </a:solidFill>
                          <a:effectLst/>
                          <a:latin typeface="Microsoft JhengHei"/>
                          <a:ea typeface="Microsoft JhengHei"/>
                        </a:rPr>
                        <a:t>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a:t>
                      </a:r>
                      <a:r>
                        <a:rPr lang="zh-TW" altLang="en-US" sz="1200" b="0" i="0" u="none" strike="noStrike" kern="1200" noProof="0">
                          <a:solidFill>
                            <a:srgbClr val="0000FF"/>
                          </a:solidFill>
                          <a:effectLst/>
                          <a:latin typeface="Microsoft JhengHei"/>
                          <a:ea typeface="Microsoft JhengHei"/>
                        </a:rPr>
                        <a:t>收案</a:t>
                      </a:r>
                      <a:r>
                        <a:rPr lang="zh-TW" sz="1200" b="0" i="0" u="none" strike="noStrike" kern="1200" noProof="0">
                          <a:solidFill>
                            <a:srgbClr val="0000FF"/>
                          </a:solidFill>
                          <a:effectLst/>
                          <a:latin typeface="Microsoft JhengHei"/>
                          <a:ea typeface="Microsoft JhengHei"/>
                        </a:rPr>
                        <a:t>對象，針對不同屬性之</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技術，比較</a:t>
                      </a:r>
                      <a:r>
                        <a:rPr lang="zh-TW" altLang="en-US" sz="1200" b="0" i="0" u="none" strike="noStrike" kern="1200" noProof="0">
                          <a:solidFill>
                            <a:srgbClr val="0000FF"/>
                          </a:solidFill>
                          <a:effectLst/>
                          <a:latin typeface="Microsoft JhengHei"/>
                          <a:ea typeface="Microsoft JhengHei"/>
                        </a:rPr>
                        <a:t>兩種</a:t>
                      </a:r>
                      <a:r>
                        <a:rPr lang="zh-TW" sz="1200" b="0" i="0" u="none" strike="noStrike" kern="1200" noProof="0">
                          <a:solidFill>
                            <a:srgbClr val="0000FF"/>
                          </a:solidFill>
                          <a:effectLst/>
                          <a:latin typeface="Microsoft JhengHei"/>
                          <a:ea typeface="Microsoft JhengHei"/>
                        </a:rPr>
                        <a:t>介入策略之</a:t>
                      </a:r>
                      <a:r>
                        <a:rPr lang="zh-TW" altLang="en-US" sz="1200" b="0" i="0" u="none" strike="noStrike" kern="1200" noProof="0">
                          <a:solidFill>
                            <a:srgbClr val="0000FF"/>
                          </a:solidFill>
                          <a:effectLst/>
                          <a:latin typeface="Microsoft JhengHei"/>
                          <a:ea typeface="Microsoft JhengHei"/>
                        </a:rPr>
                        <a:t>步態改善</a:t>
                      </a:r>
                      <a:r>
                        <a:rPr lang="zh-TW" sz="1200" b="0" i="0" u="none" strike="noStrike" kern="1200" noProof="0">
                          <a:solidFill>
                            <a:srgbClr val="0000FF"/>
                          </a:solidFill>
                          <a:effectLst/>
                          <a:latin typeface="Microsoft JhengHei"/>
                          <a:ea typeface="Microsoft JhengHei"/>
                        </a:rPr>
                        <a:t>成效</a:t>
                      </a:r>
                      <a:r>
                        <a:rPr lang="zh-TW" altLang="en-US" sz="1200" b="0" i="0" u="none" strike="noStrike" kern="1200" noProof="0">
                          <a:solidFill>
                            <a:srgbClr val="0000FF"/>
                          </a:solidFill>
                          <a:effectLst/>
                          <a:latin typeface="Microsoft JhengHei"/>
                          <a:ea typeface="Microsoft JhengHei"/>
                        </a:rPr>
                        <a:t>；目前</a:t>
                      </a:r>
                      <a:r>
                        <a:rPr lang="en-US" altLang="zh-TW" sz="1200" b="0" i="0" u="none" strike="noStrike" kern="1200" noProof="0">
                          <a:solidFill>
                            <a:srgbClr val="0000FF"/>
                          </a:solidFill>
                          <a:effectLst/>
                          <a:latin typeface="Microsoft JhengHei"/>
                          <a:ea typeface="Microsoft JhengHei"/>
                        </a:rPr>
                        <a:t>IRB</a:t>
                      </a:r>
                      <a:r>
                        <a:rPr lang="zh-TW" altLang="en-US" sz="1200" b="0" i="0" u="none" strike="noStrike" kern="1200" noProof="0">
                          <a:solidFill>
                            <a:srgbClr val="0000FF"/>
                          </a:solidFill>
                          <a:effectLst/>
                          <a:latin typeface="Microsoft JhengHei"/>
                          <a:ea typeface="Microsoft JhengHei"/>
                        </a:rPr>
                        <a:t>審查已通過，9/19 正式收案</a:t>
                      </a:r>
                      <a:r>
                        <a:rPr lang="zh-TW" sz="1200" b="0" i="0" u="none" strike="noStrike" kern="1200" noProof="0">
                          <a:solidFill>
                            <a:srgbClr val="0000FF"/>
                          </a:solidFill>
                          <a:effectLst/>
                          <a:latin typeface="Microsoft JhengHei"/>
                          <a:ea typeface="Microsoft JhengHei"/>
                        </a:rPr>
                        <a:t>。</a:t>
                      </a:r>
                      <a:r>
                        <a:rPr lang="zh-TW" altLang="en-US" sz="1200" b="0" i="0" u="none" strike="noStrike" kern="1200" noProof="0">
                          <a:solidFill>
                            <a:srgbClr val="0000FF"/>
                          </a:solidFill>
                          <a:effectLst/>
                          <a:latin typeface="Microsoft JhengHei"/>
                          <a:ea typeface="Microsoft JhengHei"/>
                        </a:rPr>
                        <a:t>臺</a:t>
                      </a:r>
                      <a:r>
                        <a:rPr lang="zh-TW" sz="1200" b="0" i="0" u="none" strike="noStrike" kern="1200" noProof="0">
                          <a:solidFill>
                            <a:srgbClr val="0000FF"/>
                          </a:solidFill>
                          <a:effectLst/>
                          <a:latin typeface="Microsoft JhengHei"/>
                          <a:ea typeface="Microsoft JhengHei"/>
                        </a:rPr>
                        <a:t>大新竹分院場域則以進行深腦刺激手術</a:t>
                      </a:r>
                      <a:r>
                        <a:rPr lang="en-US" altLang="zh-TW" sz="1200" b="0" i="0" u="none" strike="noStrike" kern="1200" noProof="0">
                          <a:solidFill>
                            <a:srgbClr val="0000FF"/>
                          </a:solidFill>
                          <a:effectLst/>
                          <a:latin typeface="Microsoft JhengHei"/>
                          <a:ea typeface="Microsoft JhengHei"/>
                        </a:rPr>
                        <a:t>(DBS)</a:t>
                      </a:r>
                      <a:r>
                        <a:rPr lang="zh-TW" sz="1200" b="0" i="0" u="none" strike="noStrike" kern="1200" noProof="0">
                          <a:solidFill>
                            <a:srgbClr val="0000FF"/>
                          </a:solidFill>
                          <a:effectLst/>
                          <a:latin typeface="Microsoft JhengHei"/>
                          <a:ea typeface="Microsoft JhengHei"/>
                        </a:rPr>
                        <a:t>前後之</a:t>
                      </a:r>
                      <a:r>
                        <a:rPr lang="en-US" altLang="zh-TW" sz="1200" b="0" i="0" u="none" strike="noStrike" kern="1200" noProof="0">
                          <a:solidFill>
                            <a:srgbClr val="0000FF"/>
                          </a:solidFill>
                          <a:effectLst/>
                          <a:latin typeface="Microsoft JhengHei"/>
                          <a:ea typeface="Microsoft JhengHei"/>
                        </a:rPr>
                        <a:t>PD</a:t>
                      </a:r>
                      <a:r>
                        <a:rPr lang="zh-TW" sz="1200" b="0" i="0" u="none" strike="noStrike" kern="1200" noProof="0">
                          <a:solidFill>
                            <a:srgbClr val="0000FF"/>
                          </a:solidFill>
                          <a:effectLst/>
                          <a:latin typeface="Microsoft JhengHei"/>
                          <a:ea typeface="Microsoft JhengHei"/>
                        </a:rPr>
                        <a:t>個案為實驗及對照組對象，比較手術前後進行</a:t>
                      </a:r>
                      <a:r>
                        <a:rPr lang="en-US" altLang="zh-TW" sz="1200" b="0" i="0" u="none" strike="noStrike" kern="1200" noProof="0">
                          <a:solidFill>
                            <a:srgbClr val="0000FF"/>
                          </a:solidFill>
                          <a:effectLst/>
                          <a:latin typeface="Microsoft JhengHei"/>
                          <a:ea typeface="Microsoft JhengHei"/>
                        </a:rPr>
                        <a:t>RAS</a:t>
                      </a:r>
                      <a:r>
                        <a:rPr lang="zh-TW" sz="1200" b="0" i="0" u="none" strike="noStrike" kern="1200" noProof="0">
                          <a:solidFill>
                            <a:srgbClr val="0000FF"/>
                          </a:solidFill>
                          <a:effectLst/>
                          <a:latin typeface="Microsoft JhengHei"/>
                          <a:ea typeface="Microsoft JhengHei"/>
                        </a:rPr>
                        <a:t>方案之步態改善成效；目前</a:t>
                      </a:r>
                      <a:r>
                        <a:rPr lang="en-US" altLang="zh-TW" sz="1200" b="0" i="0" u="none" strike="noStrike" kern="1200" noProof="0">
                          <a:solidFill>
                            <a:srgbClr val="0000FF"/>
                          </a:solidFill>
                          <a:effectLst/>
                          <a:latin typeface="Microsoft JhengHei"/>
                          <a:ea typeface="Microsoft JhengHei"/>
                        </a:rPr>
                        <a:t>IRB</a:t>
                      </a:r>
                      <a:r>
                        <a:rPr lang="zh-TW" sz="1200" b="0" i="0" u="none" strike="noStrike" kern="1200" noProof="0">
                          <a:solidFill>
                            <a:srgbClr val="0000FF"/>
                          </a:solidFill>
                          <a:effectLst/>
                          <a:latin typeface="Microsoft JhengHei"/>
                          <a:ea typeface="Microsoft JhengHei"/>
                        </a:rPr>
                        <a:t>已送件進入審查階段，預計</a:t>
                      </a:r>
                      <a:r>
                        <a:rPr lang="en-US" altLang="zh-TW" sz="1200" b="0" i="0" u="none" strike="noStrike" kern="1200" noProof="0">
                          <a:solidFill>
                            <a:srgbClr val="0000FF"/>
                          </a:solidFill>
                          <a:effectLst/>
                          <a:latin typeface="Microsoft JhengHei"/>
                          <a:ea typeface="Microsoft JhengHei"/>
                        </a:rPr>
                        <a:t>10</a:t>
                      </a:r>
                      <a:r>
                        <a:rPr lang="zh-TW" sz="1200" b="0" i="0" u="none" strike="noStrike" kern="1200" noProof="0">
                          <a:solidFill>
                            <a:srgbClr val="0000FF"/>
                          </a:solidFill>
                          <a:effectLst/>
                          <a:latin typeface="Microsoft JhengHei"/>
                          <a:ea typeface="Microsoft JhengHei"/>
                        </a:rPr>
                        <a:t>月下旬正式收案。</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0869CA-55C3-49A3-BD9B-173713121A4B}">
  <ds:schemaRefs>
    <ds:schemaRef ds:uri="http://schemas.microsoft.com/sharepoint/v3/contenttype/forms"/>
  </ds:schemaRefs>
</ds:datastoreItem>
</file>

<file path=customXml/itemProps2.xml><?xml version="1.0" encoding="utf-8"?>
<ds:datastoreItem xmlns:ds="http://schemas.openxmlformats.org/officeDocument/2006/customXml" ds:itemID="{56296B53-FA1C-4984-93E9-0EF0DA5778F0}">
  <ds:schemaRefs>
    <ds:schemaRef ds:uri="7a49a012-1a42-488a-ad65-57305d193449"/>
    <ds:schemaRef ds:uri="a048a829-da38-4e78-83b1-f53b80d599e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7962B17-4CDF-4B6A-9B71-C306F2B8AB2A}">
  <ds:schemaRefs>
    <ds:schemaRef ds:uri="http://schemas.microsoft.com/office/2006/documentManagement/types"/>
    <ds:schemaRef ds:uri="http://purl.org/dc/terms/"/>
    <ds:schemaRef ds:uri="http://schemas.microsoft.com/office/infopath/2007/PartnerControls"/>
    <ds:schemaRef ds:uri="http://www.w3.org/XML/1998/namespace"/>
    <ds:schemaRef ds:uri="7a49a012-1a42-488a-ad65-57305d193449"/>
    <ds:schemaRef ds:uri="a048a829-da38-4e78-83b1-f53b80d599ea"/>
    <ds:schemaRef ds:uri="http://purl.org/dc/elements/1.1/"/>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18</TotalTime>
  <Words>2444</Words>
  <Application>Microsoft Office PowerPoint</Application>
  <PresentationFormat>如螢幕大小 (4:3)</PresentationFormat>
  <Paragraphs>316</Paragraphs>
  <Slides>10</Slides>
  <Notes>9</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10</vt:i4>
      </vt:variant>
    </vt:vector>
  </HeadingPairs>
  <TitlesOfParts>
    <vt:vector size="19" baseType="lpstr">
      <vt:lpstr>Arial,Sans-Serif</vt:lpstr>
      <vt:lpstr>Microsoft JhengHei</vt:lpstr>
      <vt:lpstr>Microsoft JhengHei</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H 組簽約中/推廣中案件說明-2</vt:lpstr>
      <vt:lpstr>附　件</vt:lpstr>
      <vt:lpstr>H 組重大效益推動案例進度(1/3)</vt:lpstr>
      <vt:lpstr>H 組重大效益推動案例進度(2/3)</vt:lpstr>
      <vt:lpstr>H 組重大效益推動案例進度(3/3)</vt:lpstr>
      <vt:lpstr>PowerPoint 簡報</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徐芳怡</cp:lastModifiedBy>
  <cp:revision>52</cp:revision>
  <cp:lastPrinted>2023-09-11T04:51:59Z</cp:lastPrinted>
  <dcterms:created xsi:type="dcterms:W3CDTF">2008-08-15T19:18:09Z</dcterms:created>
  <dcterms:modified xsi:type="dcterms:W3CDTF">2024-09-23T02:44:40Z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