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25"/>
  </p:notesMasterIdLst>
  <p:handoutMasterIdLst>
    <p:handoutMasterId r:id="rId26"/>
  </p:handoutMasterIdLst>
  <p:sldIdLst>
    <p:sldId id="626" r:id="rId4"/>
    <p:sldId id="821" r:id="rId5"/>
    <p:sldId id="804" r:id="rId6"/>
    <p:sldId id="815" r:id="rId7"/>
    <p:sldId id="782" r:id="rId8"/>
    <p:sldId id="696" r:id="rId9"/>
    <p:sldId id="779" r:id="rId10"/>
    <p:sldId id="820" r:id="rId11"/>
    <p:sldId id="814" r:id="rId12"/>
    <p:sldId id="818" r:id="rId13"/>
    <p:sldId id="817" r:id="rId14"/>
    <p:sldId id="784" r:id="rId15"/>
    <p:sldId id="783" r:id="rId16"/>
    <p:sldId id="822" r:id="rId17"/>
    <p:sldId id="833" r:id="rId18"/>
    <p:sldId id="755" r:id="rId19"/>
    <p:sldId id="768" r:id="rId20"/>
    <p:sldId id="834" r:id="rId21"/>
    <p:sldId id="839" r:id="rId22"/>
    <p:sldId id="840" r:id="rId23"/>
    <p:sldId id="841" r:id="rId24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2060"/>
    <a:srgbClr val="FFFF99"/>
    <a:srgbClr val="DBF8F9"/>
    <a:srgbClr val="ABFFF7"/>
    <a:srgbClr val="66FFFF"/>
    <a:srgbClr val="000099"/>
    <a:srgbClr val="FFFFFF"/>
    <a:srgbClr val="36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9400" autoAdjust="0"/>
  </p:normalViewPr>
  <p:slideViewPr>
    <p:cSldViewPr snapToGrid="0">
      <p:cViewPr varScale="1">
        <p:scale>
          <a:sx n="97" d="100"/>
          <a:sy n="97" d="100"/>
        </p:scale>
        <p:origin x="1210" y="86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34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2024/9/23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七月份新增</a:t>
            </a:r>
            <a:r>
              <a:rPr lang="en-US" altLang="zh-TW" dirty="0"/>
              <a:t>N301AA </a:t>
            </a:r>
            <a:r>
              <a:rPr lang="zh-TW" altLang="en-US" dirty="0"/>
              <a:t>環構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33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661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110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叡藝呆帳沖銷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和解討回款    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(MN6500 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損失與賠償動支數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07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76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21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0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95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28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2024/9/23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2024/9/23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2024/9/23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2024/9/23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2024/9/23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2024/9/23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2024/9/23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113.09.23</a:t>
            </a:r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9C80369C-AB01-4B38-9762-53653B65F5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896" y="906087"/>
            <a:ext cx="8538208" cy="556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8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01" y="931025"/>
            <a:ext cx="8336115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1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各組營收預測數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335" y="566677"/>
            <a:ext cx="829128" cy="323116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86A58B5B-EFB9-4DD2-BFED-C2CF5FDBFF83}"/>
              </a:ext>
            </a:extLst>
          </p:cNvPr>
          <p:cNvSpPr txBox="1"/>
          <p:nvPr/>
        </p:nvSpPr>
        <p:spPr>
          <a:xfrm>
            <a:off x="690842" y="6247655"/>
            <a:ext cx="8453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:A</a:t>
            </a:r>
            <a:r>
              <a:rPr lang="zh-TW" altLang="en-US" sz="1200" dirty="0">
                <a:latin typeface="+mj-ea"/>
                <a:ea typeface="+mj-ea"/>
              </a:rPr>
              <a:t>組含豐趣股權收入</a:t>
            </a:r>
            <a:r>
              <a:rPr lang="en-US" altLang="zh-TW" sz="1200" dirty="0">
                <a:latin typeface="+mj-ea"/>
                <a:ea typeface="+mj-ea"/>
              </a:rPr>
              <a:t>3,501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r>
              <a:rPr lang="en-US" altLang="zh-TW" sz="1200" dirty="0">
                <a:latin typeface="+mj-ea"/>
                <a:ea typeface="+mj-ea"/>
              </a:rPr>
              <a:t>,</a:t>
            </a:r>
            <a:r>
              <a:rPr lang="zh-TW" altLang="en-US" sz="1200" dirty="0">
                <a:latin typeface="+mj-ea"/>
                <a:ea typeface="+mj-ea"/>
              </a:rPr>
              <a:t>盈餘</a:t>
            </a:r>
            <a:r>
              <a:rPr lang="en-US" altLang="zh-TW" sz="1200" dirty="0">
                <a:latin typeface="+mj-ea"/>
                <a:ea typeface="+mj-ea"/>
              </a:rPr>
              <a:t>3,358</a:t>
            </a:r>
            <a:r>
              <a:rPr lang="zh-TW" altLang="en-US" sz="1200" dirty="0">
                <a:latin typeface="+mj-ea"/>
                <a:ea typeface="+mj-ea"/>
              </a:rPr>
              <a:t>千元  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833" y="889792"/>
            <a:ext cx="8911167" cy="513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41778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組收入預測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1987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373449"/>
            <a:ext cx="829128" cy="32311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942" y="1125005"/>
            <a:ext cx="8556289" cy="487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1392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科研動支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054457" y="5863368"/>
            <a:ext cx="650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請盡早規劃資源運用，避免集中於第四季動支，降低查核風險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97655F2D-677C-484B-97C0-DD7F23352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0004" y="452178"/>
            <a:ext cx="829128" cy="323116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BCE58FBA-A365-4109-AE49-04E46D096FC8}"/>
              </a:ext>
            </a:extLst>
          </p:cNvPr>
          <p:cNvSpPr txBox="1"/>
          <p:nvPr/>
        </p:nvSpPr>
        <p:spPr>
          <a:xfrm>
            <a:off x="296332" y="6267322"/>
            <a:ext cx="8742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N365JA 4/30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已結案，生醫剩餘經費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仟元、委外經費剩餘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335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仟元，故本年度服科累支數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5,756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仟元，總計畫動支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A981820A-931A-413F-B1D8-CB9D769073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81" y="766567"/>
            <a:ext cx="8953309" cy="495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258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72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知服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實報實支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321723" y="6080354"/>
            <a:ext cx="650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提醒盡早規劃動支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避免集中於第四季動支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降低查核風險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642D5754-1D7F-4120-98D3-19F4C820B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104" y="639256"/>
            <a:ext cx="829128" cy="323116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37732730-E61A-4A9B-BE2B-E8E797340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749" y="875621"/>
            <a:ext cx="7696483" cy="5106757"/>
          </a:xfrm>
          <a:prstGeom prst="rect">
            <a:avLst/>
          </a:prstGeom>
        </p:spPr>
      </p:pic>
      <p:sp>
        <p:nvSpPr>
          <p:cNvPr id="7" name="橢圓 6">
            <a:extLst>
              <a:ext uri="{FF2B5EF4-FFF2-40B4-BE49-F238E27FC236}">
                <a16:creationId xmlns:a16="http://schemas.microsoft.com/office/drawing/2014/main" id="{3DB729ED-CC4E-45F6-BE6F-D9CCE43E3D53}"/>
              </a:ext>
            </a:extLst>
          </p:cNvPr>
          <p:cNvSpPr/>
          <p:nvPr/>
        </p:nvSpPr>
        <p:spPr bwMode="auto">
          <a:xfrm>
            <a:off x="7393857" y="3569110"/>
            <a:ext cx="344129" cy="245806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AB7FBED4-3B8A-40D9-8A29-75FB31A1610F}"/>
              </a:ext>
            </a:extLst>
          </p:cNvPr>
          <p:cNvSpPr/>
          <p:nvPr/>
        </p:nvSpPr>
        <p:spPr bwMode="auto">
          <a:xfrm>
            <a:off x="7398777" y="3839498"/>
            <a:ext cx="344129" cy="245806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EEDE760C-B734-4677-BBEE-22BA9BAD95AC}"/>
              </a:ext>
            </a:extLst>
          </p:cNvPr>
          <p:cNvSpPr/>
          <p:nvPr/>
        </p:nvSpPr>
        <p:spPr bwMode="auto">
          <a:xfrm>
            <a:off x="7408609" y="4517930"/>
            <a:ext cx="344129" cy="245806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40AF0719-346C-4F95-8457-087CB8373C10}"/>
              </a:ext>
            </a:extLst>
          </p:cNvPr>
          <p:cNvSpPr/>
          <p:nvPr/>
        </p:nvSpPr>
        <p:spPr bwMode="auto">
          <a:xfrm>
            <a:off x="7413529" y="4788318"/>
            <a:ext cx="344129" cy="245806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5984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C702ED4E-3E9C-4455-A106-C31DF7CA7F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82" y="466625"/>
            <a:ext cx="9001598" cy="4767017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-101926" y="-9782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應用研究</a:t>
            </a:r>
            <a:endParaRPr lang="zh-TW" altLang="en-US" sz="24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24691" y="5208717"/>
            <a:ext cx="6500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院及中心應研動支比例應相當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8411217-8DC5-40D0-A594-62CEDE5A62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7393" y="382376"/>
            <a:ext cx="829128" cy="323116"/>
          </a:xfrm>
          <a:prstGeom prst="rect">
            <a:avLst/>
          </a:prstGeom>
        </p:spPr>
      </p:pic>
      <p:sp>
        <p:nvSpPr>
          <p:cNvPr id="9" name="橢圓 8">
            <a:extLst>
              <a:ext uri="{FF2B5EF4-FFF2-40B4-BE49-F238E27FC236}">
                <a16:creationId xmlns:a16="http://schemas.microsoft.com/office/drawing/2014/main" id="{8A821C4E-4A5B-46D2-8CAB-58B9AF9A354B}"/>
              </a:ext>
            </a:extLst>
          </p:cNvPr>
          <p:cNvSpPr/>
          <p:nvPr/>
        </p:nvSpPr>
        <p:spPr bwMode="auto">
          <a:xfrm>
            <a:off x="8729132" y="2875330"/>
            <a:ext cx="469487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7AA3989F-5BB7-434F-A99E-6D365994AA30}"/>
              </a:ext>
            </a:extLst>
          </p:cNvPr>
          <p:cNvSpPr/>
          <p:nvPr/>
        </p:nvSpPr>
        <p:spPr bwMode="auto">
          <a:xfrm>
            <a:off x="7052268" y="2882218"/>
            <a:ext cx="407722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1E0D0E06-D4B0-4C1C-973A-035A1DCAD63D}"/>
              </a:ext>
            </a:extLst>
          </p:cNvPr>
          <p:cNvSpPr/>
          <p:nvPr/>
        </p:nvSpPr>
        <p:spPr bwMode="auto">
          <a:xfrm>
            <a:off x="7006918" y="1470841"/>
            <a:ext cx="469487" cy="20782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DFC2B083-F9FD-4EF0-939D-1AD41A8C77B2}"/>
              </a:ext>
            </a:extLst>
          </p:cNvPr>
          <p:cNvSpPr/>
          <p:nvPr/>
        </p:nvSpPr>
        <p:spPr bwMode="auto">
          <a:xfrm>
            <a:off x="8729132" y="1479565"/>
            <a:ext cx="409135" cy="2286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" name="橢圓 1"/>
          <p:cNvSpPr/>
          <p:nvPr/>
        </p:nvSpPr>
        <p:spPr bwMode="auto">
          <a:xfrm>
            <a:off x="6990503" y="1842770"/>
            <a:ext cx="469487" cy="207819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橢圓 15"/>
          <p:cNvSpPr/>
          <p:nvPr/>
        </p:nvSpPr>
        <p:spPr bwMode="auto">
          <a:xfrm>
            <a:off x="6976034" y="4566123"/>
            <a:ext cx="469487" cy="207819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77E7C47-71B2-4535-BA66-D3CCFFE8E7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873" y="5726449"/>
            <a:ext cx="8671826" cy="762573"/>
          </a:xfrm>
          <a:prstGeom prst="rect">
            <a:avLst/>
          </a:prstGeom>
        </p:spPr>
      </p:pic>
      <p:sp>
        <p:nvSpPr>
          <p:cNvPr id="17" name="橢圓 16">
            <a:extLst>
              <a:ext uri="{FF2B5EF4-FFF2-40B4-BE49-F238E27FC236}">
                <a16:creationId xmlns:a16="http://schemas.microsoft.com/office/drawing/2014/main" id="{701F28B1-C8F5-4468-B0C3-88380A889F56}"/>
              </a:ext>
            </a:extLst>
          </p:cNvPr>
          <p:cNvSpPr/>
          <p:nvPr/>
        </p:nvSpPr>
        <p:spPr bwMode="auto">
          <a:xfrm>
            <a:off x="6990502" y="2110788"/>
            <a:ext cx="469487" cy="207819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D6A487B-A333-47AD-AA10-63B50B7FA9E6}"/>
              </a:ext>
            </a:extLst>
          </p:cNvPr>
          <p:cNvSpPr txBox="1"/>
          <p:nvPr/>
        </p:nvSpPr>
        <p:spPr>
          <a:xfrm>
            <a:off x="6618273" y="6009301"/>
            <a:ext cx="606972" cy="439892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9778791C-5273-4789-8B20-47E5C25E671E}"/>
              </a:ext>
            </a:extLst>
          </p:cNvPr>
          <p:cNvSpPr txBox="1"/>
          <p:nvPr/>
        </p:nvSpPr>
        <p:spPr>
          <a:xfrm>
            <a:off x="7780283" y="6009301"/>
            <a:ext cx="528145" cy="466322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309C08F3-FB6F-44AF-8C3C-B081AA643416}"/>
              </a:ext>
            </a:extLst>
          </p:cNvPr>
          <p:cNvSpPr txBox="1"/>
          <p:nvPr/>
        </p:nvSpPr>
        <p:spPr>
          <a:xfrm>
            <a:off x="5864772" y="5289391"/>
            <a:ext cx="3297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latin typeface="+mj-ea"/>
                <a:ea typeface="+mj-ea"/>
              </a:rPr>
              <a:t>FY113 </a:t>
            </a:r>
            <a:r>
              <a:rPr lang="zh-TW" altLang="en-US" sz="1200" dirty="0">
                <a:latin typeface="+mj-ea"/>
                <a:ea typeface="+mj-ea"/>
              </a:rPr>
              <a:t>預算餘額未動支無法遞延至</a:t>
            </a:r>
            <a:r>
              <a:rPr lang="en-US" altLang="zh-TW" sz="1200" dirty="0">
                <a:latin typeface="+mj-ea"/>
                <a:ea typeface="+mj-ea"/>
              </a:rPr>
              <a:t>FY114</a:t>
            </a:r>
            <a:endParaRPr lang="zh-TW" altLang="en-US" sz="1200" dirty="0">
              <a:latin typeface="+mj-ea"/>
              <a:ea typeface="+mj-ea"/>
            </a:endParaRPr>
          </a:p>
        </p:txBody>
      </p:sp>
      <p:sp>
        <p:nvSpPr>
          <p:cNvPr id="20" name="箭號: 向下 19">
            <a:extLst>
              <a:ext uri="{FF2B5EF4-FFF2-40B4-BE49-F238E27FC236}">
                <a16:creationId xmlns:a16="http://schemas.microsoft.com/office/drawing/2014/main" id="{7F91540C-7DE6-406B-B40C-670CCFD4F357}"/>
              </a:ext>
            </a:extLst>
          </p:cNvPr>
          <p:cNvSpPr/>
          <p:nvPr/>
        </p:nvSpPr>
        <p:spPr bwMode="auto">
          <a:xfrm>
            <a:off x="6719856" y="5533380"/>
            <a:ext cx="189578" cy="127575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箭號: 向下 20">
            <a:extLst>
              <a:ext uri="{FF2B5EF4-FFF2-40B4-BE49-F238E27FC236}">
                <a16:creationId xmlns:a16="http://schemas.microsoft.com/office/drawing/2014/main" id="{D7FF97F2-123D-45B9-B720-686515444908}"/>
              </a:ext>
            </a:extLst>
          </p:cNvPr>
          <p:cNvSpPr/>
          <p:nvPr/>
        </p:nvSpPr>
        <p:spPr bwMode="auto">
          <a:xfrm>
            <a:off x="7988980" y="5529859"/>
            <a:ext cx="189578" cy="127575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5741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301082" y="42577"/>
            <a:ext cx="6784139" cy="697538"/>
          </a:xfrm>
        </p:spPr>
        <p:txBody>
          <a:bodyPr/>
          <a:lstStyle/>
          <a:p>
            <a:r>
              <a:rPr lang="zh-TW" altLang="en-US" sz="28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間接費用</a:t>
            </a:r>
            <a:endParaRPr lang="zh-TW" altLang="en-US" sz="2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F34EE3D-C9BC-4DAB-AE67-5B9EA34D1DD9}"/>
              </a:ext>
            </a:extLst>
          </p:cNvPr>
          <p:cNvSpPr txBox="1"/>
          <p:nvPr/>
        </p:nvSpPr>
        <p:spPr>
          <a:xfrm>
            <a:off x="7503734" y="515284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151C8B-A8DD-4370-898B-BF13D2944850}"/>
              </a:ext>
            </a:extLst>
          </p:cNvPr>
          <p:cNvSpPr/>
          <p:nvPr/>
        </p:nvSpPr>
        <p:spPr>
          <a:xfrm>
            <a:off x="67733" y="6228239"/>
            <a:ext cx="1656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資料截止日</a:t>
            </a:r>
            <a:r>
              <a:rPr lang="en-US" altLang="zh-TW" sz="1200" dirty="0">
                <a:latin typeface="+mj-ea"/>
                <a:ea typeface="+mj-ea"/>
              </a:rPr>
              <a:t>:113/9/20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6E7C3D5A-F27B-43AB-AAB2-70C378D29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" y="842249"/>
            <a:ext cx="9033933" cy="517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73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325F1BE-B702-4B30-8BC8-66A2FC6F8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7CAC50D-5259-43B4-967C-A0D8B606ED67}"/>
              </a:ext>
            </a:extLst>
          </p:cNvPr>
          <p:cNvSpPr txBox="1"/>
          <p:nvPr/>
        </p:nvSpPr>
        <p:spPr>
          <a:xfrm>
            <a:off x="2257907" y="212834"/>
            <a:ext cx="3972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各組人事費供需預測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CE50515-00B8-4D7E-A4DD-AA7978588050}"/>
              </a:ext>
            </a:extLst>
          </p:cNvPr>
          <p:cNvSpPr txBox="1"/>
          <p:nvPr/>
        </p:nvSpPr>
        <p:spPr>
          <a:xfrm>
            <a:off x="236483" y="4302554"/>
            <a:ext cx="4335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本表不含替代役人年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各督導主管由各組人事費支應</a:t>
            </a: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C1CE5130-A312-43FD-8E64-3A46ED61F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6448" y="403232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4F5E59D1-FF53-411C-A662-DB60B6650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83" y="909455"/>
            <a:ext cx="8020266" cy="30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890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8470" y="420989"/>
            <a:ext cx="7772400" cy="543488"/>
          </a:xfrm>
        </p:spPr>
        <p:txBody>
          <a:bodyPr/>
          <a:lstStyle/>
          <a:p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應收款項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帳齡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&gt;90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天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b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endParaRPr lang="zh-TW" altLang="en-US" sz="28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DDDCC08-CB88-4AB4-A4A0-0F20276FB47B}"/>
              </a:ext>
            </a:extLst>
          </p:cNvPr>
          <p:cNvSpPr txBox="1"/>
          <p:nvPr/>
        </p:nvSpPr>
        <p:spPr>
          <a:xfrm>
            <a:off x="792720" y="2647937"/>
            <a:ext cx="2865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j-ea"/>
                <a:ea typeface="+mj-ea"/>
              </a:rPr>
              <a:t>資料統計截止日</a:t>
            </a:r>
            <a:r>
              <a:rPr lang="en-US" altLang="zh-TW" sz="1200" dirty="0">
                <a:latin typeface="+mj-ea"/>
                <a:ea typeface="+mj-ea"/>
              </a:rPr>
              <a:t>:113/09/20</a:t>
            </a:r>
            <a:endParaRPr lang="zh-TW" altLang="en-US" sz="1200" dirty="0">
              <a:latin typeface="+mj-ea"/>
              <a:ea typeface="+mj-ea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1EF1B62-FEB6-4AA5-8A29-E3FC74906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084152"/>
            <a:ext cx="6553200" cy="438150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2E0D5C5A-B77E-4EEA-ABD6-5121608D75FC}"/>
              </a:ext>
            </a:extLst>
          </p:cNvPr>
          <p:cNvSpPr txBox="1"/>
          <p:nvPr/>
        </p:nvSpPr>
        <p:spPr>
          <a:xfrm>
            <a:off x="664172" y="1465122"/>
            <a:ext cx="4254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dirty="0">
                <a:latin typeface="+mn-ea"/>
                <a:ea typeface="+mn-ea"/>
              </a:rPr>
              <a:t>應收票據帳齡</a:t>
            </a:r>
            <a:r>
              <a:rPr lang="en-US" altLang="zh-TW" dirty="0">
                <a:latin typeface="+mn-ea"/>
                <a:ea typeface="+mn-ea"/>
              </a:rPr>
              <a:t>(</a:t>
            </a:r>
            <a:r>
              <a:rPr lang="zh-TW" altLang="en-US" dirty="0">
                <a:latin typeface="+mn-ea"/>
                <a:ea typeface="+mn-ea"/>
              </a:rPr>
              <a:t>票據兌現</a:t>
            </a:r>
            <a:r>
              <a:rPr lang="en-US" altLang="zh-TW" dirty="0">
                <a:latin typeface="+mn-ea"/>
                <a:ea typeface="+mn-ea"/>
              </a:rPr>
              <a:t>)</a:t>
            </a:r>
            <a:r>
              <a:rPr lang="zh-TW" altLang="en-US" dirty="0">
                <a:latin typeface="+mn-ea"/>
                <a:ea typeface="+mn-ea"/>
              </a:rPr>
              <a:t>分析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DAA2E29-ECCF-46B2-BC10-DAD75412DAFD}"/>
              </a:ext>
            </a:extLst>
          </p:cNvPr>
          <p:cNvSpPr/>
          <p:nvPr/>
        </p:nvSpPr>
        <p:spPr bwMode="auto">
          <a:xfrm>
            <a:off x="3271345" y="3097943"/>
            <a:ext cx="3507827" cy="43815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0AB406F-E191-4D6E-9192-CB420F3F5F0E}"/>
              </a:ext>
            </a:extLst>
          </p:cNvPr>
          <p:cNvSpPr txBox="1"/>
          <p:nvPr/>
        </p:nvSpPr>
        <p:spPr>
          <a:xfrm>
            <a:off x="1373859" y="1825780"/>
            <a:ext cx="6821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zh-TW" altLang="en-US" dirty="0">
                <a:latin typeface="+mj-ea"/>
                <a:ea typeface="+mj-ea"/>
              </a:rPr>
              <a:t>票據到期日長天期票據共計</a:t>
            </a:r>
            <a:r>
              <a:rPr lang="en-US" altLang="zh-TW" dirty="0">
                <a:latin typeface="+mj-ea"/>
                <a:ea typeface="+mj-ea"/>
              </a:rPr>
              <a:t>8,138</a:t>
            </a:r>
            <a:r>
              <a:rPr lang="zh-TW" altLang="en-US" dirty="0">
                <a:latin typeface="+mj-ea"/>
                <a:ea typeface="+mj-ea"/>
              </a:rPr>
              <a:t>千元，爵沛</a:t>
            </a:r>
            <a:r>
              <a:rPr lang="en-US" altLang="zh-TW" dirty="0">
                <a:latin typeface="+mj-ea"/>
                <a:ea typeface="+mj-ea"/>
              </a:rPr>
              <a:t>113/7/1</a:t>
            </a:r>
            <a:r>
              <a:rPr lang="zh-TW" altLang="en-US" dirty="0">
                <a:latin typeface="+mj-ea"/>
                <a:ea typeface="+mj-ea"/>
              </a:rPr>
              <a:t>票據曾有存款不足退票</a:t>
            </a:r>
            <a:r>
              <a:rPr lang="en-US" altLang="zh-TW" dirty="0">
                <a:latin typeface="+mj-ea"/>
                <a:ea typeface="+mj-ea"/>
              </a:rPr>
              <a:t>200</a:t>
            </a:r>
            <a:r>
              <a:rPr lang="zh-TW" altLang="en-US" dirty="0">
                <a:latin typeface="+mj-ea"/>
                <a:ea typeface="+mj-ea"/>
              </a:rPr>
              <a:t>千元情事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FD747F5B-7790-4E7B-8E88-7E2E44C38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806" y="4105573"/>
            <a:ext cx="6248400" cy="153429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21852" y="975240"/>
            <a:ext cx="3509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zh-TW" altLang="en-US" dirty="0">
                <a:latin typeface="+mn-ea"/>
              </a:rPr>
              <a:t>本月份無超過</a:t>
            </a:r>
            <a:r>
              <a:rPr lang="en-US" altLang="zh-TW" dirty="0">
                <a:latin typeface="+mn-ea"/>
              </a:rPr>
              <a:t>90</a:t>
            </a:r>
            <a:r>
              <a:rPr lang="zh-TW" altLang="en-US" dirty="0">
                <a:latin typeface="+mn-ea"/>
              </a:rPr>
              <a:t>天期應收帳款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883123" y="2471349"/>
            <a:ext cx="1170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</a:t>
            </a:r>
            <a:r>
              <a:rPr lang="zh-TW" altLang="en-US" dirty="0"/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154594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143" y="183975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B02FCA8-0363-4094-BED3-920ECED119F1}"/>
              </a:ext>
            </a:extLst>
          </p:cNvPr>
          <p:cNvSpPr txBox="1"/>
          <p:nvPr/>
        </p:nvSpPr>
        <p:spPr>
          <a:xfrm>
            <a:off x="7294370" y="325235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3651AE1-13F3-4214-90AF-2DAEBA1F4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886" y="692496"/>
            <a:ext cx="8623736" cy="4168291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72322B06-2CD0-4E25-9C95-26DC763A5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886" y="4960390"/>
            <a:ext cx="8623737" cy="15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55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FCC606AD-7A21-421D-92EB-2F0440A56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8" y="1018014"/>
            <a:ext cx="7770676" cy="5085475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283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收入認列超過開立發票數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B70B6D5-F72E-4FFF-A6A1-5BEA71126984}"/>
              </a:ext>
            </a:extLst>
          </p:cNvPr>
          <p:cNvSpPr txBox="1"/>
          <p:nvPr/>
        </p:nvSpPr>
        <p:spPr>
          <a:xfrm>
            <a:off x="7637749" y="4433660"/>
            <a:ext cx="1462964" cy="55399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合約生效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(112/12/1)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且收到乙方發票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待研究組確認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cxnSp>
        <p:nvCxnSpPr>
          <p:cNvPr id="9" name="接點: 弧形 8">
            <a:extLst>
              <a:ext uri="{FF2B5EF4-FFF2-40B4-BE49-F238E27FC236}">
                <a16:creationId xmlns:a16="http://schemas.microsoft.com/office/drawing/2014/main" id="{178AF335-8A91-4580-88C2-69C9896E6E56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7207042" y="4503171"/>
            <a:ext cx="430707" cy="203321"/>
          </a:xfrm>
          <a:prstGeom prst="curvedConnector3">
            <a:avLst/>
          </a:prstGeom>
          <a:ln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659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105508" y="17594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企業收入認列超過已開立發票數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90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天內及尚未結案金額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萬以上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72" y="778933"/>
            <a:ext cx="8703893" cy="567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04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4235EA-D3D2-4805-A8EB-0632FE296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BCF9711-D81D-4891-9FD0-7A802E820E13}"/>
              </a:ext>
            </a:extLst>
          </p:cNvPr>
          <p:cNvSpPr txBox="1"/>
          <p:nvPr/>
        </p:nvSpPr>
        <p:spPr>
          <a:xfrm>
            <a:off x="2701255" y="352338"/>
            <a:ext cx="3573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+mj-ea"/>
                <a:ea typeface="+mj-ea"/>
              </a:rPr>
              <a:t>  </a:t>
            </a:r>
            <a:r>
              <a:rPr lang="zh-TW" altLang="en-US" sz="3200" dirty="0">
                <a:latin typeface="+mj-ea"/>
                <a:ea typeface="+mj-ea"/>
              </a:rPr>
              <a:t>各單位餘絀達成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C82B2B8-12B5-4F10-B23C-BA19D16F3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3" y="1032641"/>
            <a:ext cx="8907517" cy="49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AA545E-99CA-4478-B064-0F191E88A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0563844-A26A-4F0B-827F-F2E0FAC4B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71" y="835572"/>
            <a:ext cx="8694683" cy="5040577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625231EE-A3C7-4C22-875E-D4A22A986B8B}"/>
              </a:ext>
            </a:extLst>
          </p:cNvPr>
          <p:cNvSpPr txBox="1"/>
          <p:nvPr/>
        </p:nvSpPr>
        <p:spPr>
          <a:xfrm>
            <a:off x="6180083" y="1947041"/>
            <a:ext cx="2128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u="sng" dirty="0">
                <a:latin typeface="+mj-ea"/>
                <a:ea typeface="+mj-ea"/>
              </a:rPr>
              <a:t>年度預算餘絀率</a:t>
            </a:r>
            <a:r>
              <a:rPr lang="en-US" altLang="zh-TW" sz="1600" b="1" u="sng" dirty="0">
                <a:latin typeface="+mj-ea"/>
                <a:ea typeface="+mj-ea"/>
              </a:rPr>
              <a:t>7.7%</a:t>
            </a:r>
            <a:endParaRPr lang="zh-TW" altLang="en-US" sz="1600" b="1" u="sng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4895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各組收支餘絀實際數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(113/8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6848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9B5DA28-CF7F-47FF-BE2B-88CD9DE886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186" y="1083022"/>
            <a:ext cx="8765627" cy="467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3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49284" y="68507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48367" y="42072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AEACBAB-A8DE-49AA-BEEA-C894DF5212D1}"/>
              </a:ext>
            </a:extLst>
          </p:cNvPr>
          <p:cNvSpPr txBox="1"/>
          <p:nvPr/>
        </p:nvSpPr>
        <p:spPr>
          <a:xfrm>
            <a:off x="261073" y="6187059"/>
            <a:ext cx="845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1:</a:t>
            </a:r>
            <a:r>
              <a:rPr lang="zh-TW" altLang="en-US" sz="1200" dirty="0">
                <a:latin typeface="+mj-ea"/>
                <a:ea typeface="+mj-ea"/>
              </a:rPr>
              <a:t>科技研發含</a:t>
            </a:r>
            <a:r>
              <a:rPr lang="en-US" altLang="zh-TW" sz="1200" dirty="0">
                <a:latin typeface="+mj-ea"/>
                <a:ea typeface="+mj-ea"/>
              </a:rPr>
              <a:t>GAI</a:t>
            </a:r>
            <a:r>
              <a:rPr lang="zh-TW" altLang="en-US" sz="1200" dirty="0">
                <a:latin typeface="+mj-ea"/>
                <a:ea typeface="+mj-ea"/>
              </a:rPr>
              <a:t>管理規範與法治研析計畫</a:t>
            </a:r>
            <a:r>
              <a:rPr lang="en-US" altLang="zh-TW" sz="1200" dirty="0">
                <a:latin typeface="+mj-ea"/>
                <a:ea typeface="+mj-ea"/>
              </a:rPr>
              <a:t>【</a:t>
            </a:r>
            <a:r>
              <a:rPr lang="zh-TW" altLang="en-US" sz="1200" dirty="0">
                <a:latin typeface="+mj-ea"/>
                <a:ea typeface="+mj-ea"/>
              </a:rPr>
              <a:t>結餘款</a:t>
            </a:r>
            <a:r>
              <a:rPr lang="en-US" altLang="zh-TW" sz="1200" dirty="0">
                <a:latin typeface="+mj-ea"/>
                <a:ea typeface="+mj-ea"/>
              </a:rPr>
              <a:t>】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  <a:r>
              <a:rPr lang="en-US" altLang="zh-TW" sz="1200" dirty="0">
                <a:latin typeface="+mj-ea"/>
                <a:ea typeface="+mj-ea"/>
              </a:rPr>
              <a:t>13,000</a:t>
            </a:r>
            <a:r>
              <a:rPr lang="zh-TW" altLang="en-US" sz="1200" dirty="0">
                <a:latin typeface="+mj-ea"/>
                <a:ea typeface="+mj-ea"/>
              </a:rPr>
              <a:t>千元及晶創結餘款</a:t>
            </a:r>
            <a:r>
              <a:rPr lang="en-US" altLang="zh-TW" sz="1200" dirty="0">
                <a:latin typeface="+mj-ea"/>
                <a:ea typeface="+mj-ea"/>
              </a:rPr>
              <a:t>5,000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073" y="697728"/>
            <a:ext cx="8350268" cy="530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835539"/>
            <a:ext cx="8523731" cy="547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9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各組企業收入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6886659" y="30968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11" y="1122218"/>
            <a:ext cx="8097289" cy="450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7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169310" y="48086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19" y="864524"/>
            <a:ext cx="8785275" cy="563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18067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39386</TotalTime>
  <Words>498</Words>
  <Application>Microsoft Office PowerPoint</Application>
  <PresentationFormat>如螢幕大小 (4:3)</PresentationFormat>
  <Paragraphs>94</Paragraphs>
  <Slides>21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21</vt:i4>
      </vt:variant>
    </vt:vector>
  </HeadingPairs>
  <TitlesOfParts>
    <vt:vector size="30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間接費用</vt:lpstr>
      <vt:lpstr>PowerPoint 簡報</vt:lpstr>
      <vt:lpstr>應收款項(帳齡&gt;90天) 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2623</cp:revision>
  <cp:lastPrinted>2024-09-23T02:02:51Z</cp:lastPrinted>
  <dcterms:created xsi:type="dcterms:W3CDTF">2008-05-08T04:38:45Z</dcterms:created>
  <dcterms:modified xsi:type="dcterms:W3CDTF">2024-09-23T02:02:54Z</dcterms:modified>
</cp:coreProperties>
</file>