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321" r:id="rId2"/>
    <p:sldId id="324" r:id="rId3"/>
    <p:sldId id="325" r:id="rId4"/>
    <p:sldId id="323" r:id="rId5"/>
  </p:sldIdLst>
  <p:sldSz cx="12192000" cy="6858000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B3"/>
    <a:srgbClr val="5FB990"/>
    <a:srgbClr val="87CAAC"/>
    <a:srgbClr val="12B3C4"/>
    <a:srgbClr val="FF6600"/>
    <a:srgbClr val="FF0000"/>
    <a:srgbClr val="28AECF"/>
    <a:srgbClr val="13C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00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-3648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6650701-39C2-4C39-B774-AC0ACA9B57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159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5D6E0B5-C9D1-4321-9F3E-3F5A2FCA6E31}" type="datetimeFigureOut">
              <a:rPr lang="zh-TW" altLang="en-US"/>
              <a:pPr>
                <a:defRPr/>
              </a:pPr>
              <a:t>2024/10/29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6D86CCB-8F76-4AE6-907E-95309338C6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36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57" descr="E版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42"/>
          <p:cNvSpPr>
            <a:spLocks noChangeArrowheads="1"/>
          </p:cNvSpPr>
          <p:nvPr userDrawn="1"/>
        </p:nvSpPr>
        <p:spPr bwMode="auto">
          <a:xfrm>
            <a:off x="-1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pic>
        <p:nvPicPr>
          <p:cNvPr id="11" name="Picture 26" descr="itri_CEL_A_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1" y="5794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36698" y="2584703"/>
            <a:ext cx="6596065" cy="1219201"/>
          </a:xfrm>
        </p:spPr>
        <p:txBody>
          <a:bodyPr anchor="t" anchorCtr="0"/>
          <a:lstStyle>
            <a:lvl1pPr>
              <a:defRPr sz="4400" b="1">
                <a:solidFill>
                  <a:srgbClr val="00B2B3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14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53791" y="5059680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17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11614808" y="6619875"/>
            <a:ext cx="571500" cy="238125"/>
          </a:xfrm>
        </p:spPr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8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53790" y="5902262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  <p:extLst>
      <p:ext uri="{BB962C8B-B14F-4D97-AF65-F5344CB8AC3E}">
        <p14:creationId xmlns:p14="http://schemas.microsoft.com/office/powerpoint/2010/main" val="273325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72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31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2855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51948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3" y="425301"/>
            <a:ext cx="2789767" cy="566597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6" y="425301"/>
            <a:ext cx="8168217" cy="5665973"/>
          </a:xfrm>
        </p:spPr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654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66661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1" y="1439864"/>
            <a:ext cx="7981506" cy="475773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8825023" y="1439864"/>
            <a:ext cx="2822033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763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439865"/>
            <a:ext cx="11037455" cy="28556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片版面配置區 2"/>
          <p:cNvSpPr>
            <a:spLocks noGrp="1"/>
          </p:cNvSpPr>
          <p:nvPr>
            <p:ph type="pic" idx="11"/>
          </p:nvPr>
        </p:nvSpPr>
        <p:spPr>
          <a:xfrm>
            <a:off x="609601" y="4444409"/>
            <a:ext cx="11037456" cy="1753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388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標題 1"/>
          <p:cNvSpPr>
            <a:spLocks noGrp="1"/>
          </p:cNvSpPr>
          <p:nvPr>
            <p:ph type="ctrTitle"/>
          </p:nvPr>
        </p:nvSpPr>
        <p:spPr>
          <a:xfrm>
            <a:off x="2174355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" name="副標題 2"/>
          <p:cNvSpPr>
            <a:spLocks noGrp="1"/>
          </p:cNvSpPr>
          <p:nvPr>
            <p:ph type="subTitle" idx="1"/>
          </p:nvPr>
        </p:nvSpPr>
        <p:spPr>
          <a:xfrm>
            <a:off x="2860155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176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1504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2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2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545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0010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6437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264920"/>
            <a:ext cx="11045923" cy="941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439864"/>
            <a:ext cx="11037455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4" name="Picture 28" descr="itri_CEL_A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178" y="6159948"/>
            <a:ext cx="1476375" cy="34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2365" y="254786"/>
            <a:ext cx="682734" cy="310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-11500" y="6610192"/>
            <a:ext cx="71219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algn="l"/>
            <a:r>
              <a:rPr lang="zh-TW" altLang="en-US" sz="1000" dirty="0">
                <a:solidFill>
                  <a:schemeClr val="bg1"/>
                </a:solidFill>
                <a:latin typeface="+mj-ea"/>
                <a:ea typeface="+mj-ea"/>
              </a:rPr>
              <a:t>工業技術研究院機密資料 禁止複製、轉載、外流 </a:t>
            </a:r>
            <a:r>
              <a:rPr lang="en-US" altLang="zh-TW" sz="1000" dirty="0">
                <a:solidFill>
                  <a:schemeClr val="bg1"/>
                </a:solidFill>
                <a:latin typeface="+mj-ea"/>
                <a:ea typeface="+mj-ea"/>
              </a:rPr>
              <a:t>ITRI CONFIDENTIAL DOCUMENT DO NOT COPY OR DISTRIBUTE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03" r:id="rId2"/>
    <p:sldLayoutId id="2147483914" r:id="rId3"/>
    <p:sldLayoutId id="2147483915" r:id="rId4"/>
    <p:sldLayoutId id="2147483904" r:id="rId5"/>
    <p:sldLayoutId id="2147483916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B2B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1">
            <a:extLst>
              <a:ext uri="{FF2B5EF4-FFF2-40B4-BE49-F238E27FC236}">
                <a16:creationId xmlns:a16="http://schemas.microsoft.com/office/drawing/2014/main" id="{7A49559F-814B-4219-A4E9-5A7378CB10A5}"/>
              </a:ext>
            </a:extLst>
          </p:cNvPr>
          <p:cNvSpPr txBox="1">
            <a:spLocks/>
          </p:cNvSpPr>
          <p:nvPr/>
        </p:nvSpPr>
        <p:spPr bwMode="auto">
          <a:xfrm>
            <a:off x="1375576" y="-56900"/>
            <a:ext cx="8954656" cy="753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lang="zh-TW" altLang="en-US" sz="3600" b="1" kern="1200" smtClean="0">
                <a:solidFill>
                  <a:srgbClr val="00B2B3"/>
                </a:solidFill>
                <a:latin typeface="Arial" panose="020B0604020202020204" pitchFamily="34" charset="0"/>
                <a:ea typeface="微軟正黑體" panose="020B0604030504040204" pitchFamily="34" charset="-12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i="0" u="none" strike="noStrike" kern="1200" cap="none" spc="0" normalizeH="0" baseline="0" noProof="0" dirty="0">
                <a:ln>
                  <a:noFill/>
                </a:ln>
                <a:solidFill>
                  <a:srgbClr val="00B2B3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j-cs"/>
              </a:rPr>
              <a:t>接橋</a:t>
            </a:r>
            <a:r>
              <a:rPr kumimoji="1" lang="en-US" altLang="zh-TW" sz="4000" i="0" u="none" strike="noStrike" kern="1200" cap="none" spc="0" normalizeH="0" baseline="0" noProof="0" dirty="0">
                <a:ln>
                  <a:noFill/>
                </a:ln>
                <a:solidFill>
                  <a:srgbClr val="00B2B3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j-cs"/>
              </a:rPr>
              <a:t>/</a:t>
            </a:r>
            <a:r>
              <a:rPr kumimoji="1" lang="zh-TW" altLang="en-US" sz="4000" i="0" u="none" strike="noStrike" kern="1200" cap="none" spc="0" normalizeH="0" baseline="0" noProof="0" dirty="0">
                <a:ln>
                  <a:noFill/>
                </a:ln>
                <a:solidFill>
                  <a:srgbClr val="00B2B3"/>
                </a:solidFill>
                <a:effectLst/>
                <a:uLnTx/>
                <a:uFillTx/>
                <a:latin typeface="Arial"/>
                <a:ea typeface="微軟正黑體" panose="020B0604030504040204" pitchFamily="34" charset="-120"/>
                <a:cs typeface="+mj-cs"/>
              </a:rPr>
              <a:t>鴻鵠計畫培育專案</a:t>
            </a: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22B91980-EC1A-4ED8-AA1D-04845C94B78A}"/>
              </a:ext>
            </a:extLst>
          </p:cNvPr>
          <p:cNvGrpSpPr/>
          <p:nvPr/>
        </p:nvGrpSpPr>
        <p:grpSpPr>
          <a:xfrm>
            <a:off x="1496243" y="2177033"/>
            <a:ext cx="8926225" cy="638228"/>
            <a:chOff x="1513911" y="2281432"/>
            <a:chExt cx="8745664" cy="638228"/>
          </a:xfrm>
        </p:grpSpPr>
        <p:grpSp>
          <p:nvGrpSpPr>
            <p:cNvPr id="31" name="群組 30">
              <a:extLst>
                <a:ext uri="{FF2B5EF4-FFF2-40B4-BE49-F238E27FC236}">
                  <a16:creationId xmlns:a16="http://schemas.microsoft.com/office/drawing/2014/main" id="{FDD3EB46-3970-4599-ADD3-A000ACBEC519}"/>
                </a:ext>
              </a:extLst>
            </p:cNvPr>
            <p:cNvGrpSpPr/>
            <p:nvPr/>
          </p:nvGrpSpPr>
          <p:grpSpPr>
            <a:xfrm>
              <a:off x="4404085" y="2284187"/>
              <a:ext cx="2484980" cy="629502"/>
              <a:chOff x="4587191" y="2569117"/>
              <a:chExt cx="1675998" cy="552293"/>
            </a:xfrm>
          </p:grpSpPr>
          <p:sp>
            <p:nvSpPr>
              <p:cNvPr id="52" name="Rounded Rectangle 34">
                <a:extLst>
                  <a:ext uri="{FF2B5EF4-FFF2-40B4-BE49-F238E27FC236}">
                    <a16:creationId xmlns:a16="http://schemas.microsoft.com/office/drawing/2014/main" id="{234AA43C-977A-4943-87C0-957973192268}"/>
                  </a:ext>
                </a:extLst>
              </p:cNvPr>
              <p:cNvSpPr/>
              <p:nvPr/>
            </p:nvSpPr>
            <p:spPr>
              <a:xfrm>
                <a:off x="4587192" y="2569117"/>
                <a:ext cx="1663607" cy="375225"/>
              </a:xfrm>
              <a:prstGeom prst="roundRect">
                <a:avLst>
                  <a:gd name="adj" fmla="val 0"/>
                </a:avLst>
              </a:prstGeom>
              <a:solidFill>
                <a:srgbClr val="9DA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id-ID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  <a:sym typeface="Times New Roman" panose="02020603050405020304" pitchFamily="18" charset="0"/>
                </a:endParaRPr>
              </a:p>
            </p:txBody>
          </p:sp>
          <p:sp>
            <p:nvSpPr>
              <p:cNvPr id="53" name="矩形 52">
                <a:extLst>
                  <a:ext uri="{FF2B5EF4-FFF2-40B4-BE49-F238E27FC236}">
                    <a16:creationId xmlns:a16="http://schemas.microsoft.com/office/drawing/2014/main" id="{C36E22E5-5973-4A9E-BD49-86AEB8D38577}"/>
                  </a:ext>
                </a:extLst>
              </p:cNvPr>
              <p:cNvSpPr/>
              <p:nvPr/>
            </p:nvSpPr>
            <p:spPr bwMode="auto">
              <a:xfrm>
                <a:off x="4587191" y="2656220"/>
                <a:ext cx="1675998" cy="46519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小鴻鵠</a:t>
                </a:r>
                <a:r>
                  <a:rPr kumimoji="1" lang="en-US" altLang="zh-TW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-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前瞻研發</a:t>
                </a:r>
                <a:r>
                  <a:rPr kumimoji="1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(133)</a:t>
                </a:r>
                <a:endParaRPr kumimoji="1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</p:txBody>
          </p:sp>
        </p:grpSp>
        <p:grpSp>
          <p:nvGrpSpPr>
            <p:cNvPr id="32" name="群組 31">
              <a:extLst>
                <a:ext uri="{FF2B5EF4-FFF2-40B4-BE49-F238E27FC236}">
                  <a16:creationId xmlns:a16="http://schemas.microsoft.com/office/drawing/2014/main" id="{1AE24255-4AB6-4ED4-9716-9317EB7B9CD3}"/>
                </a:ext>
              </a:extLst>
            </p:cNvPr>
            <p:cNvGrpSpPr/>
            <p:nvPr/>
          </p:nvGrpSpPr>
          <p:grpSpPr>
            <a:xfrm>
              <a:off x="1513911" y="2292558"/>
              <a:ext cx="2566150" cy="627102"/>
              <a:chOff x="2441820" y="2571425"/>
              <a:chExt cx="1659619" cy="550188"/>
            </a:xfrm>
          </p:grpSpPr>
          <p:sp>
            <p:nvSpPr>
              <p:cNvPr id="50" name="Rounded Rectangle 34">
                <a:extLst>
                  <a:ext uri="{FF2B5EF4-FFF2-40B4-BE49-F238E27FC236}">
                    <a16:creationId xmlns:a16="http://schemas.microsoft.com/office/drawing/2014/main" id="{A9FF5E69-7ABD-48A4-8FD0-6A89998C4854}"/>
                  </a:ext>
                </a:extLst>
              </p:cNvPr>
              <p:cNvSpPr/>
              <p:nvPr/>
            </p:nvSpPr>
            <p:spPr>
              <a:xfrm>
                <a:off x="2447567" y="2571425"/>
                <a:ext cx="1653872" cy="375225"/>
              </a:xfrm>
              <a:prstGeom prst="roundRect">
                <a:avLst>
                  <a:gd name="adj" fmla="val 0"/>
                </a:avLst>
              </a:prstGeom>
              <a:solidFill>
                <a:srgbClr val="9DA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id-ID" sz="16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  <a:sym typeface="Times New Roman" panose="02020603050405020304" pitchFamily="18" charset="0"/>
                </a:endParaRPr>
              </a:p>
            </p:txBody>
          </p:sp>
          <p:sp>
            <p:nvSpPr>
              <p:cNvPr id="51" name="矩形 50">
                <a:extLst>
                  <a:ext uri="{FF2B5EF4-FFF2-40B4-BE49-F238E27FC236}">
                    <a16:creationId xmlns:a16="http://schemas.microsoft.com/office/drawing/2014/main" id="{5229116C-2EAD-4CBD-B35E-68985A10A8A8}"/>
                  </a:ext>
                </a:extLst>
              </p:cNvPr>
              <p:cNvSpPr/>
              <p:nvPr/>
            </p:nvSpPr>
            <p:spPr bwMode="auto">
              <a:xfrm>
                <a:off x="2441820" y="2665550"/>
                <a:ext cx="1659619" cy="4560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接橋計畫</a:t>
                </a:r>
                <a:r>
                  <a:rPr kumimoji="1" lang="en-US" altLang="zh-TW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(3)</a:t>
                </a:r>
                <a:endParaRPr kumimoji="1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endParaRPr>
              </a:p>
            </p:txBody>
          </p:sp>
        </p:grpSp>
        <p:grpSp>
          <p:nvGrpSpPr>
            <p:cNvPr id="34" name="群組 33">
              <a:extLst>
                <a:ext uri="{FF2B5EF4-FFF2-40B4-BE49-F238E27FC236}">
                  <a16:creationId xmlns:a16="http://schemas.microsoft.com/office/drawing/2014/main" id="{354A98DC-EAFF-4D5A-8364-FEB0D3AC6A6A}"/>
                </a:ext>
              </a:extLst>
            </p:cNvPr>
            <p:cNvGrpSpPr/>
            <p:nvPr/>
          </p:nvGrpSpPr>
          <p:grpSpPr>
            <a:xfrm>
              <a:off x="7327417" y="2281432"/>
              <a:ext cx="2932158" cy="626871"/>
              <a:chOff x="2605095" y="2571425"/>
              <a:chExt cx="1670326" cy="549985"/>
            </a:xfrm>
          </p:grpSpPr>
          <p:sp>
            <p:nvSpPr>
              <p:cNvPr id="46" name="Rounded Rectangle 34">
                <a:extLst>
                  <a:ext uri="{FF2B5EF4-FFF2-40B4-BE49-F238E27FC236}">
                    <a16:creationId xmlns:a16="http://schemas.microsoft.com/office/drawing/2014/main" id="{7A52DD54-818F-4EAB-85E3-55E16BD5DB30}"/>
                  </a:ext>
                </a:extLst>
              </p:cNvPr>
              <p:cNvSpPr/>
              <p:nvPr/>
            </p:nvSpPr>
            <p:spPr>
              <a:xfrm>
                <a:off x="2605095" y="2571425"/>
                <a:ext cx="1670326" cy="375225"/>
              </a:xfrm>
              <a:prstGeom prst="roundRect">
                <a:avLst>
                  <a:gd name="adj" fmla="val 0"/>
                </a:avLst>
              </a:prstGeom>
              <a:solidFill>
                <a:srgbClr val="9DAB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id-ID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  <a:sym typeface="Times New Roman" panose="02020603050405020304" pitchFamily="18" charset="0"/>
                </a:endParaRPr>
              </a:p>
            </p:txBody>
          </p:sp>
          <p:sp>
            <p:nvSpPr>
              <p:cNvPr id="47" name="矩形 46">
                <a:extLst>
                  <a:ext uri="{FF2B5EF4-FFF2-40B4-BE49-F238E27FC236}">
                    <a16:creationId xmlns:a16="http://schemas.microsoft.com/office/drawing/2014/main" id="{527CCDD1-5C75-4EC6-A5AC-1BE2492DFB0B}"/>
                  </a:ext>
                </a:extLst>
              </p:cNvPr>
              <p:cNvSpPr/>
              <p:nvPr/>
            </p:nvSpPr>
            <p:spPr bwMode="auto">
              <a:xfrm>
                <a:off x="2605095" y="2665347"/>
                <a:ext cx="1670326" cy="45606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>
                  <a:defRPr/>
                </a:pPr>
                <a:r>
                  <a:rPr kumimoji="1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大鴻鵠</a:t>
                </a:r>
                <a:r>
                  <a:rPr kumimoji="1" lang="en-US" altLang="zh-TW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-</a:t>
                </a:r>
              </a:p>
              <a:p>
                <a:pPr lvl="0" algn="ctr">
                  <a:defRPr/>
                </a:pPr>
                <a:r>
                  <a:rPr kumimoji="1" lang="zh-TW" alt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微軟正黑體" panose="020B0604030504040204" pitchFamily="34" charset="-120"/>
                    <a:ea typeface="微軟正黑體" panose="020B0604030504040204" pitchFamily="34" charset="-120"/>
                    <a:cs typeface="+mn-cs"/>
                  </a:rPr>
                  <a:t>外派研</a:t>
                </a:r>
                <a:r>
                  <a:rPr lang="zh-TW" altLang="en-US" sz="1600" b="1" dirty="0">
                    <a:solidFill>
                      <a:prstClr val="black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修</a:t>
                </a:r>
                <a:r>
                  <a:rPr lang="en-US" altLang="zh-TW" sz="1600" b="1" dirty="0">
                    <a:solidFill>
                      <a:prstClr val="black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/</a:t>
                </a:r>
                <a:r>
                  <a:rPr lang="zh-TW" altLang="zh-TW" sz="1600" b="1" dirty="0">
                    <a:solidFill>
                      <a:prstClr val="black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國際人才先訓</a:t>
                </a:r>
                <a:r>
                  <a:rPr lang="en-US" altLang="zh-TW" sz="1200" b="1" dirty="0">
                    <a:solidFill>
                      <a:prstClr val="black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(193+66)</a:t>
                </a:r>
                <a:endParaRPr lang="zh-TW" altLang="en-US" sz="1600" b="1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</p:grpSp>
      <p:grpSp>
        <p:nvGrpSpPr>
          <p:cNvPr id="2" name="群組 1">
            <a:extLst>
              <a:ext uri="{FF2B5EF4-FFF2-40B4-BE49-F238E27FC236}">
                <a16:creationId xmlns:a16="http://schemas.microsoft.com/office/drawing/2014/main" id="{A944AA09-113D-4690-AF6E-945E4828A705}"/>
              </a:ext>
            </a:extLst>
          </p:cNvPr>
          <p:cNvGrpSpPr/>
          <p:nvPr/>
        </p:nvGrpSpPr>
        <p:grpSpPr>
          <a:xfrm>
            <a:off x="2973751" y="688522"/>
            <a:ext cx="5758305" cy="1177703"/>
            <a:chOff x="2935674" y="816282"/>
            <a:chExt cx="5758305" cy="1177703"/>
          </a:xfrm>
        </p:grpSpPr>
        <p:grpSp>
          <p:nvGrpSpPr>
            <p:cNvPr id="38" name="群組 37">
              <a:extLst>
                <a:ext uri="{FF2B5EF4-FFF2-40B4-BE49-F238E27FC236}">
                  <a16:creationId xmlns:a16="http://schemas.microsoft.com/office/drawing/2014/main" id="{9FE1868E-8CD6-4A48-BCCC-2CD3D287ACCA}"/>
                </a:ext>
              </a:extLst>
            </p:cNvPr>
            <p:cNvGrpSpPr/>
            <p:nvPr/>
          </p:nvGrpSpPr>
          <p:grpSpPr>
            <a:xfrm>
              <a:off x="3135735" y="832469"/>
              <a:ext cx="5434339" cy="1145246"/>
              <a:chOff x="2428712" y="719717"/>
              <a:chExt cx="3942913" cy="822770"/>
            </a:xfrm>
          </p:grpSpPr>
          <p:sp>
            <p:nvSpPr>
              <p:cNvPr id="44" name="Rounded Rectangle 34">
                <a:extLst>
                  <a:ext uri="{FF2B5EF4-FFF2-40B4-BE49-F238E27FC236}">
                    <a16:creationId xmlns:a16="http://schemas.microsoft.com/office/drawing/2014/main" id="{A3507929-D468-4C59-A621-D5C0CEFE24AF}"/>
                  </a:ext>
                </a:extLst>
              </p:cNvPr>
              <p:cNvSpPr/>
              <p:nvPr/>
            </p:nvSpPr>
            <p:spPr>
              <a:xfrm>
                <a:off x="2428712" y="719717"/>
                <a:ext cx="3942913" cy="778979"/>
              </a:xfrm>
              <a:prstGeom prst="roundRect">
                <a:avLst>
                  <a:gd name="adj" fmla="val 0"/>
                </a:avLst>
              </a:prstGeom>
              <a:solidFill>
                <a:srgbClr val="99CA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id-ID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  <a:sym typeface="Times New Roman" panose="02020603050405020304" pitchFamily="18" charset="0"/>
                </a:endParaRPr>
              </a:p>
            </p:txBody>
          </p:sp>
          <p:sp>
            <p:nvSpPr>
              <p:cNvPr id="45" name="Rounded Rectangle 34">
                <a:extLst>
                  <a:ext uri="{FF2B5EF4-FFF2-40B4-BE49-F238E27FC236}">
                    <a16:creationId xmlns:a16="http://schemas.microsoft.com/office/drawing/2014/main" id="{D87FC323-642B-4A5D-9E3B-9BBC4F27C49A}"/>
                  </a:ext>
                </a:extLst>
              </p:cNvPr>
              <p:cNvSpPr/>
              <p:nvPr/>
            </p:nvSpPr>
            <p:spPr>
              <a:xfrm>
                <a:off x="2428712" y="954697"/>
                <a:ext cx="3942913" cy="58779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id-ID" sz="2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F520B152-181D-44FE-86F5-9305727722D3}"/>
                </a:ext>
              </a:extLst>
            </p:cNvPr>
            <p:cNvSpPr/>
            <p:nvPr/>
          </p:nvSpPr>
          <p:spPr>
            <a:xfrm>
              <a:off x="4611245" y="1190956"/>
              <a:ext cx="4082734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1" indent="0" algn="l" defTabSz="914400" rtl="0" eaLnBrk="0" fontAlgn="base" latinLnBrk="0" hangingPunct="0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⭐</a:t>
              </a:r>
              <a:r>
                <a:rPr kumimoji="0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培育本院人才國際化   </a:t>
              </a:r>
              <a:endPara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marL="0" marR="0" lvl="1" indent="0" algn="l" defTabSz="914400" rtl="0" eaLnBrk="0" fontAlgn="base" latinLnBrk="0" hangingPunct="0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⭐</a:t>
              </a:r>
              <a:r>
                <a:rPr kumimoji="0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善用海外據點能量  </a:t>
              </a:r>
              <a:endPara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  <a:p>
              <a:pPr marL="0" marR="0" lvl="1" indent="0" algn="l" defTabSz="914400" rtl="0" eaLnBrk="0" fontAlgn="base" latinLnBrk="0" hangingPunct="0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C000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+mn-cs"/>
                </a:rPr>
                <a:t>⭐</a:t>
              </a:r>
              <a:r>
                <a:rPr kumimoji="0" lang="zh-TW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 panose="020B0604030504040204" pitchFamily="34" charset="-120"/>
                  <a:ea typeface="微軟正黑體" panose="020B0604030504040204" pitchFamily="34" charset="-120"/>
                  <a:cs typeface="Arial" panose="020B0604020202020204" pitchFamily="34" charset="0"/>
                </a:rPr>
                <a:t>鏈結國際創新研發及新創能量</a:t>
              </a:r>
              <a:endParaRPr kumimoji="0" lang="en-US" altLang="zh-TW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0B61A29D-DD91-4E62-8EFC-B872B36239BB}"/>
                </a:ext>
              </a:extLst>
            </p:cNvPr>
            <p:cNvSpPr txBox="1"/>
            <p:nvPr/>
          </p:nvSpPr>
          <p:spPr>
            <a:xfrm>
              <a:off x="2935674" y="816282"/>
              <a:ext cx="57170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zh-TW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軟正黑體"/>
                  <a:ea typeface="微軟正黑體"/>
                  <a:cs typeface="+mn-cs"/>
                </a:rPr>
                <a:t>目的</a:t>
              </a:r>
            </a:p>
          </p:txBody>
        </p:sp>
        <p:pic>
          <p:nvPicPr>
            <p:cNvPr id="42" name="圖片 41">
              <a:extLst>
                <a:ext uri="{FF2B5EF4-FFF2-40B4-BE49-F238E27FC236}">
                  <a16:creationId xmlns:a16="http://schemas.microsoft.com/office/drawing/2014/main" id="{EAAB8CF7-68E0-4C81-B139-05748F23DA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79115" y="1109193"/>
              <a:ext cx="884393" cy="884792"/>
            </a:xfrm>
            <a:prstGeom prst="rect">
              <a:avLst/>
            </a:prstGeom>
          </p:spPr>
        </p:pic>
      </p:grpSp>
      <p:sp>
        <p:nvSpPr>
          <p:cNvPr id="43" name="Freeform 301">
            <a:extLst>
              <a:ext uri="{FF2B5EF4-FFF2-40B4-BE49-F238E27FC236}">
                <a16:creationId xmlns:a16="http://schemas.microsoft.com/office/drawing/2014/main" id="{F5655583-D0CA-4640-B2E0-DD799A5CAA99}"/>
              </a:ext>
            </a:extLst>
          </p:cNvPr>
          <p:cNvSpPr>
            <a:spLocks/>
          </p:cNvSpPr>
          <p:nvPr/>
        </p:nvSpPr>
        <p:spPr bwMode="auto">
          <a:xfrm>
            <a:off x="3804219" y="1284028"/>
            <a:ext cx="683121" cy="622538"/>
          </a:xfrm>
          <a:custGeom>
            <a:avLst/>
            <a:gdLst>
              <a:gd name="T0" fmla="*/ 197 w 329"/>
              <a:gd name="T1" fmla="*/ 124 h 440"/>
              <a:gd name="T2" fmla="*/ 220 w 329"/>
              <a:gd name="T3" fmla="*/ 155 h 440"/>
              <a:gd name="T4" fmla="*/ 227 w 329"/>
              <a:gd name="T5" fmla="*/ 150 h 440"/>
              <a:gd name="T6" fmla="*/ 254 w 329"/>
              <a:gd name="T7" fmla="*/ 147 h 440"/>
              <a:gd name="T8" fmla="*/ 253 w 329"/>
              <a:gd name="T9" fmla="*/ 166 h 440"/>
              <a:gd name="T10" fmla="*/ 304 w 329"/>
              <a:gd name="T11" fmla="*/ 238 h 440"/>
              <a:gd name="T12" fmla="*/ 306 w 329"/>
              <a:gd name="T13" fmla="*/ 288 h 440"/>
              <a:gd name="T14" fmla="*/ 248 w 329"/>
              <a:gd name="T15" fmla="*/ 294 h 440"/>
              <a:gd name="T16" fmla="*/ 249 w 329"/>
              <a:gd name="T17" fmla="*/ 395 h 440"/>
              <a:gd name="T18" fmla="*/ 288 w 329"/>
              <a:gd name="T19" fmla="*/ 414 h 440"/>
              <a:gd name="T20" fmla="*/ 292 w 329"/>
              <a:gd name="T21" fmla="*/ 424 h 440"/>
              <a:gd name="T22" fmla="*/ 278 w 329"/>
              <a:gd name="T23" fmla="*/ 434 h 440"/>
              <a:gd name="T24" fmla="*/ 268 w 329"/>
              <a:gd name="T25" fmla="*/ 422 h 440"/>
              <a:gd name="T26" fmla="*/ 244 w 329"/>
              <a:gd name="T27" fmla="*/ 430 h 440"/>
              <a:gd name="T28" fmla="*/ 240 w 329"/>
              <a:gd name="T29" fmla="*/ 420 h 440"/>
              <a:gd name="T30" fmla="*/ 221 w 329"/>
              <a:gd name="T31" fmla="*/ 421 h 440"/>
              <a:gd name="T32" fmla="*/ 222 w 329"/>
              <a:gd name="T33" fmla="*/ 414 h 440"/>
              <a:gd name="T34" fmla="*/ 208 w 329"/>
              <a:gd name="T35" fmla="*/ 406 h 440"/>
              <a:gd name="T36" fmla="*/ 186 w 329"/>
              <a:gd name="T37" fmla="*/ 403 h 440"/>
              <a:gd name="T38" fmla="*/ 171 w 329"/>
              <a:gd name="T39" fmla="*/ 397 h 440"/>
              <a:gd name="T40" fmla="*/ 166 w 329"/>
              <a:gd name="T41" fmla="*/ 383 h 440"/>
              <a:gd name="T42" fmla="*/ 157 w 329"/>
              <a:gd name="T43" fmla="*/ 382 h 440"/>
              <a:gd name="T44" fmla="*/ 156 w 329"/>
              <a:gd name="T45" fmla="*/ 377 h 440"/>
              <a:gd name="T46" fmla="*/ 148 w 329"/>
              <a:gd name="T47" fmla="*/ 375 h 440"/>
              <a:gd name="T48" fmla="*/ 145 w 329"/>
              <a:gd name="T49" fmla="*/ 367 h 440"/>
              <a:gd name="T50" fmla="*/ 145 w 329"/>
              <a:gd name="T51" fmla="*/ 363 h 440"/>
              <a:gd name="T52" fmla="*/ 133 w 329"/>
              <a:gd name="T53" fmla="*/ 371 h 440"/>
              <a:gd name="T54" fmla="*/ 126 w 329"/>
              <a:gd name="T55" fmla="*/ 368 h 440"/>
              <a:gd name="T56" fmla="*/ 104 w 329"/>
              <a:gd name="T57" fmla="*/ 385 h 440"/>
              <a:gd name="T58" fmla="*/ 102 w 329"/>
              <a:gd name="T59" fmla="*/ 369 h 440"/>
              <a:gd name="T60" fmla="*/ 76 w 329"/>
              <a:gd name="T61" fmla="*/ 371 h 440"/>
              <a:gd name="T62" fmla="*/ 39 w 329"/>
              <a:gd name="T63" fmla="*/ 366 h 440"/>
              <a:gd name="T64" fmla="*/ 34 w 329"/>
              <a:gd name="T65" fmla="*/ 359 h 440"/>
              <a:gd name="T66" fmla="*/ 10 w 329"/>
              <a:gd name="T67" fmla="*/ 351 h 440"/>
              <a:gd name="T68" fmla="*/ 31 w 329"/>
              <a:gd name="T69" fmla="*/ 334 h 440"/>
              <a:gd name="T70" fmla="*/ 143 w 329"/>
              <a:gd name="T71" fmla="*/ 278 h 440"/>
              <a:gd name="T72" fmla="*/ 91 w 329"/>
              <a:gd name="T73" fmla="*/ 278 h 440"/>
              <a:gd name="T74" fmla="*/ 59 w 329"/>
              <a:gd name="T75" fmla="*/ 259 h 440"/>
              <a:gd name="T76" fmla="*/ 47 w 329"/>
              <a:gd name="T77" fmla="*/ 228 h 440"/>
              <a:gd name="T78" fmla="*/ 39 w 329"/>
              <a:gd name="T79" fmla="*/ 204 h 440"/>
              <a:gd name="T80" fmla="*/ 25 w 329"/>
              <a:gd name="T81" fmla="*/ 154 h 440"/>
              <a:gd name="T82" fmla="*/ 24 w 329"/>
              <a:gd name="T83" fmla="*/ 119 h 440"/>
              <a:gd name="T84" fmla="*/ 12 w 329"/>
              <a:gd name="T85" fmla="*/ 95 h 440"/>
              <a:gd name="T86" fmla="*/ 15 w 329"/>
              <a:gd name="T87" fmla="*/ 74 h 440"/>
              <a:gd name="T88" fmla="*/ 96 w 329"/>
              <a:gd name="T89" fmla="*/ 52 h 440"/>
              <a:gd name="T90" fmla="*/ 77 w 329"/>
              <a:gd name="T91" fmla="*/ 29 h 440"/>
              <a:gd name="T92" fmla="*/ 108 w 329"/>
              <a:gd name="T93" fmla="*/ 13 h 440"/>
              <a:gd name="T94" fmla="*/ 186 w 329"/>
              <a:gd name="T95" fmla="*/ 59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9" h="440">
                <a:moveTo>
                  <a:pt x="198" y="76"/>
                </a:moveTo>
                <a:cubicBezTo>
                  <a:pt x="198" y="76"/>
                  <a:pt x="198" y="88"/>
                  <a:pt x="197" y="93"/>
                </a:cubicBezTo>
                <a:cubicBezTo>
                  <a:pt x="195" y="98"/>
                  <a:pt x="197" y="103"/>
                  <a:pt x="197" y="104"/>
                </a:cubicBezTo>
                <a:cubicBezTo>
                  <a:pt x="197" y="105"/>
                  <a:pt x="197" y="117"/>
                  <a:pt x="197" y="124"/>
                </a:cubicBezTo>
                <a:cubicBezTo>
                  <a:pt x="197" y="130"/>
                  <a:pt x="200" y="141"/>
                  <a:pt x="202" y="150"/>
                </a:cubicBezTo>
                <a:cubicBezTo>
                  <a:pt x="204" y="159"/>
                  <a:pt x="204" y="162"/>
                  <a:pt x="204" y="162"/>
                </a:cubicBezTo>
                <a:cubicBezTo>
                  <a:pt x="204" y="162"/>
                  <a:pt x="220" y="157"/>
                  <a:pt x="220" y="156"/>
                </a:cubicBezTo>
                <a:cubicBezTo>
                  <a:pt x="220" y="155"/>
                  <a:pt x="220" y="155"/>
                  <a:pt x="220" y="155"/>
                </a:cubicBezTo>
                <a:cubicBezTo>
                  <a:pt x="220" y="155"/>
                  <a:pt x="211" y="156"/>
                  <a:pt x="209" y="159"/>
                </a:cubicBezTo>
                <a:cubicBezTo>
                  <a:pt x="209" y="159"/>
                  <a:pt x="209" y="159"/>
                  <a:pt x="208" y="158"/>
                </a:cubicBezTo>
                <a:cubicBezTo>
                  <a:pt x="207" y="157"/>
                  <a:pt x="210" y="157"/>
                  <a:pt x="212" y="155"/>
                </a:cubicBezTo>
                <a:cubicBezTo>
                  <a:pt x="213" y="154"/>
                  <a:pt x="220" y="151"/>
                  <a:pt x="227" y="150"/>
                </a:cubicBezTo>
                <a:cubicBezTo>
                  <a:pt x="234" y="150"/>
                  <a:pt x="237" y="150"/>
                  <a:pt x="238" y="149"/>
                </a:cubicBezTo>
                <a:cubicBezTo>
                  <a:pt x="238" y="148"/>
                  <a:pt x="237" y="148"/>
                  <a:pt x="232" y="147"/>
                </a:cubicBezTo>
                <a:cubicBezTo>
                  <a:pt x="228" y="145"/>
                  <a:pt x="227" y="141"/>
                  <a:pt x="230" y="140"/>
                </a:cubicBezTo>
                <a:cubicBezTo>
                  <a:pt x="232" y="140"/>
                  <a:pt x="247" y="138"/>
                  <a:pt x="254" y="147"/>
                </a:cubicBezTo>
                <a:cubicBezTo>
                  <a:pt x="254" y="147"/>
                  <a:pt x="268" y="149"/>
                  <a:pt x="269" y="151"/>
                </a:cubicBezTo>
                <a:cubicBezTo>
                  <a:pt x="271" y="154"/>
                  <a:pt x="268" y="154"/>
                  <a:pt x="266" y="154"/>
                </a:cubicBezTo>
                <a:cubicBezTo>
                  <a:pt x="264" y="154"/>
                  <a:pt x="258" y="160"/>
                  <a:pt x="256" y="161"/>
                </a:cubicBezTo>
                <a:cubicBezTo>
                  <a:pt x="255" y="162"/>
                  <a:pt x="256" y="162"/>
                  <a:pt x="253" y="166"/>
                </a:cubicBezTo>
                <a:cubicBezTo>
                  <a:pt x="251" y="169"/>
                  <a:pt x="240" y="172"/>
                  <a:pt x="243" y="200"/>
                </a:cubicBezTo>
                <a:cubicBezTo>
                  <a:pt x="243" y="200"/>
                  <a:pt x="243" y="213"/>
                  <a:pt x="245" y="213"/>
                </a:cubicBezTo>
                <a:cubicBezTo>
                  <a:pt x="248" y="214"/>
                  <a:pt x="273" y="216"/>
                  <a:pt x="280" y="220"/>
                </a:cubicBezTo>
                <a:cubicBezTo>
                  <a:pt x="288" y="224"/>
                  <a:pt x="295" y="227"/>
                  <a:pt x="304" y="238"/>
                </a:cubicBezTo>
                <a:cubicBezTo>
                  <a:pt x="304" y="238"/>
                  <a:pt x="308" y="241"/>
                  <a:pt x="311" y="244"/>
                </a:cubicBezTo>
                <a:cubicBezTo>
                  <a:pt x="314" y="246"/>
                  <a:pt x="324" y="260"/>
                  <a:pt x="322" y="278"/>
                </a:cubicBezTo>
                <a:cubicBezTo>
                  <a:pt x="322" y="278"/>
                  <a:pt x="329" y="301"/>
                  <a:pt x="311" y="304"/>
                </a:cubicBezTo>
                <a:cubicBezTo>
                  <a:pt x="312" y="296"/>
                  <a:pt x="315" y="297"/>
                  <a:pt x="306" y="288"/>
                </a:cubicBezTo>
                <a:cubicBezTo>
                  <a:pt x="305" y="284"/>
                  <a:pt x="305" y="285"/>
                  <a:pt x="302" y="284"/>
                </a:cubicBezTo>
                <a:cubicBezTo>
                  <a:pt x="300" y="283"/>
                  <a:pt x="283" y="277"/>
                  <a:pt x="277" y="276"/>
                </a:cubicBezTo>
                <a:cubicBezTo>
                  <a:pt x="270" y="275"/>
                  <a:pt x="263" y="281"/>
                  <a:pt x="261" y="282"/>
                </a:cubicBezTo>
                <a:cubicBezTo>
                  <a:pt x="259" y="282"/>
                  <a:pt x="250" y="290"/>
                  <a:pt x="248" y="294"/>
                </a:cubicBezTo>
                <a:cubicBezTo>
                  <a:pt x="246" y="298"/>
                  <a:pt x="235" y="313"/>
                  <a:pt x="229" y="321"/>
                </a:cubicBezTo>
                <a:cubicBezTo>
                  <a:pt x="229" y="326"/>
                  <a:pt x="232" y="332"/>
                  <a:pt x="234" y="336"/>
                </a:cubicBezTo>
                <a:cubicBezTo>
                  <a:pt x="236" y="341"/>
                  <a:pt x="240" y="355"/>
                  <a:pt x="243" y="368"/>
                </a:cubicBezTo>
                <a:cubicBezTo>
                  <a:pt x="246" y="381"/>
                  <a:pt x="249" y="392"/>
                  <a:pt x="249" y="395"/>
                </a:cubicBezTo>
                <a:cubicBezTo>
                  <a:pt x="249" y="397"/>
                  <a:pt x="250" y="396"/>
                  <a:pt x="250" y="401"/>
                </a:cubicBezTo>
                <a:cubicBezTo>
                  <a:pt x="255" y="402"/>
                  <a:pt x="255" y="403"/>
                  <a:pt x="263" y="404"/>
                </a:cubicBezTo>
                <a:cubicBezTo>
                  <a:pt x="269" y="407"/>
                  <a:pt x="270" y="406"/>
                  <a:pt x="270" y="411"/>
                </a:cubicBezTo>
                <a:cubicBezTo>
                  <a:pt x="276" y="410"/>
                  <a:pt x="285" y="410"/>
                  <a:pt x="288" y="414"/>
                </a:cubicBezTo>
                <a:cubicBezTo>
                  <a:pt x="289" y="416"/>
                  <a:pt x="289" y="419"/>
                  <a:pt x="289" y="419"/>
                </a:cubicBezTo>
                <a:cubicBezTo>
                  <a:pt x="289" y="419"/>
                  <a:pt x="290" y="418"/>
                  <a:pt x="292" y="419"/>
                </a:cubicBezTo>
                <a:cubicBezTo>
                  <a:pt x="294" y="419"/>
                  <a:pt x="305" y="423"/>
                  <a:pt x="298" y="434"/>
                </a:cubicBezTo>
                <a:cubicBezTo>
                  <a:pt x="298" y="428"/>
                  <a:pt x="299" y="425"/>
                  <a:pt x="292" y="424"/>
                </a:cubicBezTo>
                <a:cubicBezTo>
                  <a:pt x="291" y="425"/>
                  <a:pt x="289" y="427"/>
                  <a:pt x="287" y="426"/>
                </a:cubicBezTo>
                <a:cubicBezTo>
                  <a:pt x="285" y="425"/>
                  <a:pt x="284" y="424"/>
                  <a:pt x="283" y="423"/>
                </a:cubicBezTo>
                <a:cubicBezTo>
                  <a:pt x="282" y="421"/>
                  <a:pt x="279" y="421"/>
                  <a:pt x="279" y="422"/>
                </a:cubicBezTo>
                <a:cubicBezTo>
                  <a:pt x="279" y="423"/>
                  <a:pt x="282" y="431"/>
                  <a:pt x="278" y="434"/>
                </a:cubicBezTo>
                <a:cubicBezTo>
                  <a:pt x="279" y="430"/>
                  <a:pt x="278" y="426"/>
                  <a:pt x="276" y="424"/>
                </a:cubicBezTo>
                <a:cubicBezTo>
                  <a:pt x="274" y="423"/>
                  <a:pt x="273" y="424"/>
                  <a:pt x="273" y="425"/>
                </a:cubicBezTo>
                <a:cubicBezTo>
                  <a:pt x="272" y="427"/>
                  <a:pt x="271" y="430"/>
                  <a:pt x="269" y="431"/>
                </a:cubicBezTo>
                <a:cubicBezTo>
                  <a:pt x="270" y="427"/>
                  <a:pt x="271" y="423"/>
                  <a:pt x="268" y="422"/>
                </a:cubicBezTo>
                <a:cubicBezTo>
                  <a:pt x="265" y="420"/>
                  <a:pt x="264" y="424"/>
                  <a:pt x="261" y="423"/>
                </a:cubicBezTo>
                <a:cubicBezTo>
                  <a:pt x="259" y="423"/>
                  <a:pt x="259" y="420"/>
                  <a:pt x="256" y="421"/>
                </a:cubicBezTo>
                <a:cubicBezTo>
                  <a:pt x="253" y="423"/>
                  <a:pt x="253" y="424"/>
                  <a:pt x="251" y="425"/>
                </a:cubicBezTo>
                <a:cubicBezTo>
                  <a:pt x="249" y="426"/>
                  <a:pt x="247" y="432"/>
                  <a:pt x="244" y="430"/>
                </a:cubicBezTo>
                <a:cubicBezTo>
                  <a:pt x="242" y="429"/>
                  <a:pt x="242" y="426"/>
                  <a:pt x="240" y="427"/>
                </a:cubicBezTo>
                <a:cubicBezTo>
                  <a:pt x="238" y="428"/>
                  <a:pt x="234" y="436"/>
                  <a:pt x="242" y="440"/>
                </a:cubicBezTo>
                <a:cubicBezTo>
                  <a:pt x="238" y="440"/>
                  <a:pt x="231" y="434"/>
                  <a:pt x="234" y="427"/>
                </a:cubicBezTo>
                <a:cubicBezTo>
                  <a:pt x="237" y="420"/>
                  <a:pt x="239" y="423"/>
                  <a:pt x="240" y="420"/>
                </a:cubicBezTo>
                <a:cubicBezTo>
                  <a:pt x="240" y="417"/>
                  <a:pt x="237" y="418"/>
                  <a:pt x="235" y="417"/>
                </a:cubicBezTo>
                <a:cubicBezTo>
                  <a:pt x="234" y="416"/>
                  <a:pt x="232" y="415"/>
                  <a:pt x="231" y="418"/>
                </a:cubicBezTo>
                <a:cubicBezTo>
                  <a:pt x="230" y="420"/>
                  <a:pt x="233" y="427"/>
                  <a:pt x="224" y="424"/>
                </a:cubicBezTo>
                <a:cubicBezTo>
                  <a:pt x="221" y="423"/>
                  <a:pt x="222" y="422"/>
                  <a:pt x="221" y="421"/>
                </a:cubicBezTo>
                <a:cubicBezTo>
                  <a:pt x="221" y="420"/>
                  <a:pt x="219" y="422"/>
                  <a:pt x="219" y="423"/>
                </a:cubicBezTo>
                <a:cubicBezTo>
                  <a:pt x="219" y="425"/>
                  <a:pt x="217" y="432"/>
                  <a:pt x="225" y="435"/>
                </a:cubicBezTo>
                <a:cubicBezTo>
                  <a:pt x="220" y="434"/>
                  <a:pt x="214" y="430"/>
                  <a:pt x="216" y="421"/>
                </a:cubicBezTo>
                <a:cubicBezTo>
                  <a:pt x="217" y="418"/>
                  <a:pt x="219" y="414"/>
                  <a:pt x="222" y="414"/>
                </a:cubicBezTo>
                <a:cubicBezTo>
                  <a:pt x="224" y="413"/>
                  <a:pt x="223" y="411"/>
                  <a:pt x="221" y="409"/>
                </a:cubicBezTo>
                <a:cubicBezTo>
                  <a:pt x="220" y="407"/>
                  <a:pt x="220" y="408"/>
                  <a:pt x="219" y="404"/>
                </a:cubicBezTo>
                <a:cubicBezTo>
                  <a:pt x="219" y="400"/>
                  <a:pt x="217" y="400"/>
                  <a:pt x="216" y="401"/>
                </a:cubicBezTo>
                <a:cubicBezTo>
                  <a:pt x="215" y="403"/>
                  <a:pt x="213" y="408"/>
                  <a:pt x="208" y="406"/>
                </a:cubicBezTo>
                <a:cubicBezTo>
                  <a:pt x="203" y="405"/>
                  <a:pt x="201" y="403"/>
                  <a:pt x="198" y="405"/>
                </a:cubicBezTo>
                <a:cubicBezTo>
                  <a:pt x="195" y="407"/>
                  <a:pt x="189" y="411"/>
                  <a:pt x="190" y="406"/>
                </a:cubicBezTo>
                <a:cubicBezTo>
                  <a:pt x="192" y="401"/>
                  <a:pt x="193" y="399"/>
                  <a:pt x="190" y="399"/>
                </a:cubicBezTo>
                <a:cubicBezTo>
                  <a:pt x="188" y="399"/>
                  <a:pt x="188" y="402"/>
                  <a:pt x="186" y="403"/>
                </a:cubicBezTo>
                <a:cubicBezTo>
                  <a:pt x="183" y="404"/>
                  <a:pt x="180" y="402"/>
                  <a:pt x="181" y="400"/>
                </a:cubicBezTo>
                <a:cubicBezTo>
                  <a:pt x="181" y="399"/>
                  <a:pt x="179" y="403"/>
                  <a:pt x="175" y="403"/>
                </a:cubicBezTo>
                <a:cubicBezTo>
                  <a:pt x="172" y="404"/>
                  <a:pt x="172" y="403"/>
                  <a:pt x="172" y="401"/>
                </a:cubicBezTo>
                <a:cubicBezTo>
                  <a:pt x="173" y="399"/>
                  <a:pt x="171" y="400"/>
                  <a:pt x="171" y="397"/>
                </a:cubicBezTo>
                <a:cubicBezTo>
                  <a:pt x="171" y="395"/>
                  <a:pt x="173" y="397"/>
                  <a:pt x="172" y="394"/>
                </a:cubicBezTo>
                <a:cubicBezTo>
                  <a:pt x="171" y="391"/>
                  <a:pt x="171" y="392"/>
                  <a:pt x="169" y="388"/>
                </a:cubicBezTo>
                <a:cubicBezTo>
                  <a:pt x="166" y="384"/>
                  <a:pt x="165" y="389"/>
                  <a:pt x="164" y="388"/>
                </a:cubicBezTo>
                <a:cubicBezTo>
                  <a:pt x="163" y="386"/>
                  <a:pt x="166" y="384"/>
                  <a:pt x="166" y="383"/>
                </a:cubicBezTo>
                <a:cubicBezTo>
                  <a:pt x="166" y="383"/>
                  <a:pt x="169" y="378"/>
                  <a:pt x="167" y="379"/>
                </a:cubicBezTo>
                <a:cubicBezTo>
                  <a:pt x="165" y="380"/>
                  <a:pt x="162" y="381"/>
                  <a:pt x="162" y="381"/>
                </a:cubicBezTo>
                <a:cubicBezTo>
                  <a:pt x="162" y="381"/>
                  <a:pt x="162" y="380"/>
                  <a:pt x="162" y="379"/>
                </a:cubicBezTo>
                <a:cubicBezTo>
                  <a:pt x="163" y="378"/>
                  <a:pt x="161" y="379"/>
                  <a:pt x="157" y="382"/>
                </a:cubicBezTo>
                <a:cubicBezTo>
                  <a:pt x="153" y="386"/>
                  <a:pt x="152" y="384"/>
                  <a:pt x="156" y="381"/>
                </a:cubicBezTo>
                <a:cubicBezTo>
                  <a:pt x="160" y="378"/>
                  <a:pt x="161" y="375"/>
                  <a:pt x="159" y="377"/>
                </a:cubicBezTo>
                <a:cubicBezTo>
                  <a:pt x="156" y="379"/>
                  <a:pt x="153" y="383"/>
                  <a:pt x="153" y="382"/>
                </a:cubicBezTo>
                <a:cubicBezTo>
                  <a:pt x="152" y="381"/>
                  <a:pt x="156" y="378"/>
                  <a:pt x="156" y="377"/>
                </a:cubicBezTo>
                <a:cubicBezTo>
                  <a:pt x="156" y="377"/>
                  <a:pt x="156" y="376"/>
                  <a:pt x="152" y="378"/>
                </a:cubicBezTo>
                <a:cubicBezTo>
                  <a:pt x="148" y="380"/>
                  <a:pt x="148" y="380"/>
                  <a:pt x="150" y="378"/>
                </a:cubicBezTo>
                <a:cubicBezTo>
                  <a:pt x="152" y="376"/>
                  <a:pt x="156" y="374"/>
                  <a:pt x="153" y="374"/>
                </a:cubicBezTo>
                <a:cubicBezTo>
                  <a:pt x="150" y="373"/>
                  <a:pt x="148" y="377"/>
                  <a:pt x="148" y="375"/>
                </a:cubicBezTo>
                <a:cubicBezTo>
                  <a:pt x="149" y="373"/>
                  <a:pt x="151" y="374"/>
                  <a:pt x="150" y="372"/>
                </a:cubicBezTo>
                <a:cubicBezTo>
                  <a:pt x="149" y="371"/>
                  <a:pt x="146" y="374"/>
                  <a:pt x="147" y="372"/>
                </a:cubicBezTo>
                <a:cubicBezTo>
                  <a:pt x="148" y="370"/>
                  <a:pt x="146" y="371"/>
                  <a:pt x="150" y="367"/>
                </a:cubicBezTo>
                <a:cubicBezTo>
                  <a:pt x="153" y="364"/>
                  <a:pt x="145" y="367"/>
                  <a:pt x="145" y="367"/>
                </a:cubicBezTo>
                <a:cubicBezTo>
                  <a:pt x="145" y="367"/>
                  <a:pt x="138" y="375"/>
                  <a:pt x="136" y="380"/>
                </a:cubicBezTo>
                <a:cubicBezTo>
                  <a:pt x="134" y="385"/>
                  <a:pt x="132" y="379"/>
                  <a:pt x="137" y="374"/>
                </a:cubicBezTo>
                <a:cubicBezTo>
                  <a:pt x="142" y="369"/>
                  <a:pt x="144" y="367"/>
                  <a:pt x="145" y="364"/>
                </a:cubicBezTo>
                <a:cubicBezTo>
                  <a:pt x="146" y="363"/>
                  <a:pt x="146" y="363"/>
                  <a:pt x="145" y="363"/>
                </a:cubicBezTo>
                <a:cubicBezTo>
                  <a:pt x="144" y="363"/>
                  <a:pt x="143" y="364"/>
                  <a:pt x="142" y="365"/>
                </a:cubicBezTo>
                <a:cubicBezTo>
                  <a:pt x="135" y="368"/>
                  <a:pt x="132" y="380"/>
                  <a:pt x="129" y="384"/>
                </a:cubicBezTo>
                <a:cubicBezTo>
                  <a:pt x="126" y="387"/>
                  <a:pt x="123" y="386"/>
                  <a:pt x="128" y="380"/>
                </a:cubicBezTo>
                <a:cubicBezTo>
                  <a:pt x="133" y="373"/>
                  <a:pt x="132" y="372"/>
                  <a:pt x="133" y="371"/>
                </a:cubicBezTo>
                <a:cubicBezTo>
                  <a:pt x="134" y="370"/>
                  <a:pt x="126" y="378"/>
                  <a:pt x="125" y="380"/>
                </a:cubicBezTo>
                <a:cubicBezTo>
                  <a:pt x="124" y="382"/>
                  <a:pt x="125" y="378"/>
                  <a:pt x="125" y="375"/>
                </a:cubicBezTo>
                <a:cubicBezTo>
                  <a:pt x="126" y="373"/>
                  <a:pt x="121" y="375"/>
                  <a:pt x="124" y="372"/>
                </a:cubicBezTo>
                <a:cubicBezTo>
                  <a:pt x="127" y="369"/>
                  <a:pt x="127" y="369"/>
                  <a:pt x="126" y="368"/>
                </a:cubicBezTo>
                <a:cubicBezTo>
                  <a:pt x="125" y="367"/>
                  <a:pt x="123" y="362"/>
                  <a:pt x="121" y="364"/>
                </a:cubicBezTo>
                <a:cubicBezTo>
                  <a:pt x="119" y="367"/>
                  <a:pt x="120" y="367"/>
                  <a:pt x="117" y="372"/>
                </a:cubicBezTo>
                <a:cubicBezTo>
                  <a:pt x="114" y="378"/>
                  <a:pt x="111" y="388"/>
                  <a:pt x="108" y="388"/>
                </a:cubicBezTo>
                <a:cubicBezTo>
                  <a:pt x="104" y="388"/>
                  <a:pt x="100" y="389"/>
                  <a:pt x="104" y="385"/>
                </a:cubicBezTo>
                <a:cubicBezTo>
                  <a:pt x="109" y="381"/>
                  <a:pt x="112" y="375"/>
                  <a:pt x="114" y="370"/>
                </a:cubicBezTo>
                <a:cubicBezTo>
                  <a:pt x="116" y="364"/>
                  <a:pt x="113" y="363"/>
                  <a:pt x="112" y="364"/>
                </a:cubicBezTo>
                <a:cubicBezTo>
                  <a:pt x="111" y="364"/>
                  <a:pt x="108" y="371"/>
                  <a:pt x="104" y="372"/>
                </a:cubicBezTo>
                <a:cubicBezTo>
                  <a:pt x="100" y="373"/>
                  <a:pt x="97" y="375"/>
                  <a:pt x="102" y="369"/>
                </a:cubicBezTo>
                <a:cubicBezTo>
                  <a:pt x="106" y="362"/>
                  <a:pt x="104" y="362"/>
                  <a:pt x="104" y="361"/>
                </a:cubicBezTo>
                <a:cubicBezTo>
                  <a:pt x="103" y="360"/>
                  <a:pt x="101" y="354"/>
                  <a:pt x="101" y="354"/>
                </a:cubicBezTo>
                <a:cubicBezTo>
                  <a:pt x="102" y="353"/>
                  <a:pt x="101" y="359"/>
                  <a:pt x="92" y="365"/>
                </a:cubicBezTo>
                <a:cubicBezTo>
                  <a:pt x="84" y="372"/>
                  <a:pt x="82" y="370"/>
                  <a:pt x="76" y="371"/>
                </a:cubicBezTo>
                <a:cubicBezTo>
                  <a:pt x="69" y="372"/>
                  <a:pt x="63" y="373"/>
                  <a:pt x="63" y="369"/>
                </a:cubicBezTo>
                <a:cubicBezTo>
                  <a:pt x="63" y="365"/>
                  <a:pt x="63" y="364"/>
                  <a:pt x="63" y="364"/>
                </a:cubicBezTo>
                <a:cubicBezTo>
                  <a:pt x="63" y="364"/>
                  <a:pt x="58" y="362"/>
                  <a:pt x="50" y="364"/>
                </a:cubicBezTo>
                <a:cubicBezTo>
                  <a:pt x="41" y="367"/>
                  <a:pt x="40" y="367"/>
                  <a:pt x="39" y="366"/>
                </a:cubicBezTo>
                <a:cubicBezTo>
                  <a:pt x="37" y="365"/>
                  <a:pt x="45" y="362"/>
                  <a:pt x="53" y="357"/>
                </a:cubicBezTo>
                <a:cubicBezTo>
                  <a:pt x="53" y="357"/>
                  <a:pt x="37" y="365"/>
                  <a:pt x="27" y="366"/>
                </a:cubicBezTo>
                <a:cubicBezTo>
                  <a:pt x="18" y="367"/>
                  <a:pt x="23" y="365"/>
                  <a:pt x="26" y="365"/>
                </a:cubicBezTo>
                <a:cubicBezTo>
                  <a:pt x="29" y="364"/>
                  <a:pt x="35" y="360"/>
                  <a:pt x="34" y="359"/>
                </a:cubicBezTo>
                <a:cubicBezTo>
                  <a:pt x="34" y="358"/>
                  <a:pt x="26" y="357"/>
                  <a:pt x="26" y="357"/>
                </a:cubicBezTo>
                <a:cubicBezTo>
                  <a:pt x="26" y="357"/>
                  <a:pt x="15" y="356"/>
                  <a:pt x="9" y="357"/>
                </a:cubicBezTo>
                <a:cubicBezTo>
                  <a:pt x="3" y="357"/>
                  <a:pt x="0" y="357"/>
                  <a:pt x="5" y="354"/>
                </a:cubicBezTo>
                <a:cubicBezTo>
                  <a:pt x="9" y="352"/>
                  <a:pt x="11" y="352"/>
                  <a:pt x="10" y="351"/>
                </a:cubicBezTo>
                <a:cubicBezTo>
                  <a:pt x="9" y="350"/>
                  <a:pt x="2" y="350"/>
                  <a:pt x="8" y="347"/>
                </a:cubicBezTo>
                <a:cubicBezTo>
                  <a:pt x="13" y="344"/>
                  <a:pt x="14" y="342"/>
                  <a:pt x="17" y="343"/>
                </a:cubicBezTo>
                <a:cubicBezTo>
                  <a:pt x="20" y="345"/>
                  <a:pt x="17" y="341"/>
                  <a:pt x="20" y="339"/>
                </a:cubicBezTo>
                <a:cubicBezTo>
                  <a:pt x="23" y="337"/>
                  <a:pt x="31" y="335"/>
                  <a:pt x="31" y="334"/>
                </a:cubicBezTo>
                <a:cubicBezTo>
                  <a:pt x="32" y="334"/>
                  <a:pt x="32" y="331"/>
                  <a:pt x="34" y="330"/>
                </a:cubicBezTo>
                <a:cubicBezTo>
                  <a:pt x="36" y="329"/>
                  <a:pt x="59" y="327"/>
                  <a:pt x="75" y="323"/>
                </a:cubicBezTo>
                <a:cubicBezTo>
                  <a:pt x="87" y="317"/>
                  <a:pt x="127" y="297"/>
                  <a:pt x="144" y="287"/>
                </a:cubicBezTo>
                <a:cubicBezTo>
                  <a:pt x="143" y="283"/>
                  <a:pt x="145" y="281"/>
                  <a:pt x="143" y="278"/>
                </a:cubicBezTo>
                <a:cubicBezTo>
                  <a:pt x="141" y="279"/>
                  <a:pt x="139" y="281"/>
                  <a:pt x="125" y="283"/>
                </a:cubicBezTo>
                <a:cubicBezTo>
                  <a:pt x="111" y="285"/>
                  <a:pt x="114" y="283"/>
                  <a:pt x="107" y="285"/>
                </a:cubicBezTo>
                <a:cubicBezTo>
                  <a:pt x="101" y="287"/>
                  <a:pt x="92" y="290"/>
                  <a:pt x="90" y="286"/>
                </a:cubicBezTo>
                <a:cubicBezTo>
                  <a:pt x="88" y="283"/>
                  <a:pt x="86" y="280"/>
                  <a:pt x="91" y="278"/>
                </a:cubicBezTo>
                <a:cubicBezTo>
                  <a:pt x="86" y="274"/>
                  <a:pt x="85" y="274"/>
                  <a:pt x="85" y="270"/>
                </a:cubicBezTo>
                <a:cubicBezTo>
                  <a:pt x="84" y="266"/>
                  <a:pt x="80" y="266"/>
                  <a:pt x="79" y="266"/>
                </a:cubicBezTo>
                <a:cubicBezTo>
                  <a:pt x="78" y="267"/>
                  <a:pt x="72" y="270"/>
                  <a:pt x="66" y="266"/>
                </a:cubicBezTo>
                <a:cubicBezTo>
                  <a:pt x="59" y="263"/>
                  <a:pt x="59" y="264"/>
                  <a:pt x="59" y="259"/>
                </a:cubicBezTo>
                <a:cubicBezTo>
                  <a:pt x="59" y="255"/>
                  <a:pt x="56" y="256"/>
                  <a:pt x="55" y="255"/>
                </a:cubicBezTo>
                <a:cubicBezTo>
                  <a:pt x="54" y="254"/>
                  <a:pt x="50" y="251"/>
                  <a:pt x="51" y="245"/>
                </a:cubicBezTo>
                <a:cubicBezTo>
                  <a:pt x="50" y="241"/>
                  <a:pt x="48" y="244"/>
                  <a:pt x="47" y="237"/>
                </a:cubicBezTo>
                <a:cubicBezTo>
                  <a:pt x="47" y="229"/>
                  <a:pt x="47" y="228"/>
                  <a:pt x="47" y="228"/>
                </a:cubicBezTo>
                <a:cubicBezTo>
                  <a:pt x="47" y="228"/>
                  <a:pt x="44" y="231"/>
                  <a:pt x="42" y="230"/>
                </a:cubicBezTo>
                <a:cubicBezTo>
                  <a:pt x="39" y="228"/>
                  <a:pt x="38" y="223"/>
                  <a:pt x="39" y="219"/>
                </a:cubicBezTo>
                <a:cubicBezTo>
                  <a:pt x="39" y="215"/>
                  <a:pt x="40" y="213"/>
                  <a:pt x="42" y="212"/>
                </a:cubicBezTo>
                <a:cubicBezTo>
                  <a:pt x="40" y="210"/>
                  <a:pt x="38" y="208"/>
                  <a:pt x="39" y="204"/>
                </a:cubicBezTo>
                <a:cubicBezTo>
                  <a:pt x="36" y="201"/>
                  <a:pt x="34" y="200"/>
                  <a:pt x="35" y="195"/>
                </a:cubicBezTo>
                <a:cubicBezTo>
                  <a:pt x="34" y="192"/>
                  <a:pt x="30" y="188"/>
                  <a:pt x="34" y="181"/>
                </a:cubicBezTo>
                <a:cubicBezTo>
                  <a:pt x="29" y="178"/>
                  <a:pt x="27" y="173"/>
                  <a:pt x="29" y="167"/>
                </a:cubicBezTo>
                <a:cubicBezTo>
                  <a:pt x="26" y="164"/>
                  <a:pt x="22" y="159"/>
                  <a:pt x="25" y="154"/>
                </a:cubicBezTo>
                <a:cubicBezTo>
                  <a:pt x="21" y="152"/>
                  <a:pt x="17" y="152"/>
                  <a:pt x="19" y="147"/>
                </a:cubicBezTo>
                <a:cubicBezTo>
                  <a:pt x="20" y="143"/>
                  <a:pt x="20" y="143"/>
                  <a:pt x="18" y="142"/>
                </a:cubicBezTo>
                <a:cubicBezTo>
                  <a:pt x="16" y="140"/>
                  <a:pt x="12" y="135"/>
                  <a:pt x="23" y="128"/>
                </a:cubicBezTo>
                <a:cubicBezTo>
                  <a:pt x="24" y="122"/>
                  <a:pt x="26" y="120"/>
                  <a:pt x="24" y="119"/>
                </a:cubicBezTo>
                <a:cubicBezTo>
                  <a:pt x="21" y="117"/>
                  <a:pt x="20" y="111"/>
                  <a:pt x="24" y="110"/>
                </a:cubicBezTo>
                <a:cubicBezTo>
                  <a:pt x="21" y="108"/>
                  <a:pt x="16" y="105"/>
                  <a:pt x="19" y="101"/>
                </a:cubicBezTo>
                <a:cubicBezTo>
                  <a:pt x="16" y="100"/>
                  <a:pt x="16" y="101"/>
                  <a:pt x="14" y="99"/>
                </a:cubicBezTo>
                <a:cubicBezTo>
                  <a:pt x="12" y="96"/>
                  <a:pt x="11" y="96"/>
                  <a:pt x="12" y="95"/>
                </a:cubicBezTo>
                <a:cubicBezTo>
                  <a:pt x="13" y="93"/>
                  <a:pt x="24" y="89"/>
                  <a:pt x="29" y="89"/>
                </a:cubicBezTo>
                <a:cubicBezTo>
                  <a:pt x="20" y="88"/>
                  <a:pt x="7" y="89"/>
                  <a:pt x="6" y="88"/>
                </a:cubicBezTo>
                <a:cubicBezTo>
                  <a:pt x="5" y="87"/>
                  <a:pt x="26" y="72"/>
                  <a:pt x="56" y="75"/>
                </a:cubicBezTo>
                <a:cubicBezTo>
                  <a:pt x="38" y="73"/>
                  <a:pt x="20" y="73"/>
                  <a:pt x="15" y="74"/>
                </a:cubicBezTo>
                <a:cubicBezTo>
                  <a:pt x="10" y="76"/>
                  <a:pt x="26" y="59"/>
                  <a:pt x="67" y="61"/>
                </a:cubicBezTo>
                <a:cubicBezTo>
                  <a:pt x="49" y="60"/>
                  <a:pt x="38" y="61"/>
                  <a:pt x="36" y="59"/>
                </a:cubicBezTo>
                <a:cubicBezTo>
                  <a:pt x="34" y="58"/>
                  <a:pt x="41" y="52"/>
                  <a:pt x="54" y="50"/>
                </a:cubicBezTo>
                <a:cubicBezTo>
                  <a:pt x="67" y="48"/>
                  <a:pt x="96" y="52"/>
                  <a:pt x="96" y="52"/>
                </a:cubicBezTo>
                <a:cubicBezTo>
                  <a:pt x="96" y="52"/>
                  <a:pt x="69" y="44"/>
                  <a:pt x="56" y="43"/>
                </a:cubicBezTo>
                <a:cubicBezTo>
                  <a:pt x="43" y="43"/>
                  <a:pt x="47" y="38"/>
                  <a:pt x="56" y="36"/>
                </a:cubicBezTo>
                <a:cubicBezTo>
                  <a:pt x="66" y="35"/>
                  <a:pt x="83" y="34"/>
                  <a:pt x="115" y="43"/>
                </a:cubicBezTo>
                <a:cubicBezTo>
                  <a:pt x="98" y="33"/>
                  <a:pt x="85" y="31"/>
                  <a:pt x="77" y="29"/>
                </a:cubicBezTo>
                <a:cubicBezTo>
                  <a:pt x="69" y="26"/>
                  <a:pt x="65" y="19"/>
                  <a:pt x="76" y="18"/>
                </a:cubicBezTo>
                <a:cubicBezTo>
                  <a:pt x="87" y="17"/>
                  <a:pt x="133" y="39"/>
                  <a:pt x="136" y="41"/>
                </a:cubicBezTo>
                <a:cubicBezTo>
                  <a:pt x="140" y="44"/>
                  <a:pt x="144" y="42"/>
                  <a:pt x="139" y="39"/>
                </a:cubicBezTo>
                <a:cubicBezTo>
                  <a:pt x="133" y="36"/>
                  <a:pt x="109" y="26"/>
                  <a:pt x="108" y="13"/>
                </a:cubicBezTo>
                <a:cubicBezTo>
                  <a:pt x="107" y="0"/>
                  <a:pt x="120" y="9"/>
                  <a:pt x="134" y="19"/>
                </a:cubicBezTo>
                <a:cubicBezTo>
                  <a:pt x="148" y="30"/>
                  <a:pt x="162" y="45"/>
                  <a:pt x="170" y="61"/>
                </a:cubicBezTo>
                <a:cubicBezTo>
                  <a:pt x="176" y="60"/>
                  <a:pt x="176" y="60"/>
                  <a:pt x="180" y="60"/>
                </a:cubicBezTo>
                <a:cubicBezTo>
                  <a:pt x="183" y="60"/>
                  <a:pt x="184" y="59"/>
                  <a:pt x="186" y="59"/>
                </a:cubicBezTo>
                <a:cubicBezTo>
                  <a:pt x="188" y="60"/>
                  <a:pt x="198" y="62"/>
                  <a:pt x="198" y="76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54" name="表格 53">
            <a:extLst>
              <a:ext uri="{FF2B5EF4-FFF2-40B4-BE49-F238E27FC236}">
                <a16:creationId xmlns:a16="http://schemas.microsoft.com/office/drawing/2014/main" id="{329BD4E6-4987-40ED-AFC8-E09DEE516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563740"/>
              </p:ext>
            </p:extLst>
          </p:nvPr>
        </p:nvGraphicFramePr>
        <p:xfrm>
          <a:off x="448674" y="2860521"/>
          <a:ext cx="10360458" cy="3688080"/>
        </p:xfrm>
        <a:graphic>
          <a:graphicData uri="http://schemas.openxmlformats.org/drawingml/2006/table">
            <a:tbl>
              <a:tblPr firstRow="1" bandRow="1"/>
              <a:tblGrid>
                <a:gridCol w="696229">
                  <a:extLst>
                    <a:ext uri="{9D8B030D-6E8A-4147-A177-3AD203B41FA5}">
                      <a16:colId xmlns:a16="http://schemas.microsoft.com/office/drawing/2014/main" val="2020766596"/>
                    </a:ext>
                  </a:extLst>
                </a:gridCol>
                <a:gridCol w="3028848">
                  <a:extLst>
                    <a:ext uri="{9D8B030D-6E8A-4147-A177-3AD203B41FA5}">
                      <a16:colId xmlns:a16="http://schemas.microsoft.com/office/drawing/2014/main" val="3425524948"/>
                    </a:ext>
                  </a:extLst>
                </a:gridCol>
                <a:gridCol w="3116095">
                  <a:extLst>
                    <a:ext uri="{9D8B030D-6E8A-4147-A177-3AD203B41FA5}">
                      <a16:colId xmlns:a16="http://schemas.microsoft.com/office/drawing/2014/main" val="639370784"/>
                    </a:ext>
                  </a:extLst>
                </a:gridCol>
                <a:gridCol w="3519286">
                  <a:extLst>
                    <a:ext uri="{9D8B030D-6E8A-4147-A177-3AD203B41FA5}">
                      <a16:colId xmlns:a16="http://schemas.microsoft.com/office/drawing/2014/main" val="1292210949"/>
                    </a:ext>
                  </a:extLst>
                </a:gridCol>
              </a:tblGrid>
              <a:tr h="15251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0" indent="0" algn="ctr">
                        <a:spcBef>
                          <a:spcPts val="2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/>
                        <a:t>內容</a:t>
                      </a:r>
                    </a:p>
                  </a:txBody>
                  <a:tcPr anchor="ctr">
                    <a:lnL w="12700" cmpd="sng">
                      <a:solidFill>
                        <a:srgbClr val="75BDA7"/>
                      </a:solidFill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強調組織對組織、必要智權共享的國際人才培育專案。</a:t>
                      </a:r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培養與國外技術對話及接軌的潛力博士人才，紮根本院永續前瞻實力。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目前已合作對象</a:t>
                      </a:r>
                      <a:r>
                        <a:rPr lang="en-US" altLang="zh-TW" sz="1400" b="0" dirty="0"/>
                        <a:t>:</a:t>
                      </a:r>
                    </a:p>
                    <a:p>
                      <a:pPr marL="0" indent="0" algn="l">
                        <a:spcBef>
                          <a:spcPts val="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0" dirty="0"/>
                        <a:t>      </a:t>
                      </a:r>
                      <a:r>
                        <a:rPr lang="en-US" altLang="zh-TW" sz="1400" b="0" dirty="0"/>
                        <a:t>UCLA</a:t>
                      </a:r>
                      <a:r>
                        <a:rPr lang="zh-TW" altLang="en-US" sz="1400" b="0" dirty="0"/>
                        <a:t>、</a:t>
                      </a:r>
                      <a:r>
                        <a:rPr lang="en-US" altLang="zh-TW" sz="1400" b="0" dirty="0"/>
                        <a:t>UCSD</a:t>
                      </a:r>
                      <a:endParaRPr lang="zh-TW" altLang="en-US" sz="1400" b="0" dirty="0"/>
                    </a:p>
                  </a:txBody>
                  <a:tcPr anchor="ctr">
                    <a:lnL w="12700" cmpd="sng">
                      <a:solidFill>
                        <a:srgbClr val="75BDA7"/>
                      </a:solidFill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選派年輕菁英與赴國際頂尖研究機構進行前瞻研發合作。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聚焦本院</a:t>
                      </a:r>
                      <a:r>
                        <a:rPr lang="en-US" altLang="zh-TW" sz="1400" b="0" dirty="0"/>
                        <a:t>2035</a:t>
                      </a:r>
                      <a:r>
                        <a:rPr lang="zh-TW" altLang="en-US" sz="1400" b="0" dirty="0"/>
                        <a:t>技術發展藍圖主軸技術。</a:t>
                      </a:r>
                    </a:p>
                  </a:txBody>
                  <a:tcPr>
                    <a:lnL w="12700" cmpd="sng">
                      <a:solidFill>
                        <a:srgbClr val="75BDA7"/>
                      </a:solidFill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  <a:ea typeface="微軟正黑體"/>
                        </a:defRPr>
                      </a:lvl9pPr>
                    </a:lstStyle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加速促成整合型國際合作計畫。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遴選新創團隊至矽谷，接受</a:t>
                      </a:r>
                      <a:r>
                        <a:rPr lang="en-US" altLang="zh-TW" sz="1400" b="0" dirty="0"/>
                        <a:t>CAC</a:t>
                      </a:r>
                      <a:r>
                        <a:rPr lang="zh-TW" altLang="en-US" sz="1400" b="0" dirty="0"/>
                        <a:t>創投顧問指導。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選派主管赴矽谷接力式進行</a:t>
                      </a:r>
                      <a:r>
                        <a:rPr lang="en-US" altLang="zh-TW" sz="1400" b="0" dirty="0"/>
                        <a:t>2-3</a:t>
                      </a:r>
                      <a:r>
                        <a:rPr lang="zh-TW" altLang="en-US" sz="1400" b="0" dirty="0"/>
                        <a:t>個月沉浸式學習。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年啟動「國際人才先訓」鼓勵鏈結駐外據點，開拓國合機會。</a:t>
                      </a:r>
                      <a:endParaRPr lang="en-US" altLang="zh-TW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75BDA7"/>
                      </a:solidFill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554256"/>
                  </a:ext>
                </a:extLst>
              </a:tr>
              <a:tr h="743362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/>
                        <a:t>對象</a:t>
                      </a:r>
                      <a:endParaRPr lang="en-US" altLang="zh-TW" sz="1400" b="1" dirty="0"/>
                    </a:p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0" dirty="0"/>
                        <a:t>(</a:t>
                      </a:r>
                      <a:r>
                        <a:rPr lang="zh-TW" altLang="en-US" sz="1400" b="0" dirty="0"/>
                        <a:t>原則</a:t>
                      </a:r>
                      <a:r>
                        <a:rPr lang="en-US" altLang="zh-TW" sz="1400" b="0" dirty="0"/>
                        <a:t>)</a:t>
                      </a:r>
                      <a:endParaRPr lang="zh-TW" altLang="en-US" sz="1400" b="1" dirty="0"/>
                    </a:p>
                  </a:txBody>
                  <a:tcPr anchor="ctr">
                    <a:lnL w="12700" cmpd="sng">
                      <a:solidFill>
                        <a:srgbClr val="75BDA7"/>
                      </a:solidFill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近三年考績優良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外語能力佳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具備未來培育潛力之博士</a:t>
                      </a:r>
                      <a:endParaRPr lang="en-US" altLang="zh-TW" sz="14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100" dirty="0"/>
                        <a:t>(</a:t>
                      </a:r>
                      <a:r>
                        <a:rPr lang="zh-TW" altLang="zh-TW" sz="1100" dirty="0"/>
                        <a:t>如推薦碩士，需說明該君具備同於博士級之研究深度和能力</a:t>
                      </a:r>
                      <a:r>
                        <a:rPr lang="en-US" altLang="zh-TW" sz="1100" dirty="0"/>
                        <a:t>)</a:t>
                      </a:r>
                      <a:endParaRPr lang="zh-TW" altLang="zh-TW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近三年考績優良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外語能力佳</a:t>
                      </a:r>
                      <a:endParaRPr lang="en-US" altLang="zh-TW" sz="1400" b="0" dirty="0"/>
                    </a:p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具備未來培育潛力之博士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優秀且深具培育潛力的資深主管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647250"/>
                  </a:ext>
                </a:extLst>
              </a:tr>
              <a:tr h="435764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/>
                        <a:t>執行期間</a:t>
                      </a:r>
                    </a:p>
                  </a:txBody>
                  <a:tcPr anchor="ctr">
                    <a:lnL w="12700" cmpd="sng">
                      <a:solidFill>
                        <a:srgbClr val="75BDA7"/>
                      </a:solidFill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以一年為原則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dirty="0"/>
                        <a:t>以 </a:t>
                      </a:r>
                      <a:r>
                        <a:rPr lang="en-US" altLang="zh-TW" sz="1400" b="0" dirty="0"/>
                        <a:t>6-12 </a:t>
                      </a:r>
                      <a:r>
                        <a:rPr lang="zh-TW" altLang="en-US" sz="1400" b="0" dirty="0"/>
                        <a:t>個月為原則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以 </a:t>
                      </a: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2-3 </a:t>
                      </a: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個月為原則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21469"/>
                  </a:ext>
                </a:extLst>
              </a:tr>
              <a:tr h="435764">
                <a:tc>
                  <a:txBody>
                    <a:bodyPr/>
                    <a:lstStyle/>
                    <a:p>
                      <a:pPr marL="0" indent="0" algn="ctr">
                        <a:spcBef>
                          <a:spcPts val="30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dirty="0"/>
                        <a:t>補助項目</a:t>
                      </a:r>
                    </a:p>
                  </a:txBody>
                  <a:tcPr anchor="ctr">
                    <a:lnL w="12700" cmpd="sng">
                      <a:solidFill>
                        <a:srgbClr val="75BDA7"/>
                      </a:solidFill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25400" cmpd="sng">
                      <a:solidFill>
                        <a:srgbClr val="75BD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zh-TW" altLang="en-US" sz="1400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生活費、申根保險、安頓補助、攜眷補助、學習補助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25400" cmpd="sng">
                      <a:solidFill>
                        <a:srgbClr val="75BD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zh-TW" altLang="en-US" sz="1400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生活費、申根保險、安頓補助、攜眷補助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75BDA7"/>
                      </a:solidFill>
                    </a:lnT>
                    <a:lnB w="25400" cmpd="sng">
                      <a:solidFill>
                        <a:srgbClr val="75BD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zh-TW" altLang="en-US" sz="1400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除人事費由單位支付外，其餘項目由院補助</a:t>
                      </a:r>
                      <a:endParaRPr lang="zh-TW" altLang="en-US" sz="1400" dirty="0"/>
                    </a:p>
                  </a:txBody>
                  <a:tcPr anchor="ctr">
                    <a:lnL w="12700" cap="flat" cmpd="sng" algn="ctr">
                      <a:solidFill>
                        <a:srgbClr val="75BD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75BDA7"/>
                      </a:solidFill>
                    </a:lnR>
                    <a:lnT w="12700" cmpd="sng">
                      <a:solidFill>
                        <a:srgbClr val="75BDA7"/>
                      </a:solidFill>
                    </a:lnT>
                    <a:lnB w="25400" cmpd="sng">
                      <a:solidFill>
                        <a:srgbClr val="75BD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763205"/>
                  </a:ext>
                </a:extLst>
              </a:tr>
            </a:tbl>
          </a:graphicData>
        </a:graphic>
      </p:graphicFrame>
      <p:grpSp>
        <p:nvGrpSpPr>
          <p:cNvPr id="3" name="群組 2">
            <a:extLst>
              <a:ext uri="{FF2B5EF4-FFF2-40B4-BE49-F238E27FC236}">
                <a16:creationId xmlns:a16="http://schemas.microsoft.com/office/drawing/2014/main" id="{DD5343AA-5DAC-4DCE-9026-CB93EEDE4897}"/>
              </a:ext>
            </a:extLst>
          </p:cNvPr>
          <p:cNvGrpSpPr/>
          <p:nvPr/>
        </p:nvGrpSpPr>
        <p:grpSpPr>
          <a:xfrm>
            <a:off x="2796986" y="1838583"/>
            <a:ext cx="5848849" cy="349926"/>
            <a:chOff x="2803828" y="1930582"/>
            <a:chExt cx="5848849" cy="349926"/>
          </a:xfrm>
        </p:grpSpPr>
        <p:cxnSp>
          <p:nvCxnSpPr>
            <p:cNvPr id="40" name="直線接點 39">
              <a:extLst>
                <a:ext uri="{FF2B5EF4-FFF2-40B4-BE49-F238E27FC236}">
                  <a16:creationId xmlns:a16="http://schemas.microsoft.com/office/drawing/2014/main" id="{D92AC8C4-1963-4704-8C17-ADB0E27BEFC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28252" y="1930582"/>
              <a:ext cx="0" cy="14849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肘形接點 27">
              <a:extLst>
                <a:ext uri="{FF2B5EF4-FFF2-40B4-BE49-F238E27FC236}">
                  <a16:creationId xmlns:a16="http://schemas.microsoft.com/office/drawing/2014/main" id="{09CC3CD0-A77C-44B3-91DB-A7EC4986CE81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4264685" y="816941"/>
              <a:ext cx="2709" cy="2924424"/>
            </a:xfrm>
            <a:prstGeom prst="bentConnector3">
              <a:avLst>
                <a:gd name="adj1" fmla="val 5602600"/>
              </a:avLst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肘形接點 27">
              <a:extLst>
                <a:ext uri="{FF2B5EF4-FFF2-40B4-BE49-F238E27FC236}">
                  <a16:creationId xmlns:a16="http://schemas.microsoft.com/office/drawing/2014/main" id="{818F5E07-FC72-470E-A14D-576504D97DE7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 flipV="1">
              <a:off x="7189110" y="816942"/>
              <a:ext cx="2709" cy="2924424"/>
            </a:xfrm>
            <a:prstGeom prst="bentConnector3">
              <a:avLst>
                <a:gd name="adj1" fmla="val 5602600"/>
              </a:avLst>
            </a:prstGeom>
            <a:solidFill>
              <a:schemeClr val="accent1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0" name="投影片編號版面配置區 1">
            <a:extLst>
              <a:ext uri="{FF2B5EF4-FFF2-40B4-BE49-F238E27FC236}">
                <a16:creationId xmlns:a16="http://schemas.microsoft.com/office/drawing/2014/main" id="{7CB3AABD-DE2A-4EC8-B4B4-B2B8DEC8654B}"/>
              </a:ext>
            </a:extLst>
          </p:cNvPr>
          <p:cNvSpPr txBox="1">
            <a:spLocks/>
          </p:cNvSpPr>
          <p:nvPr/>
        </p:nvSpPr>
        <p:spPr bwMode="auto">
          <a:xfrm>
            <a:off x="11430000" y="6459008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algn="r" rtl="0" eaLnBrk="1" fontAlgn="ctr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A9212D-6406-4E12-8CC4-78DDFE99027F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+mn-cs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40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A72B537-D95B-4C61-9C04-F7CB3BB6F5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3B64525-4F51-4103-B7A9-9D5FF5327784}"/>
              </a:ext>
            </a:extLst>
          </p:cNvPr>
          <p:cNvSpPr txBox="1"/>
          <p:nvPr/>
        </p:nvSpPr>
        <p:spPr>
          <a:xfrm>
            <a:off x="753533" y="3523868"/>
            <a:ext cx="10676467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"/>
            </a:pP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外派研修：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選派優秀且深具培育潛力的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資深主管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，參與</a:t>
            </a:r>
            <a:r>
              <a:rPr lang="en-US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3-6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個月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外派研修，其中尤可善用本院國外據點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美西、日本、柏林、泰國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專業及就地協助之資源，綜以培養國際觀，促進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國際網絡與人脈連結，鍛練主動扣門國際或加速促成整合型合作計畫為培育方向</a:t>
            </a:r>
            <a:r>
              <a:rPr lang="zh-TW" altLang="en-US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zh-TW" alt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國際人才先訓：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與產科國際所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(ISTI)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合作，做為建立各單位與國際機構的樞杻，以利觸發更多合作案。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本分項適合已有具體主題，欲開拓國際合作機會者，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提初步構想後，鏈結產科國際所駐外產學研能量，進一步討論進行執行細節，雙方有共識後執行。</a:t>
            </a:r>
            <a:endParaRPr lang="zh-TW" altLang="en-US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D3A71A1-996D-4E3A-936A-796D3F55015A}"/>
              </a:ext>
            </a:extLst>
          </p:cNvPr>
          <p:cNvSpPr txBox="1"/>
          <p:nvPr/>
        </p:nvSpPr>
        <p:spPr>
          <a:xfrm>
            <a:off x="749300" y="1962155"/>
            <a:ext cx="1067646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</a:pP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小鴻鵠</a:t>
            </a:r>
            <a:r>
              <a:rPr lang="en-US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-</a:t>
            </a: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前瞻研發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推薦年輕菁英，赴國際頂尖研究機構，進行</a:t>
            </a:r>
            <a:r>
              <a:rPr lang="en-US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6-12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個月前瞻性科技研究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之研修。</a:t>
            </a:r>
            <a:endParaRPr lang="en-US" altLang="zh-TW" sz="1800" kern="100" dirty="0">
              <a:effectLst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en-US" altLang="zh-TW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在國外實作環境中，嗅得國際研發成功的微量元素，以引領思惟接軌國際，更有信心地建立國際連結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</a:t>
            </a:r>
          </a:p>
          <a:p>
            <a:r>
              <a:rPr lang="en-US" altLang="zh-TW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，進而提升個人或團隊放眼國際的視野、任事方法與技術層次等，終能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促成本院創新、前瞻之具體目</a:t>
            </a:r>
            <a:endParaRPr lang="en-US" altLang="zh-TW" sz="1800" b="1" u="sng" kern="100" dirty="0">
              <a:effectLst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en-US" altLang="zh-TW" b="1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標為目的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出國期間，得因培育需要，參與當地管理或技術學習課程，使本項人才培育更具多元化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99EB7B09-C9F4-455E-AF63-0D24AE640680}"/>
              </a:ext>
            </a:extLst>
          </p:cNvPr>
          <p:cNvSpPr txBox="1"/>
          <p:nvPr/>
        </p:nvSpPr>
        <p:spPr>
          <a:xfrm>
            <a:off x="749300" y="761826"/>
            <a:ext cx="1054946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n"/>
            </a:pP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接橋計畫</a:t>
            </a:r>
            <a:endParaRPr lang="zh-TW" altLang="zh-TW" sz="16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為培養具前瞻且能橋接國外研究能量人才，加速發展本院研發策略之主軸技術，提升國內重點技術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</a:t>
            </a:r>
          </a:p>
          <a:p>
            <a:r>
              <a:rPr lang="en-US" altLang="zh-TW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水準，規劃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以組織層級對接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之「接橋計畫」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(Bridging Program)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，以執行本院技術策略與藍圖為支持</a:t>
            </a:r>
            <a:endParaRPr lang="en-US" altLang="zh-TW" sz="1800" kern="100" dirty="0">
              <a:effectLst/>
              <a:latin typeface="Arial" panose="020B0604020202020204" pitchFamily="34" charset="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en-US" altLang="zh-TW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原則，以呼應本院願景及經營方向「產學研接軌國際，做為一個有效的橋樑」。</a:t>
            </a:r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853C6EE7-2FD2-47D0-A522-788122F4FE75}"/>
              </a:ext>
            </a:extLst>
          </p:cNvPr>
          <p:cNvSpPr txBox="1">
            <a:spLocks/>
          </p:cNvSpPr>
          <p:nvPr/>
        </p:nvSpPr>
        <p:spPr>
          <a:xfrm>
            <a:off x="526471" y="61718"/>
            <a:ext cx="11045923" cy="94158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rgbClr val="00B2B3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600">
                <a:solidFill>
                  <a:schemeClr val="tx2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r>
              <a:rPr lang="zh-TW" altLang="en-US" dirty="0"/>
              <a:t>接橋</a:t>
            </a:r>
            <a:r>
              <a:rPr lang="en-US" altLang="zh-TW" dirty="0"/>
              <a:t>/</a:t>
            </a:r>
            <a:r>
              <a:rPr lang="zh-TW" altLang="en-US" dirty="0"/>
              <a:t>小鴻鵠</a:t>
            </a:r>
            <a:r>
              <a:rPr lang="en-US" altLang="zh-TW" kern="0" dirty="0"/>
              <a:t>/</a:t>
            </a:r>
            <a:r>
              <a:rPr lang="zh-TW" altLang="en-US" kern="0" dirty="0"/>
              <a:t>大鴻鵠</a:t>
            </a:r>
            <a:r>
              <a:rPr lang="en-US" altLang="zh-TW" kern="0" dirty="0"/>
              <a:t>(</a:t>
            </a:r>
            <a:r>
              <a:rPr lang="zh-TW" altLang="en-US" kern="0" dirty="0"/>
              <a:t>定義</a:t>
            </a:r>
            <a:r>
              <a:rPr lang="en-US" altLang="zh-TW" kern="0" dirty="0"/>
              <a:t>)</a:t>
            </a:r>
            <a:endParaRPr lang="zh-TW" altLang="en-US" kern="0" dirty="0"/>
          </a:p>
        </p:txBody>
      </p:sp>
    </p:spTree>
    <p:extLst>
      <p:ext uri="{BB962C8B-B14F-4D97-AF65-F5344CB8AC3E}">
        <p14:creationId xmlns:p14="http://schemas.microsoft.com/office/powerpoint/2010/main" val="322896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4294FEA-C8DA-480C-8521-32F9C15781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7301E0B-827F-4544-BA0F-AAC485A381E1}"/>
              </a:ext>
            </a:extLst>
          </p:cNvPr>
          <p:cNvSpPr txBox="1"/>
          <p:nvPr/>
        </p:nvSpPr>
        <p:spPr>
          <a:xfrm>
            <a:off x="770466" y="519774"/>
            <a:ext cx="928793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n"/>
            </a:pP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履約服務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04800" algn="just"/>
            <a:r>
              <a:rPr lang="en-US" altLang="zh-TW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出國培育期間大於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個月者，出國前需簽訂「履約服務切結書」，並於完成派訓後依本計畫之規定，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鴻鵠計畫履行等同出國期間之應服務年限、接橋計畫履行出國期間二倍之應服務年限。</a:t>
            </a:r>
            <a:endParaRPr lang="zh-TW" altLang="zh-TW" sz="1600" b="1" u="sng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304800" algn="just"/>
            <a:r>
              <a:rPr lang="en-US" altLang="zh-TW" kern="1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若未履行上述應服務年限，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應給付本院因派訓支出之所有費用</a:t>
            </a:r>
            <a:r>
              <a:rPr lang="en-US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學費、差旅費等</a:t>
            </a:r>
            <a:r>
              <a:rPr lang="en-US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及派</a:t>
            </a:r>
            <a:r>
              <a:rPr lang="zh-TW" altLang="en-US" b="1" u="sng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訓期間薪資違約金，考量派訓性質為半工作半培訓，賠款倍率為</a:t>
            </a:r>
            <a:r>
              <a:rPr lang="en-US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0.5</a:t>
            </a:r>
            <a:r>
              <a:rPr lang="zh-TW" altLang="zh-TW" sz="1800" b="1" u="sng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倍。</a:t>
            </a:r>
            <a:endParaRPr lang="zh-TW" altLang="zh-TW" sz="1600" b="1" u="sng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0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FC87A5-AA69-4BCD-A6F2-39A05CB2C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1" y="197187"/>
            <a:ext cx="11045923" cy="941580"/>
          </a:xfrm>
        </p:spPr>
        <p:txBody>
          <a:bodyPr/>
          <a:lstStyle/>
          <a:p>
            <a:r>
              <a:rPr lang="zh-TW" altLang="en-US" dirty="0"/>
              <a:t>接橋</a:t>
            </a:r>
            <a:r>
              <a:rPr lang="en-US" altLang="zh-TW" dirty="0"/>
              <a:t>/</a:t>
            </a:r>
            <a:r>
              <a:rPr lang="zh-TW" altLang="en-US" dirty="0"/>
              <a:t>小鴻鵠</a:t>
            </a:r>
            <a:r>
              <a:rPr lang="en-US" altLang="zh-TW" dirty="0"/>
              <a:t>/</a:t>
            </a:r>
            <a:r>
              <a:rPr lang="zh-TW" altLang="en-US" dirty="0"/>
              <a:t>大鴻鵠</a:t>
            </a:r>
            <a:r>
              <a:rPr lang="en-US" altLang="zh-TW" dirty="0"/>
              <a:t>(</a:t>
            </a:r>
            <a:r>
              <a:rPr lang="zh-TW" altLang="en-US" dirty="0"/>
              <a:t>經費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7B378AF-C06C-4192-BE92-ABA90C488A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3162E7B-A5C8-4491-B6A3-39C5F401A621}"/>
              </a:ext>
            </a:extLst>
          </p:cNvPr>
          <p:cNvSpPr txBox="1"/>
          <p:nvPr/>
        </p:nvSpPr>
        <p:spPr>
          <a:xfrm>
            <a:off x="601133" y="735710"/>
            <a:ext cx="10896600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indent="247650" algn="just">
              <a:spcBef>
                <a:spcPts val="600"/>
              </a:spcBef>
            </a:pP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 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342900" algn="just">
              <a:spcBef>
                <a:spcPts val="600"/>
              </a:spcBef>
              <a:buFont typeface="+mj-lt"/>
              <a:buAutoNum type="arabicPeriod"/>
            </a:pPr>
            <a:r>
              <a:rPr lang="zh-TW" altLang="zh-TW" sz="1800" u="sng" kern="0" dirty="0">
                <a:effectLst/>
                <a:highlight>
                  <a:srgbClr val="C0C0C0"/>
                </a:highlight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院補助項目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-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生活費、保險費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申根保險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、安頓津貼、攜眷補助及學習補助。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SzPts val="1300"/>
              <a:buFont typeface="+mj-lt"/>
              <a:buAutoNum type="arabicParenBoth"/>
            </a:pPr>
            <a:r>
              <a:rPr lang="zh-TW" altLang="zh-TW" sz="1800" kern="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生活費：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依「人員差旅管理辦法」核給日支額；報銷方式則得依本計畫報支原則辦理。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SzPts val="1300"/>
              <a:buFont typeface="+mj-lt"/>
              <a:buAutoNum type="arabicParenBoth"/>
            </a:pP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保險費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申根保險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：人資處統籌加保申根專案旅遊平安險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半年期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$6,606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、一年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$20,488)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；視狀況可使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	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</a:t>
            </a:r>
            <a:r>
              <a:rPr lang="zh-TW" altLang="zh-TW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用單位經費做額外加保，並請說明於申請表上。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SzPts val="1300"/>
              <a:buFont typeface="+mj-lt"/>
              <a:buAutoNum type="arabicParenBoth"/>
            </a:pP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安頓補助：支持同仁長期出差租屋安頓所需物品購買補助，以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3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萬元為上限。建議於出國後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2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個月內採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買完畢為原則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實報實銷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，報銷範圍以因不居住旅館而無法取得生活項目為主，報銷範圍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限定『搬家費、生活小家電、寢具、沐浴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/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洗衣用品、廚房用品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非食品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、其他居家清潔品』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項下相關費用。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SzPts val="1300"/>
              <a:buFont typeface="+mj-lt"/>
              <a:buAutoNum type="arabicParenBoth"/>
            </a:pP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攜眷補助：為增加接橋計畫人員家庭支持力量，攜眷者，另隨行配偶生活費補助每月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USD$200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，未成年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子女每人每月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USD$100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zh-TW" altLang="en-US" sz="18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大鴻鵠計畫無此項目</a:t>
            </a:r>
            <a:r>
              <a:rPr lang="en-US" altLang="zh-TW" sz="18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!!</a:t>
            </a:r>
            <a:endParaRPr lang="zh-TW" altLang="zh-TW" sz="1600" b="1" kern="1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SzPts val="1300"/>
              <a:buFont typeface="+mj-lt"/>
              <a:buAutoNum type="arabicParenBoth"/>
            </a:pP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學習補助：為激勵同仁善用國際資源，特提供『學習補助』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每案院補助以台幣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15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萬為上限，其餘由單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	</a:t>
            </a:r>
            <a:r>
              <a:rPr lang="zh-TW" altLang="en-US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    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位自付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。</a:t>
            </a:r>
            <a:r>
              <a:rPr lang="zh-TW" altLang="en-US" sz="18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搭橋計畫限定</a:t>
            </a:r>
            <a:r>
              <a:rPr lang="en-US" altLang="zh-TW" sz="1800" b="1" kern="100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!!</a:t>
            </a:r>
            <a:endParaRPr lang="zh-TW" altLang="zh-TW" sz="1600" b="1" kern="100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lvl="0" algn="just">
              <a:spcBef>
                <a:spcPts val="1200"/>
              </a:spcBef>
            </a:pPr>
            <a:r>
              <a:rPr lang="en-US" altLang="zh-TW" sz="1800" kern="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2.</a:t>
            </a:r>
            <a:r>
              <a:rPr lang="zh-TW" altLang="en-US" sz="1800" kern="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 </a:t>
            </a:r>
            <a:r>
              <a:rPr lang="zh-TW" altLang="zh-TW" sz="1800" u="sng" kern="0" dirty="0">
                <a:effectLst/>
                <a:highlight>
                  <a:srgbClr val="C0C0C0"/>
                </a:highlight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單位自付項目</a:t>
            </a:r>
            <a:r>
              <a:rPr lang="zh-TW" altLang="zh-TW" sz="1800" b="1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－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人事費、業務費、材料費、交通費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(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機票款、當地旅運費、額外保險費</a:t>
            </a:r>
            <a:r>
              <a:rPr lang="en-US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</a:rPr>
              <a:t>)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、</a:t>
            </a:r>
            <a:r>
              <a:rPr lang="zh-TW" altLang="en-US" kern="100" dirty="0">
                <a:ea typeface="微軟正黑體" panose="020B0604030504040204" pitchFamily="34" charset="-120"/>
                <a:cs typeface="Arial" panose="020B0604020202020204" pitchFamily="34" charset="0"/>
              </a:rPr>
              <a:t>                              </a:t>
            </a:r>
            <a:r>
              <a:rPr lang="en-US" altLang="zh-TW" kern="100" dirty="0">
                <a:ea typeface="微軟正黑體" panose="020B0604030504040204" pitchFamily="34" charset="-120"/>
                <a:cs typeface="Arial" panose="020B0604020202020204" pitchFamily="34" charset="0"/>
              </a:rPr>
              <a:t>		       </a:t>
            </a:r>
            <a:r>
              <a:rPr lang="zh-TW" altLang="zh-TW" sz="1800" kern="100" dirty="0">
                <a:effectLst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</a:rPr>
              <a:t>訓練或其他費用。</a:t>
            </a:r>
            <a:endParaRPr lang="zh-TW" altLang="zh-TW" sz="1600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2057188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1026</TotalTime>
  <Words>1135</Words>
  <Application>Microsoft Office PowerPoint</Application>
  <PresentationFormat>寬螢幕</PresentationFormat>
  <Paragraphs>67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Times New Roman</vt:lpstr>
      <vt:lpstr>Wingdings</vt:lpstr>
      <vt:lpstr>簡報內頁</vt:lpstr>
      <vt:lpstr>PowerPoint 簡報</vt:lpstr>
      <vt:lpstr>PowerPoint 簡報</vt:lpstr>
      <vt:lpstr>PowerPoint 簡報</vt:lpstr>
      <vt:lpstr>接橋/小鴻鵠/大鴻鵠(經費)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陸儀勳</cp:lastModifiedBy>
  <cp:revision>97</cp:revision>
  <dcterms:created xsi:type="dcterms:W3CDTF">2008-05-08T04:38:45Z</dcterms:created>
  <dcterms:modified xsi:type="dcterms:W3CDTF">2024-10-29T05:39:46Z</dcterms:modified>
</cp:coreProperties>
</file>