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0"/>
  </p:notesMasterIdLst>
  <p:handoutMasterIdLst>
    <p:handoutMasterId r:id="rId11"/>
  </p:handoutMasterIdLst>
  <p:sldIdLst>
    <p:sldId id="276" r:id="rId2"/>
    <p:sldId id="279" r:id="rId3"/>
    <p:sldId id="3262" r:id="rId4"/>
    <p:sldId id="285" r:id="rId5"/>
    <p:sldId id="3265" r:id="rId6"/>
    <p:sldId id="3267" r:id="rId7"/>
    <p:sldId id="3266" r:id="rId8"/>
    <p:sldId id="281" r:id="rId9"/>
  </p:sldIdLst>
  <p:sldSz cx="12192000" cy="6858000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2B3C4"/>
    <a:srgbClr val="00B2B3"/>
    <a:srgbClr val="FF6600"/>
    <a:srgbClr val="669900"/>
    <a:srgbClr val="33CC33"/>
    <a:srgbClr val="5FB990"/>
    <a:srgbClr val="87CAAC"/>
    <a:srgbClr val="FF0000"/>
    <a:srgbClr val="28A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09" autoAdjust="0"/>
    <p:restoredTop sz="88149"/>
  </p:normalViewPr>
  <p:slideViewPr>
    <p:cSldViewPr snapToGrid="0">
      <p:cViewPr varScale="1">
        <p:scale>
          <a:sx n="69" d="100"/>
          <a:sy n="69" d="100"/>
        </p:scale>
        <p:origin x="104" y="3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-3648" y="-102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6650701-39C2-4C39-B774-AC0ACA9B57F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159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5D6E0B5-C9D1-4321-9F3E-3F5A2FCA6E31}" type="datetimeFigureOut">
              <a:rPr lang="zh-TW" altLang="en-US"/>
              <a:pPr>
                <a:defRPr/>
              </a:pPr>
              <a:t>2024/11/10/Sun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6D86CCB-8F76-4AE6-907E-95309338C67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0368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/>
          </a:p>
        </p:txBody>
      </p:sp>
      <p:sp>
        <p:nvSpPr>
          <p:cNvPr id="61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B72CC4A-8A72-4F63-9AC3-CC57A94DDDA4}" type="slidenum">
              <a:rPr lang="zh-TW" altLang="en-US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7149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TW" dirty="0"/>
          </a:p>
          <a:p>
            <a:r>
              <a:rPr kumimoji="1" lang="en-US" altLang="zh-TW" dirty="0"/>
              <a:t>1. DALL-E 2</a:t>
            </a:r>
            <a:r>
              <a:rPr kumimoji="1" lang="zh-TW" altLang="en-US" dirty="0"/>
              <a:t>：由</a:t>
            </a:r>
            <a:r>
              <a:rPr kumimoji="1" lang="en-US" altLang="zh-TW" dirty="0" err="1"/>
              <a:t>OpenAI</a:t>
            </a:r>
            <a:r>
              <a:rPr kumimoji="1" lang="zh-TW" altLang="en-US" dirty="0"/>
              <a:t>開發，能夠從文本描述中生成原始、真實的圖像和藝術作品</a:t>
            </a:r>
            <a:r>
              <a:rPr kumimoji="1" lang="en-US" altLang="zh-TW" dirty="0"/>
              <a:t>https://</a:t>
            </a:r>
            <a:r>
              <a:rPr kumimoji="1" lang="en-US" altLang="zh-TW" dirty="0" err="1"/>
              <a:t>zhuanlan.zhihu.com</a:t>
            </a:r>
            <a:r>
              <a:rPr kumimoji="1" lang="en-US" altLang="zh-TW" dirty="0"/>
              <a:t>/p/602360234</a:t>
            </a:r>
            <a:r>
              <a:rPr kumimoji="1" lang="zh-TW" altLang="en-US" dirty="0"/>
              <a:t>。</a:t>
            </a:r>
          </a:p>
          <a:p>
            <a:r>
              <a:rPr kumimoji="1" lang="en-US" altLang="zh-TW" dirty="0"/>
              <a:t>2. </a:t>
            </a:r>
            <a:r>
              <a:rPr kumimoji="1" lang="en-US" altLang="zh-TW" dirty="0" err="1"/>
              <a:t>DreamFusion</a:t>
            </a:r>
            <a:r>
              <a:rPr kumimoji="1" lang="zh-TW" altLang="en-US" dirty="0"/>
              <a:t>：由</a:t>
            </a:r>
            <a:r>
              <a:rPr kumimoji="1" lang="en-US" altLang="zh-TW" dirty="0"/>
              <a:t>Google Research</a:t>
            </a:r>
            <a:r>
              <a:rPr kumimoji="1" lang="zh-TW" altLang="en-US" dirty="0"/>
              <a:t>開發，使用預先訓練好的</a:t>
            </a:r>
            <a:r>
              <a:rPr kumimoji="1" lang="en-US" altLang="zh-TW" dirty="0"/>
              <a:t>2D</a:t>
            </a:r>
            <a:r>
              <a:rPr kumimoji="1" lang="zh-TW" altLang="en-US" dirty="0"/>
              <a:t>文本到圖像的擴散模型進行文本到</a:t>
            </a:r>
            <a:r>
              <a:rPr kumimoji="1" lang="en-US" altLang="zh-TW" dirty="0"/>
              <a:t>3D</a:t>
            </a:r>
            <a:r>
              <a:rPr kumimoji="1" lang="zh-TW" altLang="en-US" dirty="0"/>
              <a:t>的合成</a:t>
            </a:r>
            <a:r>
              <a:rPr kumimoji="1" lang="en-US" altLang="zh-TW" dirty="0"/>
              <a:t>https://</a:t>
            </a:r>
            <a:r>
              <a:rPr kumimoji="1" lang="en-US" altLang="zh-TW" dirty="0" err="1"/>
              <a:t>zhuanlan.zhihu.com</a:t>
            </a:r>
            <a:r>
              <a:rPr kumimoji="1" lang="en-US" altLang="zh-TW" dirty="0"/>
              <a:t>/p/602360234</a:t>
            </a:r>
            <a:r>
              <a:rPr kumimoji="1" lang="zh-TW" altLang="en-US" dirty="0"/>
              <a:t>。</a:t>
            </a:r>
          </a:p>
          <a:p>
            <a:r>
              <a:rPr kumimoji="1" lang="en-US" altLang="zh-TW" dirty="0"/>
              <a:t>3. Flamingo</a:t>
            </a:r>
            <a:r>
              <a:rPr kumimoji="1" lang="zh-TW" altLang="en-US" dirty="0"/>
              <a:t>：由</a:t>
            </a:r>
            <a:r>
              <a:rPr kumimoji="1" lang="en-US" altLang="zh-TW" dirty="0" err="1"/>
              <a:t>Deepmind</a:t>
            </a:r>
            <a:r>
              <a:rPr kumimoji="1" lang="zh-TW" altLang="en-US" dirty="0"/>
              <a:t>開發，能夠進行視覺條件下的自回歸文本生成，並回答用戶提出的問題</a:t>
            </a:r>
            <a:r>
              <a:rPr kumimoji="1" lang="en-US" altLang="zh-TW" dirty="0"/>
              <a:t>https://</a:t>
            </a:r>
            <a:r>
              <a:rPr kumimoji="1" lang="en-US" altLang="zh-TW" dirty="0" err="1"/>
              <a:t>zhuanlan.zhihu.com</a:t>
            </a:r>
            <a:r>
              <a:rPr kumimoji="1" lang="en-US" altLang="zh-TW" dirty="0"/>
              <a:t>/p/602360234</a:t>
            </a:r>
            <a:r>
              <a:rPr kumimoji="1" lang="zh-TW" altLang="en-US" dirty="0"/>
              <a:t>。</a:t>
            </a:r>
          </a:p>
          <a:p>
            <a:r>
              <a:rPr kumimoji="1" lang="en-US" altLang="zh-TW" dirty="0"/>
              <a:t>4. </a:t>
            </a:r>
            <a:r>
              <a:rPr kumimoji="1" lang="en-US" altLang="zh-TW" dirty="0" err="1"/>
              <a:t>VisualGPT</a:t>
            </a:r>
            <a:r>
              <a:rPr kumimoji="1" lang="zh-TW" altLang="en-US" dirty="0"/>
              <a:t>：由</a:t>
            </a:r>
            <a:r>
              <a:rPr kumimoji="1" lang="en-US" altLang="zh-TW" dirty="0" err="1"/>
              <a:t>OpenAI</a:t>
            </a:r>
            <a:r>
              <a:rPr kumimoji="1" lang="zh-TW" altLang="en-US" dirty="0"/>
              <a:t>開發，利用預訓練語言模型</a:t>
            </a:r>
            <a:r>
              <a:rPr kumimoji="1" lang="en-US" altLang="zh-TW" dirty="0"/>
              <a:t>GPT-2</a:t>
            </a:r>
            <a:r>
              <a:rPr kumimoji="1" lang="zh-TW" altLang="en-US" dirty="0"/>
              <a:t>中的知識來描述圖像</a:t>
            </a:r>
            <a:r>
              <a:rPr kumimoji="1" lang="en-US" altLang="zh-TW" dirty="0"/>
              <a:t>https://</a:t>
            </a:r>
            <a:r>
              <a:rPr kumimoji="1" lang="en-US" altLang="zh-TW" dirty="0" err="1"/>
              <a:t>zhuanlan.zhihu.com</a:t>
            </a:r>
            <a:r>
              <a:rPr kumimoji="1" lang="en-US" altLang="zh-TW" dirty="0"/>
              <a:t>/p/602360234</a:t>
            </a:r>
            <a:r>
              <a:rPr kumimoji="1" lang="zh-TW" altLang="en-US" dirty="0"/>
              <a:t>。</a:t>
            </a:r>
          </a:p>
          <a:p>
            <a:r>
              <a:rPr kumimoji="1" lang="en-US" altLang="zh-TW" dirty="0"/>
              <a:t>5. </a:t>
            </a:r>
            <a:r>
              <a:rPr kumimoji="1" lang="en-US" altLang="zh-TW" dirty="0" err="1"/>
              <a:t>Phenaki</a:t>
            </a:r>
            <a:r>
              <a:rPr kumimoji="1" lang="zh-TW" altLang="en-US" dirty="0"/>
              <a:t>：由</a:t>
            </a:r>
            <a:r>
              <a:rPr kumimoji="1" lang="en-US" altLang="zh-TW" dirty="0"/>
              <a:t>Google Research</a:t>
            </a:r>
            <a:r>
              <a:rPr kumimoji="1" lang="zh-TW" altLang="en-US" dirty="0"/>
              <a:t>開發，可以根據文字提示生成真實的視頻</a:t>
            </a:r>
            <a:r>
              <a:rPr kumimoji="1" lang="en-US" altLang="zh-TW" dirty="0"/>
              <a:t>https://</a:t>
            </a:r>
            <a:r>
              <a:rPr kumimoji="1" lang="en-US" altLang="zh-TW" dirty="0" err="1"/>
              <a:t>zhuanlan.zhihu.com</a:t>
            </a:r>
            <a:r>
              <a:rPr kumimoji="1" lang="en-US" altLang="zh-TW" dirty="0"/>
              <a:t>/p/602360234</a:t>
            </a:r>
            <a:r>
              <a:rPr kumimoji="1" lang="zh-TW" altLang="en-US" dirty="0"/>
              <a:t>。</a:t>
            </a:r>
          </a:p>
          <a:p>
            <a:r>
              <a:rPr kumimoji="1" lang="en-US" altLang="zh-TW" dirty="0"/>
              <a:t>6. </a:t>
            </a:r>
            <a:r>
              <a:rPr kumimoji="1" lang="en-US" altLang="zh-TW" dirty="0" err="1"/>
              <a:t>AudioLM</a:t>
            </a:r>
            <a:r>
              <a:rPr kumimoji="1" lang="zh-TW" altLang="en-US" dirty="0"/>
              <a:t>：由</a:t>
            </a:r>
            <a:r>
              <a:rPr kumimoji="1" lang="en-US" altLang="zh-TW" dirty="0"/>
              <a:t>Google</a:t>
            </a:r>
            <a:r>
              <a:rPr kumimoji="1" lang="zh-TW" altLang="en-US" dirty="0"/>
              <a:t>開發，用於生成高質量的音頻，具有長距離一致性</a:t>
            </a:r>
            <a:r>
              <a:rPr kumimoji="1" lang="en-US" altLang="zh-TW" dirty="0"/>
              <a:t>https://</a:t>
            </a:r>
            <a:r>
              <a:rPr kumimoji="1" lang="en-US" altLang="zh-TW" dirty="0" err="1"/>
              <a:t>zhuanlan.zhihu.com</a:t>
            </a:r>
            <a:r>
              <a:rPr kumimoji="1" lang="en-US" altLang="zh-TW" dirty="0"/>
              <a:t>/p/602360234</a:t>
            </a:r>
            <a:r>
              <a:rPr kumimoji="1" lang="zh-TW" altLang="en-US" dirty="0"/>
              <a:t>。</a:t>
            </a:r>
          </a:p>
          <a:p>
            <a:r>
              <a:rPr kumimoji="1" lang="en-US" altLang="zh-TW" dirty="0"/>
              <a:t>7. </a:t>
            </a:r>
            <a:r>
              <a:rPr kumimoji="1" lang="en-US" altLang="zh-TW" dirty="0" err="1"/>
              <a:t>ChatGPT</a:t>
            </a:r>
            <a:r>
              <a:rPr kumimoji="1" lang="zh-TW" altLang="en-US" dirty="0"/>
              <a:t>：由</a:t>
            </a:r>
            <a:r>
              <a:rPr kumimoji="1" lang="en-US" altLang="zh-TW" dirty="0" err="1"/>
              <a:t>OpenAI</a:t>
            </a:r>
            <a:r>
              <a:rPr kumimoji="1" lang="zh-TW" altLang="en-US" dirty="0"/>
              <a:t>開發，以對話方式與用戶互動，回答問題並完成文本生成</a:t>
            </a:r>
            <a:r>
              <a:rPr kumimoji="1" lang="en-US" altLang="zh-TW" dirty="0"/>
              <a:t>https://</a:t>
            </a:r>
            <a:r>
              <a:rPr kumimoji="1" lang="en-US" altLang="zh-TW" dirty="0" err="1"/>
              <a:t>zhuanlan.zhihu.com</a:t>
            </a:r>
            <a:r>
              <a:rPr kumimoji="1" lang="en-US" altLang="zh-TW" dirty="0"/>
              <a:t>/p/602360234</a:t>
            </a:r>
            <a:r>
              <a:rPr kumimoji="1" lang="zh-TW" altLang="en-US" dirty="0"/>
              <a:t>。</a:t>
            </a: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D86CCB-8F76-4AE6-907E-95309338C679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3860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7"/>
          <p:cNvSpPr>
            <a:spLocks noChangeArrowheads="1"/>
          </p:cNvSpPr>
          <p:nvPr userDrawn="1"/>
        </p:nvSpPr>
        <p:spPr bwMode="auto">
          <a:xfrm>
            <a:off x="0" y="6618288"/>
            <a:ext cx="12192000" cy="239712"/>
          </a:xfrm>
          <a:prstGeom prst="rect">
            <a:avLst/>
          </a:prstGeom>
          <a:solidFill>
            <a:srgbClr val="009F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12" name="Rectangle 21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36698" y="2584703"/>
            <a:ext cx="6596065" cy="1219201"/>
          </a:xfrm>
        </p:spPr>
        <p:txBody>
          <a:bodyPr anchor="t" anchorCtr="0"/>
          <a:lstStyle>
            <a:lvl1pPr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TW" altLang="en-US" dirty="0"/>
              <a:t>簡報標題</a:t>
            </a:r>
          </a:p>
        </p:txBody>
      </p:sp>
      <p:sp>
        <p:nvSpPr>
          <p:cNvPr id="14" name="Rectangle 2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53791" y="5059680"/>
            <a:ext cx="6770872" cy="755904"/>
          </a:xfrm>
        </p:spPr>
        <p:txBody>
          <a:bodyPr anchor="b" anchorCtr="0"/>
          <a:lstStyle>
            <a:lvl1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 sz="20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TW" altLang="en-US" sz="2000" dirty="0"/>
              <a:t>簡報單位 簡報人名稱</a:t>
            </a:r>
            <a:r>
              <a:rPr lang="en-US" altLang="zh-TW" sz="2000" dirty="0"/>
              <a:t> </a:t>
            </a:r>
            <a:r>
              <a:rPr lang="zh-TW" altLang="en-US" sz="2000" dirty="0"/>
              <a:t>職稱</a:t>
            </a:r>
            <a:endParaRPr lang="en-US" altLang="zh-TW" sz="2000" dirty="0"/>
          </a:p>
        </p:txBody>
      </p:sp>
      <p:sp>
        <p:nvSpPr>
          <p:cNvPr id="17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11614808" y="6619875"/>
            <a:ext cx="571500" cy="238125"/>
          </a:xfrm>
        </p:spPr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8" name="文字版面配置區 8"/>
          <p:cNvSpPr>
            <a:spLocks noGrp="1"/>
          </p:cNvSpPr>
          <p:nvPr>
            <p:ph type="body" sz="quarter" idx="12" hasCustomPrompt="1"/>
          </p:nvPr>
        </p:nvSpPr>
        <p:spPr>
          <a:xfrm>
            <a:off x="853790" y="5902262"/>
            <a:ext cx="2788603" cy="43230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zh-TW" altLang="en-US" dirty="0"/>
              <a:t>簡報日期</a:t>
            </a:r>
          </a:p>
        </p:txBody>
      </p:sp>
      <p:pic>
        <p:nvPicPr>
          <p:cNvPr id="13" name="Picture 28" descr="itri_CEL_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354013"/>
            <a:ext cx="2652713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48"/>
          <p:cNvSpPr txBox="1">
            <a:spLocks noChangeArrowheads="1"/>
          </p:cNvSpPr>
          <p:nvPr userDrawn="1"/>
        </p:nvSpPr>
        <p:spPr bwMode="auto">
          <a:xfrm>
            <a:off x="-11500" y="6610192"/>
            <a:ext cx="71219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zh-TW" altLang="en-US" sz="1000" dirty="0">
                <a:solidFill>
                  <a:schemeClr val="bg1"/>
                </a:solidFill>
                <a:latin typeface="+mj-ea"/>
                <a:ea typeface="+mj-ea"/>
              </a:rPr>
              <a:t>工業技術研究院機密資料 禁止複製、轉載、外流 </a:t>
            </a:r>
            <a:r>
              <a:rPr lang="en-US" altLang="zh-TW" sz="1000" dirty="0">
                <a:solidFill>
                  <a:schemeClr val="bg1"/>
                </a:solidFill>
                <a:latin typeface="+mj-ea"/>
                <a:ea typeface="+mj-ea"/>
              </a:rPr>
              <a:t>ITRI CONFIDENTIAL DOCUMENT DO NOT COPY OR DISTRIBUTE</a:t>
            </a:r>
          </a:p>
        </p:txBody>
      </p:sp>
      <p:pic>
        <p:nvPicPr>
          <p:cNvPr id="22" name="圖片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365" y="254786"/>
            <a:ext cx="682734" cy="31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254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3720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311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2855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5194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972553" y="425301"/>
            <a:ext cx="2789767" cy="566597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1136" y="425301"/>
            <a:ext cx="8168217" cy="5665973"/>
          </a:xfrm>
        </p:spPr>
        <p:txBody>
          <a:bodyPr vert="eaVert"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6546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666617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1" y="1439864"/>
            <a:ext cx="7981506" cy="47577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圖片版面配置區 2"/>
          <p:cNvSpPr>
            <a:spLocks noGrp="1"/>
          </p:cNvSpPr>
          <p:nvPr>
            <p:ph type="pic" idx="11"/>
          </p:nvPr>
        </p:nvSpPr>
        <p:spPr>
          <a:xfrm>
            <a:off x="8825023" y="1439864"/>
            <a:ext cx="2822033" cy="47577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27637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439865"/>
            <a:ext cx="11037455" cy="28556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圖片版面配置區 2"/>
          <p:cNvSpPr>
            <a:spLocks noGrp="1"/>
          </p:cNvSpPr>
          <p:nvPr>
            <p:ph type="pic" idx="11"/>
          </p:nvPr>
        </p:nvSpPr>
        <p:spPr>
          <a:xfrm>
            <a:off x="609601" y="4444409"/>
            <a:ext cx="11037456" cy="1753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53882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1" name="標題 1"/>
          <p:cNvSpPr>
            <a:spLocks noGrp="1"/>
          </p:cNvSpPr>
          <p:nvPr>
            <p:ph type="ctrTitle"/>
          </p:nvPr>
        </p:nvSpPr>
        <p:spPr>
          <a:xfrm>
            <a:off x="2174355" y="2564904"/>
            <a:ext cx="7772400" cy="1035546"/>
          </a:xfrm>
        </p:spPr>
        <p:txBody>
          <a:bodyPr anchor="t" anchorCtr="0">
            <a:noAutofit/>
          </a:bodyPr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2" name="副標題 2"/>
          <p:cNvSpPr>
            <a:spLocks noGrp="1"/>
          </p:cNvSpPr>
          <p:nvPr>
            <p:ph type="subTitle" idx="1"/>
          </p:nvPr>
        </p:nvSpPr>
        <p:spPr>
          <a:xfrm>
            <a:off x="2860155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317612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11504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2" y="1439864"/>
            <a:ext cx="5473700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86502" y="1439864"/>
            <a:ext cx="5475817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545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010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6437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7"/>
          <p:cNvSpPr>
            <a:spLocks noChangeArrowheads="1"/>
          </p:cNvSpPr>
          <p:nvPr userDrawn="1"/>
        </p:nvSpPr>
        <p:spPr bwMode="auto">
          <a:xfrm>
            <a:off x="0" y="6618288"/>
            <a:ext cx="12192000" cy="239712"/>
          </a:xfrm>
          <a:prstGeom prst="rect">
            <a:avLst/>
          </a:prstGeom>
          <a:solidFill>
            <a:srgbClr val="009F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1027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601133" y="264920"/>
            <a:ext cx="11045923" cy="94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8" name="Rectangle 4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439864"/>
            <a:ext cx="11037455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29743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30000" y="6619878"/>
            <a:ext cx="762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ctr" hangingPunct="1">
              <a:defRPr sz="1200">
                <a:solidFill>
                  <a:schemeClr val="bg1"/>
                </a:solidFill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1A71FFAD-F905-4792-971B-681FA4F61CA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6" name="Text Box 52"/>
          <p:cNvSpPr txBox="1">
            <a:spLocks noChangeArrowheads="1"/>
          </p:cNvSpPr>
          <p:nvPr/>
        </p:nvSpPr>
        <p:spPr bwMode="auto">
          <a:xfrm>
            <a:off x="0" y="7200900"/>
            <a:ext cx="721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zh-TW" altLang="en-US" sz="2400">
                <a:ea typeface="微軟正黑體" panose="020B0604030504040204" pitchFamily="34" charset="-120"/>
              </a:rPr>
              <a:t>建議字型：中文微軟正黑體，英文</a:t>
            </a:r>
            <a:r>
              <a:rPr lang="en-US" altLang="zh-TW" sz="2400">
                <a:ea typeface="微軟正黑體" panose="020B0604030504040204" pitchFamily="34" charset="-120"/>
              </a:rPr>
              <a:t>Arial</a:t>
            </a:r>
          </a:p>
        </p:txBody>
      </p:sp>
      <p:pic>
        <p:nvPicPr>
          <p:cNvPr id="14" name="Picture 28" descr="itri_CEL_A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8" y="6159948"/>
            <a:ext cx="1476375" cy="3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48"/>
          <p:cNvSpPr txBox="1">
            <a:spLocks noChangeArrowheads="1"/>
          </p:cNvSpPr>
          <p:nvPr userDrawn="1"/>
        </p:nvSpPr>
        <p:spPr bwMode="auto">
          <a:xfrm>
            <a:off x="-11500" y="6610192"/>
            <a:ext cx="71219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zh-TW" altLang="en-US" sz="1000" dirty="0">
                <a:solidFill>
                  <a:schemeClr val="bg1"/>
                </a:solidFill>
                <a:latin typeface="+mj-ea"/>
                <a:ea typeface="+mj-ea"/>
              </a:rPr>
              <a:t>工業技術研究院機密資料 禁止複製、轉載、外流 </a:t>
            </a:r>
            <a:r>
              <a:rPr lang="en-US" altLang="zh-TW" sz="1000" dirty="0">
                <a:solidFill>
                  <a:schemeClr val="bg1"/>
                </a:solidFill>
                <a:latin typeface="+mj-ea"/>
                <a:ea typeface="+mj-ea"/>
              </a:rPr>
              <a:t>ITRI CONFIDENTIAL DOCUMENT DO NOT COPY OR DISTRIBUTE</a:t>
            </a:r>
          </a:p>
        </p:txBody>
      </p:sp>
      <p:pic>
        <p:nvPicPr>
          <p:cNvPr id="16" name="圖片 15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365" y="254786"/>
            <a:ext cx="682734" cy="31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03" r:id="rId2"/>
    <p:sldLayoutId id="2147483914" r:id="rId3"/>
    <p:sldLayoutId id="2147483915" r:id="rId4"/>
    <p:sldLayoutId id="2147483904" r:id="rId5"/>
    <p:sldLayoutId id="2147483916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6698" y="2584703"/>
            <a:ext cx="7674913" cy="1219201"/>
          </a:xfrm>
        </p:spPr>
        <p:txBody>
          <a:bodyPr anchor="ctr"/>
          <a:lstStyle/>
          <a:p>
            <a:r>
              <a:rPr lang="zh-TW" altLang="en-US" u="sng" dirty="0">
                <a:latin typeface="Arial" panose="020B0604020202020204" pitchFamily="34" charset="0"/>
                <a:ea typeface="微軟正黑體" panose="020B0604030504040204" pitchFamily="34" charset="-120"/>
              </a:rPr>
              <a:t> </a:t>
            </a:r>
            <a:r>
              <a:rPr lang="en-US" altLang="zh-TW" u="sng" dirty="0">
                <a:latin typeface="Arial" panose="020B0604020202020204" pitchFamily="34" charset="0"/>
                <a:ea typeface="微軟正黑體" panose="020B0604030504040204" pitchFamily="34" charset="-120"/>
              </a:rPr>
              <a:t>A0</a:t>
            </a:r>
            <a:r>
              <a:rPr lang="zh-TW" altLang="en-US" u="sng" dirty="0">
                <a:latin typeface="Arial" panose="020B0604020202020204" pitchFamily="34" charset="0"/>
                <a:ea typeface="微軟正黑體" panose="020B0604030504040204" pitchFamily="34" charset="-120"/>
              </a:rPr>
              <a:t>文化科技 </a:t>
            </a:r>
            <a:r>
              <a:rPr lang="zh-TW" altLang="en-US" dirty="0">
                <a:latin typeface="Arial" panose="020B0604020202020204" pitchFamily="34" charset="0"/>
                <a:ea typeface="微軟正黑體" panose="020B0604030504040204" pitchFamily="34" charset="-120"/>
              </a:rPr>
              <a:t>組核心業務報告</a:t>
            </a:r>
            <a:br>
              <a:rPr lang="zh-TW" altLang="en-US" dirty="0">
                <a:latin typeface="Arial" panose="020B0604020202020204" pitchFamily="34" charset="0"/>
                <a:ea typeface="微軟正黑體" panose="020B0604030504040204" pitchFamily="34" charset="-120"/>
              </a:rPr>
            </a:br>
            <a:r>
              <a:rPr lang="en-US" altLang="zh-TW" sz="4000" b="0" dirty="0">
                <a:latin typeface="Arial" panose="020B0604020202020204" pitchFamily="34" charset="0"/>
                <a:ea typeface="微軟正黑體" panose="020B0604030504040204" pitchFamily="34" charset="-120"/>
              </a:rPr>
              <a:t>(113</a:t>
            </a:r>
            <a:r>
              <a:rPr lang="zh-TW" altLang="en-US" sz="4000" b="0" dirty="0">
                <a:latin typeface="Arial" panose="020B0604020202020204" pitchFamily="34" charset="0"/>
                <a:ea typeface="微軟正黑體" panose="020B0604030504040204" pitchFamily="34" charset="-120"/>
              </a:rPr>
              <a:t>年第</a:t>
            </a:r>
            <a:r>
              <a:rPr lang="en-US" altLang="zh-TW" sz="4000" b="0" dirty="0">
                <a:latin typeface="Arial" panose="020B0604020202020204" pitchFamily="34" charset="0"/>
                <a:ea typeface="微軟正黑體" panose="020B0604030504040204" pitchFamily="34" charset="-120"/>
              </a:rPr>
              <a:t>4</a:t>
            </a:r>
            <a:r>
              <a:rPr lang="zh-TW" altLang="en-US" sz="4000" b="0" dirty="0">
                <a:latin typeface="Arial" panose="020B0604020202020204" pitchFamily="34" charset="0"/>
                <a:ea typeface="微軟正黑體" panose="020B0604030504040204" pitchFamily="34" charset="-120"/>
              </a:rPr>
              <a:t>季</a:t>
            </a:r>
            <a:r>
              <a:rPr lang="en-US" altLang="zh-TW" sz="4000" b="0" dirty="0">
                <a:latin typeface="Arial" panose="020B0604020202020204" pitchFamily="34" charset="0"/>
                <a:ea typeface="微軟正黑體" panose="020B0604030504040204" pitchFamily="34" charset="-120"/>
              </a:rPr>
              <a:t>)</a:t>
            </a:r>
            <a:endParaRPr lang="zh-TW" altLang="en-US" sz="4000" b="0" dirty="0"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>
                <a:latin typeface="Arial" panose="020B0604020202020204" pitchFamily="34" charset="0"/>
                <a:ea typeface="微軟正黑體" panose="020B0604030504040204" pitchFamily="34" charset="-120"/>
              </a:rPr>
              <a:t>A000</a:t>
            </a:r>
            <a:r>
              <a:rPr lang="zh-TW" altLang="en-US" dirty="0">
                <a:latin typeface="Arial" panose="020B0604020202020204" pitchFamily="34" charset="0"/>
                <a:ea typeface="微軟正黑體" panose="020B0604030504040204" pitchFamily="34" charset="-120"/>
              </a:rPr>
              <a:t>彭首榮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2"/>
          </p:nvPr>
        </p:nvSpPr>
        <p:spPr>
          <a:xfrm>
            <a:off x="853790" y="5825348"/>
            <a:ext cx="2788603" cy="432303"/>
          </a:xfrm>
        </p:spPr>
        <p:txBody>
          <a:bodyPr/>
          <a:lstStyle/>
          <a:p>
            <a:r>
              <a:rPr lang="en-US" altLang="zh-TW" dirty="0">
                <a:latin typeface="Arial" panose="020B0604020202020204" pitchFamily="34" charset="0"/>
                <a:ea typeface="微軟正黑體" panose="020B0604030504040204" pitchFamily="34" charset="-120"/>
              </a:rPr>
              <a:t>113/11/12</a:t>
            </a:r>
            <a:endParaRPr lang="zh-TW" altLang="en-US" dirty="0"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Arial" panose="020B0604020202020204" pitchFamily="34" charset="0"/>
                <a:ea typeface="微軟正黑體" panose="020B0604030504040204" pitchFamily="34" charset="-120"/>
              </a:rPr>
              <a:t>報告大綱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689316" y="1439865"/>
            <a:ext cx="8632556" cy="2713682"/>
          </a:xfrm>
        </p:spPr>
        <p:txBody>
          <a:bodyPr/>
          <a:lstStyle/>
          <a:p>
            <a:pPr>
              <a:buFont typeface="Wingdings" pitchFamily="2" charset="2"/>
              <a:buChar char="p"/>
            </a:pPr>
            <a:r>
              <a:rPr lang="zh-TW" altLang="en-US" sz="3600" dirty="0">
                <a:latin typeface="Arial" panose="020B0604020202020204" pitchFamily="34" charset="0"/>
                <a:ea typeface="微軟正黑體" panose="020B0604030504040204" pitchFamily="34" charset="-120"/>
              </a:rPr>
              <a:t>業務營收與業務推動說明</a:t>
            </a:r>
          </a:p>
          <a:p>
            <a:pPr>
              <a:buFont typeface="Wingdings" pitchFamily="2" charset="2"/>
              <a:buChar char="p"/>
            </a:pPr>
            <a:r>
              <a:rPr lang="zh-TW" altLang="en-US" sz="3600" dirty="0">
                <a:latin typeface="Arial" panose="020B0604020202020204" pitchFamily="34" charset="0"/>
                <a:ea typeface="微軟正黑體" panose="020B0604030504040204" pitchFamily="34" charset="-120"/>
              </a:rPr>
              <a:t>重大效益推動進度</a:t>
            </a:r>
            <a:endParaRPr lang="en-US" altLang="zh-TW" sz="3600" dirty="0"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7173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11430000" y="6619875"/>
            <a:ext cx="7620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9A9212D-6406-4E12-8CC4-78DDFE99027F}" type="slidenum">
              <a:rPr lang="en-US" altLang="zh-TW" smtClean="0">
                <a:solidFill>
                  <a:schemeClr val="bg1"/>
                </a:solidFill>
                <a:ea typeface="微軟正黑體" panose="020B0604030504040204" pitchFamily="34" charset="-120"/>
              </a:rPr>
              <a:pPr/>
              <a:t>2</a:t>
            </a:fld>
            <a:endParaRPr lang="en-US" altLang="zh-TW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0260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01133" y="159045"/>
            <a:ext cx="11045923" cy="941580"/>
          </a:xfrm>
        </p:spPr>
        <p:txBody>
          <a:bodyPr/>
          <a:lstStyle/>
          <a:p>
            <a:r>
              <a:rPr lang="zh-TW" altLang="en-US" b="1" u="sng" dirty="0">
                <a:latin typeface="Arial" panose="020B0604020202020204" pitchFamily="34" charset="0"/>
                <a:ea typeface="微軟正黑體" panose="020B0604030504040204" pitchFamily="34" charset="-120"/>
              </a:rPr>
              <a:t> </a:t>
            </a:r>
            <a:r>
              <a:rPr lang="en-US" altLang="zh-TW" b="1" u="sng" dirty="0">
                <a:latin typeface="Arial" panose="020B0604020202020204" pitchFamily="34" charset="0"/>
                <a:ea typeface="微軟正黑體" panose="020B0604030504040204" pitchFamily="34" charset="-120"/>
              </a:rPr>
              <a:t>A000</a:t>
            </a:r>
            <a:r>
              <a:rPr lang="zh-TW" altLang="en-US" b="1" u="sng" dirty="0">
                <a:latin typeface="Arial" panose="020B0604020202020204" pitchFamily="34" charset="0"/>
                <a:ea typeface="微軟正黑體" panose="020B0604030504040204" pitchFamily="34" charset="-120"/>
              </a:rPr>
              <a:t>文化科技 </a:t>
            </a:r>
            <a:r>
              <a:rPr lang="zh-TW" altLang="en-US" b="1" dirty="0">
                <a:latin typeface="Arial" panose="020B0604020202020204" pitchFamily="34" charset="0"/>
                <a:ea typeface="微軟正黑體" panose="020B0604030504040204" pitchFamily="34" charset="-120"/>
              </a:rPr>
              <a:t>組業務能見度與缺口分析</a:t>
            </a:r>
            <a:br>
              <a:rPr lang="en-US" altLang="zh-TW" b="1" dirty="0">
                <a:latin typeface="Arial" panose="020B0604020202020204" pitchFamily="34" charset="0"/>
                <a:ea typeface="微軟正黑體" panose="020B0604030504040204" pitchFamily="34" charset="-120"/>
              </a:rPr>
            </a:br>
            <a:r>
              <a:rPr lang="zh-TW" altLang="en-US" sz="3000" dirty="0">
                <a:latin typeface="Arial" panose="020B0604020202020204" pitchFamily="34" charset="0"/>
                <a:ea typeface="微軟正黑體" panose="020B0604030504040204" pitchFamily="34" charset="-120"/>
              </a:rPr>
              <a:t>知服收入目標</a:t>
            </a:r>
            <a:r>
              <a:rPr lang="en-US" altLang="zh-TW" sz="3000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17,829K</a:t>
            </a:r>
            <a:r>
              <a:rPr lang="en-US" altLang="zh-TW" sz="3000" dirty="0">
                <a:latin typeface="Arial" panose="020B0604020202020204" pitchFamily="34" charset="0"/>
                <a:ea typeface="微軟正黑體" panose="020B0604030504040204" pitchFamily="34" charset="-120"/>
              </a:rPr>
              <a:t> (=</a:t>
            </a:r>
            <a:r>
              <a:rPr lang="zh-TW" altLang="en-US" sz="3000" dirty="0">
                <a:latin typeface="Arial" panose="020B0604020202020204" pitchFamily="34" charset="0"/>
                <a:ea typeface="微軟正黑體" panose="020B0604030504040204" pitchFamily="34" charset="-120"/>
              </a:rPr>
              <a:t>政知</a:t>
            </a:r>
            <a:r>
              <a:rPr lang="en-US" altLang="zh-TW" sz="3000" dirty="0">
                <a:latin typeface="Arial" panose="020B0604020202020204" pitchFamily="34" charset="0"/>
                <a:ea typeface="微軟正黑體" panose="020B0604030504040204" pitchFamily="34" charset="-120"/>
              </a:rPr>
              <a:t>8,094K+</a:t>
            </a:r>
            <a:r>
              <a:rPr lang="zh-TW" altLang="en-US" sz="3000" dirty="0">
                <a:latin typeface="Arial" panose="020B0604020202020204" pitchFamily="34" charset="0"/>
                <a:ea typeface="微軟正黑體" panose="020B0604030504040204" pitchFamily="34" charset="-120"/>
              </a:rPr>
              <a:t>企業</a:t>
            </a:r>
            <a:r>
              <a:rPr lang="en-US" altLang="zh-TW" sz="3000" dirty="0">
                <a:latin typeface="Arial" panose="020B0604020202020204" pitchFamily="34" charset="0"/>
                <a:ea typeface="微軟正黑體" panose="020B0604030504040204" pitchFamily="34" charset="-120"/>
              </a:rPr>
              <a:t>9,735K)</a:t>
            </a:r>
            <a:endParaRPr lang="zh-TW" altLang="en-US" sz="3000" dirty="0"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7173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11430000" y="6619875"/>
            <a:ext cx="7620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9A9212D-6406-4E12-8CC4-78DDFE99027F}" type="slidenum">
              <a:rPr lang="en-US" altLang="zh-TW" smtClean="0">
                <a:solidFill>
                  <a:schemeClr val="bg1"/>
                </a:solidFill>
                <a:ea typeface="微軟正黑體" panose="020B0604030504040204" pitchFamily="34" charset="-120"/>
              </a:rPr>
              <a:pPr/>
              <a:t>3</a:t>
            </a:fld>
            <a:endParaRPr lang="en-US" altLang="zh-TW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05AC597-4031-4961-BBBA-F52B9EA4B906}"/>
              </a:ext>
            </a:extLst>
          </p:cNvPr>
          <p:cNvSpPr/>
          <p:nvPr/>
        </p:nvSpPr>
        <p:spPr>
          <a:xfrm>
            <a:off x="10254233" y="1321626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1400" dirty="0">
                <a:solidFill>
                  <a:prstClr val="black"/>
                </a:solidFill>
                <a:ea typeface="微軟正黑體" panose="020B0604030504040204" pitchFamily="34" charset="-120"/>
              </a:rPr>
              <a:t>單位：仟元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9AA588E2-0E14-4E55-93A5-78FE81996A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999462"/>
              </p:ext>
            </p:extLst>
          </p:nvPr>
        </p:nvGraphicFramePr>
        <p:xfrm>
          <a:off x="855419" y="1629403"/>
          <a:ext cx="10481162" cy="4413510"/>
        </p:xfrm>
        <a:graphic>
          <a:graphicData uri="http://schemas.openxmlformats.org/drawingml/2006/table">
            <a:tbl>
              <a:tblPr/>
              <a:tblGrid>
                <a:gridCol w="372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7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73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48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簽約數總計：</a:t>
                      </a:r>
                      <a:r>
                        <a:rPr lang="en-US" altLang="zh-TW" sz="2000" b="1" u="non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35,047K (197%)</a:t>
                      </a:r>
                    </a:p>
                  </a:txBody>
                  <a:tcPr marL="17881" marR="17881" marT="8941" marB="8941" anchor="ctr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簽約數</a:t>
                      </a:r>
                    </a:p>
                  </a:txBody>
                  <a:tcPr marL="72000" marR="72000" marT="8941" marB="894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1973263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努力中</a:t>
                      </a:r>
                      <a:endParaRPr lang="en-US" altLang="zh-TW" sz="1800" b="1" u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675608"/>
                  </a:ext>
                </a:extLst>
              </a:tr>
              <a:tr h="2548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=</a:t>
                      </a:r>
                      <a:r>
                        <a:rPr kumimoji="0" lang="zh-TW" altLang="en-US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政知</a:t>
                      </a:r>
                      <a:r>
                        <a:rPr kumimoji="0" lang="en-US" altLang="zh-TW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26,475K (327%)</a:t>
                      </a:r>
                    </a:p>
                  </a:txBody>
                  <a:tcPr marL="17881" marR="17881" marT="8941" marB="8941" anchor="ctr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000" marR="72000" marT="8941" marB="894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816993"/>
                  </a:ext>
                </a:extLst>
              </a:tr>
              <a:tr h="2548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</a:t>
                      </a:r>
                      <a:r>
                        <a:rPr kumimoji="0" lang="zh-TW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企業</a:t>
                      </a:r>
                      <a:r>
                        <a:rPr kumimoji="0" lang="en-US" altLang="zh-TW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8,572K (88%)</a:t>
                      </a:r>
                      <a:endParaRPr kumimoji="0" lang="en-US" altLang="zh-TW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000" marR="72000" marT="8941" marB="894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endParaRPr lang="zh-TW" alt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979995"/>
                  </a:ext>
                </a:extLst>
              </a:tr>
              <a:tr h="2548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000" marR="72000" marT="8941" marB="894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zh-TW" alt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566943"/>
                  </a:ext>
                </a:extLst>
              </a:tr>
              <a:tr h="2548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累加：</a:t>
                      </a:r>
                      <a:r>
                        <a:rPr lang="en-US" altLang="zh-TW" sz="1800" b="1" u="non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35,047K</a:t>
                      </a:r>
                      <a:r>
                        <a:rPr lang="en-US" altLang="zh-TW" sz="18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(197%)</a:t>
                      </a:r>
                      <a:endParaRPr lang="en-US" altLang="zh-TW" sz="1800" b="1" u="non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000" marR="72000" marT="8941" marB="894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C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73263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推廣中</a:t>
                      </a:r>
                      <a:endParaRPr lang="en-US" altLang="zh-TW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000" marR="72000" marT="8941" marB="8941" anchor="ctr">
                    <a:lnL w="12700" cap="flat" cmpd="sng" algn="ctr">
                      <a:solidFill>
                        <a:srgbClr val="F8C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48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推廣中簽約數：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16,191K</a:t>
                      </a:r>
                      <a:endParaRPr kumimoji="0" lang="en-US" altLang="zh-TW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1,905</a:t>
                      </a:r>
                    </a:p>
                  </a:txBody>
                  <a:tcPr marL="72000" marR="72000" marT="8941" marB="894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l" rtl="0" fontAlgn="ctr"/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企業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)5G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補助智庫服務案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40675"/>
                  </a:ext>
                </a:extLst>
              </a:tr>
              <a:tr h="2548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14,286</a:t>
                      </a:r>
                    </a:p>
                  </a:txBody>
                  <a:tcPr marL="72000" marR="72000" marT="8941" marB="894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政知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文創司嘉創</a:t>
                      </a:r>
                      <a:r>
                        <a:rPr lang="en-US" altLang="zh-TW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OpenLab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821148"/>
                  </a:ext>
                </a:extLst>
              </a:tr>
              <a:tr h="2423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累加：</a:t>
                      </a:r>
                      <a:r>
                        <a:rPr lang="en-US" altLang="zh-TW" sz="1800" b="1" u="non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18,856K</a:t>
                      </a:r>
                      <a:r>
                        <a:rPr lang="en-US" altLang="zh-TW" sz="18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(106%)</a:t>
                      </a:r>
                      <a:endParaRPr lang="en-US" altLang="zh-TW" sz="1800" b="1" u="non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/>
                      <a:endParaRPr lang="zh-TW" altLang="en-US" sz="18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000" marR="72000" marT="8941" marB="894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73263" indent="0" algn="l"/>
                      <a:r>
                        <a:rPr lang="zh-TW" altLang="en-US" sz="18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簽約中</a:t>
                      </a:r>
                      <a:endParaRPr lang="en-US" altLang="zh-TW" sz="1800" b="1" u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000" marR="72000" marT="8941" marB="8941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900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簽約中簽約數：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6,667K</a:t>
                      </a:r>
                      <a:endParaRPr kumimoji="0" lang="en-US" altLang="zh-TW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4,762</a:t>
                      </a:r>
                    </a:p>
                  </a:txBody>
                  <a:tcPr marL="72000" marR="72000" marT="8941" marB="894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企業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花創科技應用推動案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162164"/>
                  </a:ext>
                </a:extLst>
              </a:tr>
              <a:tr h="2900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1,905</a:t>
                      </a:r>
                    </a:p>
                  </a:txBody>
                  <a:tcPr marL="72000" marR="72000" marT="8941" marB="894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l" rtl="0" fontAlgn="ctr"/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企業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)HTC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沉浸式互動系統開發技術與專案顧問服務案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697800"/>
                  </a:ext>
                </a:extLst>
              </a:tr>
              <a:tr h="2548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累加：</a:t>
                      </a:r>
                      <a:r>
                        <a:rPr lang="en-US" altLang="zh-TW" sz="1800" b="1" u="non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12,189K</a:t>
                      </a:r>
                      <a:r>
                        <a:rPr lang="en-US" altLang="zh-TW" sz="18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(68%)</a:t>
                      </a:r>
                      <a:endParaRPr lang="en-US" altLang="zh-TW" sz="1800" b="1" u="non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/>
                      <a:endParaRPr lang="zh-TW" altLang="en-US" sz="18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000" marR="72000" marT="8941" marB="894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73263" indent="0" algn="l"/>
                      <a:r>
                        <a:rPr lang="zh-TW" altLang="en-US" sz="18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已</a:t>
                      </a:r>
                      <a:r>
                        <a:rPr lang="zh-TW" altLang="en-US" sz="1800" b="1" u="non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簽約</a:t>
                      </a:r>
                      <a:endParaRPr lang="en-US" sz="1800" b="1" u="non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000" marR="72000" marT="8941" marB="8941" anchor="ctr">
                    <a:lnL w="1270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523018"/>
                  </a:ext>
                </a:extLst>
              </a:tr>
              <a:tr h="2548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已簽約</a:t>
                      </a:r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+Backlog</a:t>
                      </a:r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12,189K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4,095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000" marR="72000" marT="8941" marB="894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l"/>
                      <a:r>
                        <a:rPr lang="en-US" altLang="zh-TW" sz="1800" b="0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0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政知</a:t>
                      </a:r>
                      <a:r>
                        <a:rPr lang="en-US" altLang="zh-TW" sz="1800" b="0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800" b="0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文資司博物館文化科技跨域培力案</a:t>
                      </a:r>
                      <a:endParaRPr lang="en-US" altLang="zh-TW" sz="1800" b="0" u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000" marR="72000" marT="8941" marB="8941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496376"/>
                  </a:ext>
                </a:extLst>
              </a:tr>
              <a:tr h="2548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/>
                      <a:endParaRPr lang="zh-TW" altLang="en-US" sz="18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6,857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000" marR="72000" marT="8941" marB="894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l"/>
                      <a:r>
                        <a:rPr lang="en-US" altLang="zh-TW" sz="1800" b="0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0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政知</a:t>
                      </a:r>
                      <a:r>
                        <a:rPr lang="en-US" altLang="zh-TW" sz="1800" b="0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800" b="0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文創司文化科技智庫推動案</a:t>
                      </a:r>
                    </a:p>
                  </a:txBody>
                  <a:tcPr marL="72000" marR="72000" marT="8941" marB="8941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363722"/>
                  </a:ext>
                </a:extLst>
              </a:tr>
              <a:tr h="2548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/>
                      <a:endParaRPr lang="zh-TW" altLang="en-US" sz="18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/>
                      <a:endParaRPr lang="zh-TW" altLang="en-US" sz="18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000" marR="72000" marT="8941" marB="894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20825" indent="0" algn="l"/>
                      <a:r>
                        <a:rPr lang="en-US" altLang="zh-TW" sz="18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FY113 Backlog</a:t>
                      </a:r>
                      <a:endParaRPr lang="en-US" sz="1800" b="1" u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000" marR="72000" marT="8941" marB="8941" anchor="ctr">
                    <a:lnL w="12700" cap="flat" cmpd="sng" algn="ctr">
                      <a:solidFill>
                        <a:srgbClr val="C5E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548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/>
                      <a:endParaRPr lang="zh-TW" altLang="en-US" sz="18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1,237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000" marR="72000" marT="8941" marB="894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l"/>
                      <a:r>
                        <a:rPr lang="en-US" altLang="zh-TW" sz="1800" b="0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0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政知</a:t>
                      </a:r>
                      <a:r>
                        <a:rPr lang="en-US" altLang="zh-TW" sz="1800" b="0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800" b="0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文創司藝術療癒計畫</a:t>
                      </a:r>
                      <a:endParaRPr lang="en-US" sz="1800" b="0" u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000" marR="72000" marT="8941" marB="8941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254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065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DB5AB53D-C8C5-49BB-8094-1E01F31C5032}"/>
              </a:ext>
            </a:extLst>
          </p:cNvPr>
          <p:cNvSpPr/>
          <p:nvPr/>
        </p:nvSpPr>
        <p:spPr bwMode="auto">
          <a:xfrm>
            <a:off x="10371746" y="6087060"/>
            <a:ext cx="1820254" cy="5231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01133" y="170270"/>
            <a:ext cx="11045923" cy="941580"/>
          </a:xfrm>
        </p:spPr>
        <p:txBody>
          <a:bodyPr/>
          <a:lstStyle/>
          <a:p>
            <a:r>
              <a:rPr lang="zh-TW" altLang="en-US" b="1" dirty="0">
                <a:latin typeface="Arial" panose="020B0604020202020204" pitchFamily="34" charset="0"/>
                <a:ea typeface="微軟正黑體" panose="020B0604030504040204" pitchFamily="34" charset="-120"/>
              </a:rPr>
              <a:t>重大效益推動進度說明</a:t>
            </a:r>
            <a:endParaRPr lang="zh-TW" altLang="en-US" dirty="0"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7173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11430000" y="6619875"/>
            <a:ext cx="7620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9A9212D-6406-4E12-8CC4-78DDFE99027F}" type="slidenum">
              <a:rPr lang="en-US" altLang="zh-TW" smtClean="0">
                <a:solidFill>
                  <a:schemeClr val="bg1"/>
                </a:solidFill>
                <a:ea typeface="微軟正黑體" panose="020B0604030504040204" pitchFamily="34" charset="-120"/>
              </a:rPr>
              <a:pPr/>
              <a:t>4</a:t>
            </a:fld>
            <a:endParaRPr lang="en-US" altLang="zh-TW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graphicFrame>
        <p:nvGraphicFramePr>
          <p:cNvPr id="6" name="內容版面配置區 4">
            <a:extLst>
              <a:ext uri="{FF2B5EF4-FFF2-40B4-BE49-F238E27FC236}">
                <a16:creationId xmlns:a16="http://schemas.microsoft.com/office/drawing/2014/main" id="{A228A0F9-AD91-4688-A80A-786A488075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0115972"/>
              </p:ext>
            </p:extLst>
          </p:nvPr>
        </p:nvGraphicFramePr>
        <p:xfrm>
          <a:off x="496357" y="861134"/>
          <a:ext cx="11199287" cy="5029200"/>
        </p:xfrm>
        <a:graphic>
          <a:graphicData uri="http://schemas.openxmlformats.org/drawingml/2006/table">
            <a:tbl>
              <a:tblPr firstRow="1" bandRow="1"/>
              <a:tblGrid>
                <a:gridCol w="418043">
                  <a:extLst>
                    <a:ext uri="{9D8B030D-6E8A-4147-A177-3AD203B41FA5}">
                      <a16:colId xmlns:a16="http://schemas.microsoft.com/office/drawing/2014/main" val="3341510286"/>
                    </a:ext>
                  </a:extLst>
                </a:gridCol>
                <a:gridCol w="1106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0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64276">
                  <a:extLst>
                    <a:ext uri="{9D8B030D-6E8A-4147-A177-3AD203B41FA5}">
                      <a16:colId xmlns:a16="http://schemas.microsoft.com/office/drawing/2014/main" val="1692707848"/>
                    </a:ext>
                  </a:extLst>
                </a:gridCol>
              </a:tblGrid>
              <a:tr h="3198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指標項目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重大效益</a:t>
                      </a:r>
                      <a:endParaRPr lang="zh-TW" altLang="en-US" sz="1800" b="1" baseline="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亮點成果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653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ea"/>
                        <a:buNone/>
                        <a:tabLst/>
                        <a:defRPr/>
                      </a:pPr>
                      <a:r>
                        <a:rPr lang="zh-TW" altLang="en-US" sz="18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文化科技</a:t>
                      </a:r>
                      <a:endParaRPr lang="zh-TW" altLang="zh-TW" sz="1800" b="0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ea"/>
                        <a:buNone/>
                        <a:tabLst/>
                        <a:defRPr/>
                      </a:pPr>
                      <a:r>
                        <a:rPr lang="zh-TW" altLang="en-US" sz="18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帶動產業升級</a:t>
                      </a:r>
                      <a:endParaRPr lang="zh-TW" altLang="zh-TW" sz="1800" b="0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defTabSz="8440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zh-TW" altLang="en-US" sz="1800" b="1" kern="1200" baseline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打造文化內容科技共創平台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，加速台灣在地化多人走動式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VR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內容應用開發</a:t>
                      </a:r>
                      <a:endParaRPr lang="en-US" altLang="zh-TW" sz="1800" b="1" kern="1200" baseline="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1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進行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系統研發整合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zh-TW" altLang="en-US" sz="18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與</a:t>
                      </a:r>
                      <a:r>
                        <a:rPr lang="en-US" altLang="zh-TW" sz="18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HTC</a:t>
                      </a:r>
                      <a:r>
                        <a:rPr lang="zh-TW" altLang="en-US" sz="18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、佐臻等業者合作研發文化科技共創平台。</a:t>
                      </a:r>
                      <a:endParaRPr lang="en-US" altLang="zh-TW" sz="1800" b="0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182563" marR="0" lvl="1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8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關聯技術包含如：定位技術、走動式中控監管系統、地圖</a:t>
                      </a:r>
                      <a:r>
                        <a:rPr lang="en-US" altLang="zh-TW" sz="18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lang="zh-TW" altLang="en-US" sz="18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人流管理技術、</a:t>
                      </a:r>
                      <a:r>
                        <a:rPr lang="en-US" altLang="zh-TW" sz="18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GAI</a:t>
                      </a:r>
                      <a:r>
                        <a:rPr lang="zh-TW" altLang="en-US" sz="18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生成技術等。</a:t>
                      </a:r>
                      <a:endParaRPr lang="en-US" altLang="zh-TW" sz="1800" b="0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182563" marR="0" lvl="1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8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加速本地化多人走動式</a:t>
                      </a:r>
                      <a:r>
                        <a:rPr lang="en-US" altLang="zh-TW" sz="18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VR</a:t>
                      </a:r>
                      <a:r>
                        <a:rPr lang="zh-TW" altLang="en-US" sz="18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內容應用開發，創造百人以上互動體驗案例，</a:t>
                      </a:r>
                      <a:r>
                        <a:rPr lang="zh-TW" altLang="en-US" sz="1800" b="1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建構出全台第一個產製國際級作品的共創平台，國際接單輸出</a:t>
                      </a:r>
                      <a:r>
                        <a:rPr lang="zh-TW" altLang="en-US" sz="18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251666"/>
                  </a:ext>
                </a:extLst>
              </a:tr>
              <a:tr h="83194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ea"/>
                        <a:buNone/>
                        <a:tabLst/>
                        <a:defRPr/>
                      </a:pPr>
                      <a:endParaRPr lang="zh-TW" altLang="zh-TW" sz="1700" b="1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ea"/>
                        <a:buNone/>
                        <a:tabLst/>
                        <a:defRPr/>
                      </a:pPr>
                      <a:r>
                        <a:rPr lang="zh-TW" altLang="en-US" sz="18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社會效益</a:t>
                      </a:r>
                      <a:endParaRPr lang="zh-TW" altLang="zh-TW" sz="1800" b="0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lvl="0" indent="0" algn="l" defTabSz="8440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zh-TW" altLang="en-US" sz="1800" b="1" kern="1200" baseline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建構科技賦能的花創樂齡園區</a:t>
                      </a:r>
                      <a:r>
                        <a:rPr lang="zh-TW" altLang="en-US" sz="18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，帶動地方文創產業發展</a:t>
                      </a:r>
                      <a:endParaRPr lang="en-US" altLang="zh-TW" sz="1800" b="0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182563" marR="0" lvl="1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運用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科技文化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橋接政府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行政院高齡科技計畫、文化部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與產業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巨鷗科技等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投入資源</a:t>
                      </a:r>
                      <a:r>
                        <a:rPr lang="zh-TW" altLang="en-US" sz="18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，結合在地文化並帶動地方文創產業發展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kumimoji="0" lang="en-US" altLang="zh-TW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182563" marR="0" lvl="1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lang="zh-TW" altLang="en-US" sz="18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以</a:t>
                      </a:r>
                      <a:r>
                        <a:rPr lang="zh-TW" altLang="en-US" sz="1800" b="1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科技賦能</a:t>
                      </a:r>
                      <a:r>
                        <a:rPr lang="zh-TW" altLang="en-US" sz="18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發展樂齡社交數位化活動</a:t>
                      </a:r>
                      <a:r>
                        <a:rPr lang="en-US" altLang="zh-TW" sz="18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lang="zh-TW" altLang="en-US" sz="18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課程，</a:t>
                      </a:r>
                      <a:r>
                        <a:rPr lang="zh-TW" altLang="en-US" sz="1800" b="1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促動樂齡族群增進人際社交互動與學習文化</a:t>
                      </a:r>
                      <a:r>
                        <a:rPr lang="zh-TW" altLang="en-US" sz="18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，降低長輩孤獨感及強化心靈健康。</a:t>
                      </a:r>
                      <a:endParaRPr lang="en-US" altLang="zh-TW" sz="1800" b="0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182563" marR="0" lvl="1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lang="zh-TW" altLang="en-US" sz="18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導入服科之</a:t>
                      </a:r>
                      <a:r>
                        <a:rPr lang="en-US" altLang="zh-TW" sz="18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AI</a:t>
                      </a:r>
                      <a:r>
                        <a:rPr lang="zh-TW" altLang="en-US" sz="18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虛實模型產製、科技健康</a:t>
                      </a:r>
                      <a:r>
                        <a:rPr lang="en-US" altLang="zh-TW" sz="18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lang="zh-TW" altLang="en-US" sz="18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運動賦能技術及系統整合能量。</a:t>
                      </a:r>
                      <a:endParaRPr lang="en-US" altLang="zh-TW" sz="1800" b="0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5606681"/>
                  </a:ext>
                </a:extLst>
              </a:tr>
              <a:tr h="93958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ea"/>
                        <a:buNone/>
                        <a:tabLst/>
                        <a:defRPr/>
                      </a:pPr>
                      <a:endParaRPr lang="zh-TW" altLang="en-US" sz="1700" b="1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ea"/>
                        <a:buNone/>
                        <a:tabLst/>
                        <a:defRPr/>
                      </a:pPr>
                      <a:r>
                        <a:rPr lang="zh-TW" altLang="en-US" sz="18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以科研整合帶動產業價值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marR="0" lvl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zh-TW" altLang="en-US" sz="1800" b="1" kern="1200" baseline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建立嘉創</a:t>
                      </a:r>
                      <a:r>
                        <a:rPr lang="en-US" altLang="zh-TW" sz="1800" b="1" kern="1200" baseline="0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OpenLab</a:t>
                      </a:r>
                      <a:r>
                        <a:rPr lang="zh-TW" altLang="en-US" sz="1800" b="1" kern="1200" baseline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跨域共創實驗室</a:t>
                      </a:r>
                      <a:r>
                        <a:rPr lang="zh-TW" altLang="en-US" sz="18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，促動文化科技產業轉型升級</a:t>
                      </a:r>
                      <a:endParaRPr lang="en-US" altLang="zh-TW" sz="1800" b="0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182563" marR="0" lvl="1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助攻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文化科技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產業轉型升級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，與文化部合作建立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Media Lab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，達成</a:t>
                      </a:r>
                      <a:r>
                        <a:rPr lang="zh-TW" altLang="en-US" sz="18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提供創意到工程落地的多元藝術創作實證</a:t>
                      </a:r>
                      <a:r>
                        <a:rPr lang="zh-TW" altLang="en-US" sz="18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</a:p>
                    <a:p>
                      <a:pPr marL="182563" marR="0" lvl="1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8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創意進駐轉譯賦能，整合核心關鍵技術包含如：應用服務轉譯、</a:t>
                      </a:r>
                      <a:r>
                        <a:rPr lang="en-US" altLang="zh-TW" sz="18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XR/AR</a:t>
                      </a:r>
                      <a:r>
                        <a:rPr lang="zh-TW" altLang="en-US" sz="18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動態場景建構、影像縫合技術、</a:t>
                      </a:r>
                      <a:r>
                        <a:rPr lang="en-US" altLang="zh-TW" sz="18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AI/GAI</a:t>
                      </a:r>
                      <a:r>
                        <a:rPr lang="zh-TW" altLang="en-US" sz="18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生成技術等。</a:t>
                      </a:r>
                      <a:endParaRPr lang="en-US" altLang="zh-TW" sz="1800" b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182563" marR="0" lvl="1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8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透過多元培育機制與鏈結加速器資源，鍵結大學創意系所向下扎根文化科技跨域人才養成，與創新加速器形成文化科技產業化、規模化。</a:t>
                      </a:r>
                      <a:endParaRPr lang="en-US" altLang="zh-TW" sz="1800" b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248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416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11430000" y="6619875"/>
            <a:ext cx="7620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9212D-6406-4E12-8CC4-78DDFE99027F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標題 3">
            <a:extLst>
              <a:ext uri="{FF2B5EF4-FFF2-40B4-BE49-F238E27FC236}">
                <a16:creationId xmlns:a16="http://schemas.microsoft.com/office/drawing/2014/main" id="{C9612259-4836-4847-9376-98444147F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33" y="170270"/>
            <a:ext cx="11045923" cy="941580"/>
          </a:xfrm>
        </p:spPr>
        <p:txBody>
          <a:bodyPr/>
          <a:lstStyle/>
          <a:p>
            <a:r>
              <a:rPr kumimoji="0" lang="zh-TW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DAEDE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Helvetica"/>
                <a:sym typeface="Helvetica"/>
              </a:rPr>
              <a:t>打造</a:t>
            </a:r>
            <a:r>
              <a:rPr kumimoji="0" lang="en-US" altLang="zh-TW" sz="3200" b="1" i="0" u="none" strike="noStrike" kern="0" cap="none" spc="0" normalizeH="0" baseline="0" noProof="0" dirty="0">
                <a:ln>
                  <a:noFill/>
                </a:ln>
                <a:solidFill>
                  <a:srgbClr val="DAEDE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Helvetica"/>
                <a:sym typeface="Helvetica"/>
              </a:rPr>
              <a:t>XR</a:t>
            </a:r>
            <a:r>
              <a:rPr kumimoji="0" lang="zh-TW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DAEDE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Helvetica"/>
                <a:sym typeface="Helvetica"/>
              </a:rPr>
              <a:t>文化內容科技共創平台</a:t>
            </a:r>
            <a:endParaRPr lang="zh-TW" altLang="en-US" sz="3200" dirty="0"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F324438-9A1A-46E6-949D-8852FA96F35B}"/>
              </a:ext>
            </a:extLst>
          </p:cNvPr>
          <p:cNvSpPr/>
          <p:nvPr/>
        </p:nvSpPr>
        <p:spPr bwMode="auto">
          <a:xfrm>
            <a:off x="10371746" y="6087060"/>
            <a:ext cx="1820254" cy="5231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B56CD98-94C9-4985-BEF2-E2B5DB4D95E5}"/>
              </a:ext>
            </a:extLst>
          </p:cNvPr>
          <p:cNvSpPr/>
          <p:nvPr/>
        </p:nvSpPr>
        <p:spPr>
          <a:xfrm>
            <a:off x="399151" y="1030347"/>
            <a:ext cx="107143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marR="0" lvl="0" indent="-179388" algn="l" defTabSz="914400" rtl="0" eaLnBrk="0" fontAlgn="base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09AA8"/>
                </a:solidFill>
                <a:effectLst/>
                <a:uLnTx/>
                <a:uFillTx/>
                <a:ea typeface="微軟正黑體" panose="020B0604030504040204" pitchFamily="34" charset="-120"/>
              </a:rPr>
              <a:t>產業需求</a:t>
            </a:r>
            <a:r>
              <a:rPr kumimoji="1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109AA8"/>
                </a:solidFill>
                <a:effectLst/>
                <a:uLnTx/>
                <a:uFillTx/>
                <a:ea typeface="微軟正黑體" panose="020B0604030504040204" pitchFamily="34" charset="-120"/>
              </a:rPr>
              <a:t>/</a:t>
            </a:r>
            <a:r>
              <a:rPr kumimoji="1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09AA8"/>
                </a:solidFill>
                <a:effectLst/>
                <a:uLnTx/>
                <a:uFillTx/>
                <a:ea typeface="微軟正黑體" panose="020B0604030504040204" pitchFamily="34" charset="-120"/>
              </a:rPr>
              <a:t>機會</a:t>
            </a:r>
            <a:endParaRPr kumimoji="1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109AA8"/>
              </a:solidFill>
              <a:effectLst/>
              <a:uLnTx/>
              <a:uFillTx/>
              <a:ea typeface="微軟正黑體" panose="020B0604030504040204" pitchFamily="34" charset="-120"/>
            </a:endParaRPr>
          </a:p>
          <a:p>
            <a:pPr marL="361950" lvl="0" indent="-182563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zh-TW" altLang="en-US" sz="2000" b="1" dirty="0">
                <a:ea typeface="微軟正黑體" panose="020B0604030504040204" pitchFamily="34" charset="-120"/>
              </a:rPr>
              <a:t>建立在地自主化的多人走動式</a:t>
            </a:r>
            <a:r>
              <a:rPr lang="en-US" altLang="zh-TW" sz="2000" b="1" dirty="0">
                <a:ea typeface="微軟正黑體" panose="020B0604030504040204" pitchFamily="34" charset="-120"/>
              </a:rPr>
              <a:t>VR</a:t>
            </a:r>
            <a:r>
              <a:rPr lang="zh-TW" altLang="en-US" sz="2000" b="1" dirty="0">
                <a:ea typeface="微軟正黑體" panose="020B0604030504040204" pitchFamily="34" charset="-120"/>
              </a:rPr>
              <a:t>系統。</a:t>
            </a:r>
            <a:endParaRPr kumimoji="1" lang="en-US" altLang="zh-TW" sz="2000" b="1" kern="1200" dirty="0">
              <a:ea typeface="微軟正黑體" panose="020B0604030504040204" pitchFamily="34" charset="-120"/>
            </a:endParaRPr>
          </a:p>
          <a:p>
            <a:pPr marL="361950" lvl="0" indent="-182563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kumimoji="1" lang="zh-TW" altLang="en-US" sz="2000" b="1" kern="1200" dirty="0">
                <a:ea typeface="微軟正黑體" panose="020B0604030504040204" pitchFamily="34" charset="-120"/>
              </a:rPr>
              <a:t>以我國文化原生內容為基底之</a:t>
            </a:r>
            <a:r>
              <a:rPr kumimoji="1" lang="en-US" altLang="zh-TW" sz="2000" b="1" kern="1200" dirty="0">
                <a:ea typeface="微軟正黑體" panose="020B0604030504040204" pitchFamily="34" charset="-120"/>
              </a:rPr>
              <a:t>VR</a:t>
            </a:r>
            <a:r>
              <a:rPr kumimoji="1" lang="zh-TW" altLang="en-US" sz="2000" b="1" kern="1200" dirty="0">
                <a:ea typeface="微軟正黑體" panose="020B0604030504040204" pitchFamily="34" charset="-120"/>
              </a:rPr>
              <a:t>作品做為示範案例，</a:t>
            </a:r>
            <a:r>
              <a:rPr lang="zh-TW" altLang="en-US" sz="2000" b="1" dirty="0">
                <a:ea typeface="微軟正黑體" panose="020B0604030504040204" pitchFamily="34" charset="-120"/>
              </a:rPr>
              <a:t>進行實證及落地</a:t>
            </a:r>
            <a:r>
              <a:rPr kumimoji="1" lang="zh-TW" altLang="en-US" sz="2000" b="1" kern="1200" dirty="0">
                <a:ea typeface="微軟正黑體" panose="020B0604030504040204" pitchFamily="34" charset="-120"/>
              </a:rPr>
              <a:t>，產出具有商業化營運模式的技術服務產品。</a:t>
            </a:r>
            <a:endParaRPr kumimoji="1" lang="en-US" altLang="zh-TW" sz="2000" b="1" kern="1200" dirty="0">
              <a:ea typeface="微軟正黑體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ECBFAF2-2BC9-4461-A457-A97EB7E7C243}"/>
              </a:ext>
            </a:extLst>
          </p:cNvPr>
          <p:cNvSpPr/>
          <p:nvPr/>
        </p:nvSpPr>
        <p:spPr>
          <a:xfrm>
            <a:off x="399152" y="2457801"/>
            <a:ext cx="71663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marR="0" lvl="0" indent="-179388" algn="l" defTabSz="914400" rtl="0" eaLnBrk="0" fontAlgn="base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2400" b="1" dirty="0">
                <a:solidFill>
                  <a:srgbClr val="109AA8"/>
                </a:solidFill>
                <a:ea typeface="微軟正黑體" panose="020B0604030504040204" pitchFamily="34" charset="-120"/>
              </a:rPr>
              <a:t>策略做法</a:t>
            </a:r>
            <a:endParaRPr kumimoji="1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109AA8"/>
              </a:solidFill>
              <a:effectLst/>
              <a:uLnTx/>
              <a:uFillTx/>
              <a:ea typeface="微軟正黑體" panose="020B0604030504040204" pitchFamily="34" charset="-120"/>
            </a:endParaRPr>
          </a:p>
          <a:p>
            <a:pPr marL="361950" lvl="0" indent="-182563" eaLnBrk="0" fontAlgn="base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kumimoji="1" lang="zh-TW" altLang="en-US" sz="2000" b="1" kern="1200" dirty="0">
                <a:ea typeface="微軟正黑體" panose="020B0604030504040204" pitchFamily="34" charset="-120"/>
              </a:rPr>
              <a:t>跨業整合新平台：工研院核心技術開發，整合服務、設備、內容業者合作打造。</a:t>
            </a:r>
            <a:endParaRPr kumimoji="1" lang="en-US" altLang="zh-TW" sz="2000" b="1" kern="1200" dirty="0">
              <a:ea typeface="微軟正黑體" panose="020B0604030504040204" pitchFamily="34" charset="-120"/>
            </a:endParaRPr>
          </a:p>
          <a:p>
            <a:pPr marL="361950" lvl="0" indent="-182563" eaLnBrk="0" fontAlgn="base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kumimoji="1" lang="zh-TW" altLang="en-US" sz="2000" b="1" kern="1200" dirty="0">
                <a:ea typeface="微軟正黑體" panose="020B0604030504040204" pitchFamily="34" charset="-120"/>
              </a:rPr>
              <a:t>整合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軟正黑體" panose="020B0604030504040204" pitchFamily="34" charset="-120"/>
              </a:rPr>
              <a:t>PaaS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軟正黑體" panose="020B0604030504040204" pitchFamily="34" charset="-120"/>
              </a:rPr>
              <a:t>服務、終端設備，以及結合國際創作團隊資源</a:t>
            </a:r>
            <a:r>
              <a:rPr kumimoji="1" lang="zh-TW" altLang="en-US" sz="2000" b="1" kern="1200" dirty="0">
                <a:ea typeface="微軟正黑體" panose="020B0604030504040204" pitchFamily="34" charset="-120"/>
              </a:rPr>
              <a:t>。</a:t>
            </a:r>
            <a:endParaRPr kumimoji="1" lang="en-US" altLang="zh-TW" sz="2000" b="1" kern="1200" dirty="0"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A933D76-A206-4B9A-879E-C5F84F46BF06}"/>
              </a:ext>
            </a:extLst>
          </p:cNvPr>
          <p:cNvSpPr/>
          <p:nvPr/>
        </p:nvSpPr>
        <p:spPr>
          <a:xfrm>
            <a:off x="407171" y="3885255"/>
            <a:ext cx="6190291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marR="0" lvl="0" indent="-179388" algn="l" defTabSz="914400" rtl="0" eaLnBrk="0" fontAlgn="base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2400" b="1" dirty="0">
                <a:solidFill>
                  <a:srgbClr val="109AA8"/>
                </a:solidFill>
                <a:ea typeface="微軟正黑體" panose="020B0604030504040204" pitchFamily="34" charset="-120"/>
              </a:rPr>
              <a:t>成果重點與效益</a:t>
            </a:r>
            <a:endParaRPr kumimoji="1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109AA8"/>
              </a:solidFill>
              <a:effectLst/>
              <a:uLnTx/>
              <a:uFillTx/>
              <a:ea typeface="微軟正黑體" panose="020B0604030504040204" pitchFamily="34" charset="-120"/>
            </a:endParaRPr>
          </a:p>
          <a:p>
            <a:pPr marL="361950" lvl="0" indent="-182563" eaLnBrk="0" fontAlgn="base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kumimoji="1" lang="zh-TW" altLang="en-US" sz="20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</a:rPr>
              <a:t>整備關鍵技術並引進國際能量、經驗及資源，強化</a:t>
            </a:r>
            <a:r>
              <a:rPr kumimoji="1" lang="en-US" altLang="zh-TW" sz="20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</a:rPr>
              <a:t>VR</a:t>
            </a:r>
            <a:r>
              <a:rPr kumimoji="1" lang="zh-TW" altLang="en-US" sz="20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</a:rPr>
              <a:t>產業鏈，達成產業升級目標。</a:t>
            </a:r>
          </a:p>
          <a:p>
            <a:pPr marL="361950" lvl="0" indent="-182563" eaLnBrk="0" fontAlgn="base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kumimoji="1" lang="zh-TW" altLang="en-US" sz="20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</a:rPr>
              <a:t>加速本地化多人走動式</a:t>
            </a:r>
            <a:r>
              <a:rPr kumimoji="1" lang="en-US" altLang="zh-TW" sz="20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</a:rPr>
              <a:t>VR</a:t>
            </a:r>
            <a:r>
              <a:rPr kumimoji="1" lang="zh-TW" altLang="en-US" sz="20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</a:rPr>
              <a:t>內容應用開發，創造百人以上互動體驗案例，</a:t>
            </a:r>
            <a:r>
              <a:rPr kumimoji="1" lang="zh-TW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</a:rPr>
              <a:t>建構出全台第一個產製國際級作品的共創平台，國際接單輸出</a:t>
            </a:r>
            <a:r>
              <a:rPr kumimoji="1" lang="zh-TW" altLang="en-US" sz="2000" b="1" kern="1200" dirty="0">
                <a:ea typeface="微軟正黑體" panose="020B0604030504040204" pitchFamily="34" charset="-120"/>
              </a:rPr>
              <a:t>。</a:t>
            </a:r>
            <a:endParaRPr kumimoji="1" lang="en-US" altLang="zh-TW" sz="2000" b="1" kern="1200" dirty="0">
              <a:ea typeface="微軟正黑體" panose="020B0604030504040204" pitchFamily="34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F183292-5382-4AFF-A880-BEDF9A790AD0}"/>
              </a:ext>
            </a:extLst>
          </p:cNvPr>
          <p:cNvSpPr txBox="1"/>
          <p:nvPr/>
        </p:nvSpPr>
        <p:spPr>
          <a:xfrm>
            <a:off x="8098018" y="680215"/>
            <a:ext cx="3492849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微軟正黑體" panose="020B0604030504040204" pitchFamily="34" charset="-120"/>
                <a:cs typeface="+mn-cs"/>
              </a:rPr>
              <a:t>建構全台第一個產製</a:t>
            </a:r>
            <a:b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微軟正黑體" panose="020B0604030504040204" pitchFamily="34" charset="-120"/>
                <a:cs typeface="+mn-cs"/>
              </a:rPr>
            </a:b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微軟正黑體" panose="020B0604030504040204" pitchFamily="34" charset="-120"/>
                <a:cs typeface="+mn-cs"/>
              </a:rPr>
              <a:t>國際級作品的共創平台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A4E9EDE-0C2D-45B7-8DBB-703163250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242" y="2765474"/>
            <a:ext cx="4170944" cy="3712655"/>
          </a:xfrm>
          <a:prstGeom prst="rect">
            <a:avLst/>
          </a:prstGeom>
        </p:spPr>
      </p:pic>
      <p:sp>
        <p:nvSpPr>
          <p:cNvPr id="18" name="向右箭號 2">
            <a:extLst>
              <a:ext uri="{FF2B5EF4-FFF2-40B4-BE49-F238E27FC236}">
                <a16:creationId xmlns:a16="http://schemas.microsoft.com/office/drawing/2014/main" id="{8409E97A-DA9C-4D91-8DF4-A7796C6A9F4F}"/>
              </a:ext>
            </a:extLst>
          </p:cNvPr>
          <p:cNvSpPr/>
          <p:nvPr/>
        </p:nvSpPr>
        <p:spPr bwMode="auto">
          <a:xfrm>
            <a:off x="6730398" y="4265581"/>
            <a:ext cx="841908" cy="712441"/>
          </a:xfrm>
          <a:prstGeom prst="stripedRightArrow">
            <a:avLst>
              <a:gd name="adj1" fmla="val 55404"/>
              <a:gd name="adj2" fmla="val 50000"/>
            </a:avLst>
          </a:prstGeom>
          <a:ln>
            <a:solidFill>
              <a:srgbClr val="E5716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1" i="0" u="none" strike="noStrike" kern="1200" cap="none" spc="0" normalizeH="0" baseline="0" noProof="0">
              <a:ln w="22225">
                <a:solidFill>
                  <a:srgbClr val="00B0EE"/>
                </a:solidFill>
                <a:prstDash val="solid"/>
              </a:ln>
              <a:solidFill>
                <a:srgbClr val="00B0EE">
                  <a:lumMod val="40000"/>
                  <a:lumOff val="60000"/>
                </a:srgbClr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831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11430000" y="6619875"/>
            <a:ext cx="7620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9212D-6406-4E12-8CC4-78DDFE99027F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標題 3">
            <a:extLst>
              <a:ext uri="{FF2B5EF4-FFF2-40B4-BE49-F238E27FC236}">
                <a16:creationId xmlns:a16="http://schemas.microsoft.com/office/drawing/2014/main" id="{C9612259-4836-4847-9376-98444147F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33" y="170270"/>
            <a:ext cx="11045923" cy="941580"/>
          </a:xfrm>
        </p:spPr>
        <p:txBody>
          <a:bodyPr/>
          <a:lstStyle/>
          <a:p>
            <a:r>
              <a:rPr kumimoji="0" lang="zh-TW" altLang="en-US" sz="3200" b="1" i="0" u="none" strike="noStrike" kern="0" cap="none" spc="0" baseline="0" noProof="0" dirty="0">
                <a:ln>
                  <a:noFill/>
                </a:ln>
                <a:solidFill>
                  <a:srgbClr val="DAEDE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Helvetica"/>
                <a:sym typeface="Helvetica"/>
              </a:rPr>
              <a:t>花創聚樂部推動高齡科技落地</a:t>
            </a:r>
            <a:endParaRPr lang="zh-TW" altLang="en-US" sz="3200" dirty="0"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F324438-9A1A-46E6-949D-8852FA96F35B}"/>
              </a:ext>
            </a:extLst>
          </p:cNvPr>
          <p:cNvSpPr/>
          <p:nvPr/>
        </p:nvSpPr>
        <p:spPr bwMode="auto">
          <a:xfrm>
            <a:off x="10371746" y="6087060"/>
            <a:ext cx="1820254" cy="5231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B56CD98-94C9-4985-BEF2-E2B5DB4D95E5}"/>
              </a:ext>
            </a:extLst>
          </p:cNvPr>
          <p:cNvSpPr/>
          <p:nvPr/>
        </p:nvSpPr>
        <p:spPr>
          <a:xfrm>
            <a:off x="399151" y="934097"/>
            <a:ext cx="107143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marR="0" lvl="0" indent="-179388" algn="l" defTabSz="914400" rtl="0" eaLnBrk="0" fontAlgn="base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2400" b="1" i="0" u="none" strike="noStrike" kern="1200" cap="none" spc="0" baseline="0" noProof="0" dirty="0">
                <a:ln>
                  <a:noFill/>
                </a:ln>
                <a:solidFill>
                  <a:srgbClr val="109AA8"/>
                </a:solidFill>
                <a:effectLst/>
                <a:uLnTx/>
                <a:uFillTx/>
                <a:ea typeface="微軟正黑體" panose="020B0604030504040204" pitchFamily="34" charset="-120"/>
              </a:rPr>
              <a:t>產業需求</a:t>
            </a:r>
            <a:r>
              <a:rPr kumimoji="1" lang="en-US" altLang="zh-TW" sz="2400" b="1" i="0" u="none" strike="noStrike" kern="1200" cap="none" spc="0" baseline="0" noProof="0" dirty="0">
                <a:ln>
                  <a:noFill/>
                </a:ln>
                <a:solidFill>
                  <a:srgbClr val="109AA8"/>
                </a:solidFill>
                <a:effectLst/>
                <a:uLnTx/>
                <a:uFillTx/>
                <a:ea typeface="微軟正黑體" panose="020B0604030504040204" pitchFamily="34" charset="-120"/>
              </a:rPr>
              <a:t>/</a:t>
            </a:r>
            <a:r>
              <a:rPr kumimoji="1" lang="zh-TW" altLang="en-US" sz="2400" b="1" i="0" u="none" strike="noStrike" kern="1200" cap="none" spc="0" baseline="0" noProof="0" dirty="0">
                <a:ln>
                  <a:noFill/>
                </a:ln>
                <a:solidFill>
                  <a:srgbClr val="109AA8"/>
                </a:solidFill>
                <a:effectLst/>
                <a:uLnTx/>
                <a:uFillTx/>
                <a:ea typeface="微軟正黑體" panose="020B0604030504040204" pitchFamily="34" charset="-120"/>
              </a:rPr>
              <a:t>機會</a:t>
            </a:r>
            <a:endParaRPr kumimoji="1" lang="en-US" altLang="zh-TW" sz="2400" b="1" i="0" u="none" strike="noStrike" kern="1200" cap="none" spc="0" baseline="0" noProof="0" dirty="0">
              <a:ln>
                <a:noFill/>
              </a:ln>
              <a:solidFill>
                <a:srgbClr val="109AA8"/>
              </a:solidFill>
              <a:effectLst/>
              <a:uLnTx/>
              <a:uFillTx/>
              <a:ea typeface="微軟正黑體" panose="020B0604030504040204" pitchFamily="34" charset="-120"/>
            </a:endParaRPr>
          </a:p>
          <a:p>
            <a:pPr marL="361950" lvl="0" indent="-182563" eaLnBrk="0" fontAlgn="base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kumimoji="1" lang="zh-TW" altLang="en-US" sz="2000" b="1" kern="1200" dirty="0">
                <a:ea typeface="微軟正黑體" panose="020B0604030504040204" pitchFamily="34" charset="-120"/>
              </a:rPr>
              <a:t>鏈結行政院高齡科技產業行動計畫，促進樂齡族群人際發展與體現價值、體驗科技互動及帶動地方文化創意產業發展。</a:t>
            </a:r>
            <a:endParaRPr kumimoji="1" lang="en-US" altLang="zh-TW" sz="2000" b="1" kern="1200" dirty="0">
              <a:ea typeface="微軟正黑體" panose="020B0604030504040204" pitchFamily="34" charset="-120"/>
            </a:endParaRPr>
          </a:p>
          <a:p>
            <a:pPr marL="361950" lvl="0" indent="-182563" eaLnBrk="0" fontAlgn="base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kumimoji="1" lang="zh-TW" altLang="en-US" sz="2000" b="1" kern="1200" dirty="0">
                <a:ea typeface="微軟正黑體" panose="020B0604030504040204" pitchFamily="34" charset="-120"/>
              </a:rPr>
              <a:t>導入賦能科技建立樂齡體驗服務與產品，發展園區高值化產業輸出可能，提升產業化效益。</a:t>
            </a:r>
            <a:endParaRPr kumimoji="1" lang="en-US" altLang="zh-TW" sz="2000" b="1" kern="1200" dirty="0">
              <a:ea typeface="微軟正黑體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ECBFAF2-2BC9-4461-A457-A97EB7E7C243}"/>
              </a:ext>
            </a:extLst>
          </p:cNvPr>
          <p:cNvSpPr/>
          <p:nvPr/>
        </p:nvSpPr>
        <p:spPr>
          <a:xfrm>
            <a:off x="399151" y="2356624"/>
            <a:ext cx="98998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marR="0" lvl="0" indent="-179388" algn="l" defTabSz="914400" rtl="0" eaLnBrk="0" fontAlgn="base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2400" b="1" dirty="0">
                <a:solidFill>
                  <a:srgbClr val="109AA8"/>
                </a:solidFill>
                <a:ea typeface="微軟正黑體" panose="020B0604030504040204" pitchFamily="34" charset="-120"/>
              </a:rPr>
              <a:t>策略做法</a:t>
            </a:r>
            <a:endParaRPr kumimoji="1" lang="en-US" altLang="zh-TW" sz="2400" b="1" i="0" u="none" strike="noStrike" kern="1200" cap="none" spc="0" baseline="0" noProof="0" dirty="0">
              <a:ln>
                <a:noFill/>
              </a:ln>
              <a:solidFill>
                <a:srgbClr val="109AA8"/>
              </a:solidFill>
              <a:effectLst/>
              <a:uLnTx/>
              <a:uFillTx/>
              <a:ea typeface="微軟正黑體" panose="020B0604030504040204" pitchFamily="34" charset="-120"/>
            </a:endParaRPr>
          </a:p>
          <a:p>
            <a:pPr marL="361950" lvl="0" indent="-182563" eaLnBrk="0" fontAlgn="base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kumimoji="1" lang="zh-TW" altLang="en-US" sz="2000" b="1" kern="1200" dirty="0">
                <a:ea typeface="微軟正黑體" panose="020B0604030504040204" pitchFamily="34" charset="-120"/>
              </a:rPr>
              <a:t>以高齡科技服務，促進樂齡族群社交、學習及生活的樂享人生。</a:t>
            </a:r>
            <a:endParaRPr kumimoji="1" lang="en-US" altLang="zh-TW" sz="2000" b="1" kern="1200" dirty="0">
              <a:ea typeface="微軟正黑體" panose="020B0604030504040204" pitchFamily="34" charset="-120"/>
            </a:endParaRPr>
          </a:p>
          <a:p>
            <a:pPr marL="361950" lvl="0" indent="-182563" eaLnBrk="0" fontAlgn="base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kumimoji="1" lang="zh-TW" altLang="en-US" sz="2000" b="1" kern="1200" dirty="0">
                <a:ea typeface="微軟正黑體" panose="020B0604030504040204" pitchFamily="34" charset="-120"/>
              </a:rPr>
              <a:t>結合在地產業、觀光等商模，帶動全齡參與，創造營運成長。</a:t>
            </a:r>
            <a:endParaRPr kumimoji="1" lang="en-US" altLang="zh-TW" sz="2000" b="1" kern="1200" dirty="0"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A933D76-A206-4B9A-879E-C5F84F46BF06}"/>
              </a:ext>
            </a:extLst>
          </p:cNvPr>
          <p:cNvSpPr/>
          <p:nvPr/>
        </p:nvSpPr>
        <p:spPr>
          <a:xfrm>
            <a:off x="407172" y="3471375"/>
            <a:ext cx="478567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marR="0" lvl="0" indent="-179388" algn="l" defTabSz="914400" rtl="0" eaLnBrk="0" fontAlgn="base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2400" b="1" dirty="0">
                <a:solidFill>
                  <a:srgbClr val="109AA8"/>
                </a:solidFill>
                <a:ea typeface="微軟正黑體" panose="020B0604030504040204" pitchFamily="34" charset="-120"/>
              </a:rPr>
              <a:t>成果重點與效益</a:t>
            </a:r>
            <a:endParaRPr kumimoji="1" lang="en-US" altLang="zh-TW" sz="2400" b="1" i="0" u="none" strike="noStrike" kern="1200" cap="none" spc="0" baseline="0" noProof="0" dirty="0">
              <a:ln>
                <a:noFill/>
              </a:ln>
              <a:solidFill>
                <a:srgbClr val="109AA8"/>
              </a:solidFill>
              <a:effectLst/>
              <a:uLnTx/>
              <a:uFillTx/>
              <a:ea typeface="微軟正黑體" panose="020B0604030504040204" pitchFamily="34" charset="-120"/>
            </a:endParaRPr>
          </a:p>
          <a:p>
            <a:pPr marL="361950" lvl="0" indent="-182563" eaLnBrk="0" fontAlgn="base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kumimoji="1" lang="zh-TW" altLang="en-US" sz="2000" b="1" i="0" u="sng" strike="noStrike" kern="1200" cap="none" spc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</a:rPr>
              <a:t>設立文化科技樂活基地</a:t>
            </a:r>
            <a:r>
              <a:rPr kumimoji="1" lang="zh-TW" altLang="en-US" sz="2000" b="1" i="0" u="none" strike="noStrike" kern="1200" cap="none" spc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</a:rPr>
              <a:t>：結合文化部藝術療癒與文創場域基地及營運業者，打造科技共創學習、文化生活體驗、社交娛樂，科技體驗場域新品牌</a:t>
            </a:r>
            <a:r>
              <a:rPr kumimoji="1" lang="zh-TW" altLang="en-US" sz="2000" b="1" kern="1200" dirty="0">
                <a:ea typeface="微軟正黑體" panose="020B0604030504040204" pitchFamily="34" charset="-120"/>
              </a:rPr>
              <a:t>。</a:t>
            </a:r>
            <a:endParaRPr kumimoji="1" lang="en-US" altLang="zh-TW" sz="2000" b="1" kern="1200" dirty="0">
              <a:ea typeface="微軟正黑體" panose="020B0604030504040204" pitchFamily="34" charset="-120"/>
            </a:endParaRPr>
          </a:p>
          <a:p>
            <a:pPr marL="361950" lvl="0" indent="-182563" eaLnBrk="0" fontAlgn="base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kumimoji="1" lang="zh-TW" altLang="en-US" sz="2000" b="1" u="sng" kern="1200" dirty="0">
                <a:ea typeface="微軟正黑體" panose="020B0604030504040204" pitchFamily="34" charset="-120"/>
              </a:rPr>
              <a:t>邁向在地幸福老化</a:t>
            </a:r>
            <a:r>
              <a:rPr kumimoji="1" lang="zh-TW" altLang="en-US" sz="2000" b="1" kern="1200" dirty="0">
                <a:ea typeface="微軟正黑體" panose="020B0604030504040204" pitchFamily="34" charset="-120"/>
              </a:rPr>
              <a:t>：創造樂齡新經濟動能、提升樂齡社會參與、實現樂齡幸福生活。</a:t>
            </a:r>
            <a:endParaRPr kumimoji="1" lang="en-US" altLang="zh-TW" sz="2000" b="1" kern="1200" dirty="0">
              <a:ea typeface="微軟正黑體" panose="020B0604030504040204" pitchFamily="34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F183292-5382-4AFF-A880-BEDF9A790AD0}"/>
              </a:ext>
            </a:extLst>
          </p:cNvPr>
          <p:cNvSpPr txBox="1"/>
          <p:nvPr/>
        </p:nvSpPr>
        <p:spPr>
          <a:xfrm>
            <a:off x="8098018" y="487709"/>
            <a:ext cx="3492849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微軟正黑體" panose="020B0604030504040204" pitchFamily="34" charset="-120"/>
                <a:cs typeface="+mn-cs"/>
              </a:rPr>
              <a:t>科技賦能打造</a:t>
            </a:r>
            <a:endParaRPr kumimoji="0" lang="en-US" altLang="zh-TW" sz="2400" b="1" i="0" u="none" strike="noStrike" kern="1200" cap="none" spc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微軟正黑體" panose="020B0604030504040204" pitchFamily="34" charset="-120"/>
                <a:cs typeface="+mn-cs"/>
              </a:rPr>
              <a:t>文化科技樂齡體驗樂園</a:t>
            </a:r>
            <a:endParaRPr kumimoji="1" lang="zh-TW" altLang="en-US" sz="2400" b="1" i="0" u="none" strike="noStrike" kern="1200" cap="none" spc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DE1EE271-6AA0-48A1-B24D-27A3CC019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949" y="3574242"/>
            <a:ext cx="5978593" cy="2923878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3825D8F9-42C3-4B45-B21B-4A0A16D4A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9076" y="2254975"/>
            <a:ext cx="1395320" cy="139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33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11430000" y="6619875"/>
            <a:ext cx="7620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9212D-6406-4E12-8CC4-78DDFE99027F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標題 3">
            <a:extLst>
              <a:ext uri="{FF2B5EF4-FFF2-40B4-BE49-F238E27FC236}">
                <a16:creationId xmlns:a16="http://schemas.microsoft.com/office/drawing/2014/main" id="{C9612259-4836-4847-9376-98444147F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33" y="170270"/>
            <a:ext cx="11045923" cy="941580"/>
          </a:xfrm>
        </p:spPr>
        <p:txBody>
          <a:bodyPr/>
          <a:lstStyle/>
          <a:p>
            <a:r>
              <a:rPr kumimoji="0" lang="zh-TW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DAEDE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Helvetica"/>
                <a:sym typeface="Helvetica"/>
              </a:rPr>
              <a:t>與文化部合作共同建立嘉義文創</a:t>
            </a:r>
            <a:r>
              <a:rPr kumimoji="0" lang="en-US" altLang="zh-TW" sz="3200" b="1" i="0" u="none" strike="noStrike" kern="0" cap="none" spc="0" normalizeH="0" baseline="0" noProof="0" dirty="0" err="1">
                <a:ln>
                  <a:noFill/>
                </a:ln>
                <a:solidFill>
                  <a:srgbClr val="DAEDE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Helvetica"/>
                <a:sym typeface="Helvetica"/>
              </a:rPr>
              <a:t>OpenLab</a:t>
            </a:r>
            <a:r>
              <a:rPr kumimoji="0" lang="zh-TW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DAEDE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Helvetica"/>
                <a:sym typeface="Helvetica"/>
              </a:rPr>
              <a:t>實驗室</a:t>
            </a:r>
            <a:endParaRPr lang="zh-TW" altLang="en-US" sz="3200" dirty="0"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F324438-9A1A-46E6-949D-8852FA96F35B}"/>
              </a:ext>
            </a:extLst>
          </p:cNvPr>
          <p:cNvSpPr/>
          <p:nvPr/>
        </p:nvSpPr>
        <p:spPr bwMode="auto">
          <a:xfrm>
            <a:off x="10371746" y="6087060"/>
            <a:ext cx="1820254" cy="5231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09B3789-88B1-46D0-B5B5-279D5E828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136" y="3260379"/>
            <a:ext cx="6824315" cy="334979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B56CD98-94C9-4985-BEF2-E2B5DB4D95E5}"/>
              </a:ext>
            </a:extLst>
          </p:cNvPr>
          <p:cNvSpPr/>
          <p:nvPr/>
        </p:nvSpPr>
        <p:spPr>
          <a:xfrm>
            <a:off x="399151" y="1068847"/>
            <a:ext cx="107143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marR="0" lvl="0" indent="-179388" algn="l" defTabSz="914400" rtl="0" eaLnBrk="0" fontAlgn="base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09AA8"/>
                </a:solidFill>
                <a:effectLst/>
                <a:uLnTx/>
                <a:uFillTx/>
                <a:ea typeface="微軟正黑體" panose="020B0604030504040204" pitchFamily="34" charset="-120"/>
              </a:rPr>
              <a:t>產業需求</a:t>
            </a:r>
            <a:r>
              <a:rPr kumimoji="1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109AA8"/>
                </a:solidFill>
                <a:effectLst/>
                <a:uLnTx/>
                <a:uFillTx/>
                <a:ea typeface="微軟正黑體" panose="020B0604030504040204" pitchFamily="34" charset="-120"/>
              </a:rPr>
              <a:t>/</a:t>
            </a:r>
            <a:r>
              <a:rPr kumimoji="1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09AA8"/>
                </a:solidFill>
                <a:effectLst/>
                <a:uLnTx/>
                <a:uFillTx/>
                <a:ea typeface="微軟正黑體" panose="020B0604030504040204" pitchFamily="34" charset="-120"/>
              </a:rPr>
              <a:t>機會</a:t>
            </a:r>
            <a:endParaRPr kumimoji="1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109AA8"/>
              </a:solidFill>
              <a:effectLst/>
              <a:uLnTx/>
              <a:uFillTx/>
              <a:ea typeface="微軟正黑體" panose="020B0604030504040204" pitchFamily="34" charset="-120"/>
            </a:endParaRPr>
          </a:p>
          <a:p>
            <a:pPr marL="361950" lvl="0" indent="-182563" eaLnBrk="0" fontAlgn="base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kumimoji="1" lang="zh-TW" altLang="en-US" sz="2000" b="1" kern="1200" dirty="0">
                <a:ea typeface="微軟正黑體" panose="020B0604030504040204" pitchFamily="34" charset="-120"/>
              </a:rPr>
              <a:t>運用 </a:t>
            </a:r>
            <a:r>
              <a:rPr kumimoji="1" lang="en-US" altLang="zh-TW" sz="2000" b="1" kern="1200" dirty="0">
                <a:ea typeface="微軟正黑體" panose="020B0604030504040204" pitchFamily="34" charset="-120"/>
              </a:rPr>
              <a:t>AI </a:t>
            </a:r>
            <a:r>
              <a:rPr kumimoji="1" lang="zh-TW" altLang="en-US" sz="2000" b="1" kern="1200" dirty="0">
                <a:ea typeface="微軟正黑體" panose="020B0604030504040204" pitchFamily="34" charset="-120"/>
              </a:rPr>
              <a:t>、大數據、元宇宙、 </a:t>
            </a:r>
            <a:r>
              <a:rPr kumimoji="1" lang="en-US" altLang="zh-TW" sz="2000" b="1" kern="1200" dirty="0">
                <a:ea typeface="微軟正黑體" panose="020B0604030504040204" pitchFamily="34" charset="-120"/>
              </a:rPr>
              <a:t>XR</a:t>
            </a:r>
            <a:r>
              <a:rPr kumimoji="1" lang="zh-TW" altLang="en-US" sz="2000" b="1" kern="1200" dirty="0">
                <a:ea typeface="微軟正黑體" panose="020B0604030504040204" pitchFamily="34" charset="-120"/>
              </a:rPr>
              <a:t>等技術，產出更多元的文化內容應用體驗型態。</a:t>
            </a:r>
            <a:endParaRPr kumimoji="1" lang="en-US" altLang="zh-TW" sz="2000" b="1" kern="1200" dirty="0">
              <a:ea typeface="微軟正黑體" panose="020B0604030504040204" pitchFamily="34" charset="-120"/>
            </a:endParaRPr>
          </a:p>
          <a:p>
            <a:pPr marL="361950" indent="-182563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kumimoji="1" lang="zh-TW" altLang="en-US" sz="2000" b="1" kern="1200" dirty="0">
                <a:ea typeface="微軟正黑體" panose="020B0604030504040204" pitchFamily="34" charset="-120"/>
              </a:rPr>
              <a:t>創意進駐轉譯賦能。</a:t>
            </a:r>
            <a:endParaRPr kumimoji="1" lang="en-US" altLang="zh-TW" sz="2000" b="1" kern="1200" dirty="0">
              <a:ea typeface="微軟正黑體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ECBFAF2-2BC9-4461-A457-A97EB7E7C243}"/>
              </a:ext>
            </a:extLst>
          </p:cNvPr>
          <p:cNvSpPr/>
          <p:nvPr/>
        </p:nvSpPr>
        <p:spPr>
          <a:xfrm>
            <a:off x="399151" y="2178668"/>
            <a:ext cx="107143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marR="0" lvl="0" indent="-179388" algn="l" defTabSz="914400" rtl="0" eaLnBrk="0" fontAlgn="base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2400" b="1" dirty="0">
                <a:solidFill>
                  <a:srgbClr val="109AA8"/>
                </a:solidFill>
                <a:ea typeface="微軟正黑體" panose="020B0604030504040204" pitchFamily="34" charset="-120"/>
              </a:rPr>
              <a:t>策略做法</a:t>
            </a:r>
            <a:endParaRPr kumimoji="1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109AA8"/>
              </a:solidFill>
              <a:effectLst/>
              <a:uLnTx/>
              <a:uFillTx/>
              <a:ea typeface="微軟正黑體" panose="020B0604030504040204" pitchFamily="34" charset="-120"/>
            </a:endParaRPr>
          </a:p>
          <a:p>
            <a:pPr marL="361950" lvl="0" indent="-182563" eaLnBrk="0" fontAlgn="base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kumimoji="1" lang="zh-TW" altLang="en-US" sz="2000" b="1" u="sng" kern="1200" dirty="0">
                <a:ea typeface="微軟正黑體" panose="020B0604030504040204" pitchFamily="34" charset="-120"/>
              </a:rPr>
              <a:t>結合「產學研」</a:t>
            </a:r>
            <a:r>
              <a:rPr kumimoji="1" lang="zh-TW" altLang="en-US" sz="2000" b="1" kern="1200" dirty="0">
                <a:ea typeface="微軟正黑體" panose="020B0604030504040204" pitchFamily="34" charset="-120"/>
              </a:rPr>
              <a:t>投入實驗室建構與營運。</a:t>
            </a:r>
            <a:endParaRPr kumimoji="1" lang="en-US" altLang="zh-TW" sz="2000" b="1" kern="1200" dirty="0">
              <a:ea typeface="微軟正黑體" panose="020B0604030504040204" pitchFamily="34" charset="-120"/>
            </a:endParaRPr>
          </a:p>
          <a:p>
            <a:pPr marL="361950" lvl="0" indent="-182563" eaLnBrk="0" fontAlgn="base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kumimoji="1" lang="zh-TW" altLang="en-US" sz="2000" b="1" kern="1200" dirty="0">
                <a:ea typeface="微軟正黑體" panose="020B0604030504040204" pitchFamily="34" charset="-120"/>
              </a:rPr>
              <a:t>利用科技加值在地內容，促動科技業者、沉浸式內容業者</a:t>
            </a:r>
            <a:r>
              <a:rPr kumimoji="1" lang="zh-TW" altLang="en-US" sz="2000" b="1" u="sng" kern="1200" dirty="0">
                <a:ea typeface="微軟正黑體" panose="020B0604030504040204" pitchFamily="34" charset="-120"/>
              </a:rPr>
              <a:t>高度互動交流</a:t>
            </a:r>
            <a:r>
              <a:rPr kumimoji="1" lang="zh-TW" altLang="en-US" sz="2000" b="1" kern="1200" dirty="0">
                <a:ea typeface="微軟正黑體" panose="020B0604030504040204" pitchFamily="34" charset="-120"/>
              </a:rPr>
              <a:t>。</a:t>
            </a:r>
            <a:endParaRPr kumimoji="1" lang="en-US" altLang="zh-TW" sz="2000" b="1" kern="1200" dirty="0"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A933D76-A206-4B9A-879E-C5F84F46BF06}"/>
              </a:ext>
            </a:extLst>
          </p:cNvPr>
          <p:cNvSpPr/>
          <p:nvPr/>
        </p:nvSpPr>
        <p:spPr>
          <a:xfrm>
            <a:off x="407172" y="3288489"/>
            <a:ext cx="46268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marR="0" lvl="0" indent="-179388" algn="l" defTabSz="914400" rtl="0" eaLnBrk="0" fontAlgn="base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2400" b="1" dirty="0">
                <a:solidFill>
                  <a:srgbClr val="109AA8"/>
                </a:solidFill>
                <a:ea typeface="微軟正黑體" panose="020B0604030504040204" pitchFamily="34" charset="-120"/>
              </a:rPr>
              <a:t>成果重點與效益</a:t>
            </a:r>
            <a:endParaRPr kumimoji="1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109AA8"/>
              </a:solidFill>
              <a:effectLst/>
              <a:uLnTx/>
              <a:uFillTx/>
              <a:ea typeface="微軟正黑體" panose="020B0604030504040204" pitchFamily="34" charset="-120"/>
            </a:endParaRPr>
          </a:p>
          <a:p>
            <a:pPr marL="361950" lvl="0" indent="-182563" eaLnBrk="0" fontAlgn="base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zh-TW" altLang="en-US" sz="2000" b="1" kern="1200" baseline="0" dirty="0">
                <a:solidFill>
                  <a:schemeClr val="tx1"/>
                </a:solidFill>
                <a:ea typeface="微軟正黑體" panose="020B0604030504040204" pitchFamily="34" charset="-120"/>
              </a:rPr>
              <a:t>提供創意到工程落地的多元藝術創作實證</a:t>
            </a:r>
            <a:r>
              <a:rPr kumimoji="1" lang="zh-TW" altLang="en-US" sz="2000" b="1" kern="1200" dirty="0">
                <a:ea typeface="微軟正黑體" panose="020B0604030504040204" pitchFamily="34" charset="-120"/>
              </a:rPr>
              <a:t>。</a:t>
            </a:r>
            <a:endParaRPr kumimoji="1" lang="en-US" altLang="zh-TW" sz="2000" b="1" kern="1200" dirty="0">
              <a:ea typeface="微軟正黑體" panose="020B0604030504040204" pitchFamily="34" charset="-120"/>
            </a:endParaRPr>
          </a:p>
          <a:p>
            <a:pPr marL="361950" lvl="0" indent="-182563" eaLnBrk="0" fontAlgn="base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kumimoji="1" lang="zh-TW" altLang="en-US" sz="2000" b="1" kern="1200" dirty="0">
                <a:ea typeface="微軟正黑體" panose="020B0604030504040204" pitchFamily="34" charset="-120"/>
              </a:rPr>
              <a:t>透過在地特色融合創新體驗，創造科技友善環境，輔導文化內容業者跨域創作、深化青年人才培育，發展文化科技商品及應用服務開發。</a:t>
            </a:r>
            <a:endParaRPr kumimoji="1" lang="en-US" altLang="zh-TW" sz="2000" b="1" kern="1200" dirty="0">
              <a:ea typeface="微軟正黑體" panose="020B0604030504040204" pitchFamily="34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F183292-5382-4AFF-A880-BEDF9A790AD0}"/>
              </a:ext>
            </a:extLst>
          </p:cNvPr>
          <p:cNvSpPr txBox="1"/>
          <p:nvPr/>
        </p:nvSpPr>
        <p:spPr>
          <a:xfrm>
            <a:off x="8098018" y="689834"/>
            <a:ext cx="3492849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微軟正黑體" panose="020B0604030504040204" pitchFamily="34" charset="-120"/>
              </a:rPr>
              <a:t>引導科技與文創解題</a:t>
            </a:r>
            <a:b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微軟正黑體" panose="020B0604030504040204" pitchFamily="34" charset="-120"/>
              </a:rPr>
            </a:b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微軟正黑體" panose="020B0604030504040204" pitchFamily="34" charset="-120"/>
              </a:rPr>
              <a:t>共創跨域實證成果</a:t>
            </a:r>
            <a:endParaRPr lang="zh-TW" altLang="en-US" sz="2400" b="1" dirty="0">
              <a:solidFill>
                <a:srgbClr val="0000FF"/>
              </a:solidFill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D2AB035D-193A-43FC-8BBC-157E9EA67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4988" y="1383823"/>
            <a:ext cx="1888839" cy="198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70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11430000" y="6619875"/>
            <a:ext cx="7620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9A9212D-6406-4E12-8CC4-78DDFE99027F}" type="slidenum">
              <a:rPr lang="en-US" altLang="zh-TW" smtClean="0">
                <a:solidFill>
                  <a:schemeClr val="bg1"/>
                </a:solidFill>
                <a:ea typeface="微軟正黑體" panose="020B0604030504040204" pitchFamily="34" charset="-120"/>
              </a:rPr>
              <a:pPr/>
              <a:t>8</a:t>
            </a:fld>
            <a:endParaRPr lang="en-US" altLang="zh-TW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41BFAB1F-B5D9-4A0B-9E8E-0372AB89ABF5}"/>
              </a:ext>
            </a:extLst>
          </p:cNvPr>
          <p:cNvSpPr txBox="1">
            <a:spLocks/>
          </p:cNvSpPr>
          <p:nvPr/>
        </p:nvSpPr>
        <p:spPr bwMode="auto">
          <a:xfrm>
            <a:off x="914400" y="4193251"/>
            <a:ext cx="103632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4000" b="1" i="0" u="none" strike="noStrike" kern="0" cap="all" spc="0" normalizeH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ea typeface="微軟正黑體"/>
                <a:cs typeface="+mj-cs"/>
              </a:rPr>
              <a:t>敬請指教</a:t>
            </a:r>
            <a:endParaRPr kumimoji="1" lang="zh-TW" altLang="en-US" sz="4000" b="1" i="0" u="none" strike="noStrike" kern="0" cap="all" spc="0" normalizeH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ea typeface="微軟正黑體"/>
              <a:cs typeface="+mj-cs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A5BC7B05-DBD9-4F6D-82A0-46F63D2BD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8259" y="1221270"/>
            <a:ext cx="5791200" cy="337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329223"/>
      </p:ext>
    </p:extLst>
  </p:cSld>
  <p:clrMapOvr>
    <a:masterClrMapping/>
  </p:clrMapOvr>
</p:sld>
</file>

<file path=ppt/theme/theme1.xml><?xml version="1.0" encoding="utf-8"?>
<a:theme xmlns:a="http://schemas.openxmlformats.org/drawingml/2006/main" name="簡報內頁">
  <a:themeElements>
    <a:clrScheme name="簡報內頁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簡報內頁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簡報內頁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7018</TotalTime>
  <Words>1349</Words>
  <Application>Microsoft Office PowerPoint</Application>
  <PresentationFormat>寬螢幕</PresentationFormat>
  <Paragraphs>109</Paragraphs>
  <Slides>8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微軟正黑體</vt:lpstr>
      <vt:lpstr>Arial</vt:lpstr>
      <vt:lpstr>Calibri</vt:lpstr>
      <vt:lpstr>Symbol</vt:lpstr>
      <vt:lpstr>Wingdings</vt:lpstr>
      <vt:lpstr>簡報內頁</vt:lpstr>
      <vt:lpstr> A0文化科技 組核心業務報告 (113年第4季)</vt:lpstr>
      <vt:lpstr>報告大綱</vt:lpstr>
      <vt:lpstr> A000文化科技 組業務能見度與缺口分析 知服收入目標17,829K (=政知8,094K+企業9,735K)</vt:lpstr>
      <vt:lpstr>重大效益推動進度說明</vt:lpstr>
      <vt:lpstr>打造XR文化內容科技共創平台</vt:lpstr>
      <vt:lpstr>花創聚樂部推動高齡科技落地</vt:lpstr>
      <vt:lpstr>與文化部合作共同建立嘉義文創OpenLab實驗室</vt:lpstr>
      <vt:lpstr>PowerPoint 簡報</vt:lpstr>
    </vt:vector>
  </TitlesOfParts>
  <Company>TAS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ITRI投影片範本B</dc:title>
  <dc:creator>ITRI</dc:creator>
  <cp:keywords>2008NewCIS</cp:keywords>
  <cp:lastModifiedBy>User</cp:lastModifiedBy>
  <cp:revision>903</cp:revision>
  <dcterms:created xsi:type="dcterms:W3CDTF">2008-05-08T04:38:45Z</dcterms:created>
  <dcterms:modified xsi:type="dcterms:W3CDTF">2024-11-10T15:11:23Z</dcterms:modified>
</cp:coreProperties>
</file>