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23" r:id="rId2"/>
    <p:sldMasterId id="2147483735" r:id="rId3"/>
  </p:sldMasterIdLst>
  <p:notesMasterIdLst>
    <p:notesMasterId r:id="rId27"/>
  </p:notesMasterIdLst>
  <p:handoutMasterIdLst>
    <p:handoutMasterId r:id="rId28"/>
  </p:handoutMasterIdLst>
  <p:sldIdLst>
    <p:sldId id="626" r:id="rId4"/>
    <p:sldId id="821" r:id="rId5"/>
    <p:sldId id="804" r:id="rId6"/>
    <p:sldId id="815" r:id="rId7"/>
    <p:sldId id="782" r:id="rId8"/>
    <p:sldId id="696" r:id="rId9"/>
    <p:sldId id="779" r:id="rId10"/>
    <p:sldId id="820" r:id="rId11"/>
    <p:sldId id="847" r:id="rId12"/>
    <p:sldId id="846" r:id="rId13"/>
    <p:sldId id="818" r:id="rId14"/>
    <p:sldId id="814" r:id="rId15"/>
    <p:sldId id="784" r:id="rId16"/>
    <p:sldId id="783" r:id="rId17"/>
    <p:sldId id="822" r:id="rId18"/>
    <p:sldId id="833" r:id="rId19"/>
    <p:sldId id="755" r:id="rId20"/>
    <p:sldId id="768" r:id="rId21"/>
    <p:sldId id="256" r:id="rId22"/>
    <p:sldId id="842" r:id="rId23"/>
    <p:sldId id="845" r:id="rId24"/>
    <p:sldId id="843" r:id="rId25"/>
    <p:sldId id="841" r:id="rId26"/>
  </p:sldIdLst>
  <p:sldSz cx="9144000" cy="6858000" type="screen4x3"/>
  <p:notesSz cx="6797675" cy="9928225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66CC"/>
    <a:srgbClr val="FFFFFF"/>
    <a:srgbClr val="FF0066"/>
    <a:srgbClr val="0000FF"/>
    <a:srgbClr val="002060"/>
    <a:srgbClr val="DBF8F9"/>
    <a:srgbClr val="ABFFF7"/>
    <a:srgbClr val="66FF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60" autoAdjust="0"/>
    <p:restoredTop sz="99400" autoAdjust="0"/>
  </p:normalViewPr>
  <p:slideViewPr>
    <p:cSldViewPr snapToGrid="0">
      <p:cViewPr varScale="1">
        <p:scale>
          <a:sx n="97" d="100"/>
          <a:sy n="97" d="100"/>
        </p:scale>
        <p:origin x="1214" y="86"/>
      </p:cViewPr>
      <p:guideLst>
        <p:guide orient="horz" pos="2183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354" y="60"/>
      </p:cViewPr>
      <p:guideLst>
        <p:guide orient="horz" pos="3128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54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1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54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3C1836-1D35-4551-B5A9-6FD8CCC5FF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060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1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54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3AF2CE5-511B-4E6F-A6C4-807EE711B3E8}" type="datetimeFigureOut">
              <a:rPr lang="zh-TW" altLang="en-US"/>
              <a:pPr>
                <a:defRPr/>
              </a:pPr>
              <a:t>2024/11/13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75" y="4715915"/>
            <a:ext cx="5438139" cy="446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1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54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B41366-FE2A-4E2F-94BC-6DB0CE3C5E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072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00C6E-B47C-4212-964B-B422CF3A9F4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917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998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0275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七月份新增</a:t>
            </a:r>
            <a:r>
              <a:rPr lang="en-US" altLang="zh-TW" dirty="0"/>
              <a:t>N301AA </a:t>
            </a:r>
            <a:r>
              <a:rPr lang="zh-TW" altLang="en-US" dirty="0"/>
              <a:t>環構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0833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36615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110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叡藝呆帳沖銷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和解討回款    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(MN6500  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損失與賠償動支數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8075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8766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1666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216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0508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1494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63325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395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30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87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389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03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282639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433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70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747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627703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56090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39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34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614302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306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</a:endParaRPr>
          </a:p>
        </p:txBody>
      </p:sp>
      <p:pic>
        <p:nvPicPr>
          <p:cNvPr id="7" name="Picture 53" descr="itri_CEL_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9" y="109540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90004" y="6604002"/>
            <a:ext cx="5009706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r>
              <a:rPr lang="zh-TW" altLang="en-US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75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9" name="Picture 16" descr="限閱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764" y="109538"/>
            <a:ext cx="77787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43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 algn="ctr">
              <a:defRPr sz="3000" smtClean="0"/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7412" name="Rectangle 4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100" smtClean="0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10" name="Rectangle 45"/>
          <p:cNvSpPr>
            <a:spLocks noGrp="1" noChangeArrowheads="1"/>
          </p:cNvSpPr>
          <p:nvPr>
            <p:ph type="dt" sz="half" idx="10"/>
          </p:nvPr>
        </p:nvSpPr>
        <p:spPr>
          <a:xfrm>
            <a:off x="7486650" y="6667500"/>
            <a:ext cx="781050" cy="185738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FBB7D60A-819C-4015-A4AC-1005A67FCECD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2024/11/13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1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50" y="6388102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96301" y="6627815"/>
            <a:ext cx="600075" cy="225425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6F66E05F-ADAE-4373-A8DC-7BBAC59E59C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48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0DF9D-8B69-445C-953B-96609147D56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2024/11/13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BCA6C-749B-4F2C-BA0A-0587394BA248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28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ctr">
              <a:defRPr sz="3000" b="0" cap="all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66CD5-B0E4-4BF6-A8A5-3F3E6F32EEA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2024/11/13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462B1-0D9B-4AA9-B2D6-ED6839478C9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43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1" y="1439864"/>
            <a:ext cx="4105275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6" y="1439864"/>
            <a:ext cx="4106863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AEF4D-E132-4625-977E-ED4683828A6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2024/11/13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C76E7-64CA-4A18-9F1D-7FF62C8DFE2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155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13E3A-CD95-4EA5-961C-22B2B8F5631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2024/11/13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88307-FA96-4094-BFFD-1B0927A1F1D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1995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5C098-CC3A-420A-9003-5106F5AB27E8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2024/11/13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3E17D-D138-45A5-9EC8-F54BEB97B67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46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45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6148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812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76441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7411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113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396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2" r:id="rId2"/>
    <p:sldLayoutId id="2147483676" r:id="rId3"/>
    <p:sldLayoutId id="2147483679" r:id="rId4"/>
    <p:sldLayoutId id="2147483680" r:id="rId5"/>
    <p:sldLayoutId id="2147483678" r:id="rId6"/>
    <p:sldLayoutId id="2147483681" r:id="rId7"/>
    <p:sldLayoutId id="2147483682" r:id="rId8"/>
    <p:sldLayoutId id="2147483683" r:id="rId9"/>
    <p:sldLayoutId id="2147483684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6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338139" y="550863"/>
            <a:ext cx="8520112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9864"/>
            <a:ext cx="8364538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5588" y="6619877"/>
            <a:ext cx="18002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5A4040ED-C257-4583-A032-66B9B3CA58E5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2024/11/13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" y="6391275"/>
            <a:ext cx="317341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0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77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440E3C65-C5A6-4AC8-BE30-3C413B94452B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035" name="Text Box 19"/>
          <p:cNvSpPr txBox="1">
            <a:spLocks noChangeArrowheads="1"/>
          </p:cNvSpPr>
          <p:nvPr userDrawn="1"/>
        </p:nvSpPr>
        <p:spPr bwMode="auto">
          <a:xfrm>
            <a:off x="-45696" y="6618288"/>
            <a:ext cx="4506362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>
              <a:defRPr/>
            </a:pPr>
            <a:r>
              <a:rPr lang="zh-TW" altLang="en-US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675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Picture 49" descr="itri_CEL_A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" y="0"/>
            <a:ext cx="1475655" cy="34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22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401618" y="2492375"/>
            <a:ext cx="7546995" cy="1402731"/>
            <a:chOff x="0" y="1536"/>
            <a:chExt cx="5675" cy="663"/>
          </a:xfrm>
        </p:grpSpPr>
        <p:grpSp>
          <p:nvGrpSpPr>
            <p:cNvPr id="19462" name="Group 4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9" name="Rectangle 5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7676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70" name="Rectangle 6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463" name="Group 7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7" name="Rectangle 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68" name="Rectangle 9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464" name="Rectangle 10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5" name="Rectangle 11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6" name="Rectangle 12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</p:grpSp>
      <p:sp>
        <p:nvSpPr>
          <p:cNvPr id="19460" name="Rectangle 13"/>
          <p:cNvSpPr>
            <a:spLocks noChangeArrowheads="1"/>
          </p:cNvSpPr>
          <p:nvPr/>
        </p:nvSpPr>
        <p:spPr bwMode="auto">
          <a:xfrm>
            <a:off x="564149" y="1827192"/>
            <a:ext cx="77724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服務系統科技中心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4800" b="1" dirty="0">
              <a:solidFill>
                <a:srgbClr val="000066"/>
              </a:solidFill>
              <a:ea typeface="標楷體" pitchFamily="65" charset="-12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66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kumimoji="1" lang="zh-TW" altLang="en-US" sz="32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財務報告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dirty="0">
                <a:solidFill>
                  <a:srgbClr val="000066"/>
                </a:solidFill>
                <a:latin typeface="Times New Roman" pitchFamily="18" charset="0"/>
                <a:ea typeface="標楷體" pitchFamily="65" charset="-120"/>
              </a:rPr>
              <a:t> </a:t>
            </a:r>
            <a:br>
              <a:rPr kumimoji="1" lang="zh-TW" altLang="en-US" sz="4800" b="1" dirty="0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</a:br>
            <a:endParaRPr kumimoji="1" lang="zh-TW" altLang="en-US" sz="4800" b="1" dirty="0">
              <a:solidFill>
                <a:srgbClr val="8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154126" y="5672014"/>
            <a:ext cx="3619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/>
              <a:t>                   </a:t>
            </a:r>
            <a:r>
              <a:rPr lang="zh-TW" altLang="en-US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</a:t>
            </a:r>
            <a:r>
              <a:rPr lang="en-US" altLang="zh-TW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 113.11.13</a:t>
            </a:r>
            <a:endParaRPr lang="zh-TW" altLang="en-US" sz="1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57219" y="5278487"/>
            <a:ext cx="21306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葉燕燕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253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已簽約待執行衍生收入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524B1CF2-1755-4D41-9BCD-12E58DE42A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802" y="1211559"/>
            <a:ext cx="8569260" cy="310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135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949" y="835538"/>
            <a:ext cx="8204662" cy="5622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383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169310" y="48086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623" y="854035"/>
            <a:ext cx="8384608" cy="544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218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各組營收預測數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1335" y="566677"/>
            <a:ext cx="829128" cy="323116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86A58B5B-EFB9-4DD2-BFED-C2CF5FDBFF83}"/>
              </a:ext>
            </a:extLst>
          </p:cNvPr>
          <p:cNvSpPr txBox="1"/>
          <p:nvPr/>
        </p:nvSpPr>
        <p:spPr>
          <a:xfrm>
            <a:off x="690842" y="6247655"/>
            <a:ext cx="8453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zh-TW" altLang="en-US" sz="1200" dirty="0">
                <a:latin typeface="+mj-ea"/>
                <a:ea typeface="+mj-ea"/>
              </a:rPr>
              <a:t>  註</a:t>
            </a:r>
            <a:r>
              <a:rPr lang="en-US" altLang="zh-TW" sz="1200" dirty="0">
                <a:latin typeface="+mj-ea"/>
                <a:ea typeface="+mj-ea"/>
              </a:rPr>
              <a:t>:</a:t>
            </a:r>
            <a:r>
              <a:rPr lang="zh-TW" altLang="en-US" sz="1200" dirty="0">
                <a:latin typeface="+mj-ea"/>
                <a:ea typeface="+mj-ea"/>
              </a:rPr>
              <a:t>其他含豐趣股權收入</a:t>
            </a:r>
            <a:r>
              <a:rPr lang="en-US" altLang="zh-TW" sz="1200" dirty="0">
                <a:latin typeface="+mj-ea"/>
                <a:ea typeface="+mj-ea"/>
              </a:rPr>
              <a:t>3,501</a:t>
            </a:r>
            <a:r>
              <a:rPr lang="zh-TW" altLang="en-US" sz="1200" dirty="0">
                <a:latin typeface="+mj-ea"/>
                <a:ea typeface="+mj-ea"/>
              </a:rPr>
              <a:t>千元</a:t>
            </a:r>
            <a:r>
              <a:rPr lang="en-US" altLang="zh-TW" sz="1200" dirty="0">
                <a:latin typeface="+mj-ea"/>
                <a:ea typeface="+mj-ea"/>
              </a:rPr>
              <a:t>,</a:t>
            </a:r>
            <a:r>
              <a:rPr lang="zh-TW" altLang="en-US" sz="1200" dirty="0">
                <a:latin typeface="+mj-ea"/>
                <a:ea typeface="+mj-ea"/>
              </a:rPr>
              <a:t>盈餘</a:t>
            </a:r>
            <a:r>
              <a:rPr lang="en-US" altLang="zh-TW" sz="1200" dirty="0">
                <a:latin typeface="+mj-ea"/>
                <a:ea typeface="+mj-ea"/>
              </a:rPr>
              <a:t>3,358</a:t>
            </a:r>
            <a:r>
              <a:rPr lang="zh-TW" altLang="en-US" sz="1200" dirty="0">
                <a:latin typeface="+mj-ea"/>
                <a:ea typeface="+mj-ea"/>
              </a:rPr>
              <a:t>千元  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55909604-3F5D-4A9D-A614-B1C7ABB789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358" y="1155213"/>
            <a:ext cx="8871536" cy="467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40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41778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組收入預測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892" y="373449"/>
            <a:ext cx="829128" cy="323116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151" y="951442"/>
            <a:ext cx="8107334" cy="487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422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3B630D45-9DEE-4C78-A67E-D344C27E94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31" y="715765"/>
            <a:ext cx="9038491" cy="5210266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15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1392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科研動支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151737" y="6109362"/>
            <a:ext cx="6500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提醒盡早動支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避免集中年底動支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降低查核風險</a:t>
            </a: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97655F2D-677C-484B-97C0-DD7F233527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0004" y="452178"/>
            <a:ext cx="829128" cy="323116"/>
          </a:xfrm>
          <a:prstGeom prst="rect">
            <a:avLst/>
          </a:prstGeom>
        </p:spPr>
      </p:pic>
      <p:sp>
        <p:nvSpPr>
          <p:cNvPr id="11" name="橢圓 10">
            <a:extLst>
              <a:ext uri="{FF2B5EF4-FFF2-40B4-BE49-F238E27FC236}">
                <a16:creationId xmlns:a16="http://schemas.microsoft.com/office/drawing/2014/main" id="{F7A55742-B178-4ECD-A1A5-B32227F434B6}"/>
              </a:ext>
            </a:extLst>
          </p:cNvPr>
          <p:cNvSpPr/>
          <p:nvPr/>
        </p:nvSpPr>
        <p:spPr bwMode="auto">
          <a:xfrm>
            <a:off x="8644263" y="2227219"/>
            <a:ext cx="469487" cy="231937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210B7A74-64A1-439D-8DD8-2DF990B1F054}"/>
              </a:ext>
            </a:extLst>
          </p:cNvPr>
          <p:cNvSpPr/>
          <p:nvPr/>
        </p:nvSpPr>
        <p:spPr bwMode="auto">
          <a:xfrm>
            <a:off x="8644262" y="2986387"/>
            <a:ext cx="469487" cy="231937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7" name="Freeform 512">
            <a:extLst>
              <a:ext uri="{FF2B5EF4-FFF2-40B4-BE49-F238E27FC236}">
                <a16:creationId xmlns:a16="http://schemas.microsoft.com/office/drawing/2014/main" id="{EF183323-0121-4B2E-89B9-AD2D0593DB3B}"/>
              </a:ext>
            </a:extLst>
          </p:cNvPr>
          <p:cNvSpPr>
            <a:spLocks/>
          </p:cNvSpPr>
          <p:nvPr/>
        </p:nvSpPr>
        <p:spPr bwMode="auto">
          <a:xfrm>
            <a:off x="1721848" y="6148145"/>
            <a:ext cx="230968" cy="302794"/>
          </a:xfrm>
          <a:custGeom>
            <a:avLst/>
            <a:gdLst>
              <a:gd name="T0" fmla="*/ 54 w 106"/>
              <a:gd name="T1" fmla="*/ 105 h 210"/>
              <a:gd name="T2" fmla="*/ 0 w 106"/>
              <a:gd name="T3" fmla="*/ 159 h 210"/>
              <a:gd name="T4" fmla="*/ 0 w 106"/>
              <a:gd name="T5" fmla="*/ 210 h 210"/>
              <a:gd name="T6" fmla="*/ 0 w 106"/>
              <a:gd name="T7" fmla="*/ 210 h 210"/>
              <a:gd name="T8" fmla="*/ 106 w 106"/>
              <a:gd name="T9" fmla="*/ 105 h 210"/>
              <a:gd name="T10" fmla="*/ 0 w 106"/>
              <a:gd name="T11" fmla="*/ 0 h 210"/>
              <a:gd name="T12" fmla="*/ 0 w 106"/>
              <a:gd name="T13" fmla="*/ 0 h 210"/>
              <a:gd name="T14" fmla="*/ 0 w 106"/>
              <a:gd name="T15" fmla="*/ 51 h 210"/>
              <a:gd name="T16" fmla="*/ 54 w 106"/>
              <a:gd name="T17" fmla="*/ 105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6" h="210">
                <a:moveTo>
                  <a:pt x="54" y="105"/>
                </a:moveTo>
                <a:lnTo>
                  <a:pt x="0" y="159"/>
                </a:lnTo>
                <a:lnTo>
                  <a:pt x="0" y="210"/>
                </a:lnTo>
                <a:lnTo>
                  <a:pt x="0" y="210"/>
                </a:lnTo>
                <a:lnTo>
                  <a:pt x="106" y="105"/>
                </a:lnTo>
                <a:lnTo>
                  <a:pt x="0" y="0"/>
                </a:lnTo>
                <a:lnTo>
                  <a:pt x="0" y="0"/>
                </a:lnTo>
                <a:lnTo>
                  <a:pt x="0" y="51"/>
                </a:lnTo>
                <a:lnTo>
                  <a:pt x="54" y="105"/>
                </a:lnTo>
                <a:close/>
              </a:path>
            </a:pathLst>
          </a:cu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5899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1799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698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03598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79497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55397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31296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07196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33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258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8BC7E057-0D29-4871-B5D3-F63292937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911" y="876692"/>
            <a:ext cx="8058668" cy="4969396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25726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知服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實報實支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558114" y="6103350"/>
            <a:ext cx="6500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提醒盡早動支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避免集中年底動支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降低查核風險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642D5754-1D7F-4120-98D3-19F4C820B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104" y="639256"/>
            <a:ext cx="829128" cy="323116"/>
          </a:xfrm>
          <a:prstGeom prst="rect">
            <a:avLst/>
          </a:prstGeom>
        </p:spPr>
      </p:pic>
      <p:sp>
        <p:nvSpPr>
          <p:cNvPr id="7" name="橢圓 6">
            <a:extLst>
              <a:ext uri="{FF2B5EF4-FFF2-40B4-BE49-F238E27FC236}">
                <a16:creationId xmlns:a16="http://schemas.microsoft.com/office/drawing/2014/main" id="{3DB729ED-CC4E-45F6-BE6F-D9CCE43E3D53}"/>
              </a:ext>
            </a:extLst>
          </p:cNvPr>
          <p:cNvSpPr/>
          <p:nvPr/>
        </p:nvSpPr>
        <p:spPr bwMode="auto">
          <a:xfrm>
            <a:off x="6797573" y="4478608"/>
            <a:ext cx="325422" cy="24089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Freeform 512">
            <a:extLst>
              <a:ext uri="{FF2B5EF4-FFF2-40B4-BE49-F238E27FC236}">
                <a16:creationId xmlns:a16="http://schemas.microsoft.com/office/drawing/2014/main" id="{39EEFEA0-67F7-4C64-97E9-62FD4AFB1960}"/>
              </a:ext>
            </a:extLst>
          </p:cNvPr>
          <p:cNvSpPr>
            <a:spLocks/>
          </p:cNvSpPr>
          <p:nvPr/>
        </p:nvSpPr>
        <p:spPr bwMode="auto">
          <a:xfrm>
            <a:off x="1854077" y="6136619"/>
            <a:ext cx="230968" cy="302794"/>
          </a:xfrm>
          <a:custGeom>
            <a:avLst/>
            <a:gdLst>
              <a:gd name="T0" fmla="*/ 54 w 106"/>
              <a:gd name="T1" fmla="*/ 105 h 210"/>
              <a:gd name="T2" fmla="*/ 0 w 106"/>
              <a:gd name="T3" fmla="*/ 159 h 210"/>
              <a:gd name="T4" fmla="*/ 0 w 106"/>
              <a:gd name="T5" fmla="*/ 210 h 210"/>
              <a:gd name="T6" fmla="*/ 0 w 106"/>
              <a:gd name="T7" fmla="*/ 210 h 210"/>
              <a:gd name="T8" fmla="*/ 106 w 106"/>
              <a:gd name="T9" fmla="*/ 105 h 210"/>
              <a:gd name="T10" fmla="*/ 0 w 106"/>
              <a:gd name="T11" fmla="*/ 0 h 210"/>
              <a:gd name="T12" fmla="*/ 0 w 106"/>
              <a:gd name="T13" fmla="*/ 0 h 210"/>
              <a:gd name="T14" fmla="*/ 0 w 106"/>
              <a:gd name="T15" fmla="*/ 51 h 210"/>
              <a:gd name="T16" fmla="*/ 54 w 106"/>
              <a:gd name="T17" fmla="*/ 105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6" h="210">
                <a:moveTo>
                  <a:pt x="54" y="105"/>
                </a:moveTo>
                <a:lnTo>
                  <a:pt x="0" y="159"/>
                </a:lnTo>
                <a:lnTo>
                  <a:pt x="0" y="210"/>
                </a:lnTo>
                <a:lnTo>
                  <a:pt x="0" y="210"/>
                </a:lnTo>
                <a:lnTo>
                  <a:pt x="106" y="105"/>
                </a:lnTo>
                <a:lnTo>
                  <a:pt x="0" y="0"/>
                </a:lnTo>
                <a:lnTo>
                  <a:pt x="0" y="0"/>
                </a:lnTo>
                <a:lnTo>
                  <a:pt x="0" y="51"/>
                </a:lnTo>
                <a:lnTo>
                  <a:pt x="54" y="105"/>
                </a:lnTo>
                <a:close/>
              </a:path>
            </a:pathLst>
          </a:cu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5899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1799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698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03598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79497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55397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31296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07196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33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984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:a16="http://schemas.microsoft.com/office/drawing/2014/main" id="{A019C89C-05BB-42AC-9E37-5BD95EA82B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33" y="543934"/>
            <a:ext cx="8758351" cy="5108298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</p:spPr>
        <p:txBody>
          <a:bodyPr/>
          <a:lstStyle/>
          <a:p>
            <a:fld id="{F6602ED5-4A91-4AD9-AC63-D57B56DD798C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-101926" y="-97829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應用研究</a:t>
            </a:r>
            <a:endParaRPr lang="zh-TW" altLang="en-US" sz="24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38411217-8DC5-40D0-A594-62CEDE5A62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7393" y="382376"/>
            <a:ext cx="829128" cy="323116"/>
          </a:xfrm>
          <a:prstGeom prst="rect">
            <a:avLst/>
          </a:prstGeom>
        </p:spPr>
      </p:pic>
      <p:grpSp>
        <p:nvGrpSpPr>
          <p:cNvPr id="12" name="群組 11">
            <a:extLst>
              <a:ext uri="{FF2B5EF4-FFF2-40B4-BE49-F238E27FC236}">
                <a16:creationId xmlns:a16="http://schemas.microsoft.com/office/drawing/2014/main" id="{9B776BC6-EF63-463A-A0FA-CB75F674DC14}"/>
              </a:ext>
            </a:extLst>
          </p:cNvPr>
          <p:cNvGrpSpPr/>
          <p:nvPr/>
        </p:nvGrpSpPr>
        <p:grpSpPr>
          <a:xfrm>
            <a:off x="2385856" y="5652233"/>
            <a:ext cx="6668828" cy="316606"/>
            <a:chOff x="1" y="5843173"/>
            <a:chExt cx="6668828" cy="316606"/>
          </a:xfrm>
        </p:grpSpPr>
        <p:sp>
          <p:nvSpPr>
            <p:cNvPr id="5" name="文字方塊 4"/>
            <p:cNvSpPr txBox="1"/>
            <p:nvPr/>
          </p:nvSpPr>
          <p:spPr>
            <a:xfrm>
              <a:off x="168275" y="5852002"/>
              <a:ext cx="65005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院及中心應研動支比例應相當</a:t>
              </a:r>
              <a:endParaRPr lang="en-US" altLang="zh-TW" sz="1400" dirty="0">
                <a:latin typeface="+mj-ea"/>
                <a:ea typeface="+mj-ea"/>
              </a:endParaRPr>
            </a:p>
          </p:txBody>
        </p:sp>
        <p:sp>
          <p:nvSpPr>
            <p:cNvPr id="43" name="Freeform 512">
              <a:extLst>
                <a:ext uri="{FF2B5EF4-FFF2-40B4-BE49-F238E27FC236}">
                  <a16:creationId xmlns:a16="http://schemas.microsoft.com/office/drawing/2014/main" id="{E173C8C5-CFB7-4B15-8DFE-6403B08E9A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5843173"/>
              <a:ext cx="168274" cy="302794"/>
            </a:xfrm>
            <a:custGeom>
              <a:avLst/>
              <a:gdLst>
                <a:gd name="T0" fmla="*/ 54 w 106"/>
                <a:gd name="T1" fmla="*/ 105 h 210"/>
                <a:gd name="T2" fmla="*/ 0 w 106"/>
                <a:gd name="T3" fmla="*/ 159 h 210"/>
                <a:gd name="T4" fmla="*/ 0 w 106"/>
                <a:gd name="T5" fmla="*/ 210 h 210"/>
                <a:gd name="T6" fmla="*/ 0 w 106"/>
                <a:gd name="T7" fmla="*/ 210 h 210"/>
                <a:gd name="T8" fmla="*/ 106 w 106"/>
                <a:gd name="T9" fmla="*/ 105 h 210"/>
                <a:gd name="T10" fmla="*/ 0 w 106"/>
                <a:gd name="T11" fmla="*/ 0 h 210"/>
                <a:gd name="T12" fmla="*/ 0 w 106"/>
                <a:gd name="T13" fmla="*/ 0 h 210"/>
                <a:gd name="T14" fmla="*/ 0 w 106"/>
                <a:gd name="T15" fmla="*/ 51 h 210"/>
                <a:gd name="T16" fmla="*/ 54 w 106"/>
                <a:gd name="T17" fmla="*/ 105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210">
                  <a:moveTo>
                    <a:pt x="54" y="105"/>
                  </a:moveTo>
                  <a:lnTo>
                    <a:pt x="0" y="159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106" y="10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54" y="105"/>
                  </a:lnTo>
                  <a:close/>
                </a:path>
              </a:pathLst>
            </a:custGeom>
            <a:solidFill>
              <a:schemeClr val="accent3"/>
            </a:solidFill>
            <a:ln>
              <a:solidFill>
                <a:schemeClr val="accent3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758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517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276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035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3794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553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312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071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dirty="0">
                <a:solidFill>
                  <a:srgbClr val="3399FF"/>
                </a:solidFill>
              </a:endParaRPr>
            </a:p>
          </p:txBody>
        </p:sp>
      </p:grp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AA047253-2258-4EE4-9FFC-9B0D4B19877A}"/>
              </a:ext>
            </a:extLst>
          </p:cNvPr>
          <p:cNvGrpSpPr/>
          <p:nvPr/>
        </p:nvGrpSpPr>
        <p:grpSpPr>
          <a:xfrm>
            <a:off x="2385856" y="5974858"/>
            <a:ext cx="4740274" cy="344029"/>
            <a:chOff x="2385856" y="5974858"/>
            <a:chExt cx="4740274" cy="344029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10A758A8-996E-4071-A95C-57F75899D459}"/>
                </a:ext>
              </a:extLst>
            </p:cNvPr>
            <p:cNvSpPr/>
            <p:nvPr/>
          </p:nvSpPr>
          <p:spPr>
            <a:xfrm>
              <a:off x="2554130" y="6011110"/>
              <a:ext cx="4572000" cy="30777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跨年度計畫</a:t>
              </a:r>
              <a:r>
                <a:rPr lang="en-US" altLang="zh-TW" sz="1400" dirty="0">
                  <a:latin typeface="+mj-ea"/>
                  <a:ea typeface="+mj-ea"/>
                </a:rPr>
                <a:t>: FY113 </a:t>
              </a:r>
              <a:r>
                <a:rPr lang="zh-TW" altLang="en-US" sz="1400" dirty="0">
                  <a:latin typeface="+mj-ea"/>
                  <a:ea typeface="+mj-ea"/>
                </a:rPr>
                <a:t>預算餘額未動支無法遞延至</a:t>
              </a:r>
              <a:r>
                <a:rPr lang="en-US" altLang="zh-TW" sz="1400" dirty="0">
                  <a:latin typeface="+mj-ea"/>
                  <a:ea typeface="+mj-ea"/>
                </a:rPr>
                <a:t>FY114</a:t>
              </a:r>
              <a:endParaRPr lang="zh-TW" altLang="en-US" sz="1400" dirty="0">
                <a:latin typeface="+mj-ea"/>
                <a:ea typeface="+mj-ea"/>
              </a:endParaRPr>
            </a:p>
          </p:txBody>
        </p:sp>
        <p:sp>
          <p:nvSpPr>
            <p:cNvPr id="47" name="Freeform 512">
              <a:extLst>
                <a:ext uri="{FF2B5EF4-FFF2-40B4-BE49-F238E27FC236}">
                  <a16:creationId xmlns:a16="http://schemas.microsoft.com/office/drawing/2014/main" id="{412DCB4C-6BBE-48B2-A8A9-0D5F3D79E2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5856" y="5974858"/>
              <a:ext cx="168274" cy="302794"/>
            </a:xfrm>
            <a:custGeom>
              <a:avLst/>
              <a:gdLst>
                <a:gd name="T0" fmla="*/ 54 w 106"/>
                <a:gd name="T1" fmla="*/ 105 h 210"/>
                <a:gd name="T2" fmla="*/ 0 w 106"/>
                <a:gd name="T3" fmla="*/ 159 h 210"/>
                <a:gd name="T4" fmla="*/ 0 w 106"/>
                <a:gd name="T5" fmla="*/ 210 h 210"/>
                <a:gd name="T6" fmla="*/ 0 w 106"/>
                <a:gd name="T7" fmla="*/ 210 h 210"/>
                <a:gd name="T8" fmla="*/ 106 w 106"/>
                <a:gd name="T9" fmla="*/ 105 h 210"/>
                <a:gd name="T10" fmla="*/ 0 w 106"/>
                <a:gd name="T11" fmla="*/ 0 h 210"/>
                <a:gd name="T12" fmla="*/ 0 w 106"/>
                <a:gd name="T13" fmla="*/ 0 h 210"/>
                <a:gd name="T14" fmla="*/ 0 w 106"/>
                <a:gd name="T15" fmla="*/ 51 h 210"/>
                <a:gd name="T16" fmla="*/ 54 w 106"/>
                <a:gd name="T17" fmla="*/ 105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210">
                  <a:moveTo>
                    <a:pt x="54" y="105"/>
                  </a:moveTo>
                  <a:lnTo>
                    <a:pt x="0" y="159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106" y="10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54" y="105"/>
                  </a:ln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758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517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276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035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3794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553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312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071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dirty="0">
                <a:solidFill>
                  <a:srgbClr val="3399FF"/>
                </a:solidFill>
              </a:endParaRPr>
            </a:p>
          </p:txBody>
        </p:sp>
      </p:grpSp>
      <p:sp>
        <p:nvSpPr>
          <p:cNvPr id="48" name="矩形 47">
            <a:extLst>
              <a:ext uri="{FF2B5EF4-FFF2-40B4-BE49-F238E27FC236}">
                <a16:creationId xmlns:a16="http://schemas.microsoft.com/office/drawing/2014/main" id="{EAE8FE03-0724-4E06-A140-BA4D47B0932B}"/>
              </a:ext>
            </a:extLst>
          </p:cNvPr>
          <p:cNvSpPr/>
          <p:nvPr/>
        </p:nvSpPr>
        <p:spPr bwMode="auto">
          <a:xfrm>
            <a:off x="6857216" y="3607654"/>
            <a:ext cx="508784" cy="177800"/>
          </a:xfrm>
          <a:prstGeom prst="rect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6789B05E-1F95-4443-A985-A534D2EA9566}"/>
              </a:ext>
            </a:extLst>
          </p:cNvPr>
          <p:cNvSpPr/>
          <p:nvPr/>
        </p:nvSpPr>
        <p:spPr bwMode="auto">
          <a:xfrm>
            <a:off x="8415866" y="3616118"/>
            <a:ext cx="631270" cy="177800"/>
          </a:xfrm>
          <a:prstGeom prst="rect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1EC201D-EF3F-46F9-B729-808688231048}"/>
              </a:ext>
            </a:extLst>
          </p:cNvPr>
          <p:cNvGrpSpPr/>
          <p:nvPr/>
        </p:nvGrpSpPr>
        <p:grpSpPr>
          <a:xfrm>
            <a:off x="2385856" y="6313904"/>
            <a:ext cx="3225521" cy="313231"/>
            <a:chOff x="2385856" y="6313904"/>
            <a:chExt cx="3225521" cy="313231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3DFCB6F4-2EF1-4266-8E4E-AD84464F5EDF}"/>
                </a:ext>
              </a:extLst>
            </p:cNvPr>
            <p:cNvSpPr/>
            <p:nvPr/>
          </p:nvSpPr>
          <p:spPr>
            <a:xfrm>
              <a:off x="2554130" y="6319358"/>
              <a:ext cx="305724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動支率偏低之計畫，應提早規劃動支</a:t>
              </a:r>
            </a:p>
          </p:txBody>
        </p:sp>
        <p:sp>
          <p:nvSpPr>
            <p:cNvPr id="50" name="Freeform 512">
              <a:extLst>
                <a:ext uri="{FF2B5EF4-FFF2-40B4-BE49-F238E27FC236}">
                  <a16:creationId xmlns:a16="http://schemas.microsoft.com/office/drawing/2014/main" id="{1FA78B25-251E-40E8-ABCF-EB40503F42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5856" y="6313904"/>
              <a:ext cx="168274" cy="302794"/>
            </a:xfrm>
            <a:custGeom>
              <a:avLst/>
              <a:gdLst>
                <a:gd name="T0" fmla="*/ 54 w 106"/>
                <a:gd name="T1" fmla="*/ 105 h 210"/>
                <a:gd name="T2" fmla="*/ 0 w 106"/>
                <a:gd name="T3" fmla="*/ 159 h 210"/>
                <a:gd name="T4" fmla="*/ 0 w 106"/>
                <a:gd name="T5" fmla="*/ 210 h 210"/>
                <a:gd name="T6" fmla="*/ 0 w 106"/>
                <a:gd name="T7" fmla="*/ 210 h 210"/>
                <a:gd name="T8" fmla="*/ 106 w 106"/>
                <a:gd name="T9" fmla="*/ 105 h 210"/>
                <a:gd name="T10" fmla="*/ 0 w 106"/>
                <a:gd name="T11" fmla="*/ 0 h 210"/>
                <a:gd name="T12" fmla="*/ 0 w 106"/>
                <a:gd name="T13" fmla="*/ 0 h 210"/>
                <a:gd name="T14" fmla="*/ 0 w 106"/>
                <a:gd name="T15" fmla="*/ 51 h 210"/>
                <a:gd name="T16" fmla="*/ 54 w 106"/>
                <a:gd name="T17" fmla="*/ 105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210">
                  <a:moveTo>
                    <a:pt x="54" y="105"/>
                  </a:moveTo>
                  <a:lnTo>
                    <a:pt x="0" y="159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106" y="10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54" y="105"/>
                  </a:ln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758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517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276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035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3794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553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312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071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rgbClr val="3399FF"/>
                </a:solidFill>
              </a:endParaRPr>
            </a:p>
          </p:txBody>
        </p:sp>
      </p:grpSp>
      <p:sp>
        <p:nvSpPr>
          <p:cNvPr id="51" name="矩形 50">
            <a:extLst>
              <a:ext uri="{FF2B5EF4-FFF2-40B4-BE49-F238E27FC236}">
                <a16:creationId xmlns:a16="http://schemas.microsoft.com/office/drawing/2014/main" id="{C4D07640-6F2E-41CE-AF3C-F4638C9B231A}"/>
              </a:ext>
            </a:extLst>
          </p:cNvPr>
          <p:cNvSpPr/>
          <p:nvPr/>
        </p:nvSpPr>
        <p:spPr bwMode="auto">
          <a:xfrm>
            <a:off x="6857216" y="1791679"/>
            <a:ext cx="508784" cy="177800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68B6235A-C479-40EF-B60E-E857FF258903}"/>
              </a:ext>
            </a:extLst>
          </p:cNvPr>
          <p:cNvSpPr/>
          <p:nvPr/>
        </p:nvSpPr>
        <p:spPr bwMode="auto">
          <a:xfrm>
            <a:off x="6854804" y="1979239"/>
            <a:ext cx="508784" cy="177800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C31765EF-B1C2-4B7D-A2C2-F3F36E3BF654}"/>
              </a:ext>
            </a:extLst>
          </p:cNvPr>
          <p:cNvCxnSpPr/>
          <p:nvPr/>
        </p:nvCxnSpPr>
        <p:spPr bwMode="auto">
          <a:xfrm>
            <a:off x="4134338" y="2675465"/>
            <a:ext cx="711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DF8B4C39-FA47-4C75-92DE-E91FC10A9AB1}"/>
              </a:ext>
            </a:extLst>
          </p:cNvPr>
          <p:cNvCxnSpPr/>
          <p:nvPr/>
        </p:nvCxnSpPr>
        <p:spPr bwMode="auto">
          <a:xfrm>
            <a:off x="4134338" y="2497665"/>
            <a:ext cx="711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711D8E99-859C-4C41-A660-87C33FAD6DF3}"/>
              </a:ext>
            </a:extLst>
          </p:cNvPr>
          <p:cNvCxnSpPr/>
          <p:nvPr/>
        </p:nvCxnSpPr>
        <p:spPr bwMode="auto">
          <a:xfrm>
            <a:off x="4120779" y="1953839"/>
            <a:ext cx="711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矩形 24">
            <a:extLst>
              <a:ext uri="{FF2B5EF4-FFF2-40B4-BE49-F238E27FC236}">
                <a16:creationId xmlns:a16="http://schemas.microsoft.com/office/drawing/2014/main" id="{D8B9179D-4B19-4FE0-BE42-DA0AF40D856A}"/>
              </a:ext>
            </a:extLst>
          </p:cNvPr>
          <p:cNvSpPr/>
          <p:nvPr/>
        </p:nvSpPr>
        <p:spPr bwMode="auto">
          <a:xfrm>
            <a:off x="6854020" y="5341815"/>
            <a:ext cx="508784" cy="177800"/>
          </a:xfrm>
          <a:prstGeom prst="rect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BDE2C6B7-E0A5-4EE7-923B-B4D9A50FA296}"/>
              </a:ext>
            </a:extLst>
          </p:cNvPr>
          <p:cNvSpPr/>
          <p:nvPr/>
        </p:nvSpPr>
        <p:spPr bwMode="auto">
          <a:xfrm>
            <a:off x="8412670" y="5341815"/>
            <a:ext cx="631270" cy="160866"/>
          </a:xfrm>
          <a:prstGeom prst="rect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5741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18</a:t>
            </a:fld>
            <a:endParaRPr lang="zh-TW" altLang="en-US" dirty="0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1301082" y="42577"/>
            <a:ext cx="6784139" cy="697538"/>
          </a:xfrm>
        </p:spPr>
        <p:txBody>
          <a:bodyPr/>
          <a:lstStyle/>
          <a:p>
            <a:r>
              <a:rPr lang="zh-TW" altLang="en-US" sz="28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間接費用</a:t>
            </a:r>
            <a:endParaRPr lang="zh-TW" altLang="en-US" sz="280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F34EE3D-C9BC-4DAB-AE67-5B9EA34D1DD9}"/>
              </a:ext>
            </a:extLst>
          </p:cNvPr>
          <p:cNvSpPr txBox="1"/>
          <p:nvPr/>
        </p:nvSpPr>
        <p:spPr>
          <a:xfrm>
            <a:off x="7503734" y="515284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D151C8B-A8DD-4370-898B-BF13D2944850}"/>
              </a:ext>
            </a:extLst>
          </p:cNvPr>
          <p:cNvSpPr/>
          <p:nvPr/>
        </p:nvSpPr>
        <p:spPr>
          <a:xfrm>
            <a:off x="67733" y="6228239"/>
            <a:ext cx="16562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TW" altLang="en-US" sz="1200" dirty="0">
                <a:latin typeface="+mj-ea"/>
                <a:ea typeface="+mj-ea"/>
              </a:rPr>
              <a:t>資料截止日</a:t>
            </a:r>
            <a:r>
              <a:rPr lang="en-US" altLang="zh-TW" sz="1200" dirty="0">
                <a:latin typeface="+mj-ea"/>
                <a:ea typeface="+mj-ea"/>
              </a:rPr>
              <a:t>:113/11/8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713FB38D-9402-4D00-9500-D1D46651E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" y="792283"/>
            <a:ext cx="9033933" cy="5278317"/>
          </a:xfrm>
          <a:prstGeom prst="rect">
            <a:avLst/>
          </a:prstGeom>
        </p:spPr>
      </p:pic>
      <p:sp>
        <p:nvSpPr>
          <p:cNvPr id="10" name="橢圓 9">
            <a:extLst>
              <a:ext uri="{FF2B5EF4-FFF2-40B4-BE49-F238E27FC236}">
                <a16:creationId xmlns:a16="http://schemas.microsoft.com/office/drawing/2014/main" id="{8A96AEC9-5315-4F7E-B1F8-DC743C4A64BF}"/>
              </a:ext>
            </a:extLst>
          </p:cNvPr>
          <p:cNvSpPr/>
          <p:nvPr/>
        </p:nvSpPr>
        <p:spPr bwMode="auto">
          <a:xfrm>
            <a:off x="2988530" y="3548018"/>
            <a:ext cx="491270" cy="287381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7473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4E4FE651-56AC-41F7-9861-18E046D69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94" y="866008"/>
            <a:ext cx="8978537" cy="2752177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E08773D2-40A8-4A85-901C-1EB52F3A6C6E}"/>
              </a:ext>
            </a:extLst>
          </p:cNvPr>
          <p:cNvSpPr txBox="1"/>
          <p:nvPr/>
        </p:nvSpPr>
        <p:spPr>
          <a:xfrm>
            <a:off x="1583775" y="226975"/>
            <a:ext cx="5976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應收帳款超過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90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天期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已開立發票尚未收款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EB997BAA-82A0-435D-BCF4-A0A7E2137A26}"/>
              </a:ext>
            </a:extLst>
          </p:cNvPr>
          <p:cNvSpPr txBox="1"/>
          <p:nvPr/>
        </p:nvSpPr>
        <p:spPr>
          <a:xfrm>
            <a:off x="418011" y="4214573"/>
            <a:ext cx="847344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41438" indent="-1341438" algn="l"/>
            <a:r>
              <a:rPr lang="en-US" altLang="zh-TW" dirty="0">
                <a:latin typeface="+mn-ea"/>
                <a:ea typeface="+mn-ea"/>
              </a:rPr>
              <a:t>H</a:t>
            </a:r>
            <a:r>
              <a:rPr lang="zh-TW" altLang="en-US" dirty="0">
                <a:latin typeface="+mn-ea"/>
                <a:ea typeface="+mn-ea"/>
              </a:rPr>
              <a:t>組：合勤：已於</a:t>
            </a:r>
            <a:r>
              <a:rPr lang="en-US" altLang="zh-TW" dirty="0">
                <a:latin typeface="+mn-ea"/>
                <a:ea typeface="+mn-ea"/>
              </a:rPr>
              <a:t>11/1</a:t>
            </a:r>
            <a:r>
              <a:rPr lang="zh-TW" altLang="en-US" dirty="0">
                <a:latin typeface="+mn-ea"/>
                <a:ea typeface="+mn-ea"/>
              </a:rPr>
              <a:t>聯繫廠商，內部會計作業中，將繼續追蹤實際繳款日程。</a:t>
            </a:r>
            <a:endParaRPr lang="en-US" altLang="zh-TW" dirty="0">
              <a:latin typeface="+mn-ea"/>
              <a:ea typeface="+mn-ea"/>
            </a:endParaRPr>
          </a:p>
          <a:p>
            <a:pPr algn="l"/>
            <a:r>
              <a:rPr lang="zh-TW" altLang="en-US" dirty="0">
                <a:latin typeface="+mn-ea"/>
                <a:ea typeface="+mn-ea"/>
              </a:rPr>
              <a:t>          麗媚：已於</a:t>
            </a:r>
            <a:r>
              <a:rPr lang="en-US" altLang="zh-TW" dirty="0">
                <a:latin typeface="+mn-ea"/>
                <a:ea typeface="+mn-ea"/>
              </a:rPr>
              <a:t>11/5</a:t>
            </a:r>
            <a:r>
              <a:rPr lang="zh-TW" altLang="en-US" dirty="0">
                <a:latin typeface="+mn-ea"/>
                <a:ea typeface="+mn-ea"/>
              </a:rPr>
              <a:t>再次聯繫廠商，尚待回覆</a:t>
            </a:r>
            <a:r>
              <a:rPr lang="zh-TW" altLang="en-US" sz="2000" dirty="0">
                <a:latin typeface="+mn-ea"/>
                <a:ea typeface="+mn-ea"/>
              </a:rPr>
              <a:t>。</a:t>
            </a:r>
            <a:endParaRPr lang="en-US" altLang="zh-TW" dirty="0">
              <a:latin typeface="+mn-ea"/>
              <a:ea typeface="+mn-ea"/>
            </a:endParaRPr>
          </a:p>
          <a:p>
            <a:pPr algn="l"/>
            <a:r>
              <a:rPr lang="en-US" altLang="zh-TW" dirty="0">
                <a:latin typeface="+mn-ea"/>
                <a:ea typeface="+mn-ea"/>
              </a:rPr>
              <a:t>S</a:t>
            </a:r>
            <a:r>
              <a:rPr lang="zh-TW" altLang="en-US" dirty="0">
                <a:latin typeface="+mn-ea"/>
                <a:ea typeface="+mn-ea"/>
              </a:rPr>
              <a:t>組：德明財經科技大學：預計</a:t>
            </a:r>
            <a:r>
              <a:rPr lang="en-US" altLang="zh-TW" dirty="0">
                <a:latin typeface="+mn-ea"/>
                <a:ea typeface="+mn-ea"/>
              </a:rPr>
              <a:t>12</a:t>
            </a:r>
            <a:r>
              <a:rPr lang="zh-TW" altLang="en-US" dirty="0">
                <a:latin typeface="+mn-ea"/>
                <a:ea typeface="+mn-ea"/>
              </a:rPr>
              <a:t>月底付款。</a:t>
            </a:r>
            <a:endParaRPr lang="en-US" altLang="zh-TW" dirty="0">
              <a:latin typeface="+mn-ea"/>
              <a:ea typeface="+mn-ea"/>
            </a:endParaRPr>
          </a:p>
          <a:p>
            <a:pPr marL="627063" indent="-627063" algn="l"/>
            <a:r>
              <a:rPr lang="en-US" altLang="zh-TW" dirty="0">
                <a:latin typeface="+mn-ea"/>
                <a:ea typeface="+mn-ea"/>
              </a:rPr>
              <a:t>U</a:t>
            </a:r>
            <a:r>
              <a:rPr lang="zh-TW" altLang="en-US" dirty="0">
                <a:latin typeface="+mn-ea"/>
                <a:ea typeface="+mn-ea"/>
              </a:rPr>
              <a:t>組：郅迅：已於</a:t>
            </a:r>
            <a:r>
              <a:rPr lang="en-US" altLang="zh-TW" dirty="0">
                <a:latin typeface="+mn-ea"/>
                <a:ea typeface="+mn-ea"/>
              </a:rPr>
              <a:t>9/26</a:t>
            </a:r>
            <a:r>
              <a:rPr lang="zh-TW" altLang="en-US" dirty="0">
                <a:latin typeface="+mn-ea"/>
                <a:ea typeface="+mn-ea"/>
              </a:rPr>
              <a:t>、</a:t>
            </a:r>
            <a:r>
              <a:rPr lang="en-US" altLang="zh-TW" dirty="0">
                <a:latin typeface="+mn-ea"/>
                <a:ea typeface="+mn-ea"/>
              </a:rPr>
              <a:t>10/1</a:t>
            </a:r>
            <a:r>
              <a:rPr lang="zh-TW" altLang="en-US" dirty="0">
                <a:latin typeface="+mn-ea"/>
                <a:ea typeface="+mn-ea"/>
              </a:rPr>
              <a:t>、</a:t>
            </a:r>
            <a:r>
              <a:rPr lang="en-US" altLang="zh-TW" dirty="0">
                <a:latin typeface="+mn-ea"/>
                <a:ea typeface="+mn-ea"/>
              </a:rPr>
              <a:t>11/4</a:t>
            </a:r>
            <a:r>
              <a:rPr lang="zh-TW" altLang="en-US" dirty="0">
                <a:latin typeface="+mn-ea"/>
                <a:ea typeface="+mn-ea"/>
              </a:rPr>
              <a:t>、</a:t>
            </a:r>
            <a:r>
              <a:rPr lang="en-US" altLang="zh-TW" dirty="0">
                <a:latin typeface="+mn-ea"/>
                <a:ea typeface="+mn-ea"/>
              </a:rPr>
              <a:t>11/6</a:t>
            </a:r>
            <a:r>
              <a:rPr lang="zh-TW" altLang="en-US" dirty="0">
                <a:latin typeface="+mn-ea"/>
                <a:ea typeface="+mn-ea"/>
              </a:rPr>
              <a:t>信件稽催及電話通知，</a:t>
            </a:r>
            <a:r>
              <a:rPr lang="zh-TW" altLang="en-US" dirty="0">
                <a:solidFill>
                  <a:srgbClr val="FF0000"/>
                </a:solidFill>
                <a:latin typeface="+mn-ea"/>
                <a:ea typeface="+mn-ea"/>
              </a:rPr>
              <a:t>廠商仍未回覆預計付款日</a:t>
            </a:r>
            <a:r>
              <a:rPr lang="zh-TW" altLang="en-US" dirty="0">
                <a:latin typeface="+mn-ea"/>
                <a:ea typeface="+mn-ea"/>
              </a:rPr>
              <a:t>；預計</a:t>
            </a:r>
            <a:r>
              <a:rPr lang="en-US" altLang="zh-TW" dirty="0">
                <a:latin typeface="+mn-ea"/>
                <a:ea typeface="+mn-ea"/>
              </a:rPr>
              <a:t>11</a:t>
            </a:r>
            <a:r>
              <a:rPr lang="zh-TW" altLang="en-US" dirty="0">
                <a:latin typeface="+mn-ea"/>
                <a:ea typeface="+mn-ea"/>
              </a:rPr>
              <a:t>月中發送催收信函。</a:t>
            </a:r>
            <a:endParaRPr lang="en-US" altLang="zh-TW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8208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948" y="469382"/>
            <a:ext cx="8592923" cy="4320175"/>
          </a:xfrm>
          <a:prstGeom prst="rect">
            <a:avLst/>
          </a:prstGeom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85F588A-4101-4998-85E2-B286BE69D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35367C3-45C4-41E4-8AC3-0CE870A1F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1394" y="-3361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收支餘絀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B02FCA8-0363-4094-BED3-920ECED119F1}"/>
              </a:ext>
            </a:extLst>
          </p:cNvPr>
          <p:cNvSpPr txBox="1"/>
          <p:nvPr/>
        </p:nvSpPr>
        <p:spPr>
          <a:xfrm>
            <a:off x="7097301" y="94511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950" y="4896748"/>
            <a:ext cx="8679921" cy="16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555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5374B86B-4881-4F10-A6C7-058FFA232D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6186" y="940565"/>
            <a:ext cx="6997700" cy="3309218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E08773D2-40A8-4A85-901C-1EB52F3A6C6E}"/>
              </a:ext>
            </a:extLst>
          </p:cNvPr>
          <p:cNvSpPr txBox="1"/>
          <p:nvPr/>
        </p:nvSpPr>
        <p:spPr>
          <a:xfrm>
            <a:off x="2051334" y="198496"/>
            <a:ext cx="4931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應收票據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客戶繳交非即期票據沖抵帳款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D10C4F67-50D9-4627-9D76-607321A04AE0}"/>
              </a:ext>
            </a:extLst>
          </p:cNvPr>
          <p:cNvSpPr txBox="1"/>
          <p:nvPr/>
        </p:nvSpPr>
        <p:spPr>
          <a:xfrm>
            <a:off x="7280998" y="704029"/>
            <a:ext cx="9541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728FCD59-8C4D-4E81-9D4F-94A55BE12F16}"/>
              </a:ext>
            </a:extLst>
          </p:cNvPr>
          <p:cNvSpPr txBox="1"/>
          <p:nvPr/>
        </p:nvSpPr>
        <p:spPr>
          <a:xfrm>
            <a:off x="393369" y="642696"/>
            <a:ext cx="22243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資料統計截止日</a:t>
            </a:r>
            <a:r>
              <a:rPr lang="en-US" altLang="zh-TW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:113/10/31</a:t>
            </a:r>
            <a:endParaRPr lang="zh-TW" altLang="en-US" sz="10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38CBB0D7-7077-45B5-88A9-BD340956C86C}"/>
              </a:ext>
            </a:extLst>
          </p:cNvPr>
          <p:cNvSpPr txBox="1"/>
          <p:nvPr/>
        </p:nvSpPr>
        <p:spPr>
          <a:xfrm>
            <a:off x="1571584" y="940565"/>
            <a:ext cx="95415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TW" altLang="en-US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單位別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F302F75-323C-4386-981A-C5B09EC269A1}"/>
              </a:ext>
            </a:extLst>
          </p:cNvPr>
          <p:cNvSpPr/>
          <p:nvPr/>
        </p:nvSpPr>
        <p:spPr bwMode="auto">
          <a:xfrm>
            <a:off x="1689463" y="3570514"/>
            <a:ext cx="6975566" cy="200297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4E39E954-3F04-43C3-BDED-18A0BCBA14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929" y="4559260"/>
            <a:ext cx="7658100" cy="1841500"/>
          </a:xfrm>
          <a:prstGeom prst="rect">
            <a:avLst/>
          </a:prstGeom>
        </p:spPr>
      </p:pic>
      <p:grpSp>
        <p:nvGrpSpPr>
          <p:cNvPr id="35" name="群組 34">
            <a:extLst>
              <a:ext uri="{FF2B5EF4-FFF2-40B4-BE49-F238E27FC236}">
                <a16:creationId xmlns:a16="http://schemas.microsoft.com/office/drawing/2014/main" id="{C913E8BE-1260-4302-BA01-0ED06E7AB69C}"/>
              </a:ext>
            </a:extLst>
          </p:cNvPr>
          <p:cNvGrpSpPr/>
          <p:nvPr/>
        </p:nvGrpSpPr>
        <p:grpSpPr>
          <a:xfrm>
            <a:off x="1006929" y="3719500"/>
            <a:ext cx="650400" cy="792375"/>
            <a:chOff x="1006929" y="3719500"/>
            <a:chExt cx="650400" cy="792375"/>
          </a:xfrm>
        </p:grpSpPr>
        <p:cxnSp>
          <p:nvCxnSpPr>
            <p:cNvPr id="5" name="接點: 肘形 4">
              <a:extLst>
                <a:ext uri="{FF2B5EF4-FFF2-40B4-BE49-F238E27FC236}">
                  <a16:creationId xmlns:a16="http://schemas.microsoft.com/office/drawing/2014/main" id="{C91F5100-2BEA-4C18-BB6D-6D0E6B6A2A77}"/>
                </a:ext>
              </a:extLst>
            </p:cNvPr>
            <p:cNvCxnSpPr/>
            <p:nvPr/>
          </p:nvCxnSpPr>
          <p:spPr bwMode="auto">
            <a:xfrm rot="5400000">
              <a:off x="838008" y="3897039"/>
              <a:ext cx="752412" cy="397333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直線單箭頭接點 31">
              <a:extLst>
                <a:ext uri="{FF2B5EF4-FFF2-40B4-BE49-F238E27FC236}">
                  <a16:creationId xmlns:a16="http://schemas.microsoft.com/office/drawing/2014/main" id="{92E6850B-41D8-418F-9C84-D1DA35C2D3F0}"/>
                </a:ext>
              </a:extLst>
            </p:cNvPr>
            <p:cNvCxnSpPr>
              <a:endCxn id="6" idx="1"/>
            </p:cNvCxnSpPr>
            <p:nvPr/>
          </p:nvCxnSpPr>
          <p:spPr bwMode="auto">
            <a:xfrm>
              <a:off x="1430218" y="3721038"/>
              <a:ext cx="227111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直線單箭頭接點 33">
              <a:extLst>
                <a:ext uri="{FF2B5EF4-FFF2-40B4-BE49-F238E27FC236}">
                  <a16:creationId xmlns:a16="http://schemas.microsoft.com/office/drawing/2014/main" id="{BB6D1209-522A-4D27-AA97-0560D593A598}"/>
                </a:ext>
              </a:extLst>
            </p:cNvPr>
            <p:cNvCxnSpPr/>
            <p:nvPr/>
          </p:nvCxnSpPr>
          <p:spPr bwMode="auto">
            <a:xfrm>
              <a:off x="1006929" y="4400967"/>
              <a:ext cx="0" cy="1109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E3C6250A-4D4D-4F30-84A8-05C500F44245}"/>
              </a:ext>
            </a:extLst>
          </p:cNvPr>
          <p:cNvSpPr txBox="1"/>
          <p:nvPr/>
        </p:nvSpPr>
        <p:spPr>
          <a:xfrm>
            <a:off x="34100" y="3239165"/>
            <a:ext cx="1515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>
                <a:latin typeface="+mj-ea"/>
                <a:ea typeface="+mj-ea"/>
              </a:rPr>
              <a:t>中心占比</a:t>
            </a:r>
            <a:r>
              <a:rPr lang="en-US" altLang="zh-TW" sz="1400" dirty="0">
                <a:latin typeface="+mj-ea"/>
                <a:ea typeface="+mj-ea"/>
              </a:rPr>
              <a:t>38%</a:t>
            </a:r>
          </a:p>
          <a:p>
            <a:pPr algn="l"/>
            <a:r>
              <a:rPr lang="en-US" altLang="zh-TW" sz="1400" dirty="0">
                <a:latin typeface="+mj-ea"/>
                <a:ea typeface="+mj-ea"/>
              </a:rPr>
              <a:t>(</a:t>
            </a:r>
            <a:r>
              <a:rPr lang="zh-TW" altLang="en-US" sz="1400" dirty="0">
                <a:latin typeface="+mj-ea"/>
                <a:ea typeface="+mj-ea"/>
              </a:rPr>
              <a:t>不含三欣</a:t>
            </a:r>
            <a:r>
              <a:rPr lang="en-US" altLang="zh-TW" sz="1400" dirty="0">
                <a:latin typeface="+mj-ea"/>
                <a:ea typeface="+mj-ea"/>
              </a:rPr>
              <a:t>5-6</a:t>
            </a:r>
            <a:r>
              <a:rPr lang="zh-TW" altLang="en-US" sz="1400" dirty="0">
                <a:latin typeface="+mj-ea"/>
                <a:ea typeface="+mj-ea"/>
              </a:rPr>
              <a:t>期預收款</a:t>
            </a:r>
            <a:r>
              <a:rPr lang="en-US" altLang="zh-TW" sz="1400" dirty="0">
                <a:latin typeface="+mj-ea"/>
                <a:ea typeface="+mj-ea"/>
              </a:rPr>
              <a:t>63,000</a:t>
            </a:r>
            <a:r>
              <a:rPr lang="zh-TW" altLang="en-US" sz="1400" dirty="0">
                <a:latin typeface="+mj-ea"/>
                <a:ea typeface="+mj-ea"/>
              </a:rPr>
              <a:t>千元</a:t>
            </a:r>
            <a:r>
              <a:rPr lang="en-US" altLang="zh-TW" sz="1400" dirty="0">
                <a:latin typeface="+mj-ea"/>
                <a:ea typeface="+mj-ea"/>
              </a:rPr>
              <a:t>)</a:t>
            </a:r>
            <a:endParaRPr lang="zh-TW" altLang="en-US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348346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1240349-5787-47DD-9A64-0832F2DBC2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21</a:t>
            </a:fld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E6E29BD5-3F13-4382-B9BF-4612D29A797A}"/>
              </a:ext>
            </a:extLst>
          </p:cNvPr>
          <p:cNvSpPr txBox="1"/>
          <p:nvPr/>
        </p:nvSpPr>
        <p:spPr>
          <a:xfrm>
            <a:off x="2286000" y="220717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應收票據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票期超過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天以上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明細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B907EA80-E4EC-4BFA-A0FB-A65693844A4F}"/>
              </a:ext>
            </a:extLst>
          </p:cNvPr>
          <p:cNvSpPr txBox="1"/>
          <p:nvPr/>
        </p:nvSpPr>
        <p:spPr>
          <a:xfrm>
            <a:off x="1249417" y="6079758"/>
            <a:ext cx="61406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TW" sz="1800" i="0" dirty="0">
                <a:solidFill>
                  <a:srgbClr val="FF0000"/>
                </a:solidFill>
                <a:effectLst/>
                <a:latin typeface="+mj-ea"/>
                <a:ea typeface="+mj-ea"/>
              </a:rPr>
              <a:t>113</a:t>
            </a:r>
            <a:r>
              <a:rPr lang="zh-TW" altLang="en-US" sz="1800" i="0" dirty="0">
                <a:solidFill>
                  <a:srgbClr val="FF0000"/>
                </a:solidFill>
                <a:effectLst/>
                <a:latin typeface="+mj-ea"/>
                <a:ea typeface="+mj-ea"/>
              </a:rPr>
              <a:t>年第</a:t>
            </a:r>
            <a:r>
              <a:rPr lang="en-US" altLang="zh-TW" sz="1800" i="0" dirty="0">
                <a:solidFill>
                  <a:srgbClr val="FF0000"/>
                </a:solidFill>
                <a:effectLst/>
                <a:latin typeface="+mj-ea"/>
                <a:ea typeface="+mj-ea"/>
              </a:rPr>
              <a:t>3</a:t>
            </a:r>
            <a:r>
              <a:rPr lang="zh-TW" altLang="en-US" sz="1800" i="0" dirty="0">
                <a:solidFill>
                  <a:srgbClr val="FF0000"/>
                </a:solidFill>
                <a:effectLst/>
                <a:latin typeface="+mj-ea"/>
                <a:ea typeface="+mj-ea"/>
              </a:rPr>
              <a:t>次稽核報告</a:t>
            </a:r>
            <a:r>
              <a:rPr lang="en-US" altLang="zh-TW" sz="1800" i="0" dirty="0">
                <a:solidFill>
                  <a:srgbClr val="FF0000"/>
                </a:solidFill>
                <a:effectLst/>
                <a:latin typeface="+mj-ea"/>
                <a:ea typeface="+mj-ea"/>
              </a:rPr>
              <a:t>: </a:t>
            </a:r>
            <a:r>
              <a:rPr lang="zh-TW" altLang="en-US" sz="1800" i="0" dirty="0">
                <a:solidFill>
                  <a:srgbClr val="FF0000"/>
                </a:solidFill>
                <a:effectLst/>
                <a:latin typeface="+mj-ea"/>
                <a:ea typeface="+mj-ea"/>
              </a:rPr>
              <a:t>宜留意長天期票據案件追蹤處理</a:t>
            </a:r>
            <a:endParaRPr lang="en-US" altLang="zh-TW" sz="18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29B41702-FFE4-4093-A2E2-192932ED7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862" y="835572"/>
            <a:ext cx="7980270" cy="5074987"/>
          </a:xfrm>
          <a:prstGeom prst="rect">
            <a:avLst/>
          </a:prstGeom>
        </p:spPr>
      </p:pic>
      <p:sp>
        <p:nvSpPr>
          <p:cNvPr id="11" name="文字方塊 10">
            <a:extLst>
              <a:ext uri="{FF2B5EF4-FFF2-40B4-BE49-F238E27FC236}">
                <a16:creationId xmlns:a16="http://schemas.microsoft.com/office/drawing/2014/main" id="{1BBE2777-CD07-44BA-82A3-9D36FAF8BEBC}"/>
              </a:ext>
            </a:extLst>
          </p:cNvPr>
          <p:cNvSpPr txBox="1"/>
          <p:nvPr/>
        </p:nvSpPr>
        <p:spPr>
          <a:xfrm>
            <a:off x="7296764" y="472777"/>
            <a:ext cx="9541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</a:p>
        </p:txBody>
      </p:sp>
    </p:spTree>
    <p:extLst>
      <p:ext uri="{BB962C8B-B14F-4D97-AF65-F5344CB8AC3E}">
        <p14:creationId xmlns:p14="http://schemas.microsoft.com/office/powerpoint/2010/main" val="32014003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1FE0E858-2FB7-46C0-979C-7F958554BA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33" y="1035542"/>
            <a:ext cx="7970958" cy="4695100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22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52754" y="192223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endParaRPr lang="en-US" altLang="zh-TW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應計收入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企業收入認列超過開立發票數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(BP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計畫已結束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/IP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已交付完成超過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B70B6D5-F72E-4FFF-A6A1-5BEA71126984}"/>
              </a:ext>
            </a:extLst>
          </p:cNvPr>
          <p:cNvSpPr txBox="1"/>
          <p:nvPr/>
        </p:nvSpPr>
        <p:spPr>
          <a:xfrm>
            <a:off x="7259532" y="4072339"/>
            <a:ext cx="1842135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zh-TW" altLang="en-US" sz="1000" dirty="0">
                <a:solidFill>
                  <a:srgbClr val="FF0000"/>
                </a:solidFill>
                <a:highlight>
                  <a:srgbClr val="FFFF99"/>
                </a:highlight>
                <a:latin typeface="+mj-ea"/>
                <a:ea typeface="+mj-ea"/>
              </a:rPr>
              <a:t>合約生效</a:t>
            </a:r>
            <a:r>
              <a:rPr lang="en-US" altLang="zh-TW" sz="1000" dirty="0">
                <a:solidFill>
                  <a:srgbClr val="FF0000"/>
                </a:solidFill>
                <a:highlight>
                  <a:srgbClr val="FFFF99"/>
                </a:highlight>
                <a:latin typeface="+mj-ea"/>
                <a:ea typeface="+mj-ea"/>
              </a:rPr>
              <a:t>(112/12/1)</a:t>
            </a:r>
            <a:r>
              <a:rPr lang="zh-TW" altLang="en-US" sz="1000" dirty="0">
                <a:solidFill>
                  <a:srgbClr val="FF0000"/>
                </a:solidFill>
                <a:highlight>
                  <a:srgbClr val="FFFF99"/>
                </a:highlight>
                <a:latin typeface="+mj-ea"/>
                <a:ea typeface="+mj-ea"/>
              </a:rPr>
              <a:t>且收到乙方發票</a:t>
            </a:r>
            <a:r>
              <a:rPr lang="en-US" altLang="zh-TW" sz="1000" dirty="0">
                <a:solidFill>
                  <a:srgbClr val="FF0000"/>
                </a:solidFill>
                <a:highlight>
                  <a:srgbClr val="FFFF99"/>
                </a:highlight>
                <a:latin typeface="+mj-ea"/>
                <a:ea typeface="+mj-ea"/>
              </a:rPr>
              <a:t>(</a:t>
            </a:r>
            <a:r>
              <a:rPr lang="zh-TW" altLang="en-US" sz="1000" dirty="0">
                <a:solidFill>
                  <a:srgbClr val="FF0000"/>
                </a:solidFill>
                <a:highlight>
                  <a:srgbClr val="FFFF99"/>
                </a:highlight>
                <a:latin typeface="+mj-ea"/>
                <a:ea typeface="+mj-ea"/>
              </a:rPr>
              <a:t>待研究組確認</a:t>
            </a:r>
            <a:r>
              <a:rPr lang="en-US" altLang="zh-TW" sz="1000" dirty="0">
                <a:solidFill>
                  <a:srgbClr val="FF0000"/>
                </a:solidFill>
                <a:highlight>
                  <a:srgbClr val="FFFF99"/>
                </a:highlight>
                <a:latin typeface="+mj-ea"/>
                <a:ea typeface="+mj-ea"/>
              </a:rPr>
              <a:t>)</a:t>
            </a:r>
            <a:endParaRPr lang="zh-TW" altLang="en-US" sz="1000" dirty="0">
              <a:solidFill>
                <a:srgbClr val="FF0000"/>
              </a:solidFill>
              <a:highlight>
                <a:srgbClr val="FFFF99"/>
              </a:highlight>
              <a:latin typeface="+mj-ea"/>
              <a:ea typeface="+mj-ea"/>
            </a:endParaRPr>
          </a:p>
        </p:txBody>
      </p:sp>
      <p:cxnSp>
        <p:nvCxnSpPr>
          <p:cNvPr id="9" name="接點: 弧形 8">
            <a:extLst>
              <a:ext uri="{FF2B5EF4-FFF2-40B4-BE49-F238E27FC236}">
                <a16:creationId xmlns:a16="http://schemas.microsoft.com/office/drawing/2014/main" id="{178AF335-8A91-4580-88C2-69C9896E6E56}"/>
              </a:ext>
            </a:extLst>
          </p:cNvPr>
          <p:cNvCxnSpPr>
            <a:cxnSpLocks/>
          </p:cNvCxnSpPr>
          <p:nvPr/>
        </p:nvCxnSpPr>
        <p:spPr bwMode="auto">
          <a:xfrm>
            <a:off x="6828826" y="4207122"/>
            <a:ext cx="430706" cy="130544"/>
          </a:xfrm>
          <a:prstGeom prst="curvedConnector3">
            <a:avLst/>
          </a:prstGeom>
          <a:ln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6CBFFD57-84AB-45D4-992A-4EB3AD2AA64C}"/>
              </a:ext>
            </a:extLst>
          </p:cNvPr>
          <p:cNvSpPr/>
          <p:nvPr/>
        </p:nvSpPr>
        <p:spPr bwMode="auto">
          <a:xfrm>
            <a:off x="6372286" y="1812293"/>
            <a:ext cx="612554" cy="222735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0A3FD42-B67C-4F38-90CF-A94E241B8888}"/>
              </a:ext>
            </a:extLst>
          </p:cNvPr>
          <p:cNvSpPr/>
          <p:nvPr/>
        </p:nvSpPr>
        <p:spPr bwMode="auto">
          <a:xfrm>
            <a:off x="6372286" y="3270541"/>
            <a:ext cx="612554" cy="222735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BB125DB-10F1-400E-9753-E603B1F0853C}"/>
              </a:ext>
            </a:extLst>
          </p:cNvPr>
          <p:cNvSpPr/>
          <p:nvPr/>
        </p:nvSpPr>
        <p:spPr bwMode="auto">
          <a:xfrm>
            <a:off x="6391949" y="2078503"/>
            <a:ext cx="612554" cy="222735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C9504E4B-3522-43AD-B4AF-328C98EDFE45}"/>
              </a:ext>
            </a:extLst>
          </p:cNvPr>
          <p:cNvGrpSpPr/>
          <p:nvPr/>
        </p:nvGrpSpPr>
        <p:grpSpPr>
          <a:xfrm>
            <a:off x="1638808" y="6051961"/>
            <a:ext cx="6624595" cy="307777"/>
            <a:chOff x="1906319" y="6528489"/>
            <a:chExt cx="4826420" cy="307777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4DB39093-45A4-4A69-B8BE-8CD9783E7DFE}"/>
                </a:ext>
              </a:extLst>
            </p:cNvPr>
            <p:cNvSpPr/>
            <p:nvPr/>
          </p:nvSpPr>
          <p:spPr>
            <a:xfrm>
              <a:off x="2160739" y="6528489"/>
              <a:ext cx="4572000" cy="30777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計畫結束逾兩年，如無特殊原因，本院簽證會計師建議轉列收入減項</a:t>
              </a:r>
            </a:p>
          </p:txBody>
        </p:sp>
        <p:sp>
          <p:nvSpPr>
            <p:cNvPr id="18" name="Freeform 512">
              <a:extLst>
                <a:ext uri="{FF2B5EF4-FFF2-40B4-BE49-F238E27FC236}">
                  <a16:creationId xmlns:a16="http://schemas.microsoft.com/office/drawing/2014/main" id="{74AC1125-01C8-43E4-8930-6B8978BDC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6319" y="6533472"/>
              <a:ext cx="168274" cy="302794"/>
            </a:xfrm>
            <a:custGeom>
              <a:avLst/>
              <a:gdLst>
                <a:gd name="T0" fmla="*/ 54 w 106"/>
                <a:gd name="T1" fmla="*/ 105 h 210"/>
                <a:gd name="T2" fmla="*/ 0 w 106"/>
                <a:gd name="T3" fmla="*/ 159 h 210"/>
                <a:gd name="T4" fmla="*/ 0 w 106"/>
                <a:gd name="T5" fmla="*/ 210 h 210"/>
                <a:gd name="T6" fmla="*/ 0 w 106"/>
                <a:gd name="T7" fmla="*/ 210 h 210"/>
                <a:gd name="T8" fmla="*/ 106 w 106"/>
                <a:gd name="T9" fmla="*/ 105 h 210"/>
                <a:gd name="T10" fmla="*/ 0 w 106"/>
                <a:gd name="T11" fmla="*/ 0 h 210"/>
                <a:gd name="T12" fmla="*/ 0 w 106"/>
                <a:gd name="T13" fmla="*/ 0 h 210"/>
                <a:gd name="T14" fmla="*/ 0 w 106"/>
                <a:gd name="T15" fmla="*/ 51 h 210"/>
                <a:gd name="T16" fmla="*/ 54 w 106"/>
                <a:gd name="T17" fmla="*/ 105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210">
                  <a:moveTo>
                    <a:pt x="54" y="105"/>
                  </a:moveTo>
                  <a:lnTo>
                    <a:pt x="0" y="159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106" y="10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54" y="105"/>
                  </a:ln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758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517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276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035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3794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553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312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071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dirty="0">
                <a:solidFill>
                  <a:srgbClr val="3399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01162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23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105508" y="175946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應計收入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企業收入認列超過開立發票數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90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天內及尚未結案金額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超過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萬以上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CDDC127C-D4BF-46B7-9C79-3375DB1AA771}"/>
              </a:ext>
            </a:extLst>
          </p:cNvPr>
          <p:cNvGrpSpPr/>
          <p:nvPr/>
        </p:nvGrpSpPr>
        <p:grpSpPr>
          <a:xfrm>
            <a:off x="1621524" y="6071910"/>
            <a:ext cx="6506355" cy="523220"/>
            <a:chOff x="1916503" y="6182317"/>
            <a:chExt cx="4740274" cy="52322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DE9561B-192A-4423-88F8-7B6D374D81E8}"/>
                </a:ext>
              </a:extLst>
            </p:cNvPr>
            <p:cNvSpPr/>
            <p:nvPr/>
          </p:nvSpPr>
          <p:spPr>
            <a:xfrm>
              <a:off x="2084777" y="6182317"/>
              <a:ext cx="4572000" cy="52322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請各主管督導已結案計畫驗收進度</a:t>
              </a:r>
              <a:r>
                <a:rPr lang="en-US" altLang="zh-TW" sz="1400" dirty="0">
                  <a:latin typeface="+mj-ea"/>
                  <a:ea typeface="+mj-ea"/>
                </a:rPr>
                <a:t>,</a:t>
              </a:r>
              <a:r>
                <a:rPr lang="zh-TW" altLang="en-US" sz="1400" dirty="0">
                  <a:latin typeface="+mj-ea"/>
                  <a:ea typeface="+mj-ea"/>
                </a:rPr>
                <a:t>已利如期開立發票進行收款</a:t>
              </a:r>
              <a:endParaRPr lang="en-US" altLang="zh-TW" sz="1400" dirty="0">
                <a:latin typeface="+mj-ea"/>
                <a:ea typeface="+mj-ea"/>
              </a:endParaRPr>
            </a:p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 合約訂定應盡量考慮投入與收款取的平衡</a:t>
              </a:r>
            </a:p>
          </p:txBody>
        </p:sp>
        <p:sp>
          <p:nvSpPr>
            <p:cNvPr id="9" name="Freeform 512">
              <a:extLst>
                <a:ext uri="{FF2B5EF4-FFF2-40B4-BE49-F238E27FC236}">
                  <a16:creationId xmlns:a16="http://schemas.microsoft.com/office/drawing/2014/main" id="{FDE02936-606B-4F6B-AC5C-E8B2B7BB4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6503" y="6184808"/>
              <a:ext cx="168274" cy="302794"/>
            </a:xfrm>
            <a:custGeom>
              <a:avLst/>
              <a:gdLst>
                <a:gd name="T0" fmla="*/ 54 w 106"/>
                <a:gd name="T1" fmla="*/ 105 h 210"/>
                <a:gd name="T2" fmla="*/ 0 w 106"/>
                <a:gd name="T3" fmla="*/ 159 h 210"/>
                <a:gd name="T4" fmla="*/ 0 w 106"/>
                <a:gd name="T5" fmla="*/ 210 h 210"/>
                <a:gd name="T6" fmla="*/ 0 w 106"/>
                <a:gd name="T7" fmla="*/ 210 h 210"/>
                <a:gd name="T8" fmla="*/ 106 w 106"/>
                <a:gd name="T9" fmla="*/ 105 h 210"/>
                <a:gd name="T10" fmla="*/ 0 w 106"/>
                <a:gd name="T11" fmla="*/ 0 h 210"/>
                <a:gd name="T12" fmla="*/ 0 w 106"/>
                <a:gd name="T13" fmla="*/ 0 h 210"/>
                <a:gd name="T14" fmla="*/ 0 w 106"/>
                <a:gd name="T15" fmla="*/ 51 h 210"/>
                <a:gd name="T16" fmla="*/ 54 w 106"/>
                <a:gd name="T17" fmla="*/ 105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210">
                  <a:moveTo>
                    <a:pt x="54" y="105"/>
                  </a:moveTo>
                  <a:lnTo>
                    <a:pt x="0" y="159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106" y="10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54" y="105"/>
                  </a:ln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758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517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276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035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3794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553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312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071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dirty="0">
                <a:solidFill>
                  <a:srgbClr val="3399FF"/>
                </a:solidFill>
              </a:endParaRPr>
            </a:p>
          </p:txBody>
        </p:sp>
      </p:grpSp>
      <p:pic>
        <p:nvPicPr>
          <p:cNvPr id="5" name="圖片 4">
            <a:extLst>
              <a:ext uri="{FF2B5EF4-FFF2-40B4-BE49-F238E27FC236}">
                <a16:creationId xmlns:a16="http://schemas.microsoft.com/office/drawing/2014/main" id="{DE0BB1C4-8511-4B6E-B580-5D290AB4C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65" y="831919"/>
            <a:ext cx="6797711" cy="502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104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74235EA-D3D2-4805-A8EB-0632FE296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BCF9711-D81D-4891-9FD0-7A802E820E13}"/>
              </a:ext>
            </a:extLst>
          </p:cNvPr>
          <p:cNvSpPr txBox="1"/>
          <p:nvPr/>
        </p:nvSpPr>
        <p:spPr>
          <a:xfrm>
            <a:off x="2701255" y="352338"/>
            <a:ext cx="3573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latin typeface="+mj-ea"/>
                <a:ea typeface="+mj-ea"/>
              </a:rPr>
              <a:t>  </a:t>
            </a:r>
            <a:r>
              <a:rPr lang="zh-TW" altLang="en-US" sz="3200" dirty="0">
                <a:latin typeface="+mj-ea"/>
                <a:ea typeface="+mj-ea"/>
              </a:rPr>
              <a:t>各單位餘絀達成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19" y="937113"/>
            <a:ext cx="8695113" cy="535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88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7AA545E-99CA-4478-B064-0F191E88A1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25231EE-A3C7-4C22-875E-D4A22A986B8B}"/>
              </a:ext>
            </a:extLst>
          </p:cNvPr>
          <p:cNvSpPr txBox="1"/>
          <p:nvPr/>
        </p:nvSpPr>
        <p:spPr>
          <a:xfrm>
            <a:off x="6187966" y="1765738"/>
            <a:ext cx="2128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u="sng" dirty="0">
                <a:latin typeface="+mj-ea"/>
                <a:ea typeface="+mj-ea"/>
              </a:rPr>
              <a:t>年度預算餘絀率</a:t>
            </a:r>
            <a:r>
              <a:rPr lang="en-US" altLang="zh-TW" sz="1600" b="1" u="sng" dirty="0">
                <a:latin typeface="+mj-ea"/>
                <a:ea typeface="+mj-ea"/>
              </a:rPr>
              <a:t>7.7%</a:t>
            </a:r>
            <a:endParaRPr lang="zh-TW" altLang="en-US" sz="1600" b="1" u="sng" dirty="0">
              <a:latin typeface="+mj-ea"/>
              <a:ea typeface="+mj-ea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9753" y="340822"/>
            <a:ext cx="9716557" cy="592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95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各組收支餘絀實際數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(113/10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14201" y="5826848"/>
            <a:ext cx="3314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/>
              <a:t>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3721" y="522571"/>
            <a:ext cx="829128" cy="323116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108FFFA3-147D-41DB-AA8C-FE6E1B67F8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188" y="1083023"/>
            <a:ext cx="8643286" cy="400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234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549284" y="68507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收入預測達成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依簽約進度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448367" y="42072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AEACBAB-A8DE-49AA-BEEA-C894DF5212D1}"/>
              </a:ext>
            </a:extLst>
          </p:cNvPr>
          <p:cNvSpPr txBox="1"/>
          <p:nvPr/>
        </p:nvSpPr>
        <p:spPr>
          <a:xfrm>
            <a:off x="258722" y="6064404"/>
            <a:ext cx="2506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zh-TW" altLang="en-US" sz="1200" dirty="0">
                <a:latin typeface="+mj-ea"/>
                <a:ea typeface="+mj-ea"/>
              </a:rPr>
              <a:t>  註</a:t>
            </a:r>
            <a:r>
              <a:rPr lang="en-US" altLang="zh-TW" sz="1200" dirty="0">
                <a:latin typeface="+mj-ea"/>
                <a:ea typeface="+mj-ea"/>
              </a:rPr>
              <a:t>1</a:t>
            </a:r>
            <a:r>
              <a:rPr lang="zh-TW" altLang="en-US" sz="1200" dirty="0">
                <a:latin typeface="+mj-ea"/>
                <a:ea typeface="+mj-ea"/>
              </a:rPr>
              <a:t>企業收入含三欣</a:t>
            </a:r>
            <a:r>
              <a:rPr lang="en-US" altLang="zh-TW" sz="1200" dirty="0">
                <a:latin typeface="+mj-ea"/>
                <a:ea typeface="+mj-ea"/>
              </a:rPr>
              <a:t>6</a:t>
            </a:r>
            <a:r>
              <a:rPr lang="zh-TW" altLang="en-US" sz="1200" dirty="0">
                <a:latin typeface="+mj-ea"/>
                <a:ea typeface="+mj-ea"/>
              </a:rPr>
              <a:t>千萬</a:t>
            </a:r>
            <a:endParaRPr lang="en-US" altLang="zh-TW" sz="1200" dirty="0">
              <a:latin typeface="+mj-ea"/>
              <a:ea typeface="+mj-ea"/>
            </a:endParaRPr>
          </a:p>
          <a:p>
            <a:pPr algn="l"/>
            <a:r>
              <a:rPr lang="zh-TW" altLang="en-US" sz="1200" dirty="0">
                <a:latin typeface="+mj-ea"/>
                <a:ea typeface="+mj-ea"/>
              </a:rPr>
              <a:t>  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822" y="697728"/>
            <a:ext cx="8270519" cy="529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82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營收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ADBD9EB0-F0B4-445F-A9AC-A22F342FE1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304" y="1155241"/>
            <a:ext cx="8532927" cy="4701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697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各組企業收入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6886659" y="64072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01" y="917719"/>
            <a:ext cx="8286239" cy="4478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77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13173" y="398687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企業收入執行狀況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F75FB018-377F-44DD-963C-51073142A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173" y="1155241"/>
            <a:ext cx="8260080" cy="497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27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TRI_pptB_中英文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40887</TotalTime>
  <Words>614</Words>
  <Application>Microsoft Office PowerPoint</Application>
  <PresentationFormat>如螢幕大小 (4:3)</PresentationFormat>
  <Paragraphs>104</Paragraphs>
  <Slides>23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23</vt:i4>
      </vt:variant>
    </vt:vector>
  </HeadingPairs>
  <TitlesOfParts>
    <vt:vector size="32" baseType="lpstr">
      <vt:lpstr>微軟正黑體</vt:lpstr>
      <vt:lpstr>標楷體</vt:lpstr>
      <vt:lpstr>Arial</vt:lpstr>
      <vt:lpstr>Calibri</vt:lpstr>
      <vt:lpstr>Times New Roman</vt:lpstr>
      <vt:lpstr>Wingdings</vt:lpstr>
      <vt:lpstr>簡報內頁</vt:lpstr>
      <vt:lpstr>1_簡報內頁</vt:lpstr>
      <vt:lpstr>ITRI_pptB_中英文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間接費用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A-01-Restricted-v20150909</dc:title>
  <dc:creator>ITRI</dc:creator>
  <cp:lastModifiedBy>葉燕燕</cp:lastModifiedBy>
  <cp:revision>2762</cp:revision>
  <cp:lastPrinted>2024-11-13T02:04:12Z</cp:lastPrinted>
  <dcterms:created xsi:type="dcterms:W3CDTF">2008-05-08T04:38:45Z</dcterms:created>
  <dcterms:modified xsi:type="dcterms:W3CDTF">2024-11-13T04:05:54Z</dcterms:modified>
</cp:coreProperties>
</file>