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5" r:id="rId14"/>
    <p:sldId id="268" r:id="rId15"/>
    <p:sldId id="269" r:id="rId16"/>
    <p:sldId id="270" r:id="rId17"/>
    <p:sldId id="271" r:id="rId18"/>
    <p:sldId id="274" r:id="rId19"/>
    <p:sldId id="272" r:id="rId20"/>
    <p:sldId id="273" r:id="rId2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CCCCD9"/>
          </a:solidFill>
        </a:fill>
      </a:tcStyle>
    </a:wholeTbl>
    <a:band2H>
      <a:tcTxStyle/>
      <a:tcStyle>
        <a:tcBdr/>
        <a:fill>
          <a:solidFill>
            <a:srgbClr val="E7E7ED"/>
          </a:solidFill>
        </a:fill>
      </a:tcStyle>
    </a:band2H>
    <a:firstCol>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CCCCD9"/>
          </a:solidFill>
        </a:fill>
      </a:tcStyle>
    </a:firstCol>
    <a:lastRow>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254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E7E7ED"/>
          </a:solidFill>
        </a:fill>
      </a:tcStyle>
    </a:lastRow>
    <a:firstRow>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E7E7ED"/>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D9"/>
          </a:solidFill>
        </a:fill>
      </a:tcStyle>
    </a:wholeTbl>
    <a:band2H>
      <a:tcTxStyle/>
      <a:tcStyle>
        <a:tcBdr/>
        <a:fill>
          <a:solidFill>
            <a:srgbClr val="E7E7ED"/>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p:restoredTop sz="94672"/>
  </p:normalViewPr>
  <p:slideViewPr>
    <p:cSldViewPr snapToGrid="0">
      <p:cViewPr varScale="1">
        <p:scale>
          <a:sx n="72" d="100"/>
          <a:sy n="72" d="100"/>
        </p:scale>
        <p:origin x="4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2" name="Shape 1032"/>
          <p:cNvSpPr>
            <a:spLocks noGrp="1" noRot="1" noChangeAspect="1"/>
          </p:cNvSpPr>
          <p:nvPr>
            <p:ph type="sldImg"/>
          </p:nvPr>
        </p:nvSpPr>
        <p:spPr>
          <a:xfrm>
            <a:off x="1143000" y="685800"/>
            <a:ext cx="4572000" cy="3429000"/>
          </a:xfrm>
          <a:prstGeom prst="rect">
            <a:avLst/>
          </a:prstGeom>
        </p:spPr>
        <p:txBody>
          <a:bodyPr/>
          <a:lstStyle/>
          <a:p>
            <a:endParaRPr/>
          </a:p>
        </p:txBody>
      </p:sp>
      <p:sp>
        <p:nvSpPr>
          <p:cNvPr id="1033" name="Shape 103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3" name="Shape 1083"/>
          <p:cNvSpPr>
            <a:spLocks noGrp="1" noRot="1" noChangeAspect="1"/>
          </p:cNvSpPr>
          <p:nvPr>
            <p:ph type="sldImg"/>
          </p:nvPr>
        </p:nvSpPr>
        <p:spPr>
          <a:xfrm>
            <a:off x="381000" y="685800"/>
            <a:ext cx="6096000" cy="3429000"/>
          </a:xfrm>
          <a:prstGeom prst="rect">
            <a:avLst/>
          </a:prstGeom>
        </p:spPr>
        <p:txBody>
          <a:bodyPr/>
          <a:lstStyle/>
          <a:p>
            <a:endParaRPr/>
          </a:p>
        </p:txBody>
      </p:sp>
      <p:sp>
        <p:nvSpPr>
          <p:cNvPr id="1084" name="Shape 1084"/>
          <p:cNvSpPr>
            <a:spLocks noGrp="1"/>
          </p:cNvSpPr>
          <p:nvPr>
            <p:ph type="body" sz="quarter" idx="1"/>
          </p:nvPr>
        </p:nvSpPr>
        <p:spPr>
          <a:prstGeom prst="rect">
            <a:avLst/>
          </a:prstGeom>
        </p:spPr>
        <p:txBody>
          <a:bodyPr/>
          <a:lstStyle/>
          <a:p>
            <a:pPr>
              <a:defRPr>
                <a:latin typeface="微軟正黑體"/>
                <a:ea typeface="微軟正黑體"/>
                <a:cs typeface="微軟正黑體"/>
                <a:sym typeface="微軟正黑體"/>
              </a:defRPr>
            </a:pPr>
            <a:r>
              <a:t>智慧感測光能量高齡健康照護 : 本案將預計與敏盛醫院睡眠中心驗證，目前協各單位驗證時間與內容。</a:t>
            </a:r>
          </a:p>
          <a:p>
            <a:pPr>
              <a:defRPr>
                <a:latin typeface="微軟正黑體"/>
                <a:ea typeface="微軟正黑體"/>
                <a:cs typeface="微軟正黑體"/>
                <a:sym typeface="微軟正黑體"/>
              </a:defRPr>
            </a:pPr>
            <a:r>
              <a:t>虛實融合一體機前瞻顯示互動系統開發 : 本週五與中強進行審查演練，下週四正式審查。</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10.png"/><Relationship Id="rId4" Type="http://schemas.openxmlformats.org/officeDocument/2006/relationships/image" Target="../media/image6.jpe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10.png"/><Relationship Id="rId4" Type="http://schemas.openxmlformats.org/officeDocument/2006/relationships/image" Target="../media/image6.jpe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sp>
        <p:nvSpPr>
          <p:cNvPr id="1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sp>
        <p:nvSpPr>
          <p:cNvPr id="16" name="簡報標題"/>
          <p:cNvSpPr txBox="1">
            <a:spLocks noGrp="1"/>
          </p:cNvSpPr>
          <p:nvPr>
            <p:ph type="title" hasCustomPrompt="1"/>
          </p:nvPr>
        </p:nvSpPr>
        <p:spPr>
          <a:xfrm>
            <a:off x="728188" y="2584704"/>
            <a:ext cx="8794754" cy="1219209"/>
          </a:xfrm>
          <a:prstGeom prst="rect">
            <a:avLst/>
          </a:prstGeom>
        </p:spPr>
        <p:txBody>
          <a:bodyPr/>
          <a:lstStyle>
            <a:lvl1pPr>
              <a:defRPr sz="4400" b="1"/>
            </a:lvl1pPr>
          </a:lstStyle>
          <a:p>
            <a:r>
              <a:t>簡報標題</a:t>
            </a:r>
          </a:p>
        </p:txBody>
      </p:sp>
      <p:sp>
        <p:nvSpPr>
          <p:cNvPr id="17" name="內文層級一…"/>
          <p:cNvSpPr txBox="1">
            <a:spLocks noGrp="1"/>
          </p:cNvSpPr>
          <p:nvPr>
            <p:ph type="body" sz="quarter" idx="1" hasCustomPrompt="1"/>
          </p:nvPr>
        </p:nvSpPr>
        <p:spPr>
          <a:xfrm>
            <a:off x="728188" y="5059679"/>
            <a:ext cx="9027829" cy="755912"/>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18"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pic>
        <p:nvPicPr>
          <p:cNvPr id="19" name="Picture 28" descr="Picture 28"/>
          <p:cNvPicPr>
            <a:picLocks noChangeAspect="1"/>
          </p:cNvPicPr>
          <p:nvPr/>
        </p:nvPicPr>
        <p:blipFill>
          <a:blip r:embed="rId2"/>
          <a:stretch>
            <a:fillRect/>
          </a:stretch>
        </p:blipFill>
        <p:spPr>
          <a:xfrm>
            <a:off x="897504" y="354013"/>
            <a:ext cx="2741624" cy="584726"/>
          </a:xfrm>
          <a:prstGeom prst="rect">
            <a:avLst/>
          </a:prstGeom>
          <a:ln w="12700">
            <a:miter lim="400000"/>
          </a:ln>
        </p:spPr>
      </p:pic>
      <p:sp>
        <p:nvSpPr>
          <p:cNvPr id="20"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pic>
        <p:nvPicPr>
          <p:cNvPr id="21" name="圖片 10" descr="圖片 10"/>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2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131"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32"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33"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134"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35" name="大標題文字"/>
          <p:cNvSpPr txBox="1">
            <a:spLocks noGrp="1"/>
          </p:cNvSpPr>
          <p:nvPr>
            <p:ph type="title"/>
          </p:nvPr>
        </p:nvSpPr>
        <p:spPr>
          <a:xfrm>
            <a:off x="609601" y="273050"/>
            <a:ext cx="4011084" cy="1162050"/>
          </a:xfrm>
          <a:prstGeom prst="rect">
            <a:avLst/>
          </a:prstGeom>
        </p:spPr>
        <p:txBody>
          <a:bodyPr anchor="b"/>
          <a:lstStyle>
            <a:lvl1pPr>
              <a:defRPr sz="2000" b="1"/>
            </a:lvl1pPr>
          </a:lstStyle>
          <a:p>
            <a:r>
              <a:t>大標題文字</a:t>
            </a:r>
          </a:p>
        </p:txBody>
      </p:sp>
      <p:sp>
        <p:nvSpPr>
          <p:cNvPr id="136"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137"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13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14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46"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47"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148"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49" name="大標題文字"/>
          <p:cNvSpPr txBox="1">
            <a:spLocks noGrp="1"/>
          </p:cNvSpPr>
          <p:nvPr>
            <p:ph type="title"/>
          </p:nvPr>
        </p:nvSpPr>
        <p:spPr>
          <a:xfrm>
            <a:off x="2389714" y="4800600"/>
            <a:ext cx="7315204" cy="566738"/>
          </a:xfrm>
          <a:prstGeom prst="rect">
            <a:avLst/>
          </a:prstGeom>
        </p:spPr>
        <p:txBody>
          <a:bodyPr anchor="b"/>
          <a:lstStyle>
            <a:lvl1pPr>
              <a:defRPr sz="2000" b="1"/>
            </a:lvl1pPr>
          </a:lstStyle>
          <a:p>
            <a:r>
              <a:t>大標題文字</a:t>
            </a:r>
          </a:p>
        </p:txBody>
      </p:sp>
      <p:sp>
        <p:nvSpPr>
          <p:cNvPr id="150"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151" name="內文層級一…"/>
          <p:cNvSpPr txBox="1">
            <a:spLocks noGrp="1"/>
          </p:cNvSpPr>
          <p:nvPr>
            <p:ph type="body" sz="quarter" idx="1"/>
          </p:nvPr>
        </p:nvSpPr>
        <p:spPr>
          <a:xfrm>
            <a:off x="2389714" y="5367337"/>
            <a:ext cx="7315204" cy="804870"/>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15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章節標題">
    <p:spTree>
      <p:nvGrpSpPr>
        <p:cNvPr id="1" name=""/>
        <p:cNvGrpSpPr/>
        <p:nvPr/>
      </p:nvGrpSpPr>
      <p:grpSpPr>
        <a:xfrm>
          <a:off x="0" y="0"/>
          <a:ext cx="0" cy="0"/>
          <a:chOff x="0" y="0"/>
          <a:chExt cx="0" cy="0"/>
        </a:xfrm>
      </p:grpSpPr>
      <p:sp>
        <p:nvSpPr>
          <p:cNvPr id="15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6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61"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162"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63" name="大標題文字"/>
          <p:cNvSpPr txBox="1">
            <a:spLocks noGrp="1"/>
          </p:cNvSpPr>
          <p:nvPr>
            <p:ph type="title"/>
          </p:nvPr>
        </p:nvSpPr>
        <p:spPr>
          <a:xfrm>
            <a:off x="963084" y="4406953"/>
            <a:ext cx="10363201" cy="1362083"/>
          </a:xfrm>
          <a:prstGeom prst="rect">
            <a:avLst/>
          </a:prstGeom>
        </p:spPr>
        <p:txBody>
          <a:bodyPr/>
          <a:lstStyle>
            <a:lvl1pPr>
              <a:defRPr sz="3000" b="1" cap="all"/>
            </a:lvl1pPr>
          </a:lstStyle>
          <a:p>
            <a:r>
              <a:t>大標題文字</a:t>
            </a:r>
          </a:p>
        </p:txBody>
      </p:sp>
      <p:sp>
        <p:nvSpPr>
          <p:cNvPr id="164" name="內文層級一…"/>
          <p:cNvSpPr txBox="1">
            <a:spLocks noGrp="1"/>
          </p:cNvSpPr>
          <p:nvPr>
            <p:ph type="body" sz="quarter" idx="1"/>
          </p:nvPr>
        </p:nvSpPr>
        <p:spPr>
          <a:xfrm>
            <a:off x="963084" y="2906713"/>
            <a:ext cx="10363201" cy="1500195"/>
          </a:xfrm>
          <a:prstGeom prst="rect">
            <a:avLst/>
          </a:prstGeom>
        </p:spPr>
        <p:txBody>
          <a:bodyPr anchor="b"/>
          <a:lstStyle>
            <a:lvl1pPr marL="0" indent="0">
              <a:spcBef>
                <a:spcPts val="300"/>
              </a:spcBef>
              <a:buSzTx/>
              <a:buNone/>
              <a:defRPr sz="1500"/>
            </a:lvl1pPr>
            <a:lvl2pPr marL="0" indent="0">
              <a:spcBef>
                <a:spcPts val="300"/>
              </a:spcBef>
              <a:buSzTx/>
              <a:buNone/>
              <a:defRPr sz="1500"/>
            </a:lvl2pPr>
            <a:lvl3pPr marL="0" indent="0">
              <a:spcBef>
                <a:spcPts val="300"/>
              </a:spcBef>
              <a:buSzTx/>
              <a:buNone/>
              <a:defRPr sz="1500"/>
            </a:lvl3pPr>
            <a:lvl4pPr marL="0" indent="0">
              <a:spcBef>
                <a:spcPts val="300"/>
              </a:spcBef>
              <a:buSzTx/>
              <a:buNone/>
              <a:defRPr sz="1500"/>
            </a:lvl4pPr>
            <a:lvl5pPr marL="0" indent="0">
              <a:spcBef>
                <a:spcPts val="300"/>
              </a:spcBef>
              <a:buSzTx/>
              <a:buNone/>
              <a:defRPr sz="1500"/>
            </a:lvl5pPr>
          </a:lstStyle>
          <a:p>
            <a:r>
              <a:t>內文層級一</a:t>
            </a:r>
          </a:p>
          <a:p>
            <a:pPr lvl="1"/>
            <a:r>
              <a:t>內文層級二</a:t>
            </a:r>
          </a:p>
          <a:p>
            <a:pPr lvl="2"/>
            <a:r>
              <a:t>內文層級三</a:t>
            </a:r>
          </a:p>
          <a:p>
            <a:pPr lvl="3"/>
            <a:r>
              <a:t>內文層級四</a:t>
            </a:r>
          </a:p>
          <a:p>
            <a:pPr lvl="4"/>
            <a:r>
              <a:t>內文層級五</a:t>
            </a:r>
          </a:p>
        </p:txBody>
      </p:sp>
      <p:sp>
        <p:nvSpPr>
          <p:cNvPr id="16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172" name="Picture 57" descr="Picture 57"/>
          <p:cNvPicPr>
            <a:picLocks noChangeAspect="1"/>
          </p:cNvPicPr>
          <p:nvPr/>
        </p:nvPicPr>
        <p:blipFill>
          <a:blip r:embed="rId2"/>
          <a:stretch>
            <a:fillRect/>
          </a:stretch>
        </p:blipFill>
        <p:spPr>
          <a:xfrm>
            <a:off x="8509000" y="4110037"/>
            <a:ext cx="3683000" cy="2747970"/>
          </a:xfrm>
          <a:prstGeom prst="rect">
            <a:avLst/>
          </a:prstGeom>
          <a:ln w="12700">
            <a:miter lim="400000"/>
          </a:ln>
        </p:spPr>
      </p:pic>
      <p:sp>
        <p:nvSpPr>
          <p:cNvPr id="17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174" name="Picture 26" descr="Picture 26"/>
          <p:cNvPicPr>
            <a:picLocks noChangeAspect="1"/>
          </p:cNvPicPr>
          <p:nvPr/>
        </p:nvPicPr>
        <p:blipFill>
          <a:blip r:embed="rId3"/>
          <a:stretch>
            <a:fillRect/>
          </a:stretch>
        </p:blipFill>
        <p:spPr>
          <a:xfrm>
            <a:off x="876300" y="528640"/>
            <a:ext cx="4438654" cy="1042989"/>
          </a:xfrm>
          <a:prstGeom prst="rect">
            <a:avLst/>
          </a:prstGeom>
          <a:ln w="12700">
            <a:miter lim="400000"/>
          </a:ln>
        </p:spPr>
      </p:pic>
      <p:sp>
        <p:nvSpPr>
          <p:cNvPr id="175" name="簡報標題"/>
          <p:cNvSpPr txBox="1">
            <a:spLocks noGrp="1"/>
          </p:cNvSpPr>
          <p:nvPr>
            <p:ph type="title" hasCustomPrompt="1"/>
          </p:nvPr>
        </p:nvSpPr>
        <p:spPr>
          <a:xfrm>
            <a:off x="728188" y="2584705"/>
            <a:ext cx="8794755" cy="1219204"/>
          </a:xfrm>
          <a:prstGeom prst="rect">
            <a:avLst/>
          </a:prstGeom>
        </p:spPr>
        <p:txBody>
          <a:bodyPr/>
          <a:lstStyle>
            <a:lvl1pPr>
              <a:defRPr sz="3300" b="1">
                <a:solidFill>
                  <a:srgbClr val="00B2B3"/>
                </a:solidFill>
              </a:defRPr>
            </a:lvl1pPr>
          </a:lstStyle>
          <a:p>
            <a:r>
              <a:t>簡報標題</a:t>
            </a:r>
          </a:p>
        </p:txBody>
      </p:sp>
      <p:sp>
        <p:nvSpPr>
          <p:cNvPr id="176" name="內文層級一…"/>
          <p:cNvSpPr txBox="1">
            <a:spLocks noGrp="1"/>
          </p:cNvSpPr>
          <p:nvPr>
            <p:ph type="body" sz="quarter" idx="1" hasCustomPrompt="1"/>
          </p:nvPr>
        </p:nvSpPr>
        <p:spPr>
          <a:xfrm>
            <a:off x="728188" y="5059679"/>
            <a:ext cx="9027829" cy="755912"/>
          </a:xfrm>
          <a:prstGeom prst="rect">
            <a:avLst/>
          </a:prstGeom>
        </p:spPr>
        <p:txBody>
          <a:bodyPr anchor="b"/>
          <a:lstStyle>
            <a:lvl1pPr marL="0" indent="0">
              <a:lnSpc>
                <a:spcPct val="80000"/>
              </a:lnSpc>
              <a:spcBef>
                <a:spcPts val="0"/>
              </a:spcBef>
              <a:buSzTx/>
              <a:buNone/>
              <a:defRPr sz="1500">
                <a:latin typeface="微軟正黑體"/>
                <a:ea typeface="微軟正黑體"/>
                <a:cs typeface="微軟正黑體"/>
                <a:sym typeface="微軟正黑體"/>
              </a:defRPr>
            </a:lvl1pPr>
            <a:lvl2pPr marL="495978" indent="-153079">
              <a:lnSpc>
                <a:spcPct val="80000"/>
              </a:lnSpc>
              <a:spcBef>
                <a:spcPts val="0"/>
              </a:spcBef>
              <a:defRPr sz="1500">
                <a:latin typeface="微軟正黑體"/>
                <a:ea typeface="微軟正黑體"/>
                <a:cs typeface="微軟正黑體"/>
                <a:sym typeface="微軟正黑體"/>
              </a:defRPr>
            </a:lvl2pPr>
            <a:lvl3pPr marL="828675" indent="-142875">
              <a:lnSpc>
                <a:spcPct val="80000"/>
              </a:lnSpc>
              <a:spcBef>
                <a:spcPts val="0"/>
              </a:spcBef>
              <a:defRPr sz="1500">
                <a:latin typeface="微軟正黑體"/>
                <a:ea typeface="微軟正黑體"/>
                <a:cs typeface="微軟正黑體"/>
                <a:sym typeface="微軟正黑體"/>
              </a:defRPr>
            </a:lvl3pPr>
            <a:lvl4pPr marL="1200150" indent="-171450">
              <a:lnSpc>
                <a:spcPct val="80000"/>
              </a:lnSpc>
              <a:spcBef>
                <a:spcPts val="0"/>
              </a:spcBef>
              <a:defRPr sz="1500">
                <a:latin typeface="微軟正黑體"/>
                <a:ea typeface="微軟正黑體"/>
                <a:cs typeface="微軟正黑體"/>
                <a:sym typeface="微軟正黑體"/>
              </a:defRPr>
            </a:lvl4pPr>
            <a:lvl5pPr marL="1543050" indent="-171450">
              <a:lnSpc>
                <a:spcPct val="80000"/>
              </a:lnSpc>
              <a:spcBef>
                <a:spcPts val="0"/>
              </a:spcBef>
              <a:defRPr sz="15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177" name="文字版面配置區 8"/>
          <p:cNvSpPr>
            <a:spLocks noGrp="1"/>
          </p:cNvSpPr>
          <p:nvPr>
            <p:ph type="body" sz="quarter" idx="21" hasCustomPrompt="1"/>
          </p:nvPr>
        </p:nvSpPr>
        <p:spPr>
          <a:xfrm>
            <a:off x="728184" y="5902264"/>
            <a:ext cx="3718144" cy="432306"/>
          </a:xfrm>
          <a:prstGeom prst="rect">
            <a:avLst/>
          </a:prstGeom>
        </p:spPr>
        <p:txBody>
          <a:bodyPr/>
          <a:lstStyle>
            <a:lvl1pPr marL="0" indent="0">
              <a:spcBef>
                <a:spcPts val="200"/>
              </a:spcBef>
              <a:buSzTx/>
              <a:buNone/>
              <a:defRPr sz="1200"/>
            </a:lvl1pPr>
          </a:lstStyle>
          <a:p>
            <a:r>
              <a:t>簡報日期</a:t>
            </a:r>
          </a:p>
        </p:txBody>
      </p:sp>
      <p:sp>
        <p:nvSpPr>
          <p:cNvPr id="178"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181" name="群組 10"/>
          <p:cNvGrpSpPr/>
          <p:nvPr/>
        </p:nvGrpSpPr>
        <p:grpSpPr>
          <a:xfrm>
            <a:off x="10068578" y="0"/>
            <a:ext cx="2117738" cy="6858000"/>
            <a:chOff x="0" y="0"/>
            <a:chExt cx="2117737" cy="6858000"/>
          </a:xfrm>
        </p:grpSpPr>
        <p:pic>
          <p:nvPicPr>
            <p:cNvPr id="179" name="圖片 14" descr="圖片 14"/>
            <p:cNvPicPr>
              <a:picLocks noChangeAspect="1"/>
            </p:cNvPicPr>
            <p:nvPr/>
          </p:nvPicPr>
          <p:blipFill>
            <a:blip r:embed="rId4"/>
            <a:stretch>
              <a:fillRect/>
            </a:stretch>
          </p:blipFill>
          <p:spPr>
            <a:xfrm>
              <a:off x="-1" y="0"/>
              <a:ext cx="2117738" cy="6858000"/>
            </a:xfrm>
            <a:prstGeom prst="rect">
              <a:avLst/>
            </a:prstGeom>
            <a:ln w="12700" cap="flat">
              <a:noFill/>
              <a:miter lim="400000"/>
            </a:ln>
            <a:effectLst/>
          </p:spPr>
        </p:pic>
        <p:pic>
          <p:nvPicPr>
            <p:cNvPr id="180" name="圖片 16" descr="圖片 16"/>
            <p:cNvPicPr>
              <a:picLocks noChangeAspect="1"/>
            </p:cNvPicPr>
            <p:nvPr/>
          </p:nvPicPr>
          <p:blipFill>
            <a:blip r:embed="rId5"/>
            <a:stretch>
              <a:fillRect/>
            </a:stretch>
          </p:blipFill>
          <p:spPr>
            <a:xfrm>
              <a:off x="418898" y="660393"/>
              <a:ext cx="1436697" cy="1590685"/>
            </a:xfrm>
            <a:prstGeom prst="rect">
              <a:avLst/>
            </a:prstGeom>
            <a:ln w="12700" cap="flat">
              <a:noFill/>
              <a:miter lim="400000"/>
            </a:ln>
            <a:effectLst/>
          </p:spPr>
        </p:pic>
      </p:grpSp>
      <p:pic>
        <p:nvPicPr>
          <p:cNvPr id="182" name="圖片 16" descr="圖片 16"/>
          <p:cNvPicPr>
            <a:picLocks noChangeAspect="1"/>
          </p:cNvPicPr>
          <p:nvPr/>
        </p:nvPicPr>
        <p:blipFill>
          <a:blip r:embed="rId6"/>
          <a:stretch>
            <a:fillRect/>
          </a:stretch>
        </p:blipFill>
        <p:spPr>
          <a:xfrm>
            <a:off x="9291193" y="254788"/>
            <a:ext cx="682743" cy="310334"/>
          </a:xfrm>
          <a:prstGeom prst="rect">
            <a:avLst/>
          </a:prstGeom>
          <a:ln w="12700">
            <a:miter lim="400000"/>
          </a:ln>
        </p:spPr>
      </p:pic>
      <p:sp>
        <p:nvSpPr>
          <p:cNvPr id="183"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19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91"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192"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193"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194"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195"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196"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97" name="內文層級一…"/>
          <p:cNvSpPr txBox="1">
            <a:spLocks noGrp="1"/>
          </p:cNvSpPr>
          <p:nvPr>
            <p:ph type="body" idx="1"/>
          </p:nvPr>
        </p:nvSpPr>
        <p:spPr>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198"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199"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20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07"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08"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09"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10"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11"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12"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13" name="內文層級一…"/>
          <p:cNvSpPr txBox="1">
            <a:spLocks noGrp="1"/>
          </p:cNvSpPr>
          <p:nvPr>
            <p:ph type="body" idx="1"/>
          </p:nvPr>
        </p:nvSpPr>
        <p:spPr>
          <a:xfrm>
            <a:off x="609600" y="1439862"/>
            <a:ext cx="8168641" cy="4757743"/>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214"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15" name="圖片版面配置區 2"/>
          <p:cNvSpPr>
            <a:spLocks noGrp="1"/>
          </p:cNvSpPr>
          <p:nvPr>
            <p:ph type="pic" sz="quarter" idx="21"/>
          </p:nvPr>
        </p:nvSpPr>
        <p:spPr>
          <a:xfrm>
            <a:off x="8962100" y="1439862"/>
            <a:ext cx="2798109" cy="4757743"/>
          </a:xfrm>
          <a:prstGeom prst="rect">
            <a:avLst/>
          </a:prstGeom>
        </p:spPr>
        <p:txBody>
          <a:bodyPr lIns="91439" tIns="45719" rIns="91439" bIns="45719">
            <a:noAutofit/>
          </a:bodyPr>
          <a:lstStyle/>
          <a:p>
            <a:endParaRPr/>
          </a:p>
        </p:txBody>
      </p:sp>
      <p:sp>
        <p:nvSpPr>
          <p:cNvPr id="216"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22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24"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25"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26"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27"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28"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29"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30" name="內文層級一…"/>
          <p:cNvSpPr txBox="1">
            <a:spLocks noGrp="1"/>
          </p:cNvSpPr>
          <p:nvPr>
            <p:ph type="body" idx="1"/>
          </p:nvPr>
        </p:nvSpPr>
        <p:spPr>
          <a:xfrm>
            <a:off x="609601" y="1439862"/>
            <a:ext cx="11146971" cy="3184389"/>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231" name="大標題文字"/>
          <p:cNvSpPr txBox="1">
            <a:spLocks noGrp="1"/>
          </p:cNvSpPr>
          <p:nvPr>
            <p:ph type="title"/>
          </p:nvPr>
        </p:nvSpPr>
        <p:spPr>
          <a:xfrm>
            <a:off x="601132" y="316990"/>
            <a:ext cx="11155444" cy="889512"/>
          </a:xfrm>
          <a:prstGeom prst="rect">
            <a:avLst/>
          </a:prstGeom>
        </p:spPr>
        <p:txBody>
          <a:bodyPr/>
          <a:lstStyle>
            <a:lvl1pPr>
              <a:defRPr sz="2700">
                <a:solidFill>
                  <a:srgbClr val="00B2B3"/>
                </a:solidFill>
              </a:defRPr>
            </a:lvl1pPr>
          </a:lstStyle>
          <a:p>
            <a:r>
              <a:t>大標題文字</a:t>
            </a:r>
          </a:p>
        </p:txBody>
      </p:sp>
      <p:sp>
        <p:nvSpPr>
          <p:cNvPr id="232" name="圖片版面配置區 2"/>
          <p:cNvSpPr>
            <a:spLocks noGrp="1"/>
          </p:cNvSpPr>
          <p:nvPr>
            <p:ph type="pic" sz="half" idx="21"/>
          </p:nvPr>
        </p:nvSpPr>
        <p:spPr>
          <a:xfrm>
            <a:off x="609601" y="4725144"/>
            <a:ext cx="11146971" cy="1584184"/>
          </a:xfrm>
          <a:prstGeom prst="rect">
            <a:avLst/>
          </a:prstGeom>
        </p:spPr>
        <p:txBody>
          <a:bodyPr lIns="91439" tIns="45719" rIns="91439" bIns="45719">
            <a:noAutofit/>
          </a:bodyPr>
          <a:lstStyle/>
          <a:p>
            <a:endParaRPr/>
          </a:p>
        </p:txBody>
      </p:sp>
      <p:sp>
        <p:nvSpPr>
          <p:cNvPr id="233"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24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41"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42"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43"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44"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45"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46"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47" name="大標題文字"/>
          <p:cNvSpPr txBox="1">
            <a:spLocks noGrp="1"/>
          </p:cNvSpPr>
          <p:nvPr>
            <p:ph type="title"/>
          </p:nvPr>
        </p:nvSpPr>
        <p:spPr>
          <a:xfrm>
            <a:off x="914400" y="2564900"/>
            <a:ext cx="10363200" cy="1035550"/>
          </a:xfrm>
          <a:prstGeom prst="rect">
            <a:avLst/>
          </a:prstGeom>
        </p:spPr>
        <p:txBody>
          <a:bodyPr/>
          <a:lstStyle>
            <a:lvl1pPr algn="ctr">
              <a:defRPr sz="2700">
                <a:solidFill>
                  <a:srgbClr val="00B2B3"/>
                </a:solidFill>
              </a:defRPr>
            </a:lvl1pPr>
          </a:lstStyle>
          <a:p>
            <a:r>
              <a:t>大標題文字</a:t>
            </a:r>
          </a:p>
        </p:txBody>
      </p:sp>
      <p:sp>
        <p:nvSpPr>
          <p:cNvPr id="248"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a:solidFill>
                  <a:srgbClr val="888888"/>
                </a:solidFill>
              </a:defRPr>
            </a:lvl1pPr>
            <a:lvl2pPr marL="0" indent="0" algn="ctr">
              <a:spcBef>
                <a:spcPts val="500"/>
              </a:spcBef>
              <a:buSzTx/>
              <a:buNone/>
              <a:defRPr sz="2400">
                <a:solidFill>
                  <a:srgbClr val="888888"/>
                </a:solidFill>
              </a:defRPr>
            </a:lvl2pPr>
            <a:lvl3pPr marL="0" indent="0" algn="ctr">
              <a:spcBef>
                <a:spcPts val="500"/>
              </a:spcBef>
              <a:buSzTx/>
              <a:buNone/>
              <a:defRPr sz="2400">
                <a:solidFill>
                  <a:srgbClr val="888888"/>
                </a:solidFill>
              </a:defRPr>
            </a:lvl3pPr>
            <a:lvl4pPr marL="0" indent="0" algn="ctr">
              <a:spcBef>
                <a:spcPts val="500"/>
              </a:spcBef>
              <a:buSzTx/>
              <a:buNone/>
              <a:defRPr sz="2400">
                <a:solidFill>
                  <a:srgbClr val="888888"/>
                </a:solidFill>
              </a:defRPr>
            </a:lvl4pPr>
            <a:lvl5pPr marL="0" indent="0" algn="ctr">
              <a:spcBef>
                <a:spcPts val="500"/>
              </a:spcBef>
              <a:buSzTx/>
              <a:buNone/>
              <a:defRPr sz="24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249"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25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57"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58"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59"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60"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61"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62"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63" name="大標題文字"/>
          <p:cNvSpPr txBox="1">
            <a:spLocks noGrp="1"/>
          </p:cNvSpPr>
          <p:nvPr>
            <p:ph type="title"/>
          </p:nvPr>
        </p:nvSpPr>
        <p:spPr>
          <a:xfrm>
            <a:off x="963084" y="4406903"/>
            <a:ext cx="10363201" cy="1362083"/>
          </a:xfrm>
          <a:prstGeom prst="rect">
            <a:avLst/>
          </a:prstGeom>
        </p:spPr>
        <p:txBody>
          <a:bodyPr/>
          <a:lstStyle>
            <a:lvl1pPr>
              <a:defRPr sz="3000" b="1" cap="all">
                <a:solidFill>
                  <a:srgbClr val="00B2B3"/>
                </a:solidFill>
              </a:defRPr>
            </a:lvl1pPr>
          </a:lstStyle>
          <a:p>
            <a:r>
              <a:t>大標題文字</a:t>
            </a:r>
          </a:p>
        </p:txBody>
      </p:sp>
      <p:sp>
        <p:nvSpPr>
          <p:cNvPr id="264" name="內文層級一…"/>
          <p:cNvSpPr txBox="1">
            <a:spLocks noGrp="1"/>
          </p:cNvSpPr>
          <p:nvPr>
            <p:ph type="body" sz="quarter" idx="1"/>
          </p:nvPr>
        </p:nvSpPr>
        <p:spPr>
          <a:xfrm>
            <a:off x="963084" y="2906713"/>
            <a:ext cx="10363201" cy="1500195"/>
          </a:xfrm>
          <a:prstGeom prst="rect">
            <a:avLst/>
          </a:prstGeom>
        </p:spPr>
        <p:txBody>
          <a:bodyPr anchor="b"/>
          <a:lstStyle>
            <a:lvl1pPr marL="0" indent="0">
              <a:spcBef>
                <a:spcPts val="300"/>
              </a:spcBef>
              <a:buSzTx/>
              <a:buNone/>
              <a:defRPr sz="1500">
                <a:solidFill>
                  <a:srgbClr val="888888"/>
                </a:solidFill>
              </a:defRPr>
            </a:lvl1pPr>
            <a:lvl2pPr marL="0" indent="0">
              <a:spcBef>
                <a:spcPts val="300"/>
              </a:spcBef>
              <a:buSzTx/>
              <a:buNone/>
              <a:defRPr sz="1500">
                <a:solidFill>
                  <a:srgbClr val="888888"/>
                </a:solidFill>
              </a:defRPr>
            </a:lvl2pPr>
            <a:lvl3pPr marL="0" indent="0">
              <a:spcBef>
                <a:spcPts val="300"/>
              </a:spcBef>
              <a:buSzTx/>
              <a:buNone/>
              <a:defRPr sz="1500">
                <a:solidFill>
                  <a:srgbClr val="888888"/>
                </a:solidFill>
              </a:defRPr>
            </a:lvl3pPr>
            <a:lvl4pPr marL="0" indent="0">
              <a:spcBef>
                <a:spcPts val="300"/>
              </a:spcBef>
              <a:buSzTx/>
              <a:buNone/>
              <a:defRPr sz="1500">
                <a:solidFill>
                  <a:srgbClr val="888888"/>
                </a:solidFill>
              </a:defRPr>
            </a:lvl4pPr>
            <a:lvl5pPr marL="0" indent="0">
              <a:spcBef>
                <a:spcPts val="300"/>
              </a:spcBef>
              <a:buSzTx/>
              <a:buNone/>
              <a:defRPr sz="15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265"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272"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73"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74"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75"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76"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77"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78"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79" name="內文層級一…"/>
          <p:cNvSpPr txBox="1">
            <a:spLocks noGrp="1"/>
          </p:cNvSpPr>
          <p:nvPr>
            <p:ph type="body" sz="half" idx="1"/>
          </p:nvPr>
        </p:nvSpPr>
        <p:spPr>
          <a:xfrm>
            <a:off x="609601" y="1542734"/>
            <a:ext cx="5473702" cy="4757740"/>
          </a:xfrm>
          <a:prstGeom prst="rect">
            <a:avLst/>
          </a:prstGeom>
        </p:spPr>
        <p:txBody>
          <a:bodyPr/>
          <a:lstStyle>
            <a:lvl1pPr marL="257175" indent="-257175">
              <a:spcBef>
                <a:spcPts val="500"/>
              </a:spcBef>
              <a:defRPr sz="2100"/>
            </a:lvl1pPr>
            <a:lvl2pPr marL="592931" indent="-250031">
              <a:spcBef>
                <a:spcPts val="500"/>
              </a:spcBef>
              <a:defRPr sz="2100"/>
            </a:lvl2pPr>
            <a:lvl3pPr marL="925830" indent="-240030">
              <a:spcBef>
                <a:spcPts val="500"/>
              </a:spcBef>
              <a:defRPr sz="2100"/>
            </a:lvl3pPr>
            <a:lvl4pPr marL="1305657" indent="-276957">
              <a:spcBef>
                <a:spcPts val="500"/>
              </a:spcBef>
              <a:defRPr sz="2100"/>
            </a:lvl4pPr>
            <a:lvl5pPr marL="1648554" indent="-276957">
              <a:spcBef>
                <a:spcPts val="500"/>
              </a:spcBef>
              <a:defRPr sz="2100"/>
            </a:lvl5pPr>
          </a:lstStyle>
          <a:p>
            <a:r>
              <a:t>內文層級一</a:t>
            </a:r>
          </a:p>
          <a:p>
            <a:pPr lvl="1"/>
            <a:r>
              <a:t>內文層級二</a:t>
            </a:r>
          </a:p>
          <a:p>
            <a:pPr lvl="2"/>
            <a:r>
              <a:t>內文層級三</a:t>
            </a:r>
          </a:p>
          <a:p>
            <a:pPr lvl="3"/>
            <a:r>
              <a:t>內文層級四</a:t>
            </a:r>
          </a:p>
          <a:p>
            <a:pPr lvl="4"/>
            <a:r>
              <a:t>內文層級五</a:t>
            </a:r>
          </a:p>
        </p:txBody>
      </p:sp>
      <p:sp>
        <p:nvSpPr>
          <p:cNvPr id="280"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81"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標題及物件">
    <p:spTree>
      <p:nvGrpSpPr>
        <p:cNvPr id="1" name=""/>
        <p:cNvGrpSpPr/>
        <p:nvPr/>
      </p:nvGrpSpPr>
      <p:grpSpPr>
        <a:xfrm>
          <a:off x="0" y="0"/>
          <a:ext cx="0" cy="0"/>
          <a:chOff x="0" y="0"/>
          <a:chExt cx="0" cy="0"/>
        </a:xfrm>
      </p:grpSpPr>
      <p:sp>
        <p:nvSpPr>
          <p:cNvPr id="29"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30" name="大標題文字"/>
          <p:cNvSpPr txBox="1">
            <a:spLocks noGrp="1"/>
          </p:cNvSpPr>
          <p:nvPr>
            <p:ph type="title"/>
          </p:nvPr>
        </p:nvSpPr>
        <p:spPr>
          <a:prstGeom prst="rect">
            <a:avLst/>
          </a:prstGeom>
        </p:spPr>
        <p:txBody>
          <a:bodyPr/>
          <a:lstStyle/>
          <a:p>
            <a:r>
              <a:t>大標題文字</a:t>
            </a:r>
          </a:p>
        </p:txBody>
      </p:sp>
      <p:sp>
        <p:nvSpPr>
          <p:cNvPr id="31"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28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89"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90"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91"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92"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93"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94"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95"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400"/>
              </a:spcBef>
              <a:buSzTx/>
              <a:buNone/>
              <a:defRPr sz="1800" b="1"/>
            </a:lvl1pPr>
            <a:lvl2pPr marL="0" indent="0">
              <a:spcBef>
                <a:spcPts val="400"/>
              </a:spcBef>
              <a:buSzTx/>
              <a:buNone/>
              <a:defRPr sz="1800" b="1"/>
            </a:lvl2pPr>
            <a:lvl3pPr marL="0" indent="0">
              <a:spcBef>
                <a:spcPts val="400"/>
              </a:spcBef>
              <a:buSzTx/>
              <a:buNone/>
              <a:defRPr sz="1800" b="1"/>
            </a:lvl3pPr>
            <a:lvl4pPr marL="0" indent="0">
              <a:spcBef>
                <a:spcPts val="400"/>
              </a:spcBef>
              <a:buSzTx/>
              <a:buNone/>
              <a:defRPr sz="1800" b="1"/>
            </a:lvl4pPr>
            <a:lvl5pPr marL="0" indent="0">
              <a:spcBef>
                <a:spcPts val="400"/>
              </a:spcBef>
              <a:buSzTx/>
              <a:buNone/>
              <a:defRPr sz="1800" b="1"/>
            </a:lvl5pPr>
          </a:lstStyle>
          <a:p>
            <a:r>
              <a:t>內文層級一</a:t>
            </a:r>
          </a:p>
          <a:p>
            <a:pPr lvl="1"/>
            <a:r>
              <a:t>內文層級二</a:t>
            </a:r>
          </a:p>
          <a:p>
            <a:pPr lvl="2"/>
            <a:r>
              <a:t>內文層級三</a:t>
            </a:r>
          </a:p>
          <a:p>
            <a:pPr lvl="3"/>
            <a:r>
              <a:t>內文層級四</a:t>
            </a:r>
          </a:p>
          <a:p>
            <a:pPr lvl="4"/>
            <a:r>
              <a:t>內文層級五</a:t>
            </a:r>
          </a:p>
        </p:txBody>
      </p:sp>
      <p:sp>
        <p:nvSpPr>
          <p:cNvPr id="296" name="文字版面配置區 4"/>
          <p:cNvSpPr>
            <a:spLocks noGrp="1"/>
          </p:cNvSpPr>
          <p:nvPr>
            <p:ph type="body" sz="quarter" idx="21"/>
          </p:nvPr>
        </p:nvSpPr>
        <p:spPr>
          <a:xfrm>
            <a:off x="6193366" y="1535111"/>
            <a:ext cx="5389041" cy="639771"/>
          </a:xfrm>
          <a:prstGeom prst="rect">
            <a:avLst/>
          </a:prstGeom>
        </p:spPr>
        <p:txBody>
          <a:bodyPr anchor="b"/>
          <a:lstStyle/>
          <a:p>
            <a:endParaRPr/>
          </a:p>
        </p:txBody>
      </p:sp>
      <p:sp>
        <p:nvSpPr>
          <p:cNvPr id="297"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98"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30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06"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307"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308"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309"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10"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311"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12"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313"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32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21"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322"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323"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324"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25"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326"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27"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33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35"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336"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337"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338"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39"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340"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41" name="大標題文字"/>
          <p:cNvSpPr txBox="1">
            <a:spLocks noGrp="1"/>
          </p:cNvSpPr>
          <p:nvPr>
            <p:ph type="title"/>
          </p:nvPr>
        </p:nvSpPr>
        <p:spPr>
          <a:xfrm>
            <a:off x="609601" y="273050"/>
            <a:ext cx="4011087" cy="1162050"/>
          </a:xfrm>
          <a:prstGeom prst="rect">
            <a:avLst/>
          </a:prstGeom>
        </p:spPr>
        <p:txBody>
          <a:bodyPr anchor="b"/>
          <a:lstStyle>
            <a:lvl1pPr>
              <a:defRPr sz="1500" b="1">
                <a:solidFill>
                  <a:srgbClr val="00B2B3"/>
                </a:solidFill>
              </a:defRPr>
            </a:lvl1pPr>
          </a:lstStyle>
          <a:p>
            <a:r>
              <a:t>大標題文字</a:t>
            </a:r>
          </a:p>
        </p:txBody>
      </p:sp>
      <p:sp>
        <p:nvSpPr>
          <p:cNvPr id="342" name="內文層級一…"/>
          <p:cNvSpPr txBox="1">
            <a:spLocks noGrp="1"/>
          </p:cNvSpPr>
          <p:nvPr>
            <p:ph type="body" idx="1"/>
          </p:nvPr>
        </p:nvSpPr>
        <p:spPr>
          <a:xfrm>
            <a:off x="4766733" y="273053"/>
            <a:ext cx="6815667" cy="5853113"/>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343" name="文字版面配置區 3"/>
          <p:cNvSpPr>
            <a:spLocks noGrp="1"/>
          </p:cNvSpPr>
          <p:nvPr>
            <p:ph type="body" sz="half" idx="21"/>
          </p:nvPr>
        </p:nvSpPr>
        <p:spPr>
          <a:xfrm>
            <a:off x="609596" y="1435103"/>
            <a:ext cx="4011097" cy="4691063"/>
          </a:xfrm>
          <a:prstGeom prst="rect">
            <a:avLst/>
          </a:prstGeom>
        </p:spPr>
        <p:txBody>
          <a:bodyPr/>
          <a:lstStyle/>
          <a:p>
            <a:endParaRPr/>
          </a:p>
        </p:txBody>
      </p:sp>
      <p:sp>
        <p:nvSpPr>
          <p:cNvPr id="344"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35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52"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353"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354"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355"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56"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357"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58" name="大標題文字"/>
          <p:cNvSpPr txBox="1">
            <a:spLocks noGrp="1"/>
          </p:cNvSpPr>
          <p:nvPr>
            <p:ph type="title"/>
          </p:nvPr>
        </p:nvSpPr>
        <p:spPr>
          <a:xfrm>
            <a:off x="2389714" y="4800600"/>
            <a:ext cx="7315204" cy="566738"/>
          </a:xfrm>
          <a:prstGeom prst="rect">
            <a:avLst/>
          </a:prstGeom>
        </p:spPr>
        <p:txBody>
          <a:bodyPr anchor="b"/>
          <a:lstStyle>
            <a:lvl1pPr>
              <a:defRPr sz="1500" b="1">
                <a:solidFill>
                  <a:srgbClr val="00B2B3"/>
                </a:solidFill>
              </a:defRPr>
            </a:lvl1pPr>
          </a:lstStyle>
          <a:p>
            <a:r>
              <a:t>大標題文字</a:t>
            </a:r>
          </a:p>
        </p:txBody>
      </p:sp>
      <p:sp>
        <p:nvSpPr>
          <p:cNvPr id="359"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360" name="內文層級一…"/>
          <p:cNvSpPr txBox="1">
            <a:spLocks noGrp="1"/>
          </p:cNvSpPr>
          <p:nvPr>
            <p:ph type="body" sz="quarter" idx="1"/>
          </p:nvPr>
        </p:nvSpPr>
        <p:spPr>
          <a:xfrm>
            <a:off x="2389714" y="5367337"/>
            <a:ext cx="7315204" cy="804870"/>
          </a:xfrm>
          <a:prstGeom prst="rect">
            <a:avLst/>
          </a:prstGeom>
        </p:spPr>
        <p:txBody>
          <a:bodyPr/>
          <a:lstStyle>
            <a:lvl1pPr marL="0" indent="0">
              <a:spcBef>
                <a:spcPts val="200"/>
              </a:spcBef>
              <a:buSzTx/>
              <a:buNone/>
              <a:defRPr sz="1000"/>
            </a:lvl1pPr>
            <a:lvl2pPr marL="0" indent="0">
              <a:spcBef>
                <a:spcPts val="200"/>
              </a:spcBef>
              <a:buSzTx/>
              <a:buNone/>
              <a:defRPr sz="1000"/>
            </a:lvl2pPr>
            <a:lvl3pPr marL="0" indent="0">
              <a:spcBef>
                <a:spcPts val="200"/>
              </a:spcBef>
              <a:buSzTx/>
              <a:buNone/>
              <a:defRPr sz="1000"/>
            </a:lvl3pPr>
            <a:lvl4pPr marL="0" indent="0">
              <a:spcBef>
                <a:spcPts val="200"/>
              </a:spcBef>
              <a:buSzTx/>
              <a:buNone/>
              <a:defRPr sz="1000"/>
            </a:lvl4pPr>
            <a:lvl5pPr marL="0" indent="0">
              <a:spcBef>
                <a:spcPts val="200"/>
              </a:spcBef>
              <a:buSzTx/>
              <a:buNone/>
              <a:defRPr sz="1000"/>
            </a:lvl5pPr>
          </a:lstStyle>
          <a:p>
            <a:r>
              <a:t>內文層級一</a:t>
            </a:r>
          </a:p>
          <a:p>
            <a:pPr lvl="1"/>
            <a:r>
              <a:t>內文層級二</a:t>
            </a:r>
          </a:p>
          <a:p>
            <a:pPr lvl="2"/>
            <a:r>
              <a:t>內文層級三</a:t>
            </a:r>
          </a:p>
          <a:p>
            <a:pPr lvl="3"/>
            <a:r>
              <a:t>內文層級四</a:t>
            </a:r>
          </a:p>
          <a:p>
            <a:pPr lvl="4"/>
            <a:r>
              <a:t>內文層級五</a:t>
            </a:r>
          </a:p>
        </p:txBody>
      </p:sp>
      <p:sp>
        <p:nvSpPr>
          <p:cNvPr id="361"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36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69"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370"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371"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372"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73"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374"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75"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376"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1_標題投影片">
    <p:spTree>
      <p:nvGrpSpPr>
        <p:cNvPr id="1" name=""/>
        <p:cNvGrpSpPr/>
        <p:nvPr/>
      </p:nvGrpSpPr>
      <p:grpSpPr>
        <a:xfrm>
          <a:off x="0" y="0"/>
          <a:ext cx="0" cy="0"/>
          <a:chOff x="0" y="0"/>
          <a:chExt cx="0" cy="0"/>
        </a:xfrm>
      </p:grpSpPr>
      <p:pic>
        <p:nvPicPr>
          <p:cNvPr id="383" name="Picture 26" descr="Picture 26"/>
          <p:cNvPicPr>
            <a:picLocks noChangeAspect="1"/>
          </p:cNvPicPr>
          <p:nvPr/>
        </p:nvPicPr>
        <p:blipFill>
          <a:blip r:embed="rId2"/>
          <a:stretch>
            <a:fillRect/>
          </a:stretch>
        </p:blipFill>
        <p:spPr>
          <a:xfrm>
            <a:off x="876300" y="528640"/>
            <a:ext cx="4438654" cy="1042989"/>
          </a:xfrm>
          <a:prstGeom prst="rect">
            <a:avLst/>
          </a:prstGeom>
          <a:ln w="12700">
            <a:miter lim="400000"/>
          </a:ln>
        </p:spPr>
      </p:pic>
      <p:pic>
        <p:nvPicPr>
          <p:cNvPr id="384" name="Picture 57" descr="Picture 57"/>
          <p:cNvPicPr>
            <a:picLocks noChangeAspect="1"/>
          </p:cNvPicPr>
          <p:nvPr/>
        </p:nvPicPr>
        <p:blipFill>
          <a:blip r:embed="rId3"/>
          <a:stretch>
            <a:fillRect/>
          </a:stretch>
        </p:blipFill>
        <p:spPr>
          <a:xfrm>
            <a:off x="8509000" y="4110037"/>
            <a:ext cx="3683000" cy="2747970"/>
          </a:xfrm>
          <a:prstGeom prst="rect">
            <a:avLst/>
          </a:prstGeom>
          <a:ln w="12700">
            <a:miter lim="400000"/>
          </a:ln>
        </p:spPr>
      </p:pic>
      <p:sp>
        <p:nvSpPr>
          <p:cNvPr id="385" name="大標題文字"/>
          <p:cNvSpPr txBox="1">
            <a:spLocks noGrp="1"/>
          </p:cNvSpPr>
          <p:nvPr>
            <p:ph type="title"/>
          </p:nvPr>
        </p:nvSpPr>
        <p:spPr>
          <a:xfrm>
            <a:off x="958850" y="2338390"/>
            <a:ext cx="10363201" cy="765182"/>
          </a:xfrm>
          <a:prstGeom prst="rect">
            <a:avLst/>
          </a:prstGeom>
        </p:spPr>
        <p:txBody>
          <a:bodyPr/>
          <a:lstStyle>
            <a:lvl1pPr>
              <a:lnSpc>
                <a:spcPct val="80000"/>
              </a:lnSpc>
              <a:defRPr sz="3300">
                <a:solidFill>
                  <a:srgbClr val="00B2B3"/>
                </a:solidFill>
              </a:defRPr>
            </a:lvl1pPr>
          </a:lstStyle>
          <a:p>
            <a:r>
              <a:t>大標題文字</a:t>
            </a:r>
          </a:p>
        </p:txBody>
      </p:sp>
      <p:sp>
        <p:nvSpPr>
          <p:cNvPr id="386" name="內文層級一…"/>
          <p:cNvSpPr txBox="1">
            <a:spLocks noGrp="1"/>
          </p:cNvSpPr>
          <p:nvPr>
            <p:ph type="body" sz="quarter" idx="1"/>
          </p:nvPr>
        </p:nvSpPr>
        <p:spPr>
          <a:xfrm>
            <a:off x="958853" y="3598862"/>
            <a:ext cx="9351434" cy="914408"/>
          </a:xfrm>
          <a:prstGeom prst="rect">
            <a:avLst/>
          </a:prstGeom>
        </p:spPr>
        <p:txBody>
          <a:bodyPr anchor="ctr"/>
          <a:lstStyle>
            <a:lvl1pPr marL="0" indent="0">
              <a:spcBef>
                <a:spcPts val="300"/>
              </a:spcBef>
              <a:buSzTx/>
              <a:buNone/>
              <a:defRPr sz="1500"/>
            </a:lvl1pPr>
            <a:lvl2pPr marL="495978" indent="-153079">
              <a:spcBef>
                <a:spcPts val="300"/>
              </a:spcBef>
              <a:defRPr sz="1500"/>
            </a:lvl2pPr>
            <a:lvl3pPr marL="828675" indent="-142875">
              <a:spcBef>
                <a:spcPts val="300"/>
              </a:spcBef>
              <a:defRPr sz="1500"/>
            </a:lvl3pPr>
            <a:lvl4pPr marL="1200150" indent="-171450">
              <a:spcBef>
                <a:spcPts val="300"/>
              </a:spcBef>
              <a:defRPr sz="1500"/>
            </a:lvl4pPr>
            <a:lvl5pPr marL="1543050" indent="-171450">
              <a:spcBef>
                <a:spcPts val="300"/>
              </a:spcBef>
              <a:defRPr sz="1500"/>
            </a:lvl5pPr>
          </a:lstStyle>
          <a:p>
            <a:r>
              <a:t>內文層級一</a:t>
            </a:r>
          </a:p>
          <a:p>
            <a:pPr lvl="1"/>
            <a:r>
              <a:t>內文層級二</a:t>
            </a:r>
          </a:p>
          <a:p>
            <a:pPr lvl="2"/>
            <a:r>
              <a:t>內文層級三</a:t>
            </a:r>
          </a:p>
          <a:p>
            <a:pPr lvl="3"/>
            <a:r>
              <a:t>內文層級四</a:t>
            </a:r>
          </a:p>
          <a:p>
            <a:pPr lvl="4"/>
            <a:r>
              <a:t>內文層級五</a:t>
            </a:r>
          </a:p>
        </p:txBody>
      </p:sp>
      <p:pic>
        <p:nvPicPr>
          <p:cNvPr id="387" name="圖片 7" descr="圖片 7"/>
          <p:cNvPicPr>
            <a:picLocks noChangeAspect="1"/>
          </p:cNvPicPr>
          <p:nvPr/>
        </p:nvPicPr>
        <p:blipFill>
          <a:blip r:embed="rId4"/>
          <a:stretch>
            <a:fillRect/>
          </a:stretch>
        </p:blipFill>
        <p:spPr>
          <a:xfrm>
            <a:off x="10929408" y="193869"/>
            <a:ext cx="1001192" cy="341312"/>
          </a:xfrm>
          <a:prstGeom prst="rect">
            <a:avLst/>
          </a:prstGeom>
          <a:ln w="12700">
            <a:miter lim="400000"/>
          </a:ln>
        </p:spPr>
      </p:pic>
      <p:sp>
        <p:nvSpPr>
          <p:cNvPr id="388" name="Rectangle 42"/>
          <p:cNvSpPr/>
          <p:nvPr/>
        </p:nvSpPr>
        <p:spPr>
          <a:xfrm>
            <a:off x="-13760" y="6624556"/>
            <a:ext cx="12205762"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sp>
        <p:nvSpPr>
          <p:cNvPr id="389" name="Text Box 48"/>
          <p:cNvSpPr txBox="1"/>
          <p:nvPr/>
        </p:nvSpPr>
        <p:spPr>
          <a:xfrm>
            <a:off x="45719" y="6620019"/>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90"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397" name="Picture 57" descr="Picture 57"/>
          <p:cNvPicPr>
            <a:picLocks noChangeAspect="1"/>
          </p:cNvPicPr>
          <p:nvPr/>
        </p:nvPicPr>
        <p:blipFill>
          <a:blip r:embed="rId2"/>
          <a:stretch>
            <a:fillRect/>
          </a:stretch>
        </p:blipFill>
        <p:spPr>
          <a:xfrm>
            <a:off x="8509000" y="4110037"/>
            <a:ext cx="3683000" cy="2747970"/>
          </a:xfrm>
          <a:prstGeom prst="rect">
            <a:avLst/>
          </a:prstGeom>
          <a:ln w="12700">
            <a:miter lim="400000"/>
          </a:ln>
        </p:spPr>
      </p:pic>
      <p:sp>
        <p:nvSpPr>
          <p:cNvPr id="39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399" name="Picture 26" descr="Picture 26"/>
          <p:cNvPicPr>
            <a:picLocks noChangeAspect="1"/>
          </p:cNvPicPr>
          <p:nvPr/>
        </p:nvPicPr>
        <p:blipFill>
          <a:blip r:embed="rId3"/>
          <a:stretch>
            <a:fillRect/>
          </a:stretch>
        </p:blipFill>
        <p:spPr>
          <a:xfrm>
            <a:off x="876300" y="528639"/>
            <a:ext cx="4438652" cy="1042988"/>
          </a:xfrm>
          <a:prstGeom prst="rect">
            <a:avLst/>
          </a:prstGeom>
          <a:ln w="12700">
            <a:miter lim="400000"/>
          </a:ln>
        </p:spPr>
      </p:pic>
      <p:sp>
        <p:nvSpPr>
          <p:cNvPr id="400" name="簡報標題"/>
          <p:cNvSpPr txBox="1">
            <a:spLocks noGrp="1"/>
          </p:cNvSpPr>
          <p:nvPr>
            <p:ph type="title" hasCustomPrompt="1"/>
          </p:nvPr>
        </p:nvSpPr>
        <p:spPr>
          <a:xfrm>
            <a:off x="728188" y="2584704"/>
            <a:ext cx="8794754" cy="1219209"/>
          </a:xfrm>
          <a:prstGeom prst="rect">
            <a:avLst/>
          </a:prstGeom>
        </p:spPr>
        <p:txBody>
          <a:bodyPr/>
          <a:lstStyle>
            <a:lvl1pPr>
              <a:defRPr sz="4400" b="1">
                <a:solidFill>
                  <a:srgbClr val="00B2B3"/>
                </a:solidFill>
              </a:defRPr>
            </a:lvl1pPr>
          </a:lstStyle>
          <a:p>
            <a:r>
              <a:t>簡報標題</a:t>
            </a:r>
          </a:p>
        </p:txBody>
      </p:sp>
      <p:sp>
        <p:nvSpPr>
          <p:cNvPr id="401" name="內文層級一…"/>
          <p:cNvSpPr txBox="1">
            <a:spLocks noGrp="1"/>
          </p:cNvSpPr>
          <p:nvPr>
            <p:ph type="body" sz="quarter" idx="1" hasCustomPrompt="1"/>
          </p:nvPr>
        </p:nvSpPr>
        <p:spPr>
          <a:xfrm>
            <a:off x="728188" y="5059679"/>
            <a:ext cx="9027829" cy="755912"/>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402"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sp>
        <p:nvSpPr>
          <p:cNvPr id="403"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406" name="群組 10"/>
          <p:cNvGrpSpPr/>
          <p:nvPr/>
        </p:nvGrpSpPr>
        <p:grpSpPr>
          <a:xfrm>
            <a:off x="10068578" y="0"/>
            <a:ext cx="2117738" cy="6858000"/>
            <a:chOff x="0" y="0"/>
            <a:chExt cx="2117737" cy="6858000"/>
          </a:xfrm>
        </p:grpSpPr>
        <p:pic>
          <p:nvPicPr>
            <p:cNvPr id="404" name="圖片 14" descr="圖片 14"/>
            <p:cNvPicPr>
              <a:picLocks noChangeAspect="1"/>
            </p:cNvPicPr>
            <p:nvPr/>
          </p:nvPicPr>
          <p:blipFill>
            <a:blip r:embed="rId4"/>
            <a:stretch>
              <a:fillRect/>
            </a:stretch>
          </p:blipFill>
          <p:spPr>
            <a:xfrm>
              <a:off x="-1" y="0"/>
              <a:ext cx="2117738" cy="6858000"/>
            </a:xfrm>
            <a:prstGeom prst="rect">
              <a:avLst/>
            </a:prstGeom>
            <a:ln w="12700" cap="flat">
              <a:noFill/>
              <a:miter lim="400000"/>
            </a:ln>
            <a:effectLst/>
          </p:spPr>
        </p:pic>
        <p:pic>
          <p:nvPicPr>
            <p:cNvPr id="405" name="圖片 16" descr="圖片 16"/>
            <p:cNvPicPr>
              <a:picLocks noChangeAspect="1"/>
            </p:cNvPicPr>
            <p:nvPr/>
          </p:nvPicPr>
          <p:blipFill>
            <a:blip r:embed="rId5"/>
            <a:stretch>
              <a:fillRect/>
            </a:stretch>
          </p:blipFill>
          <p:spPr>
            <a:xfrm>
              <a:off x="418898" y="660393"/>
              <a:ext cx="1436697" cy="1590685"/>
            </a:xfrm>
            <a:prstGeom prst="rect">
              <a:avLst/>
            </a:prstGeom>
            <a:ln w="12700" cap="flat">
              <a:noFill/>
              <a:miter lim="400000"/>
            </a:ln>
            <a:effectLst/>
          </p:spPr>
        </p:pic>
      </p:grpSp>
      <p:pic>
        <p:nvPicPr>
          <p:cNvPr id="407" name="圖片 16" descr="圖片 16"/>
          <p:cNvPicPr>
            <a:picLocks noChangeAspect="1"/>
          </p:cNvPicPr>
          <p:nvPr/>
        </p:nvPicPr>
        <p:blipFill>
          <a:blip r:embed="rId6"/>
          <a:stretch>
            <a:fillRect/>
          </a:stretch>
        </p:blipFill>
        <p:spPr>
          <a:xfrm>
            <a:off x="9291191" y="64184"/>
            <a:ext cx="682738" cy="310336"/>
          </a:xfrm>
          <a:prstGeom prst="rect">
            <a:avLst/>
          </a:prstGeom>
          <a:ln w="12700">
            <a:miter lim="400000"/>
          </a:ln>
        </p:spPr>
      </p:pic>
      <p:sp>
        <p:nvSpPr>
          <p:cNvPr id="40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41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1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1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41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41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20"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42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22"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23"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42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43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32"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33"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434"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435"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36"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437"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38"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39"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440" name="圖片版面配置區 2"/>
          <p:cNvSpPr>
            <a:spLocks noGrp="1"/>
          </p:cNvSpPr>
          <p:nvPr>
            <p:ph type="pic" sz="quarter" idx="21"/>
          </p:nvPr>
        </p:nvSpPr>
        <p:spPr>
          <a:xfrm>
            <a:off x="8962097" y="1439862"/>
            <a:ext cx="2798109" cy="4757743"/>
          </a:xfrm>
          <a:prstGeom prst="rect">
            <a:avLst/>
          </a:prstGeom>
        </p:spPr>
        <p:txBody>
          <a:bodyPr lIns="91439" tIns="45719" rIns="91439" bIns="45719">
            <a:noAutofit/>
          </a:bodyPr>
          <a:lstStyle/>
          <a:p>
            <a:endParaRPr/>
          </a:p>
        </p:txBody>
      </p:sp>
      <p:sp>
        <p:nvSpPr>
          <p:cNvPr id="44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38"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9"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40"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4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2"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3" name="大標題文字"/>
          <p:cNvSpPr txBox="1">
            <a:spLocks noGrp="1"/>
          </p:cNvSpPr>
          <p:nvPr>
            <p:ph type="title"/>
          </p:nvPr>
        </p:nvSpPr>
        <p:spPr>
          <a:prstGeom prst="rect">
            <a:avLst/>
          </a:prstGeom>
        </p:spPr>
        <p:txBody>
          <a:bodyPr/>
          <a:lstStyle/>
          <a:p>
            <a:r>
              <a:t>大標題文字</a:t>
            </a:r>
          </a:p>
        </p:txBody>
      </p:sp>
      <p:sp>
        <p:nvSpPr>
          <p:cNvPr id="44" name="圖片版面配置區 2"/>
          <p:cNvSpPr>
            <a:spLocks noGrp="1"/>
          </p:cNvSpPr>
          <p:nvPr>
            <p:ph type="pic" sz="quarter" idx="21"/>
          </p:nvPr>
        </p:nvSpPr>
        <p:spPr>
          <a:xfrm>
            <a:off x="8962097" y="1439862"/>
            <a:ext cx="2798109" cy="4757743"/>
          </a:xfrm>
          <a:prstGeom prst="rect">
            <a:avLst/>
          </a:prstGeom>
        </p:spPr>
        <p:txBody>
          <a:bodyPr lIns="91439" tIns="45719" rIns="91439" bIns="45719">
            <a:noAutofit/>
          </a:bodyPr>
          <a:lstStyle/>
          <a:p>
            <a:endParaRPr/>
          </a:p>
        </p:txBody>
      </p:sp>
      <p:sp>
        <p:nvSpPr>
          <p:cNvPr id="4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44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49"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50"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451"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452"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53"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454"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55"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56" name="大標題文字"/>
          <p:cNvSpPr txBox="1">
            <a:spLocks noGrp="1"/>
          </p:cNvSpPr>
          <p:nvPr>
            <p:ph type="title"/>
          </p:nvPr>
        </p:nvSpPr>
        <p:spPr>
          <a:xfrm>
            <a:off x="601132" y="316990"/>
            <a:ext cx="11155441" cy="889512"/>
          </a:xfrm>
          <a:prstGeom prst="rect">
            <a:avLst/>
          </a:prstGeom>
        </p:spPr>
        <p:txBody>
          <a:bodyPr/>
          <a:lstStyle>
            <a:lvl1pPr>
              <a:defRPr>
                <a:solidFill>
                  <a:srgbClr val="00B2B3"/>
                </a:solidFill>
              </a:defRPr>
            </a:lvl1pPr>
          </a:lstStyle>
          <a:p>
            <a:r>
              <a:t>大標題文字</a:t>
            </a:r>
          </a:p>
        </p:txBody>
      </p:sp>
      <p:sp>
        <p:nvSpPr>
          <p:cNvPr id="457" name="圖片版面配置區 2"/>
          <p:cNvSpPr>
            <a:spLocks noGrp="1"/>
          </p:cNvSpPr>
          <p:nvPr>
            <p:ph type="pic" sz="half" idx="21"/>
          </p:nvPr>
        </p:nvSpPr>
        <p:spPr>
          <a:xfrm>
            <a:off x="609600" y="4725144"/>
            <a:ext cx="11146971" cy="1584184"/>
          </a:xfrm>
          <a:prstGeom prst="rect">
            <a:avLst/>
          </a:prstGeom>
        </p:spPr>
        <p:txBody>
          <a:bodyPr lIns="91439" tIns="45719" rIns="91439" bIns="45719">
            <a:noAutofit/>
          </a:bodyPr>
          <a:lstStyle/>
          <a:p>
            <a:endParaRPr/>
          </a:p>
        </p:txBody>
      </p:sp>
      <p:sp>
        <p:nvSpPr>
          <p:cNvPr id="45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46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6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6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46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46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70"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47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72" name="大標題文字"/>
          <p:cNvSpPr txBox="1">
            <a:spLocks noGrp="1"/>
          </p:cNvSpPr>
          <p:nvPr>
            <p:ph type="title"/>
          </p:nvPr>
        </p:nvSpPr>
        <p:spPr>
          <a:xfrm>
            <a:off x="914400" y="2564900"/>
            <a:ext cx="10363200" cy="1035550"/>
          </a:xfrm>
          <a:prstGeom prst="rect">
            <a:avLst/>
          </a:prstGeom>
        </p:spPr>
        <p:txBody>
          <a:bodyPr/>
          <a:lstStyle>
            <a:lvl1pPr algn="ctr">
              <a:defRPr>
                <a:solidFill>
                  <a:srgbClr val="00B2B3"/>
                </a:solidFill>
              </a:defRPr>
            </a:lvl1pPr>
          </a:lstStyle>
          <a:p>
            <a:r>
              <a:t>大標題文字</a:t>
            </a:r>
          </a:p>
        </p:txBody>
      </p:sp>
      <p:sp>
        <p:nvSpPr>
          <p:cNvPr id="473"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47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48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82"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83"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484"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485"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86"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487"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88" name="大標題文字"/>
          <p:cNvSpPr txBox="1">
            <a:spLocks noGrp="1"/>
          </p:cNvSpPr>
          <p:nvPr>
            <p:ph type="title"/>
          </p:nvPr>
        </p:nvSpPr>
        <p:spPr>
          <a:xfrm>
            <a:off x="963084" y="4406901"/>
            <a:ext cx="10363201" cy="1362083"/>
          </a:xfrm>
          <a:prstGeom prst="rect">
            <a:avLst/>
          </a:prstGeom>
        </p:spPr>
        <p:txBody>
          <a:bodyPr/>
          <a:lstStyle>
            <a:lvl1pPr>
              <a:defRPr sz="4000" b="1" cap="all">
                <a:solidFill>
                  <a:srgbClr val="00B2B3"/>
                </a:solidFill>
              </a:defRPr>
            </a:lvl1pPr>
          </a:lstStyle>
          <a:p>
            <a:r>
              <a:t>大標題文字</a:t>
            </a:r>
          </a:p>
        </p:txBody>
      </p:sp>
      <p:sp>
        <p:nvSpPr>
          <p:cNvPr id="489" name="內文層級一…"/>
          <p:cNvSpPr txBox="1">
            <a:spLocks noGrp="1"/>
          </p:cNvSpPr>
          <p:nvPr>
            <p:ph type="body" sz="quarter" idx="1"/>
          </p:nvPr>
        </p:nvSpPr>
        <p:spPr>
          <a:xfrm>
            <a:off x="963084" y="2906713"/>
            <a:ext cx="10363201" cy="1500195"/>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49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49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98"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99"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00"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01"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02"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03"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04"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505"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0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51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14"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15"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16"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17"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18"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1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20"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521" name="文字版面配置區 4"/>
          <p:cNvSpPr>
            <a:spLocks noGrp="1"/>
          </p:cNvSpPr>
          <p:nvPr>
            <p:ph type="body" sz="quarter" idx="21"/>
          </p:nvPr>
        </p:nvSpPr>
        <p:spPr>
          <a:xfrm>
            <a:off x="6193366" y="1535111"/>
            <a:ext cx="5389041" cy="639771"/>
          </a:xfrm>
          <a:prstGeom prst="rect">
            <a:avLst/>
          </a:prstGeom>
        </p:spPr>
        <p:txBody>
          <a:bodyPr anchor="b"/>
          <a:lstStyle/>
          <a:p>
            <a:endParaRPr/>
          </a:p>
        </p:txBody>
      </p:sp>
      <p:sp>
        <p:nvSpPr>
          <p:cNvPr id="522"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2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53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31"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32"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33"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34"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35"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36"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37"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3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54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4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4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4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4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50"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5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5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55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60"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61"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62"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63"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64"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6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66" name="大標題文字"/>
          <p:cNvSpPr txBox="1">
            <a:spLocks noGrp="1"/>
          </p:cNvSpPr>
          <p:nvPr>
            <p:ph type="title"/>
          </p:nvPr>
        </p:nvSpPr>
        <p:spPr>
          <a:xfrm>
            <a:off x="609601" y="273050"/>
            <a:ext cx="4011084" cy="1162050"/>
          </a:xfrm>
          <a:prstGeom prst="rect">
            <a:avLst/>
          </a:prstGeom>
        </p:spPr>
        <p:txBody>
          <a:bodyPr anchor="b"/>
          <a:lstStyle>
            <a:lvl1pPr>
              <a:defRPr sz="2000" b="1">
                <a:solidFill>
                  <a:srgbClr val="00B2B3"/>
                </a:solidFill>
              </a:defRPr>
            </a:lvl1pPr>
          </a:lstStyle>
          <a:p>
            <a:r>
              <a:t>大標題文字</a:t>
            </a:r>
          </a:p>
        </p:txBody>
      </p:sp>
      <p:sp>
        <p:nvSpPr>
          <p:cNvPr id="567"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568"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569"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57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77"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78"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79"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80"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81"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82"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83" name="大標題文字"/>
          <p:cNvSpPr txBox="1">
            <a:spLocks noGrp="1"/>
          </p:cNvSpPr>
          <p:nvPr>
            <p:ph type="title"/>
          </p:nvPr>
        </p:nvSpPr>
        <p:spPr>
          <a:xfrm>
            <a:off x="2389714" y="4800600"/>
            <a:ext cx="7315204" cy="566738"/>
          </a:xfrm>
          <a:prstGeom prst="rect">
            <a:avLst/>
          </a:prstGeom>
        </p:spPr>
        <p:txBody>
          <a:bodyPr anchor="b"/>
          <a:lstStyle>
            <a:lvl1pPr>
              <a:defRPr sz="2000" b="1">
                <a:solidFill>
                  <a:srgbClr val="00B2B3"/>
                </a:solidFill>
              </a:defRPr>
            </a:lvl1pPr>
          </a:lstStyle>
          <a:p>
            <a:r>
              <a:t>大標題文字</a:t>
            </a:r>
          </a:p>
        </p:txBody>
      </p:sp>
      <p:sp>
        <p:nvSpPr>
          <p:cNvPr id="584"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585" name="內文層級一…"/>
          <p:cNvSpPr txBox="1">
            <a:spLocks noGrp="1"/>
          </p:cNvSpPr>
          <p:nvPr>
            <p:ph type="body" sz="quarter" idx="1"/>
          </p:nvPr>
        </p:nvSpPr>
        <p:spPr>
          <a:xfrm>
            <a:off x="2389714" y="5367337"/>
            <a:ext cx="7315204" cy="804870"/>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58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59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94"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95"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96"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97"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98"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9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00"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60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5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3"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54"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5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6"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57" name="大標題文字"/>
          <p:cNvSpPr txBox="1">
            <a:spLocks noGrp="1"/>
          </p:cNvSpPr>
          <p:nvPr>
            <p:ph type="title"/>
          </p:nvPr>
        </p:nvSpPr>
        <p:spPr>
          <a:xfrm>
            <a:off x="601132" y="316990"/>
            <a:ext cx="11155441" cy="889512"/>
          </a:xfrm>
          <a:prstGeom prst="rect">
            <a:avLst/>
          </a:prstGeom>
        </p:spPr>
        <p:txBody>
          <a:bodyPr/>
          <a:lstStyle/>
          <a:p>
            <a:r>
              <a:t>大標題文字</a:t>
            </a:r>
          </a:p>
        </p:txBody>
      </p:sp>
      <p:sp>
        <p:nvSpPr>
          <p:cNvPr id="58" name="圖片版面配置區 2"/>
          <p:cNvSpPr>
            <a:spLocks noGrp="1"/>
          </p:cNvSpPr>
          <p:nvPr>
            <p:ph type="pic" sz="half" idx="21"/>
          </p:nvPr>
        </p:nvSpPr>
        <p:spPr>
          <a:xfrm>
            <a:off x="609600" y="4725144"/>
            <a:ext cx="11146971" cy="1584184"/>
          </a:xfrm>
          <a:prstGeom prst="rect">
            <a:avLst/>
          </a:prstGeom>
        </p:spPr>
        <p:txBody>
          <a:bodyPr lIns="91439" tIns="45719" rIns="91439" bIns="45719">
            <a:noAutofit/>
          </a:bodyPr>
          <a:lstStyle/>
          <a:p>
            <a:endParaRPr/>
          </a:p>
        </p:txBody>
      </p:sp>
      <p:sp>
        <p:nvSpPr>
          <p:cNvPr id="59"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x">
  <p:cSld name="標題及內容">
    <p:spTree>
      <p:nvGrpSpPr>
        <p:cNvPr id="1" name=""/>
        <p:cNvGrpSpPr/>
        <p:nvPr/>
      </p:nvGrpSpPr>
      <p:grpSpPr>
        <a:xfrm>
          <a:off x="0" y="0"/>
          <a:ext cx="0" cy="0"/>
          <a:chOff x="0" y="0"/>
          <a:chExt cx="0" cy="0"/>
        </a:xfrm>
      </p:grpSpPr>
      <p:sp>
        <p:nvSpPr>
          <p:cNvPr id="60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09"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610"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611"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612"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13"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614"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15" name="大標題文字"/>
          <p:cNvSpPr txBox="1">
            <a:spLocks noGrp="1"/>
          </p:cNvSpPr>
          <p:nvPr>
            <p:ph type="title"/>
          </p:nvPr>
        </p:nvSpPr>
        <p:spPr>
          <a:prstGeom prst="rect">
            <a:avLst/>
          </a:prstGeom>
        </p:spPr>
        <p:txBody>
          <a:bodyPr/>
          <a:lstStyle>
            <a:lvl1pPr>
              <a:defRPr>
                <a:solidFill>
                  <a:srgbClr val="00B2B3"/>
                </a:solidFill>
                <a:latin typeface="Microsoft JhengHei UI"/>
                <a:ea typeface="Microsoft JhengHei UI"/>
                <a:cs typeface="Microsoft JhengHei UI"/>
                <a:sym typeface="Microsoft JhengHei UI"/>
              </a:defRPr>
            </a:lvl1pPr>
          </a:lstStyle>
          <a:p>
            <a:r>
              <a:t>大標題文字</a:t>
            </a:r>
          </a:p>
        </p:txBody>
      </p:sp>
      <p:sp>
        <p:nvSpPr>
          <p:cNvPr id="616" name="內文層級一…"/>
          <p:cNvSpPr txBox="1">
            <a:spLocks noGrp="1"/>
          </p:cNvSpPr>
          <p:nvPr>
            <p:ph type="body" idx="1"/>
          </p:nvPr>
        </p:nvSpPr>
        <p:spPr>
          <a:xfrm>
            <a:off x="964092" y="1223753"/>
            <a:ext cx="10262621" cy="522058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617"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x">
  <p:cSld name="標題及內容">
    <p:spTree>
      <p:nvGrpSpPr>
        <p:cNvPr id="1" name=""/>
        <p:cNvGrpSpPr/>
        <p:nvPr/>
      </p:nvGrpSpPr>
      <p:grpSpPr>
        <a:xfrm>
          <a:off x="0" y="0"/>
          <a:ext cx="0" cy="0"/>
          <a:chOff x="0" y="0"/>
          <a:chExt cx="0" cy="0"/>
        </a:xfrm>
      </p:grpSpPr>
      <p:sp>
        <p:nvSpPr>
          <p:cNvPr id="62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25"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626"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627"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628"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29"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630"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31" name="大標題文字"/>
          <p:cNvSpPr txBox="1">
            <a:spLocks noGrp="1"/>
          </p:cNvSpPr>
          <p:nvPr>
            <p:ph type="title"/>
          </p:nvPr>
        </p:nvSpPr>
        <p:spPr>
          <a:prstGeom prst="rect">
            <a:avLst/>
          </a:prstGeom>
        </p:spPr>
        <p:txBody>
          <a:bodyPr lIns="0" tIns="0" rIns="0" bIns="0"/>
          <a:lstStyle>
            <a:lvl1pPr>
              <a:defRPr>
                <a:solidFill>
                  <a:srgbClr val="00B1B3"/>
                </a:solidFill>
                <a:latin typeface="微軟正黑體"/>
                <a:ea typeface="微軟正黑體"/>
                <a:cs typeface="微軟正黑體"/>
                <a:sym typeface="微軟正黑體"/>
              </a:defRPr>
            </a:lvl1pPr>
          </a:lstStyle>
          <a:p>
            <a:r>
              <a:t>大標題文字</a:t>
            </a:r>
          </a:p>
        </p:txBody>
      </p:sp>
      <p:sp>
        <p:nvSpPr>
          <p:cNvPr id="632" name="內文層級一…"/>
          <p:cNvSpPr txBox="1">
            <a:spLocks noGrp="1"/>
          </p:cNvSpPr>
          <p:nvPr>
            <p:ph type="body" idx="1"/>
          </p:nvPr>
        </p:nvSpPr>
        <p:spPr>
          <a:prstGeom prst="rect">
            <a:avLst/>
          </a:prstGeom>
        </p:spPr>
        <p:txBody>
          <a:bodyPr lIns="0" tIns="0" rIns="0" bIns="0"/>
          <a:lstStyle/>
          <a:p>
            <a:r>
              <a:t>內文層級一</a:t>
            </a:r>
          </a:p>
          <a:p>
            <a:pPr lvl="1"/>
            <a:r>
              <a:t>內文層級二</a:t>
            </a:r>
          </a:p>
          <a:p>
            <a:pPr lvl="2"/>
            <a:r>
              <a:t>內文層級三</a:t>
            </a:r>
          </a:p>
          <a:p>
            <a:pPr lvl="3"/>
            <a:r>
              <a:t>內文層級四</a:t>
            </a:r>
          </a:p>
          <a:p>
            <a:pPr lvl="4"/>
            <a:r>
              <a:t>內文層級五</a:t>
            </a:r>
          </a:p>
        </p:txBody>
      </p:sp>
      <p:sp>
        <p:nvSpPr>
          <p:cNvPr id="633" name="幻燈片編號"/>
          <p:cNvSpPr txBox="1">
            <a:spLocks noGrp="1"/>
          </p:cNvSpPr>
          <p:nvPr>
            <p:ph type="sldNum" sz="quarter" idx="2"/>
          </p:nvPr>
        </p:nvSpPr>
        <p:spPr>
          <a:xfrm>
            <a:off x="11978034" y="6651670"/>
            <a:ext cx="213966" cy="174537"/>
          </a:xfrm>
          <a:prstGeom prst="rect">
            <a:avLst/>
          </a:prstGeom>
        </p:spPr>
        <p:txBody>
          <a:bodyPr lIns="0" tIns="0" rIns="0" bIns="0"/>
          <a:lstStyle>
            <a:lvl1pPr indent="38100">
              <a:lnSpc>
                <a:spcPts val="1400"/>
              </a:lnSpc>
              <a:defRPr spc="-25"/>
            </a:lvl1pPr>
          </a:lstStyle>
          <a:p>
            <a:fld id="{86CB4B4D-7CA3-9044-876B-883B54F8677D}" type="slidenum">
              <a:t>‹#›</a:t>
            </a:fld>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x">
  <p:cSld name="Contents slide layout">
    <p:spTree>
      <p:nvGrpSpPr>
        <p:cNvPr id="1" name=""/>
        <p:cNvGrpSpPr/>
        <p:nvPr/>
      </p:nvGrpSpPr>
      <p:grpSpPr>
        <a:xfrm>
          <a:off x="0" y="0"/>
          <a:ext cx="0" cy="0"/>
          <a:chOff x="0" y="0"/>
          <a:chExt cx="0" cy="0"/>
        </a:xfrm>
      </p:grpSpPr>
      <p:sp>
        <p:nvSpPr>
          <p:cNvPr id="64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41"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642"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643"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644"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45"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646"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47" name="內文層級一…"/>
          <p:cNvSpPr txBox="1">
            <a:spLocks noGrp="1"/>
          </p:cNvSpPr>
          <p:nvPr>
            <p:ph type="body" sz="quarter" idx="1" hasCustomPrompt="1"/>
          </p:nvPr>
        </p:nvSpPr>
        <p:spPr>
          <a:xfrm>
            <a:off x="323527" y="339509"/>
            <a:ext cx="11573200" cy="724248"/>
          </a:xfrm>
          <a:prstGeom prst="rect">
            <a:avLst/>
          </a:prstGeom>
        </p:spPr>
        <p:txBody>
          <a:bodyPr anchor="ctr"/>
          <a:lstStyle>
            <a:lvl1pPr marL="0" indent="0" algn="ctr">
              <a:spcBef>
                <a:spcPts val="1200"/>
              </a:spcBef>
              <a:buSzTx/>
              <a:buNone/>
              <a:defRPr sz="5400">
                <a:solidFill>
                  <a:srgbClr val="262626"/>
                </a:solidFill>
              </a:defRPr>
            </a:lvl1pPr>
            <a:lvl2pPr marL="1008289" indent="-551088" algn="ctr">
              <a:spcBef>
                <a:spcPts val="1200"/>
              </a:spcBef>
              <a:defRPr sz="5400">
                <a:solidFill>
                  <a:srgbClr val="262626"/>
                </a:solidFill>
              </a:defRPr>
            </a:lvl2pPr>
            <a:lvl3pPr marL="1428750" indent="-514350" algn="ctr">
              <a:spcBef>
                <a:spcPts val="1200"/>
              </a:spcBef>
              <a:defRPr sz="5400">
                <a:solidFill>
                  <a:srgbClr val="262626"/>
                </a:solidFill>
              </a:defRPr>
            </a:lvl3pPr>
            <a:lvl4pPr marL="1988820" indent="-617219" algn="ctr">
              <a:spcBef>
                <a:spcPts val="1200"/>
              </a:spcBef>
              <a:defRPr sz="5400">
                <a:solidFill>
                  <a:srgbClr val="262626"/>
                </a:solidFill>
              </a:defRPr>
            </a:lvl4pPr>
            <a:lvl5pPr marL="2446020" indent="-617220" algn="ctr">
              <a:spcBef>
                <a:spcPts val="1200"/>
              </a:spcBef>
              <a:defRPr sz="5400">
                <a:solidFill>
                  <a:srgbClr val="262626"/>
                </a:solidFill>
              </a:defRPr>
            </a:lvl5pPr>
          </a:lstStyle>
          <a:p>
            <a:r>
              <a:t>BASIC LAYOUT</a:t>
            </a:r>
          </a:p>
          <a:p>
            <a:pPr lvl="1"/>
            <a:endParaRPr/>
          </a:p>
          <a:p>
            <a:pPr lvl="2"/>
            <a:endParaRPr/>
          </a:p>
          <a:p>
            <a:pPr lvl="3"/>
            <a:endParaRPr/>
          </a:p>
          <a:p>
            <a:pPr lvl="4"/>
            <a:endParaRPr/>
          </a:p>
        </p:txBody>
      </p:sp>
      <p:sp>
        <p:nvSpPr>
          <p:cNvPr id="648" name="幻燈片編號"/>
          <p:cNvSpPr txBox="1">
            <a:spLocks noGrp="1"/>
          </p:cNvSpPr>
          <p:nvPr>
            <p:ph type="sldNum" sz="quarter" idx="2"/>
          </p:nvPr>
        </p:nvSpPr>
        <p:spPr>
          <a:xfrm>
            <a:off x="8463952" y="6224225"/>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x">
  <p:cSld name="2_空白">
    <p:spTree>
      <p:nvGrpSpPr>
        <p:cNvPr id="1" name=""/>
        <p:cNvGrpSpPr/>
        <p:nvPr/>
      </p:nvGrpSpPr>
      <p:grpSpPr>
        <a:xfrm>
          <a:off x="0" y="0"/>
          <a:ext cx="0" cy="0"/>
          <a:chOff x="0" y="0"/>
          <a:chExt cx="0" cy="0"/>
        </a:xfrm>
      </p:grpSpPr>
      <p:sp>
        <p:nvSpPr>
          <p:cNvPr id="65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5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65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65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65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60"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66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6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669" name="Picture 57" descr="Picture 57"/>
          <p:cNvPicPr>
            <a:picLocks noChangeAspect="1"/>
          </p:cNvPicPr>
          <p:nvPr/>
        </p:nvPicPr>
        <p:blipFill>
          <a:blip r:embed="rId2"/>
          <a:stretch>
            <a:fillRect/>
          </a:stretch>
        </p:blipFill>
        <p:spPr>
          <a:xfrm>
            <a:off x="8509000" y="4110037"/>
            <a:ext cx="3683000" cy="2747970"/>
          </a:xfrm>
          <a:prstGeom prst="rect">
            <a:avLst/>
          </a:prstGeom>
          <a:ln w="12700">
            <a:miter lim="400000"/>
          </a:ln>
        </p:spPr>
      </p:pic>
      <p:sp>
        <p:nvSpPr>
          <p:cNvPr id="67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671" name="Picture 26" descr="Picture 26"/>
          <p:cNvPicPr>
            <a:picLocks noChangeAspect="1"/>
          </p:cNvPicPr>
          <p:nvPr/>
        </p:nvPicPr>
        <p:blipFill>
          <a:blip r:embed="rId3"/>
          <a:stretch>
            <a:fillRect/>
          </a:stretch>
        </p:blipFill>
        <p:spPr>
          <a:xfrm>
            <a:off x="876300" y="528639"/>
            <a:ext cx="4438652" cy="1042988"/>
          </a:xfrm>
          <a:prstGeom prst="rect">
            <a:avLst/>
          </a:prstGeom>
          <a:ln w="12700">
            <a:miter lim="400000"/>
          </a:ln>
        </p:spPr>
      </p:pic>
      <p:sp>
        <p:nvSpPr>
          <p:cNvPr id="672" name="簡報標題"/>
          <p:cNvSpPr txBox="1">
            <a:spLocks noGrp="1"/>
          </p:cNvSpPr>
          <p:nvPr>
            <p:ph type="title" hasCustomPrompt="1"/>
          </p:nvPr>
        </p:nvSpPr>
        <p:spPr>
          <a:xfrm>
            <a:off x="728188" y="2584704"/>
            <a:ext cx="8794754" cy="1219209"/>
          </a:xfrm>
          <a:prstGeom prst="rect">
            <a:avLst/>
          </a:prstGeom>
        </p:spPr>
        <p:txBody>
          <a:bodyPr/>
          <a:lstStyle>
            <a:lvl1pPr>
              <a:defRPr sz="4400" b="1">
                <a:solidFill>
                  <a:srgbClr val="00B2B3"/>
                </a:solidFill>
              </a:defRPr>
            </a:lvl1pPr>
          </a:lstStyle>
          <a:p>
            <a:r>
              <a:t>簡報標題</a:t>
            </a:r>
          </a:p>
        </p:txBody>
      </p:sp>
      <p:sp>
        <p:nvSpPr>
          <p:cNvPr id="673" name="內文層級一…"/>
          <p:cNvSpPr txBox="1">
            <a:spLocks noGrp="1"/>
          </p:cNvSpPr>
          <p:nvPr>
            <p:ph type="body" sz="quarter" idx="1" hasCustomPrompt="1"/>
          </p:nvPr>
        </p:nvSpPr>
        <p:spPr>
          <a:xfrm>
            <a:off x="728188" y="5059679"/>
            <a:ext cx="9027829" cy="755912"/>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674"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sp>
        <p:nvSpPr>
          <p:cNvPr id="67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678" name="群組 10"/>
          <p:cNvGrpSpPr/>
          <p:nvPr/>
        </p:nvGrpSpPr>
        <p:grpSpPr>
          <a:xfrm>
            <a:off x="10068578" y="0"/>
            <a:ext cx="2117738" cy="6858000"/>
            <a:chOff x="0" y="0"/>
            <a:chExt cx="2117737" cy="6858000"/>
          </a:xfrm>
        </p:grpSpPr>
        <p:pic>
          <p:nvPicPr>
            <p:cNvPr id="676" name="圖片 14" descr="圖片 14"/>
            <p:cNvPicPr>
              <a:picLocks noChangeAspect="1"/>
            </p:cNvPicPr>
            <p:nvPr/>
          </p:nvPicPr>
          <p:blipFill>
            <a:blip r:embed="rId4"/>
            <a:stretch>
              <a:fillRect/>
            </a:stretch>
          </p:blipFill>
          <p:spPr>
            <a:xfrm>
              <a:off x="-1" y="0"/>
              <a:ext cx="2117738" cy="6858000"/>
            </a:xfrm>
            <a:prstGeom prst="rect">
              <a:avLst/>
            </a:prstGeom>
            <a:ln w="12700" cap="flat">
              <a:noFill/>
              <a:miter lim="400000"/>
            </a:ln>
            <a:effectLst/>
          </p:spPr>
        </p:pic>
        <p:pic>
          <p:nvPicPr>
            <p:cNvPr id="677" name="圖片 16" descr="圖片 16"/>
            <p:cNvPicPr>
              <a:picLocks noChangeAspect="1"/>
            </p:cNvPicPr>
            <p:nvPr/>
          </p:nvPicPr>
          <p:blipFill>
            <a:blip r:embed="rId5"/>
            <a:stretch>
              <a:fillRect/>
            </a:stretch>
          </p:blipFill>
          <p:spPr>
            <a:xfrm>
              <a:off x="418898" y="660393"/>
              <a:ext cx="1436697" cy="1590685"/>
            </a:xfrm>
            <a:prstGeom prst="rect">
              <a:avLst/>
            </a:prstGeom>
            <a:ln w="12700" cap="flat">
              <a:noFill/>
              <a:miter lim="400000"/>
            </a:ln>
            <a:effectLst/>
          </p:spPr>
        </p:pic>
      </p:grpSp>
      <p:pic>
        <p:nvPicPr>
          <p:cNvPr id="679" name="圖片 16" descr="圖片 16"/>
          <p:cNvPicPr>
            <a:picLocks noChangeAspect="1"/>
          </p:cNvPicPr>
          <p:nvPr/>
        </p:nvPicPr>
        <p:blipFill>
          <a:blip r:embed="rId6"/>
          <a:stretch>
            <a:fillRect/>
          </a:stretch>
        </p:blipFill>
        <p:spPr>
          <a:xfrm>
            <a:off x="9291191" y="254785"/>
            <a:ext cx="682738" cy="310334"/>
          </a:xfrm>
          <a:prstGeom prst="rect">
            <a:avLst/>
          </a:prstGeom>
          <a:ln w="12700">
            <a:miter lim="400000"/>
          </a:ln>
        </p:spPr>
      </p:pic>
      <p:sp>
        <p:nvSpPr>
          <p:cNvPr id="68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68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88"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689"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690"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691"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92"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693"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94"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695"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69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70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04"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05"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06"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07"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08"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0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10"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711"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12" name="圖片版面配置區 2"/>
          <p:cNvSpPr>
            <a:spLocks noGrp="1"/>
          </p:cNvSpPr>
          <p:nvPr>
            <p:ph type="pic" sz="quarter" idx="21"/>
          </p:nvPr>
        </p:nvSpPr>
        <p:spPr>
          <a:xfrm>
            <a:off x="8962097" y="1439862"/>
            <a:ext cx="2798109" cy="4757743"/>
          </a:xfrm>
          <a:prstGeom prst="rect">
            <a:avLst/>
          </a:prstGeom>
        </p:spPr>
        <p:txBody>
          <a:bodyPr lIns="91439" tIns="45719" rIns="91439" bIns="45719">
            <a:noAutofit/>
          </a:bodyPr>
          <a:lstStyle/>
          <a:p>
            <a:endParaRPr/>
          </a:p>
        </p:txBody>
      </p:sp>
      <p:sp>
        <p:nvSpPr>
          <p:cNvPr id="71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72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21"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22"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23"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24"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25"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26"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27"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728" name="大標題文字"/>
          <p:cNvSpPr txBox="1">
            <a:spLocks noGrp="1"/>
          </p:cNvSpPr>
          <p:nvPr>
            <p:ph type="title"/>
          </p:nvPr>
        </p:nvSpPr>
        <p:spPr>
          <a:xfrm>
            <a:off x="601132" y="316990"/>
            <a:ext cx="11155441" cy="889512"/>
          </a:xfrm>
          <a:prstGeom prst="rect">
            <a:avLst/>
          </a:prstGeom>
        </p:spPr>
        <p:txBody>
          <a:bodyPr/>
          <a:lstStyle>
            <a:lvl1pPr>
              <a:defRPr>
                <a:solidFill>
                  <a:srgbClr val="00B2B3"/>
                </a:solidFill>
              </a:defRPr>
            </a:lvl1pPr>
          </a:lstStyle>
          <a:p>
            <a:r>
              <a:t>大標題文字</a:t>
            </a:r>
          </a:p>
        </p:txBody>
      </p:sp>
      <p:sp>
        <p:nvSpPr>
          <p:cNvPr id="729" name="圖片版面配置區 2"/>
          <p:cNvSpPr>
            <a:spLocks noGrp="1"/>
          </p:cNvSpPr>
          <p:nvPr>
            <p:ph type="pic" sz="half" idx="21"/>
          </p:nvPr>
        </p:nvSpPr>
        <p:spPr>
          <a:xfrm>
            <a:off x="609600" y="4725144"/>
            <a:ext cx="11146971" cy="1584184"/>
          </a:xfrm>
          <a:prstGeom prst="rect">
            <a:avLst/>
          </a:prstGeom>
        </p:spPr>
        <p:txBody>
          <a:bodyPr lIns="91439" tIns="45719" rIns="91439" bIns="45719">
            <a:noAutofit/>
          </a:bodyPr>
          <a:lstStyle/>
          <a:p>
            <a:endParaRPr/>
          </a:p>
        </p:txBody>
      </p:sp>
      <p:sp>
        <p:nvSpPr>
          <p:cNvPr id="73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73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38"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39"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40"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41"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42"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43"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44" name="大標題文字"/>
          <p:cNvSpPr txBox="1">
            <a:spLocks noGrp="1"/>
          </p:cNvSpPr>
          <p:nvPr>
            <p:ph type="title"/>
          </p:nvPr>
        </p:nvSpPr>
        <p:spPr>
          <a:xfrm>
            <a:off x="914400" y="2564900"/>
            <a:ext cx="10363200" cy="1035550"/>
          </a:xfrm>
          <a:prstGeom prst="rect">
            <a:avLst/>
          </a:prstGeom>
        </p:spPr>
        <p:txBody>
          <a:bodyPr/>
          <a:lstStyle>
            <a:lvl1pPr algn="ctr">
              <a:defRPr>
                <a:solidFill>
                  <a:srgbClr val="00B2B3"/>
                </a:solidFill>
              </a:defRPr>
            </a:lvl1pPr>
          </a:lstStyle>
          <a:p>
            <a:r>
              <a:t>大標題文字</a:t>
            </a:r>
          </a:p>
        </p:txBody>
      </p:sp>
      <p:sp>
        <p:nvSpPr>
          <p:cNvPr id="745"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4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75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54"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55"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56"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57"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58"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5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60" name="大標題文字"/>
          <p:cNvSpPr txBox="1">
            <a:spLocks noGrp="1"/>
          </p:cNvSpPr>
          <p:nvPr>
            <p:ph type="title"/>
          </p:nvPr>
        </p:nvSpPr>
        <p:spPr>
          <a:xfrm>
            <a:off x="963084" y="4406901"/>
            <a:ext cx="10363201" cy="1362083"/>
          </a:xfrm>
          <a:prstGeom prst="rect">
            <a:avLst/>
          </a:prstGeom>
        </p:spPr>
        <p:txBody>
          <a:bodyPr/>
          <a:lstStyle>
            <a:lvl1pPr>
              <a:defRPr sz="4000" b="1" cap="all">
                <a:solidFill>
                  <a:srgbClr val="00B2B3"/>
                </a:solidFill>
              </a:defRPr>
            </a:lvl1pPr>
          </a:lstStyle>
          <a:p>
            <a:r>
              <a:t>大標題文字</a:t>
            </a:r>
          </a:p>
        </p:txBody>
      </p:sp>
      <p:sp>
        <p:nvSpPr>
          <p:cNvPr id="761" name="內文層級一…"/>
          <p:cNvSpPr txBox="1">
            <a:spLocks noGrp="1"/>
          </p:cNvSpPr>
          <p:nvPr>
            <p:ph type="body" sz="quarter" idx="1"/>
          </p:nvPr>
        </p:nvSpPr>
        <p:spPr>
          <a:xfrm>
            <a:off x="963084" y="2906713"/>
            <a:ext cx="10363201" cy="1500195"/>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6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66"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7"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68"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6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0" name="大標題文字"/>
          <p:cNvSpPr txBox="1">
            <a:spLocks noGrp="1"/>
          </p:cNvSpPr>
          <p:nvPr>
            <p:ph type="title"/>
          </p:nvPr>
        </p:nvSpPr>
        <p:spPr>
          <a:xfrm>
            <a:off x="914400" y="2564900"/>
            <a:ext cx="10363200" cy="1035550"/>
          </a:xfrm>
          <a:prstGeom prst="rect">
            <a:avLst/>
          </a:prstGeom>
        </p:spPr>
        <p:txBody>
          <a:bodyPr/>
          <a:lstStyle>
            <a:lvl1pPr algn="ctr"/>
          </a:lstStyle>
          <a:p>
            <a:r>
              <a:t>大標題文字</a:t>
            </a:r>
          </a:p>
        </p:txBody>
      </p:sp>
      <p:sp>
        <p:nvSpPr>
          <p:cNvPr id="71"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76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70"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71"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72"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73"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74"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7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76"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777"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7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78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8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8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8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8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90"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9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92"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793" name="文字版面配置區 4"/>
          <p:cNvSpPr>
            <a:spLocks noGrp="1"/>
          </p:cNvSpPr>
          <p:nvPr>
            <p:ph type="body" sz="quarter" idx="21"/>
          </p:nvPr>
        </p:nvSpPr>
        <p:spPr>
          <a:xfrm>
            <a:off x="6193366" y="1535111"/>
            <a:ext cx="5389041" cy="639771"/>
          </a:xfrm>
          <a:prstGeom prst="rect">
            <a:avLst/>
          </a:prstGeom>
        </p:spPr>
        <p:txBody>
          <a:bodyPr anchor="b"/>
          <a:lstStyle/>
          <a:p>
            <a:endParaRPr/>
          </a:p>
        </p:txBody>
      </p:sp>
      <p:sp>
        <p:nvSpPr>
          <p:cNvPr id="794"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95"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802"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03"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804"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805"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806"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07"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808"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09"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81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81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18"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819"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820"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821"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22"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823"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2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83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32"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833"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834"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835"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36"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837"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38" name="大標題文字"/>
          <p:cNvSpPr txBox="1">
            <a:spLocks noGrp="1"/>
          </p:cNvSpPr>
          <p:nvPr>
            <p:ph type="title"/>
          </p:nvPr>
        </p:nvSpPr>
        <p:spPr>
          <a:xfrm>
            <a:off x="609601" y="273050"/>
            <a:ext cx="4011084" cy="1162050"/>
          </a:xfrm>
          <a:prstGeom prst="rect">
            <a:avLst/>
          </a:prstGeom>
        </p:spPr>
        <p:txBody>
          <a:bodyPr anchor="b"/>
          <a:lstStyle>
            <a:lvl1pPr>
              <a:defRPr sz="2000" b="1">
                <a:solidFill>
                  <a:srgbClr val="00B2B3"/>
                </a:solidFill>
              </a:defRPr>
            </a:lvl1pPr>
          </a:lstStyle>
          <a:p>
            <a:r>
              <a:t>大標題文字</a:t>
            </a:r>
          </a:p>
        </p:txBody>
      </p:sp>
      <p:sp>
        <p:nvSpPr>
          <p:cNvPr id="839"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840"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84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84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49"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850"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851"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852"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53"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854"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55" name="大標題文字"/>
          <p:cNvSpPr txBox="1">
            <a:spLocks noGrp="1"/>
          </p:cNvSpPr>
          <p:nvPr>
            <p:ph type="title"/>
          </p:nvPr>
        </p:nvSpPr>
        <p:spPr>
          <a:xfrm>
            <a:off x="2389714" y="4800600"/>
            <a:ext cx="7315204" cy="566738"/>
          </a:xfrm>
          <a:prstGeom prst="rect">
            <a:avLst/>
          </a:prstGeom>
        </p:spPr>
        <p:txBody>
          <a:bodyPr anchor="b"/>
          <a:lstStyle>
            <a:lvl1pPr>
              <a:defRPr sz="2000" b="1">
                <a:solidFill>
                  <a:srgbClr val="00B2B3"/>
                </a:solidFill>
              </a:defRPr>
            </a:lvl1pPr>
          </a:lstStyle>
          <a:p>
            <a:r>
              <a:t>大標題文字</a:t>
            </a:r>
          </a:p>
        </p:txBody>
      </p:sp>
      <p:sp>
        <p:nvSpPr>
          <p:cNvPr id="856"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857" name="內文層級一…"/>
          <p:cNvSpPr txBox="1">
            <a:spLocks noGrp="1"/>
          </p:cNvSpPr>
          <p:nvPr>
            <p:ph type="body" sz="quarter" idx="1"/>
          </p:nvPr>
        </p:nvSpPr>
        <p:spPr>
          <a:xfrm>
            <a:off x="2389714" y="5367337"/>
            <a:ext cx="7315204" cy="804870"/>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85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86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6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86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86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86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70"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87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72"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87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88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881"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882"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883"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89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891"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892"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893"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894" name="內文層級一…"/>
          <p:cNvSpPr txBox="1">
            <a:spLocks noGrp="1"/>
          </p:cNvSpPr>
          <p:nvPr>
            <p:ph type="body" idx="1"/>
          </p:nvPr>
        </p:nvSpPr>
        <p:spPr>
          <a:xfrm>
            <a:off x="609600" y="981075"/>
            <a:ext cx="10972800" cy="5145088"/>
          </a:xfrm>
          <a:prstGeom prst="rect">
            <a:avLst/>
          </a:prstGeom>
        </p:spPr>
        <p:txBody>
          <a:bodyPr/>
          <a:lstStyle>
            <a:lvl1pPr>
              <a:spcBef>
                <a:spcPts val="500"/>
              </a:spcBef>
              <a:buClr>
                <a:srgbClr val="0070C0"/>
              </a:buClr>
              <a:buChar char="■"/>
              <a:defRPr sz="2400" b="1">
                <a:solidFill>
                  <a:srgbClr val="0070C0"/>
                </a:solidFill>
                <a:latin typeface="+mn-lt"/>
                <a:ea typeface="+mn-ea"/>
                <a:cs typeface="+mn-cs"/>
                <a:sym typeface="Calibri"/>
              </a:defRPr>
            </a:lvl1pPr>
            <a:lvl2pPr marL="800100" indent="-342900">
              <a:spcBef>
                <a:spcPts val="500"/>
              </a:spcBef>
              <a:buClr>
                <a:srgbClr val="0070C0"/>
              </a:buClr>
              <a:buChar char="−"/>
              <a:defRPr sz="2400" b="1">
                <a:solidFill>
                  <a:srgbClr val="0070C0"/>
                </a:solidFill>
                <a:latin typeface="+mn-lt"/>
                <a:ea typeface="+mn-ea"/>
                <a:cs typeface="+mn-cs"/>
                <a:sym typeface="Calibri"/>
              </a:defRPr>
            </a:lvl2pPr>
            <a:lvl3pPr>
              <a:spcBef>
                <a:spcPts val="500"/>
              </a:spcBef>
              <a:buClr>
                <a:srgbClr val="0070C0"/>
              </a:buClr>
              <a:defRPr sz="2400" b="1">
                <a:solidFill>
                  <a:srgbClr val="0070C0"/>
                </a:solidFill>
                <a:latin typeface="+mn-lt"/>
                <a:ea typeface="+mn-ea"/>
                <a:cs typeface="+mn-cs"/>
                <a:sym typeface="Calibri"/>
              </a:defRPr>
            </a:lvl3pPr>
            <a:lvl4pPr marL="1714500" indent="-342900">
              <a:spcBef>
                <a:spcPts val="500"/>
              </a:spcBef>
              <a:buClr>
                <a:srgbClr val="0070C0"/>
              </a:buClr>
              <a:buChar char="✓"/>
              <a:defRPr sz="2400" b="1">
                <a:solidFill>
                  <a:srgbClr val="0070C0"/>
                </a:solidFill>
                <a:latin typeface="+mn-lt"/>
                <a:ea typeface="+mn-ea"/>
                <a:cs typeface="+mn-cs"/>
                <a:sym typeface="Calibri"/>
              </a:defRPr>
            </a:lvl4pPr>
            <a:lvl5pPr marL="2103120" indent="-274320">
              <a:spcBef>
                <a:spcPts val="500"/>
              </a:spcBef>
              <a:buClr>
                <a:srgbClr val="0070C0"/>
              </a:buClr>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895"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902"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03"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04"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05"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06"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7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81"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82"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3" name="大標題文字"/>
          <p:cNvSpPr txBox="1">
            <a:spLocks noGrp="1"/>
          </p:cNvSpPr>
          <p:nvPr>
            <p:ph type="title"/>
          </p:nvPr>
        </p:nvSpPr>
        <p:spPr>
          <a:xfrm>
            <a:off x="963084" y="4406901"/>
            <a:ext cx="10363201" cy="1362083"/>
          </a:xfrm>
          <a:prstGeom prst="rect">
            <a:avLst/>
          </a:prstGeom>
        </p:spPr>
        <p:txBody>
          <a:bodyPr/>
          <a:lstStyle>
            <a:lvl1pPr>
              <a:defRPr sz="4000" b="1" cap="all"/>
            </a:lvl1pPr>
          </a:lstStyle>
          <a:p>
            <a:r>
              <a:t>大標題文字</a:t>
            </a:r>
          </a:p>
        </p:txBody>
      </p:sp>
      <p:sp>
        <p:nvSpPr>
          <p:cNvPr id="84" name="內文層級一…"/>
          <p:cNvSpPr txBox="1">
            <a:spLocks noGrp="1"/>
          </p:cNvSpPr>
          <p:nvPr>
            <p:ph type="body" sz="quarter" idx="1"/>
          </p:nvPr>
        </p:nvSpPr>
        <p:spPr>
          <a:xfrm>
            <a:off x="963084" y="2906713"/>
            <a:ext cx="10363201" cy="1500195"/>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8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x">
  <p:cSld name="標題及表格">
    <p:spTree>
      <p:nvGrpSpPr>
        <p:cNvPr id="1" name=""/>
        <p:cNvGrpSpPr/>
        <p:nvPr/>
      </p:nvGrpSpPr>
      <p:grpSpPr>
        <a:xfrm>
          <a:off x="0" y="0"/>
          <a:ext cx="0" cy="0"/>
          <a:chOff x="0" y="0"/>
          <a:chExt cx="0" cy="0"/>
        </a:xfrm>
      </p:grpSpPr>
      <p:sp>
        <p:nvSpPr>
          <p:cNvPr id="913"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14"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15"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16"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17"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x">
  <p:cSld name="標題，文字及兩項物件">
    <p:spTree>
      <p:nvGrpSpPr>
        <p:cNvPr id="1" name=""/>
        <p:cNvGrpSpPr/>
        <p:nvPr/>
      </p:nvGrpSpPr>
      <p:grpSpPr>
        <a:xfrm>
          <a:off x="0" y="0"/>
          <a:ext cx="0" cy="0"/>
          <a:chOff x="0" y="0"/>
          <a:chExt cx="0" cy="0"/>
        </a:xfrm>
      </p:grpSpPr>
      <p:sp>
        <p:nvSpPr>
          <p:cNvPr id="924"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25"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26"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27"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28" name="內文層級一…"/>
          <p:cNvSpPr txBox="1">
            <a:spLocks noGrp="1"/>
          </p:cNvSpPr>
          <p:nvPr>
            <p:ph type="body" sz="half" idx="1"/>
          </p:nvPr>
        </p:nvSpPr>
        <p:spPr>
          <a:xfrm>
            <a:off x="609604" y="981075"/>
            <a:ext cx="5392617" cy="5145088"/>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684212" indent="-342900">
              <a:spcBef>
                <a:spcPts val="500"/>
              </a:spcBef>
              <a:buClr>
                <a:srgbClr val="FF0066"/>
              </a:buClr>
              <a:buFont typeface="Calibri"/>
              <a:buChar char="✓"/>
              <a:defRPr sz="2400" b="1">
                <a:solidFill>
                  <a:srgbClr val="0070C0"/>
                </a:solidFill>
                <a:latin typeface="+mn-lt"/>
                <a:ea typeface="+mn-ea"/>
                <a:cs typeface="+mn-cs"/>
                <a:sym typeface="Calibri"/>
              </a:defRPr>
            </a:lvl2pPr>
            <a:lvl3pPr>
              <a:spcBef>
                <a:spcPts val="500"/>
              </a:spcBef>
              <a:buClr>
                <a:srgbClr val="FF0066"/>
              </a:buClr>
              <a:buFont typeface="Calibri"/>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2103120" indent="-27432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29"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sp>
        <p:nvSpPr>
          <p:cNvPr id="93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37"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38"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39" name="大標題文字"/>
          <p:cNvSpPr txBox="1">
            <a:spLocks noGrp="1"/>
          </p:cNvSpPr>
          <p:nvPr>
            <p:ph type="title"/>
          </p:nvPr>
        </p:nvSpPr>
        <p:spPr>
          <a:xfrm>
            <a:off x="914400" y="2130591"/>
            <a:ext cx="10363200" cy="1470033"/>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40"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b="1">
                <a:solidFill>
                  <a:srgbClr val="0070C0"/>
                </a:solidFill>
                <a:latin typeface="+mn-lt"/>
                <a:ea typeface="+mn-ea"/>
                <a:cs typeface="+mn-cs"/>
                <a:sym typeface="Calibri"/>
              </a:defRPr>
            </a:lvl1pPr>
            <a:lvl2pPr marL="0" indent="0" algn="ctr">
              <a:spcBef>
                <a:spcPts val="500"/>
              </a:spcBef>
              <a:buSzTx/>
              <a:buNone/>
              <a:defRPr sz="2400" b="1">
                <a:solidFill>
                  <a:srgbClr val="0070C0"/>
                </a:solidFill>
                <a:latin typeface="+mn-lt"/>
                <a:ea typeface="+mn-ea"/>
                <a:cs typeface="+mn-cs"/>
                <a:sym typeface="Calibri"/>
              </a:defRPr>
            </a:lvl2pPr>
            <a:lvl3pPr marL="0" indent="0" algn="ctr">
              <a:spcBef>
                <a:spcPts val="500"/>
              </a:spcBef>
              <a:buSzTx/>
              <a:buNone/>
              <a:defRPr sz="2400" b="1">
                <a:solidFill>
                  <a:srgbClr val="0070C0"/>
                </a:solidFill>
                <a:latin typeface="+mn-lt"/>
                <a:ea typeface="+mn-ea"/>
                <a:cs typeface="+mn-cs"/>
                <a:sym typeface="Calibri"/>
              </a:defRPr>
            </a:lvl3pPr>
            <a:lvl4pPr marL="0" indent="0" algn="ctr">
              <a:spcBef>
                <a:spcPts val="500"/>
              </a:spcBef>
              <a:buSzTx/>
              <a:buNone/>
              <a:defRPr sz="2400" b="1">
                <a:solidFill>
                  <a:srgbClr val="0070C0"/>
                </a:solidFill>
                <a:latin typeface="+mn-lt"/>
                <a:ea typeface="+mn-ea"/>
                <a:cs typeface="+mn-cs"/>
                <a:sym typeface="Calibri"/>
              </a:defRPr>
            </a:lvl4pPr>
            <a:lvl5pPr marL="0" indent="0" algn="ctr">
              <a:spcBef>
                <a:spcPts val="500"/>
              </a:spcBef>
              <a:buSzTx/>
              <a:buNone/>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41"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948"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49"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50"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51"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52" name="內文層級一…"/>
          <p:cNvSpPr txBox="1">
            <a:spLocks noGrp="1"/>
          </p:cNvSpPr>
          <p:nvPr>
            <p:ph type="body" sz="half" idx="1"/>
          </p:nvPr>
        </p:nvSpPr>
        <p:spPr>
          <a:xfrm>
            <a:off x="609604" y="981075"/>
            <a:ext cx="5392617" cy="5145088"/>
          </a:xfrm>
          <a:prstGeom prst="rect">
            <a:avLst/>
          </a:prstGeom>
        </p:spPr>
        <p:txBody>
          <a:bodyPr/>
          <a:lstStyle>
            <a:lvl1pPr>
              <a:spcBef>
                <a:spcPts val="600"/>
              </a:spcBef>
              <a:buClr>
                <a:srgbClr val="FF0066"/>
              </a:buClr>
              <a:buFont typeface="Calibri"/>
              <a:buChar char="➢"/>
              <a:defRPr sz="2800" b="1">
                <a:solidFill>
                  <a:srgbClr val="0070C0"/>
                </a:solidFill>
                <a:latin typeface="+mn-lt"/>
                <a:ea typeface="+mn-ea"/>
                <a:cs typeface="+mn-cs"/>
                <a:sym typeface="Calibri"/>
              </a:defRPr>
            </a:lvl1pPr>
            <a:lvl2pPr marL="674687" indent="-333375">
              <a:spcBef>
                <a:spcPts val="600"/>
              </a:spcBef>
              <a:buClr>
                <a:srgbClr val="FF0066"/>
              </a:buClr>
              <a:buFont typeface="Calibri"/>
              <a:buChar char="✓"/>
              <a:defRPr sz="2800" b="1">
                <a:solidFill>
                  <a:srgbClr val="0070C0"/>
                </a:solidFill>
                <a:latin typeface="+mn-lt"/>
                <a:ea typeface="+mn-ea"/>
                <a:cs typeface="+mn-cs"/>
                <a:sym typeface="Calibri"/>
              </a:defRPr>
            </a:lvl2pPr>
            <a:lvl3pPr marL="1234438" indent="-320038">
              <a:spcBef>
                <a:spcPts val="600"/>
              </a:spcBef>
              <a:buClr>
                <a:srgbClr val="FF0066"/>
              </a:buClr>
              <a:buFont typeface="Calibri"/>
              <a:defRPr sz="2800" b="1">
                <a:solidFill>
                  <a:srgbClr val="0070C0"/>
                </a:solidFill>
                <a:latin typeface="+mn-lt"/>
                <a:ea typeface="+mn-ea"/>
                <a:cs typeface="+mn-cs"/>
                <a:sym typeface="Calibri"/>
              </a:defRPr>
            </a:lvl3pPr>
            <a:lvl4pPr marL="1727200" indent="-355600">
              <a:spcBef>
                <a:spcPts val="600"/>
              </a:spcBef>
              <a:buClr>
                <a:srgbClr val="FF0066"/>
              </a:buClr>
              <a:buFont typeface="Calibri"/>
              <a:buChar char="p"/>
              <a:defRPr sz="2800" b="1">
                <a:solidFill>
                  <a:srgbClr val="0070C0"/>
                </a:solidFill>
                <a:latin typeface="+mn-lt"/>
                <a:ea typeface="+mn-ea"/>
                <a:cs typeface="+mn-cs"/>
                <a:sym typeface="Calibri"/>
              </a:defRPr>
            </a:lvl4pPr>
            <a:lvl5pPr marL="2184400" indent="-355600">
              <a:spcBef>
                <a:spcPts val="600"/>
              </a:spcBef>
              <a:buClr>
                <a:srgbClr val="FF0066"/>
              </a:buClr>
              <a:buFont typeface="Calibri"/>
              <a:buChar char="➢"/>
              <a:defRPr sz="28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53"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tx">
  <p:cSld name="物件">
    <p:spTree>
      <p:nvGrpSpPr>
        <p:cNvPr id="1" name=""/>
        <p:cNvGrpSpPr/>
        <p:nvPr/>
      </p:nvGrpSpPr>
      <p:grpSpPr>
        <a:xfrm>
          <a:off x="0" y="0"/>
          <a:ext cx="0" cy="0"/>
          <a:chOff x="0" y="0"/>
          <a:chExt cx="0" cy="0"/>
        </a:xfrm>
      </p:grpSpPr>
      <p:sp>
        <p:nvSpPr>
          <p:cNvPr id="96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61"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62"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63" name="內文層級一…"/>
          <p:cNvSpPr txBox="1">
            <a:spLocks noGrp="1"/>
          </p:cNvSpPr>
          <p:nvPr>
            <p:ph type="body" idx="1"/>
          </p:nvPr>
        </p:nvSpPr>
        <p:spPr>
          <a:xfrm>
            <a:off x="609600" y="166"/>
            <a:ext cx="10972800" cy="6126163"/>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684212" indent="-342900">
              <a:spcBef>
                <a:spcPts val="500"/>
              </a:spcBef>
              <a:buClr>
                <a:srgbClr val="FF0066"/>
              </a:buClr>
              <a:buFont typeface="Calibri"/>
              <a:buChar char="✓"/>
              <a:defRPr sz="2400" b="1">
                <a:solidFill>
                  <a:srgbClr val="0070C0"/>
                </a:solidFill>
                <a:latin typeface="+mn-lt"/>
                <a:ea typeface="+mn-ea"/>
                <a:cs typeface="+mn-cs"/>
                <a:sym typeface="Calibri"/>
              </a:defRPr>
            </a:lvl2pPr>
            <a:lvl3pPr>
              <a:spcBef>
                <a:spcPts val="500"/>
              </a:spcBef>
              <a:buClr>
                <a:srgbClr val="FF0066"/>
              </a:buClr>
              <a:buFont typeface="Calibri"/>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2103120" indent="-27432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64"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tx">
  <p:cSld name="15_標題及物件">
    <p:spTree>
      <p:nvGrpSpPr>
        <p:cNvPr id="1" name=""/>
        <p:cNvGrpSpPr/>
        <p:nvPr/>
      </p:nvGrpSpPr>
      <p:grpSpPr>
        <a:xfrm>
          <a:off x="0" y="0"/>
          <a:ext cx="0" cy="0"/>
          <a:chOff x="0" y="0"/>
          <a:chExt cx="0" cy="0"/>
        </a:xfrm>
      </p:grpSpPr>
      <p:sp>
        <p:nvSpPr>
          <p:cNvPr id="971"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72"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73"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74" name="大標題文字"/>
          <p:cNvSpPr txBox="1">
            <a:spLocks noGrp="1"/>
          </p:cNvSpPr>
          <p:nvPr>
            <p:ph type="title"/>
          </p:nvPr>
        </p:nvSpPr>
        <p:spPr>
          <a:xfrm>
            <a:off x="0" y="208799"/>
            <a:ext cx="12192000" cy="1008004"/>
          </a:xfrm>
          <a:prstGeom prst="rect">
            <a:avLst/>
          </a:prstGeom>
        </p:spPr>
        <p:txBody>
          <a:bodyPr anchor="ctr"/>
          <a:lstStyle>
            <a:lvl1pPr algn="ctr">
              <a:defRPr sz="3200" b="1">
                <a:solidFill>
                  <a:srgbClr val="000099"/>
                </a:solidFill>
                <a:effectLst>
                  <a:outerShdw blurRad="38100" dist="38100" dir="2700000" rotWithShape="0">
                    <a:srgbClr val="C0C0C0"/>
                  </a:outerShdw>
                </a:effectLst>
              </a:defRPr>
            </a:lvl1pPr>
          </a:lstStyle>
          <a:p>
            <a:r>
              <a:t>大標題文字</a:t>
            </a:r>
          </a:p>
        </p:txBody>
      </p:sp>
      <p:sp>
        <p:nvSpPr>
          <p:cNvPr id="975" name="內文層級一…"/>
          <p:cNvSpPr txBox="1">
            <a:spLocks noGrp="1"/>
          </p:cNvSpPr>
          <p:nvPr>
            <p:ph type="body" idx="1"/>
          </p:nvPr>
        </p:nvSpPr>
        <p:spPr>
          <a:xfrm>
            <a:off x="609600" y="858413"/>
            <a:ext cx="10972800" cy="5267755"/>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684212" indent="-342900">
              <a:spcBef>
                <a:spcPts val="500"/>
              </a:spcBef>
              <a:buClr>
                <a:srgbClr val="FF0066"/>
              </a:buClr>
              <a:buFont typeface="Calibri"/>
              <a:buChar char="✓"/>
              <a:defRPr sz="2400" b="1">
                <a:solidFill>
                  <a:srgbClr val="0070C0"/>
                </a:solidFill>
                <a:latin typeface="+mn-lt"/>
                <a:ea typeface="+mn-ea"/>
                <a:cs typeface="+mn-cs"/>
                <a:sym typeface="Calibri"/>
              </a:defRPr>
            </a:lvl2pPr>
            <a:lvl3pPr>
              <a:spcBef>
                <a:spcPts val="500"/>
              </a:spcBef>
              <a:buClr>
                <a:srgbClr val="FF0066"/>
              </a:buClr>
              <a:buFont typeface="Calibri"/>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2103120" indent="-27432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76" name="文字版面配置區 8"/>
          <p:cNvSpPr>
            <a:spLocks noGrp="1"/>
          </p:cNvSpPr>
          <p:nvPr>
            <p:ph type="body" sz="quarter" idx="21"/>
          </p:nvPr>
        </p:nvSpPr>
        <p:spPr>
          <a:xfrm>
            <a:off x="96000" y="6650297"/>
            <a:ext cx="4415965" cy="188649"/>
          </a:xfrm>
          <a:prstGeom prst="rect">
            <a:avLst/>
          </a:prstGeom>
        </p:spPr>
        <p:txBody>
          <a:bodyPr lIns="0" tIns="0" rIns="0" bIns="0" anchor="ctr"/>
          <a:lstStyle/>
          <a:p>
            <a:pPr marL="147447" indent="-147447" defTabSz="393192">
              <a:spcBef>
                <a:spcPts val="300"/>
              </a:spcBef>
              <a:defRPr sz="1376"/>
            </a:pPr>
            <a:endParaRPr/>
          </a:p>
        </p:txBody>
      </p:sp>
      <p:sp>
        <p:nvSpPr>
          <p:cNvPr id="977"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tx">
  <p:cSld name="1_標題投影片">
    <p:spTree>
      <p:nvGrpSpPr>
        <p:cNvPr id="1" name=""/>
        <p:cNvGrpSpPr/>
        <p:nvPr/>
      </p:nvGrpSpPr>
      <p:grpSpPr>
        <a:xfrm>
          <a:off x="0" y="0"/>
          <a:ext cx="0" cy="0"/>
          <a:chOff x="0" y="0"/>
          <a:chExt cx="0" cy="0"/>
        </a:xfrm>
      </p:grpSpPr>
      <p:sp>
        <p:nvSpPr>
          <p:cNvPr id="984"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85"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86"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87" name="大標題文字"/>
          <p:cNvSpPr txBox="1">
            <a:spLocks noGrp="1"/>
          </p:cNvSpPr>
          <p:nvPr>
            <p:ph type="title"/>
          </p:nvPr>
        </p:nvSpPr>
        <p:spPr>
          <a:xfrm>
            <a:off x="914400" y="2130567"/>
            <a:ext cx="10363200" cy="1470033"/>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88"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b="1">
                <a:solidFill>
                  <a:srgbClr val="0070C0"/>
                </a:solidFill>
                <a:latin typeface="+mn-lt"/>
                <a:ea typeface="+mn-ea"/>
                <a:cs typeface="+mn-cs"/>
                <a:sym typeface="Calibri"/>
              </a:defRPr>
            </a:lvl1pPr>
            <a:lvl2pPr marL="0" indent="0" algn="ctr">
              <a:spcBef>
                <a:spcPts val="500"/>
              </a:spcBef>
              <a:buSzTx/>
              <a:buNone/>
              <a:defRPr sz="2400" b="1">
                <a:solidFill>
                  <a:srgbClr val="0070C0"/>
                </a:solidFill>
                <a:latin typeface="+mn-lt"/>
                <a:ea typeface="+mn-ea"/>
                <a:cs typeface="+mn-cs"/>
                <a:sym typeface="Calibri"/>
              </a:defRPr>
            </a:lvl2pPr>
            <a:lvl3pPr marL="0" indent="0" algn="ctr">
              <a:spcBef>
                <a:spcPts val="500"/>
              </a:spcBef>
              <a:buSzTx/>
              <a:buNone/>
              <a:defRPr sz="2400" b="1">
                <a:solidFill>
                  <a:srgbClr val="0070C0"/>
                </a:solidFill>
                <a:latin typeface="+mn-lt"/>
                <a:ea typeface="+mn-ea"/>
                <a:cs typeface="+mn-cs"/>
                <a:sym typeface="Calibri"/>
              </a:defRPr>
            </a:lvl3pPr>
            <a:lvl4pPr marL="0" indent="0" algn="ctr">
              <a:spcBef>
                <a:spcPts val="500"/>
              </a:spcBef>
              <a:buSzTx/>
              <a:buNone/>
              <a:defRPr sz="2400" b="1">
                <a:solidFill>
                  <a:srgbClr val="0070C0"/>
                </a:solidFill>
                <a:latin typeface="+mn-lt"/>
                <a:ea typeface="+mn-ea"/>
                <a:cs typeface="+mn-cs"/>
                <a:sym typeface="Calibri"/>
              </a:defRPr>
            </a:lvl4pPr>
            <a:lvl5pPr marL="0" indent="0" algn="ctr">
              <a:spcBef>
                <a:spcPts val="500"/>
              </a:spcBef>
              <a:buSzTx/>
              <a:buNone/>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89"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99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97"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98"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99" name="內文層級一…"/>
          <p:cNvSpPr txBox="1">
            <a:spLocks noGrp="1"/>
          </p:cNvSpPr>
          <p:nvPr>
            <p:ph type="body" idx="1"/>
          </p:nvPr>
        </p:nvSpPr>
        <p:spPr>
          <a:xfrm>
            <a:off x="609604" y="1278467"/>
            <a:ext cx="11152717" cy="4919134"/>
          </a:xfrm>
          <a:prstGeom prst="rect">
            <a:avLst/>
          </a:prstGeom>
        </p:spPr>
        <p:txBody>
          <a:bodyPr/>
          <a:lstStyle>
            <a:lvl1pPr>
              <a:spcBef>
                <a:spcPts val="500"/>
              </a:spcBef>
              <a:buClr>
                <a:srgbClr val="FF0066"/>
              </a:buClr>
              <a:buFont typeface="Arial"/>
              <a:buChar char="➢"/>
              <a:defRPr sz="2400" b="1">
                <a:solidFill>
                  <a:srgbClr val="0070C0"/>
                </a:solidFill>
              </a:defRPr>
            </a:lvl1pPr>
            <a:lvl2pPr marL="684212" indent="-342900">
              <a:spcBef>
                <a:spcPts val="500"/>
              </a:spcBef>
              <a:buClr>
                <a:srgbClr val="FF0066"/>
              </a:buClr>
              <a:buFont typeface="Arial"/>
              <a:buChar char="✓"/>
              <a:defRPr sz="2400" b="1">
                <a:solidFill>
                  <a:srgbClr val="0070C0"/>
                </a:solidFill>
              </a:defRPr>
            </a:lvl2pPr>
            <a:lvl3pPr>
              <a:spcBef>
                <a:spcPts val="500"/>
              </a:spcBef>
              <a:buClr>
                <a:srgbClr val="FF0066"/>
              </a:buClr>
              <a:buFont typeface="Arial"/>
              <a:defRPr sz="2400" b="1">
                <a:solidFill>
                  <a:srgbClr val="0070C0"/>
                </a:solidFill>
              </a:defRPr>
            </a:lvl3pPr>
            <a:lvl4pPr marL="1676400" indent="-304800">
              <a:spcBef>
                <a:spcPts val="500"/>
              </a:spcBef>
              <a:buClr>
                <a:srgbClr val="FF0066"/>
              </a:buClr>
              <a:buFont typeface="Arial"/>
              <a:buChar char="p"/>
              <a:defRPr sz="2400" b="1">
                <a:solidFill>
                  <a:srgbClr val="0070C0"/>
                </a:solidFill>
              </a:defRPr>
            </a:lvl4pPr>
            <a:lvl5pPr marL="2171700" indent="-342900">
              <a:spcBef>
                <a:spcPts val="500"/>
              </a:spcBef>
              <a:buClr>
                <a:srgbClr val="FF0066"/>
              </a:buClr>
              <a:buFont typeface="Arial"/>
              <a:buChar char="➢"/>
              <a:defRPr sz="2400" b="1">
                <a:solidFill>
                  <a:srgbClr val="0070C0"/>
                </a:solidFill>
              </a:defRPr>
            </a:lvl5pPr>
          </a:lstStyle>
          <a:p>
            <a:r>
              <a:t>內文層級一</a:t>
            </a:r>
          </a:p>
          <a:p>
            <a:pPr lvl="1"/>
            <a:r>
              <a:t>內文層級二</a:t>
            </a:r>
          </a:p>
          <a:p>
            <a:pPr lvl="2"/>
            <a:r>
              <a:t>內文層級三</a:t>
            </a:r>
          </a:p>
          <a:p>
            <a:pPr lvl="3"/>
            <a:r>
              <a:t>內文層級四</a:t>
            </a:r>
          </a:p>
          <a:p>
            <a:pPr lvl="4"/>
            <a:r>
              <a:t>內文層級五</a:t>
            </a:r>
          </a:p>
        </p:txBody>
      </p:sp>
      <p:sp>
        <p:nvSpPr>
          <p:cNvPr id="1000" name="大標題文字"/>
          <p:cNvSpPr txBox="1">
            <a:spLocks noGrp="1"/>
          </p:cNvSpPr>
          <p:nvPr>
            <p:ph type="title"/>
          </p:nvPr>
        </p:nvSpPr>
        <p:spPr>
          <a:xfrm>
            <a:off x="0" y="405142"/>
            <a:ext cx="12192000" cy="775761"/>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1001"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x">
  <p:cSld name="1_兩項物件">
    <p:spTree>
      <p:nvGrpSpPr>
        <p:cNvPr id="1" name=""/>
        <p:cNvGrpSpPr/>
        <p:nvPr/>
      </p:nvGrpSpPr>
      <p:grpSpPr>
        <a:xfrm>
          <a:off x="0" y="0"/>
          <a:ext cx="0" cy="0"/>
          <a:chOff x="0" y="0"/>
          <a:chExt cx="0" cy="0"/>
        </a:xfrm>
      </p:grpSpPr>
      <p:sp>
        <p:nvSpPr>
          <p:cNvPr id="1008"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1009"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1010"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1011" name="大標題文字"/>
          <p:cNvSpPr txBox="1">
            <a:spLocks noGrp="1"/>
          </p:cNvSpPr>
          <p:nvPr>
            <p:ph type="title"/>
          </p:nvPr>
        </p:nvSpPr>
        <p:spPr>
          <a:xfrm>
            <a:off x="457209" y="308091"/>
            <a:ext cx="11317114" cy="614366"/>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1012" name="內文層級一…"/>
          <p:cNvSpPr txBox="1">
            <a:spLocks noGrp="1"/>
          </p:cNvSpPr>
          <p:nvPr>
            <p:ph type="body" idx="1"/>
          </p:nvPr>
        </p:nvSpPr>
        <p:spPr>
          <a:xfrm>
            <a:off x="457201" y="1090244"/>
            <a:ext cx="11324492" cy="5249013"/>
          </a:xfrm>
          <a:prstGeom prst="rect">
            <a:avLst/>
          </a:prstGeom>
        </p:spPr>
        <p:txBody>
          <a:bodyPr/>
          <a:lstStyle>
            <a:lvl1pPr marL="273050" indent="-273050">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1pPr>
            <a:lvl2pPr marL="694055" indent="-421005">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2pPr>
            <a:lvl3pPr marL="951548" indent="-327658">
              <a:spcBef>
                <a:spcPts val="500"/>
              </a:spcBef>
              <a:buClr>
                <a:srgbClr val="FF0066"/>
              </a:buClr>
              <a:buFont typeface="Times New Roman"/>
              <a:defRPr sz="2400" b="1">
                <a:solidFill>
                  <a:srgbClr val="0070C0"/>
                </a:solidFill>
                <a:latin typeface="Times New Roman"/>
                <a:ea typeface="Times New Roman"/>
                <a:cs typeface="Times New Roman"/>
                <a:sym typeface="Times New Roman"/>
              </a:defRPr>
            </a:lvl3pPr>
            <a:lvl4pPr marL="1224598" indent="-327658">
              <a:spcBef>
                <a:spcPts val="500"/>
              </a:spcBef>
              <a:buClr>
                <a:srgbClr val="FF0066"/>
              </a:buClr>
              <a:buFont typeface="Times New Roman"/>
              <a:buChar char="p"/>
              <a:defRPr sz="2400" b="1">
                <a:solidFill>
                  <a:srgbClr val="0070C0"/>
                </a:solidFill>
                <a:latin typeface="Times New Roman"/>
                <a:ea typeface="Times New Roman"/>
                <a:cs typeface="Times New Roman"/>
                <a:sym typeface="Times New Roman"/>
              </a:defRPr>
            </a:lvl4pPr>
            <a:lvl5pPr marL="2133600" indent="-304800">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5pPr>
          </a:lstStyle>
          <a:p>
            <a:r>
              <a:t>內文層級一</a:t>
            </a:r>
          </a:p>
          <a:p>
            <a:pPr lvl="1"/>
            <a:r>
              <a:t>內文層級二</a:t>
            </a:r>
          </a:p>
          <a:p>
            <a:pPr lvl="2"/>
            <a:r>
              <a:t>內文層級三</a:t>
            </a:r>
          </a:p>
          <a:p>
            <a:pPr lvl="3"/>
            <a:r>
              <a:t>內文層級四</a:t>
            </a:r>
          </a:p>
          <a:p>
            <a:pPr lvl="4"/>
            <a:r>
              <a:t>內文層級五</a:t>
            </a:r>
          </a:p>
        </p:txBody>
      </p:sp>
      <p:sp>
        <p:nvSpPr>
          <p:cNvPr id="1013"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x">
  <p:cSld name="4_標題及物件">
    <p:spTree>
      <p:nvGrpSpPr>
        <p:cNvPr id="1" name=""/>
        <p:cNvGrpSpPr/>
        <p:nvPr/>
      </p:nvGrpSpPr>
      <p:grpSpPr>
        <a:xfrm>
          <a:off x="0" y="0"/>
          <a:ext cx="0" cy="0"/>
          <a:chOff x="0" y="0"/>
          <a:chExt cx="0" cy="0"/>
        </a:xfrm>
      </p:grpSpPr>
      <p:sp>
        <p:nvSpPr>
          <p:cNvPr id="102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1021"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1022"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1023" name="大標題文字"/>
          <p:cNvSpPr txBox="1">
            <a:spLocks noGrp="1"/>
          </p:cNvSpPr>
          <p:nvPr>
            <p:ph type="title"/>
          </p:nvPr>
        </p:nvSpPr>
        <p:spPr>
          <a:xfrm>
            <a:off x="609600" y="-3"/>
            <a:ext cx="10972800" cy="744390"/>
          </a:xfrm>
          <a:prstGeom prst="rect">
            <a:avLst/>
          </a:prstGeom>
        </p:spPr>
        <p:txBody>
          <a:bodyPr anchor="ctr"/>
          <a:lstStyle>
            <a:lvl1pPr algn="ctr">
              <a:defRPr>
                <a:solidFill>
                  <a:srgbClr val="000099"/>
                </a:solidFill>
                <a:latin typeface="+mn-lt"/>
                <a:ea typeface="+mn-ea"/>
                <a:cs typeface="+mn-cs"/>
                <a:sym typeface="Calibri"/>
              </a:defRPr>
            </a:lvl1pPr>
          </a:lstStyle>
          <a:p>
            <a:r>
              <a:t>大標題文字</a:t>
            </a:r>
          </a:p>
        </p:txBody>
      </p:sp>
      <p:pic>
        <p:nvPicPr>
          <p:cNvPr id="1024" name="Picture 60" descr="Picture 60"/>
          <p:cNvPicPr>
            <a:picLocks noChangeAspect="1"/>
          </p:cNvPicPr>
          <p:nvPr/>
        </p:nvPicPr>
        <p:blipFill>
          <a:blip r:embed="rId3"/>
          <a:stretch>
            <a:fillRect/>
          </a:stretch>
        </p:blipFill>
        <p:spPr>
          <a:xfrm>
            <a:off x="8509000" y="3866591"/>
            <a:ext cx="3683000" cy="2747970"/>
          </a:xfrm>
          <a:prstGeom prst="rect">
            <a:avLst/>
          </a:prstGeom>
          <a:ln w="12700">
            <a:miter lim="400000"/>
          </a:ln>
        </p:spPr>
      </p:pic>
      <p:sp>
        <p:nvSpPr>
          <p:cNvPr id="1025" name="內文層級一…"/>
          <p:cNvSpPr txBox="1">
            <a:spLocks noGrp="1"/>
          </p:cNvSpPr>
          <p:nvPr>
            <p:ph type="body" idx="1"/>
          </p:nvPr>
        </p:nvSpPr>
        <p:spPr>
          <a:xfrm>
            <a:off x="601132" y="1285591"/>
            <a:ext cx="11159068" cy="5100364"/>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770255" indent="-325755">
              <a:spcBef>
                <a:spcPts val="500"/>
              </a:spcBef>
              <a:buClr>
                <a:srgbClr val="FF0066"/>
              </a:buClr>
              <a:buFont typeface="Calibri"/>
              <a:buChar char="−"/>
              <a:defRPr sz="2400" b="1">
                <a:solidFill>
                  <a:srgbClr val="0070C0"/>
                </a:solidFill>
                <a:latin typeface="+mn-lt"/>
                <a:ea typeface="+mn-ea"/>
                <a:cs typeface="+mn-cs"/>
                <a:sym typeface="Calibri"/>
              </a:defRPr>
            </a:lvl2pPr>
            <a:lvl3pPr marL="1260475" indent="-457200">
              <a:spcBef>
                <a:spcPts val="500"/>
              </a:spcBef>
              <a:buClr>
                <a:srgbClr val="FF0066"/>
              </a:buClr>
              <a:buFont typeface="Calibri"/>
              <a:buChar char="➢"/>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1816100" indent="-38100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1026"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9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93"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94"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9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96"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97" name="大標題文字"/>
          <p:cNvSpPr txBox="1">
            <a:spLocks noGrp="1"/>
          </p:cNvSpPr>
          <p:nvPr>
            <p:ph type="title"/>
          </p:nvPr>
        </p:nvSpPr>
        <p:spPr>
          <a:prstGeom prst="rect">
            <a:avLst/>
          </a:prstGeom>
        </p:spPr>
        <p:txBody>
          <a:bodyPr/>
          <a:lstStyle/>
          <a:p>
            <a:r>
              <a:t>大標題文字</a:t>
            </a:r>
          </a:p>
        </p:txBody>
      </p:sp>
      <p:sp>
        <p:nvSpPr>
          <p:cNvPr id="9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10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06"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07"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108"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09"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110" name="文字版面配置區 4"/>
          <p:cNvSpPr>
            <a:spLocks noGrp="1"/>
          </p:cNvSpPr>
          <p:nvPr>
            <p:ph type="body" sz="quarter" idx="21"/>
          </p:nvPr>
        </p:nvSpPr>
        <p:spPr>
          <a:xfrm>
            <a:off x="6193366" y="1535111"/>
            <a:ext cx="5389041" cy="639771"/>
          </a:xfrm>
          <a:prstGeom prst="rect">
            <a:avLst/>
          </a:prstGeom>
        </p:spPr>
        <p:txBody>
          <a:bodyPr anchor="b"/>
          <a:lstStyle/>
          <a:p>
            <a:endParaRPr/>
          </a:p>
        </p:txBody>
      </p:sp>
      <p:sp>
        <p:nvSpPr>
          <p:cNvPr id="111" name="大標題文字"/>
          <p:cNvSpPr txBox="1">
            <a:spLocks noGrp="1"/>
          </p:cNvSpPr>
          <p:nvPr>
            <p:ph type="title"/>
          </p:nvPr>
        </p:nvSpPr>
        <p:spPr>
          <a:prstGeom prst="rect">
            <a:avLst/>
          </a:prstGeom>
        </p:spPr>
        <p:txBody>
          <a:bodyPr/>
          <a:lstStyle/>
          <a:p>
            <a:r>
              <a:t>大標題文字</a:t>
            </a:r>
          </a:p>
        </p:txBody>
      </p:sp>
      <p:sp>
        <p:nvSpPr>
          <p:cNvPr id="11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11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2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21"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122"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23" name="大標題文字"/>
          <p:cNvSpPr txBox="1">
            <a:spLocks noGrp="1"/>
          </p:cNvSpPr>
          <p:nvPr>
            <p:ph type="title"/>
          </p:nvPr>
        </p:nvSpPr>
        <p:spPr>
          <a:prstGeom prst="rect">
            <a:avLst/>
          </a:prstGeom>
        </p:spPr>
        <p:txBody>
          <a:bodyPr/>
          <a:lstStyle/>
          <a:p>
            <a:r>
              <a:t>大標題文字</a:t>
            </a:r>
          </a:p>
        </p:txBody>
      </p:sp>
      <p:sp>
        <p:nvSpPr>
          <p:cNvPr id="124"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 Type="http://schemas.openxmlformats.org/officeDocument/2006/relationships/slideLayout" Target="../slideLayouts/slideLayout7.xml"/><Relationship Id="rId71"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image" Target="../media/image2.jpeg"/><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 name="Picture 49" descr="Picture 49"/>
          <p:cNvPicPr>
            <a:picLocks noChangeAspect="1"/>
          </p:cNvPicPr>
          <p:nvPr/>
        </p:nvPicPr>
        <p:blipFill>
          <a:blip r:embed="rId71"/>
          <a:stretch>
            <a:fillRect/>
          </a:stretch>
        </p:blipFill>
        <p:spPr>
          <a:xfrm>
            <a:off x="261408" y="83626"/>
            <a:ext cx="1667936" cy="400756"/>
          </a:xfrm>
          <a:prstGeom prst="rect">
            <a:avLst/>
          </a:prstGeom>
          <a:ln w="12700">
            <a:miter lim="400000"/>
          </a:ln>
        </p:spPr>
      </p:pic>
      <p:pic>
        <p:nvPicPr>
          <p:cNvPr id="4" name="圖片 11" descr="圖片 11"/>
          <p:cNvPicPr>
            <a:picLocks noChangeAspect="1"/>
          </p:cNvPicPr>
          <p:nvPr/>
        </p:nvPicPr>
        <p:blipFill>
          <a:blip r:embed="rId72"/>
          <a:stretch>
            <a:fillRect/>
          </a:stretch>
        </p:blipFill>
        <p:spPr>
          <a:xfrm>
            <a:off x="11020280" y="103449"/>
            <a:ext cx="910320" cy="380934"/>
          </a:xfrm>
          <a:prstGeom prst="rect">
            <a:avLst/>
          </a:prstGeom>
          <a:ln w="12700">
            <a:miter lim="400000"/>
          </a:ln>
        </p:spPr>
      </p:pic>
      <p:sp>
        <p:nvSpPr>
          <p:cNvPr id="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 name="內文層級一…"/>
          <p:cNvSpPr txBox="1">
            <a:spLocks noGrp="1"/>
          </p:cNvSpPr>
          <p:nvPr>
            <p:ph type="body" idx="1"/>
          </p:nvPr>
        </p:nvSpPr>
        <p:spPr>
          <a:xfrm>
            <a:off x="609600" y="1439862"/>
            <a:ext cx="11152717" cy="47577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內文層級一</a:t>
            </a:r>
          </a:p>
          <a:p>
            <a:pPr lvl="1"/>
            <a:r>
              <a:t>內文層級二</a:t>
            </a:r>
          </a:p>
          <a:p>
            <a:pPr lvl="2"/>
            <a:r>
              <a:t>內文層級三</a:t>
            </a:r>
          </a:p>
          <a:p>
            <a:pPr lvl="3"/>
            <a:r>
              <a:t>內文層級四</a:t>
            </a:r>
          </a:p>
          <a:p>
            <a:pPr lvl="4"/>
            <a:r>
              <a:t>內文層級五</a:t>
            </a:r>
          </a:p>
        </p:txBody>
      </p:sp>
      <p:sp>
        <p:nvSpPr>
          <p:cNvPr id="7" name="大標題文字"/>
          <p:cNvSpPr txBox="1">
            <a:spLocks noGrp="1"/>
          </p:cNvSpPr>
          <p:nvPr>
            <p:ph type="title"/>
          </p:nvPr>
        </p:nvSpPr>
        <p:spPr>
          <a:xfrm>
            <a:off x="601132" y="316990"/>
            <a:ext cx="11159068" cy="8895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大標題文字</a:t>
            </a:r>
          </a:p>
        </p:txBody>
      </p:sp>
      <p:sp>
        <p:nvSpPr>
          <p:cNvPr id="8" name="幻燈片編號"/>
          <p:cNvSpPr txBox="1">
            <a:spLocks noGrp="1"/>
          </p:cNvSpPr>
          <p:nvPr>
            <p:ph type="sldNum" sz="quarter" idx="2"/>
          </p:nvPr>
        </p:nvSpPr>
        <p:spPr>
          <a:xfrm>
            <a:off x="11918353" y="6606813"/>
            <a:ext cx="273652" cy="264251"/>
          </a:xfrm>
          <a:prstGeom prst="rect">
            <a:avLst/>
          </a:prstGeom>
          <a:ln w="12700">
            <a:miter lim="400000"/>
          </a:ln>
        </p:spPr>
        <p:txBody>
          <a:bodyPr wrap="none" lIns="45718" tIns="45718" rIns="45718" bIns="45718" anchor="ctr">
            <a:spAutoFit/>
          </a:bodyPr>
          <a:lstStyle>
            <a:lvl1pPr algn="r">
              <a:defRPr sz="1200">
                <a:solidFill>
                  <a:srgbClr val="FFFFFF"/>
                </a:solidFill>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Lst>
  <p:transition spd="med"/>
  <p:txStyles>
    <p:titleStyle>
      <a:lvl1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5pPr>
      <a:lvl6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6pPr>
      <a:lvl7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7pPr>
      <a:lvl8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8pPr>
      <a:lvl9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5pPr>
      <a:lvl6pPr marL="26517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6pPr>
      <a:lvl7pPr marL="31089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7pPr>
      <a:lvl8pPr marL="35661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8pPr>
      <a:lvl9pPr marL="40233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tw/url?sa=i&amp;rct=j&amp;q=&amp;esrc=s&amp;source=images&amp;cd=&amp;cad=rja&amp;uact=8&amp;ved=0ahUKEwjgiJSr3-fMAhViJKYKHf9gC0QQjRwIBw&amp;url=http://wvxu.org/post/thank-you-0&amp;psig=AFQjCNEFf3v131zec-vSexWQcazTcexfoQ&amp;ust=1463802316683452"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Rectangle 2"/>
          <p:cNvSpPr txBox="1">
            <a:spLocks noGrp="1"/>
          </p:cNvSpPr>
          <p:nvPr>
            <p:ph type="title"/>
          </p:nvPr>
        </p:nvSpPr>
        <p:spPr>
          <a:xfrm>
            <a:off x="2614245" y="2060848"/>
            <a:ext cx="6963510" cy="1728188"/>
          </a:xfrm>
          <a:prstGeom prst="rect">
            <a:avLst/>
          </a:prstGeom>
        </p:spPr>
        <p:txBody>
          <a:bodyPr anchor="ctr"/>
          <a:lstStyle/>
          <a:p>
            <a:pPr algn="ctr">
              <a:lnSpc>
                <a:spcPct val="150000"/>
              </a:lnSpc>
              <a:defRPr sz="4000" u="sng">
                <a:solidFill>
                  <a:srgbClr val="000099"/>
                </a:solidFill>
                <a:effectLst>
                  <a:outerShdw blurRad="38100" dist="38100" dir="2700000" rotWithShape="0">
                    <a:srgbClr val="C0C0C0"/>
                  </a:outerShdw>
                </a:effectLst>
                <a:latin typeface="微軟正黑體"/>
                <a:ea typeface="微軟正黑體"/>
                <a:cs typeface="微軟正黑體"/>
                <a:sym typeface="微軟正黑體"/>
              </a:defRPr>
            </a:pPr>
            <a:r>
              <a:t>S</a:t>
            </a:r>
            <a:r>
              <a:rPr u="none"/>
              <a:t>組核心業務報告</a:t>
            </a:r>
            <a:br>
              <a:rPr u="none"/>
            </a:br>
            <a:r>
              <a:rPr sz="3200" u="none"/>
              <a:t>(113年</a:t>
            </a:r>
            <a:r>
              <a:rPr sz="3200"/>
              <a:t>11</a:t>
            </a:r>
            <a:r>
              <a:rPr sz="3200" u="none"/>
              <a:t>月份)</a:t>
            </a:r>
          </a:p>
        </p:txBody>
      </p:sp>
      <p:sp>
        <p:nvSpPr>
          <p:cNvPr id="1036" name="文字方塊 11"/>
          <p:cNvSpPr txBox="1"/>
          <p:nvPr/>
        </p:nvSpPr>
        <p:spPr>
          <a:xfrm>
            <a:off x="5091561" y="4669371"/>
            <a:ext cx="2246765" cy="907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lgn="ctr">
              <a:spcBef>
                <a:spcPts val="600"/>
              </a:spcBef>
              <a:defRPr sz="2400" b="1">
                <a:latin typeface="微軟正黑體"/>
                <a:ea typeface="微軟正黑體"/>
                <a:cs typeface="微軟正黑體"/>
                <a:sym typeface="微軟正黑體"/>
              </a:defRPr>
            </a:pPr>
            <a:r>
              <a:rPr dirty="0" err="1"/>
              <a:t>報告人</a:t>
            </a:r>
            <a:r>
              <a:rPr dirty="0"/>
              <a:t>：</a:t>
            </a:r>
            <a:r>
              <a:rPr lang="zh-TW" altLang="en-US" dirty="0"/>
              <a:t>林宏墩</a:t>
            </a:r>
            <a:endParaRPr dirty="0"/>
          </a:p>
          <a:p>
            <a:pPr algn="ctr">
              <a:spcBef>
                <a:spcPts val="600"/>
              </a:spcBef>
              <a:defRPr sz="2400" b="1">
                <a:latin typeface="微軟正黑體"/>
                <a:ea typeface="微軟正黑體"/>
                <a:cs typeface="微軟正黑體"/>
                <a:sym typeface="微軟正黑體"/>
              </a:defRPr>
            </a:pPr>
            <a:r>
              <a:rPr dirty="0"/>
              <a:t>113.11.</a:t>
            </a:r>
            <a:r>
              <a:rPr lang="en-US" dirty="0"/>
              <a:t>26</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10</a:t>
            </a:fld>
            <a:endParaRPr/>
          </a:p>
        </p:txBody>
      </p:sp>
      <p:sp>
        <p:nvSpPr>
          <p:cNvPr id="1080"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(民營)</a:t>
            </a:r>
          </a:p>
        </p:txBody>
      </p:sp>
      <p:graphicFrame>
        <p:nvGraphicFramePr>
          <p:cNvPr id="1081" name="內容版面配置區 6"/>
          <p:cNvGraphicFramePr/>
          <p:nvPr>
            <p:extLst>
              <p:ext uri="{D42A27DB-BD31-4B8C-83A1-F6EECF244321}">
                <p14:modId xmlns:p14="http://schemas.microsoft.com/office/powerpoint/2010/main" val="1392317399"/>
              </p:ext>
            </p:extLst>
          </p:nvPr>
        </p:nvGraphicFramePr>
        <p:xfrm>
          <a:off x="335942" y="1065824"/>
          <a:ext cx="11582401" cy="5264367"/>
        </p:xfrm>
        <a:graphic>
          <a:graphicData uri="http://schemas.openxmlformats.org/drawingml/2006/table">
            <a:tbl>
              <a:tblPr firstRow="1" bandRow="1">
                <a:tableStyleId>{4C3C2611-4C71-4FC5-86AE-919BDF0F9419}</a:tableStyleId>
              </a:tblPr>
              <a:tblGrid>
                <a:gridCol w="2324101">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344580">
                  <a:extLst>
                    <a:ext uri="{9D8B030D-6E8A-4147-A177-3AD203B41FA5}">
                      <a16:colId xmlns:a16="http://schemas.microsoft.com/office/drawing/2014/main" val="20002"/>
                    </a:ext>
                  </a:extLst>
                </a:gridCol>
                <a:gridCol w="2556653">
                  <a:extLst>
                    <a:ext uri="{9D8B030D-6E8A-4147-A177-3AD203B41FA5}">
                      <a16:colId xmlns:a16="http://schemas.microsoft.com/office/drawing/2014/main" val="20003"/>
                    </a:ext>
                  </a:extLst>
                </a:gridCol>
                <a:gridCol w="4261692">
                  <a:extLst>
                    <a:ext uri="{9D8B030D-6E8A-4147-A177-3AD203B41FA5}">
                      <a16:colId xmlns:a16="http://schemas.microsoft.com/office/drawing/2014/main" val="20004"/>
                    </a:ext>
                  </a:extLst>
                </a:gridCol>
              </a:tblGrid>
              <a:tr h="433470">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652511">
                <a:tc>
                  <a:txBody>
                    <a:bodyPr/>
                    <a:lstStyle/>
                    <a:p>
                      <a:pPr algn="l">
                        <a:defRPr sz="1800"/>
                      </a:pPr>
                      <a:r>
                        <a:rPr sz="1600" dirty="0">
                          <a:latin typeface="微軟正黑體"/>
                          <a:ea typeface="微軟正黑體"/>
                          <a:cs typeface="微軟正黑體"/>
                          <a:sym typeface="微軟正黑體"/>
                        </a:rPr>
                        <a:t>FY112-113臺史博文化數據指標研究與分析</a:t>
                      </a: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defTabSz="686004">
                        <a:defRPr sz="1800"/>
                      </a:pPr>
                      <a:r>
                        <a:rPr sz="1600" dirty="0" err="1">
                          <a:latin typeface="微軟正黑體"/>
                          <a:ea typeface="微軟正黑體"/>
                          <a:cs typeface="微軟正黑體"/>
                          <a:sym typeface="微軟正黑體"/>
                        </a:rPr>
                        <a:t>鈕酷樂</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ctr" defTabSz="686004">
                        <a:defRPr sz="1800"/>
                      </a:pPr>
                      <a:r>
                        <a:rPr sz="1600" dirty="0">
                          <a:latin typeface="微軟正黑體"/>
                          <a:ea typeface="微軟正黑體"/>
                          <a:cs typeface="微軟正黑體"/>
                          <a:sym typeface="微軟正黑體"/>
                        </a:rPr>
                        <a:t> 126萬元</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defTabSz="686004">
                        <a:defRPr sz="1800"/>
                      </a:pPr>
                      <a:r>
                        <a:rPr sz="1600" dirty="0" err="1">
                          <a:latin typeface="微軟正黑體"/>
                          <a:ea typeface="微軟正黑體"/>
                          <a:cs typeface="微軟正黑體"/>
                          <a:sym typeface="微軟正黑體"/>
                        </a:rPr>
                        <a:t>博物館文化數據指標研究與分析</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defTabSz="686004">
                        <a:defRPr sz="1800"/>
                      </a:pPr>
                      <a:r>
                        <a:rPr sz="1600" dirty="0" err="1">
                          <a:latin typeface="微軟正黑體"/>
                          <a:ea typeface="微軟正黑體"/>
                          <a:cs typeface="微軟正黑體"/>
                          <a:sym typeface="微軟正黑體"/>
                        </a:rPr>
                        <a:t>已簽約</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a:solidFill>
                        <a:srgbClr val="FFFFFF"/>
                      </a:solidFill>
                    </a:lnB>
                  </a:tcPr>
                </a:tc>
                <a:extLst>
                  <a:ext uri="{0D108BD9-81ED-4DB2-BD59-A6C34878D82A}">
                    <a16:rowId xmlns:a16="http://schemas.microsoft.com/office/drawing/2014/main" val="10001"/>
                  </a:ext>
                </a:extLst>
              </a:tr>
              <a:tr h="652511">
                <a:tc>
                  <a:txBody>
                    <a:bodyPr/>
                    <a:lstStyle/>
                    <a:p>
                      <a:pPr algn="l" defTabSz="686004">
                        <a:defRPr sz="1800"/>
                      </a:pPr>
                      <a:r>
                        <a:rPr sz="1600">
                          <a:latin typeface="微軟正黑體"/>
                          <a:ea typeface="微軟正黑體"/>
                          <a:cs typeface="微軟正黑體"/>
                          <a:sym typeface="微軟正黑體"/>
                        </a:rPr>
                        <a:t>iStimUweaR試量產計畫</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AFIT</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22萬元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智慧電刺激腿部輔具設計與試量產1K</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已簽約，進行褲子新產品開發設計與量產規劃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644479">
                <a:tc>
                  <a:txBody>
                    <a:bodyPr/>
                    <a:lstStyle/>
                    <a:p>
                      <a:pPr algn="l" defTabSz="686004">
                        <a:defRPr sz="1800"/>
                      </a:pPr>
                      <a:r>
                        <a:rPr sz="1600">
                          <a:latin typeface="微軟正黑體"/>
                          <a:ea typeface="微軟正黑體"/>
                          <a:cs typeface="微軟正黑體"/>
                          <a:sym typeface="微軟正黑體"/>
                        </a:rPr>
                        <a:t>和訊智慧寵物項圈試量產III</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傑萌</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500萬元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寵物居家健康照護應用</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已簽約</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r h="844781">
                <a:tc>
                  <a:txBody>
                    <a:bodyPr/>
                    <a:lstStyle/>
                    <a:p>
                      <a:pPr algn="l" defTabSz="686004">
                        <a:defRPr sz="1800"/>
                      </a:pPr>
                      <a:r>
                        <a:rPr sz="1600" dirty="0" err="1">
                          <a:latin typeface="微軟正黑體"/>
                          <a:ea typeface="微軟正黑體"/>
                          <a:cs typeface="微軟正黑體"/>
                          <a:sym typeface="微軟正黑體"/>
                        </a:rPr>
                        <a:t>台灣手語語料庫建置</a:t>
                      </a:r>
                      <a:r>
                        <a:rPr sz="1600" dirty="0">
                          <a:latin typeface="微軟正黑體"/>
                          <a:ea typeface="微軟正黑體"/>
                          <a:cs typeface="微軟正黑體"/>
                          <a:sym typeface="微軟正黑體"/>
                        </a:rPr>
                        <a:t>/</a:t>
                      </a:r>
                      <a:r>
                        <a:rPr sz="1600" dirty="0" err="1">
                          <a:latin typeface="微軟正黑體"/>
                          <a:ea typeface="微軟正黑體"/>
                          <a:cs typeface="微軟正黑體"/>
                          <a:sym typeface="微軟正黑體"/>
                        </a:rPr>
                        <a:t>人文司</a:t>
                      </a:r>
                      <a:r>
                        <a:rPr sz="1600" dirty="0">
                          <a:latin typeface="微軟正黑體"/>
                          <a:ea typeface="微軟正黑體"/>
                          <a:cs typeface="微軟正黑體"/>
                          <a:sym typeface="微軟正黑體"/>
                        </a:rPr>
                        <a:t>/中正大學</a:t>
                      </a:r>
                      <a:r>
                        <a:rPr lang="en-US" sz="1600" dirty="0">
                          <a:latin typeface="微軟正黑體"/>
                          <a:ea typeface="微軟正黑體"/>
                          <a:cs typeface="微軟正黑體"/>
                          <a:sym typeface="微軟正黑體"/>
                        </a:rPr>
                        <a:t>-1/4</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dirty="0" err="1">
                          <a:latin typeface="微軟正黑體"/>
                          <a:ea typeface="微軟正黑體"/>
                          <a:cs typeface="微軟正黑體"/>
                          <a:sym typeface="微軟正黑體"/>
                        </a:rPr>
                        <a:t>捷徑文化</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320萬元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rPr dirty="0" err="1"/>
                        <a:t>新型手語語料建置</a:t>
                      </a:r>
                      <a:r>
                        <a:rPr dirty="0"/>
                        <a:t>/</a:t>
                      </a:r>
                      <a:r>
                        <a:rPr dirty="0" err="1"/>
                        <a:t>虛擬人</a:t>
                      </a:r>
                      <a:endParaRPr dirty="0"/>
                    </a:p>
                    <a:p>
                      <a:pPr algn="l" defTabSz="686004">
                        <a:defRPr sz="1600">
                          <a:latin typeface="微軟正黑體"/>
                          <a:ea typeface="微軟正黑體"/>
                          <a:cs typeface="微軟正黑體"/>
                          <a:sym typeface="微軟正黑體"/>
                        </a:defRPr>
                      </a:pPr>
                      <a:r>
                        <a:rPr dirty="0" err="1"/>
                        <a:t>明年延續案預估</a:t>
                      </a:r>
                      <a:r>
                        <a:rPr dirty="0"/>
                        <a:t> 600萬</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已簽約</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4"/>
                  </a:ext>
                </a:extLst>
              </a:tr>
              <a:tr h="989255">
                <a:tc>
                  <a:txBody>
                    <a:bodyPr/>
                    <a:lstStyle/>
                    <a:p>
                      <a:pPr algn="l" defTabSz="686004">
                        <a:defRPr sz="1800"/>
                      </a:pPr>
                      <a:r>
                        <a:rPr sz="1600" dirty="0" err="1">
                          <a:latin typeface="微軟正黑體"/>
                          <a:ea typeface="微軟正黑體"/>
                          <a:cs typeface="微軟正黑體"/>
                          <a:sym typeface="微軟正黑體"/>
                        </a:rPr>
                        <a:t>虛實融合一體機前瞻顯示互動系統開發</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a:ea typeface="微軟正黑體"/>
                          <a:cs typeface="微軟正黑體"/>
                          <a:sym typeface="微軟正黑體"/>
                        </a:rPr>
                        <a:t>中強</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defTabSz="686004">
                        <a:defRPr sz="1600">
                          <a:latin typeface="微軟正黑體"/>
                          <a:ea typeface="微軟正黑體"/>
                          <a:cs typeface="微軟正黑體"/>
                          <a:sym typeface="微軟正黑體"/>
                        </a:defRPr>
                      </a:pPr>
                      <a:r>
                        <a:rPr dirty="0"/>
                        <a:t>1800萬元</a:t>
                      </a:r>
                    </a:p>
                    <a:p>
                      <a:pPr algn="l" defTabSz="686004">
                        <a:defRPr sz="1600">
                          <a:latin typeface="微軟正黑體"/>
                          <a:ea typeface="微軟正黑體"/>
                          <a:cs typeface="微軟正黑體"/>
                          <a:sym typeface="微軟正黑體"/>
                        </a:defRPr>
                      </a:pPr>
                      <a:r>
                        <a:rPr dirty="0"/>
                        <a:t>(兩年3600萬</a:t>
                      </a:r>
                    </a:p>
                    <a:p>
                      <a:pPr algn="l" defTabSz="686004">
                        <a:defRPr sz="1600">
                          <a:latin typeface="微軟正黑體"/>
                          <a:ea typeface="微軟正黑體"/>
                          <a:cs typeface="微軟正黑體"/>
                          <a:sym typeface="微軟正黑體"/>
                        </a:defRPr>
                      </a:pPr>
                      <a:r>
                        <a:rPr dirty="0"/>
                        <a:t>FY113-FY115)</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a:ea typeface="微軟正黑體"/>
                          <a:cs typeface="微軟正黑體"/>
                          <a:sym typeface="微軟正黑體"/>
                        </a:rPr>
                        <a:t>虛實融合一體機前瞻顯示互動系統</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zh-TW" sz="1600" b="0" i="0" u="none" strike="noStrike" cap="none" spc="0" baseline="0" dirty="0">
                          <a:solidFill>
                            <a:srgbClr val="000000"/>
                          </a:solidFill>
                          <a:uFillTx/>
                          <a:latin typeface="微軟正黑體"/>
                          <a:ea typeface="微軟正黑體"/>
                          <a:cs typeface="+mn-cs"/>
                          <a:sym typeface="Arial"/>
                        </a:rPr>
                        <a:t>第二次構想審查會實質審查後續將調整中光創境為主提單位，簡報調整與進行溝通與1</a:t>
                      </a:r>
                      <a:r>
                        <a:rPr lang="en-US" altLang="zh-TW" sz="1600" b="0" i="0" u="none" strike="noStrike" cap="none" spc="0" baseline="0" dirty="0">
                          <a:solidFill>
                            <a:srgbClr val="000000"/>
                          </a:solidFill>
                          <a:uFillTx/>
                          <a:latin typeface="微軟正黑體"/>
                          <a:ea typeface="微軟正黑體"/>
                          <a:cs typeface="+mn-cs"/>
                          <a:sym typeface="Arial"/>
                        </a:rPr>
                        <a:t>1</a:t>
                      </a:r>
                      <a:r>
                        <a:rPr lang="zh-TW" altLang="zh-TW" sz="1600" b="0" i="0" u="none" strike="noStrike" cap="none" spc="0" baseline="0" dirty="0">
                          <a:solidFill>
                            <a:srgbClr val="000000"/>
                          </a:solidFill>
                          <a:uFillTx/>
                          <a:latin typeface="微軟正黑體"/>
                          <a:ea typeface="微軟正黑體"/>
                          <a:cs typeface="+mn-cs"/>
                          <a:sym typeface="Arial"/>
                        </a:rPr>
                        <a:t>月提案準備</a:t>
                      </a: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6"/>
                  </a:ext>
                </a:extLst>
              </a:tr>
              <a:tr h="989255">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a:ea typeface="微軟正黑體"/>
                          <a:cs typeface="微軟正黑體"/>
                          <a:sym typeface="微軟正黑體"/>
                        </a:rPr>
                        <a:t>台灣手語語料庫建置</a:t>
                      </a:r>
                      <a:r>
                        <a:rPr lang="en-US" altLang="zh-TW" sz="1600" dirty="0">
                          <a:latin typeface="微軟正黑體"/>
                          <a:ea typeface="微軟正黑體"/>
                          <a:cs typeface="微軟正黑體"/>
                          <a:sym typeface="微軟正黑體"/>
                        </a:rPr>
                        <a:t>/</a:t>
                      </a:r>
                      <a:r>
                        <a:rPr lang="zh-TW" altLang="en-US" sz="1600" dirty="0">
                          <a:latin typeface="微軟正黑體"/>
                          <a:ea typeface="微軟正黑體"/>
                          <a:cs typeface="微軟正黑體"/>
                          <a:sym typeface="微軟正黑體"/>
                        </a:rPr>
                        <a:t>人文司</a:t>
                      </a:r>
                      <a:r>
                        <a:rPr lang="en-US" altLang="zh-TW" sz="1600" dirty="0">
                          <a:latin typeface="微軟正黑體"/>
                          <a:ea typeface="微軟正黑體"/>
                          <a:cs typeface="微軟正黑體"/>
                          <a:sym typeface="微軟正黑體"/>
                        </a:rPr>
                        <a:t>/</a:t>
                      </a:r>
                      <a:r>
                        <a:rPr lang="zh-TW" altLang="en-US" sz="1600" dirty="0">
                          <a:latin typeface="微軟正黑體"/>
                          <a:ea typeface="微軟正黑體"/>
                          <a:cs typeface="微軟正黑體"/>
                          <a:sym typeface="微軟正黑體"/>
                        </a:rPr>
                        <a:t>中正大學</a:t>
                      </a:r>
                      <a:r>
                        <a:rPr lang="en-US" altLang="zh-TW" sz="1600" dirty="0">
                          <a:latin typeface="微軟正黑體"/>
                          <a:ea typeface="微軟正黑體"/>
                          <a:cs typeface="微軟正黑體"/>
                          <a:sym typeface="微軟正黑體"/>
                        </a:rPr>
                        <a:t>-2/4</a:t>
                      </a:r>
                      <a:endParaRPr lang="zh-TW" altLang="en-US" sz="1600" dirty="0">
                        <a:latin typeface="微軟正黑體"/>
                        <a:ea typeface="微軟正黑體"/>
                        <a:cs typeface="微軟正黑體"/>
                        <a:sym typeface="微軟正黑體"/>
                      </a:endParaRPr>
                    </a:p>
                    <a:p>
                      <a:pPr algn="l" defTabSz="686004">
                        <a:defRPr sz="1800"/>
                      </a:pP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a:ea typeface="微軟正黑體"/>
                          <a:cs typeface="微軟正黑體"/>
                          <a:sym typeface="微軟正黑體"/>
                        </a:rPr>
                        <a:t>捷徑文化</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ctr" defTabSz="686004">
                        <a:defRPr sz="1600">
                          <a:latin typeface="微軟正黑體"/>
                          <a:ea typeface="微軟正黑體"/>
                          <a:cs typeface="微軟正黑體"/>
                          <a:sym typeface="微軟正黑體"/>
                        </a:defRPr>
                      </a:pPr>
                      <a:r>
                        <a:rPr lang="en-US" altLang="zh-TW" dirty="0"/>
                        <a:t>600</a:t>
                      </a:r>
                      <a:r>
                        <a:rPr lang="zh-TW" altLang="en-US" dirty="0"/>
                        <a:t>萬</a:t>
                      </a:r>
                      <a:endParaRPr dirty="0"/>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rPr lang="zh-TW" altLang="en-US" dirty="0"/>
                        <a:t>手語語料建置延續案</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mn-cs"/>
                          <a:sym typeface="Arial"/>
                        </a:rPr>
                        <a:t>規劃中</a:t>
                      </a:r>
                      <a:endParaRPr lang="zh-TW" altLang="zh-TW" sz="1600" b="0" i="0" u="none" strike="noStrike" cap="none" spc="0" baseline="0" dirty="0">
                        <a:solidFill>
                          <a:srgbClr val="000000"/>
                        </a:solidFill>
                        <a:uFillTx/>
                        <a:latin typeface="微軟正黑體"/>
                        <a:ea typeface="微軟正黑體"/>
                        <a:cs typeface="+mn-cs"/>
                        <a:sym typeface="Arial"/>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a:solidFill>
                        <a:srgbClr val="FFFFFF"/>
                      </a:solidFill>
                    </a:lnB>
                  </a:tcPr>
                </a:tc>
                <a:extLst>
                  <a:ext uri="{0D108BD9-81ED-4DB2-BD59-A6C34878D82A}">
                    <a16:rowId xmlns:a16="http://schemas.microsoft.com/office/drawing/2014/main" val="72355590"/>
                  </a:ext>
                </a:extLst>
              </a:tr>
            </a:tbl>
          </a:graphicData>
        </a:graphic>
      </p:graphicFrame>
      <p:sp>
        <p:nvSpPr>
          <p:cNvPr id="1082" name="文字方塊 5"/>
          <p:cNvSpPr txBox="1"/>
          <p:nvPr/>
        </p:nvSpPr>
        <p:spPr>
          <a:xfrm>
            <a:off x="7731945" y="628388"/>
            <a:ext cx="4186398"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簽約：3,</a:t>
            </a:r>
            <a:r>
              <a:rPr lang="en-US" dirty="0"/>
              <a:t>9</a:t>
            </a:r>
            <a:r>
              <a:rPr dirty="0"/>
              <a:t>38萬元/努力與洽談3,</a:t>
            </a:r>
            <a:r>
              <a:rPr lang="en-US" dirty="0"/>
              <a:t>78</a:t>
            </a:r>
            <a:r>
              <a:rPr dirty="0"/>
              <a:t>0萬元</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6" name="投影片編號版面配置區 3"/>
          <p:cNvSpPr txBox="1">
            <a:spLocks noGrp="1"/>
          </p:cNvSpPr>
          <p:nvPr>
            <p:ph type="sldNum" sz="quarter" idx="4294967295"/>
          </p:nvPr>
        </p:nvSpPr>
        <p:spPr>
          <a:xfrm>
            <a:off x="11929581" y="6604317"/>
            <a:ext cx="262415"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11</a:t>
            </a:fld>
            <a:endParaRPr/>
          </a:p>
        </p:txBody>
      </p:sp>
      <p:sp>
        <p:nvSpPr>
          <p:cNvPr id="1087"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(民營)</a:t>
            </a:r>
          </a:p>
        </p:txBody>
      </p:sp>
      <p:graphicFrame>
        <p:nvGraphicFramePr>
          <p:cNvPr id="1088" name="內容版面配置區 6"/>
          <p:cNvGraphicFramePr/>
          <p:nvPr>
            <p:extLst>
              <p:ext uri="{D42A27DB-BD31-4B8C-83A1-F6EECF244321}">
                <p14:modId xmlns:p14="http://schemas.microsoft.com/office/powerpoint/2010/main" val="108481875"/>
              </p:ext>
            </p:extLst>
          </p:nvPr>
        </p:nvGraphicFramePr>
        <p:xfrm>
          <a:off x="304799" y="1050948"/>
          <a:ext cx="11582401" cy="5485667"/>
        </p:xfrm>
        <a:graphic>
          <a:graphicData uri="http://schemas.openxmlformats.org/drawingml/2006/table">
            <a:tbl>
              <a:tblPr firstRow="1" bandRow="1">
                <a:tableStyleId>{4C3C2611-4C71-4FC5-86AE-919BDF0F9419}</a:tableStyleId>
              </a:tblPr>
              <a:tblGrid>
                <a:gridCol w="2189019">
                  <a:extLst>
                    <a:ext uri="{9D8B030D-6E8A-4147-A177-3AD203B41FA5}">
                      <a16:colId xmlns:a16="http://schemas.microsoft.com/office/drawing/2014/main" val="20000"/>
                    </a:ext>
                  </a:extLst>
                </a:gridCol>
                <a:gridCol w="1230457">
                  <a:extLst>
                    <a:ext uri="{9D8B030D-6E8A-4147-A177-3AD203B41FA5}">
                      <a16:colId xmlns:a16="http://schemas.microsoft.com/office/drawing/2014/main" val="20001"/>
                    </a:ext>
                  </a:extLst>
                </a:gridCol>
                <a:gridCol w="1180234">
                  <a:extLst>
                    <a:ext uri="{9D8B030D-6E8A-4147-A177-3AD203B41FA5}">
                      <a16:colId xmlns:a16="http://schemas.microsoft.com/office/drawing/2014/main" val="20002"/>
                    </a:ext>
                  </a:extLst>
                </a:gridCol>
                <a:gridCol w="2945081">
                  <a:extLst>
                    <a:ext uri="{9D8B030D-6E8A-4147-A177-3AD203B41FA5}">
                      <a16:colId xmlns:a16="http://schemas.microsoft.com/office/drawing/2014/main" val="20003"/>
                    </a:ext>
                  </a:extLst>
                </a:gridCol>
                <a:gridCol w="4037610">
                  <a:extLst>
                    <a:ext uri="{9D8B030D-6E8A-4147-A177-3AD203B41FA5}">
                      <a16:colId xmlns:a16="http://schemas.microsoft.com/office/drawing/2014/main" val="20004"/>
                    </a:ext>
                  </a:extLst>
                </a:gridCol>
              </a:tblGrid>
              <a:tr h="433470">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790854">
                <a:tc>
                  <a:txBody>
                    <a:bodyPr/>
                    <a:lstStyle/>
                    <a:p>
                      <a:pPr algn="ctr">
                        <a:defRPr sz="1800"/>
                      </a:pPr>
                      <a:r>
                        <a:rPr sz="1600">
                          <a:latin typeface="微軟正黑體"/>
                          <a:ea typeface="微軟正黑體"/>
                          <a:cs typeface="微軟正黑體"/>
                          <a:sym typeface="微軟正黑體"/>
                        </a:rPr>
                        <a:t>ARTLAND高球場館</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Microsoft JhengHei"/>
                          <a:ea typeface="Microsoft JhengHei"/>
                          <a:cs typeface="Microsoft JhengHei"/>
                          <a:sym typeface="Microsoft JhengHei"/>
                        </a:rPr>
                        <a:t>保安捌肆文創有限公司 </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2,700萬元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複合式餐飲娛樂化智慧高球場館建置</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dirty="0" err="1">
                          <a:latin typeface="微軟正黑體"/>
                          <a:ea typeface="微軟正黑體"/>
                          <a:cs typeface="微軟正黑體"/>
                          <a:sym typeface="微軟正黑體"/>
                        </a:rPr>
                        <a:t>已簽約</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558140">
                <a:tc>
                  <a:txBody>
                    <a:bodyPr/>
                    <a:lstStyle/>
                    <a:p>
                      <a:pPr algn="ctr">
                        <a:defRPr sz="1800"/>
                      </a:pPr>
                      <a:r>
                        <a:rPr sz="1600">
                          <a:latin typeface="微軟正黑體"/>
                          <a:ea typeface="微軟正黑體"/>
                          <a:cs typeface="微軟正黑體"/>
                          <a:sym typeface="微軟正黑體"/>
                        </a:rPr>
                        <a:t>智慧寵物背帶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意意創思</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330萬元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寵物健康照護服務背帶產品開發</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已報價，合作內容已進行內容討論</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989255">
                <a:tc>
                  <a:txBody>
                    <a:bodyPr/>
                    <a:lstStyle/>
                    <a:p>
                      <a:pPr algn="ctr">
                        <a:defRPr sz="1600">
                          <a:latin typeface="微軟正黑體"/>
                          <a:ea typeface="微軟正黑體"/>
                          <a:cs typeface="微軟正黑體"/>
                          <a:sym typeface="微軟正黑體"/>
                        </a:defRPr>
                      </a:pPr>
                      <a:r>
                        <a:t>訓練路況圖資</a:t>
                      </a:r>
                    </a:p>
                    <a:p>
                      <a:pPr algn="ctr">
                        <a:defRPr sz="1600">
                          <a:latin typeface="微軟正黑體"/>
                          <a:ea typeface="微軟正黑體"/>
                          <a:cs typeface="微軟正黑體"/>
                          <a:sym typeface="微軟正黑體"/>
                        </a:defRPr>
                      </a:pPr>
                      <a:r>
                        <a:t>GenAI生成系統​</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GARMIN​</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100萬元​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t>路況圖資生成, </a:t>
                      </a:r>
                    </a:p>
                    <a:p>
                      <a:pPr algn="l">
                        <a:defRPr sz="1600">
                          <a:latin typeface="微軟正黑體"/>
                          <a:ea typeface="微軟正黑體"/>
                          <a:cs typeface="微軟正黑體"/>
                          <a:sym typeface="微軟正黑體"/>
                        </a:defRPr>
                      </a:pPr>
                      <a:r>
                        <a:t>Image-to-Image生成, 訓練獨有LoRA, 及平順化貼圖</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a:ea typeface="微軟正黑體"/>
                          <a:cs typeface="微軟正黑體"/>
                          <a:sym typeface="微軟正黑體"/>
                        </a:rPr>
                        <a:t>已簽約</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r h="735438">
                <a:tc>
                  <a:txBody>
                    <a:bodyPr/>
                    <a:lstStyle/>
                    <a:p>
                      <a:pPr algn="ctr">
                        <a:defRPr sz="1800"/>
                      </a:pPr>
                      <a:r>
                        <a:rPr sz="1600">
                          <a:latin typeface="微軟正黑體"/>
                          <a:ea typeface="微軟正黑體"/>
                          <a:cs typeface="微軟正黑體"/>
                          <a:sym typeface="微軟正黑體"/>
                        </a:rPr>
                        <a:t>食物分析</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北市大</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50萬元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t>運動食物管理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報價中​，確認採購程序中</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4"/>
                  </a:ext>
                </a:extLst>
              </a:tr>
              <a:tr h="989255">
                <a:tc>
                  <a:txBody>
                    <a:bodyPr/>
                    <a:lstStyle/>
                    <a:p>
                      <a:pPr algn="ctr">
                        <a:defRPr sz="1800"/>
                      </a:pPr>
                      <a:r>
                        <a:rPr sz="1600" dirty="0" err="1">
                          <a:latin typeface="微軟正黑體"/>
                          <a:ea typeface="微軟正黑體"/>
                          <a:cs typeface="微軟正黑體"/>
                          <a:sym typeface="微軟正黑體"/>
                        </a:rPr>
                        <a:t>智慧庫房管理</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ctr">
                        <a:defRPr sz="1600">
                          <a:latin typeface="微軟正黑體"/>
                          <a:ea typeface="微軟正黑體"/>
                          <a:cs typeface="微軟正黑體"/>
                          <a:sym typeface="微軟正黑體"/>
                        </a:defRPr>
                      </a:pPr>
                      <a:r>
                        <a:t>新北</a:t>
                      </a:r>
                    </a:p>
                    <a:p>
                      <a:pPr algn="ctr">
                        <a:defRPr sz="1600">
                          <a:latin typeface="微軟正黑體"/>
                          <a:ea typeface="微軟正黑體"/>
                          <a:cs typeface="微軟正黑體"/>
                          <a:sym typeface="微軟正黑體"/>
                        </a:defRPr>
                      </a:pPr>
                      <a:r>
                        <a:t>美術館</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ctr">
                        <a:defRPr sz="1800"/>
                      </a:pPr>
                      <a:r>
                        <a:rPr sz="1600" dirty="0">
                          <a:latin typeface="微軟正黑體"/>
                          <a:ea typeface="微軟正黑體"/>
                          <a:cs typeface="微軟正黑體"/>
                          <a:sym typeface="微軟正黑體"/>
                        </a:rPr>
                        <a:t>150萬元</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a:defRPr sz="1800"/>
                      </a:pPr>
                      <a:r>
                        <a:rPr sz="1600" dirty="0" err="1">
                          <a:latin typeface="微軟正黑體"/>
                          <a:ea typeface="微軟正黑體"/>
                          <a:cs typeface="微軟正黑體"/>
                          <a:sym typeface="微軟正黑體"/>
                        </a:rPr>
                        <a:t>庫房管理系統建置與環境監控</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a:defRPr sz="1800"/>
                      </a:pPr>
                      <a:r>
                        <a:rPr sz="1600" dirty="0" err="1">
                          <a:latin typeface="微軟正黑體"/>
                          <a:ea typeface="微軟正黑體"/>
                          <a:cs typeface="微軟正黑體"/>
                          <a:sym typeface="微軟正黑體"/>
                        </a:rPr>
                        <a:t>規劃中</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5"/>
                  </a:ext>
                </a:extLst>
              </a:tr>
              <a:tr h="989255">
                <a:tc>
                  <a:txBody>
                    <a:bodyPr/>
                    <a:lstStyle/>
                    <a:p>
                      <a:pPr algn="ctr">
                        <a:defRPr sz="1800"/>
                      </a:pPr>
                      <a:r>
                        <a:rPr lang="zh-TW" altLang="en-US" sz="1600" dirty="0">
                          <a:latin typeface="微軟正黑體"/>
                          <a:ea typeface="微軟正黑體"/>
                          <a:cs typeface="微軟正黑體"/>
                          <a:sym typeface="微軟正黑體"/>
                        </a:rPr>
                        <a:t>寵物智慧睡墊委託開發</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rPr lang="en-US" dirty="0"/>
                        <a:t>JOY PAW </a:t>
                      </a:r>
                      <a:r>
                        <a:rPr lang="en-US" dirty="0" err="1"/>
                        <a:t>PAW</a:t>
                      </a:r>
                      <a:r>
                        <a:rPr lang="en-US" dirty="0"/>
                        <a:t> </a:t>
                      </a:r>
                      <a:endParaRPr dirty="0"/>
                    </a:p>
                  </a:txBody>
                  <a:tcPr marL="45720" marR="4572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algn="ctr">
                        <a:defRPr sz="1800"/>
                      </a:pPr>
                      <a:r>
                        <a:rPr lang="en-US" sz="1600" dirty="0">
                          <a:latin typeface="微軟正黑體"/>
                          <a:ea typeface="微軟正黑體"/>
                          <a:cs typeface="微軟正黑體"/>
                          <a:sym typeface="微軟正黑體"/>
                        </a:rPr>
                        <a:t>200</a:t>
                      </a:r>
                      <a:r>
                        <a:rPr lang="zh-TW" altLang="en-US" sz="1600" dirty="0">
                          <a:latin typeface="微軟正黑體"/>
                          <a:ea typeface="微軟正黑體"/>
                          <a:cs typeface="微軟正黑體"/>
                          <a:sym typeface="微軟正黑體"/>
                        </a:rPr>
                        <a:t>萬元</a:t>
                      </a:r>
                      <a:endParaRPr sz="1600" dirty="0">
                        <a:latin typeface="微軟正黑體"/>
                        <a:ea typeface="微軟正黑體"/>
                        <a:cs typeface="微軟正黑體"/>
                        <a:sym typeface="微軟正黑體"/>
                      </a:endParaRPr>
                    </a:p>
                  </a:txBody>
                  <a:tcPr marL="45720" marR="4572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algn="l">
                        <a:defRPr sz="1800"/>
                      </a:pPr>
                      <a:r>
                        <a:rPr lang="zh-TW" altLang="en-US" sz="1600" dirty="0">
                          <a:latin typeface="微軟正黑體"/>
                          <a:ea typeface="微軟正黑體"/>
                          <a:cs typeface="微軟正黑體"/>
                          <a:sym typeface="微軟正黑體"/>
                        </a:rPr>
                        <a:t>寵物智慧睡墊委託開發</a:t>
                      </a:r>
                      <a:endParaRPr sz="1600" dirty="0">
                        <a:latin typeface="微軟正黑體"/>
                        <a:ea typeface="微軟正黑體"/>
                        <a:cs typeface="微軟正黑體"/>
                        <a:sym typeface="微軟正黑體"/>
                      </a:endParaRPr>
                    </a:p>
                  </a:txBody>
                  <a:tcPr marL="45720" marR="4572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algn="l">
                        <a:defRPr sz="1800"/>
                      </a:pPr>
                      <a:r>
                        <a:rPr lang="zh-TW" altLang="en-US" sz="1600" dirty="0">
                          <a:latin typeface="微軟正黑體"/>
                          <a:ea typeface="微軟正黑體"/>
                          <a:cs typeface="微軟正黑體"/>
                          <a:sym typeface="微軟正黑體"/>
                        </a:rPr>
                        <a:t>洽談中</a:t>
                      </a:r>
                      <a:endParaRPr sz="1600" dirty="0">
                        <a:latin typeface="微軟正黑體"/>
                        <a:ea typeface="微軟正黑體"/>
                        <a:cs typeface="微軟正黑體"/>
                        <a:sym typeface="微軟正黑體"/>
                      </a:endParaRPr>
                    </a:p>
                  </a:txBody>
                  <a:tcPr marL="45720" marR="45720" anchor="ctr" horzOverflow="overflow">
                    <a:lnL w="12700" cap="flat" cmpd="sng" algn="ctr">
                      <a:solidFill>
                        <a:srgbClr val="FFFFFF"/>
                      </a:solidFill>
                      <a:prstDash val="solid"/>
                      <a:round/>
                      <a:headEnd type="none" w="med" len="med"/>
                      <a:tailEnd type="none" w="med" len="med"/>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4135999295"/>
                  </a:ext>
                </a:extLst>
              </a:tr>
            </a:tbl>
          </a:graphicData>
        </a:graphic>
      </p:graphicFrame>
      <p:sp>
        <p:nvSpPr>
          <p:cNvPr id="7" name="文字方塊 5">
            <a:extLst>
              <a:ext uri="{FF2B5EF4-FFF2-40B4-BE49-F238E27FC236}">
                <a16:creationId xmlns:a16="http://schemas.microsoft.com/office/drawing/2014/main" id="{85E60195-A167-40F3-B025-686B3A970F16}"/>
              </a:ext>
            </a:extLst>
          </p:cNvPr>
          <p:cNvSpPr txBox="1"/>
          <p:nvPr/>
        </p:nvSpPr>
        <p:spPr>
          <a:xfrm>
            <a:off x="7700802" y="614729"/>
            <a:ext cx="4186398"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簽約：3,</a:t>
            </a:r>
            <a:r>
              <a:rPr lang="en-US" dirty="0"/>
              <a:t>9</a:t>
            </a:r>
            <a:r>
              <a:rPr dirty="0"/>
              <a:t>38萬元/努力與洽談3,</a:t>
            </a:r>
            <a:r>
              <a:rPr lang="en-US" dirty="0"/>
              <a:t>78</a:t>
            </a:r>
            <a:r>
              <a:rPr dirty="0"/>
              <a:t>0萬元</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91" name="內容版面配置區 6"/>
          <p:cNvGraphicFramePr/>
          <p:nvPr>
            <p:extLst>
              <p:ext uri="{D42A27DB-BD31-4B8C-83A1-F6EECF244321}">
                <p14:modId xmlns:p14="http://schemas.microsoft.com/office/powerpoint/2010/main" val="2211289304"/>
              </p:ext>
            </p:extLst>
          </p:nvPr>
        </p:nvGraphicFramePr>
        <p:xfrm>
          <a:off x="304800" y="997716"/>
          <a:ext cx="11582401" cy="5530283"/>
        </p:xfrm>
        <a:graphic>
          <a:graphicData uri="http://schemas.openxmlformats.org/drawingml/2006/table">
            <a:tbl>
              <a:tblPr firstRow="1" bandRow="1">
                <a:tableStyleId>{4C3C2611-4C71-4FC5-86AE-919BDF0F9419}</a:tableStyleId>
              </a:tblPr>
              <a:tblGrid>
                <a:gridCol w="2321669">
                  <a:extLst>
                    <a:ext uri="{9D8B030D-6E8A-4147-A177-3AD203B41FA5}">
                      <a16:colId xmlns:a16="http://schemas.microsoft.com/office/drawing/2014/main" val="20000"/>
                    </a:ext>
                  </a:extLst>
                </a:gridCol>
                <a:gridCol w="1097807">
                  <a:extLst>
                    <a:ext uri="{9D8B030D-6E8A-4147-A177-3AD203B41FA5}">
                      <a16:colId xmlns:a16="http://schemas.microsoft.com/office/drawing/2014/main" val="20001"/>
                    </a:ext>
                  </a:extLst>
                </a:gridCol>
                <a:gridCol w="1344580">
                  <a:extLst>
                    <a:ext uri="{9D8B030D-6E8A-4147-A177-3AD203B41FA5}">
                      <a16:colId xmlns:a16="http://schemas.microsoft.com/office/drawing/2014/main" val="20002"/>
                    </a:ext>
                  </a:extLst>
                </a:gridCol>
                <a:gridCol w="2874995">
                  <a:extLst>
                    <a:ext uri="{9D8B030D-6E8A-4147-A177-3AD203B41FA5}">
                      <a16:colId xmlns:a16="http://schemas.microsoft.com/office/drawing/2014/main" val="20003"/>
                    </a:ext>
                  </a:extLst>
                </a:gridCol>
                <a:gridCol w="3943350">
                  <a:extLst>
                    <a:ext uri="{9D8B030D-6E8A-4147-A177-3AD203B41FA5}">
                      <a16:colId xmlns:a16="http://schemas.microsoft.com/office/drawing/2014/main" val="20004"/>
                    </a:ext>
                  </a:extLst>
                </a:gridCol>
              </a:tblGrid>
              <a:tr h="416603">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950760">
                <a:tc>
                  <a:txBody>
                    <a:bodyPr/>
                    <a:lstStyle/>
                    <a:p>
                      <a:pPr algn="ctr">
                        <a:defRPr sz="1800"/>
                      </a:pPr>
                      <a:r>
                        <a:rPr sz="1600" dirty="0" err="1">
                          <a:latin typeface="微軟正黑體"/>
                          <a:ea typeface="微軟正黑體"/>
                          <a:cs typeface="微軟正黑體"/>
                          <a:sym typeface="微軟正黑體"/>
                        </a:rPr>
                        <a:t>平台輔導</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動聯國際​</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10萬元​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高齡友善智慧檢測及健康管理平台計畫</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已簽約</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950760">
                <a:tc>
                  <a:txBody>
                    <a:bodyPr/>
                    <a:lstStyle/>
                    <a:p>
                      <a:pPr algn="ctr">
                        <a:defRPr sz="1800"/>
                      </a:pPr>
                      <a:r>
                        <a:rPr sz="1600">
                          <a:latin typeface="微軟正黑體"/>
                          <a:ea typeface="微軟正黑體"/>
                          <a:cs typeface="微軟正黑體"/>
                          <a:sym typeface="微軟正黑體"/>
                        </a:rPr>
                        <a:t>平台輔導</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dirty="0" err="1">
                          <a:latin typeface="微軟正黑體"/>
                          <a:ea typeface="微軟正黑體"/>
                          <a:cs typeface="微軟正黑體"/>
                          <a:sym typeface="微軟正黑體"/>
                        </a:rPr>
                        <a:t>創智生物科技</a:t>
                      </a:r>
                      <a:r>
                        <a:rPr sz="1600" dirty="0">
                          <a:latin typeface="微軟正黑體"/>
                          <a:ea typeface="微軟正黑體"/>
                          <a:cs typeface="微軟正黑體"/>
                          <a:sym typeface="微軟正黑體"/>
                        </a:rPr>
                        <a:t> </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10萬元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高齡友善跨裝置舒眠報告平台計畫</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已簽約</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1259640">
                <a:tc>
                  <a:txBody>
                    <a:bodyPr/>
                    <a:lstStyle/>
                    <a:p>
                      <a:pPr algn="ctr">
                        <a:defRPr sz="1800"/>
                      </a:pPr>
                      <a:r>
                        <a:rPr sz="1600">
                          <a:latin typeface="微軟正黑體"/>
                          <a:ea typeface="微軟正黑體"/>
                          <a:cs typeface="微軟正黑體"/>
                          <a:sym typeface="微軟正黑體"/>
                        </a:rPr>
                        <a:t>科技藝術媒合案</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dirty="0" err="1">
                          <a:latin typeface="微軟正黑體"/>
                          <a:ea typeface="微軟正黑體"/>
                          <a:cs typeface="微軟正黑體"/>
                          <a:sym typeface="微軟正黑體"/>
                        </a:rPr>
                        <a:t>大可創意</a:t>
                      </a:r>
                      <a:r>
                        <a:rPr sz="1600" dirty="0">
                          <a:latin typeface="微軟正黑體"/>
                          <a:ea typeface="微軟正黑體"/>
                          <a:cs typeface="微軟正黑體"/>
                          <a:sym typeface="微軟正黑體"/>
                        </a:rPr>
                        <a:t>/</a:t>
                      </a:r>
                      <a:r>
                        <a:rPr sz="1600" dirty="0" err="1">
                          <a:latin typeface="微軟正黑體"/>
                          <a:ea typeface="微軟正黑體"/>
                          <a:cs typeface="微軟正黑體"/>
                          <a:sym typeface="微軟正黑體"/>
                        </a:rPr>
                        <a:t>台北市文化局</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rPr dirty="0"/>
                        <a:t>150萬</a:t>
                      </a:r>
                      <a:r>
                        <a:rPr dirty="0">
                          <a:latin typeface="+mj-lt"/>
                          <a:ea typeface="+mj-ea"/>
                          <a:cs typeface="+mj-cs"/>
                          <a:sym typeface="Helvetica"/>
                        </a:rPr>
                        <a:t>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rPr dirty="0" err="1"/>
                        <a:t>藝術家進駐（三個月）台北數位藝術中心，辦理科技工作坊與科技支援及國際合作</a:t>
                      </a:r>
                      <a:endParaRPr dirty="0"/>
                    </a:p>
                    <a:p>
                      <a:pPr algn="l">
                        <a:defRPr sz="1600">
                          <a:latin typeface="微軟正黑體"/>
                          <a:ea typeface="微軟正黑體"/>
                          <a:cs typeface="微軟正黑體"/>
                          <a:sym typeface="微軟正黑體"/>
                        </a:defRPr>
                      </a:pPr>
                      <a:r>
                        <a:rPr dirty="0"/>
                        <a:t>明年簽約金額上下半年約300萬（不需招標）</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sym typeface="Calibri"/>
                        </a:rPr>
                        <a:t>已簽約</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r h="950760">
                <a:tc>
                  <a:txBody>
                    <a:bodyPr/>
                    <a:lstStyle/>
                    <a:p>
                      <a:pPr algn="ctr">
                        <a:defRPr sz="1800"/>
                      </a:pPr>
                      <a:r>
                        <a:rPr sz="1600" dirty="0" err="1">
                          <a:latin typeface="微軟正黑體"/>
                          <a:ea typeface="微軟正黑體"/>
                          <a:cs typeface="微軟正黑體"/>
                          <a:sym typeface="微軟正黑體"/>
                        </a:rPr>
                        <a:t>智慧庫房管理</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ctr">
                        <a:defRPr sz="1800"/>
                      </a:pPr>
                      <a:r>
                        <a:rPr sz="1600">
                          <a:latin typeface="微軟正黑體"/>
                          <a:ea typeface="微軟正黑體"/>
                          <a:cs typeface="微軟正黑體"/>
                          <a:sym typeface="微軟正黑體"/>
                        </a:rPr>
                        <a:t>台中市立美術館</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ctr">
                        <a:defRPr sz="1600">
                          <a:latin typeface="微軟正黑體"/>
                          <a:ea typeface="微軟正黑體"/>
                          <a:cs typeface="微軟正黑體"/>
                          <a:sym typeface="微軟正黑體"/>
                        </a:defRPr>
                      </a:pPr>
                      <a:r>
                        <a:rPr dirty="0"/>
                        <a:t>150萬</a:t>
                      </a:r>
                      <a:r>
                        <a:rPr dirty="0">
                          <a:latin typeface="+mj-lt"/>
                          <a:ea typeface="+mj-ea"/>
                          <a:cs typeface="+mj-cs"/>
                          <a:sym typeface="Helvetica"/>
                        </a:rPr>
                        <a:t>元</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a:defRPr sz="1800"/>
                      </a:pPr>
                      <a:r>
                        <a:rPr sz="1600" dirty="0" err="1">
                          <a:latin typeface="微軟正黑體"/>
                          <a:ea typeface="微軟正黑體"/>
                          <a:cs typeface="微軟正黑體"/>
                          <a:sym typeface="微軟正黑體"/>
                        </a:rPr>
                        <a:t>智慧庫房管理系統規劃案</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a:defRPr sz="1800"/>
                      </a:pPr>
                      <a:r>
                        <a:rPr sz="1600" dirty="0" err="1">
                          <a:latin typeface="微軟正黑體"/>
                          <a:ea typeface="微軟正黑體"/>
                          <a:cs typeface="微軟正黑體"/>
                          <a:sym typeface="微軟正黑體"/>
                        </a:rPr>
                        <a:t>報價中，預計明年執行</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4"/>
                  </a:ext>
                </a:extLst>
              </a:tr>
              <a:tr h="950760">
                <a:tc>
                  <a:txBody>
                    <a:bodyPr/>
                    <a:lstStyle/>
                    <a:p>
                      <a:pPr algn="ctr">
                        <a:defRPr sz="1800"/>
                      </a:pPr>
                      <a:r>
                        <a:rPr lang="zh-TW" altLang="en-US" sz="1600" dirty="0">
                          <a:latin typeface="微軟正黑體"/>
                          <a:ea typeface="微軟正黑體"/>
                          <a:cs typeface="微軟正黑體"/>
                          <a:sym typeface="微軟正黑體"/>
                        </a:rPr>
                        <a:t>智慧聽力環境服務</a:t>
                      </a:r>
                      <a:endParaRPr lang="en-US" altLang="zh-TW" sz="1600" dirty="0">
                        <a:latin typeface="微軟正黑體"/>
                        <a:ea typeface="微軟正黑體"/>
                        <a:cs typeface="微軟正黑體"/>
                        <a:sym typeface="微軟正黑體"/>
                      </a:endParaRPr>
                    </a:p>
                    <a:p>
                      <a:pPr algn="ctr">
                        <a:defRPr sz="1800"/>
                      </a:pPr>
                      <a:r>
                        <a:rPr lang="zh-TW" altLang="en-US" sz="1600" dirty="0">
                          <a:latin typeface="微軟正黑體"/>
                          <a:ea typeface="微軟正黑體"/>
                          <a:cs typeface="微軟正黑體"/>
                          <a:sym typeface="微軟正黑體"/>
                        </a:rPr>
                        <a:t>平台建置</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algn="ctr">
                        <a:defRPr sz="1800"/>
                      </a:pPr>
                      <a:r>
                        <a:rPr lang="zh-TW" altLang="en-US" sz="1600" dirty="0">
                          <a:latin typeface="微軟正黑體"/>
                          <a:ea typeface="微軟正黑體"/>
                          <a:cs typeface="微軟正黑體"/>
                          <a:sym typeface="微軟正黑體"/>
                        </a:rPr>
                        <a:t>美律</a:t>
                      </a:r>
                      <a:endParaRPr sz="1600" dirty="0">
                        <a:latin typeface="微軟正黑體"/>
                        <a:ea typeface="微軟正黑體"/>
                        <a:cs typeface="微軟正黑體"/>
                        <a:sym typeface="微軟正黑體"/>
                      </a:endParaRPr>
                    </a:p>
                  </a:txBody>
                  <a:tcPr marL="45720" marR="4572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rPr lang="en-US" dirty="0">
                          <a:latin typeface="+mj-lt"/>
                          <a:ea typeface="+mj-ea"/>
                          <a:cs typeface="+mj-cs"/>
                          <a:sym typeface="Helvetica"/>
                        </a:rPr>
                        <a:t>480</a:t>
                      </a:r>
                      <a:r>
                        <a:rPr lang="zh-TW" altLang="en-US" dirty="0">
                          <a:latin typeface="+mj-lt"/>
                          <a:ea typeface="+mj-ea"/>
                          <a:cs typeface="+mj-cs"/>
                          <a:sym typeface="Helvetica"/>
                        </a:rPr>
                        <a:t>萬元</a:t>
                      </a:r>
                      <a:endParaRPr dirty="0">
                        <a:latin typeface="+mj-lt"/>
                        <a:ea typeface="+mj-ea"/>
                        <a:cs typeface="+mj-cs"/>
                        <a:sym typeface="Helvetica"/>
                      </a:endParaRPr>
                    </a:p>
                  </a:txBody>
                  <a:tcPr marL="45720" marR="4572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algn="l">
                        <a:defRPr sz="1800"/>
                      </a:pPr>
                      <a:r>
                        <a:rPr lang="zh-TW" altLang="en-US" sz="1600" dirty="0">
                          <a:latin typeface="微軟正黑體"/>
                          <a:ea typeface="微軟正黑體"/>
                          <a:cs typeface="微軟正黑體"/>
                          <a:sym typeface="微軟正黑體"/>
                        </a:rPr>
                        <a:t>智慧聽力環境服務平台建置</a:t>
                      </a:r>
                      <a:endParaRPr sz="1600" dirty="0">
                        <a:latin typeface="微軟正黑體"/>
                        <a:ea typeface="微軟正黑體"/>
                        <a:cs typeface="微軟正黑體"/>
                        <a:sym typeface="微軟正黑體"/>
                      </a:endParaRPr>
                    </a:p>
                  </a:txBody>
                  <a:tcPr marL="45720" marR="4572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algn="l">
                        <a:defRPr sz="1800"/>
                      </a:pPr>
                      <a:r>
                        <a:rPr lang="zh-TW" altLang="en-US" sz="1600" dirty="0">
                          <a:latin typeface="微軟正黑體"/>
                          <a:ea typeface="微軟正黑體"/>
                          <a:cs typeface="微軟正黑體"/>
                          <a:sym typeface="微軟正黑體"/>
                        </a:rPr>
                        <a:t>預計</a:t>
                      </a:r>
                      <a:r>
                        <a:rPr lang="en-US" altLang="zh-TW" sz="1600" dirty="0">
                          <a:latin typeface="微軟正黑體"/>
                          <a:ea typeface="微軟正黑體"/>
                          <a:cs typeface="微軟正黑體"/>
                          <a:sym typeface="微軟正黑體"/>
                        </a:rPr>
                        <a:t>12</a:t>
                      </a:r>
                      <a:r>
                        <a:rPr lang="zh-TW" altLang="en-US" sz="1600" dirty="0">
                          <a:latin typeface="微軟正黑體"/>
                          <a:ea typeface="微軟正黑體"/>
                          <a:cs typeface="微軟正黑體"/>
                          <a:sym typeface="微軟正黑體"/>
                        </a:rPr>
                        <a:t>月初簽約</a:t>
                      </a:r>
                      <a:endParaRPr sz="1600" dirty="0">
                        <a:latin typeface="微軟正黑體"/>
                        <a:ea typeface="微軟正黑體"/>
                        <a:cs typeface="微軟正黑體"/>
                        <a:sym typeface="微軟正黑體"/>
                      </a:endParaRPr>
                    </a:p>
                  </a:txBody>
                  <a:tcPr marL="45720" marR="45720" anchor="ctr" horzOverflow="overflow">
                    <a:lnL w="12700" cap="flat" cmpd="sng" algn="ctr">
                      <a:solidFill>
                        <a:srgbClr val="FFFFFF"/>
                      </a:solidFill>
                      <a:prstDash val="solid"/>
                      <a:round/>
                      <a:headEnd type="none" w="med" len="med"/>
                      <a:tailEnd type="none" w="med" len="med"/>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3624298209"/>
                  </a:ext>
                </a:extLst>
              </a:tr>
            </a:tbl>
          </a:graphicData>
        </a:graphic>
      </p:graphicFrame>
      <p:sp>
        <p:nvSpPr>
          <p:cNvPr id="1092"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(民營)</a:t>
            </a:r>
          </a:p>
        </p:txBody>
      </p:sp>
      <p:sp>
        <p:nvSpPr>
          <p:cNvPr id="6" name="文字方塊 5">
            <a:extLst>
              <a:ext uri="{FF2B5EF4-FFF2-40B4-BE49-F238E27FC236}">
                <a16:creationId xmlns:a16="http://schemas.microsoft.com/office/drawing/2014/main" id="{4CCEA5BF-E914-4B7E-B532-F6CF2499E091}"/>
              </a:ext>
            </a:extLst>
          </p:cNvPr>
          <p:cNvSpPr txBox="1"/>
          <p:nvPr/>
        </p:nvSpPr>
        <p:spPr>
          <a:xfrm>
            <a:off x="7731945" y="628388"/>
            <a:ext cx="4186398"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簽約：3,</a:t>
            </a:r>
            <a:r>
              <a:rPr lang="en-US" dirty="0"/>
              <a:t>9</a:t>
            </a:r>
            <a:r>
              <a:rPr dirty="0"/>
              <a:t>38萬元/努力與洽談3,</a:t>
            </a:r>
            <a:r>
              <a:rPr lang="en-US" dirty="0"/>
              <a:t>78</a:t>
            </a:r>
            <a:r>
              <a:rPr dirty="0"/>
              <a:t>0萬元</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91" name="內容版面配置區 6"/>
          <p:cNvGraphicFramePr/>
          <p:nvPr>
            <p:extLst>
              <p:ext uri="{D42A27DB-BD31-4B8C-83A1-F6EECF244321}">
                <p14:modId xmlns:p14="http://schemas.microsoft.com/office/powerpoint/2010/main" val="1498782337"/>
              </p:ext>
            </p:extLst>
          </p:nvPr>
        </p:nvGraphicFramePr>
        <p:xfrm>
          <a:off x="304800" y="997716"/>
          <a:ext cx="11582401" cy="2318123"/>
        </p:xfrm>
        <a:graphic>
          <a:graphicData uri="http://schemas.openxmlformats.org/drawingml/2006/table">
            <a:tbl>
              <a:tblPr firstRow="1" bandRow="1">
                <a:tableStyleId>{4C3C2611-4C71-4FC5-86AE-919BDF0F9419}</a:tableStyleId>
              </a:tblPr>
              <a:tblGrid>
                <a:gridCol w="2321669">
                  <a:extLst>
                    <a:ext uri="{9D8B030D-6E8A-4147-A177-3AD203B41FA5}">
                      <a16:colId xmlns:a16="http://schemas.microsoft.com/office/drawing/2014/main" val="20000"/>
                    </a:ext>
                  </a:extLst>
                </a:gridCol>
                <a:gridCol w="1097807">
                  <a:extLst>
                    <a:ext uri="{9D8B030D-6E8A-4147-A177-3AD203B41FA5}">
                      <a16:colId xmlns:a16="http://schemas.microsoft.com/office/drawing/2014/main" val="20001"/>
                    </a:ext>
                  </a:extLst>
                </a:gridCol>
                <a:gridCol w="1344580">
                  <a:extLst>
                    <a:ext uri="{9D8B030D-6E8A-4147-A177-3AD203B41FA5}">
                      <a16:colId xmlns:a16="http://schemas.microsoft.com/office/drawing/2014/main" val="20002"/>
                    </a:ext>
                  </a:extLst>
                </a:gridCol>
                <a:gridCol w="2874995">
                  <a:extLst>
                    <a:ext uri="{9D8B030D-6E8A-4147-A177-3AD203B41FA5}">
                      <a16:colId xmlns:a16="http://schemas.microsoft.com/office/drawing/2014/main" val="20003"/>
                    </a:ext>
                  </a:extLst>
                </a:gridCol>
                <a:gridCol w="3943350">
                  <a:extLst>
                    <a:ext uri="{9D8B030D-6E8A-4147-A177-3AD203B41FA5}">
                      <a16:colId xmlns:a16="http://schemas.microsoft.com/office/drawing/2014/main" val="20004"/>
                    </a:ext>
                  </a:extLst>
                </a:gridCol>
              </a:tblGrid>
              <a:tr h="416603">
                <a:tc>
                  <a:txBody>
                    <a:bodyPr/>
                    <a:lstStyle/>
                    <a:p>
                      <a:pPr algn="ctr" defTabSz="686004">
                        <a:defRPr sz="1800" b="0"/>
                      </a:pPr>
                      <a:r>
                        <a:rPr sz="1600" b="1" dirty="0" err="1">
                          <a:solidFill>
                            <a:srgbClr val="FFFFFF"/>
                          </a:solidFill>
                          <a:latin typeface="微軟正黑體"/>
                          <a:ea typeface="微軟正黑體"/>
                          <a:cs typeface="微軟正黑體"/>
                          <a:sym typeface="微軟正黑體"/>
                        </a:rPr>
                        <a:t>推廣中案件</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950760">
                <a:tc>
                  <a:txBody>
                    <a:bodyPr/>
                    <a:lstStyle/>
                    <a:p>
                      <a:pPr marL="0" marR="0" indent="0" algn="ctr" defTabSz="914400" rtl="0" latinLnBrk="0">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微軟正黑體"/>
                          <a:sym typeface="微軟正黑體"/>
                        </a:rPr>
                        <a:t>技術轉移</a:t>
                      </a:r>
                      <a:endParaRPr sz="1600" b="0" i="0" u="none" strike="noStrike" cap="none" spc="0" baseline="0" dirty="0">
                        <a:solidFill>
                          <a:srgbClr val="000000"/>
                        </a:solidFill>
                        <a:uFillTx/>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ctr" defTabSz="914400" rtl="0" latinLnBrk="0">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微軟正黑體"/>
                          <a:sym typeface="微軟正黑體"/>
                        </a:rPr>
                        <a:t>大綜電腦</a:t>
                      </a:r>
                      <a:r>
                        <a:rPr sz="1600" b="0" i="0" u="none" strike="noStrike" cap="none" spc="0" baseline="0" dirty="0">
                          <a:solidFill>
                            <a:srgbClr val="000000"/>
                          </a:solidFill>
                          <a:uFillTx/>
                          <a:latin typeface="微軟正黑體"/>
                          <a:ea typeface="微軟正黑體"/>
                          <a:cs typeface="微軟正黑體"/>
                          <a:sym typeface="微軟正黑體"/>
                        </a:rPr>
                        <a:t>​</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ctr" defTabSz="914400" rtl="0" latinLnBrk="0">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微軟正黑體"/>
                          <a:sym typeface="微軟正黑體"/>
                        </a:rPr>
                        <a:t>金額待定</a:t>
                      </a:r>
                      <a:endParaRPr sz="1600" b="0" i="0" u="none" strike="noStrike" cap="none" spc="0" baseline="0" dirty="0">
                        <a:solidFill>
                          <a:srgbClr val="000000"/>
                        </a:solidFill>
                        <a:uFillTx/>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l" defTabSz="914400" rtl="0" latinLnBrk="0">
                        <a:lnSpc>
                          <a:spcPct val="100000"/>
                        </a:lnSpc>
                        <a:spcBef>
                          <a:spcPts val="0"/>
                        </a:spcBef>
                        <a:spcAft>
                          <a:spcPts val="0"/>
                        </a:spcAft>
                        <a:buClrTx/>
                        <a:buSzTx/>
                        <a:buFontTx/>
                        <a:buNone/>
                        <a:tabLst/>
                        <a:defRPr sz="1800"/>
                      </a:pPr>
                      <a:r>
                        <a:rPr lang="en-US" altLang="zh-TW" sz="1600" b="0" i="0" u="none" strike="noStrike" cap="none" spc="0" baseline="0" dirty="0">
                          <a:solidFill>
                            <a:srgbClr val="000000"/>
                          </a:solidFill>
                          <a:uFillTx/>
                          <a:latin typeface="微軟正黑體"/>
                          <a:ea typeface="微軟正黑體"/>
                          <a:cs typeface="微軟正黑體"/>
                          <a:sym typeface="微軟正黑體"/>
                        </a:rPr>
                        <a:t>1. </a:t>
                      </a:r>
                      <a:r>
                        <a:rPr lang="zh-TW" altLang="en-US" sz="1600" b="0" i="0" u="none" strike="noStrike" cap="none" spc="0" baseline="0" dirty="0">
                          <a:solidFill>
                            <a:srgbClr val="000000"/>
                          </a:solidFill>
                          <a:uFillTx/>
                          <a:latin typeface="微軟正黑體"/>
                          <a:ea typeface="微軟正黑體"/>
                          <a:cs typeface="微軟正黑體"/>
                          <a:sym typeface="微軟正黑體"/>
                        </a:rPr>
                        <a:t>運用</a:t>
                      </a:r>
                      <a:r>
                        <a:rPr lang="en-US" altLang="zh-TW" sz="1600" b="0" i="0" u="none" strike="noStrike" cap="none" spc="0" baseline="0" dirty="0">
                          <a:solidFill>
                            <a:srgbClr val="000000"/>
                          </a:solidFill>
                          <a:uFillTx/>
                          <a:latin typeface="微軟正黑體"/>
                          <a:ea typeface="微軟正黑體"/>
                          <a:cs typeface="微軟正黑體"/>
                          <a:sym typeface="微軟正黑體"/>
                        </a:rPr>
                        <a:t>LLM</a:t>
                      </a:r>
                      <a:r>
                        <a:rPr lang="zh-TW" altLang="en-US" sz="1600" b="0" i="0" u="none" strike="noStrike" cap="none" spc="0" baseline="0" dirty="0">
                          <a:solidFill>
                            <a:srgbClr val="000000"/>
                          </a:solidFill>
                          <a:uFillTx/>
                          <a:latin typeface="微軟正黑體"/>
                          <a:ea typeface="微軟正黑體"/>
                          <a:cs typeface="微軟正黑體"/>
                          <a:sym typeface="微軟正黑體"/>
                        </a:rPr>
                        <a:t>及</a:t>
                      </a:r>
                      <a:r>
                        <a:rPr lang="en-US" altLang="zh-TW" sz="1600" b="0" i="0" u="none" strike="noStrike" cap="none" spc="0" baseline="0" dirty="0">
                          <a:solidFill>
                            <a:srgbClr val="000000"/>
                          </a:solidFill>
                          <a:uFillTx/>
                          <a:latin typeface="微軟正黑體"/>
                          <a:ea typeface="微軟正黑體"/>
                          <a:cs typeface="微軟正黑體"/>
                          <a:sym typeface="微軟正黑體"/>
                        </a:rPr>
                        <a:t>VLM</a:t>
                      </a:r>
                      <a:r>
                        <a:rPr lang="zh-TW" altLang="en-US" sz="1600" b="0" i="0" u="none" strike="noStrike" cap="none" spc="0" baseline="0" dirty="0">
                          <a:solidFill>
                            <a:srgbClr val="000000"/>
                          </a:solidFill>
                          <a:uFillTx/>
                          <a:latin typeface="微軟正黑體"/>
                          <a:ea typeface="微軟正黑體"/>
                          <a:cs typeface="微軟正黑體"/>
                          <a:sym typeface="微軟正黑體"/>
                        </a:rPr>
                        <a:t>之</a:t>
                      </a:r>
                      <a:r>
                        <a:rPr lang="en-US" altLang="zh-TW" sz="1600" b="0" i="0" u="none" strike="noStrike" cap="none" spc="0" baseline="0" dirty="0">
                          <a:solidFill>
                            <a:srgbClr val="000000"/>
                          </a:solidFill>
                          <a:uFillTx/>
                          <a:latin typeface="微軟正黑體"/>
                          <a:ea typeface="微軟正黑體"/>
                          <a:cs typeface="微軟正黑體"/>
                          <a:sym typeface="微軟正黑體"/>
                        </a:rPr>
                        <a:t>RAG</a:t>
                      </a:r>
                      <a:r>
                        <a:rPr lang="zh-TW" altLang="en-US" sz="1600" b="0" i="0" u="none" strike="noStrike" cap="none" spc="0" baseline="0" dirty="0">
                          <a:solidFill>
                            <a:srgbClr val="000000"/>
                          </a:solidFill>
                          <a:uFillTx/>
                          <a:latin typeface="微軟正黑體"/>
                          <a:ea typeface="微軟正黑體"/>
                          <a:cs typeface="微軟正黑體"/>
                          <a:sym typeface="微軟正黑體"/>
                        </a:rPr>
                        <a:t>技術合作</a:t>
                      </a:r>
                    </a:p>
                    <a:p>
                      <a:pPr marL="0" marR="0" indent="0" algn="l" defTabSz="914400" rtl="0" latinLnBrk="0">
                        <a:lnSpc>
                          <a:spcPct val="100000"/>
                        </a:lnSpc>
                        <a:spcBef>
                          <a:spcPts val="0"/>
                        </a:spcBef>
                        <a:spcAft>
                          <a:spcPts val="0"/>
                        </a:spcAft>
                        <a:buClrTx/>
                        <a:buSzTx/>
                        <a:buFontTx/>
                        <a:buNone/>
                        <a:tabLst/>
                        <a:defRPr sz="1800"/>
                      </a:pPr>
                      <a:r>
                        <a:rPr lang="en-US" altLang="zh-TW" sz="1600" b="0" i="0" u="none" strike="noStrike" cap="none" spc="0" baseline="0" dirty="0">
                          <a:solidFill>
                            <a:srgbClr val="000000"/>
                          </a:solidFill>
                          <a:uFillTx/>
                          <a:latin typeface="微軟正黑體"/>
                          <a:ea typeface="微軟正黑體"/>
                          <a:cs typeface="微軟正黑體"/>
                          <a:sym typeface="微軟正黑體"/>
                        </a:rPr>
                        <a:t>2. </a:t>
                      </a:r>
                      <a:r>
                        <a:rPr lang="zh-TW" altLang="en-US" sz="1600" b="0" i="0" u="none" strike="noStrike" cap="none" spc="0" baseline="0" dirty="0">
                          <a:solidFill>
                            <a:srgbClr val="000000"/>
                          </a:solidFill>
                          <a:uFillTx/>
                          <a:latin typeface="微軟正黑體"/>
                          <a:ea typeface="微軟正黑體"/>
                          <a:cs typeface="微軟正黑體"/>
                          <a:sym typeface="微軟正黑體"/>
                        </a:rPr>
                        <a:t>高齡科技技術合作</a:t>
                      </a:r>
                      <a:endParaRPr sz="1600" b="0" i="0" u="none" strike="noStrike" cap="none" spc="0" baseline="0" dirty="0">
                        <a:solidFill>
                          <a:srgbClr val="000000"/>
                        </a:solidFill>
                        <a:uFillTx/>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l" defTabSz="914400" rtl="0" latinLnBrk="0">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微軟正黑體"/>
                          <a:sym typeface="微軟正黑體"/>
                        </a:rPr>
                        <a:t>初步洽談中</a:t>
                      </a:r>
                      <a:endParaRPr sz="1600" b="0" i="0" u="none" strike="noStrike" cap="none" spc="0" baseline="0" dirty="0">
                        <a:solidFill>
                          <a:srgbClr val="000000"/>
                        </a:solidFill>
                        <a:uFillTx/>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1"/>
                  </a:ext>
                </a:extLst>
              </a:tr>
              <a:tr h="950760">
                <a:tc>
                  <a:txBody>
                    <a:bodyPr/>
                    <a:lstStyle/>
                    <a:p>
                      <a:pPr marL="0" marR="0" indent="0" algn="ctr" defTabSz="914400" rtl="0" latinLnBrk="0">
                        <a:lnSpc>
                          <a:spcPct val="100000"/>
                        </a:lnSpc>
                        <a:spcBef>
                          <a:spcPts val="0"/>
                        </a:spcBef>
                        <a:spcAft>
                          <a:spcPts val="0"/>
                        </a:spcAft>
                        <a:buClrTx/>
                        <a:buSzTx/>
                        <a:buFontTx/>
                        <a:buNone/>
                        <a:tabLst/>
                        <a:defRPr sz="1800"/>
                      </a:pPr>
                      <a:r>
                        <a:rPr lang="en-US" sz="1600" b="0" i="0" u="none" strike="noStrike" cap="none" spc="0" baseline="0" dirty="0">
                          <a:solidFill>
                            <a:srgbClr val="000000"/>
                          </a:solidFill>
                          <a:uFillTx/>
                          <a:latin typeface="微軟正黑體"/>
                          <a:ea typeface="微軟正黑體"/>
                          <a:cs typeface="微軟正黑體"/>
                          <a:sym typeface="微軟正黑體"/>
                        </a:rPr>
                        <a:t>MAG</a:t>
                      </a:r>
                      <a:r>
                        <a:rPr lang="zh-TW" altLang="en-US" sz="1600" b="0" i="0" u="none" strike="noStrike" cap="none" spc="0" baseline="0" dirty="0">
                          <a:solidFill>
                            <a:srgbClr val="000000"/>
                          </a:solidFill>
                          <a:uFillTx/>
                          <a:latin typeface="微軟正黑體"/>
                          <a:ea typeface="微軟正黑體"/>
                          <a:cs typeface="微軟正黑體"/>
                          <a:sym typeface="微軟正黑體"/>
                        </a:rPr>
                        <a:t>高球平台技術移轉</a:t>
                      </a:r>
                      <a:endParaRPr sz="1600" b="0" i="0" u="none" strike="noStrike" cap="none" spc="0" baseline="0" dirty="0">
                        <a:solidFill>
                          <a:srgbClr val="000000"/>
                        </a:solidFill>
                        <a:uFillTx/>
                        <a:latin typeface="微軟正黑體"/>
                        <a:ea typeface="微軟正黑體"/>
                        <a:cs typeface="微軟正黑體"/>
                        <a:sym typeface="微軟正黑體"/>
                      </a:endParaRPr>
                    </a:p>
                  </a:txBody>
                  <a:tcPr marL="45720" marR="45720" anchor="ctr" horzOverflow="overflow">
                    <a:lnL w="12700">
                      <a:solidFill>
                        <a:srgbClr val="FFFFFF"/>
                      </a:solidFill>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ctr" defTabSz="914400" rtl="0" latinLnBrk="0">
                        <a:lnSpc>
                          <a:spcPct val="100000"/>
                        </a:lnSpc>
                        <a:spcBef>
                          <a:spcPts val="0"/>
                        </a:spcBef>
                        <a:spcAft>
                          <a:spcPts val="0"/>
                        </a:spcAft>
                        <a:buClrTx/>
                        <a:buSzTx/>
                        <a:buFontTx/>
                        <a:buNone/>
                        <a:tabLst/>
                        <a:defRPr sz="1800"/>
                      </a:pPr>
                      <a:r>
                        <a:rPr lang="en-US" sz="1600" b="0" i="0" u="none" strike="noStrike" cap="none" spc="0" baseline="0" dirty="0">
                          <a:solidFill>
                            <a:srgbClr val="000000"/>
                          </a:solidFill>
                          <a:uFillTx/>
                          <a:latin typeface="微軟正黑體"/>
                          <a:ea typeface="微軟正黑體"/>
                          <a:cs typeface="微軟正黑體"/>
                          <a:sym typeface="微軟正黑體"/>
                        </a:rPr>
                        <a:t>MAG</a:t>
                      </a:r>
                      <a:endParaRPr sz="1600" b="0" i="0" u="none" strike="noStrike" cap="none" spc="0" baseline="0" dirty="0">
                        <a:solidFill>
                          <a:srgbClr val="000000"/>
                        </a:solidFill>
                        <a:uFillTx/>
                        <a:latin typeface="微軟正黑體"/>
                        <a:ea typeface="微軟正黑體"/>
                        <a:cs typeface="微軟正黑體"/>
                        <a:sym typeface="微軟正黑體"/>
                      </a:endParaRPr>
                    </a:p>
                  </a:txBody>
                  <a:tcPr marL="45720" marR="4572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ctr" defTabSz="914400" rtl="0" latinLnBrk="0">
                        <a:lnSpc>
                          <a:spcPct val="100000"/>
                        </a:lnSpc>
                        <a:spcBef>
                          <a:spcPts val="0"/>
                        </a:spcBef>
                        <a:spcAft>
                          <a:spcPts val="0"/>
                        </a:spcAft>
                        <a:buClrTx/>
                        <a:buSzTx/>
                        <a:buFontTx/>
                        <a:buNone/>
                        <a:tabLst/>
                        <a:defRPr sz="1800"/>
                      </a:pPr>
                      <a:r>
                        <a:rPr lang="en-US" altLang="zh-TW" sz="1600" b="0" i="0" u="none" strike="noStrike" cap="none" spc="0" baseline="0" dirty="0">
                          <a:solidFill>
                            <a:srgbClr val="000000"/>
                          </a:solidFill>
                          <a:uFillTx/>
                          <a:latin typeface="微軟正黑體"/>
                          <a:ea typeface="微軟正黑體"/>
                          <a:cs typeface="微軟正黑體"/>
                          <a:sym typeface="微軟正黑體"/>
                        </a:rPr>
                        <a:t>350</a:t>
                      </a:r>
                      <a:r>
                        <a:rPr lang="zh-TW" altLang="en-US" sz="1600" b="0" i="0" u="none" strike="noStrike" cap="none" spc="0" baseline="0" dirty="0">
                          <a:solidFill>
                            <a:srgbClr val="000000"/>
                          </a:solidFill>
                          <a:uFillTx/>
                          <a:latin typeface="微軟正黑體"/>
                          <a:ea typeface="微軟正黑體"/>
                          <a:cs typeface="微軟正黑體"/>
                          <a:sym typeface="微軟正黑體"/>
                        </a:rPr>
                        <a:t>萬</a:t>
                      </a:r>
                      <a:endParaRPr sz="1600" b="0" i="0" u="none" strike="noStrike" cap="none" spc="0" baseline="0" dirty="0">
                        <a:solidFill>
                          <a:srgbClr val="000000"/>
                        </a:solidFill>
                        <a:uFillTx/>
                        <a:latin typeface="微軟正黑體"/>
                        <a:ea typeface="微軟正黑體"/>
                        <a:cs typeface="微軟正黑體"/>
                        <a:sym typeface="微軟正黑體"/>
                      </a:endParaRPr>
                    </a:p>
                  </a:txBody>
                  <a:tcPr marL="45720" marR="4572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l" defTabSz="914400" rtl="0" latinLnBrk="0">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微軟正黑體"/>
                          <a:sym typeface="微軟正黑體"/>
                        </a:rPr>
                        <a:t>高爾夫球異地競賽平台系統</a:t>
                      </a:r>
                      <a:endParaRPr sz="1600" b="0" i="0" u="none" strike="noStrike" cap="none" spc="0" baseline="0" dirty="0">
                        <a:solidFill>
                          <a:srgbClr val="000000"/>
                        </a:solidFill>
                        <a:uFillTx/>
                        <a:latin typeface="微軟正黑體"/>
                        <a:ea typeface="微軟正黑體"/>
                        <a:cs typeface="微軟正黑體"/>
                        <a:sym typeface="微軟正黑體"/>
                      </a:endParaRPr>
                    </a:p>
                  </a:txBody>
                  <a:tcPr marL="45720" marR="4572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indent="0" algn="l" defTabSz="914400" rtl="0" latinLnBrk="0">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微軟正黑體"/>
                          <a:sym typeface="微軟正黑體"/>
                        </a:rPr>
                        <a:t>合約擬訂中</a:t>
                      </a:r>
                      <a:endParaRPr sz="1600" b="0" i="0" u="none" strike="noStrike" cap="none" spc="0" baseline="0" dirty="0">
                        <a:solidFill>
                          <a:srgbClr val="000000"/>
                        </a:solidFill>
                        <a:uFillTx/>
                        <a:latin typeface="微軟正黑體"/>
                        <a:ea typeface="微軟正黑體"/>
                        <a:cs typeface="微軟正黑體"/>
                        <a:sym typeface="微軟正黑體"/>
                      </a:endParaRPr>
                    </a:p>
                  </a:txBody>
                  <a:tcPr marL="45720" marR="45720" anchor="ctr" horzOverflow="overflow">
                    <a:lnL w="12700" cap="flat" cmpd="sng" algn="ctr">
                      <a:solidFill>
                        <a:srgbClr val="FFFFFF"/>
                      </a:solidFill>
                      <a:prstDash val="solid"/>
                      <a:round/>
                      <a:headEnd type="none" w="med" len="med"/>
                      <a:tailEnd type="none" w="med" len="med"/>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940414095"/>
                  </a:ext>
                </a:extLst>
              </a:tr>
            </a:tbl>
          </a:graphicData>
        </a:graphic>
      </p:graphicFrame>
      <p:sp>
        <p:nvSpPr>
          <p:cNvPr id="1092"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(民營)</a:t>
            </a:r>
          </a:p>
        </p:txBody>
      </p:sp>
      <p:sp>
        <p:nvSpPr>
          <p:cNvPr id="6" name="文字方塊 5">
            <a:extLst>
              <a:ext uri="{FF2B5EF4-FFF2-40B4-BE49-F238E27FC236}">
                <a16:creationId xmlns:a16="http://schemas.microsoft.com/office/drawing/2014/main" id="{4CCEA5BF-E914-4B7E-B532-F6CF2499E091}"/>
              </a:ext>
            </a:extLst>
          </p:cNvPr>
          <p:cNvSpPr txBox="1"/>
          <p:nvPr/>
        </p:nvSpPr>
        <p:spPr>
          <a:xfrm>
            <a:off x="7731945" y="628388"/>
            <a:ext cx="4186398"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簽約：3,</a:t>
            </a:r>
            <a:r>
              <a:rPr lang="en-US" dirty="0"/>
              <a:t>9</a:t>
            </a:r>
            <a:r>
              <a:rPr dirty="0"/>
              <a:t>38萬元/努力與洽談3,</a:t>
            </a:r>
            <a:r>
              <a:rPr lang="en-US" dirty="0"/>
              <a:t>78</a:t>
            </a:r>
            <a:r>
              <a:rPr dirty="0"/>
              <a:t>0萬元</a:t>
            </a:r>
          </a:p>
        </p:txBody>
      </p:sp>
    </p:spTree>
    <p:extLst>
      <p:ext uri="{BB962C8B-B14F-4D97-AF65-F5344CB8AC3E}">
        <p14:creationId xmlns:p14="http://schemas.microsoft.com/office/powerpoint/2010/main" val="399630332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14</a:t>
            </a:fld>
            <a:endParaRPr/>
          </a:p>
        </p:txBody>
      </p:sp>
      <p:sp>
        <p:nvSpPr>
          <p:cNvPr id="1096"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(技轉授權)</a:t>
            </a:r>
          </a:p>
        </p:txBody>
      </p:sp>
      <p:graphicFrame>
        <p:nvGraphicFramePr>
          <p:cNvPr id="1097" name="內容版面配置區 6"/>
          <p:cNvGraphicFramePr/>
          <p:nvPr>
            <p:extLst>
              <p:ext uri="{D42A27DB-BD31-4B8C-83A1-F6EECF244321}">
                <p14:modId xmlns:p14="http://schemas.microsoft.com/office/powerpoint/2010/main" val="1183405485"/>
              </p:ext>
            </p:extLst>
          </p:nvPr>
        </p:nvGraphicFramePr>
        <p:xfrm>
          <a:off x="539823" y="1387867"/>
          <a:ext cx="11112353" cy="4306011"/>
        </p:xfrm>
        <a:graphic>
          <a:graphicData uri="http://schemas.openxmlformats.org/drawingml/2006/table">
            <a:tbl>
              <a:tblPr firstRow="1" bandRow="1">
                <a:tableStyleId>{4C3C2611-4C71-4FC5-86AE-919BDF0F9419}</a:tableStyleId>
              </a:tblPr>
              <a:tblGrid>
                <a:gridCol w="2665864">
                  <a:extLst>
                    <a:ext uri="{9D8B030D-6E8A-4147-A177-3AD203B41FA5}">
                      <a16:colId xmlns:a16="http://schemas.microsoft.com/office/drawing/2014/main" val="20000"/>
                    </a:ext>
                  </a:extLst>
                </a:gridCol>
                <a:gridCol w="97536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2733040">
                  <a:extLst>
                    <a:ext uri="{9D8B030D-6E8A-4147-A177-3AD203B41FA5}">
                      <a16:colId xmlns:a16="http://schemas.microsoft.com/office/drawing/2014/main" val="20003"/>
                    </a:ext>
                  </a:extLst>
                </a:gridCol>
                <a:gridCol w="3671289">
                  <a:extLst>
                    <a:ext uri="{9D8B030D-6E8A-4147-A177-3AD203B41FA5}">
                      <a16:colId xmlns:a16="http://schemas.microsoft.com/office/drawing/2014/main" val="20004"/>
                    </a:ext>
                  </a:extLst>
                </a:gridCol>
              </a:tblGrid>
              <a:tr h="569779">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934058">
                <a:tc>
                  <a:txBody>
                    <a:bodyPr/>
                    <a:lstStyle/>
                    <a:p>
                      <a:pPr algn="l" defTabSz="686004">
                        <a:defRPr sz="1800"/>
                      </a:pPr>
                      <a:r>
                        <a:rPr sz="1600" dirty="0" err="1">
                          <a:latin typeface="微軟正黑體"/>
                          <a:ea typeface="微軟正黑體"/>
                          <a:cs typeface="微軟正黑體"/>
                          <a:sym typeface="微軟正黑體"/>
                        </a:rPr>
                        <a:t>技術移轉</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云泰</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160萬元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動物非接觸生理感測照護應用</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已簽約，完成成果簽收，並進行結案驗收程序</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934058">
                <a:tc>
                  <a:txBody>
                    <a:bodyPr/>
                    <a:lstStyle/>
                    <a:p>
                      <a:pPr algn="l" defTabSz="686004">
                        <a:defRPr sz="1800"/>
                      </a:pPr>
                      <a:r>
                        <a:rPr sz="1600">
                          <a:latin typeface="微軟正黑體"/>
                          <a:ea typeface="微軟正黑體"/>
                          <a:cs typeface="微軟正黑體"/>
                          <a:sym typeface="微軟正黑體"/>
                        </a:rPr>
                        <a:t>寵物生理感測背帶技術授權</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意意創思</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250萬元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寵物生理監測與健康照護服務</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已報價，合作內容已進行內容討論</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934058">
                <a:tc>
                  <a:txBody>
                    <a:bodyPr/>
                    <a:lstStyle/>
                    <a:p>
                      <a:pPr algn="l" defTabSz="686004">
                        <a:defRPr sz="1800"/>
                      </a:pPr>
                      <a:r>
                        <a:rPr sz="1600" dirty="0" err="1">
                          <a:latin typeface="微軟正黑體"/>
                          <a:ea typeface="微軟正黑體"/>
                          <a:cs typeface="微軟正黑體"/>
                          <a:sym typeface="微軟正黑體"/>
                        </a:rPr>
                        <a:t>科技藝術「永生動物園</a:t>
                      </a:r>
                      <a:r>
                        <a:rPr sz="1600" dirty="0">
                          <a:latin typeface="微軟正黑體"/>
                          <a:ea typeface="微軟正黑體"/>
                          <a:cs typeface="微軟正黑體"/>
                          <a:sym typeface="微軟正黑體"/>
                        </a:rPr>
                        <a:t>」</a:t>
                      </a: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defTabSz="686004">
                        <a:defRPr sz="1800"/>
                      </a:pPr>
                      <a:r>
                        <a:rPr sz="1600" dirty="0" err="1">
                          <a:latin typeface="微軟正黑體"/>
                          <a:ea typeface="微軟正黑體"/>
                          <a:cs typeface="微軟正黑體"/>
                          <a:sym typeface="微軟正黑體"/>
                        </a:rPr>
                        <a:t>電慈學機組工作室</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defTabSz="686004">
                        <a:defRPr sz="1800"/>
                      </a:pPr>
                      <a:r>
                        <a:rPr sz="1600" dirty="0">
                          <a:latin typeface="微軟正黑體"/>
                          <a:ea typeface="微軟正黑體"/>
                          <a:cs typeface="微軟正黑體"/>
                          <a:sym typeface="微軟正黑體"/>
                        </a:rPr>
                        <a:t>40萬元</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a:ea typeface="微軟正黑體"/>
                          <a:cs typeface="微軟正黑體"/>
                          <a:sym typeface="微軟正黑體"/>
                        </a:rPr>
                        <a:t>GAI模型、雷達定位技術</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600">
                          <a:latin typeface="微軟正黑體"/>
                          <a:ea typeface="微軟正黑體"/>
                          <a:cs typeface="微軟正黑體"/>
                          <a:sym typeface="微軟正黑體"/>
                        </a:defRPr>
                      </a:pPr>
                      <a:r>
                        <a:rPr dirty="0"/>
                        <a:t>依授權範圍釐清中（S300+S100）</a:t>
                      </a:r>
                    </a:p>
                    <a:p>
                      <a:pPr algn="l" defTabSz="686004">
                        <a:defRPr sz="1600">
                          <a:latin typeface="微軟正黑體"/>
                          <a:ea typeface="微軟正黑體"/>
                          <a:cs typeface="微軟正黑體"/>
                          <a:sym typeface="微軟正黑體"/>
                        </a:defRPr>
                      </a:pPr>
                      <a:r>
                        <a:rPr dirty="0" err="1"/>
                        <a:t>擬約中</a:t>
                      </a:r>
                      <a:endParaRPr dirty="0"/>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4"/>
                  </a:ext>
                </a:extLst>
              </a:tr>
              <a:tr h="934058">
                <a:tc>
                  <a:txBody>
                    <a:bodyPr/>
                    <a:lstStyle/>
                    <a:p>
                      <a:pPr algn="ctr">
                        <a:defRPr sz="1800"/>
                      </a:pPr>
                      <a:r>
                        <a:rPr lang="zh-TW" altLang="en-US" sz="1600" dirty="0">
                          <a:latin typeface="微軟正黑體"/>
                          <a:ea typeface="微軟正黑體"/>
                          <a:cs typeface="微軟正黑體"/>
                          <a:sym typeface="微軟正黑體"/>
                        </a:rPr>
                        <a:t>智慧聽力環境服務</a:t>
                      </a:r>
                    </a:p>
                    <a:p>
                      <a:pPr algn="ctr">
                        <a:defRPr sz="1800"/>
                      </a:pPr>
                      <a:r>
                        <a:rPr lang="zh-TW" altLang="en-US" sz="1600" dirty="0">
                          <a:latin typeface="微軟正黑體"/>
                          <a:ea typeface="微軟正黑體"/>
                          <a:cs typeface="微軟正黑體"/>
                          <a:sym typeface="微軟正黑體"/>
                        </a:rPr>
                        <a:t>平台建置</a:t>
                      </a: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marL="0" marR="0" lvl="0" indent="0" algn="ctr" defTabSz="686004" rtl="0" eaLnBrk="1" fontAlgn="auto" latinLnBrk="0" hangingPunct="1">
                        <a:lnSpc>
                          <a:spcPct val="100000"/>
                        </a:lnSpc>
                        <a:spcBef>
                          <a:spcPts val="0"/>
                        </a:spcBef>
                        <a:spcAft>
                          <a:spcPts val="0"/>
                        </a:spcAft>
                        <a:buClrTx/>
                        <a:buSzTx/>
                        <a:buFontTx/>
                        <a:buNone/>
                        <a:tabLst/>
                        <a:defRPr sz="1800"/>
                      </a:pPr>
                      <a:r>
                        <a:rPr lang="en-US" altLang="zh-TW" sz="1600" dirty="0"/>
                        <a:t>JOY PAW </a:t>
                      </a:r>
                      <a:r>
                        <a:rPr lang="en-US" altLang="zh-TW" sz="1600" dirty="0" err="1"/>
                        <a:t>PAW</a:t>
                      </a:r>
                      <a:r>
                        <a:rPr lang="en-US" altLang="zh-TW" sz="1600" dirty="0"/>
                        <a:t> </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ctr" defTabSz="686004">
                        <a:defRPr sz="1800"/>
                      </a:pPr>
                      <a:r>
                        <a:rPr lang="en-US" altLang="zh-TW" sz="1600" dirty="0">
                          <a:latin typeface="微軟正黑體"/>
                          <a:ea typeface="微軟正黑體"/>
                          <a:cs typeface="微軟正黑體"/>
                          <a:sym typeface="微軟正黑體"/>
                        </a:rPr>
                        <a:t>150</a:t>
                      </a:r>
                      <a:r>
                        <a:rPr lang="zh-TW" altLang="en-US" sz="1600" dirty="0">
                          <a:latin typeface="微軟正黑體"/>
                          <a:ea typeface="微軟正黑體"/>
                          <a:cs typeface="微軟正黑體"/>
                          <a:sym typeface="微軟正黑體"/>
                        </a:rPr>
                        <a:t>萬</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a:defRPr sz="1800"/>
                      </a:pPr>
                      <a:r>
                        <a:rPr lang="zh-TW" altLang="en-US" sz="1600" dirty="0">
                          <a:latin typeface="微軟正黑體"/>
                          <a:ea typeface="微軟正黑體"/>
                          <a:cs typeface="微軟正黑體"/>
                          <a:sym typeface="微軟正黑體"/>
                        </a:rPr>
                        <a:t>智慧聽力環境服務平台建置</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rPr lang="zh-TW" altLang="en-US" dirty="0"/>
                        <a:t>洽談中</a:t>
                      </a:r>
                      <a:endParaRPr dirty="0"/>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a:solidFill>
                        <a:srgbClr val="FFFFFF"/>
                      </a:solidFill>
                    </a:lnB>
                  </a:tcPr>
                </a:tc>
                <a:extLst>
                  <a:ext uri="{0D108BD9-81ED-4DB2-BD59-A6C34878D82A}">
                    <a16:rowId xmlns:a16="http://schemas.microsoft.com/office/drawing/2014/main" val="2370839325"/>
                  </a:ext>
                </a:extLst>
              </a:tr>
            </a:tbl>
          </a:graphicData>
        </a:graphic>
      </p:graphicFrame>
      <p:sp>
        <p:nvSpPr>
          <p:cNvPr id="1098" name="文字方塊 1"/>
          <p:cNvSpPr txBox="1"/>
          <p:nvPr/>
        </p:nvSpPr>
        <p:spPr>
          <a:xfrm>
            <a:off x="7860116" y="978931"/>
            <a:ext cx="3792060"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b="1">
                <a:latin typeface="微軟正黑體"/>
                <a:ea typeface="微軟正黑體"/>
                <a:cs typeface="微軟正黑體"/>
                <a:sym typeface="微軟正黑體"/>
              </a:defRPr>
            </a:lvl1pPr>
          </a:lstStyle>
          <a:p>
            <a:r>
              <a:rPr dirty="0"/>
              <a:t>簽約：160萬/努力與洽談中</a:t>
            </a:r>
            <a:r>
              <a:rPr lang="en-US" dirty="0"/>
              <a:t>44</a:t>
            </a:r>
            <a:r>
              <a:rPr dirty="0"/>
              <a:t>0萬元</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0" name="投影片編號版面配置區 3"/>
          <p:cNvSpPr txBox="1">
            <a:spLocks noGrp="1"/>
          </p:cNvSpPr>
          <p:nvPr>
            <p:ph type="sldNum" sz="quarter" idx="4294967295"/>
          </p:nvPr>
        </p:nvSpPr>
        <p:spPr>
          <a:xfrm>
            <a:off x="11918345"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15</a:t>
            </a:fld>
            <a:endParaRPr/>
          </a:p>
        </p:txBody>
      </p:sp>
      <p:sp>
        <p:nvSpPr>
          <p:cNvPr id="1101" name="標題 1"/>
          <p:cNvSpPr txBox="1">
            <a:spLocks noGrp="1"/>
          </p:cNvSpPr>
          <p:nvPr>
            <p:ph type="title"/>
          </p:nvPr>
        </p:nvSpPr>
        <p:spPr>
          <a:xfrm>
            <a:off x="1347735" y="32726"/>
            <a:ext cx="8370277"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(工服)</a:t>
            </a:r>
          </a:p>
        </p:txBody>
      </p:sp>
      <p:graphicFrame>
        <p:nvGraphicFramePr>
          <p:cNvPr id="1102" name="內容版面配置區 6"/>
          <p:cNvGraphicFramePr/>
          <p:nvPr>
            <p:extLst>
              <p:ext uri="{D42A27DB-BD31-4B8C-83A1-F6EECF244321}">
                <p14:modId xmlns:p14="http://schemas.microsoft.com/office/powerpoint/2010/main" val="3320073886"/>
              </p:ext>
            </p:extLst>
          </p:nvPr>
        </p:nvGraphicFramePr>
        <p:xfrm>
          <a:off x="374045" y="812170"/>
          <a:ext cx="11544300" cy="5353371"/>
        </p:xfrm>
        <a:graphic>
          <a:graphicData uri="http://schemas.openxmlformats.org/drawingml/2006/table">
            <a:tbl>
              <a:tblPr firstRow="1" bandRow="1">
                <a:tableStyleId>{4C3C2611-4C71-4FC5-86AE-919BDF0F9419}</a:tableStyleId>
              </a:tblPr>
              <a:tblGrid>
                <a:gridCol w="2769489">
                  <a:extLst>
                    <a:ext uri="{9D8B030D-6E8A-4147-A177-3AD203B41FA5}">
                      <a16:colId xmlns:a16="http://schemas.microsoft.com/office/drawing/2014/main" val="20000"/>
                    </a:ext>
                  </a:extLst>
                </a:gridCol>
                <a:gridCol w="1013273">
                  <a:extLst>
                    <a:ext uri="{9D8B030D-6E8A-4147-A177-3AD203B41FA5}">
                      <a16:colId xmlns:a16="http://schemas.microsoft.com/office/drawing/2014/main" val="20001"/>
                    </a:ext>
                  </a:extLst>
                </a:gridCol>
                <a:gridCol w="1108267">
                  <a:extLst>
                    <a:ext uri="{9D8B030D-6E8A-4147-A177-3AD203B41FA5}">
                      <a16:colId xmlns:a16="http://schemas.microsoft.com/office/drawing/2014/main" val="20002"/>
                    </a:ext>
                  </a:extLst>
                </a:gridCol>
                <a:gridCol w="2839276">
                  <a:extLst>
                    <a:ext uri="{9D8B030D-6E8A-4147-A177-3AD203B41FA5}">
                      <a16:colId xmlns:a16="http://schemas.microsoft.com/office/drawing/2014/main" val="20003"/>
                    </a:ext>
                  </a:extLst>
                </a:gridCol>
                <a:gridCol w="3813995">
                  <a:extLst>
                    <a:ext uri="{9D8B030D-6E8A-4147-A177-3AD203B41FA5}">
                      <a16:colId xmlns:a16="http://schemas.microsoft.com/office/drawing/2014/main" val="20004"/>
                    </a:ext>
                  </a:extLst>
                </a:gridCol>
              </a:tblGrid>
              <a:tr h="569779">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934058">
                <a:tc>
                  <a:txBody>
                    <a:bodyPr/>
                    <a:lstStyle/>
                    <a:p>
                      <a:pPr algn="l" defTabSz="686004">
                        <a:defRPr sz="1800"/>
                      </a:pPr>
                      <a:r>
                        <a:rPr sz="1600">
                          <a:latin typeface="微軟正黑體"/>
                          <a:ea typeface="微軟正黑體"/>
                          <a:cs typeface="微軟正黑體"/>
                          <a:sym typeface="微軟正黑體"/>
                        </a:rPr>
                        <a:t>AFIT護具膜片生產工服案</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AFIT</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12萬元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電刺激轉印膜片製作</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已簽約</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934058">
                <a:tc>
                  <a:txBody>
                    <a:bodyPr/>
                    <a:lstStyle/>
                    <a:p>
                      <a:pPr algn="l" defTabSz="686004">
                        <a:defRPr sz="1800"/>
                      </a:pPr>
                      <a:r>
                        <a:rPr sz="1600" dirty="0" err="1">
                          <a:latin typeface="微軟正黑體"/>
                          <a:ea typeface="微軟正黑體"/>
                          <a:cs typeface="微軟正黑體"/>
                          <a:sym typeface="微軟正黑體"/>
                        </a:rPr>
                        <a:t>寬緯科技工服案</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dirty="0" err="1">
                          <a:latin typeface="微軟正黑體"/>
                          <a:ea typeface="微軟正黑體"/>
                          <a:cs typeface="微軟正黑體"/>
                          <a:sym typeface="微軟正黑體"/>
                        </a:rPr>
                        <a:t>寬緯科技</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dirty="0">
                          <a:latin typeface="微軟正黑體"/>
                          <a:ea typeface="微軟正黑體"/>
                          <a:cs typeface="微軟正黑體"/>
                          <a:sym typeface="微軟正黑體"/>
                        </a:rPr>
                        <a:t>16萬元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dirty="0" err="1">
                          <a:latin typeface="微軟正黑體"/>
                          <a:ea typeface="微軟正黑體"/>
                          <a:cs typeface="微軟正黑體"/>
                          <a:sym typeface="微軟正黑體"/>
                        </a:rPr>
                        <a:t>養殖蝦體長智慧估測系統</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dirty="0">
                          <a:latin typeface="微軟正黑體"/>
                          <a:ea typeface="微軟正黑體"/>
                          <a:cs typeface="微軟正黑體"/>
                          <a:sym typeface="微軟正黑體"/>
                        </a:rPr>
                        <a:t>報價16萬, </a:t>
                      </a:r>
                      <a:r>
                        <a:rPr sz="1600" dirty="0" err="1">
                          <a:latin typeface="微軟正黑體"/>
                          <a:ea typeface="微軟正黑體"/>
                          <a:cs typeface="微軟正黑體"/>
                          <a:sym typeface="微軟正黑體"/>
                        </a:rPr>
                        <a:t>擬進行簽約</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934058">
                <a:tc>
                  <a:txBody>
                    <a:bodyPr/>
                    <a:lstStyle/>
                    <a:p>
                      <a:pPr algn="l" defTabSz="686004">
                        <a:defRPr sz="1800"/>
                      </a:pPr>
                      <a:r>
                        <a:rPr sz="1600">
                          <a:latin typeface="微軟正黑體"/>
                          <a:ea typeface="微軟正黑體"/>
                          <a:cs typeface="微軟正黑體"/>
                          <a:sym typeface="微軟正黑體"/>
                        </a:rPr>
                        <a:t>寵物發熱膜片設計與製作</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意意創思</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50萬元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寵物保暖衣設計開發</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已報價，進行設計與經費討論</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r h="934058">
                <a:tc>
                  <a:txBody>
                    <a:bodyPr/>
                    <a:lstStyle/>
                    <a:p>
                      <a:pPr algn="l" defTabSz="686004">
                        <a:defRPr sz="1800"/>
                      </a:pPr>
                      <a:r>
                        <a:rPr sz="1600">
                          <a:latin typeface="微軟正黑體"/>
                          <a:ea typeface="微軟正黑體"/>
                          <a:cs typeface="微軟正黑體"/>
                          <a:sym typeface="微軟正黑體"/>
                        </a:rPr>
                        <a:t>藝文場域體感平權5G科技應用計畫.</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桃園市政府</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191萬</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Microsoft JhengHei"/>
                          <a:ea typeface="Microsoft JhengHei"/>
                          <a:cs typeface="Microsoft JhengHei"/>
                          <a:sym typeface="Microsoft JhengHei"/>
                        </a:rPr>
                        <a:t>桃園市政府藝文設施管理中心因進行平權演唱會內容製作與平權展示等需求，進行契約變更擴充191萬</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已完成企業變更流程簽訂</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4"/>
                  </a:ext>
                </a:extLst>
              </a:tr>
              <a:tr h="934058">
                <a:tc>
                  <a:txBody>
                    <a:bodyPr/>
                    <a:lstStyle/>
                    <a:p>
                      <a:pPr algn="l" defTabSz="686004">
                        <a:defRPr sz="1800"/>
                      </a:pPr>
                      <a:r>
                        <a:rPr sz="1600">
                          <a:latin typeface="微軟正黑體"/>
                          <a:ea typeface="微軟正黑體"/>
                          <a:cs typeface="微軟正黑體"/>
                          <a:sym typeface="微軟正黑體"/>
                        </a:rPr>
                        <a:t>113-114年藝文場館科藝創新計畫成果專輯藝文採購案</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文化部藝發司</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126萬</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藝文場館科藝創新計畫成果專輯</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dirty="0" err="1">
                          <a:latin typeface="微軟正黑體"/>
                          <a:ea typeface="微軟正黑體"/>
                          <a:cs typeface="微軟正黑體"/>
                          <a:sym typeface="微軟正黑體"/>
                        </a:rPr>
                        <a:t>已完成議價</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5"/>
                  </a:ext>
                </a:extLst>
              </a:tr>
            </a:tbl>
          </a:graphicData>
        </a:graphic>
      </p:graphicFrame>
      <p:sp>
        <p:nvSpPr>
          <p:cNvPr id="1103" name="文字方塊 1"/>
          <p:cNvSpPr txBox="1"/>
          <p:nvPr/>
        </p:nvSpPr>
        <p:spPr>
          <a:xfrm>
            <a:off x="8158828" y="373394"/>
            <a:ext cx="3673668" cy="408937"/>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t>簽約：138萬/努力與洽談中257萬元</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16</a:t>
            </a:fld>
            <a:endParaRPr/>
          </a:p>
        </p:txBody>
      </p:sp>
      <p:sp>
        <p:nvSpPr>
          <p:cNvPr id="1106"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重大效益/重要任務規劃事項</a:t>
            </a:r>
          </a:p>
        </p:txBody>
      </p:sp>
      <p:graphicFrame>
        <p:nvGraphicFramePr>
          <p:cNvPr id="1107" name="表格 1"/>
          <p:cNvGraphicFramePr/>
          <p:nvPr>
            <p:extLst>
              <p:ext uri="{D42A27DB-BD31-4B8C-83A1-F6EECF244321}">
                <p14:modId xmlns:p14="http://schemas.microsoft.com/office/powerpoint/2010/main" val="4051153633"/>
              </p:ext>
            </p:extLst>
          </p:nvPr>
        </p:nvGraphicFramePr>
        <p:xfrm>
          <a:off x="176212" y="633200"/>
          <a:ext cx="11839572" cy="4018949"/>
        </p:xfrm>
        <a:graphic>
          <a:graphicData uri="http://schemas.openxmlformats.org/drawingml/2006/table">
            <a:tbl>
              <a:tblPr>
                <a:tableStyleId>{4C3C2611-4C71-4FC5-86AE-919BDF0F9419}</a:tableStyleId>
              </a:tblPr>
              <a:tblGrid>
                <a:gridCol w="1952091">
                  <a:extLst>
                    <a:ext uri="{9D8B030D-6E8A-4147-A177-3AD203B41FA5}">
                      <a16:colId xmlns:a16="http://schemas.microsoft.com/office/drawing/2014/main" val="20000"/>
                    </a:ext>
                  </a:extLst>
                </a:gridCol>
                <a:gridCol w="2523411">
                  <a:extLst>
                    <a:ext uri="{9D8B030D-6E8A-4147-A177-3AD203B41FA5}">
                      <a16:colId xmlns:a16="http://schemas.microsoft.com/office/drawing/2014/main" val="20001"/>
                    </a:ext>
                  </a:extLst>
                </a:gridCol>
                <a:gridCol w="881245">
                  <a:extLst>
                    <a:ext uri="{9D8B030D-6E8A-4147-A177-3AD203B41FA5}">
                      <a16:colId xmlns:a16="http://schemas.microsoft.com/office/drawing/2014/main" val="20002"/>
                    </a:ext>
                  </a:extLst>
                </a:gridCol>
                <a:gridCol w="4992719">
                  <a:extLst>
                    <a:ext uri="{9D8B030D-6E8A-4147-A177-3AD203B41FA5}">
                      <a16:colId xmlns:a16="http://schemas.microsoft.com/office/drawing/2014/main" val="20003"/>
                    </a:ext>
                  </a:extLst>
                </a:gridCol>
                <a:gridCol w="1073674">
                  <a:extLst>
                    <a:ext uri="{9D8B030D-6E8A-4147-A177-3AD203B41FA5}">
                      <a16:colId xmlns:a16="http://schemas.microsoft.com/office/drawing/2014/main" val="20004"/>
                    </a:ext>
                  </a:extLst>
                </a:gridCol>
                <a:gridCol w="416432">
                  <a:extLst>
                    <a:ext uri="{9D8B030D-6E8A-4147-A177-3AD203B41FA5}">
                      <a16:colId xmlns:a16="http://schemas.microsoft.com/office/drawing/2014/main" val="20005"/>
                    </a:ext>
                  </a:extLst>
                </a:gridCol>
              </a:tblGrid>
              <a:tr h="244022">
                <a:tc rowSpan="2">
                  <a:txBody>
                    <a:bodyPr/>
                    <a:lstStyle/>
                    <a:p>
                      <a:pPr algn="ctr">
                        <a:defRPr sz="1600">
                          <a:latin typeface="微軟正黑體"/>
                          <a:ea typeface="微軟正黑體"/>
                          <a:cs typeface="微軟正黑體"/>
                          <a:sym typeface="微軟正黑體"/>
                        </a:defRPr>
                      </a:pPr>
                      <a:r>
                        <a:t>重大效益/</a:t>
                      </a:r>
                    </a:p>
                    <a:p>
                      <a:pPr algn="ctr">
                        <a:defRPr sz="1600">
                          <a:latin typeface="微軟正黑體"/>
                          <a:ea typeface="微軟正黑體"/>
                          <a:cs typeface="微軟正黑體"/>
                          <a:sym typeface="微軟正黑體"/>
                        </a:defRPr>
                      </a:pPr>
                      <a:r>
                        <a:t>重要任務事項</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gridSpan="2">
                  <a:txBody>
                    <a:bodyPr/>
                    <a:lstStyle/>
                    <a:p>
                      <a:pPr marR="323850" algn="ctr">
                        <a:defRPr sz="1800"/>
                      </a:pPr>
                      <a:r>
                        <a:rPr sz="1600">
                          <a:latin typeface="+mj-lt"/>
                          <a:ea typeface="+mj-ea"/>
                          <a:cs typeface="+mj-cs"/>
                          <a:sym typeface="Helvetica"/>
                        </a:rPr>
                        <a:t>   年度進度規劃</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gridSpan="2">
                  <a:txBody>
                    <a:bodyPr/>
                    <a:lstStyle/>
                    <a:p>
                      <a:pPr algn="ctr">
                        <a:defRPr sz="1800"/>
                      </a:pPr>
                      <a:r>
                        <a:rPr sz="1600">
                          <a:latin typeface="+mj-lt"/>
                          <a:ea typeface="+mj-ea"/>
                          <a:cs typeface="+mj-cs"/>
                          <a:sym typeface="Helvetica"/>
                        </a:rPr>
                        <a:t>期中查核點</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rowSpan="2">
                  <a:txBody>
                    <a:bodyPr/>
                    <a:lstStyle/>
                    <a:p>
                      <a:pPr algn="ctr">
                        <a:defRPr sz="1800"/>
                      </a:pPr>
                      <a:r>
                        <a:rPr sz="1600">
                          <a:latin typeface="微軟正黑體"/>
                          <a:ea typeface="微軟正黑體"/>
                          <a:cs typeface="微軟正黑體"/>
                          <a:sym typeface="微軟正黑體"/>
                        </a:rPr>
                        <a:t>備註</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0"/>
                  </a:ext>
                </a:extLst>
              </a:tr>
              <a:tr h="488042">
                <a:tc vMerge="1">
                  <a:txBody>
                    <a:bodyPr/>
                    <a:lstStyle/>
                    <a:p>
                      <a:endParaRPr lang="zh-TW"/>
                    </a:p>
                  </a:txBody>
                  <a:tcPr/>
                </a:tc>
                <a:tc>
                  <a:txBody>
                    <a:bodyPr/>
                    <a:lstStyle/>
                    <a:p>
                      <a:pPr algn="ctr">
                        <a:defRPr sz="1600">
                          <a:latin typeface="微軟正黑體"/>
                          <a:ea typeface="微軟正黑體"/>
                          <a:cs typeface="微軟正黑體"/>
                          <a:sym typeface="微軟正黑體"/>
                        </a:defRPr>
                      </a:pPr>
                      <a:r>
                        <a:t>達成之</a:t>
                      </a:r>
                    </a:p>
                    <a:p>
                      <a:pPr algn="ctr">
                        <a:defRPr sz="1600">
                          <a:latin typeface="微軟正黑體"/>
                          <a:ea typeface="微軟正黑體"/>
                          <a:cs typeface="微軟正黑體"/>
                          <a:sym typeface="微軟正黑體"/>
                        </a:defRPr>
                      </a:pPr>
                      <a:r>
                        <a:t>具體情境說明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預計</a:t>
                      </a:r>
                    </a:p>
                    <a:p>
                      <a:pPr algn="ctr">
                        <a:defRPr sz="1600">
                          <a:latin typeface="微軟正黑體"/>
                          <a:ea typeface="微軟正黑體"/>
                          <a:cs typeface="微軟正黑體"/>
                          <a:sym typeface="微軟正黑體"/>
                        </a:defRPr>
                      </a:pPr>
                      <a:r>
                        <a:t>完成時間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重要進展</a:t>
                      </a:r>
                    </a:p>
                    <a:p>
                      <a:pPr algn="ctr">
                        <a:defRPr sz="1600">
                          <a:latin typeface="微軟正黑體"/>
                          <a:ea typeface="微軟正黑體"/>
                          <a:cs typeface="微軟正黑體"/>
                          <a:sym typeface="微軟正黑體"/>
                        </a:defRPr>
                      </a:pPr>
                      <a:r>
                        <a:t>指標說明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預訂</a:t>
                      </a:r>
                    </a:p>
                    <a:p>
                      <a:pPr algn="ctr">
                        <a:defRPr sz="1600">
                          <a:latin typeface="微軟正黑體"/>
                          <a:ea typeface="微軟正黑體"/>
                          <a:cs typeface="微軟正黑體"/>
                          <a:sym typeface="微軟正黑體"/>
                        </a:defRPr>
                      </a:pPr>
                      <a:r>
                        <a:t>查核時間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vMerge="1">
                  <a:txBody>
                    <a:bodyPr/>
                    <a:lstStyle/>
                    <a:p>
                      <a:endParaRPr lang="zh-TW"/>
                    </a:p>
                  </a:txBody>
                  <a:tcPr/>
                </a:tc>
                <a:extLst>
                  <a:ext uri="{0D108BD9-81ED-4DB2-BD59-A6C34878D82A}">
                    <a16:rowId xmlns:a16="http://schemas.microsoft.com/office/drawing/2014/main" val="10001"/>
                  </a:ext>
                </a:extLst>
              </a:tr>
              <a:tr h="3286885">
                <a:tc>
                  <a:txBody>
                    <a:bodyPr/>
                    <a:lstStyle/>
                    <a:p>
                      <a:pPr algn="just">
                        <a:lnSpc>
                          <a:spcPts val="2000"/>
                        </a:lnSpc>
                        <a:defRPr sz="1800"/>
                      </a:pPr>
                      <a:r>
                        <a:rPr sz="1600" dirty="0" err="1">
                          <a:latin typeface="微軟正黑體"/>
                          <a:ea typeface="微軟正黑體"/>
                          <a:cs typeface="微軟正黑體"/>
                          <a:sym typeface="微軟正黑體"/>
                        </a:rPr>
                        <a:t>推動跨業整合智慧環景顯示與AI感知新興運動科技服務應用系統平台解決方案</a:t>
                      </a:r>
                      <a:endParaRPr sz="1600" dirty="0">
                        <a:latin typeface="微軟正黑體"/>
                        <a:ea typeface="微軟正黑體"/>
                        <a:cs typeface="微軟正黑體"/>
                        <a:sym typeface="微軟正黑體"/>
                      </a:endParaRP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rPr dirty="0"/>
                        <a:t>與1家國內投影顯示設備大廠共創發展創新智慧互動應用投影一體機系統提供場館/</a:t>
                      </a:r>
                      <a:r>
                        <a:rPr dirty="0" err="1"/>
                        <a:t>居家服務應用</a:t>
                      </a: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113.12.31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marR="0" lvl="1" indent="-342900" algn="just" defTabSz="914400" rtl="0" eaLnBrk="1" fontAlgn="auto" latinLnBrk="0" hangingPunct="1">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重大技術突破：透過複合式感測器一體機完成單一視角以微波</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a:t>
                      </a: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影像感知技術完成</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3D</a:t>
                      </a: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抗遮蔽人</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a:t>
                      </a: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物之體態與速度</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a:t>
                      </a: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角度</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a:t>
                      </a: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旋度等參數感知，解決傳統需要以多方向角度安裝設備與繁瑣校正問題，提供快速系統建置，提升時效</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1/3</a:t>
                      </a:r>
                    </a:p>
                    <a:p>
                      <a:pPr marL="342900" marR="0" lvl="1" indent="-342900" algn="just" defTabSz="914400" rtl="0" eaLnBrk="1" fontAlgn="auto" latinLnBrk="0" hangingPunct="1">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大型業科推動：與國內主要投影機業者共推智慧沈浸式</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AI</a:t>
                      </a: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互動感知投影系統關鍵技術整合技術發展，並研提億級</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A+</a:t>
                      </a: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業科計畫，改由</a:t>
                      </a: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Calibri"/>
                        </a:rPr>
                        <a:t>中光創境作為主要提案廠商，目前協調創境營收狀況後進行提案方式確認</a:t>
                      </a:r>
                    </a:p>
                    <a:p>
                      <a:pPr marL="342900" marR="0" lvl="1" indent="-342900" algn="just" defTabSz="914400" rtl="0" eaLnBrk="1" fontAlgn="auto" latinLnBrk="0" hangingPunct="1">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新商模與場域擴散應用：服務維運業者</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a:t>
                      </a: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保安捌肆</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a:t>
                      </a: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共創發展複合式娛樂型高階</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Golf</a:t>
                      </a: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場館</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(AKA</a:t>
                      </a:r>
                      <a:r>
                        <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Arial"/>
                        </a:rPr>
                        <a:t> </a:t>
                      </a:r>
                      <a:r>
                        <a:rPr lang="en-US" altLang="zh-TW" sz="1600" b="0" i="0" u="none" strike="noStrike" cap="none" spc="0" baseline="0" dirty="0" err="1">
                          <a:solidFill>
                            <a:srgbClr val="000000"/>
                          </a:solidFill>
                          <a:uFillTx/>
                          <a:latin typeface="微軟正黑體"/>
                          <a:ea typeface="微軟正黑體"/>
                          <a:cs typeface="Calibri" panose="020F0502020204030204" pitchFamily="34" charset="0"/>
                          <a:sym typeface="Arial"/>
                        </a:rPr>
                        <a:t>Artland</a:t>
                      </a:r>
                      <a:r>
                        <a:rPr lang="en-US" altLang="zh-TW" sz="1600" b="0" i="0" u="none" strike="noStrike" cap="none" spc="0" baseline="0" dirty="0">
                          <a:solidFill>
                            <a:srgbClr val="000000"/>
                          </a:solidFill>
                          <a:uFillTx/>
                          <a:latin typeface="微軟正黑體"/>
                          <a:ea typeface="微軟正黑體"/>
                          <a:cs typeface="Calibri" panose="020F0502020204030204" pitchFamily="34" charset="0"/>
                          <a:sym typeface="Arial"/>
                        </a:rPr>
                        <a:t>)</a:t>
                      </a:r>
                      <a:endParaRPr lang="zh-TW" altLang="en-US" sz="1600" b="0" i="0" u="none" strike="noStrike" cap="none" spc="0" baseline="0" dirty="0">
                        <a:solidFill>
                          <a:srgbClr val="000000"/>
                        </a:solidFill>
                        <a:uFillTx/>
                        <a:latin typeface="微軟正黑體"/>
                        <a:ea typeface="微軟正黑體"/>
                        <a:cs typeface="Calibri" panose="020F0502020204030204" pitchFamily="34" charset="0"/>
                        <a:sym typeface="Microsoft JhengHei"/>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113.6.30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686004">
                        <a:defRPr sz="1600">
                          <a:latin typeface="微軟正黑體"/>
                          <a:ea typeface="微軟正黑體"/>
                          <a:cs typeface="微軟正黑體"/>
                          <a:sym typeface="微軟正黑體"/>
                        </a:defRPr>
                      </a:pP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bl>
          </a:graphicData>
        </a:graphic>
      </p:graphicFrame>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9"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17</a:t>
            </a:fld>
            <a:endParaRPr/>
          </a:p>
        </p:txBody>
      </p:sp>
      <p:sp>
        <p:nvSpPr>
          <p:cNvPr id="1110"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重大效益/重要任務規劃事項</a:t>
            </a:r>
          </a:p>
        </p:txBody>
      </p:sp>
      <p:graphicFrame>
        <p:nvGraphicFramePr>
          <p:cNvPr id="1111" name="表格 1"/>
          <p:cNvGraphicFramePr/>
          <p:nvPr>
            <p:extLst>
              <p:ext uri="{D42A27DB-BD31-4B8C-83A1-F6EECF244321}">
                <p14:modId xmlns:p14="http://schemas.microsoft.com/office/powerpoint/2010/main" val="698201801"/>
              </p:ext>
            </p:extLst>
          </p:nvPr>
        </p:nvGraphicFramePr>
        <p:xfrm>
          <a:off x="225728" y="1012324"/>
          <a:ext cx="11901915" cy="5120005"/>
        </p:xfrm>
        <a:graphic>
          <a:graphicData uri="http://schemas.openxmlformats.org/drawingml/2006/table">
            <a:tbl>
              <a:tblPr>
                <a:tableStyleId>{4C3C2611-4C71-4FC5-86AE-919BDF0F9419}</a:tableStyleId>
              </a:tblPr>
              <a:tblGrid>
                <a:gridCol w="2331041">
                  <a:extLst>
                    <a:ext uri="{9D8B030D-6E8A-4147-A177-3AD203B41FA5}">
                      <a16:colId xmlns:a16="http://schemas.microsoft.com/office/drawing/2014/main" val="20000"/>
                    </a:ext>
                  </a:extLst>
                </a:gridCol>
                <a:gridCol w="2375739">
                  <a:extLst>
                    <a:ext uri="{9D8B030D-6E8A-4147-A177-3AD203B41FA5}">
                      <a16:colId xmlns:a16="http://schemas.microsoft.com/office/drawing/2014/main" val="20001"/>
                    </a:ext>
                  </a:extLst>
                </a:gridCol>
                <a:gridCol w="643948">
                  <a:extLst>
                    <a:ext uri="{9D8B030D-6E8A-4147-A177-3AD203B41FA5}">
                      <a16:colId xmlns:a16="http://schemas.microsoft.com/office/drawing/2014/main" val="20002"/>
                    </a:ext>
                  </a:extLst>
                </a:gridCol>
                <a:gridCol w="3896018">
                  <a:extLst>
                    <a:ext uri="{9D8B030D-6E8A-4147-A177-3AD203B41FA5}">
                      <a16:colId xmlns:a16="http://schemas.microsoft.com/office/drawing/2014/main" val="20003"/>
                    </a:ext>
                  </a:extLst>
                </a:gridCol>
                <a:gridCol w="1469581">
                  <a:extLst>
                    <a:ext uri="{9D8B030D-6E8A-4147-A177-3AD203B41FA5}">
                      <a16:colId xmlns:a16="http://schemas.microsoft.com/office/drawing/2014/main" val="20004"/>
                    </a:ext>
                  </a:extLst>
                </a:gridCol>
                <a:gridCol w="1185588">
                  <a:extLst>
                    <a:ext uri="{9D8B030D-6E8A-4147-A177-3AD203B41FA5}">
                      <a16:colId xmlns:a16="http://schemas.microsoft.com/office/drawing/2014/main" val="20005"/>
                    </a:ext>
                  </a:extLst>
                </a:gridCol>
              </a:tblGrid>
              <a:tr h="292100">
                <a:tc>
                  <a:txBody>
                    <a:bodyPr/>
                    <a:lstStyle/>
                    <a:p>
                      <a:pPr algn="ctr">
                        <a:defRPr sz="1600">
                          <a:latin typeface="微軟正黑體"/>
                          <a:ea typeface="微軟正黑體"/>
                          <a:cs typeface="微軟正黑體"/>
                          <a:sym typeface="微軟正黑體"/>
                        </a:defRPr>
                      </a:pPr>
                      <a:r>
                        <a:rPr dirty="0" err="1"/>
                        <a:t>重大效益</a:t>
                      </a:r>
                      <a:r>
                        <a:rPr dirty="0"/>
                        <a:t>/</a:t>
                      </a:r>
                    </a:p>
                    <a:p>
                      <a:pPr algn="ctr">
                        <a:defRPr sz="1600">
                          <a:latin typeface="微軟正黑體"/>
                          <a:ea typeface="微軟正黑體"/>
                          <a:cs typeface="微軟正黑體"/>
                          <a:sym typeface="微軟正黑體"/>
                        </a:defRPr>
                      </a:pPr>
                      <a:r>
                        <a:rPr dirty="0" err="1"/>
                        <a:t>重要任務事項</a:t>
                      </a:r>
                      <a:endParaRPr dirty="0"/>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gridSpan="2">
                  <a:txBody>
                    <a:bodyPr/>
                    <a:lstStyle/>
                    <a:p>
                      <a:pPr marR="323850" algn="ctr">
                        <a:defRPr sz="1800"/>
                      </a:pPr>
                      <a:r>
                        <a:rPr sz="1600">
                          <a:latin typeface="微軟正黑體"/>
                          <a:ea typeface="微軟正黑體"/>
                          <a:cs typeface="微軟正黑體"/>
                          <a:sym typeface="微軟正黑體"/>
                        </a:rPr>
                        <a:t>   年度進度規劃</a:t>
                      </a:r>
                    </a:p>
                  </a:txBody>
                  <a:tcPr marL="0" marR="0" marT="0" marB="0" anchor="ctr" horzOverflow="overflow">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hMerge="1">
                  <a:txBody>
                    <a:bodyPr/>
                    <a:lstStyle/>
                    <a:p>
                      <a:endParaRPr lang="zh-TW"/>
                    </a:p>
                  </a:txBody>
                  <a:tcPr>
                    <a:lnL w="12700" cap="flat" cmpd="sng" algn="ctr">
                      <a:solidFill>
                        <a:srgbClr val="000000"/>
                      </a:solidFill>
                      <a:prstDash val="solid"/>
                      <a:round/>
                      <a:headEnd type="none" w="med" len="med"/>
                      <a:tailEnd type="none" w="med" len="med"/>
                    </a:lnL>
                  </a:tcPr>
                </a:tc>
                <a:tc gridSpan="2">
                  <a:txBody>
                    <a:bodyPr/>
                    <a:lstStyle/>
                    <a:p>
                      <a:pPr algn="ctr">
                        <a:defRPr sz="1800"/>
                      </a:pPr>
                      <a:r>
                        <a:rPr sz="1600">
                          <a:latin typeface="微軟正黑體"/>
                          <a:ea typeface="微軟正黑體"/>
                          <a:cs typeface="微軟正黑體"/>
                          <a:sym typeface="微軟正黑體"/>
                        </a:rPr>
                        <a:t>期中查核點</a:t>
                      </a:r>
                    </a:p>
                  </a:txBody>
                  <a:tcPr marL="0" marR="0" marT="0" marB="0" anchor="ctr" horzOverflow="overflow">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hMerge="1">
                  <a:txBody>
                    <a:bodyPr/>
                    <a:lstStyle/>
                    <a:p>
                      <a:endParaRPr lang="zh-TW"/>
                    </a:p>
                  </a:txBody>
                  <a:tcPr>
                    <a:lnL w="12700" cap="flat" cmpd="sng" algn="ctr">
                      <a:solidFill>
                        <a:srgbClr val="000000"/>
                      </a:solidFill>
                      <a:prstDash val="solid"/>
                      <a:round/>
                      <a:headEnd type="none" w="med" len="med"/>
                      <a:tailEnd type="none" w="med" len="med"/>
                    </a:lnL>
                  </a:tcPr>
                </a:tc>
                <a:tc rowSpan="2">
                  <a:txBody>
                    <a:bodyPr/>
                    <a:lstStyle/>
                    <a:p>
                      <a:pPr algn="ctr">
                        <a:defRPr sz="1800"/>
                      </a:pPr>
                      <a:r>
                        <a:rPr sz="1600">
                          <a:latin typeface="微軟正黑體"/>
                          <a:ea typeface="微軟正黑體"/>
                          <a:cs typeface="微軟正黑體"/>
                          <a:sym typeface="微軟正黑體"/>
                        </a:rPr>
                        <a:t>備註</a:t>
                      </a:r>
                    </a:p>
                  </a:txBody>
                  <a:tcPr marL="0" marR="0" marT="0" marB="0" anchor="ctr" horzOverflow="overflow">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639514">
                <a:tc>
                  <a:txBody>
                    <a:bodyPr/>
                    <a:lstStyle/>
                    <a:p>
                      <a:endParaRPr lang="zh-TW" dirty="0"/>
                    </a:p>
                  </a:txBody>
                  <a:tcPr>
                    <a:lnT w="12700" cap="flat" cmpd="sng" algn="ctr">
                      <a:solidFill>
                        <a:srgbClr val="000000"/>
                      </a:solidFill>
                      <a:prstDash val="solid"/>
                      <a:round/>
                      <a:headEnd type="none" w="med" len="med"/>
                      <a:tailEnd type="none" w="med" len="med"/>
                    </a:lnT>
                    <a:solidFill>
                      <a:schemeClr val="bg1"/>
                    </a:solidFill>
                  </a:tcPr>
                </a:tc>
                <a:tc>
                  <a:txBody>
                    <a:bodyPr/>
                    <a:lstStyle/>
                    <a:p>
                      <a:pPr algn="ctr">
                        <a:defRPr sz="1600">
                          <a:latin typeface="微軟正黑體"/>
                          <a:ea typeface="微軟正黑體"/>
                          <a:cs typeface="微軟正黑體"/>
                          <a:sym typeface="微軟正黑體"/>
                        </a:defRPr>
                      </a:pPr>
                      <a:r>
                        <a:t>達成之</a:t>
                      </a:r>
                    </a:p>
                    <a:p>
                      <a:pPr algn="ctr">
                        <a:defRPr sz="1600">
                          <a:latin typeface="微軟正黑體"/>
                          <a:ea typeface="微軟正黑體"/>
                          <a:cs typeface="微軟正黑體"/>
                          <a:sym typeface="微軟正黑體"/>
                        </a:defRPr>
                      </a:pPr>
                      <a:r>
                        <a:t>具體情境說明</a:t>
                      </a:r>
                    </a:p>
                  </a:txBody>
                  <a:tcPr marL="0" marR="0" marT="0" marB="0" anchor="ctr" horzOverflow="overflow">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defRPr sz="1600">
                          <a:latin typeface="微軟正黑體"/>
                          <a:ea typeface="微軟正黑體"/>
                          <a:cs typeface="微軟正黑體"/>
                          <a:sym typeface="微軟正黑體"/>
                        </a:defRPr>
                      </a:pPr>
                      <a:r>
                        <a:t>預計</a:t>
                      </a:r>
                    </a:p>
                    <a:p>
                      <a:pPr algn="ctr">
                        <a:defRPr sz="1600">
                          <a:latin typeface="微軟正黑體"/>
                          <a:ea typeface="微軟正黑體"/>
                          <a:cs typeface="微軟正黑體"/>
                          <a:sym typeface="微軟正黑體"/>
                        </a:defRPr>
                      </a:pPr>
                      <a:r>
                        <a:t>完成時間</a:t>
                      </a:r>
                    </a:p>
                  </a:txBody>
                  <a:tcPr marL="0" marR="0" marT="0" marB="0" anchor="ctr" horzOverflow="overflow">
                    <a:lnL w="12700" cap="flat" cmpd="sng" algn="ctr">
                      <a:solidFill>
                        <a:srgbClr val="000000"/>
                      </a:solidFill>
                      <a:prstDash val="solid"/>
                      <a:round/>
                      <a:headEnd type="none" w="med" len="med"/>
                      <a:tailEnd type="none" w="med" len="med"/>
                    </a:lnL>
                    <a:lnR w="12700">
                      <a:solidFill>
                        <a:srgbClr val="000000"/>
                      </a:solidFill>
                    </a:lnR>
                    <a:lnB w="12700" cap="flat" cmpd="sng" algn="ctr">
                      <a:solidFill>
                        <a:srgbClr val="000000"/>
                      </a:solidFill>
                      <a:prstDash val="solid"/>
                      <a:round/>
                      <a:headEnd type="none" w="med" len="med"/>
                      <a:tailEnd type="none" w="med" len="med"/>
                    </a:lnB>
                    <a:noFill/>
                  </a:tcPr>
                </a:tc>
                <a:tc>
                  <a:txBody>
                    <a:bodyPr/>
                    <a:lstStyle/>
                    <a:p>
                      <a:pPr algn="ctr">
                        <a:defRPr sz="1600">
                          <a:latin typeface="微軟正黑體"/>
                          <a:ea typeface="微軟正黑體"/>
                          <a:cs typeface="微軟正黑體"/>
                          <a:sym typeface="微軟正黑體"/>
                        </a:defRPr>
                      </a:pPr>
                      <a:r>
                        <a:t>重要進展</a:t>
                      </a:r>
                    </a:p>
                    <a:p>
                      <a:pPr algn="ctr">
                        <a:defRPr sz="1600">
                          <a:latin typeface="微軟正黑體"/>
                          <a:ea typeface="微軟正黑體"/>
                          <a:cs typeface="微軟正黑體"/>
                          <a:sym typeface="微軟正黑體"/>
                        </a:defRPr>
                      </a:pPr>
                      <a:r>
                        <a:t>指標說明</a:t>
                      </a:r>
                    </a:p>
                  </a:txBody>
                  <a:tcPr marL="0" marR="0" marT="0" marB="0" anchor="ctr"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defRPr sz="1600">
                          <a:latin typeface="微軟正黑體"/>
                          <a:ea typeface="微軟正黑體"/>
                          <a:cs typeface="微軟正黑體"/>
                          <a:sym typeface="微軟正黑體"/>
                        </a:defRPr>
                      </a:pPr>
                      <a:r>
                        <a:t>預訂</a:t>
                      </a:r>
                    </a:p>
                    <a:p>
                      <a:pPr algn="ctr">
                        <a:defRPr sz="1600">
                          <a:latin typeface="微軟正黑體"/>
                          <a:ea typeface="微軟正黑體"/>
                          <a:cs typeface="微軟正黑體"/>
                          <a:sym typeface="微軟正黑體"/>
                        </a:defRPr>
                      </a:pPr>
                      <a:r>
                        <a:t>查核時間</a:t>
                      </a:r>
                    </a:p>
                  </a:txBody>
                  <a:tcPr marL="0" marR="0" marT="0" marB="0" anchor="ctr" horzOverflow="overflow">
                    <a:lnL w="12700" cap="flat" cmpd="sng" algn="ctr">
                      <a:solidFill>
                        <a:srgbClr val="000000"/>
                      </a:solidFill>
                      <a:prstDash val="solid"/>
                      <a:round/>
                      <a:headEnd type="none" w="med" len="med"/>
                      <a:tailEnd type="none" w="med" len="med"/>
                    </a:lnL>
                    <a:lnR w="12700">
                      <a:solidFill>
                        <a:srgbClr val="000000"/>
                      </a:solidFill>
                    </a:lnR>
                    <a:lnB w="12700" cap="flat" cmpd="sng" algn="ctr">
                      <a:solidFill>
                        <a:srgbClr val="000000"/>
                      </a:solidFill>
                      <a:prstDash val="solid"/>
                      <a:round/>
                      <a:headEnd type="none" w="med" len="med"/>
                      <a:tailEnd type="none" w="med" len="med"/>
                    </a:lnB>
                    <a:noFill/>
                  </a:tcPr>
                </a:tc>
                <a:tc vMerge="1">
                  <a:txBody>
                    <a:bodyPr/>
                    <a:lstStyle/>
                    <a:p>
                      <a:pPr algn="ctr">
                        <a:defRPr sz="1800"/>
                      </a:pPr>
                      <a:endParaRPr sz="1600">
                        <a:latin typeface="微軟正黑體"/>
                        <a:ea typeface="微軟正黑體"/>
                        <a:cs typeface="微軟正黑體"/>
                        <a:sym typeface="微軟正黑體"/>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1777249">
                <a:tc>
                  <a:txBody>
                    <a:bodyPr/>
                    <a:lstStyle/>
                    <a:p>
                      <a:pPr marL="342900" marR="0" indent="-342900" algn="l" defTabSz="914400" rtl="0" fontAlgn="base" latinLnBrk="0">
                        <a:lnSpc>
                          <a:spcPct val="90000"/>
                        </a:lnSpc>
                        <a:spcBef>
                          <a:spcPts val="600"/>
                        </a:spcBef>
                        <a:spcAft>
                          <a:spcPts val="0"/>
                        </a:spcAft>
                        <a:buClrTx/>
                        <a:buSzPts val="1600"/>
                        <a:buFont typeface="Symbol"/>
                        <a:buChar char="-"/>
                        <a:tabLst/>
                        <a:defRPr sz="1600">
                          <a:latin typeface="微軟正黑體"/>
                          <a:ea typeface="微軟正黑體"/>
                          <a:cs typeface="微軟正黑體"/>
                          <a:sym typeface="微軟正黑體"/>
                        </a:defRPr>
                      </a:pPr>
                      <a:r>
                        <a:rPr lang="en-US" altLang="zh-TW" sz="1600" b="0" i="0" u="none" strike="noStrike" cap="none" spc="0" baseline="0" dirty="0">
                          <a:solidFill>
                            <a:srgbClr val="000000"/>
                          </a:solidFill>
                          <a:uFillTx/>
                          <a:latin typeface="微軟正黑體"/>
                          <a:ea typeface="微軟正黑體"/>
                          <a:cs typeface="+mn-cs"/>
                          <a:sym typeface="Arial"/>
                        </a:rPr>
                        <a:t>首創科技打造動態GenVFX高解析8K擬真Smart </a:t>
                      </a:r>
                      <a:r>
                        <a:rPr lang="en-US" altLang="zh-TW" sz="1600" b="0" i="0" u="none" strike="noStrike" cap="none" spc="0" baseline="0" dirty="0" err="1">
                          <a:solidFill>
                            <a:srgbClr val="000000"/>
                          </a:solidFill>
                          <a:uFillTx/>
                          <a:latin typeface="微軟正黑體"/>
                          <a:ea typeface="微軟正黑體"/>
                          <a:cs typeface="+mn-cs"/>
                          <a:sym typeface="Arial"/>
                        </a:rPr>
                        <a:t>Display於世界博覽會</a:t>
                      </a:r>
                      <a:r>
                        <a:rPr lang="en-US" altLang="zh-TW" sz="1600" b="0" i="0" u="none" strike="noStrike" cap="none" spc="0" baseline="0" dirty="0">
                          <a:solidFill>
                            <a:srgbClr val="000000"/>
                          </a:solidFill>
                          <a:uFillTx/>
                          <a:latin typeface="微軟正黑體"/>
                          <a:ea typeface="微軟正黑體"/>
                          <a:cs typeface="+mn-cs"/>
                          <a:sym typeface="Arial"/>
                        </a:rPr>
                        <a:t>​</a:t>
                      </a:r>
                    </a:p>
                    <a:p>
                      <a:pPr marL="285750" marR="0" indent="-285750" algn="l" defTabSz="914400" rtl="0" fontAlgn="base" latinLnBrk="0">
                        <a:lnSpc>
                          <a:spcPct val="90000"/>
                        </a:lnSpc>
                        <a:spcBef>
                          <a:spcPts val="600"/>
                        </a:spcBef>
                        <a:spcAft>
                          <a:spcPts val="0"/>
                        </a:spcAft>
                        <a:buClrTx/>
                        <a:buSzPts val="1600"/>
                        <a:buFont typeface="Arial" panose="020B0604020202020204" pitchFamily="34" charset="0"/>
                        <a:buChar char="•"/>
                        <a:tabLst/>
                        <a:defRPr sz="1600">
                          <a:latin typeface="微軟正黑體"/>
                          <a:ea typeface="微軟正黑體"/>
                          <a:cs typeface="微軟正黑體"/>
                          <a:sym typeface="微軟正黑體"/>
                        </a:defRPr>
                      </a:pPr>
                      <a:r>
                        <a:rPr lang="en-US" altLang="zh-TW" sz="1600" b="0" i="0" u="none" strike="noStrike" cap="none" spc="0" baseline="0" dirty="0">
                          <a:solidFill>
                            <a:srgbClr val="000000"/>
                          </a:solidFill>
                          <a:uFillTx/>
                          <a:latin typeface="微軟正黑體"/>
                          <a:ea typeface="微軟正黑體"/>
                          <a:cs typeface="+mn-cs"/>
                          <a:sym typeface="Arial"/>
                        </a:rPr>
                        <a:t>FY114參與於日本夢洲大阪國際博覽會建置故宮「未來x文化」區，建構首創GenAI，結合台灣終端裝置8K擬真藝屏，創造台灣畫家風格感受與體驗台灣城市風光，建構高值動態影音沈浸體驗。</a:t>
                      </a:r>
                    </a:p>
                    <a:p>
                      <a:pPr marL="285750" marR="0" indent="-285750" algn="l" defTabSz="914400" rtl="0" fontAlgn="base" latinLnBrk="0">
                        <a:lnSpc>
                          <a:spcPct val="90000"/>
                        </a:lnSpc>
                        <a:spcBef>
                          <a:spcPts val="600"/>
                        </a:spcBef>
                        <a:spcAft>
                          <a:spcPts val="0"/>
                        </a:spcAft>
                        <a:buClrTx/>
                        <a:buSzPts val="1600"/>
                        <a:buFont typeface="Arial" panose="020B0604020202020204" pitchFamily="34" charset="0"/>
                        <a:buChar char="•"/>
                        <a:tabLst/>
                        <a:defRPr sz="1600">
                          <a:latin typeface="微軟正黑體"/>
                          <a:ea typeface="微軟正黑體"/>
                          <a:cs typeface="微軟正黑體"/>
                          <a:sym typeface="微軟正黑體"/>
                        </a:defRPr>
                      </a:pPr>
                      <a:r>
                        <a:rPr lang="en-US" altLang="zh-TW" sz="1600" b="0" i="0" u="none" strike="noStrike" cap="none" spc="0" baseline="0" dirty="0" err="1">
                          <a:solidFill>
                            <a:srgbClr val="000000"/>
                          </a:solidFill>
                          <a:uFillTx/>
                          <a:latin typeface="微軟正黑體"/>
                          <a:ea typeface="微軟正黑體"/>
                          <a:cs typeface="+mn-cs"/>
                          <a:sym typeface="Arial"/>
                        </a:rPr>
                        <a:t>與國內終端裝置大廠，共創發展創新應用服務，推動產業</a:t>
                      </a:r>
                      <a:endParaRPr lang="en-US" altLang="zh-TW" sz="1600" b="0" i="0" u="none" strike="noStrike" cap="none" spc="0" baseline="0" dirty="0">
                        <a:solidFill>
                          <a:srgbClr val="000000"/>
                        </a:solidFill>
                        <a:uFillTx/>
                        <a:latin typeface="微軟正黑體"/>
                        <a:ea typeface="微軟正黑體"/>
                        <a:cs typeface="+mn-cs"/>
                        <a:sym typeface="Arial"/>
                      </a:endParaRPr>
                    </a:p>
                    <a:p>
                      <a:pPr algn="just">
                        <a:lnSpc>
                          <a:spcPts val="2000"/>
                        </a:lnSpc>
                        <a:defRPr sz="1600">
                          <a:latin typeface="微軟正黑體"/>
                          <a:ea typeface="微軟正黑體"/>
                          <a:cs typeface="微軟正黑體"/>
                          <a:sym typeface="微軟正黑體"/>
                        </a:defRPr>
                      </a:pPr>
                      <a:endParaRPr dirty="0"/>
                    </a:p>
                  </a:txBody>
                  <a:tcPr marL="0" marR="0" marT="0" marB="0" anchor="ctr" horzOverflow="overflow">
                    <a:lnL w="12700">
                      <a:solidFill>
                        <a:srgbClr val="000000"/>
                      </a:solidFill>
                    </a:lnL>
                    <a:lnR w="12700">
                      <a:solidFill>
                        <a:srgbClr val="000000"/>
                      </a:solidFill>
                    </a:lnR>
                    <a:noFill/>
                  </a:tcPr>
                </a:tc>
                <a:tc>
                  <a:txBody>
                    <a:bodyPr/>
                    <a:lstStyle/>
                    <a:p>
                      <a:pPr marL="0" indent="0" algn="l">
                        <a:lnSpc>
                          <a:spcPct val="90000"/>
                        </a:lnSpc>
                        <a:buSzPts val="1600"/>
                        <a:buFont typeface="Symbol"/>
                        <a:buNone/>
                        <a:defRPr sz="1600">
                          <a:latin typeface="微軟正黑體"/>
                          <a:ea typeface="微軟正黑體"/>
                          <a:cs typeface="微軟正黑體"/>
                          <a:sym typeface="微軟正黑體"/>
                        </a:defRPr>
                      </a:pPr>
                      <a:endParaRPr lang="en-US" altLang="zh-TW" dirty="0"/>
                    </a:p>
                    <a:p>
                      <a:pPr marL="342900" indent="-342900" algn="l">
                        <a:lnSpc>
                          <a:spcPct val="90000"/>
                        </a:lnSpc>
                        <a:buSzPts val="1600"/>
                        <a:buFont typeface="Symbol"/>
                        <a:buChar char="-"/>
                        <a:defRPr sz="1600">
                          <a:latin typeface="微軟正黑體"/>
                          <a:ea typeface="微軟正黑體"/>
                          <a:cs typeface="微軟正黑體"/>
                          <a:sym typeface="微軟正黑體"/>
                        </a:defRPr>
                      </a:pPr>
                      <a:r>
                        <a:rPr lang="zh-TW" altLang="en-US" dirty="0"/>
                        <a:t>促成展演國家代表隊；</a:t>
                      </a:r>
                      <a:r>
                        <a:rPr lang="en-US" altLang="zh-TW" dirty="0"/>
                        <a:t>2025</a:t>
                      </a:r>
                      <a:r>
                        <a:rPr lang="zh-TW" altLang="zh-TW" sz="1600" b="0" i="0" u="none" strike="noStrike" cap="none" spc="0" baseline="0" dirty="0">
                          <a:solidFill>
                            <a:srgbClr val="000000"/>
                          </a:solidFill>
                          <a:effectLst/>
                          <a:uFillTx/>
                          <a:latin typeface="+mn-lt"/>
                          <a:ea typeface="+mn-ea"/>
                          <a:cs typeface="+mn-cs"/>
                          <a:sym typeface="微軟正黑體"/>
                        </a:rPr>
                        <a:t>大阪世博國際展會展區建置</a:t>
                      </a:r>
                      <a:r>
                        <a:rPr lang="zh-TW" altLang="en-US" dirty="0"/>
                        <a:t>企業館（</a:t>
                      </a:r>
                      <a:r>
                        <a:rPr lang="en-US" altLang="zh-TW" dirty="0"/>
                        <a:t>TW</a:t>
                      </a:r>
                      <a:r>
                        <a:rPr lang="zh-CN" altLang="en-US" dirty="0"/>
                        <a:t>館</a:t>
                      </a:r>
                      <a:r>
                        <a:rPr lang="zh-TW" altLang="en-US" dirty="0"/>
                        <a:t>）</a:t>
                      </a:r>
                      <a:br>
                        <a:rPr lang="en-US" altLang="zh-TW" dirty="0"/>
                      </a:br>
                      <a:r>
                        <a:rPr b="1" dirty="0" err="1"/>
                        <a:t>故宮區「</a:t>
                      </a:r>
                      <a:r>
                        <a:rPr dirty="0" err="1"/>
                        <a:t>未來x文化</a:t>
                      </a:r>
                      <a:r>
                        <a:rPr dirty="0"/>
                        <a:t>」</a:t>
                      </a:r>
                      <a:endParaRPr lang="en-US" dirty="0"/>
                    </a:p>
                    <a:p>
                      <a:pPr marL="342900" indent="-342900" algn="l">
                        <a:lnSpc>
                          <a:spcPct val="90000"/>
                        </a:lnSpc>
                        <a:buSzPts val="1600"/>
                        <a:buFont typeface="Symbol"/>
                        <a:buChar char="-"/>
                        <a:defRPr sz="1600">
                          <a:latin typeface="微軟正黑體"/>
                          <a:ea typeface="微軟正黑體"/>
                          <a:cs typeface="微軟正黑體"/>
                          <a:sym typeface="微軟正黑體"/>
                        </a:defRPr>
                      </a:pPr>
                      <a:r>
                        <a:rPr lang="zh-TW" altLang="en-US" dirty="0"/>
                        <a:t>與一家國內顯示大廠共創發展新藝文產業應用擴散</a:t>
                      </a:r>
                      <a:endParaRPr dirty="0"/>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ts val="2000"/>
                        </a:lnSpc>
                        <a:defRPr sz="1600">
                          <a:latin typeface="微軟正黑體"/>
                          <a:ea typeface="微軟正黑體"/>
                          <a:cs typeface="微軟正黑體"/>
                          <a:sym typeface="微軟正黑體"/>
                        </a:defRPr>
                      </a:pPr>
                      <a:endParaRPr dirty="0"/>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285750" marR="0" indent="-285750" algn="l" defTabSz="914400" rtl="0" fontAlgn="base" latinLnBrk="0">
                        <a:lnSpc>
                          <a:spcPct val="90000"/>
                        </a:lnSpc>
                        <a:spcBef>
                          <a:spcPts val="600"/>
                        </a:spcBef>
                        <a:spcAft>
                          <a:spcPts val="0"/>
                        </a:spcAft>
                        <a:buClrTx/>
                        <a:buSzPts val="1600"/>
                        <a:buFontTx/>
                        <a:buChar char="-"/>
                        <a:tabLst/>
                        <a:defRPr sz="1600">
                          <a:latin typeface="微軟正黑體"/>
                          <a:ea typeface="微軟正黑體"/>
                          <a:cs typeface="微軟正黑體"/>
                          <a:sym typeface="微軟正黑體"/>
                        </a:defRPr>
                      </a:pPr>
                      <a:r>
                        <a:rPr lang="en-US" altLang="zh-TW" sz="1600" b="0" i="0" u="none" strike="noStrike" cap="none" spc="0" baseline="0" dirty="0" err="1">
                          <a:solidFill>
                            <a:srgbClr val="000000"/>
                          </a:solidFill>
                          <a:uFillTx/>
                          <a:latin typeface="微軟正黑體"/>
                          <a:ea typeface="微軟正黑體"/>
                          <a:cs typeface="+mn-cs"/>
                          <a:sym typeface="Arial"/>
                        </a:rPr>
                        <a:t>高值方案：GAI多模態生成</a:t>
                      </a:r>
                      <a:r>
                        <a:rPr lang="en-US" altLang="zh-TW" sz="1600" b="0" i="0" u="none" strike="noStrike" cap="none" spc="0" baseline="0" dirty="0">
                          <a:solidFill>
                            <a:srgbClr val="000000"/>
                          </a:solidFill>
                          <a:uFillTx/>
                          <a:latin typeface="微軟正黑體"/>
                          <a:ea typeface="微軟正黑體"/>
                          <a:cs typeface="+mn-cs"/>
                          <a:sym typeface="Arial"/>
                        </a:rPr>
                        <a:t>*8K動態影音；整合多種演算法模組, </a:t>
                      </a:r>
                      <a:r>
                        <a:rPr lang="en-US" altLang="zh-TW" sz="1600" b="0" i="0" u="none" strike="noStrike" cap="none" spc="0" baseline="0" dirty="0" err="1">
                          <a:solidFill>
                            <a:srgbClr val="000000"/>
                          </a:solidFill>
                          <a:uFillTx/>
                          <a:latin typeface="微軟正黑體"/>
                          <a:ea typeface="微軟正黑體"/>
                          <a:cs typeface="+mn-cs"/>
                          <a:sym typeface="Arial"/>
                        </a:rPr>
                        <a:t>以Diffusion</a:t>
                      </a:r>
                      <a:r>
                        <a:rPr lang="en-US" altLang="zh-TW" sz="1600" b="0" i="0" u="none" strike="noStrike" cap="none" spc="0" baseline="0" dirty="0">
                          <a:solidFill>
                            <a:srgbClr val="000000"/>
                          </a:solidFill>
                          <a:uFillTx/>
                          <a:latin typeface="微軟正黑體"/>
                          <a:ea typeface="微軟正黑體"/>
                          <a:cs typeface="+mn-cs"/>
                          <a:sym typeface="Arial"/>
                        </a:rPr>
                        <a:t> Model, </a:t>
                      </a:r>
                      <a:r>
                        <a:rPr lang="en-US" altLang="zh-TW" sz="1600" b="0" i="0" u="none" strike="noStrike" cap="none" spc="0" baseline="0" dirty="0" err="1">
                          <a:solidFill>
                            <a:srgbClr val="000000"/>
                          </a:solidFill>
                          <a:uFillTx/>
                          <a:latin typeface="微軟正黑體"/>
                          <a:ea typeface="微軟正黑體"/>
                          <a:cs typeface="+mn-cs"/>
                          <a:sym typeface="Arial"/>
                        </a:rPr>
                        <a:t>生成對抗網路GAN</a:t>
                      </a:r>
                      <a:r>
                        <a:rPr lang="en-US" altLang="zh-TW" sz="1600" b="0" i="0" u="none" strike="noStrike" cap="none" spc="0" baseline="0" dirty="0">
                          <a:solidFill>
                            <a:srgbClr val="000000"/>
                          </a:solidFill>
                          <a:uFillTx/>
                          <a:latin typeface="微軟正黑體"/>
                          <a:ea typeface="微軟正黑體"/>
                          <a:cs typeface="+mn-cs"/>
                          <a:sym typeface="Arial"/>
                        </a:rPr>
                        <a:t>, </a:t>
                      </a:r>
                      <a:r>
                        <a:rPr lang="en-US" altLang="zh-TW" sz="1600" b="0" i="0" u="none" strike="noStrike" cap="none" spc="0" baseline="0" dirty="0" err="1">
                          <a:solidFill>
                            <a:srgbClr val="000000"/>
                          </a:solidFill>
                          <a:uFillTx/>
                          <a:latin typeface="微軟正黑體"/>
                          <a:ea typeface="微軟正黑體"/>
                          <a:cs typeface="+mn-cs"/>
                          <a:sym typeface="Arial"/>
                        </a:rPr>
                        <a:t>超解析SuperResolution，結合終端裝置快速佈建與跨業軟硬應用助內容整科技新解決方案</a:t>
                      </a:r>
                      <a:r>
                        <a:rPr lang="en-US" altLang="zh-TW" sz="1600" b="0" i="0" u="none" strike="noStrike" cap="none" spc="0" baseline="0" dirty="0">
                          <a:solidFill>
                            <a:srgbClr val="000000"/>
                          </a:solidFill>
                          <a:uFillTx/>
                          <a:latin typeface="微軟正黑體"/>
                          <a:ea typeface="微軟正黑體"/>
                          <a:cs typeface="+mn-cs"/>
                          <a:sym typeface="Arial"/>
                        </a:rPr>
                        <a:t>​</a:t>
                      </a:r>
                    </a:p>
                    <a:p>
                      <a:pPr marL="285750" marR="0" indent="-285750" algn="l" defTabSz="914400" rtl="0" fontAlgn="base" latinLnBrk="0">
                        <a:lnSpc>
                          <a:spcPct val="90000"/>
                        </a:lnSpc>
                        <a:spcBef>
                          <a:spcPts val="600"/>
                        </a:spcBef>
                        <a:spcAft>
                          <a:spcPts val="0"/>
                        </a:spcAft>
                        <a:buClrTx/>
                        <a:buSzPts val="1600"/>
                        <a:buFontTx/>
                        <a:buChar char="-"/>
                        <a:tabLst/>
                        <a:defRPr sz="1600">
                          <a:latin typeface="微軟正黑體"/>
                          <a:ea typeface="微軟正黑體"/>
                          <a:cs typeface="微軟正黑體"/>
                          <a:sym typeface="微軟正黑體"/>
                        </a:defRPr>
                      </a:pPr>
                      <a:r>
                        <a:rPr lang="en-US" altLang="zh-TW" sz="1600" b="0" i="0" u="none" strike="noStrike" cap="none" spc="0" baseline="0" dirty="0" err="1">
                          <a:solidFill>
                            <a:srgbClr val="000000"/>
                          </a:solidFill>
                          <a:uFillTx/>
                          <a:latin typeface="微軟正黑體"/>
                          <a:ea typeface="微軟正黑體"/>
                          <a:cs typeface="+mn-cs"/>
                          <a:sym typeface="Arial"/>
                        </a:rPr>
                        <a:t>跨業共創：與設備</a:t>
                      </a:r>
                      <a:r>
                        <a:rPr lang="en-US" altLang="zh-TW" sz="1600" b="0" i="0" u="none" strike="noStrike" cap="none" spc="0" baseline="0" dirty="0">
                          <a:solidFill>
                            <a:srgbClr val="000000"/>
                          </a:solidFill>
                          <a:uFillTx/>
                          <a:latin typeface="微軟正黑體"/>
                          <a:ea typeface="微軟正黑體"/>
                          <a:cs typeface="+mn-cs"/>
                          <a:sym typeface="Arial"/>
                        </a:rPr>
                        <a:t>(</a:t>
                      </a:r>
                      <a:r>
                        <a:rPr lang="en-US" altLang="zh-TW" sz="1600" b="0" i="0" u="none" strike="noStrike" cap="none" spc="0" baseline="0" dirty="0" err="1">
                          <a:solidFill>
                            <a:srgbClr val="000000"/>
                          </a:solidFill>
                          <a:uFillTx/>
                          <a:latin typeface="微軟正黑體"/>
                          <a:ea typeface="微軟正黑體"/>
                          <a:cs typeface="+mn-cs"/>
                          <a:sym typeface="Arial"/>
                        </a:rPr>
                        <a:t>友達</a:t>
                      </a:r>
                      <a:r>
                        <a:rPr lang="en-US" altLang="zh-TW" sz="1600" b="0" i="0" u="none" strike="noStrike" cap="none" spc="0" baseline="0" dirty="0">
                          <a:solidFill>
                            <a:srgbClr val="000000"/>
                          </a:solidFill>
                          <a:uFillTx/>
                          <a:latin typeface="微軟正黑體"/>
                          <a:ea typeface="微軟正黑體"/>
                          <a:cs typeface="+mn-cs"/>
                          <a:sym typeface="Arial"/>
                        </a:rPr>
                        <a:t>)/系統業者共創GAI高畫質8K整合體驗系統平台​</a:t>
                      </a:r>
                    </a:p>
                    <a:p>
                      <a:pPr marL="285750" marR="0" indent="-285750" algn="l" defTabSz="914400" rtl="0" fontAlgn="base" latinLnBrk="0">
                        <a:lnSpc>
                          <a:spcPct val="90000"/>
                        </a:lnSpc>
                        <a:spcBef>
                          <a:spcPts val="600"/>
                        </a:spcBef>
                        <a:spcAft>
                          <a:spcPts val="0"/>
                        </a:spcAft>
                        <a:buClrTx/>
                        <a:buSzPts val="1600"/>
                        <a:buFontTx/>
                        <a:buChar char="-"/>
                        <a:tabLst/>
                        <a:defRPr sz="1600">
                          <a:latin typeface="微軟正黑體"/>
                          <a:ea typeface="微軟正黑體"/>
                          <a:cs typeface="微軟正黑體"/>
                          <a:sym typeface="微軟正黑體"/>
                        </a:defRPr>
                      </a:pPr>
                      <a:r>
                        <a:rPr lang="en-US" altLang="zh-TW" sz="1600" b="0" i="0" u="none" strike="noStrike" cap="none" spc="0" baseline="0" dirty="0">
                          <a:solidFill>
                            <a:srgbClr val="000000"/>
                          </a:solidFill>
                          <a:uFillTx/>
                          <a:latin typeface="微軟正黑體"/>
                          <a:ea typeface="微軟正黑體"/>
                          <a:cs typeface="+mn-cs"/>
                          <a:sym typeface="Arial"/>
                        </a:rPr>
                        <a:t>效益：預計在為期六個月的展覽期間，將吸引約15萬人次參觀，藉此讓台灣的藝文成就與科技實力向世界發聲</a:t>
                      </a:r>
                    </a:p>
                    <a:p>
                      <a:pPr marL="342899" indent="-342899" algn="l">
                        <a:buSzPts val="1600"/>
                        <a:buFont typeface="Symbol"/>
                        <a:buChar char="-"/>
                        <a:defRPr sz="1600">
                          <a:latin typeface="微軟正黑體"/>
                          <a:ea typeface="微軟正黑體"/>
                          <a:cs typeface="微軟正黑體"/>
                          <a:sym typeface="微軟正黑體"/>
                        </a:defRPr>
                      </a:pPr>
                      <a:endParaRPr dirty="0"/>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indent="-342900" algn="l">
                        <a:lnSpc>
                          <a:spcPct val="90000"/>
                        </a:lnSpc>
                        <a:buSzPts val="1600"/>
                        <a:buFont typeface="Symbol"/>
                        <a:buChar char="-"/>
                        <a:defRPr sz="1600">
                          <a:latin typeface="微軟正黑體"/>
                          <a:ea typeface="微軟正黑體"/>
                          <a:cs typeface="微軟正黑體"/>
                          <a:sym typeface="微軟正黑體"/>
                        </a:defRPr>
                      </a:pPr>
                      <a:r>
                        <a:rPr dirty="0"/>
                        <a:t>FＹ113/12-FＹ114/2於工研院國內測試，故宮將來院測試驗收</a:t>
                      </a:r>
                    </a:p>
                    <a:p>
                      <a:pPr marL="342900" indent="-342900" algn="l">
                        <a:lnSpc>
                          <a:spcPct val="90000"/>
                        </a:lnSpc>
                        <a:buSzPts val="1600"/>
                        <a:buFont typeface="Symbol"/>
                        <a:buChar char="-"/>
                        <a:defRPr sz="1600">
                          <a:latin typeface="微軟正黑體"/>
                          <a:ea typeface="微軟正黑體"/>
                          <a:cs typeface="微軟正黑體"/>
                          <a:sym typeface="微軟正黑體"/>
                        </a:defRPr>
                      </a:pPr>
                      <a:r>
                        <a:t>FY114/4-10於大阪演出</a:t>
                      </a: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323850" algn="l">
                        <a:lnSpc>
                          <a:spcPts val="2000"/>
                        </a:lnSpc>
                        <a:defRPr sz="1600">
                          <a:latin typeface="微軟正黑體"/>
                          <a:ea typeface="微軟正黑體"/>
                          <a:cs typeface="微軟正黑體"/>
                          <a:sym typeface="微軟正黑體"/>
                        </a:defRPr>
                      </a:pPr>
                      <a:endParaRPr dirty="0"/>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9"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18</a:t>
            </a:fld>
            <a:endParaRPr/>
          </a:p>
        </p:txBody>
      </p:sp>
      <p:sp>
        <p:nvSpPr>
          <p:cNvPr id="1110"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重大效益/重要任務規劃事項</a:t>
            </a:r>
          </a:p>
        </p:txBody>
      </p:sp>
      <p:graphicFrame>
        <p:nvGraphicFramePr>
          <p:cNvPr id="1111" name="表格 1"/>
          <p:cNvGraphicFramePr/>
          <p:nvPr>
            <p:extLst>
              <p:ext uri="{D42A27DB-BD31-4B8C-83A1-F6EECF244321}">
                <p14:modId xmlns:p14="http://schemas.microsoft.com/office/powerpoint/2010/main" val="2805762002"/>
              </p:ext>
            </p:extLst>
          </p:nvPr>
        </p:nvGraphicFramePr>
        <p:xfrm>
          <a:off x="153254" y="37678"/>
          <a:ext cx="11901915" cy="6922516"/>
        </p:xfrm>
        <a:graphic>
          <a:graphicData uri="http://schemas.openxmlformats.org/drawingml/2006/table">
            <a:tbl>
              <a:tblPr>
                <a:tableStyleId>{4C3C2611-4C71-4FC5-86AE-919BDF0F9419}</a:tableStyleId>
              </a:tblPr>
              <a:tblGrid>
                <a:gridCol w="1247965">
                  <a:extLst>
                    <a:ext uri="{9D8B030D-6E8A-4147-A177-3AD203B41FA5}">
                      <a16:colId xmlns:a16="http://schemas.microsoft.com/office/drawing/2014/main" val="20000"/>
                    </a:ext>
                  </a:extLst>
                </a:gridCol>
                <a:gridCol w="3417903">
                  <a:extLst>
                    <a:ext uri="{9D8B030D-6E8A-4147-A177-3AD203B41FA5}">
                      <a16:colId xmlns:a16="http://schemas.microsoft.com/office/drawing/2014/main" val="20001"/>
                    </a:ext>
                  </a:extLst>
                </a:gridCol>
                <a:gridCol w="896645">
                  <a:extLst>
                    <a:ext uri="{9D8B030D-6E8A-4147-A177-3AD203B41FA5}">
                      <a16:colId xmlns:a16="http://schemas.microsoft.com/office/drawing/2014/main" val="20002"/>
                    </a:ext>
                  </a:extLst>
                </a:gridCol>
                <a:gridCol w="4989250">
                  <a:extLst>
                    <a:ext uri="{9D8B030D-6E8A-4147-A177-3AD203B41FA5}">
                      <a16:colId xmlns:a16="http://schemas.microsoft.com/office/drawing/2014/main" val="20003"/>
                    </a:ext>
                  </a:extLst>
                </a:gridCol>
                <a:gridCol w="852257">
                  <a:extLst>
                    <a:ext uri="{9D8B030D-6E8A-4147-A177-3AD203B41FA5}">
                      <a16:colId xmlns:a16="http://schemas.microsoft.com/office/drawing/2014/main" val="20004"/>
                    </a:ext>
                  </a:extLst>
                </a:gridCol>
                <a:gridCol w="497895">
                  <a:extLst>
                    <a:ext uri="{9D8B030D-6E8A-4147-A177-3AD203B41FA5}">
                      <a16:colId xmlns:a16="http://schemas.microsoft.com/office/drawing/2014/main" val="20005"/>
                    </a:ext>
                  </a:extLst>
                </a:gridCol>
              </a:tblGrid>
              <a:tr h="292100">
                <a:tc>
                  <a:txBody>
                    <a:bodyPr/>
                    <a:lstStyle/>
                    <a:p>
                      <a:pPr algn="ctr">
                        <a:defRPr sz="1600">
                          <a:latin typeface="微軟正黑體"/>
                          <a:ea typeface="微軟正黑體"/>
                          <a:cs typeface="微軟正黑體"/>
                          <a:sym typeface="微軟正黑體"/>
                        </a:defRPr>
                      </a:pPr>
                      <a:r>
                        <a:t>重大效益/</a:t>
                      </a:r>
                    </a:p>
                    <a:p>
                      <a:pPr algn="ctr">
                        <a:defRPr sz="1600">
                          <a:latin typeface="微軟正黑體"/>
                          <a:ea typeface="微軟正黑體"/>
                          <a:cs typeface="微軟正黑體"/>
                          <a:sym typeface="微軟正黑體"/>
                        </a:defRPr>
                      </a:pPr>
                      <a:r>
                        <a:t>重要任務事項</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gridSpan="2">
                  <a:txBody>
                    <a:bodyPr/>
                    <a:lstStyle/>
                    <a:p>
                      <a:pPr marR="323850" algn="ctr">
                        <a:defRPr sz="1800"/>
                      </a:pPr>
                      <a:r>
                        <a:rPr sz="1600">
                          <a:latin typeface="微軟正黑體"/>
                          <a:ea typeface="微軟正黑體"/>
                          <a:cs typeface="微軟正黑體"/>
                          <a:sym typeface="微軟正黑體"/>
                        </a:rPr>
                        <a:t>   年度進度規劃</a:t>
                      </a:r>
                    </a:p>
                  </a:txBody>
                  <a:tcPr marL="0" marR="0" marT="0" marB="0" anchor="ctr" horzOverflow="overflow">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hMerge="1">
                  <a:txBody>
                    <a:bodyPr/>
                    <a:lstStyle/>
                    <a:p>
                      <a:endParaRPr lang="zh-TW"/>
                    </a:p>
                  </a:txBody>
                  <a:tcPr>
                    <a:lnL w="12700" cap="flat" cmpd="sng" algn="ctr">
                      <a:solidFill>
                        <a:srgbClr val="000000"/>
                      </a:solidFill>
                      <a:prstDash val="solid"/>
                      <a:round/>
                      <a:headEnd type="none" w="med" len="med"/>
                      <a:tailEnd type="none" w="med" len="med"/>
                    </a:lnL>
                  </a:tcPr>
                </a:tc>
                <a:tc gridSpan="2">
                  <a:txBody>
                    <a:bodyPr/>
                    <a:lstStyle/>
                    <a:p>
                      <a:pPr algn="ctr">
                        <a:defRPr sz="1800"/>
                      </a:pPr>
                      <a:r>
                        <a:rPr sz="1600">
                          <a:latin typeface="微軟正黑體"/>
                          <a:ea typeface="微軟正黑體"/>
                          <a:cs typeface="微軟正黑體"/>
                          <a:sym typeface="微軟正黑體"/>
                        </a:rPr>
                        <a:t>期中查核點</a:t>
                      </a:r>
                    </a:p>
                  </a:txBody>
                  <a:tcPr marL="0" marR="0" marT="0" marB="0" anchor="ctr" horzOverflow="overflow">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hMerge="1">
                  <a:txBody>
                    <a:bodyPr/>
                    <a:lstStyle/>
                    <a:p>
                      <a:endParaRPr lang="zh-TW"/>
                    </a:p>
                  </a:txBody>
                  <a:tcPr>
                    <a:lnL w="12700" cap="flat" cmpd="sng" algn="ctr">
                      <a:solidFill>
                        <a:srgbClr val="000000"/>
                      </a:solidFill>
                      <a:prstDash val="solid"/>
                      <a:round/>
                      <a:headEnd type="none" w="med" len="med"/>
                      <a:tailEnd type="none" w="med" len="med"/>
                    </a:lnL>
                  </a:tcPr>
                </a:tc>
                <a:tc rowSpan="2">
                  <a:txBody>
                    <a:bodyPr/>
                    <a:lstStyle/>
                    <a:p>
                      <a:pPr algn="ctr">
                        <a:defRPr sz="1800"/>
                      </a:pPr>
                      <a:r>
                        <a:rPr sz="1600">
                          <a:latin typeface="微軟正黑體"/>
                          <a:ea typeface="微軟正黑體"/>
                          <a:cs typeface="微軟正黑體"/>
                          <a:sym typeface="微軟正黑體"/>
                        </a:rPr>
                        <a:t>備註</a:t>
                      </a:r>
                    </a:p>
                  </a:txBody>
                  <a:tcPr marL="0" marR="0" marT="0" marB="0" anchor="ctr" horzOverflow="overflow">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850900">
                <a:tc>
                  <a:txBody>
                    <a:bodyPr/>
                    <a:lstStyle/>
                    <a:p>
                      <a:endParaRPr lang="zh-TW" dirty="0"/>
                    </a:p>
                  </a:txBody>
                  <a:tcPr>
                    <a:lnT w="12700" cap="flat" cmpd="sng" algn="ctr">
                      <a:solidFill>
                        <a:srgbClr val="000000"/>
                      </a:solidFill>
                      <a:prstDash val="solid"/>
                      <a:round/>
                      <a:headEnd type="none" w="med" len="med"/>
                      <a:tailEnd type="none" w="med" len="med"/>
                    </a:lnT>
                    <a:solidFill>
                      <a:schemeClr val="bg1"/>
                    </a:solidFill>
                  </a:tcPr>
                </a:tc>
                <a:tc>
                  <a:txBody>
                    <a:bodyPr/>
                    <a:lstStyle/>
                    <a:p>
                      <a:pPr algn="ctr">
                        <a:defRPr sz="1600">
                          <a:latin typeface="微軟正黑體"/>
                          <a:ea typeface="微軟正黑體"/>
                          <a:cs typeface="微軟正黑體"/>
                          <a:sym typeface="微軟正黑體"/>
                        </a:defRPr>
                      </a:pPr>
                      <a:r>
                        <a:t>達成之</a:t>
                      </a:r>
                    </a:p>
                    <a:p>
                      <a:pPr algn="ctr">
                        <a:defRPr sz="1600">
                          <a:latin typeface="微軟正黑體"/>
                          <a:ea typeface="微軟正黑體"/>
                          <a:cs typeface="微軟正黑體"/>
                          <a:sym typeface="微軟正黑體"/>
                        </a:defRPr>
                      </a:pPr>
                      <a:r>
                        <a:t>具體情境說明</a:t>
                      </a:r>
                    </a:p>
                  </a:txBody>
                  <a:tcPr marL="0" marR="0" marT="0" marB="0" anchor="ctr" horzOverflow="overflow">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defRPr sz="1600">
                          <a:latin typeface="微軟正黑體"/>
                          <a:ea typeface="微軟正黑體"/>
                          <a:cs typeface="微軟正黑體"/>
                          <a:sym typeface="微軟正黑體"/>
                        </a:defRPr>
                      </a:pPr>
                      <a:r>
                        <a:t>預計</a:t>
                      </a:r>
                    </a:p>
                    <a:p>
                      <a:pPr algn="ctr">
                        <a:defRPr sz="1600">
                          <a:latin typeface="微軟正黑體"/>
                          <a:ea typeface="微軟正黑體"/>
                          <a:cs typeface="微軟正黑體"/>
                          <a:sym typeface="微軟正黑體"/>
                        </a:defRPr>
                      </a:pPr>
                      <a:r>
                        <a:t>完成時間</a:t>
                      </a:r>
                    </a:p>
                  </a:txBody>
                  <a:tcPr marL="0" marR="0" marT="0" marB="0" anchor="ctr" horzOverflow="overflow">
                    <a:lnL w="12700" cap="flat" cmpd="sng" algn="ctr">
                      <a:solidFill>
                        <a:srgbClr val="000000"/>
                      </a:solidFill>
                      <a:prstDash val="solid"/>
                      <a:round/>
                      <a:headEnd type="none" w="med" len="med"/>
                      <a:tailEnd type="none" w="med" len="med"/>
                    </a:lnL>
                    <a:lnR w="12700">
                      <a:solidFill>
                        <a:srgbClr val="000000"/>
                      </a:solidFill>
                    </a:lnR>
                    <a:lnB w="12700" cap="flat" cmpd="sng" algn="ctr">
                      <a:solidFill>
                        <a:srgbClr val="000000"/>
                      </a:solidFill>
                      <a:prstDash val="solid"/>
                      <a:round/>
                      <a:headEnd type="none" w="med" len="med"/>
                      <a:tailEnd type="none" w="med" len="med"/>
                    </a:lnB>
                    <a:noFill/>
                  </a:tcPr>
                </a:tc>
                <a:tc>
                  <a:txBody>
                    <a:bodyPr/>
                    <a:lstStyle/>
                    <a:p>
                      <a:pPr algn="ctr">
                        <a:defRPr sz="1600">
                          <a:latin typeface="微軟正黑體"/>
                          <a:ea typeface="微軟正黑體"/>
                          <a:cs typeface="微軟正黑體"/>
                          <a:sym typeface="微軟正黑體"/>
                        </a:defRPr>
                      </a:pPr>
                      <a:r>
                        <a:t>重要進展</a:t>
                      </a:r>
                    </a:p>
                    <a:p>
                      <a:pPr algn="ctr">
                        <a:defRPr sz="1600">
                          <a:latin typeface="微軟正黑體"/>
                          <a:ea typeface="微軟正黑體"/>
                          <a:cs typeface="微軟正黑體"/>
                          <a:sym typeface="微軟正黑體"/>
                        </a:defRPr>
                      </a:pPr>
                      <a:r>
                        <a:t>指標說明</a:t>
                      </a:r>
                    </a:p>
                  </a:txBody>
                  <a:tcPr marL="0" marR="0" marT="0" marB="0" anchor="ctr"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defRPr sz="1600">
                          <a:latin typeface="微軟正黑體"/>
                          <a:ea typeface="微軟正黑體"/>
                          <a:cs typeface="微軟正黑體"/>
                          <a:sym typeface="微軟正黑體"/>
                        </a:defRPr>
                      </a:pPr>
                      <a:r>
                        <a:t>預訂</a:t>
                      </a:r>
                    </a:p>
                    <a:p>
                      <a:pPr algn="ctr">
                        <a:defRPr sz="1600">
                          <a:latin typeface="微軟正黑體"/>
                          <a:ea typeface="微軟正黑體"/>
                          <a:cs typeface="微軟正黑體"/>
                          <a:sym typeface="微軟正黑體"/>
                        </a:defRPr>
                      </a:pPr>
                      <a:r>
                        <a:t>查核時間</a:t>
                      </a:r>
                    </a:p>
                  </a:txBody>
                  <a:tcPr marL="0" marR="0" marT="0" marB="0" anchor="ctr" horzOverflow="overflow">
                    <a:lnL w="12700" cap="flat" cmpd="sng" algn="ctr">
                      <a:solidFill>
                        <a:srgbClr val="000000"/>
                      </a:solidFill>
                      <a:prstDash val="solid"/>
                      <a:round/>
                      <a:headEnd type="none" w="med" len="med"/>
                      <a:tailEnd type="none" w="med" len="med"/>
                    </a:lnL>
                    <a:lnR w="12700">
                      <a:solidFill>
                        <a:srgbClr val="000000"/>
                      </a:solidFill>
                    </a:lnR>
                    <a:lnB w="12700" cap="flat" cmpd="sng" algn="ctr">
                      <a:solidFill>
                        <a:srgbClr val="000000"/>
                      </a:solidFill>
                      <a:prstDash val="solid"/>
                      <a:round/>
                      <a:headEnd type="none" w="med" len="med"/>
                      <a:tailEnd type="none" w="med" len="med"/>
                    </a:lnB>
                    <a:noFill/>
                  </a:tcPr>
                </a:tc>
                <a:tc vMerge="1">
                  <a:txBody>
                    <a:bodyPr/>
                    <a:lstStyle/>
                    <a:p>
                      <a:pPr algn="ctr">
                        <a:defRPr sz="1800"/>
                      </a:pPr>
                      <a:endParaRPr sz="1600">
                        <a:latin typeface="微軟正黑體"/>
                        <a:ea typeface="微軟正黑體"/>
                        <a:cs typeface="微軟正黑體"/>
                        <a:sym typeface="微軟正黑體"/>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1777249">
                <a:tc>
                  <a:txBody>
                    <a:bodyPr/>
                    <a:lstStyle/>
                    <a:p>
                      <a:pPr algn="just">
                        <a:lnSpc>
                          <a:spcPts val="2000"/>
                        </a:lnSpc>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藝術家進駐科研</a:t>
                      </a:r>
                      <a:r>
                        <a:rPr lang="zh-TW" altLang="en-US" sz="1600" b="0" i="0" u="none" strike="noStrike" cap="none" spc="0" baseline="0" noProof="0" dirty="0">
                          <a:solidFill>
                            <a:srgbClr val="000000"/>
                          </a:solidFill>
                          <a:uFillTx/>
                          <a:latin typeface="微軟正黑體" panose="020B0604030504040204" pitchFamily="34" charset="-120"/>
                          <a:ea typeface="微軟正黑體" panose="020B0604030504040204" pitchFamily="34" charset="-120"/>
                          <a:cs typeface="Poppins" pitchFamily="2" charset="77"/>
                          <a:sym typeface="Arial"/>
                        </a:rPr>
                        <a:t>整合平台與國際推展</a:t>
                      </a:r>
                      <a:r>
                        <a:rPr lang="en-US" altLang="zh-TW" sz="1600" b="0" i="0" u="none" strike="noStrike" cap="none" spc="0" baseline="0" noProof="0" dirty="0">
                          <a:solidFill>
                            <a:srgbClr val="000000"/>
                          </a:solidFill>
                          <a:uFillTx/>
                          <a:latin typeface="微軟正黑體" panose="020B0604030504040204" pitchFamily="34" charset="-120"/>
                          <a:ea typeface="微軟正黑體" panose="020B0604030504040204" pitchFamily="34" charset="-120"/>
                          <a:cs typeface="Poppins" pitchFamily="2" charset="77"/>
                          <a:sym typeface="Arial"/>
                        </a:rPr>
                        <a:t>(</a:t>
                      </a:r>
                      <a:r>
                        <a:rPr lang="zh-TW" altLang="en-US" sz="1600" b="0" i="0" u="none" strike="noStrike" cap="none" spc="0" baseline="0" noProof="0" dirty="0">
                          <a:solidFill>
                            <a:srgbClr val="000000"/>
                          </a:solidFill>
                          <a:uFillTx/>
                          <a:latin typeface="微軟正黑體" panose="020B0604030504040204" pitchFamily="34" charset="-120"/>
                          <a:ea typeface="微軟正黑體" panose="020B0604030504040204" pitchFamily="34" charset="-120"/>
                          <a:cs typeface="Poppins" pitchFamily="2" charset="77"/>
                          <a:sym typeface="Arial"/>
                        </a:rPr>
                        <a:t>國際第一個科技藝術實驗創新平台</a:t>
                      </a:r>
                      <a:r>
                        <a:rPr lang="en-US" altLang="zh-TW" sz="1600" b="0" i="0" u="none" strike="noStrike" cap="none" spc="0" baseline="0" noProof="0" dirty="0">
                          <a:solidFill>
                            <a:srgbClr val="000000"/>
                          </a:solidFill>
                          <a:uFillTx/>
                          <a:latin typeface="微軟正黑體" panose="020B0604030504040204" pitchFamily="34" charset="-120"/>
                          <a:ea typeface="微軟正黑體" panose="020B0604030504040204" pitchFamily="34" charset="-120"/>
                          <a:cs typeface="Poppins" pitchFamily="2" charset="77"/>
                          <a:sym typeface="Arial"/>
                        </a:rPr>
                        <a:t>)</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0" marR="0" marT="0" marB="0" anchor="ctr" horzOverflow="overflow">
                    <a:lnL w="12700">
                      <a:solidFill>
                        <a:srgbClr val="000000"/>
                      </a:solidFill>
                    </a:lnL>
                    <a:lnR w="12700" cap="flat" cmpd="sng" algn="ctr">
                      <a:solidFill>
                        <a:srgbClr val="000000"/>
                      </a:solidFill>
                      <a:prstDash val="solid"/>
                      <a:round/>
                      <a:headEnd type="none" w="med" len="med"/>
                      <a:tailEnd type="none" w="med" len="med"/>
                    </a:lnR>
                    <a:lnB w="12700">
                      <a:solidFill>
                        <a:srgbClr val="000000"/>
                      </a:solidFill>
                    </a:lnB>
                    <a:noFill/>
                  </a:tcPr>
                </a:tc>
                <a:tc>
                  <a:txBody>
                    <a:bodyPr/>
                    <a:lstStyle/>
                    <a:p>
                      <a:pPr marL="342900" marR="0" lvl="0" indent="-342900" algn="l" defTabSz="914400" rtl="0" eaLnBrk="0" fontAlgn="base" latinLnBrk="0" hangingPunct="0">
                        <a:lnSpc>
                          <a:spcPct val="100000"/>
                        </a:lnSpc>
                        <a:spcBef>
                          <a:spcPts val="0"/>
                        </a:spcBef>
                        <a:spcAft>
                          <a:spcPts val="0"/>
                        </a:spcAft>
                        <a:buClrTx/>
                        <a:buSzPts val="1600"/>
                        <a:buFont typeface="Symbol"/>
                        <a:buChar char="-"/>
                        <a:tabLst/>
                        <a:defRPr sz="1600">
                          <a:latin typeface="Microsoft JhengHei"/>
                          <a:ea typeface="Microsoft JhengHei"/>
                          <a:cs typeface="Microsoft JhengHei"/>
                          <a:sym typeface="Microsoft JhengHei"/>
                        </a:defRPr>
                      </a:pPr>
                      <a:r>
                        <a:rPr kumimoji="1" lang="zh-TW" altLang="en-US" sz="1600" b="1" i="0" u="sng" strike="noStrike" kern="1200" cap="none" spc="0" normalizeH="0" baseline="0" noProof="0" dirty="0">
                          <a:ln>
                            <a:noFill/>
                          </a:ln>
                          <a:solidFill>
                            <a:srgbClr val="7030A0"/>
                          </a:solidFill>
                          <a:effectLst/>
                          <a:uLnTx/>
                          <a:uFillTx/>
                          <a:latin typeface="微軟正黑體" panose="020B0604030504040204" pitchFamily="34" charset="-120"/>
                          <a:ea typeface="微軟正黑體" panose="020B0604030504040204" pitchFamily="34" charset="-120"/>
                          <a:cs typeface="+mn-cs"/>
                        </a:rPr>
                        <a:t>藝術家駐村</a:t>
                      </a:r>
                      <a:r>
                        <a:rPr kumimoji="1" lang="en-US" altLang="zh-TW" sz="1600" b="1" i="0" u="sng" strike="noStrike" kern="1200" cap="none" spc="0" normalizeH="0" baseline="0" noProof="0" dirty="0">
                          <a:ln>
                            <a:noFill/>
                          </a:ln>
                          <a:solidFill>
                            <a:srgbClr val="7030A0"/>
                          </a:solidFill>
                          <a:effectLst/>
                          <a:uLnTx/>
                          <a:uFillTx/>
                          <a:latin typeface="微軟正黑體" panose="020B0604030504040204" pitchFamily="34" charset="-120"/>
                          <a:ea typeface="微軟正黑體" panose="020B0604030504040204" pitchFamily="34" charset="-120"/>
                          <a:cs typeface="+mn-cs"/>
                        </a:rPr>
                        <a:t>(like Media Lab)1.0-2.0</a:t>
                      </a:r>
                      <a:r>
                        <a:rPr kumimoji="1" lang="zh-CN" altLang="en-US" sz="1600" b="1" i="0" u="sng" strike="noStrike" kern="1200" cap="none" spc="0" normalizeH="0" baseline="0" noProof="0" dirty="0">
                          <a:ln>
                            <a:noFill/>
                          </a:ln>
                          <a:solidFill>
                            <a:srgbClr val="7030A0"/>
                          </a:solidFill>
                          <a:effectLst/>
                          <a:uLnTx/>
                          <a:uFillTx/>
                          <a:latin typeface="微軟正黑體" panose="020B0604030504040204" pitchFamily="34" charset="-120"/>
                          <a:ea typeface="微軟正黑體" panose="020B0604030504040204" pitchFamily="34" charset="-120"/>
                          <a:cs typeface="+mn-cs"/>
                        </a:rPr>
                        <a:t>，從在地到國際平台</a:t>
                      </a:r>
                      <a:endParaRPr kumimoji="1" lang="en-US" altLang="zh-CN" sz="1600" b="1" i="0" u="sng" strike="noStrike" kern="1200" cap="none" spc="0" normalizeH="0" baseline="0" noProof="0" dirty="0">
                        <a:ln>
                          <a:noFill/>
                        </a:ln>
                        <a:solidFill>
                          <a:srgbClr val="7030A0"/>
                        </a:solidFill>
                        <a:effectLst/>
                        <a:uLnTx/>
                        <a:uFillTx/>
                        <a:latin typeface="微軟正黑體" panose="020B0604030504040204" pitchFamily="34" charset="-120"/>
                        <a:ea typeface="微軟正黑體" panose="020B0604030504040204" pitchFamily="34" charset="-120"/>
                        <a:cs typeface="+mn-cs"/>
                        <a:sym typeface="Arial"/>
                      </a:endParaRPr>
                    </a:p>
                    <a:p>
                      <a:pPr marL="342900" marR="0" lvl="0" indent="-342900" algn="l" defTabSz="914400" rtl="0" eaLnBrk="0" fontAlgn="base" latinLnBrk="0" hangingPunct="0">
                        <a:lnSpc>
                          <a:spcPct val="100000"/>
                        </a:lnSpc>
                        <a:spcBef>
                          <a:spcPts val="0"/>
                        </a:spcBef>
                        <a:spcAft>
                          <a:spcPts val="0"/>
                        </a:spcAft>
                        <a:buClrTx/>
                        <a:buSzPts val="1600"/>
                        <a:buFont typeface="Symbol"/>
                        <a:buChar char="-"/>
                        <a:tabLst/>
                        <a:defRPr sz="1600">
                          <a:latin typeface="Microsoft JhengHei"/>
                          <a:ea typeface="Microsoft JhengHei"/>
                          <a:cs typeface="Microsoft JhengHei"/>
                          <a:sym typeface="Microsoft JhengHei"/>
                        </a:defRPr>
                      </a:pP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文化部藝發司科技藝術躍升，從業務司到館所（國美館、兩廳院、歌劇院、衛武營）到國際</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a:t>
                      </a:r>
                    </a:p>
                    <a:p>
                      <a:pPr marL="342900" marR="0" lvl="0" indent="-342900" algn="l" defTabSz="914400" rtl="0" eaLnBrk="0" fontAlgn="base" latinLnBrk="0" hangingPunct="0">
                        <a:lnSpc>
                          <a:spcPct val="100000"/>
                        </a:lnSpc>
                        <a:spcBef>
                          <a:spcPts val="0"/>
                        </a:spcBef>
                        <a:spcAft>
                          <a:spcPts val="0"/>
                        </a:spcAft>
                        <a:buClrTx/>
                        <a:buSzPts val="1600"/>
                        <a:buFont typeface="Symbol"/>
                        <a:buChar char="-"/>
                        <a:tabLst/>
                        <a:defRPr sz="1600">
                          <a:latin typeface="Microsoft JhengHei"/>
                          <a:ea typeface="Microsoft JhengHei"/>
                          <a:cs typeface="Microsoft JhengHei"/>
                          <a:sym typeface="Microsoft JhengHei"/>
                        </a:defRPr>
                      </a:pP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國際科研與文化聯盟：深化ITRI與全球科研機構及文化機構的合作，如University</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 for Arts and Design Linz- Creative </a:t>
                      </a: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Robotics、Res</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 </a:t>
                      </a: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Artis、Fraunhofer</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 </a:t>
                      </a: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Institute、山口媒體藝術中心Yamaguchi</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 Center for Arts and </a:t>
                      </a: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Media、Max</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 Planck Institute for Empirical </a:t>
                      </a: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Aesthetics、Forschungscampus</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 </a:t>
                      </a: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STIMULATE、西班牙文化辦事處、法國在台協會等，促進全球化前瞻技術共享與創新成果傳播，實現跨國協作效益最大化</a:t>
                      </a:r>
                      <a:endPar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endParaRPr>
                    </a:p>
                    <a:p>
                      <a:pPr marL="342900" marR="0" lvl="0" indent="-342900" algn="l" defTabSz="914400" rtl="0" eaLnBrk="0" fontAlgn="base" latinLnBrk="0" hangingPunct="0">
                        <a:lnSpc>
                          <a:spcPct val="100000"/>
                        </a:lnSpc>
                        <a:spcBef>
                          <a:spcPts val="0"/>
                        </a:spcBef>
                        <a:spcAft>
                          <a:spcPts val="0"/>
                        </a:spcAft>
                        <a:buClrTx/>
                        <a:buSzPts val="1600"/>
                        <a:buFont typeface="Symbol"/>
                        <a:buChar char="-"/>
                        <a:tabLst/>
                        <a:defRPr sz="1600">
                          <a:latin typeface="Microsoft JhengHei"/>
                          <a:ea typeface="Microsoft JhengHei"/>
                          <a:cs typeface="Microsoft JhengHei"/>
                          <a:sym typeface="Microsoft JhengHei"/>
                        </a:defRPr>
                      </a:pPr>
                      <a:endParaRPr kumimoji="1" lang="en-US" altLang="zh-TW" sz="1600" b="1" i="0" u="sng" strike="noStrike" kern="1200" cap="none" spc="0" normalizeH="0" baseline="0" noProof="0" dirty="0">
                        <a:ln>
                          <a:noFill/>
                        </a:ln>
                        <a:solidFill>
                          <a:srgbClr val="7030A0"/>
                        </a:solidFill>
                        <a:effectLst/>
                        <a:uLnTx/>
                        <a:uFillTx/>
                        <a:latin typeface="微軟正黑體" panose="020B0604030504040204" pitchFamily="34" charset="-120"/>
                        <a:ea typeface="微軟正黑體" panose="020B0604030504040204" pitchFamily="34" charset="-120"/>
                        <a:cs typeface="+mn-cs"/>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marR="0" indent="-342900" algn="l" defTabSz="914400" rtl="0" latinLnBrk="0">
                        <a:lnSpc>
                          <a:spcPct val="100000"/>
                        </a:lnSpc>
                        <a:spcBef>
                          <a:spcPts val="0"/>
                        </a:spcBef>
                        <a:spcAft>
                          <a:spcPts val="0"/>
                        </a:spcAft>
                        <a:buClrTx/>
                        <a:buSzPts val="1600"/>
                        <a:buFont typeface="Symbol"/>
                        <a:buChar char="-"/>
                        <a:tabLst/>
                        <a:defRPr sz="1600">
                          <a:latin typeface="Microsoft JhengHei"/>
                          <a:ea typeface="Microsoft JhengHei"/>
                          <a:cs typeface="Microsoft JhengHei"/>
                          <a:sym typeface="Microsoft JhengHei"/>
                        </a:defRPr>
                      </a:pPr>
                      <a:endParaRPr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微軟正黑體"/>
                        <a:sym typeface="微軟正黑體"/>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285750" indent="-285750" algn="l" rtl="0" fontAlgn="base">
                        <a:buFont typeface="Arial" panose="020B0604020202020204" pitchFamily="34" charset="0"/>
                        <a:buChar char="•"/>
                      </a:pP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敏捷式藝術科技研發平台</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 ，</a:t>
                      </a: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藝術轉譯工程與快速工程應用整合，推升藝術家國際溝通平台</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a:t>
                      </a:r>
                    </a:p>
                    <a:p>
                      <a:pPr marL="285750" indent="-285750" algn="l" rtl="0" fontAlgn="base">
                        <a:buFont typeface="Arial" panose="020B0604020202020204" pitchFamily="34" charset="0"/>
                        <a:buChar char="•"/>
                      </a:pP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創意進駐轉譯賦能，提供創意到工程落地的多元藝術創作服務</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a:t>
                      </a:r>
                    </a:p>
                    <a:p>
                      <a:pPr marL="285750" indent="-285750" algn="l" rtl="0" fontAlgn="base">
                        <a:buFont typeface="Arial" panose="020B0604020202020204" pitchFamily="34" charset="0"/>
                        <a:buChar char="•"/>
                      </a:pP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敏捷式藝術科技研發平台：藝術團隊自學到藝術科技敏捷研發到科藝平台帶</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動，</a:t>
                      </a: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Arts@ITRI</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(Media Lab)1.0-2.0，科研整合平台到國際推展平台 ​</a:t>
                      </a:r>
                    </a:p>
                    <a:p>
                      <a:pPr marL="285750" indent="-285750" algn="l" rtl="0" fontAlgn="base">
                        <a:buFont typeface="Arial" panose="020B0604020202020204" pitchFamily="34" charset="0"/>
                        <a:buChar char="•"/>
                      </a:pP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推升藝術家國際溝通平台，並推展國際科研與文化聯盟：深化ITRI與全球科研機構及文化機構的合作：Res</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 </a:t>
                      </a: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Artis、Fraunhofer</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 </a:t>
                      </a:r>
                      <a:r>
                        <a:rPr lang="en-US" altLang="zh-TW" sz="1600" b="0" i="0" u="none" strike="noStrike" cap="none" spc="0" baseline="0" dirty="0" err="1">
                          <a:solidFill>
                            <a:srgbClr val="000000"/>
                          </a:solidFill>
                          <a:effectLst/>
                          <a:uFillTx/>
                          <a:latin typeface="微軟正黑體" panose="020B0604030504040204" pitchFamily="34" charset="-120"/>
                          <a:ea typeface="微軟正黑體" panose="020B0604030504040204" pitchFamily="34" charset="-120"/>
                          <a:cs typeface="+mn-cs"/>
                          <a:sym typeface="Arial"/>
                        </a:rPr>
                        <a:t>Institute、日本山口媒體藝術中心、西班牙媒體中心、法國CEA-LATI、法國在台協會等</a:t>
                      </a:r>
                      <a:endPar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endParaRPr>
                    </a:p>
                    <a:p>
                      <a:pPr marL="285750" indent="-285750" algn="l" rtl="0" fontAlgn="base">
                        <a:buFont typeface="Arial" panose="020B0604020202020204" pitchFamily="34" charset="0"/>
                        <a:buChar char="•"/>
                      </a:pP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指標成果典範國際推展：生成式AI導入張晏慈台灣動物視覺產製流程；黃翊與機器共舞手臂，推展林茲電子藝術機構機械實驗室；陳乂《體演算》德國威瑪藝術節9月三場演出，並於HLF領先演出等</a:t>
                      </a:r>
                    </a:p>
                    <a:p>
                      <a:pPr marL="285750" indent="-285750" algn="l" rtl="0" fontAlgn="base">
                        <a:buFont typeface="Arial" panose="020B0604020202020204" pitchFamily="34" charset="0"/>
                        <a:buChar char="•"/>
                      </a:pP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效益：國際效益與永續發展科技藝術實驗平台；發展可持續的科技藝術實驗平台，促使國際效益流通，並強化長期科技與藝術生態利他即共贏型態。本年度計畫目前國內外媒體露出，國外30篇以上外國媒體線上及平⾯輸出報導，國內1則報紙報導、20則網路新聞</a:t>
                      </a:r>
                    </a:p>
                    <a:p>
                      <a:pPr marL="342900" marR="0" lvl="0" indent="-342900" algn="l" defTabSz="914400" rtl="0" eaLnBrk="1" fontAlgn="auto" latinLnBrk="0" hangingPunct="1">
                        <a:lnSpc>
                          <a:spcPct val="90000"/>
                        </a:lnSpc>
                        <a:spcBef>
                          <a:spcPts val="0"/>
                        </a:spcBef>
                        <a:spcAft>
                          <a:spcPts val="0"/>
                        </a:spcAft>
                        <a:buClrTx/>
                        <a:buSzPts val="1600"/>
                        <a:buFont typeface="Symbol"/>
                        <a:buChar char="-"/>
                        <a:tabLst/>
                        <a:defRPr sz="1600">
                          <a:latin typeface="Microsoft JhengHei"/>
                          <a:ea typeface="Microsoft JhengHei"/>
                          <a:cs typeface="Microsoft JhengHei"/>
                          <a:sym typeface="Microsoft JhengHei"/>
                        </a:defRPr>
                      </a:pPr>
                      <a:endParaRPr kumimoji="0" lang="zh-TW" altLang="en-US" sz="16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ts val="2000"/>
                        </a:lnSpc>
                        <a:defRPr sz="1600">
                          <a:latin typeface="微軟正黑體"/>
                          <a:ea typeface="微軟正黑體"/>
                          <a:cs typeface="微軟正黑體"/>
                          <a:sym typeface="微軟正黑體"/>
                        </a:defRPr>
                      </a:pPr>
                      <a:endParaRPr dirty="0"/>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indent="-342900" algn="l">
                        <a:buSzPts val="1600"/>
                        <a:buFont typeface="Symbol"/>
                        <a:buChar char="-"/>
                        <a:defRPr sz="1600">
                          <a:latin typeface="微軟正黑體"/>
                          <a:ea typeface="微軟正黑體"/>
                          <a:cs typeface="微軟正黑體"/>
                          <a:sym typeface="微軟正黑體"/>
                        </a:defRPr>
                      </a:pPr>
                      <a:endParaRPr dirty="0"/>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33970439"/>
                  </a:ext>
                </a:extLst>
              </a:tr>
            </a:tbl>
          </a:graphicData>
        </a:graphic>
      </p:graphicFrame>
    </p:spTree>
    <p:extLst>
      <p:ext uri="{BB962C8B-B14F-4D97-AF65-F5344CB8AC3E}">
        <p14:creationId xmlns:p14="http://schemas.microsoft.com/office/powerpoint/2010/main" val="3738154584"/>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13"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19</a:t>
            </a:fld>
            <a:endParaRPr/>
          </a:p>
        </p:txBody>
      </p:sp>
      <p:sp>
        <p:nvSpPr>
          <p:cNvPr id="1114"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重大效益/重要任務規劃事項</a:t>
            </a:r>
          </a:p>
        </p:txBody>
      </p:sp>
      <p:graphicFrame>
        <p:nvGraphicFramePr>
          <p:cNvPr id="1115" name="表格 1"/>
          <p:cNvGraphicFramePr/>
          <p:nvPr>
            <p:extLst>
              <p:ext uri="{D42A27DB-BD31-4B8C-83A1-F6EECF244321}">
                <p14:modId xmlns:p14="http://schemas.microsoft.com/office/powerpoint/2010/main" val="3665422895"/>
              </p:ext>
            </p:extLst>
          </p:nvPr>
        </p:nvGraphicFramePr>
        <p:xfrm>
          <a:off x="145039" y="634638"/>
          <a:ext cx="11901918" cy="6581577"/>
        </p:xfrm>
        <a:graphic>
          <a:graphicData uri="http://schemas.openxmlformats.org/drawingml/2006/table">
            <a:tbl>
              <a:tblPr>
                <a:tableStyleId>{4C3C2611-4C71-4FC5-86AE-919BDF0F9419}</a:tableStyleId>
              </a:tblPr>
              <a:tblGrid>
                <a:gridCol w="1882725">
                  <a:extLst>
                    <a:ext uri="{9D8B030D-6E8A-4147-A177-3AD203B41FA5}">
                      <a16:colId xmlns:a16="http://schemas.microsoft.com/office/drawing/2014/main" val="20000"/>
                    </a:ext>
                  </a:extLst>
                </a:gridCol>
                <a:gridCol w="2489951">
                  <a:extLst>
                    <a:ext uri="{9D8B030D-6E8A-4147-A177-3AD203B41FA5}">
                      <a16:colId xmlns:a16="http://schemas.microsoft.com/office/drawing/2014/main" val="20001"/>
                    </a:ext>
                  </a:extLst>
                </a:gridCol>
                <a:gridCol w="783049">
                  <a:extLst>
                    <a:ext uri="{9D8B030D-6E8A-4147-A177-3AD203B41FA5}">
                      <a16:colId xmlns:a16="http://schemas.microsoft.com/office/drawing/2014/main" val="20002"/>
                    </a:ext>
                  </a:extLst>
                </a:gridCol>
                <a:gridCol w="3441076">
                  <a:extLst>
                    <a:ext uri="{9D8B030D-6E8A-4147-A177-3AD203B41FA5}">
                      <a16:colId xmlns:a16="http://schemas.microsoft.com/office/drawing/2014/main" val="20003"/>
                    </a:ext>
                  </a:extLst>
                </a:gridCol>
                <a:gridCol w="1887691">
                  <a:extLst>
                    <a:ext uri="{9D8B030D-6E8A-4147-A177-3AD203B41FA5}">
                      <a16:colId xmlns:a16="http://schemas.microsoft.com/office/drawing/2014/main" val="20004"/>
                    </a:ext>
                  </a:extLst>
                </a:gridCol>
                <a:gridCol w="1417426">
                  <a:extLst>
                    <a:ext uri="{9D8B030D-6E8A-4147-A177-3AD203B41FA5}">
                      <a16:colId xmlns:a16="http://schemas.microsoft.com/office/drawing/2014/main" val="20005"/>
                    </a:ext>
                  </a:extLst>
                </a:gridCol>
              </a:tblGrid>
              <a:tr h="259522">
                <a:tc rowSpan="2">
                  <a:txBody>
                    <a:bodyPr/>
                    <a:lstStyle/>
                    <a:p>
                      <a:pPr algn="ctr">
                        <a:defRPr sz="1600">
                          <a:latin typeface="微軟正黑體"/>
                          <a:ea typeface="微軟正黑體"/>
                          <a:cs typeface="微軟正黑體"/>
                          <a:sym typeface="微軟正黑體"/>
                        </a:defRPr>
                      </a:pPr>
                      <a:r>
                        <a:t>重大效益/</a:t>
                      </a:r>
                    </a:p>
                    <a:p>
                      <a:pPr algn="ctr">
                        <a:defRPr sz="1600">
                          <a:latin typeface="微軟正黑體"/>
                          <a:ea typeface="微軟正黑體"/>
                          <a:cs typeface="微軟正黑體"/>
                          <a:sym typeface="微軟正黑體"/>
                        </a:defRPr>
                      </a:pPr>
                      <a:r>
                        <a:t>重要任務事項</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gridSpan="2">
                  <a:txBody>
                    <a:bodyPr/>
                    <a:lstStyle/>
                    <a:p>
                      <a:pPr marR="323850" algn="ctr">
                        <a:defRPr sz="1800"/>
                      </a:pPr>
                      <a:r>
                        <a:rPr sz="1600">
                          <a:latin typeface="微軟正黑體"/>
                          <a:ea typeface="微軟正黑體"/>
                          <a:cs typeface="微軟正黑體"/>
                          <a:sym typeface="微軟正黑體"/>
                        </a:rPr>
                        <a:t>   年度進度規劃</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gridSpan="2">
                  <a:txBody>
                    <a:bodyPr/>
                    <a:lstStyle/>
                    <a:p>
                      <a:pPr algn="ctr">
                        <a:defRPr sz="1800"/>
                      </a:pPr>
                      <a:r>
                        <a:rPr sz="1600">
                          <a:latin typeface="微軟正黑體"/>
                          <a:ea typeface="微軟正黑體"/>
                          <a:cs typeface="微軟正黑體"/>
                          <a:sym typeface="微軟正黑體"/>
                        </a:rPr>
                        <a:t>期中查核點</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rowSpan="2">
                  <a:txBody>
                    <a:bodyPr/>
                    <a:lstStyle/>
                    <a:p>
                      <a:pPr algn="ctr">
                        <a:defRPr sz="1800"/>
                      </a:pPr>
                      <a:r>
                        <a:rPr sz="1600">
                          <a:latin typeface="微軟正黑體"/>
                          <a:ea typeface="微軟正黑體"/>
                          <a:cs typeface="微軟正黑體"/>
                          <a:sym typeface="微軟正黑體"/>
                        </a:rPr>
                        <a:t>備註</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0"/>
                  </a:ext>
                </a:extLst>
              </a:tr>
              <a:tr h="756000">
                <a:tc vMerge="1">
                  <a:txBody>
                    <a:bodyPr/>
                    <a:lstStyle/>
                    <a:p>
                      <a:endParaRPr lang="zh-TW"/>
                    </a:p>
                  </a:txBody>
                  <a:tcPr/>
                </a:tc>
                <a:tc>
                  <a:txBody>
                    <a:bodyPr/>
                    <a:lstStyle/>
                    <a:p>
                      <a:pPr algn="ctr">
                        <a:defRPr sz="1600">
                          <a:latin typeface="微軟正黑體"/>
                          <a:ea typeface="微軟正黑體"/>
                          <a:cs typeface="微軟正黑體"/>
                          <a:sym typeface="微軟正黑體"/>
                        </a:defRPr>
                      </a:pPr>
                      <a:r>
                        <a:t>達成之</a:t>
                      </a:r>
                    </a:p>
                    <a:p>
                      <a:pPr algn="ctr">
                        <a:defRPr sz="1600">
                          <a:latin typeface="微軟正黑體"/>
                          <a:ea typeface="微軟正黑體"/>
                          <a:cs typeface="微軟正黑體"/>
                          <a:sym typeface="微軟正黑體"/>
                        </a:defRPr>
                      </a:pPr>
                      <a:r>
                        <a:t>具體情境說明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預計</a:t>
                      </a:r>
                    </a:p>
                    <a:p>
                      <a:pPr algn="ctr">
                        <a:defRPr sz="1600">
                          <a:latin typeface="微軟正黑體"/>
                          <a:ea typeface="微軟正黑體"/>
                          <a:cs typeface="微軟正黑體"/>
                          <a:sym typeface="微軟正黑體"/>
                        </a:defRPr>
                      </a:pPr>
                      <a:r>
                        <a:t>完成時間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重要進展</a:t>
                      </a:r>
                    </a:p>
                    <a:p>
                      <a:pPr algn="ctr">
                        <a:defRPr sz="1600">
                          <a:latin typeface="微軟正黑體"/>
                          <a:ea typeface="微軟正黑體"/>
                          <a:cs typeface="微軟正黑體"/>
                          <a:sym typeface="微軟正黑體"/>
                        </a:defRPr>
                      </a:pPr>
                      <a:r>
                        <a:t>指標說明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預訂</a:t>
                      </a:r>
                    </a:p>
                    <a:p>
                      <a:pPr algn="ctr">
                        <a:defRPr sz="1600">
                          <a:latin typeface="微軟正黑體"/>
                          <a:ea typeface="微軟正黑體"/>
                          <a:cs typeface="微軟正黑體"/>
                          <a:sym typeface="微軟正黑體"/>
                        </a:defRPr>
                      </a:pPr>
                      <a:r>
                        <a:t>查核時間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vMerge="1">
                  <a:txBody>
                    <a:bodyPr/>
                    <a:lstStyle/>
                    <a:p>
                      <a:endParaRPr lang="zh-TW"/>
                    </a:p>
                  </a:txBody>
                  <a:tcPr/>
                </a:tc>
                <a:extLst>
                  <a:ext uri="{0D108BD9-81ED-4DB2-BD59-A6C34878D82A}">
                    <a16:rowId xmlns:a16="http://schemas.microsoft.com/office/drawing/2014/main" val="10001"/>
                  </a:ext>
                </a:extLst>
              </a:tr>
              <a:tr h="2729723">
                <a:tc>
                  <a:txBody>
                    <a:bodyPr/>
                    <a:lstStyle/>
                    <a:p>
                      <a:pPr algn="just">
                        <a:lnSpc>
                          <a:spcPts val="2000"/>
                        </a:lnSpc>
                        <a:defRPr sz="1800"/>
                      </a:pPr>
                      <a:r>
                        <a:rPr sz="1600" dirty="0">
                          <a:latin typeface="微軟正黑體"/>
                          <a:ea typeface="微軟正黑體"/>
                          <a:cs typeface="微軟正黑體"/>
                          <a:sym typeface="微軟正黑體"/>
                        </a:rPr>
                        <a:t>藝文場域體感平權5G科技應用計畫</a:t>
                      </a:r>
                    </a:p>
                  </a:txBody>
                  <a:tcPr marL="0" marR="0" marT="0" marB="0" anchor="ctr"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342900" indent="-342900" algn="l">
                        <a:buSzPts val="1600"/>
                        <a:buFont typeface="Symbol"/>
                        <a:buChar char="-"/>
                        <a:defRPr sz="1600">
                          <a:latin typeface="Microsoft JhengHei"/>
                          <a:ea typeface="Microsoft JhengHei"/>
                          <a:cs typeface="Microsoft JhengHei"/>
                          <a:sym typeface="Microsoft JhengHei"/>
                        </a:defRPr>
                      </a:pPr>
                      <a:r>
                        <a:rPr dirty="0"/>
                        <a:t>113-114年平權案企業收入及民營收入798萬，後續原業主桃園市政府藝文設施管理中心因進行平權演唱會內容製作與平權展示等需求，進行契約變更擴充191萬。另與H組合作院級前瞻數位療法、申請院內公益計畫</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algn="just">
                        <a:lnSpc>
                          <a:spcPts val="2000"/>
                        </a:lnSpc>
                        <a:defRPr sz="1800"/>
                      </a:pPr>
                      <a:r>
                        <a:rPr sz="1600" dirty="0">
                          <a:latin typeface="微軟正黑體"/>
                          <a:ea typeface="微軟正黑體"/>
                          <a:cs typeface="微軟正黑體"/>
                          <a:sym typeface="微軟正黑體"/>
                        </a:rPr>
                        <a:t>113.10.31</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342900" indent="-342900" algn="l">
                        <a:lnSpc>
                          <a:spcPct val="90000"/>
                        </a:lnSpc>
                        <a:buSzPts val="1600"/>
                        <a:buFont typeface="Symbol"/>
                        <a:buChar char="-"/>
                        <a:defRPr sz="1600">
                          <a:latin typeface="Microsoft JhengHei"/>
                          <a:ea typeface="Microsoft JhengHei"/>
                          <a:cs typeface="Microsoft JhengHei"/>
                          <a:sym typeface="Microsoft JhengHei"/>
                        </a:defRPr>
                      </a:pPr>
                      <a:r>
                        <a:rPr dirty="0"/>
                        <a:t>創新性的音樂轉換震動、低延遲傳輸技術，個人化終端裝置，為聾人族群提供全新體感，達成部門</a:t>
                      </a:r>
                      <a:r>
                        <a:rPr b="1" dirty="0"/>
                        <a:t>「任意型態追蹤與感知互補服務平台」</a:t>
                      </a:r>
                      <a:r>
                        <a:rPr dirty="0"/>
                        <a:t>之技術層與整合層開發。除聾人族群合作外，亦與國家級文化場館：國家兩廳院、國家人權博物館合作，並與台北市啟聰學校、社團法人中華民國聽障協會、中華民國聾人協會、大可創意等單位合作。推動技術行銷</a:t>
                      </a:r>
                    </a:p>
                    <a:p>
                      <a:pPr marL="342900" indent="-342900" algn="l">
                        <a:lnSpc>
                          <a:spcPct val="90000"/>
                        </a:lnSpc>
                        <a:buSzPts val="1600"/>
                        <a:buFont typeface="Symbol"/>
                        <a:buChar char="-"/>
                        <a:defRPr sz="1600">
                          <a:latin typeface="Microsoft JhengHei"/>
                          <a:ea typeface="Microsoft JhengHei"/>
                          <a:cs typeface="Microsoft JhengHei"/>
                          <a:sym typeface="Microsoft JhengHei"/>
                        </a:defRPr>
                      </a:pPr>
                      <a:r>
                        <a:rPr dirty="0" err="1"/>
                        <a:t>因應後續推動領域，以公益計畫推動至聾人場域外，亦投入樂齡社區進行前期測試</a:t>
                      </a:r>
                      <a:endParaRPr dirty="0"/>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algn="just">
                        <a:lnSpc>
                          <a:spcPts val="2000"/>
                        </a:lnSpc>
                        <a:defRPr sz="1600">
                          <a:latin typeface="微軟正黑體"/>
                          <a:ea typeface="微軟正黑體"/>
                          <a:cs typeface="微軟正黑體"/>
                          <a:sym typeface="微軟正黑體"/>
                        </a:defRPr>
                      </a:pPr>
                      <a:r>
                        <a:rPr dirty="0"/>
                        <a:t>9月30記者會，邀請執行長與何副總參與</a:t>
                      </a:r>
                    </a:p>
                    <a:p>
                      <a:pPr algn="just">
                        <a:lnSpc>
                          <a:spcPts val="2000"/>
                        </a:lnSpc>
                        <a:defRPr sz="1600">
                          <a:latin typeface="微軟正黑體"/>
                          <a:ea typeface="微軟正黑體"/>
                          <a:cs typeface="微軟正黑體"/>
                          <a:sym typeface="微軟正黑體"/>
                        </a:defRPr>
                      </a:pPr>
                      <a:r>
                        <a:rPr dirty="0"/>
                        <a:t>10月5、6日鐵玫瑰藝術節陽光劇場演出，文化部委員審查</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342900" indent="-342900" algn="l">
                        <a:buSzPts val="1600"/>
                        <a:buFont typeface="Symbol"/>
                        <a:buChar char="-"/>
                        <a:defRPr sz="1600">
                          <a:latin typeface="微軟正黑體"/>
                          <a:ea typeface="微軟正黑體"/>
                          <a:cs typeface="微軟正黑體"/>
                          <a:sym typeface="微軟正黑體"/>
                        </a:defRPr>
                      </a:pPr>
                      <a:endParaRPr dirty="0"/>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2493671">
                <a:tc>
                  <a:txBody>
                    <a:bodyPr/>
                    <a:lstStyle/>
                    <a:p>
                      <a:pPr algn="just">
                        <a:lnSpc>
                          <a:spcPts val="2000"/>
                        </a:lnSpc>
                        <a:defRPr sz="1800"/>
                      </a:pPr>
                      <a:r>
                        <a:rPr sz="1600" dirty="0" err="1">
                          <a:latin typeface="微軟正黑體"/>
                          <a:ea typeface="微軟正黑體"/>
                          <a:cs typeface="微軟正黑體"/>
                          <a:sym typeface="微軟正黑體"/>
                        </a:rPr>
                        <a:t>以新展演與新音樂打造新興文化影視音產業解決方案與服務</a:t>
                      </a:r>
                      <a:endParaRPr sz="1600" dirty="0">
                        <a:latin typeface="微軟正黑體"/>
                        <a:ea typeface="微軟正黑體"/>
                        <a:cs typeface="微軟正黑體"/>
                        <a:sym typeface="微軟正黑體"/>
                      </a:endParaRPr>
                    </a:p>
                  </a:txBody>
                  <a:tcPr marL="0" marR="0" marT="0" marB="0" anchor="ctr"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rPr dirty="0" err="1"/>
                        <a:t>與策展領頭業者，如:國內領頭內容產製（夢境現實、兔將影視娛樂）與展演</a:t>
                      </a:r>
                      <a:r>
                        <a:rPr dirty="0"/>
                        <a:t>(</a:t>
                      </a:r>
                      <a:r>
                        <a:rPr dirty="0" err="1"/>
                        <a:t>必應</a:t>
                      </a:r>
                      <a:r>
                        <a:rPr dirty="0"/>
                        <a:t>)</a:t>
                      </a:r>
                      <a:r>
                        <a:rPr dirty="0" err="1"/>
                        <a:t>並結合終端裝置，打造虛實互動新展演與新音樂方案</a:t>
                      </a:r>
                      <a:endParaRPr dirty="0"/>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ts val="2000"/>
                        </a:lnSpc>
                        <a:defRPr sz="1800"/>
                      </a:pPr>
                      <a:r>
                        <a:rPr sz="1600" dirty="0">
                          <a:latin typeface="微軟正黑體"/>
                          <a:ea typeface="微軟正黑體"/>
                          <a:cs typeface="微軟正黑體"/>
                          <a:sym typeface="微軟正黑體"/>
                        </a:rPr>
                        <a:t>113.12.31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rPr dirty="0" err="1"/>
                        <a:t>大阪世界博覽會以藝術虛擬風格化藝術說書人導</a:t>
                      </a:r>
                      <a:endParaRPr dirty="0"/>
                    </a:p>
                    <a:p>
                      <a:pPr marL="342900" indent="-342900" algn="just">
                        <a:buSzPts val="1600"/>
                        <a:buFont typeface="Symbol"/>
                        <a:buChar char="-"/>
                        <a:defRPr sz="1600">
                          <a:latin typeface="微軟正黑體"/>
                          <a:ea typeface="微軟正黑體"/>
                          <a:cs typeface="微軟正黑體"/>
                          <a:sym typeface="微軟正黑體"/>
                        </a:defRPr>
                      </a:pPr>
                      <a:r>
                        <a:rPr dirty="0" err="1"/>
                        <a:t>虛實風格化互動影音生成式AI偶像</a:t>
                      </a:r>
                      <a:r>
                        <a:rPr dirty="0"/>
                        <a:t> x </a:t>
                      </a:r>
                      <a:r>
                        <a:rPr dirty="0" err="1"/>
                        <a:t>TTXC多邊合作展演</a:t>
                      </a:r>
                      <a:endParaRPr dirty="0"/>
                    </a:p>
                    <a:p>
                      <a:pPr marL="342900" indent="-342900" algn="just">
                        <a:buSzPts val="1600"/>
                        <a:buFont typeface="Symbol"/>
                        <a:buChar char="-"/>
                        <a:defRPr sz="1600">
                          <a:latin typeface="微軟正黑體"/>
                          <a:ea typeface="微軟正黑體"/>
                          <a:cs typeface="微軟正黑體"/>
                          <a:sym typeface="微軟正黑體"/>
                        </a:defRPr>
                      </a:pPr>
                      <a:r>
                        <a:rPr dirty="0" err="1"/>
                        <a:t>目前已與兔將簽署合作意向書，開始展開亞灣計畫書寫，並佈局黑潮計畫補助延伸策略發</a:t>
                      </a:r>
                      <a:endParaRPr dirty="0"/>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lnSpc>
                          <a:spcPts val="2000"/>
                        </a:lnSpc>
                        <a:defRPr sz="1800"/>
                      </a:pPr>
                      <a:r>
                        <a:rPr sz="1600" dirty="0">
                          <a:latin typeface="微軟正黑體"/>
                          <a:ea typeface="微軟正黑體"/>
                          <a:cs typeface="微軟正黑體"/>
                          <a:sym typeface="微軟正黑體"/>
                        </a:rPr>
                        <a:t>114.03.31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323850" algn="just">
                        <a:lnSpc>
                          <a:spcPts val="2000"/>
                        </a:lnSpc>
                        <a:defRPr sz="1600">
                          <a:latin typeface="微軟正黑體"/>
                          <a:ea typeface="微軟正黑體"/>
                          <a:cs typeface="微軟正黑體"/>
                          <a:sym typeface="微軟正黑體"/>
                        </a:defRPr>
                      </a:pPr>
                      <a:endParaRPr dirty="0"/>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67764482"/>
                  </a:ext>
                </a:extLst>
              </a:tr>
            </a:tbl>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 name="標題 4"/>
          <p:cNvSpPr txBox="1">
            <a:spLocks noGrp="1"/>
          </p:cNvSpPr>
          <p:nvPr>
            <p:ph type="title"/>
          </p:nvPr>
        </p:nvSpPr>
        <p:spPr>
          <a:xfrm>
            <a:off x="601133" y="316991"/>
            <a:ext cx="11159067" cy="889509"/>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綱   要</a:t>
            </a:r>
          </a:p>
        </p:txBody>
      </p:sp>
      <p:sp>
        <p:nvSpPr>
          <p:cNvPr id="1039" name="投影片編號版面配置區 1"/>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2</a:t>
            </a:fld>
            <a:endParaRPr/>
          </a:p>
        </p:txBody>
      </p:sp>
      <p:sp>
        <p:nvSpPr>
          <p:cNvPr id="1040" name="內容版面配置區 4"/>
          <p:cNvSpPr txBox="1">
            <a:spLocks noGrp="1"/>
          </p:cNvSpPr>
          <p:nvPr>
            <p:ph type="body" sz="half" idx="1"/>
          </p:nvPr>
        </p:nvSpPr>
        <p:spPr>
          <a:xfrm>
            <a:off x="1475655" y="1844822"/>
            <a:ext cx="6696744" cy="3024346"/>
          </a:xfrm>
          <a:prstGeom prst="rect">
            <a:avLst/>
          </a:prstGeom>
        </p:spPr>
        <p:txBody>
          <a:bodyPr/>
          <a:lstStyle/>
          <a:p>
            <a:pPr>
              <a:lnSpc>
                <a:spcPct val="120000"/>
              </a:lnSpc>
              <a:buFont typeface="Helvetica"/>
              <a:buChar char="➢"/>
              <a:defRPr sz="3600" b="1">
                <a:solidFill>
                  <a:srgbClr val="000099"/>
                </a:solidFill>
                <a:latin typeface="微軟正黑體"/>
                <a:ea typeface="微軟正黑體"/>
                <a:cs typeface="微軟正黑體"/>
                <a:sym typeface="微軟正黑體"/>
              </a:defRPr>
            </a:pPr>
            <a:r>
              <a:t>組業務能見度</a:t>
            </a:r>
          </a:p>
          <a:p>
            <a:pPr>
              <a:lnSpc>
                <a:spcPct val="120000"/>
              </a:lnSpc>
              <a:buFont typeface="Helvetica"/>
              <a:buChar char="➢"/>
              <a:defRPr>
                <a:solidFill>
                  <a:srgbClr val="87CEFA"/>
                </a:solidFill>
                <a:latin typeface="微軟正黑體"/>
                <a:ea typeface="微軟正黑體"/>
                <a:cs typeface="微軟正黑體"/>
                <a:sym typeface="微軟正黑體"/>
              </a:defRPr>
            </a:pPr>
            <a:r>
              <a:t>重要業務推廣案件</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7" name="Picture 2" descr="Picture 2">
            <a:hlinkClick r:id="rId2"/>
          </p:cNvPr>
          <p:cNvPicPr>
            <a:picLocks noChangeAspect="1"/>
          </p:cNvPicPr>
          <p:nvPr/>
        </p:nvPicPr>
        <p:blipFill>
          <a:blip r:embed="rId3"/>
          <a:stretch>
            <a:fillRect/>
          </a:stretch>
        </p:blipFill>
        <p:spPr>
          <a:xfrm>
            <a:off x="4010431" y="2295211"/>
            <a:ext cx="4171139" cy="2041197"/>
          </a:xfrm>
          <a:prstGeom prst="rect">
            <a:avLst/>
          </a:prstGeom>
          <a:ln w="12700">
            <a:miter lim="400000"/>
          </a:ln>
        </p:spPr>
      </p:pic>
      <p:sp>
        <p:nvSpPr>
          <p:cNvPr id="1118" name="投影片編號版面配置區 3"/>
          <p:cNvSpPr txBox="1">
            <a:spLocks noGrp="1"/>
          </p:cNvSpPr>
          <p:nvPr>
            <p:ph type="sldNum" sz="quarter" idx="4294967295"/>
          </p:nvPr>
        </p:nvSpPr>
        <p:spPr>
          <a:xfrm>
            <a:off x="11918346" y="6606812"/>
            <a:ext cx="273652" cy="26425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20</a:t>
            </a:fld>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2"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3</a:t>
            </a:fld>
            <a:endParaRPr/>
          </a:p>
        </p:txBody>
      </p:sp>
      <p:sp>
        <p:nvSpPr>
          <p:cNvPr id="1043" name="標題 2"/>
          <p:cNvSpPr txBox="1"/>
          <p:nvPr/>
        </p:nvSpPr>
        <p:spPr>
          <a:xfrm>
            <a:off x="562183" y="124750"/>
            <a:ext cx="11067631" cy="726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3600" b="1">
                <a:solidFill>
                  <a:srgbClr val="000099"/>
                </a:solidFill>
                <a:latin typeface="微軟正黑體"/>
                <a:ea typeface="微軟正黑體"/>
                <a:cs typeface="微軟正黑體"/>
                <a:sym typeface="微軟正黑體"/>
              </a:defRPr>
            </a:lvl1pPr>
          </a:lstStyle>
          <a:p>
            <a:r>
              <a:t>S 組核心業務營收目標/餘絀達成</a:t>
            </a:r>
          </a:p>
        </p:txBody>
      </p:sp>
      <p:sp>
        <p:nvSpPr>
          <p:cNvPr id="1044" name="文字方塊 10"/>
          <p:cNvSpPr txBox="1"/>
          <p:nvPr/>
        </p:nvSpPr>
        <p:spPr>
          <a:xfrm>
            <a:off x="9724789" y="503510"/>
            <a:ext cx="866137"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graphicFrame>
        <p:nvGraphicFramePr>
          <p:cNvPr id="3" name="表格 2">
            <a:extLst>
              <a:ext uri="{FF2B5EF4-FFF2-40B4-BE49-F238E27FC236}">
                <a16:creationId xmlns:a16="http://schemas.microsoft.com/office/drawing/2014/main" id="{B32AEAD4-7465-4145-BA7C-24AD41662CDB}"/>
              </a:ext>
            </a:extLst>
          </p:cNvPr>
          <p:cNvGraphicFramePr>
            <a:graphicFrameLocks noGrp="1"/>
          </p:cNvGraphicFramePr>
          <p:nvPr>
            <p:extLst>
              <p:ext uri="{D42A27DB-BD31-4B8C-83A1-F6EECF244321}">
                <p14:modId xmlns:p14="http://schemas.microsoft.com/office/powerpoint/2010/main" val="4156041084"/>
              </p:ext>
            </p:extLst>
          </p:nvPr>
        </p:nvGraphicFramePr>
        <p:xfrm>
          <a:off x="2234213" y="724822"/>
          <a:ext cx="7723573" cy="5879495"/>
        </p:xfrm>
        <a:graphic>
          <a:graphicData uri="http://schemas.openxmlformats.org/drawingml/2006/table">
            <a:tbl>
              <a:tblPr/>
              <a:tblGrid>
                <a:gridCol w="1695534">
                  <a:extLst>
                    <a:ext uri="{9D8B030D-6E8A-4147-A177-3AD203B41FA5}">
                      <a16:colId xmlns:a16="http://schemas.microsoft.com/office/drawing/2014/main" val="3401727275"/>
                    </a:ext>
                  </a:extLst>
                </a:gridCol>
                <a:gridCol w="515218">
                  <a:extLst>
                    <a:ext uri="{9D8B030D-6E8A-4147-A177-3AD203B41FA5}">
                      <a16:colId xmlns:a16="http://schemas.microsoft.com/office/drawing/2014/main" val="1582316564"/>
                    </a:ext>
                  </a:extLst>
                </a:gridCol>
                <a:gridCol w="416858">
                  <a:extLst>
                    <a:ext uri="{9D8B030D-6E8A-4147-A177-3AD203B41FA5}">
                      <a16:colId xmlns:a16="http://schemas.microsoft.com/office/drawing/2014/main" val="581648335"/>
                    </a:ext>
                  </a:extLst>
                </a:gridCol>
                <a:gridCol w="749406">
                  <a:extLst>
                    <a:ext uri="{9D8B030D-6E8A-4147-A177-3AD203B41FA5}">
                      <a16:colId xmlns:a16="http://schemas.microsoft.com/office/drawing/2014/main" val="4105185171"/>
                    </a:ext>
                  </a:extLst>
                </a:gridCol>
                <a:gridCol w="852450">
                  <a:extLst>
                    <a:ext uri="{9D8B030D-6E8A-4147-A177-3AD203B41FA5}">
                      <a16:colId xmlns:a16="http://schemas.microsoft.com/office/drawing/2014/main" val="1555175649"/>
                    </a:ext>
                  </a:extLst>
                </a:gridCol>
                <a:gridCol w="1358299">
                  <a:extLst>
                    <a:ext uri="{9D8B030D-6E8A-4147-A177-3AD203B41FA5}">
                      <a16:colId xmlns:a16="http://schemas.microsoft.com/office/drawing/2014/main" val="3015400033"/>
                    </a:ext>
                  </a:extLst>
                </a:gridCol>
                <a:gridCol w="627628">
                  <a:extLst>
                    <a:ext uri="{9D8B030D-6E8A-4147-A177-3AD203B41FA5}">
                      <a16:colId xmlns:a16="http://schemas.microsoft.com/office/drawing/2014/main" val="1975310688"/>
                    </a:ext>
                  </a:extLst>
                </a:gridCol>
                <a:gridCol w="758774">
                  <a:extLst>
                    <a:ext uri="{9D8B030D-6E8A-4147-A177-3AD203B41FA5}">
                      <a16:colId xmlns:a16="http://schemas.microsoft.com/office/drawing/2014/main" val="1722609604"/>
                    </a:ext>
                  </a:extLst>
                </a:gridCol>
                <a:gridCol w="749406">
                  <a:extLst>
                    <a:ext uri="{9D8B030D-6E8A-4147-A177-3AD203B41FA5}">
                      <a16:colId xmlns:a16="http://schemas.microsoft.com/office/drawing/2014/main" val="3472086883"/>
                    </a:ext>
                  </a:extLst>
                </a:gridCol>
              </a:tblGrid>
              <a:tr h="404155">
                <a:tc>
                  <a:txBody>
                    <a:bodyPr/>
                    <a:lstStyle/>
                    <a:p>
                      <a:pPr algn="ctr" fontAlgn="ctr"/>
                      <a:r>
                        <a:rPr lang="zh-TW" altLang="en-US" sz="1000" b="1" i="0" u="none" strike="noStrike">
                          <a:effectLst/>
                          <a:latin typeface="微軟正黑體" panose="020B0604030504040204" pitchFamily="34" charset="-120"/>
                          <a:ea typeface="微軟正黑體" panose="020B0604030504040204" pitchFamily="34" charset="-120"/>
                        </a:rPr>
                        <a:t>項    目</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zh-TW" altLang="en-US" sz="1000" b="1" i="0" u="none" strike="noStrike">
                          <a:effectLst/>
                          <a:latin typeface="微軟正黑體" panose="020B0604030504040204" pitchFamily="34" charset="-120"/>
                          <a:ea typeface="微軟正黑體" panose="020B0604030504040204" pitchFamily="34" charset="-120"/>
                        </a:rPr>
                        <a:t> 預算目標</a:t>
                      </a:r>
                      <a:br>
                        <a:rPr lang="zh-TW" altLang="en-US" sz="1000" b="1" i="0" u="none" strike="noStrike">
                          <a:effectLst/>
                          <a:latin typeface="微軟正黑體" panose="020B0604030504040204" pitchFamily="34" charset="-120"/>
                          <a:ea typeface="微軟正黑體" panose="020B0604030504040204" pitchFamily="34" charset="-120"/>
                        </a:rPr>
                      </a:br>
                      <a:r>
                        <a:rPr lang="en-US" sz="1000" b="1" i="0" u="none" strike="noStrike">
                          <a:effectLst/>
                          <a:latin typeface="微軟正黑體" panose="020B0604030504040204" pitchFamily="34" charset="-120"/>
                          <a:ea typeface="微軟正黑體" panose="020B0604030504040204" pitchFamily="34" charset="-120"/>
                        </a:rPr>
                        <a:t>A</a:t>
                      </a:r>
                    </a:p>
                  </a:txBody>
                  <a:tcPr marL="97469" marR="97469" marT="48735" marB="487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lang="zh-TW" altLang="en-US"/>
                    </a:p>
                  </a:txBody>
                  <a:tcPr/>
                </a:tc>
                <a:tc>
                  <a:txBody>
                    <a:bodyPr/>
                    <a:lstStyle/>
                    <a:p>
                      <a:pPr algn="ctr" fontAlgn="ctr"/>
                      <a:r>
                        <a:rPr lang="zh-TW" altLang="en-US" sz="1100" b="1" i="0" u="none" strike="noStrike">
                          <a:effectLst/>
                          <a:latin typeface="微軟正黑體" panose="020B0604030504040204" pitchFamily="34" charset="-120"/>
                          <a:ea typeface="微軟正黑體" panose="020B0604030504040204" pitchFamily="34" charset="-120"/>
                        </a:rPr>
                        <a:t>當月數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100" b="1" i="0" u="none" strike="noStrike">
                          <a:effectLst/>
                          <a:latin typeface="微軟正黑體" panose="020B0604030504040204" pitchFamily="34" charset="-120"/>
                          <a:ea typeface="微軟正黑體" panose="020B0604030504040204" pitchFamily="34" charset="-120"/>
                        </a:rPr>
                        <a:t>累計數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100" b="1" i="0" u="none" strike="noStrike">
                          <a:effectLst/>
                          <a:latin typeface="微軟正黑體" panose="020B0604030504040204" pitchFamily="34" charset="-120"/>
                          <a:ea typeface="微軟正黑體" panose="020B0604030504040204" pitchFamily="34" charset="-120"/>
                        </a:rPr>
                        <a:t>已簽約預計執行</a:t>
                      </a:r>
                      <a:br>
                        <a:rPr lang="zh-TW" altLang="en-US" sz="1100" b="1" i="0" u="none" strike="noStrike">
                          <a:effectLst/>
                          <a:latin typeface="微軟正黑體" panose="020B0604030504040204" pitchFamily="34" charset="-120"/>
                          <a:ea typeface="微軟正黑體" panose="020B0604030504040204" pitchFamily="34" charset="-120"/>
                        </a:rPr>
                      </a:br>
                      <a:r>
                        <a:rPr lang="en-US" altLang="zh-TW" sz="1100" b="1" i="0" u="none" strike="noStrike">
                          <a:effectLst/>
                          <a:latin typeface="微軟正黑體" panose="020B0604030504040204" pitchFamily="34" charset="-120"/>
                          <a:ea typeface="微軟正黑體" panose="020B0604030504040204" pitchFamily="34" charset="-120"/>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000" b="1" i="0" u="none" strike="noStrike">
                          <a:effectLst/>
                          <a:latin typeface="微軟正黑體" panose="020B0604030504040204" pitchFamily="34" charset="-120"/>
                          <a:ea typeface="微軟正黑體" panose="020B0604030504040204" pitchFamily="34" charset="-120"/>
                        </a:rPr>
                        <a:t>洽談中</a:t>
                      </a:r>
                      <a:br>
                        <a:rPr lang="zh-TW" altLang="en-US" sz="1000" b="1" i="0" u="none" strike="noStrike">
                          <a:effectLst/>
                          <a:latin typeface="微軟正黑體" panose="020B0604030504040204" pitchFamily="34" charset="-120"/>
                          <a:ea typeface="微軟正黑體" panose="020B0604030504040204" pitchFamily="34" charset="-120"/>
                        </a:rPr>
                      </a:br>
                      <a:r>
                        <a:rPr lang="en-US" sz="1000" b="1" i="0" u="none" strike="noStrike">
                          <a:effectLst/>
                          <a:latin typeface="微軟正黑體" panose="020B0604030504040204" pitchFamily="34" charset="-120"/>
                          <a:ea typeface="微軟正黑體" panose="020B0604030504040204" pitchFamily="34" charset="-120"/>
                        </a:rPr>
                        <a: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100" b="1" i="0" u="none" strike="noStrike">
                          <a:effectLst/>
                          <a:latin typeface="微軟正黑體" panose="020B0604030504040204" pitchFamily="34" charset="-120"/>
                          <a:ea typeface="微軟正黑體" panose="020B0604030504040204" pitchFamily="34" charset="-120"/>
                        </a:rPr>
                        <a:t>全年度</a:t>
                      </a:r>
                      <a:br>
                        <a:rPr lang="zh-TW" altLang="en-US" sz="1100" b="1" i="0" u="none" strike="noStrike">
                          <a:effectLst/>
                          <a:latin typeface="微軟正黑體" panose="020B0604030504040204" pitchFamily="34" charset="-120"/>
                          <a:ea typeface="微軟正黑體" panose="020B0604030504040204" pitchFamily="34" charset="-120"/>
                        </a:rPr>
                      </a:br>
                      <a:r>
                        <a:rPr lang="zh-TW" altLang="en-US" sz="1100" b="1" i="0" u="none" strike="noStrike">
                          <a:effectLst/>
                          <a:latin typeface="微軟正黑體" panose="020B0604030504040204" pitchFamily="34" charset="-120"/>
                          <a:ea typeface="微軟正黑體" panose="020B0604030504040204" pitchFamily="34" charset="-120"/>
                        </a:rPr>
                        <a:t>預測數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100" b="1" i="0" u="none" strike="noStrike">
                          <a:effectLst/>
                          <a:latin typeface="微軟正黑體" panose="020B0604030504040204" pitchFamily="34" charset="-120"/>
                          <a:ea typeface="微軟正黑體" panose="020B0604030504040204" pitchFamily="34" charset="-120"/>
                        </a:rPr>
                        <a:t>全年預測</a:t>
                      </a:r>
                      <a:br>
                        <a:rPr lang="zh-TW" altLang="en-US" sz="1100" b="1" i="0" u="none" strike="noStrike">
                          <a:effectLst/>
                          <a:latin typeface="微軟正黑體" panose="020B0604030504040204" pitchFamily="34" charset="-120"/>
                          <a:ea typeface="微軟正黑體" panose="020B0604030504040204" pitchFamily="34" charset="-120"/>
                        </a:rPr>
                      </a:br>
                      <a:r>
                        <a:rPr lang="zh-TW" altLang="en-US" sz="1100" b="1" i="0" u="none" strike="noStrike">
                          <a:effectLst/>
                          <a:latin typeface="微軟正黑體" panose="020B0604030504040204" pitchFamily="34" charset="-120"/>
                          <a:ea typeface="微軟正黑體" panose="020B0604030504040204" pitchFamily="34" charset="-120"/>
                        </a:rPr>
                        <a:t>達成率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2866906738"/>
                  </a:ext>
                </a:extLst>
              </a:tr>
              <a:tr h="303646">
                <a:tc>
                  <a:txBody>
                    <a:bodyPr/>
                    <a:lstStyle/>
                    <a:p>
                      <a:pPr algn="l" fontAlgn="ctr"/>
                      <a:r>
                        <a:rPr lang="zh-TW" altLang="en-US" sz="1100" b="1" i="0" u="none" strike="noStrike">
                          <a:effectLst/>
                          <a:latin typeface="微軟正黑體" panose="020B0604030504040204" pitchFamily="34" charset="-120"/>
                          <a:ea typeface="微軟正黑體" panose="020B0604030504040204" pitchFamily="34" charset="-120"/>
                        </a:rPr>
                        <a:t>業務收入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114,893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6,879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73,408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115,989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8,825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124,814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109%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3556439632"/>
                  </a:ext>
                </a:extLst>
              </a:tr>
              <a:tr h="230824">
                <a:tc>
                  <a:txBody>
                    <a:bodyPr/>
                    <a:lstStyle/>
                    <a:p>
                      <a:pPr algn="l" fontAlgn="ctr"/>
                      <a:r>
                        <a:rPr lang="zh-TW" altLang="en-US" sz="1100" b="1" i="0" u="none" strike="noStrike">
                          <a:effectLst/>
                          <a:latin typeface="微軟正黑體" panose="020B0604030504040204" pitchFamily="34" charset="-120"/>
                          <a:ea typeface="微軟正黑體" panose="020B0604030504040204" pitchFamily="34" charset="-120"/>
                        </a:rPr>
                        <a:t>   科 技 研 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51,800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3,727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42,740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55,484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55,484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107%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extLst>
                  <a:ext uri="{0D108BD9-81ED-4DB2-BD59-A6C34878D82A}">
                    <a16:rowId xmlns:a16="http://schemas.microsoft.com/office/drawing/2014/main" val="2504287886"/>
                  </a:ext>
                </a:extLst>
              </a:tr>
              <a:tr h="230824">
                <a:tc>
                  <a:txBody>
                    <a:bodyPr/>
                    <a:lstStyle/>
                    <a:p>
                      <a:pPr algn="l" fontAlgn="ctr"/>
                      <a:r>
                        <a:rPr lang="zh-TW" altLang="en-US" sz="1100" b="1" i="0" u="none" strike="noStrike">
                          <a:effectLst/>
                          <a:latin typeface="微軟正黑體" panose="020B0604030504040204" pitchFamily="34" charset="-120"/>
                          <a:ea typeface="微軟正黑體" panose="020B0604030504040204" pitchFamily="34" charset="-120"/>
                        </a:rPr>
                        <a:t>   知 識 服 務</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56,623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3,152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29,068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57,119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5,325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62,444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extLst>
                  <a:ext uri="{0D108BD9-81ED-4DB2-BD59-A6C34878D82A}">
                    <a16:rowId xmlns:a16="http://schemas.microsoft.com/office/drawing/2014/main" val="3870546876"/>
                  </a:ext>
                </a:extLst>
              </a:tr>
              <a:tr h="230824">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a:t>
                      </a:r>
                      <a:r>
                        <a:rPr lang="en-US" altLang="zh-TW" sz="1000" b="1" i="0" u="none" strike="noStrike">
                          <a:effectLst/>
                          <a:latin typeface="微軟正黑體" panose="020B0604030504040204" pitchFamily="34" charset="-120"/>
                          <a:ea typeface="微軟正黑體" panose="020B0604030504040204" pitchFamily="34" charset="-120"/>
                        </a:rPr>
                        <a:t>-</a:t>
                      </a:r>
                      <a:r>
                        <a:rPr lang="zh-TW" altLang="en-US" sz="1000" b="1" i="0" u="none" strike="noStrike">
                          <a:effectLst/>
                          <a:latin typeface="微軟正黑體" panose="020B0604030504040204" pitchFamily="34" charset="-120"/>
                          <a:ea typeface="微軟正黑體" panose="020B0604030504040204" pitchFamily="34" charset="-120"/>
                        </a:rPr>
                        <a:t>企業收入</a:t>
                      </a:r>
                      <a:r>
                        <a:rPr lang="en-US" altLang="zh-TW" sz="1000" b="1" i="0" u="none" strike="noStrike">
                          <a:effectLst/>
                          <a:latin typeface="微軟正黑體" panose="020B0604030504040204" pitchFamily="34" charset="-120"/>
                          <a:ea typeface="微軟正黑體" panose="020B0604030504040204" pitchFamily="34" charset="-120"/>
                        </a:rPr>
                        <a:t>-</a:t>
                      </a:r>
                      <a:r>
                        <a:rPr lang="zh-TW" altLang="en-US" sz="1000" b="1" i="0" u="none" strike="noStrike">
                          <a:effectLst/>
                          <a:latin typeface="微軟正黑體" panose="020B0604030504040204" pitchFamily="34" charset="-120"/>
                          <a:ea typeface="微軟正黑體" panose="020B0604030504040204" pitchFamily="34" charset="-120"/>
                        </a:rPr>
                        <a:t>純民營</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45,303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1,616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19,304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40,437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4,160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44,597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98%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17106155"/>
                  </a:ext>
                </a:extLst>
              </a:tr>
              <a:tr h="230824">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a:t>
                      </a:r>
                      <a:r>
                        <a:rPr lang="en-US" altLang="zh-TW" sz="1000" b="1" i="0" u="none" strike="noStrike">
                          <a:effectLst/>
                          <a:latin typeface="微軟正黑體" panose="020B0604030504040204" pitchFamily="34" charset="-120"/>
                          <a:ea typeface="微軟正黑體" panose="020B0604030504040204" pitchFamily="34" charset="-120"/>
                        </a:rPr>
                        <a:t>-</a:t>
                      </a:r>
                      <a:r>
                        <a:rPr lang="zh-TW" altLang="en-US" sz="1000" b="1" i="0" u="none" strike="noStrike">
                          <a:effectLst/>
                          <a:latin typeface="微軟正黑體" panose="020B0604030504040204" pitchFamily="34" charset="-120"/>
                          <a:ea typeface="微軟正黑體" panose="020B0604030504040204" pitchFamily="34" charset="-120"/>
                        </a:rPr>
                        <a:t>企業收入</a:t>
                      </a:r>
                      <a:r>
                        <a:rPr lang="en-US" altLang="zh-TW" sz="1000" b="1" i="0" u="none" strike="noStrike">
                          <a:effectLst/>
                          <a:latin typeface="微軟正黑體" panose="020B0604030504040204" pitchFamily="34" charset="-120"/>
                          <a:ea typeface="微軟正黑體" panose="020B0604030504040204" pitchFamily="34" charset="-120"/>
                        </a:rPr>
                        <a:t>-</a:t>
                      </a:r>
                      <a:r>
                        <a:rPr lang="zh-TW" altLang="en-US" sz="1000" b="1" i="0" u="none" strike="noStrike">
                          <a:effectLst/>
                          <a:latin typeface="微軟正黑體" panose="020B0604030504040204" pitchFamily="34" charset="-120"/>
                          <a:ea typeface="微軟正黑體" panose="020B0604030504040204" pitchFamily="34" charset="-120"/>
                        </a:rPr>
                        <a:t>政府</a:t>
                      </a:r>
                      <a:r>
                        <a:rPr lang="en-US" altLang="zh-TW" sz="1000" b="1" i="0" u="none" strike="noStrike">
                          <a:effectLst/>
                          <a:latin typeface="微軟正黑體" panose="020B0604030504040204" pitchFamily="34" charset="-120"/>
                          <a:ea typeface="微軟正黑體" panose="020B0604030504040204" pitchFamily="34" charset="-120"/>
                        </a:rPr>
                        <a:t>C</a:t>
                      </a:r>
                      <a:r>
                        <a:rPr lang="zh-TW" altLang="en-US" sz="1000" b="1" i="0" u="none" strike="noStrike">
                          <a:effectLst/>
                          <a:latin typeface="微軟正黑體" panose="020B0604030504040204" pitchFamily="34" charset="-120"/>
                          <a:ea typeface="微軟正黑體" panose="020B0604030504040204" pitchFamily="34" charset="-120"/>
                        </a:rPr>
                        <a:t>包</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19516470"/>
                  </a:ext>
                </a:extLst>
              </a:tr>
              <a:tr h="230824">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a:t>
                      </a:r>
                      <a:r>
                        <a:rPr lang="en-US" altLang="zh-TW" sz="1000" b="1" i="0" u="none" strike="noStrike">
                          <a:effectLst/>
                          <a:latin typeface="微軟正黑體" panose="020B0604030504040204" pitchFamily="34" charset="-120"/>
                          <a:ea typeface="微軟正黑體" panose="020B0604030504040204" pitchFamily="34" charset="-120"/>
                        </a:rPr>
                        <a:t>-</a:t>
                      </a:r>
                      <a:r>
                        <a:rPr lang="zh-TW" altLang="en-US" sz="1000" b="1" i="0" u="none" strike="noStrike">
                          <a:effectLst/>
                          <a:latin typeface="微軟正黑體" panose="020B0604030504040204" pitchFamily="34" charset="-120"/>
                          <a:ea typeface="微軟正黑體" panose="020B0604030504040204" pitchFamily="34" charset="-120"/>
                        </a:rPr>
                        <a:t>政府收入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11,320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1,536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9,764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16,682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1,165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17,847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158%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19730704"/>
                  </a:ext>
                </a:extLst>
              </a:tr>
              <a:tr h="230824">
                <a:tc>
                  <a:txBody>
                    <a:bodyPr/>
                    <a:lstStyle/>
                    <a:p>
                      <a:pPr algn="l" fontAlgn="ctr"/>
                      <a:r>
                        <a:rPr lang="zh-TW" altLang="en-US" sz="1100" b="1" i="0" u="none" strike="noStrike">
                          <a:effectLst/>
                          <a:latin typeface="微軟正黑體" panose="020B0604030504040204" pitchFamily="34" charset="-120"/>
                          <a:ea typeface="微軟正黑體" panose="020B0604030504040204" pitchFamily="34" charset="-120"/>
                        </a:rPr>
                        <a:t>   衍 生 加 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6,470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1,600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3,386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3,500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6,886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106%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41853330"/>
                  </a:ext>
                </a:extLst>
              </a:tr>
              <a:tr h="230824">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毛利</a:t>
                      </a:r>
                      <a:r>
                        <a:rPr lang="en-US" altLang="zh-TW" sz="1000" b="1" i="0" u="none" strike="noStrike">
                          <a:effectLst/>
                          <a:latin typeface="微軟正黑體" panose="020B0604030504040204" pitchFamily="34" charset="-120"/>
                          <a:ea typeface="微軟正黑體" panose="020B0604030504040204" pitchFamily="34" charset="-120"/>
                        </a:rPr>
                        <a:t>/</a:t>
                      </a:r>
                      <a:r>
                        <a:rPr lang="zh-TW" altLang="en-US" sz="1000" b="1" i="0" u="none" strike="noStrike">
                          <a:effectLst/>
                          <a:latin typeface="微軟正黑體" panose="020B0604030504040204" pitchFamily="34" charset="-120"/>
                          <a:ea typeface="微軟正黑體" panose="020B0604030504040204" pitchFamily="34" charset="-120"/>
                        </a:rPr>
                        <a:t>毛利率</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20,881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1,785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r>
                        <a:rPr lang="en-US" altLang="zh-TW" sz="1000" b="1" i="0" u="none" strike="noStrike">
                          <a:effectLst/>
                          <a:latin typeface="微軟正黑體" panose="020B0604030504040204" pitchFamily="34" charset="-120"/>
                          <a:ea typeface="微軟正黑體" panose="020B0604030504040204" pitchFamily="34" charset="-120"/>
                        </a:rPr>
                        <a:t>16,828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24,239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5,098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29,336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140%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extLst>
                  <a:ext uri="{0D108BD9-81ED-4DB2-BD59-A6C34878D82A}">
                    <a16:rowId xmlns:a16="http://schemas.microsoft.com/office/drawing/2014/main" val="2118570137"/>
                  </a:ext>
                </a:extLst>
              </a:tr>
              <a:tr h="230824">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科 技 研 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6,216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636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5,482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6,811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6,811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54280327"/>
                  </a:ext>
                </a:extLst>
              </a:tr>
              <a:tr h="230824">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知 識 服 務</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11,784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1,149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11,269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17,535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1,598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19,132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162%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99552798"/>
                  </a:ext>
                </a:extLst>
              </a:tr>
              <a:tr h="230824">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a:t>
                      </a:r>
                      <a:r>
                        <a:rPr lang="en-US" altLang="zh-TW" sz="1000" b="1" i="0" u="none" strike="noStrike">
                          <a:effectLst/>
                          <a:latin typeface="微軟正黑體" panose="020B0604030504040204" pitchFamily="34" charset="-120"/>
                          <a:ea typeface="微軟正黑體" panose="020B0604030504040204" pitchFamily="34" charset="-120"/>
                        </a:rPr>
                        <a:t>-</a:t>
                      </a:r>
                      <a:r>
                        <a:rPr lang="zh-TW" altLang="en-US" sz="1000" b="1" i="0" u="none" strike="noStrike">
                          <a:effectLst/>
                          <a:latin typeface="微軟正黑體" panose="020B0604030504040204" pitchFamily="34" charset="-120"/>
                          <a:ea typeface="微軟正黑體" panose="020B0604030504040204" pitchFamily="34" charset="-120"/>
                        </a:rPr>
                        <a:t>企業收入</a:t>
                      </a:r>
                      <a:r>
                        <a:rPr lang="en-US" altLang="zh-TW" sz="1000" b="1" i="0" u="none" strike="noStrike">
                          <a:effectLst/>
                          <a:latin typeface="微軟正黑體" panose="020B0604030504040204" pitchFamily="34" charset="-120"/>
                          <a:ea typeface="微軟正黑體" panose="020B0604030504040204" pitchFamily="34" charset="-120"/>
                        </a:rPr>
                        <a:t>-</a:t>
                      </a:r>
                      <a:r>
                        <a:rPr lang="zh-TW" altLang="en-US" sz="1000" b="1" i="0" u="none" strike="noStrike">
                          <a:effectLst/>
                          <a:latin typeface="微軟正黑體" panose="020B0604030504040204" pitchFamily="34" charset="-120"/>
                          <a:ea typeface="微軟正黑體" panose="020B0604030504040204" pitchFamily="34" charset="-120"/>
                        </a:rPr>
                        <a:t>純民營</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9,520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920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8,019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13,103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1,248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14,351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151%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2881054"/>
                  </a:ext>
                </a:extLst>
              </a:tr>
              <a:tr h="230824">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a:t>
                      </a:r>
                      <a:r>
                        <a:rPr lang="en-US" altLang="zh-TW" sz="1000" b="1" i="0" u="none" strike="noStrike">
                          <a:effectLst/>
                          <a:latin typeface="微軟正黑體" panose="020B0604030504040204" pitchFamily="34" charset="-120"/>
                          <a:ea typeface="微軟正黑體" panose="020B0604030504040204" pitchFamily="34" charset="-120"/>
                        </a:rPr>
                        <a:t>-</a:t>
                      </a:r>
                      <a:r>
                        <a:rPr lang="zh-TW" altLang="en-US" sz="1000" b="1" i="0" u="none" strike="noStrike">
                          <a:effectLst/>
                          <a:latin typeface="微軟正黑體" panose="020B0604030504040204" pitchFamily="34" charset="-120"/>
                          <a:ea typeface="微軟正黑體" panose="020B0604030504040204" pitchFamily="34" charset="-120"/>
                        </a:rPr>
                        <a:t>企業收入</a:t>
                      </a:r>
                      <a:r>
                        <a:rPr lang="en-US" altLang="zh-TW" sz="1000" b="1" i="0" u="none" strike="noStrike">
                          <a:effectLst/>
                          <a:latin typeface="微軟正黑體" panose="020B0604030504040204" pitchFamily="34" charset="-120"/>
                          <a:ea typeface="微軟正黑體" panose="020B0604030504040204" pitchFamily="34" charset="-120"/>
                        </a:rPr>
                        <a:t>-</a:t>
                      </a:r>
                      <a:r>
                        <a:rPr lang="zh-TW" altLang="en-US" sz="1000" b="1" i="0" u="none" strike="noStrike">
                          <a:effectLst/>
                          <a:latin typeface="微軟正黑體" panose="020B0604030504040204" pitchFamily="34" charset="-120"/>
                          <a:ea typeface="微軟正黑體" panose="020B0604030504040204" pitchFamily="34" charset="-120"/>
                        </a:rPr>
                        <a:t>政府</a:t>
                      </a:r>
                      <a:r>
                        <a:rPr lang="en-US" altLang="zh-TW" sz="1000" b="1" i="0" u="none" strike="noStrike">
                          <a:effectLst/>
                          <a:latin typeface="微軟正黑體" panose="020B0604030504040204" pitchFamily="34" charset="-120"/>
                          <a:ea typeface="微軟正黑體" panose="020B0604030504040204" pitchFamily="34" charset="-120"/>
                        </a:rPr>
                        <a:t>C</a:t>
                      </a:r>
                      <a:r>
                        <a:rPr lang="zh-TW" altLang="en-US" sz="1000" b="1" i="0" u="none" strike="noStrike">
                          <a:effectLst/>
                          <a:latin typeface="微軟正黑體" panose="020B0604030504040204" pitchFamily="34" charset="-120"/>
                          <a:ea typeface="微軟正黑體" panose="020B0604030504040204" pitchFamily="34" charset="-120"/>
                        </a:rPr>
                        <a:t>包</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zh-TW" altLang="en-US" sz="1000" b="1"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9154639"/>
                  </a:ext>
                </a:extLst>
              </a:tr>
              <a:tr h="230824">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a:t>
                      </a:r>
                      <a:r>
                        <a:rPr lang="en-US" altLang="zh-TW" sz="1000" b="1" i="0" u="none" strike="noStrike">
                          <a:effectLst/>
                          <a:latin typeface="微軟正黑體" panose="020B0604030504040204" pitchFamily="34" charset="-120"/>
                          <a:ea typeface="微軟正黑體" panose="020B0604030504040204" pitchFamily="34" charset="-120"/>
                        </a:rPr>
                        <a:t>-</a:t>
                      </a:r>
                      <a:r>
                        <a:rPr lang="zh-TW" altLang="en-US" sz="1000" b="1" i="0" u="none" strike="noStrike">
                          <a:effectLst/>
                          <a:latin typeface="微軟正黑體" panose="020B0604030504040204" pitchFamily="34" charset="-120"/>
                          <a:ea typeface="微軟正黑體" panose="020B0604030504040204" pitchFamily="34" charset="-120"/>
                        </a:rPr>
                        <a:t>政府收入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2,264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229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3,250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4,431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350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4,781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211%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39039487"/>
                  </a:ext>
                </a:extLst>
              </a:tr>
              <a:tr h="230824">
                <a:tc>
                  <a:txBody>
                    <a:bodyPr/>
                    <a:lstStyle/>
                    <a:p>
                      <a:pPr algn="l" fontAlgn="ctr"/>
                      <a:r>
                        <a:rPr lang="zh-TW" altLang="en-US" sz="1000" b="1" i="0" u="none" strike="noStrike">
                          <a:effectLst/>
                          <a:latin typeface="微軟正黑體" panose="020B0604030504040204" pitchFamily="34" charset="-120"/>
                          <a:ea typeface="微軟正黑體" panose="020B0604030504040204" pitchFamily="34" charset="-120"/>
                        </a:rPr>
                        <a:t>   衍 生 加 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2,881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77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3,500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3,393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118%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6429493"/>
                  </a:ext>
                </a:extLst>
              </a:tr>
              <a:tr h="230824">
                <a:tc>
                  <a:txBody>
                    <a:bodyPr/>
                    <a:lstStyle/>
                    <a:p>
                      <a:pPr algn="l" fontAlgn="ctr"/>
                      <a:r>
                        <a:rPr lang="zh-TW" altLang="en-US" sz="1100" b="1" i="0" u="none" strike="noStrike">
                          <a:effectLst/>
                          <a:latin typeface="微軟正黑體" panose="020B0604030504040204" pitchFamily="34" charset="-120"/>
                          <a:ea typeface="微軟正黑體" panose="020B0604030504040204" pitchFamily="34" charset="-120"/>
                        </a:rPr>
                        <a:t>業務餘絀目標</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9,828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endParaRPr lang="zh-TW" altLang="en-US" sz="900" b="1" i="0" u="none" strike="noStrike">
                        <a:solidFill>
                          <a:srgbClr val="000080"/>
                        </a:solidFill>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7,507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13,186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5,098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18,283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1024573601"/>
                  </a:ext>
                </a:extLst>
              </a:tr>
              <a:tr h="230824">
                <a:tc>
                  <a:txBody>
                    <a:bodyPr/>
                    <a:lstStyle/>
                    <a:p>
                      <a:pPr algn="l" fontAlgn="ctr"/>
                      <a:r>
                        <a:rPr lang="zh-TW" altLang="en-US" sz="1100" b="1" i="0" u="none" strike="noStrike">
                          <a:effectLst/>
                          <a:latin typeface="微軟正黑體" panose="020B0604030504040204" pitchFamily="34" charset="-120"/>
                          <a:ea typeface="微軟正黑體" panose="020B0604030504040204" pitchFamily="34" charset="-120"/>
                        </a:rPr>
                        <a:t>   科 技 研 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30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249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1100" b="1" i="0" u="none" strike="noStrike">
                          <a:effectLst/>
                          <a:latin typeface="微軟正黑體" panose="020B0604030504040204" pitchFamily="34" charset="-120"/>
                          <a:ea typeface="微軟正黑體" panose="020B0604030504040204" pitchFamily="34" charset="-120"/>
                        </a:rPr>
                        <a:t>                          </a:t>
                      </a:r>
                      <a:r>
                        <a:rPr lang="en-US" altLang="zh-TW" sz="1100" b="1" i="0" u="none" strike="noStrike">
                          <a:effectLst/>
                          <a:latin typeface="微軟正黑體" panose="020B0604030504040204" pitchFamily="34" charset="-120"/>
                          <a:ea typeface="微軟正黑體" panose="020B0604030504040204" pitchFamily="34" charset="-120"/>
                        </a:rPr>
                        <a:t>361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11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1100" b="1" i="0" u="none" strike="noStrike">
                          <a:effectLst/>
                          <a:latin typeface="微軟正黑體" panose="020B0604030504040204" pitchFamily="34" charset="-120"/>
                          <a:ea typeface="微軟正黑體" panose="020B0604030504040204" pitchFamily="34" charset="-120"/>
                        </a:rPr>
                        <a:t>          </a:t>
                      </a:r>
                      <a:r>
                        <a:rPr lang="en-US" altLang="zh-TW" sz="1100" b="1" i="0" u="none" strike="noStrike">
                          <a:effectLst/>
                          <a:latin typeface="微軟正黑體" panose="020B0604030504040204" pitchFamily="34" charset="-120"/>
                          <a:ea typeface="微軟正黑體" panose="020B0604030504040204" pitchFamily="34" charset="-120"/>
                        </a:rPr>
                        <a:t>361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50937433"/>
                  </a:ext>
                </a:extLst>
              </a:tr>
              <a:tr h="230824">
                <a:tc>
                  <a:txBody>
                    <a:bodyPr/>
                    <a:lstStyle/>
                    <a:p>
                      <a:pPr algn="l" fontAlgn="ctr"/>
                      <a:r>
                        <a:rPr lang="zh-TW" altLang="en-US" sz="1100" b="1" i="0" u="none" strike="noStrike">
                          <a:effectLst/>
                          <a:latin typeface="微軟正黑體" panose="020B0604030504040204" pitchFamily="34" charset="-120"/>
                          <a:ea typeface="微軟正黑體" panose="020B0604030504040204" pitchFamily="34" charset="-120"/>
                        </a:rPr>
                        <a:t>   知服</a:t>
                      </a:r>
                      <a:r>
                        <a:rPr lang="en-US" altLang="zh-TW" sz="1100" b="1" i="0" u="none" strike="noStrike">
                          <a:effectLst/>
                          <a:latin typeface="微軟正黑體" panose="020B0604030504040204" pitchFamily="34" charset="-120"/>
                          <a:ea typeface="微軟正黑體" panose="020B0604030504040204" pitchFamily="34" charset="-120"/>
                        </a:rPr>
                        <a:t>-</a:t>
                      </a:r>
                      <a:r>
                        <a:rPr lang="zh-TW" altLang="en-US" sz="1100" b="1" i="0" u="none" strike="noStrike">
                          <a:effectLst/>
                          <a:latin typeface="微軟正黑體" panose="020B0604030504040204" pitchFamily="34" charset="-120"/>
                          <a:ea typeface="微軟正黑體" panose="020B0604030504040204" pitchFamily="34" charset="-120"/>
                        </a:rPr>
                        <a:t>可盈餘</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8,399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614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7,615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1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1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100" b="1" i="0" u="none" strike="noStrike">
                          <a:effectLst/>
                          <a:latin typeface="微軟正黑體" panose="020B0604030504040204" pitchFamily="34" charset="-120"/>
                          <a:ea typeface="微軟正黑體" panose="020B0604030504040204" pitchFamily="34" charset="-120"/>
                        </a:rPr>
                        <a:t>    </a:t>
                      </a:r>
                      <a:r>
                        <a:rPr lang="en-US" altLang="zh-TW" sz="1100" b="1" i="0" u="none" strike="noStrike">
                          <a:effectLst/>
                          <a:latin typeface="微軟正黑體" panose="020B0604030504040204" pitchFamily="34" charset="-120"/>
                          <a:ea typeface="微軟正黑體" panose="020B0604030504040204" pitchFamily="34" charset="-120"/>
                        </a:rPr>
                        <a:t>14,958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178%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44633096"/>
                  </a:ext>
                </a:extLst>
              </a:tr>
              <a:tr h="230824">
                <a:tc>
                  <a:txBody>
                    <a:bodyPr/>
                    <a:lstStyle/>
                    <a:p>
                      <a:pPr algn="l" fontAlgn="ctr"/>
                      <a:r>
                        <a:rPr lang="zh-TW" altLang="en-US" sz="1100" b="1" i="0" u="none" strike="noStrike">
                          <a:effectLst/>
                          <a:latin typeface="微軟正黑體" panose="020B0604030504040204" pitchFamily="34" charset="-120"/>
                          <a:ea typeface="微軟正黑體" panose="020B0604030504040204" pitchFamily="34" charset="-120"/>
                        </a:rPr>
                        <a:t>   知服</a:t>
                      </a:r>
                      <a:r>
                        <a:rPr lang="en-US" altLang="zh-TW" sz="1100" b="1" i="0" u="none" strike="noStrike">
                          <a:effectLst/>
                          <a:latin typeface="微軟正黑體" panose="020B0604030504040204" pitchFamily="34" charset="-120"/>
                          <a:ea typeface="微軟正黑體" panose="020B0604030504040204" pitchFamily="34" charset="-120"/>
                        </a:rPr>
                        <a:t>-</a:t>
                      </a:r>
                      <a:r>
                        <a:rPr lang="zh-TW" altLang="en-US" sz="1000" b="1" i="0" u="none" strike="noStrike">
                          <a:effectLst/>
                          <a:latin typeface="微軟正黑體" panose="020B0604030504040204" pitchFamily="34" charset="-120"/>
                          <a:ea typeface="微軟正黑體" panose="020B0604030504040204" pitchFamily="34" charset="-120"/>
                        </a:rPr>
                        <a:t>成本加公費法</a:t>
                      </a:r>
                      <a:endParaRPr lang="zh-TW" altLang="en-US" sz="1100" b="1" i="0" u="none" strike="noStrike">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190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216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1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1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100" b="1" i="0" u="none" strike="noStrike">
                          <a:effectLst/>
                          <a:latin typeface="微軟正黑體" panose="020B0604030504040204" pitchFamily="34" charset="-120"/>
                          <a:ea typeface="微軟正黑體" panose="020B0604030504040204" pitchFamily="34" charset="-120"/>
                        </a:rPr>
                        <a:t>          </a:t>
                      </a:r>
                      <a:r>
                        <a:rPr lang="en-US" altLang="zh-TW" sz="1100" b="1" i="0" u="none" strike="noStrike">
                          <a:effectLst/>
                          <a:latin typeface="微軟正黑體" panose="020B0604030504040204" pitchFamily="34" charset="-120"/>
                          <a:ea typeface="微軟正黑體" panose="020B0604030504040204" pitchFamily="34" charset="-120"/>
                        </a:rPr>
                        <a:t>348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0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06380738"/>
                  </a:ext>
                </a:extLst>
              </a:tr>
              <a:tr h="230824">
                <a:tc>
                  <a:txBody>
                    <a:bodyPr/>
                    <a:lstStyle/>
                    <a:p>
                      <a:pPr algn="l" fontAlgn="ctr"/>
                      <a:r>
                        <a:rPr lang="zh-TW" altLang="en-US" sz="1100" b="1" i="0" u="none" strike="noStrike">
                          <a:effectLst/>
                          <a:latin typeface="微軟正黑體" panose="020B0604030504040204" pitchFamily="34" charset="-120"/>
                          <a:ea typeface="微軟正黑體" panose="020B0604030504040204" pitchFamily="34" charset="-120"/>
                        </a:rPr>
                        <a:t>   衍 生 加 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1,429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zh-TW" altLang="en-US" sz="11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(131)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(573)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zh-TW" altLang="en-US" sz="11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zh-TW" altLang="en-US" sz="11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1100" b="1" i="0" u="none" strike="noStrike">
                          <a:effectLst/>
                          <a:latin typeface="微軟正黑體" panose="020B0604030504040204" pitchFamily="34" charset="-120"/>
                          <a:ea typeface="微軟正黑體" panose="020B0604030504040204" pitchFamily="34" charset="-120"/>
                        </a:rPr>
                        <a:t>2,617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183%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8022744"/>
                  </a:ext>
                </a:extLst>
              </a:tr>
              <a:tr h="338954">
                <a:tc>
                  <a:txBody>
                    <a:bodyPr/>
                    <a:lstStyle/>
                    <a:p>
                      <a:pPr algn="l" fontAlgn="ctr"/>
                      <a:r>
                        <a:rPr lang="zh-TW" altLang="en-US" sz="1100" b="1" i="0" u="none" strike="noStrike">
                          <a:effectLst/>
                          <a:latin typeface="微軟正黑體" panose="020B0604030504040204" pitchFamily="34" charset="-120"/>
                          <a:ea typeface="微軟正黑體" panose="020B0604030504040204" pitchFamily="34" charset="-120"/>
                        </a:rPr>
                        <a:t>企業收入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zh-TW" altLang="en-US" sz="1100" b="1" i="0" u="none" strike="noStrike">
                          <a:effectLst/>
                          <a:latin typeface="微軟正黑體" panose="020B0604030504040204" pitchFamily="34" charset="-120"/>
                          <a:ea typeface="微軟正黑體" panose="020B0604030504040204" pitchFamily="34" charset="-120"/>
                        </a:rPr>
                        <a:t>     </a:t>
                      </a:r>
                      <a:r>
                        <a:rPr lang="en-US" altLang="zh-TW" sz="1100" b="1" i="0" u="none" strike="noStrike">
                          <a:effectLst/>
                          <a:latin typeface="微軟正黑體" panose="020B0604030504040204" pitchFamily="34" charset="-120"/>
                          <a:ea typeface="微軟正黑體" panose="020B0604030504040204" pitchFamily="34" charset="-120"/>
                        </a:rPr>
                        <a:t>51,773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zh-TW" altLang="en-US" sz="1100" b="1"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100" b="1" i="0" u="none" strike="noStrike">
                          <a:effectLst/>
                          <a:latin typeface="微軟正黑體" panose="020B0604030504040204" pitchFamily="34" charset="-120"/>
                          <a:ea typeface="微軟正黑體" panose="020B0604030504040204" pitchFamily="34" charset="-120"/>
                        </a:rPr>
                        <a:t>1,616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100" b="1" i="0" u="none" strike="noStrike">
                          <a:effectLst/>
                          <a:latin typeface="微軟正黑體" panose="020B0604030504040204" pitchFamily="34" charset="-120"/>
                          <a:ea typeface="微軟正黑體" panose="020B0604030504040204" pitchFamily="34" charset="-120"/>
                        </a:rPr>
                        <a:t>20,904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100" b="1" i="0" u="none" strike="noStrike">
                          <a:effectLst/>
                          <a:latin typeface="微軟正黑體" panose="020B0604030504040204" pitchFamily="34" charset="-120"/>
                          <a:ea typeface="微軟正黑體" panose="020B0604030504040204" pitchFamily="34" charset="-120"/>
                        </a:rPr>
                        <a:t>43,823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100" b="1" i="0" u="none" strike="noStrike">
                          <a:effectLst/>
                          <a:latin typeface="微軟正黑體" panose="020B0604030504040204" pitchFamily="34" charset="-120"/>
                          <a:ea typeface="微軟正黑體" panose="020B0604030504040204" pitchFamily="34" charset="-120"/>
                        </a:rPr>
                        <a:t>7,660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100" b="1" i="0" u="none" strike="noStrike">
                          <a:effectLst/>
                          <a:latin typeface="微軟正黑體" panose="020B0604030504040204" pitchFamily="34" charset="-120"/>
                          <a:ea typeface="微軟正黑體" panose="020B0604030504040204" pitchFamily="34" charset="-120"/>
                        </a:rPr>
                        <a:t>51,483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99%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2118117725"/>
                  </a:ext>
                </a:extLst>
              </a:tr>
              <a:tr h="338954">
                <a:tc>
                  <a:txBody>
                    <a:bodyPr/>
                    <a:lstStyle/>
                    <a:p>
                      <a:pPr algn="l" fontAlgn="ctr"/>
                      <a:r>
                        <a:rPr lang="zh-TW" altLang="en-US" sz="1100" b="1" i="0" u="none" strike="noStrike">
                          <a:effectLst/>
                          <a:latin typeface="微軟正黑體" panose="020B0604030504040204" pitchFamily="34" charset="-120"/>
                          <a:ea typeface="微軟正黑體" panose="020B0604030504040204" pitchFamily="34" charset="-120"/>
                        </a:rPr>
                        <a:t>科專研發成果收入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zh-TW" altLang="en-US" sz="1100" b="1" i="0" u="none" strike="noStrike">
                          <a:effectLst/>
                          <a:latin typeface="微軟正黑體" panose="020B0604030504040204" pitchFamily="34" charset="-120"/>
                          <a:ea typeface="微軟正黑體" panose="020B0604030504040204" pitchFamily="34" charset="-120"/>
                        </a:rPr>
                        <a:t>       </a:t>
                      </a:r>
                      <a:r>
                        <a:rPr lang="en-US" altLang="zh-TW" sz="1100" b="1" i="0" u="none" strike="noStrike">
                          <a:effectLst/>
                          <a:latin typeface="微軟正黑體" panose="020B0604030504040204" pitchFamily="34" charset="-120"/>
                          <a:ea typeface="微軟正黑體" panose="020B0604030504040204" pitchFamily="34" charset="-120"/>
                        </a:rPr>
                        <a:t>4,791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zh-TW" altLang="en-US" sz="1100" b="1"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1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100" b="1" i="0" u="none" strike="noStrike">
                          <a:effectLst/>
                          <a:latin typeface="微軟正黑體" panose="020B0604030504040204" pitchFamily="34" charset="-120"/>
                          <a:ea typeface="微軟正黑體" panose="020B0604030504040204" pitchFamily="34" charset="-120"/>
                        </a:rPr>
                        <a:t>1,600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100" b="1" i="0" u="none" strike="noStrike">
                          <a:effectLst/>
                          <a:latin typeface="微軟正黑體" panose="020B0604030504040204" pitchFamily="34" charset="-120"/>
                          <a:ea typeface="微軟正黑體" panose="020B0604030504040204" pitchFamily="34" charset="-120"/>
                        </a:rPr>
                        <a:t>3,100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3,500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100" b="1" i="0" u="none" strike="noStrike">
                          <a:effectLst/>
                          <a:latin typeface="微軟正黑體" panose="020B0604030504040204" pitchFamily="34" charset="-120"/>
                          <a:ea typeface="微軟正黑體" panose="020B0604030504040204" pitchFamily="34" charset="-120"/>
                        </a:rPr>
                        <a:t>6,600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138%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871847421"/>
                  </a:ext>
                </a:extLst>
              </a:tr>
              <a:tr h="338954">
                <a:tc>
                  <a:txBody>
                    <a:bodyPr/>
                    <a:lstStyle/>
                    <a:p>
                      <a:pPr algn="l" fontAlgn="ctr"/>
                      <a:r>
                        <a:rPr lang="zh-TW" altLang="en-US" sz="1100" b="1" i="0" u="none" strike="noStrike">
                          <a:effectLst/>
                          <a:latin typeface="微軟正黑體" panose="020B0604030504040204" pitchFamily="34" charset="-120"/>
                          <a:ea typeface="微軟正黑體" panose="020B0604030504040204" pitchFamily="34" charset="-120"/>
                        </a:rPr>
                        <a:t>科專研發成果收入繳庫</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zh-TW" altLang="en-US" sz="1100" b="1" i="0" u="none" strike="noStrike">
                          <a:effectLst/>
                          <a:latin typeface="微軟正黑體" panose="020B0604030504040204" pitchFamily="34" charset="-120"/>
                          <a:ea typeface="微軟正黑體" panose="020B0604030504040204" pitchFamily="34" charset="-120"/>
                        </a:rPr>
                        <a:t>       </a:t>
                      </a:r>
                      <a:r>
                        <a:rPr lang="en-US" altLang="zh-TW" sz="1100" b="1" i="0" u="none" strike="noStrike">
                          <a:effectLst/>
                          <a:latin typeface="微軟正黑體" panose="020B0604030504040204" pitchFamily="34" charset="-120"/>
                          <a:ea typeface="微軟正黑體" panose="020B0604030504040204" pitchFamily="34" charset="-120"/>
                        </a:rPr>
                        <a:t>2,347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l" fontAlgn="ctr"/>
                      <a:r>
                        <a:rPr lang="zh-TW" altLang="en-US" sz="1100" b="1"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1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100" b="1" i="0" u="none" strike="noStrike">
                          <a:effectLst/>
                          <a:latin typeface="微軟正黑體" panose="020B0604030504040204" pitchFamily="34" charset="-120"/>
                          <a:ea typeface="微軟正黑體" panose="020B0604030504040204" pitchFamily="34" charset="-120"/>
                        </a:rPr>
                        <a:t>640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100" b="1" i="0" u="none" strike="noStrike">
                          <a:effectLst/>
                          <a:latin typeface="微軟正黑體" panose="020B0604030504040204" pitchFamily="34" charset="-120"/>
                          <a:ea typeface="微軟正黑體" panose="020B0604030504040204" pitchFamily="34" charset="-120"/>
                        </a:rPr>
                        <a:t>1,550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1,925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100" b="1" i="0" u="none" strike="noStrike">
                          <a:effectLst/>
                          <a:latin typeface="微軟正黑體" panose="020B0604030504040204" pitchFamily="34" charset="-120"/>
                          <a:ea typeface="微軟正黑體" panose="020B0604030504040204" pitchFamily="34" charset="-120"/>
                        </a:rPr>
                        <a:t>3,475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000" b="1" i="0" u="none" strike="noStrike" dirty="0">
                          <a:effectLst/>
                          <a:latin typeface="微軟正黑體" panose="020B0604030504040204" pitchFamily="34" charset="-120"/>
                          <a:ea typeface="微軟正黑體" panose="020B0604030504040204" pitchFamily="34" charset="-120"/>
                        </a:rPr>
                        <a:t>148%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2135335612"/>
                  </a:ext>
                </a:extLst>
              </a:tr>
            </a:tbl>
          </a:graphicData>
        </a:graphic>
      </p:graphicFrame>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4</a:t>
            </a:fld>
            <a:endParaRPr/>
          </a:p>
        </p:txBody>
      </p:sp>
      <p:sp>
        <p:nvSpPr>
          <p:cNvPr id="1048" name="標題 1"/>
          <p:cNvSpPr txBox="1">
            <a:spLocks noGrp="1"/>
          </p:cNvSpPr>
          <p:nvPr>
            <p:ph type="title"/>
          </p:nvPr>
        </p:nvSpPr>
        <p:spPr>
          <a:xfrm>
            <a:off x="-4" y="161243"/>
            <a:ext cx="12192007" cy="876301"/>
          </a:xfrm>
          <a:prstGeom prst="rect">
            <a:avLst/>
          </a:prstGeom>
        </p:spPr>
        <p:txBody>
          <a:bodyPr/>
          <a:lstStyle/>
          <a:p>
            <a:pPr algn="ctr">
              <a:defRPr>
                <a:solidFill>
                  <a:srgbClr val="A50021"/>
                </a:solidFill>
                <a:latin typeface="微軟正黑體"/>
                <a:ea typeface="微軟正黑體"/>
                <a:cs typeface="微軟正黑體"/>
                <a:sym typeface="微軟正黑體"/>
              </a:defRPr>
            </a:pPr>
            <a:r>
              <a:t>  </a:t>
            </a:r>
            <a:r>
              <a:rPr b="1">
                <a:solidFill>
                  <a:srgbClr val="000099"/>
                </a:solidFill>
              </a:rPr>
              <a:t>S 組業務能見度與缺口分析</a:t>
            </a:r>
          </a:p>
        </p:txBody>
      </p:sp>
      <p:sp>
        <p:nvSpPr>
          <p:cNvPr id="1049" name="文字方塊 7"/>
          <p:cNvSpPr txBox="1"/>
          <p:nvPr/>
        </p:nvSpPr>
        <p:spPr>
          <a:xfrm>
            <a:off x="9776951" y="599393"/>
            <a:ext cx="866137"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50" name="矩形 6"/>
          <p:cNvSpPr txBox="1"/>
          <p:nvPr/>
        </p:nvSpPr>
        <p:spPr>
          <a:xfrm>
            <a:off x="4096141" y="782275"/>
            <a:ext cx="399971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t>企業收入業績目標：51,773K</a:t>
            </a:r>
          </a:p>
        </p:txBody>
      </p:sp>
      <p:graphicFrame>
        <p:nvGraphicFramePr>
          <p:cNvPr id="4" name="表格 3">
            <a:extLst>
              <a:ext uri="{FF2B5EF4-FFF2-40B4-BE49-F238E27FC236}">
                <a16:creationId xmlns:a16="http://schemas.microsoft.com/office/drawing/2014/main" id="{D6D1B649-BB30-458F-8E23-CB789CC97B91}"/>
              </a:ext>
            </a:extLst>
          </p:cNvPr>
          <p:cNvGraphicFramePr>
            <a:graphicFrameLocks noGrp="1"/>
          </p:cNvGraphicFramePr>
          <p:nvPr>
            <p:extLst>
              <p:ext uri="{D42A27DB-BD31-4B8C-83A1-F6EECF244321}">
                <p14:modId xmlns:p14="http://schemas.microsoft.com/office/powerpoint/2010/main" val="1087351371"/>
              </p:ext>
            </p:extLst>
          </p:nvPr>
        </p:nvGraphicFramePr>
        <p:xfrm>
          <a:off x="948682" y="1208692"/>
          <a:ext cx="10294629" cy="5488065"/>
        </p:xfrm>
        <a:graphic>
          <a:graphicData uri="http://schemas.openxmlformats.org/drawingml/2006/table">
            <a:tbl>
              <a:tblPr/>
              <a:tblGrid>
                <a:gridCol w="554871">
                  <a:extLst>
                    <a:ext uri="{9D8B030D-6E8A-4147-A177-3AD203B41FA5}">
                      <a16:colId xmlns:a16="http://schemas.microsoft.com/office/drawing/2014/main" val="3504716275"/>
                    </a:ext>
                  </a:extLst>
                </a:gridCol>
                <a:gridCol w="743763">
                  <a:extLst>
                    <a:ext uri="{9D8B030D-6E8A-4147-A177-3AD203B41FA5}">
                      <a16:colId xmlns:a16="http://schemas.microsoft.com/office/drawing/2014/main" val="2419089327"/>
                    </a:ext>
                  </a:extLst>
                </a:gridCol>
                <a:gridCol w="537162">
                  <a:extLst>
                    <a:ext uri="{9D8B030D-6E8A-4147-A177-3AD203B41FA5}">
                      <a16:colId xmlns:a16="http://schemas.microsoft.com/office/drawing/2014/main" val="1861646744"/>
                    </a:ext>
                  </a:extLst>
                </a:gridCol>
                <a:gridCol w="525357">
                  <a:extLst>
                    <a:ext uri="{9D8B030D-6E8A-4147-A177-3AD203B41FA5}">
                      <a16:colId xmlns:a16="http://schemas.microsoft.com/office/drawing/2014/main" val="1676055241"/>
                    </a:ext>
                  </a:extLst>
                </a:gridCol>
                <a:gridCol w="584385">
                  <a:extLst>
                    <a:ext uri="{9D8B030D-6E8A-4147-A177-3AD203B41FA5}">
                      <a16:colId xmlns:a16="http://schemas.microsoft.com/office/drawing/2014/main" val="519573298"/>
                    </a:ext>
                  </a:extLst>
                </a:gridCol>
                <a:gridCol w="584385">
                  <a:extLst>
                    <a:ext uri="{9D8B030D-6E8A-4147-A177-3AD203B41FA5}">
                      <a16:colId xmlns:a16="http://schemas.microsoft.com/office/drawing/2014/main" val="2587633717"/>
                    </a:ext>
                  </a:extLst>
                </a:gridCol>
                <a:gridCol w="667026">
                  <a:extLst>
                    <a:ext uri="{9D8B030D-6E8A-4147-A177-3AD203B41FA5}">
                      <a16:colId xmlns:a16="http://schemas.microsoft.com/office/drawing/2014/main" val="1799923798"/>
                    </a:ext>
                  </a:extLst>
                </a:gridCol>
                <a:gridCol w="2207678">
                  <a:extLst>
                    <a:ext uri="{9D8B030D-6E8A-4147-A177-3AD203B41FA5}">
                      <a16:colId xmlns:a16="http://schemas.microsoft.com/office/drawing/2014/main" val="272902334"/>
                    </a:ext>
                  </a:extLst>
                </a:gridCol>
                <a:gridCol w="560775">
                  <a:extLst>
                    <a:ext uri="{9D8B030D-6E8A-4147-A177-3AD203B41FA5}">
                      <a16:colId xmlns:a16="http://schemas.microsoft.com/office/drawing/2014/main" val="2338752368"/>
                    </a:ext>
                  </a:extLst>
                </a:gridCol>
                <a:gridCol w="607998">
                  <a:extLst>
                    <a:ext uri="{9D8B030D-6E8A-4147-A177-3AD203B41FA5}">
                      <a16:colId xmlns:a16="http://schemas.microsoft.com/office/drawing/2014/main" val="167759077"/>
                    </a:ext>
                  </a:extLst>
                </a:gridCol>
                <a:gridCol w="519454">
                  <a:extLst>
                    <a:ext uri="{9D8B030D-6E8A-4147-A177-3AD203B41FA5}">
                      <a16:colId xmlns:a16="http://schemas.microsoft.com/office/drawing/2014/main" val="1661967886"/>
                    </a:ext>
                  </a:extLst>
                </a:gridCol>
                <a:gridCol w="478134">
                  <a:extLst>
                    <a:ext uri="{9D8B030D-6E8A-4147-A177-3AD203B41FA5}">
                      <a16:colId xmlns:a16="http://schemas.microsoft.com/office/drawing/2014/main" val="4133706908"/>
                    </a:ext>
                  </a:extLst>
                </a:gridCol>
                <a:gridCol w="495842">
                  <a:extLst>
                    <a:ext uri="{9D8B030D-6E8A-4147-A177-3AD203B41FA5}">
                      <a16:colId xmlns:a16="http://schemas.microsoft.com/office/drawing/2014/main" val="2504349833"/>
                    </a:ext>
                  </a:extLst>
                </a:gridCol>
                <a:gridCol w="661122">
                  <a:extLst>
                    <a:ext uri="{9D8B030D-6E8A-4147-A177-3AD203B41FA5}">
                      <a16:colId xmlns:a16="http://schemas.microsoft.com/office/drawing/2014/main" val="1254732812"/>
                    </a:ext>
                  </a:extLst>
                </a:gridCol>
                <a:gridCol w="566677">
                  <a:extLst>
                    <a:ext uri="{9D8B030D-6E8A-4147-A177-3AD203B41FA5}">
                      <a16:colId xmlns:a16="http://schemas.microsoft.com/office/drawing/2014/main" val="891000044"/>
                    </a:ext>
                  </a:extLst>
                </a:gridCol>
              </a:tblGrid>
              <a:tr h="294388">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ct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101686" marR="101686" marT="50843" marB="5084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200" b="1" i="0" u="none" strike="noStrike">
                          <a:effectLst/>
                          <a:latin typeface="微軟正黑體" panose="020B0604030504040204" pitchFamily="34" charset="-120"/>
                          <a:ea typeface="微軟正黑體" panose="020B0604030504040204" pitchFamily="34" charset="-120"/>
                        </a:rPr>
                        <a:t>廠商名稱</a:t>
                      </a:r>
                    </a:p>
                  </a:txBody>
                  <a:tcPr marL="101686" marR="101686" marT="50843" marB="5084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收入認列數</a:t>
                      </a:r>
                    </a:p>
                  </a:txBody>
                  <a:tcPr marL="101686" marR="101686" marT="50843" marB="50843"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939244684"/>
                  </a:ext>
                </a:extLst>
              </a:tr>
              <a:tr h="258821">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ctr" fontAlgn="b"/>
                      <a:r>
                        <a:rPr lang="zh-TW" altLang="en-US" sz="11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1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1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1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a:txBody>
                    <a:bodyPr/>
                    <a:lstStyle/>
                    <a:p>
                      <a:pPr algn="ctr" fontAlgn="b"/>
                      <a:r>
                        <a:rPr lang="en-US" sz="11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1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1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1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1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49928907"/>
                  </a:ext>
                </a:extLst>
              </a:tr>
              <a:tr h="363749">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173%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89,581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46,800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FFFF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000" b="1" i="0" u="none" strike="noStrike">
                          <a:solidFill>
                            <a:srgbClr val="FFFF00"/>
                          </a:solidFill>
                          <a:effectLst/>
                          <a:latin typeface="微軟正黑體" panose="020B0604030504040204" pitchFamily="34" charset="-120"/>
                          <a:ea typeface="微軟正黑體" panose="020B0604030504040204" pitchFamily="34" charset="-120"/>
                        </a:rPr>
                        <a:t>0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000" b="1" i="0" u="none" strike="noStrike">
                          <a:solidFill>
                            <a:srgbClr val="FFFF00"/>
                          </a:solidFill>
                          <a:effectLst/>
                          <a:latin typeface="微軟正黑體" panose="020B0604030504040204" pitchFamily="34" charset="-120"/>
                          <a:ea typeface="微軟正黑體" panose="020B0604030504040204" pitchFamily="34" charset="-120"/>
                        </a:rPr>
                        <a:t>2,000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2,000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47,412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92%</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9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900" b="0" i="0" u="none" strike="noStrike">
                          <a:effectLst/>
                          <a:latin typeface="微軟正黑體" panose="020B0604030504040204" pitchFamily="34" charset="-120"/>
                          <a:ea typeface="微軟正黑體" panose="020B0604030504040204" pitchFamily="34" charset="-120"/>
                        </a:rPr>
                        <a:t>4,361 </a:t>
                      </a:r>
                    </a:p>
                  </a:txBody>
                  <a:tcPr marL="0" marR="0" marT="0" marB="0" anchor="ctr">
                    <a:lnL>
                      <a:noFill/>
                    </a:lnL>
                    <a:lnR>
                      <a:noFill/>
                    </a:lnR>
                    <a:lnT>
                      <a:noFill/>
                    </a:lnT>
                    <a:lnB>
                      <a:noFill/>
                    </a:lnB>
                  </a:tcPr>
                </a:tc>
                <a:extLst>
                  <a:ext uri="{0D108BD9-81ED-4DB2-BD59-A6C34878D82A}">
                    <a16:rowId xmlns:a16="http://schemas.microsoft.com/office/drawing/2014/main" val="1233287988"/>
                  </a:ext>
                </a:extLst>
              </a:tr>
              <a:tr h="265816">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泰沂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938079935"/>
                  </a:ext>
                </a:extLst>
              </a:tr>
              <a:tr h="265816">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36,000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30,000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中強光電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512884961"/>
                  </a:ext>
                </a:extLst>
              </a:tr>
              <a:tr h="265816">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701153737"/>
                  </a:ext>
                </a:extLst>
              </a:tr>
              <a:tr h="265816">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4,800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4,800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美律電子</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134996062"/>
                  </a:ext>
                </a:extLst>
              </a:tr>
              <a:tr h="265816">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539616835"/>
                  </a:ext>
                </a:extLst>
              </a:tr>
              <a:tr h="257888">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雙葉電子</a:t>
                      </a:r>
                      <a:r>
                        <a:rPr lang="en-US" altLang="zh-TW" sz="1000" b="0" i="0" u="none" strike="noStrike">
                          <a:effectLst/>
                          <a:latin typeface="微軟正黑體" panose="020B0604030504040204" pitchFamily="34" charset="-120"/>
                          <a:ea typeface="微軟正黑體" panose="020B0604030504040204" pitchFamily="34" charset="-12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925807496"/>
                  </a:ext>
                </a:extLst>
              </a:tr>
              <a:tr h="257888">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愛菲斯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641713206"/>
                  </a:ext>
                </a:extLst>
              </a:tr>
              <a:tr h="376807">
                <a:tc>
                  <a:txBody>
                    <a:bodyPr/>
                    <a:lstStyle/>
                    <a:p>
                      <a:pPr algn="r" fontAlgn="ctr"/>
                      <a:r>
                        <a:rPr lang="zh-TW" altLang="en-US" sz="9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900" b="0" i="0" u="none" strike="noStrike">
                          <a:effectLst/>
                          <a:latin typeface="微軟正黑體" panose="020B0604030504040204" pitchFamily="34" charset="-120"/>
                          <a:ea typeface="微軟正黑體" panose="020B0604030504040204" pitchFamily="34" charset="-120"/>
                        </a:rPr>
                        <a:t>8,992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83%</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42,781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000" b="1" i="0" u="none" strike="noStrike">
                          <a:solidFill>
                            <a:srgbClr val="E6B8B7"/>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a:noFill/>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推廣中</a:t>
                      </a:r>
                      <a:b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1000" b="1" i="0" u="none" strike="noStrike">
                          <a:solidFill>
                            <a:srgbClr val="E6B8B7"/>
                          </a:solidFill>
                          <a:effectLst/>
                          <a:latin typeface="微軟正黑體" panose="020B0604030504040204" pitchFamily="34" charset="-120"/>
                          <a:ea typeface="微軟正黑體" panose="020B0604030504040204" pitchFamily="34" charset="-120"/>
                        </a:rPr>
                        <a:t>0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1,589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45,412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88%</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9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900" b="0" i="0" u="none" strike="noStrike">
                          <a:effectLst/>
                          <a:latin typeface="微軟正黑體" panose="020B0604030504040204" pitchFamily="34" charset="-120"/>
                          <a:ea typeface="微軟正黑體" panose="020B0604030504040204" pitchFamily="34" charset="-120"/>
                        </a:rPr>
                        <a:t>6,361 </a:t>
                      </a:r>
                    </a:p>
                  </a:txBody>
                  <a:tcPr marL="0" marR="0" marT="0" marB="0" anchor="ctr">
                    <a:lnL>
                      <a:noFill/>
                    </a:lnL>
                    <a:lnR>
                      <a:noFill/>
                    </a:lnR>
                    <a:lnT>
                      <a:noFill/>
                    </a:lnT>
                    <a:lnB>
                      <a:noFill/>
                    </a:lnB>
                  </a:tcPr>
                </a:tc>
                <a:extLst>
                  <a:ext uri="{0D108BD9-81ED-4DB2-BD59-A6C34878D82A}">
                    <a16:rowId xmlns:a16="http://schemas.microsoft.com/office/drawing/2014/main" val="2935281517"/>
                  </a:ext>
                </a:extLst>
              </a:tr>
              <a:tr h="279806">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大可創藝</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1,429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1,429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889679225"/>
                  </a:ext>
                </a:extLst>
              </a:tr>
              <a:tr h="279806">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000" b="0" i="0" u="none" strike="noStrike" dirty="0">
                          <a:effectLst/>
                          <a:latin typeface="微軟正黑體" panose="020B0604030504040204" pitchFamily="34" charset="-120"/>
                          <a:ea typeface="微軟正黑體" panose="020B0604030504040204" pitchFamily="34" charset="-120"/>
                        </a:rPr>
                        <a:t>寬緯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835581047"/>
                  </a:ext>
                </a:extLst>
              </a:tr>
              <a:tr h="272812">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雙葉電子</a:t>
                      </a: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538438277"/>
                  </a:ext>
                </a:extLst>
              </a:tr>
              <a:tr h="272812">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動聯國際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54861293"/>
                  </a:ext>
                </a:extLst>
              </a:tr>
              <a:tr h="272812">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創智生物科技</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587608235"/>
                  </a:ext>
                </a:extLst>
              </a:tr>
              <a:tr h="272812">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194906268"/>
                  </a:ext>
                </a:extLst>
              </a:tr>
              <a:tr h="363749">
                <a:tc>
                  <a:txBody>
                    <a:bodyPr/>
                    <a:lstStyle/>
                    <a:p>
                      <a:pPr algn="r" fontAlgn="ctr"/>
                      <a:r>
                        <a:rPr lang="zh-TW" altLang="en-US" sz="9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900" b="0" i="0" u="none" strike="noStrike">
                          <a:effectLst/>
                          <a:latin typeface="微軟正黑體" panose="020B0604030504040204" pitchFamily="34" charset="-120"/>
                          <a:ea typeface="微軟正黑體" panose="020B0604030504040204" pitchFamily="34" charset="-120"/>
                        </a:rPr>
                        <a:t>8,992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83%</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42,781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42,781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40,896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100" b="1" i="0" u="none" strike="noStrike">
                          <a:solidFill>
                            <a:srgbClr val="000000"/>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26,437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28,323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43,823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9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900" b="0" i="0" u="none" strike="noStrike">
                          <a:effectLst/>
                          <a:latin typeface="微軟正黑體" panose="020B0604030504040204" pitchFamily="34" charset="-120"/>
                          <a:ea typeface="微軟正黑體" panose="020B0604030504040204" pitchFamily="34" charset="-120"/>
                        </a:rPr>
                        <a:t>7,950 </a:t>
                      </a:r>
                    </a:p>
                  </a:txBody>
                  <a:tcPr marL="0" marR="0" marT="0" marB="0" anchor="ctr">
                    <a:lnL>
                      <a:noFill/>
                    </a:lnL>
                    <a:lnR>
                      <a:noFill/>
                    </a:lnR>
                    <a:lnT>
                      <a:noFill/>
                    </a:lnT>
                    <a:lnB>
                      <a:noFill/>
                    </a:lnB>
                  </a:tcPr>
                </a:tc>
                <a:extLst>
                  <a:ext uri="{0D108BD9-81ED-4DB2-BD59-A6C34878D82A}">
                    <a16:rowId xmlns:a16="http://schemas.microsoft.com/office/drawing/2014/main" val="3626621233"/>
                  </a:ext>
                </a:extLst>
              </a:tr>
              <a:tr h="334835">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9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9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9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zh-TW" altLang="en-US" sz="9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900" b="1" i="0" u="none" strike="noStrike">
                          <a:effectLst/>
                          <a:latin typeface="微軟正黑體" panose="020B0604030504040204" pitchFamily="34" charset="-120"/>
                          <a:ea typeface="微軟正黑體" panose="020B0604030504040204" pitchFamily="34" charset="-120"/>
                        </a:rPr>
                        <a:t>Backlog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100" b="1" i="0" u="none" strike="noStrike">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14,000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15,500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FFFFFF"/>
                          </a:solidFill>
                          <a:effectLst/>
                          <a:latin typeface="微軟正黑體" panose="020B0604030504040204" pitchFamily="34" charset="-120"/>
                          <a:ea typeface="微軟正黑體" panose="020B0604030504040204" pitchFamily="34" charset="-120"/>
                        </a:rPr>
                        <a:t>15,500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30%</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dirty="0">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665295726"/>
                  </a:ext>
                </a:extLst>
              </a:tr>
            </a:tbl>
          </a:graphicData>
        </a:graphic>
      </p:graphicFrame>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3"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b="1">
                <a:latin typeface="微軟正黑體"/>
                <a:ea typeface="微軟正黑體"/>
                <a:cs typeface="微軟正黑體"/>
                <a:sym typeface="微軟正黑體"/>
              </a:defRPr>
            </a:lvl1pPr>
          </a:lstStyle>
          <a:p>
            <a:fld id="{86CB4B4D-7CA3-9044-876B-883B54F8677D}" type="slidenum">
              <a:t>5</a:t>
            </a:fld>
            <a:endParaRPr/>
          </a:p>
        </p:txBody>
      </p:sp>
      <p:sp>
        <p:nvSpPr>
          <p:cNvPr id="1054" name="標題 1"/>
          <p:cNvSpPr txBox="1">
            <a:spLocks noGrp="1"/>
          </p:cNvSpPr>
          <p:nvPr>
            <p:ph type="title"/>
          </p:nvPr>
        </p:nvSpPr>
        <p:spPr>
          <a:xfrm>
            <a:off x="1991548" y="188637"/>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衍生加值業務能見度</a:t>
            </a:r>
          </a:p>
        </p:txBody>
      </p:sp>
      <p:sp>
        <p:nvSpPr>
          <p:cNvPr id="1055" name="文字方塊 7"/>
          <p:cNvSpPr txBox="1"/>
          <p:nvPr/>
        </p:nvSpPr>
        <p:spPr>
          <a:xfrm>
            <a:off x="9767382" y="921407"/>
            <a:ext cx="866137"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56" name="矩形 6"/>
          <p:cNvSpPr txBox="1"/>
          <p:nvPr/>
        </p:nvSpPr>
        <p:spPr>
          <a:xfrm>
            <a:off x="4133679" y="879652"/>
            <a:ext cx="3220598"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t>衍生加值目標：6,470K</a:t>
            </a:r>
          </a:p>
        </p:txBody>
      </p:sp>
      <p:graphicFrame>
        <p:nvGraphicFramePr>
          <p:cNvPr id="3" name="表格 2">
            <a:extLst>
              <a:ext uri="{FF2B5EF4-FFF2-40B4-BE49-F238E27FC236}">
                <a16:creationId xmlns:a16="http://schemas.microsoft.com/office/drawing/2014/main" id="{3A730FFE-D7B7-4096-A4E8-5B194BE640B3}"/>
              </a:ext>
            </a:extLst>
          </p:cNvPr>
          <p:cNvGraphicFramePr>
            <a:graphicFrameLocks noGrp="1"/>
          </p:cNvGraphicFramePr>
          <p:nvPr>
            <p:extLst>
              <p:ext uri="{D42A27DB-BD31-4B8C-83A1-F6EECF244321}">
                <p14:modId xmlns:p14="http://schemas.microsoft.com/office/powerpoint/2010/main" val="1329705868"/>
              </p:ext>
            </p:extLst>
          </p:nvPr>
        </p:nvGraphicFramePr>
        <p:xfrm>
          <a:off x="1107679" y="1390189"/>
          <a:ext cx="9976641" cy="5114522"/>
        </p:xfrm>
        <a:graphic>
          <a:graphicData uri="http://schemas.openxmlformats.org/drawingml/2006/table">
            <a:tbl>
              <a:tblPr/>
              <a:tblGrid>
                <a:gridCol w="720118">
                  <a:extLst>
                    <a:ext uri="{9D8B030D-6E8A-4147-A177-3AD203B41FA5}">
                      <a16:colId xmlns:a16="http://schemas.microsoft.com/office/drawing/2014/main" val="420736080"/>
                    </a:ext>
                  </a:extLst>
                </a:gridCol>
                <a:gridCol w="750123">
                  <a:extLst>
                    <a:ext uri="{9D8B030D-6E8A-4147-A177-3AD203B41FA5}">
                      <a16:colId xmlns:a16="http://schemas.microsoft.com/office/drawing/2014/main" val="3707086028"/>
                    </a:ext>
                  </a:extLst>
                </a:gridCol>
                <a:gridCol w="682612">
                  <a:extLst>
                    <a:ext uri="{9D8B030D-6E8A-4147-A177-3AD203B41FA5}">
                      <a16:colId xmlns:a16="http://schemas.microsoft.com/office/drawing/2014/main" val="1870190897"/>
                    </a:ext>
                  </a:extLst>
                </a:gridCol>
                <a:gridCol w="630104">
                  <a:extLst>
                    <a:ext uri="{9D8B030D-6E8A-4147-A177-3AD203B41FA5}">
                      <a16:colId xmlns:a16="http://schemas.microsoft.com/office/drawing/2014/main" val="4129464972"/>
                    </a:ext>
                  </a:extLst>
                </a:gridCol>
                <a:gridCol w="630104">
                  <a:extLst>
                    <a:ext uri="{9D8B030D-6E8A-4147-A177-3AD203B41FA5}">
                      <a16:colId xmlns:a16="http://schemas.microsoft.com/office/drawing/2014/main" val="3455443599"/>
                    </a:ext>
                  </a:extLst>
                </a:gridCol>
                <a:gridCol w="652608">
                  <a:extLst>
                    <a:ext uri="{9D8B030D-6E8A-4147-A177-3AD203B41FA5}">
                      <a16:colId xmlns:a16="http://schemas.microsoft.com/office/drawing/2014/main" val="1592721429"/>
                    </a:ext>
                  </a:extLst>
                </a:gridCol>
                <a:gridCol w="2070341">
                  <a:extLst>
                    <a:ext uri="{9D8B030D-6E8A-4147-A177-3AD203B41FA5}">
                      <a16:colId xmlns:a16="http://schemas.microsoft.com/office/drawing/2014/main" val="3698226582"/>
                    </a:ext>
                  </a:extLst>
                </a:gridCol>
                <a:gridCol w="712617">
                  <a:extLst>
                    <a:ext uri="{9D8B030D-6E8A-4147-A177-3AD203B41FA5}">
                      <a16:colId xmlns:a16="http://schemas.microsoft.com/office/drawing/2014/main" val="1647866761"/>
                    </a:ext>
                  </a:extLst>
                </a:gridCol>
                <a:gridCol w="502583">
                  <a:extLst>
                    <a:ext uri="{9D8B030D-6E8A-4147-A177-3AD203B41FA5}">
                      <a16:colId xmlns:a16="http://schemas.microsoft.com/office/drawing/2014/main" val="2237482368"/>
                    </a:ext>
                  </a:extLst>
                </a:gridCol>
                <a:gridCol w="547590">
                  <a:extLst>
                    <a:ext uri="{9D8B030D-6E8A-4147-A177-3AD203B41FA5}">
                      <a16:colId xmlns:a16="http://schemas.microsoft.com/office/drawing/2014/main" val="2635268297"/>
                    </a:ext>
                  </a:extLst>
                </a:gridCol>
                <a:gridCol w="637605">
                  <a:extLst>
                    <a:ext uri="{9D8B030D-6E8A-4147-A177-3AD203B41FA5}">
                      <a16:colId xmlns:a16="http://schemas.microsoft.com/office/drawing/2014/main" val="3196586378"/>
                    </a:ext>
                  </a:extLst>
                </a:gridCol>
                <a:gridCol w="720118">
                  <a:extLst>
                    <a:ext uri="{9D8B030D-6E8A-4147-A177-3AD203B41FA5}">
                      <a16:colId xmlns:a16="http://schemas.microsoft.com/office/drawing/2014/main" val="2842960940"/>
                    </a:ext>
                  </a:extLst>
                </a:gridCol>
                <a:gridCol w="720118">
                  <a:extLst>
                    <a:ext uri="{9D8B030D-6E8A-4147-A177-3AD203B41FA5}">
                      <a16:colId xmlns:a16="http://schemas.microsoft.com/office/drawing/2014/main" val="4032982775"/>
                    </a:ext>
                  </a:extLst>
                </a:gridCol>
              </a:tblGrid>
              <a:tr h="429450">
                <a:tc>
                  <a:txBody>
                    <a:bodyPr/>
                    <a:lstStyle/>
                    <a:p>
                      <a:pPr algn="l" fontAlgn="b"/>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tc>
                  <a:txBody>
                    <a:bodyPr/>
                    <a:lstStyle/>
                    <a:p>
                      <a:pPr algn="l" fontAlgn="b"/>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ctr"/>
                      <a:r>
                        <a:rPr lang="zh-TW" altLang="en-US" sz="17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98297" marR="98297" marT="49149" marB="4914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700" b="1" i="0" u="none" strike="noStrike">
                          <a:solidFill>
                            <a:srgbClr val="000000"/>
                          </a:solidFill>
                          <a:effectLst/>
                          <a:latin typeface="微軟正黑體" panose="020B0604030504040204" pitchFamily="34" charset="-120"/>
                          <a:ea typeface="微軟正黑體" panose="020B0604030504040204" pitchFamily="34" charset="-120"/>
                        </a:rPr>
                        <a:t>廠商名稱</a:t>
                      </a:r>
                    </a:p>
                  </a:txBody>
                  <a:tcPr marL="98297" marR="98297" marT="49149" marB="4914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4">
                  <a:txBody>
                    <a:bodyPr/>
                    <a:lstStyle/>
                    <a:p>
                      <a:pPr algn="ctr" fontAlgn="ctr"/>
                      <a:r>
                        <a:rPr lang="zh-TW" altLang="en-US" sz="1700" b="1" i="0" u="none" strike="noStrike">
                          <a:solidFill>
                            <a:srgbClr val="0000FF"/>
                          </a:solidFill>
                          <a:effectLst/>
                          <a:latin typeface="微軟正黑體" panose="020B0604030504040204" pitchFamily="34" charset="-120"/>
                          <a:ea typeface="微軟正黑體" panose="020B0604030504040204" pitchFamily="34" charset="-120"/>
                        </a:rPr>
                        <a:t>收入認列</a:t>
                      </a:r>
                    </a:p>
                  </a:txBody>
                  <a:tcPr marL="98297" marR="98297" marT="49149" marB="4914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extLst>
                  <a:ext uri="{0D108BD9-81ED-4DB2-BD59-A6C34878D82A}">
                    <a16:rowId xmlns:a16="http://schemas.microsoft.com/office/drawing/2014/main" val="296800744"/>
                  </a:ext>
                </a:extLst>
              </a:tr>
              <a:tr h="331956">
                <a:tc>
                  <a:txBody>
                    <a:bodyPr/>
                    <a:lstStyle/>
                    <a:p>
                      <a:pPr algn="l" fontAlgn="b"/>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tc>
                  <a:txBody>
                    <a:bodyPr/>
                    <a:lstStyle/>
                    <a:p>
                      <a:pPr algn="l" fontAlgn="b"/>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zh-TW" altLang="en-US" sz="15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5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5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5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5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zh-TW" altLang="en-US"/>
                    </a:p>
                  </a:txBody>
                  <a:tcPr/>
                </a:tc>
                <a:tc>
                  <a:txBody>
                    <a:bodyPr/>
                    <a:lstStyle/>
                    <a:p>
                      <a:pPr algn="ctr" fontAlgn="b"/>
                      <a:r>
                        <a:rPr lang="en-US" sz="15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5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5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5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5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extLst>
                  <a:ext uri="{0D108BD9-81ED-4DB2-BD59-A6C34878D82A}">
                    <a16:rowId xmlns:a16="http://schemas.microsoft.com/office/drawing/2014/main" val="1197904517"/>
                  </a:ext>
                </a:extLst>
              </a:tr>
              <a:tr h="592138">
                <a:tc>
                  <a:txBody>
                    <a:bodyPr/>
                    <a:lstStyle/>
                    <a:p>
                      <a:pPr algn="r"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ctr"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300" b="1" i="0" u="none" strike="noStrike">
                          <a:solidFill>
                            <a:srgbClr val="FF0000"/>
                          </a:solidFill>
                          <a:effectLst/>
                          <a:latin typeface="微軟正黑體" panose="020B0604030504040204" pitchFamily="34" charset="-120"/>
                          <a:ea typeface="微軟正黑體" panose="020B0604030504040204" pitchFamily="34" charset="-120"/>
                        </a:rPr>
                        <a:t>29%</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300" b="1" i="0" u="none" strike="noStrike">
                          <a:solidFill>
                            <a:srgbClr val="0000FF"/>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3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3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3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13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3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3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13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3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13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zh-TW" altLang="en-US" sz="13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3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300" b="1" i="0" u="none" strike="noStrike">
                          <a:solidFill>
                            <a:srgbClr val="0000FF"/>
                          </a:solidFill>
                          <a:effectLst/>
                          <a:latin typeface="微軟正黑體" panose="020B0604030504040204" pitchFamily="34" charset="-120"/>
                          <a:ea typeface="微軟正黑體" panose="020B0604030504040204" pitchFamily="34" charset="-120"/>
                        </a:rPr>
                        <a:t>3,386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300" b="1" i="0" u="none" strike="noStrike">
                          <a:solidFill>
                            <a:srgbClr val="FF0000"/>
                          </a:solidFill>
                          <a:effectLst/>
                          <a:latin typeface="微軟正黑體" panose="020B0604030504040204" pitchFamily="34" charset="-120"/>
                          <a:ea typeface="微軟正黑體" panose="020B0604030504040204" pitchFamily="34" charset="-120"/>
                        </a:rPr>
                        <a:t>52%</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510247101"/>
                  </a:ext>
                </a:extLst>
              </a:tr>
              <a:tr h="439619">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3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3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3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3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13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3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3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3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3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566629192"/>
                  </a:ext>
                </a:extLst>
              </a:tr>
              <a:tr h="296070">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3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3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3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r" fontAlgn="ctr"/>
                      <a:r>
                        <a:rPr lang="en-US" altLang="zh-TW" sz="13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3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r" fontAlgn="ctr"/>
                      <a:r>
                        <a:rPr lang="en-US" altLang="zh-TW" sz="13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l" fontAlgn="ctr"/>
                      <a:r>
                        <a:rPr lang="zh-TW" altLang="en-US" sz="13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3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3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391045016"/>
                  </a:ext>
                </a:extLst>
              </a:tr>
              <a:tr h="200968">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3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3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3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3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866518498"/>
                  </a:ext>
                </a:extLst>
              </a:tr>
              <a:tr h="565224">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300" b="1" i="0" u="none" strike="noStrike">
                          <a:solidFill>
                            <a:srgbClr val="FF0000"/>
                          </a:solidFill>
                          <a:effectLst/>
                          <a:latin typeface="微軟正黑體" panose="020B0604030504040204" pitchFamily="34" charset="-120"/>
                          <a:ea typeface="微軟正黑體" panose="020B0604030504040204" pitchFamily="34" charset="-120"/>
                        </a:rPr>
                        <a:t>29%</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300" b="1" i="0" u="none" strike="noStrike">
                          <a:solidFill>
                            <a:srgbClr val="000000"/>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3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3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300" b="1" i="0" u="none" strike="noStrike">
                          <a:solidFill>
                            <a:srgbClr val="000000"/>
                          </a:solidFill>
                          <a:effectLst/>
                          <a:latin typeface="微軟正黑體" panose="020B0604030504040204" pitchFamily="34" charset="-120"/>
                          <a:ea typeface="微軟正黑體" panose="020B0604030504040204" pitchFamily="34" charset="-120"/>
                        </a:rPr>
                        <a:t>   推廣中</a:t>
                      </a:r>
                      <a:br>
                        <a:rPr lang="zh-TW" altLang="en-US" sz="1300" b="1" i="0" u="none" strike="noStrike">
                          <a:solidFill>
                            <a:srgbClr val="000000"/>
                          </a:solidFill>
                          <a:effectLst/>
                          <a:latin typeface="微軟正黑體" panose="020B0604030504040204" pitchFamily="34" charset="-120"/>
                          <a:ea typeface="微軟正黑體" panose="020B0604030504040204" pitchFamily="34" charset="-120"/>
                        </a:rPr>
                      </a:br>
                      <a:r>
                        <a:rPr lang="zh-TW" altLang="en-US" sz="1300" b="1" i="0" u="none" strike="noStrike">
                          <a:solidFill>
                            <a:srgbClr val="000000"/>
                          </a:solidFill>
                          <a:effectLst/>
                          <a:latin typeface="微軟正黑體" panose="020B0604030504040204" pitchFamily="34" charset="-120"/>
                          <a:ea typeface="微軟正黑體" panose="020B0604030504040204" pitchFamily="34" charset="-120"/>
                        </a:rPr>
                        <a:t> </a:t>
                      </a:r>
                      <a:r>
                        <a:rPr lang="en-US" altLang="zh-TW" sz="13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3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13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3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13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13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13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300" b="1" i="0" u="none" strike="noStrike">
                          <a:solidFill>
                            <a:srgbClr val="000000"/>
                          </a:solidFill>
                          <a:effectLst/>
                          <a:latin typeface="微軟正黑體" panose="020B0604030504040204" pitchFamily="34" charset="-120"/>
                          <a:ea typeface="微軟正黑體" panose="020B0604030504040204" pitchFamily="34" charset="-120"/>
                        </a:rPr>
                        <a:t>3,386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300" b="1" i="0" u="none" strike="noStrike">
                          <a:solidFill>
                            <a:srgbClr val="FF0000"/>
                          </a:solidFill>
                          <a:effectLst/>
                          <a:latin typeface="微軟正黑體" panose="020B0604030504040204" pitchFamily="34" charset="-120"/>
                          <a:ea typeface="微軟正黑體" panose="020B0604030504040204" pitchFamily="34" charset="-120"/>
                        </a:rPr>
                        <a:t>52%</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019372676"/>
                  </a:ext>
                </a:extLst>
              </a:tr>
              <a:tr h="412703">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3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3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3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3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13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3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3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3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3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121098754"/>
                  </a:ext>
                </a:extLst>
              </a:tr>
              <a:tr h="215323">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3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3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3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r" fontAlgn="ctr"/>
                      <a:r>
                        <a:rPr lang="en-US" altLang="zh-TW" sz="13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3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3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3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3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3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4025151833"/>
                  </a:ext>
                </a:extLst>
              </a:tr>
              <a:tr h="215323">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3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3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3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3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3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3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3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3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3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345869371"/>
                  </a:ext>
                </a:extLst>
              </a:tr>
              <a:tr h="242238">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3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3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3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3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3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3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3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3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3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4211723135"/>
                  </a:ext>
                </a:extLst>
              </a:tr>
              <a:tr h="200968">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3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3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3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3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3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3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3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3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3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029203414"/>
                  </a:ext>
                </a:extLst>
              </a:tr>
              <a:tr h="200968">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3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3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3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3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ctr" fontAlgn="ctr"/>
                      <a:r>
                        <a:rPr lang="zh-TW" altLang="en-US" sz="13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3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3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3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3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055432978"/>
                  </a:ext>
                </a:extLst>
              </a:tr>
              <a:tr h="385787">
                <a:tc>
                  <a:txBody>
                    <a:bodyPr/>
                    <a:lstStyle/>
                    <a:p>
                      <a:pPr algn="r" fontAlgn="ctr"/>
                      <a:r>
                        <a:rPr lang="zh-TW" altLang="en-US" sz="12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1200" b="0" i="0" u="none" strike="noStrike">
                          <a:effectLst/>
                          <a:latin typeface="微軟正黑體" panose="020B0604030504040204" pitchFamily="34" charset="-120"/>
                          <a:ea typeface="微軟正黑體" panose="020B0604030504040204" pitchFamily="34" charset="-120"/>
                        </a:rPr>
                        <a:t>4,584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300" b="1" i="0" u="none" strike="noStrike">
                          <a:solidFill>
                            <a:srgbClr val="FF0000"/>
                          </a:solidFill>
                          <a:effectLst/>
                          <a:latin typeface="微軟正黑體" panose="020B0604030504040204" pitchFamily="34" charset="-120"/>
                          <a:ea typeface="微軟正黑體" panose="020B0604030504040204" pitchFamily="34" charset="-120"/>
                        </a:rPr>
                        <a:t>29%</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300" b="1" i="0" u="none" strike="noStrike">
                          <a:solidFill>
                            <a:srgbClr val="000000"/>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13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99CCFF"/>
                    </a:solidFill>
                  </a:tcPr>
                </a:tc>
                <a:tc>
                  <a:txBody>
                    <a:bodyPr/>
                    <a:lstStyle/>
                    <a:p>
                      <a:pPr algn="r" fontAlgn="ctr"/>
                      <a:r>
                        <a:rPr lang="en-US" altLang="zh-TW" sz="1300" b="1" i="0" u="none" strike="noStrike">
                          <a:solidFill>
                            <a:srgbClr val="0000FF"/>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99CC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300" b="1" i="0" u="none" strike="noStrike">
                          <a:solidFill>
                            <a:srgbClr val="000000"/>
                          </a:solidFill>
                          <a:effectLst/>
                          <a:latin typeface="微軟正黑體" panose="020B0604030504040204" pitchFamily="34" charset="-120"/>
                          <a:ea typeface="微軟正黑體" panose="020B0604030504040204" pitchFamily="34" charset="-120"/>
                        </a:rPr>
                        <a:t>3,386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300" b="1" i="0" u="none" strike="noStrike">
                          <a:solidFill>
                            <a:srgbClr val="FF0000"/>
                          </a:solidFill>
                          <a:effectLst/>
                          <a:latin typeface="微軟正黑體" panose="020B0604030504040204" pitchFamily="34" charset="-120"/>
                          <a:ea typeface="微軟正黑體" panose="020B0604030504040204" pitchFamily="34" charset="-120"/>
                        </a:rPr>
                        <a:t>52%</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2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200" b="0" i="0" u="none" strike="noStrike">
                          <a:effectLst/>
                          <a:latin typeface="微軟正黑體" panose="020B0604030504040204" pitchFamily="34" charset="-120"/>
                          <a:ea typeface="微軟正黑體" panose="020B0604030504040204" pitchFamily="34" charset="-120"/>
                        </a:rPr>
                        <a:t>3,084 </a:t>
                      </a:r>
                    </a:p>
                  </a:txBody>
                  <a:tcPr marL="0" marR="0" marT="0" marB="0" anchor="ctr">
                    <a:lnL>
                      <a:noFill/>
                    </a:lnL>
                    <a:lnR>
                      <a:noFill/>
                    </a:lnR>
                    <a:lnT>
                      <a:noFill/>
                    </a:lnT>
                    <a:lnB>
                      <a:noFill/>
                    </a:lnB>
                  </a:tcPr>
                </a:tc>
                <a:extLst>
                  <a:ext uri="{0D108BD9-81ED-4DB2-BD59-A6C34878D82A}">
                    <a16:rowId xmlns:a16="http://schemas.microsoft.com/office/drawing/2014/main" val="2569787568"/>
                  </a:ext>
                </a:extLst>
              </a:tr>
              <a:tr h="385787">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2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2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2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200" b="1" i="0" u="none" strike="noStrike">
                          <a:effectLst/>
                          <a:latin typeface="微軟正黑體" panose="020B0604030504040204" pitchFamily="34" charset="-120"/>
                          <a:ea typeface="微軟正黑體" panose="020B0604030504040204" pitchFamily="34" charset="-120"/>
                        </a:rPr>
                        <a:t>Backlog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300" b="1" i="0" u="none" strike="noStrike">
                          <a:solidFill>
                            <a:srgbClr val="000000"/>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300" b="1" i="0" u="none" strike="noStrike">
                          <a:solidFill>
                            <a:srgbClr val="FFFFFF"/>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300" b="1" i="0" u="none" strike="noStrike">
                          <a:solidFill>
                            <a:srgbClr val="FF0000"/>
                          </a:solidFill>
                          <a:effectLst/>
                          <a:latin typeface="微軟正黑體" panose="020B0604030504040204" pitchFamily="34" charset="-120"/>
                          <a:ea typeface="微軟正黑體" panose="020B0604030504040204" pitchFamily="34" charset="-120"/>
                        </a:rPr>
                        <a:t>23%</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200" b="0" i="0" u="none" strike="noStrike" dirty="0">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56082153"/>
                  </a:ext>
                </a:extLst>
              </a:tr>
            </a:tbl>
          </a:graphicData>
        </a:graphic>
      </p:graphicFrame>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9"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6</a:t>
            </a:fld>
            <a:endParaRPr/>
          </a:p>
        </p:txBody>
      </p:sp>
      <p:sp>
        <p:nvSpPr>
          <p:cNvPr id="1060" name="標題 1"/>
          <p:cNvSpPr txBox="1">
            <a:spLocks noGrp="1"/>
          </p:cNvSpPr>
          <p:nvPr>
            <p:ph type="title"/>
          </p:nvPr>
        </p:nvSpPr>
        <p:spPr>
          <a:xfrm>
            <a:off x="1958611" y="116632"/>
            <a:ext cx="8370277" cy="620688"/>
          </a:xfrm>
          <a:prstGeom prst="rect">
            <a:avLst/>
          </a:prstGeom>
        </p:spPr>
        <p:txBody>
          <a:bodyPr/>
          <a:lstStyle>
            <a:lvl1pPr algn="ctr" defTabSz="777240">
              <a:defRPr sz="3000" b="1">
                <a:solidFill>
                  <a:srgbClr val="000099"/>
                </a:solidFill>
                <a:latin typeface="微軟正黑體"/>
                <a:ea typeface="微軟正黑體"/>
                <a:cs typeface="微軟正黑體"/>
                <a:sym typeface="微軟正黑體"/>
              </a:defRPr>
            </a:lvl1pPr>
          </a:lstStyle>
          <a:p>
            <a:r>
              <a:t>BP業務能見度</a:t>
            </a:r>
          </a:p>
        </p:txBody>
      </p:sp>
      <p:sp>
        <p:nvSpPr>
          <p:cNvPr id="1061" name="文字方塊 6"/>
          <p:cNvSpPr txBox="1"/>
          <p:nvPr/>
        </p:nvSpPr>
        <p:spPr>
          <a:xfrm>
            <a:off x="9462747" y="810331"/>
            <a:ext cx="866137"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62" name="矩形 7"/>
          <p:cNvSpPr txBox="1"/>
          <p:nvPr/>
        </p:nvSpPr>
        <p:spPr>
          <a:xfrm>
            <a:off x="4883472" y="627801"/>
            <a:ext cx="2594329"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t>BP目標：56,623K</a:t>
            </a:r>
          </a:p>
        </p:txBody>
      </p:sp>
      <p:graphicFrame>
        <p:nvGraphicFramePr>
          <p:cNvPr id="4" name="表格 3">
            <a:extLst>
              <a:ext uri="{FF2B5EF4-FFF2-40B4-BE49-F238E27FC236}">
                <a16:creationId xmlns:a16="http://schemas.microsoft.com/office/drawing/2014/main" id="{409B7008-082E-415E-BD77-B6684491C130}"/>
              </a:ext>
            </a:extLst>
          </p:cNvPr>
          <p:cNvGraphicFramePr>
            <a:graphicFrameLocks noGrp="1"/>
          </p:cNvGraphicFramePr>
          <p:nvPr>
            <p:extLst>
              <p:ext uri="{D42A27DB-BD31-4B8C-83A1-F6EECF244321}">
                <p14:modId xmlns:p14="http://schemas.microsoft.com/office/powerpoint/2010/main" val="2128336074"/>
              </p:ext>
            </p:extLst>
          </p:nvPr>
        </p:nvGraphicFramePr>
        <p:xfrm>
          <a:off x="427393" y="1138338"/>
          <a:ext cx="11432711" cy="5386354"/>
        </p:xfrm>
        <a:graphic>
          <a:graphicData uri="http://schemas.openxmlformats.org/drawingml/2006/table">
            <a:tbl>
              <a:tblPr/>
              <a:tblGrid>
                <a:gridCol w="746626">
                  <a:extLst>
                    <a:ext uri="{9D8B030D-6E8A-4147-A177-3AD203B41FA5}">
                      <a16:colId xmlns:a16="http://schemas.microsoft.com/office/drawing/2014/main" val="2460731235"/>
                    </a:ext>
                  </a:extLst>
                </a:gridCol>
                <a:gridCol w="746626">
                  <a:extLst>
                    <a:ext uri="{9D8B030D-6E8A-4147-A177-3AD203B41FA5}">
                      <a16:colId xmlns:a16="http://schemas.microsoft.com/office/drawing/2014/main" val="2906338755"/>
                    </a:ext>
                  </a:extLst>
                </a:gridCol>
                <a:gridCol w="707739">
                  <a:extLst>
                    <a:ext uri="{9D8B030D-6E8A-4147-A177-3AD203B41FA5}">
                      <a16:colId xmlns:a16="http://schemas.microsoft.com/office/drawing/2014/main" val="2398409868"/>
                    </a:ext>
                  </a:extLst>
                </a:gridCol>
                <a:gridCol w="769958">
                  <a:extLst>
                    <a:ext uri="{9D8B030D-6E8A-4147-A177-3AD203B41FA5}">
                      <a16:colId xmlns:a16="http://schemas.microsoft.com/office/drawing/2014/main" val="3341192126"/>
                    </a:ext>
                  </a:extLst>
                </a:gridCol>
                <a:gridCol w="769958">
                  <a:extLst>
                    <a:ext uri="{9D8B030D-6E8A-4147-A177-3AD203B41FA5}">
                      <a16:colId xmlns:a16="http://schemas.microsoft.com/office/drawing/2014/main" val="1104910772"/>
                    </a:ext>
                  </a:extLst>
                </a:gridCol>
                <a:gridCol w="692184">
                  <a:extLst>
                    <a:ext uri="{9D8B030D-6E8A-4147-A177-3AD203B41FA5}">
                      <a16:colId xmlns:a16="http://schemas.microsoft.com/office/drawing/2014/main" val="2415822108"/>
                    </a:ext>
                  </a:extLst>
                </a:gridCol>
                <a:gridCol w="2442090">
                  <a:extLst>
                    <a:ext uri="{9D8B030D-6E8A-4147-A177-3AD203B41FA5}">
                      <a16:colId xmlns:a16="http://schemas.microsoft.com/office/drawing/2014/main" val="1736753764"/>
                    </a:ext>
                  </a:extLst>
                </a:gridCol>
                <a:gridCol w="692184">
                  <a:extLst>
                    <a:ext uri="{9D8B030D-6E8A-4147-A177-3AD203B41FA5}">
                      <a16:colId xmlns:a16="http://schemas.microsoft.com/office/drawing/2014/main" val="1526026708"/>
                    </a:ext>
                  </a:extLst>
                </a:gridCol>
                <a:gridCol w="738849">
                  <a:extLst>
                    <a:ext uri="{9D8B030D-6E8A-4147-A177-3AD203B41FA5}">
                      <a16:colId xmlns:a16="http://schemas.microsoft.com/office/drawing/2014/main" val="1036306393"/>
                    </a:ext>
                  </a:extLst>
                </a:gridCol>
                <a:gridCol w="769958">
                  <a:extLst>
                    <a:ext uri="{9D8B030D-6E8A-4147-A177-3AD203B41FA5}">
                      <a16:colId xmlns:a16="http://schemas.microsoft.com/office/drawing/2014/main" val="2674966480"/>
                    </a:ext>
                  </a:extLst>
                </a:gridCol>
                <a:gridCol w="738849">
                  <a:extLst>
                    <a:ext uri="{9D8B030D-6E8A-4147-A177-3AD203B41FA5}">
                      <a16:colId xmlns:a16="http://schemas.microsoft.com/office/drawing/2014/main" val="704633014"/>
                    </a:ext>
                  </a:extLst>
                </a:gridCol>
                <a:gridCol w="871064">
                  <a:extLst>
                    <a:ext uri="{9D8B030D-6E8A-4147-A177-3AD203B41FA5}">
                      <a16:colId xmlns:a16="http://schemas.microsoft.com/office/drawing/2014/main" val="909202501"/>
                    </a:ext>
                  </a:extLst>
                </a:gridCol>
                <a:gridCol w="746626">
                  <a:extLst>
                    <a:ext uri="{9D8B030D-6E8A-4147-A177-3AD203B41FA5}">
                      <a16:colId xmlns:a16="http://schemas.microsoft.com/office/drawing/2014/main" val="214400009"/>
                    </a:ext>
                  </a:extLst>
                </a:gridCol>
              </a:tblGrid>
              <a:tr h="370791">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ctr"/>
                      <a:r>
                        <a:rPr lang="zh-TW" altLang="en-US" sz="15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500" b="1" i="0" u="none" strike="noStrike">
                          <a:effectLst/>
                          <a:latin typeface="微軟正黑體" panose="020B0604030504040204" pitchFamily="34" charset="-120"/>
                          <a:ea typeface="微軟正黑體" panose="020B0604030504040204" pitchFamily="34" charset="-120"/>
                        </a:rPr>
                        <a:t>廠商名稱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zh-TW" altLang="en-US" sz="1500" b="1" i="0" u="none" strike="noStrike">
                          <a:solidFill>
                            <a:srgbClr val="0000FF"/>
                          </a:solidFill>
                          <a:effectLst/>
                          <a:latin typeface="微軟正黑體" panose="020B0604030504040204" pitchFamily="34" charset="-120"/>
                          <a:ea typeface="微軟正黑體" panose="020B0604030504040204" pitchFamily="34" charset="-120"/>
                        </a:rPr>
                        <a:t>收入認列數</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333333"/>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255186619"/>
                  </a:ext>
                </a:extLst>
              </a:tr>
              <a:tr h="342982">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459154669"/>
                  </a:ext>
                </a:extLst>
              </a:tr>
              <a:tr h="471522">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101%</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57,294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1" i="0" u="none" strike="noStrike">
                          <a:solidFill>
                            <a:srgbClr val="FFFF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58,119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103%</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-1,496 </a:t>
                      </a:r>
                    </a:p>
                  </a:txBody>
                  <a:tcPr marL="0" marR="0" marT="0" marB="0" anchor="ctr">
                    <a:lnL>
                      <a:noFill/>
                    </a:lnL>
                    <a:lnR>
                      <a:noFill/>
                    </a:lnR>
                    <a:lnT>
                      <a:noFill/>
                    </a:lnT>
                    <a:lnB>
                      <a:noFill/>
                    </a:lnB>
                  </a:tcPr>
                </a:tc>
                <a:extLst>
                  <a:ext uri="{0D108BD9-81ED-4DB2-BD59-A6C34878D82A}">
                    <a16:rowId xmlns:a16="http://schemas.microsoft.com/office/drawing/2014/main" val="3868360205"/>
                  </a:ext>
                </a:extLst>
              </a:tr>
              <a:tr h="425173">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泰沂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333670417"/>
                  </a:ext>
                </a:extLst>
              </a:tr>
              <a:tr h="425173">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中強光電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103807998"/>
                  </a:ext>
                </a:extLst>
              </a:tr>
              <a:tr h="425173">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020622514"/>
                  </a:ext>
                </a:extLst>
              </a:tr>
              <a:tr h="425173">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4029644215"/>
                  </a:ext>
                </a:extLst>
              </a:tr>
              <a:tr h="519106">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91%</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51,294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推廣中</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57,119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101%</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-496 </a:t>
                      </a:r>
                    </a:p>
                  </a:txBody>
                  <a:tcPr marL="0" marR="0" marT="0" marB="0" anchor="ctr">
                    <a:lnL>
                      <a:noFill/>
                    </a:lnL>
                    <a:lnR>
                      <a:noFill/>
                    </a:lnR>
                    <a:lnT>
                      <a:noFill/>
                    </a:lnT>
                    <a:lnB>
                      <a:noFill/>
                    </a:lnB>
                  </a:tcPr>
                </a:tc>
                <a:extLst>
                  <a:ext uri="{0D108BD9-81ED-4DB2-BD59-A6C34878D82A}">
                    <a16:rowId xmlns:a16="http://schemas.microsoft.com/office/drawing/2014/main" val="1331458262"/>
                  </a:ext>
                </a:extLst>
              </a:tr>
              <a:tr h="370791">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雙葉電子</a:t>
                      </a:r>
                      <a:r>
                        <a:rPr lang="en-US" altLang="zh-TW" sz="1200" b="0" i="0" u="none" strike="noStrike">
                          <a:effectLst/>
                          <a:latin typeface="微軟正黑體" panose="020B0604030504040204" pitchFamily="34" charset="-120"/>
                          <a:ea typeface="微軟正黑體" panose="020B0604030504040204" pitchFamily="34" charset="-120"/>
                        </a:rPr>
                        <a:t>1</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426627559"/>
                  </a:ext>
                </a:extLst>
              </a:tr>
              <a:tr h="370791">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動聯國際</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E6B8B7"/>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125635888"/>
                  </a:ext>
                </a:extLst>
              </a:tr>
              <a:tr h="482029">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111702335"/>
                  </a:ext>
                </a:extLst>
              </a:tr>
              <a:tr h="406634">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5,329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91%</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51,294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51,294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51,294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32,228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32,228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57,119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101%</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-496 </a:t>
                      </a:r>
                    </a:p>
                  </a:txBody>
                  <a:tcPr marL="0" marR="0" marT="0" marB="0" anchor="ctr">
                    <a:lnL>
                      <a:noFill/>
                    </a:lnL>
                    <a:lnR>
                      <a:noFill/>
                    </a:lnR>
                    <a:lnT>
                      <a:noFill/>
                    </a:lnT>
                    <a:lnB>
                      <a:noFill/>
                    </a:lnB>
                  </a:tcPr>
                </a:tc>
                <a:extLst>
                  <a:ext uri="{0D108BD9-81ED-4DB2-BD59-A6C34878D82A}">
                    <a16:rowId xmlns:a16="http://schemas.microsoft.com/office/drawing/2014/main" val="4147508630"/>
                  </a:ext>
                </a:extLst>
              </a:tr>
              <a:tr h="351016">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000" b="1" i="0" u="none" strike="noStrike">
                          <a:effectLst/>
                          <a:latin typeface="微軟正黑體" panose="020B0604030504040204" pitchFamily="34" charset="-120"/>
                          <a:ea typeface="微軟正黑體" panose="020B0604030504040204" pitchFamily="34" charset="-120"/>
                        </a:rPr>
                        <a:t>Backlog</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24,891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24,891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FFFFFF"/>
                          </a:solidFill>
                          <a:effectLst/>
                          <a:latin typeface="微軟正黑體" panose="020B0604030504040204" pitchFamily="34" charset="-120"/>
                          <a:ea typeface="微軟正黑體" panose="020B0604030504040204" pitchFamily="34" charset="-120"/>
                        </a:rPr>
                        <a:t>#VALUE!</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44%</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dirty="0">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194191369"/>
                  </a:ext>
                </a:extLst>
              </a:tr>
            </a:tbl>
          </a:graphicData>
        </a:graphic>
      </p:graphicFrame>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 name="投影片編號版面配置區 3"/>
          <p:cNvSpPr txBox="1">
            <a:spLocks noGrp="1"/>
          </p:cNvSpPr>
          <p:nvPr>
            <p:ph type="sldNum" sz="quarter" idx="4294967295"/>
          </p:nvPr>
        </p:nvSpPr>
        <p:spPr>
          <a:xfrm>
            <a:off x="12003102" y="6606809"/>
            <a:ext cx="188894" cy="26425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a:p>
        </p:txBody>
      </p:sp>
      <p:sp>
        <p:nvSpPr>
          <p:cNvPr id="1066" name="標題 1"/>
          <p:cNvSpPr txBox="1">
            <a:spLocks noGrp="1"/>
          </p:cNvSpPr>
          <p:nvPr>
            <p:ph type="title"/>
          </p:nvPr>
        </p:nvSpPr>
        <p:spPr>
          <a:xfrm>
            <a:off x="-2" y="116624"/>
            <a:ext cx="12192007" cy="787949"/>
          </a:xfrm>
          <a:prstGeom prst="rect">
            <a:avLst/>
          </a:prstGeom>
        </p:spPr>
        <p:txBody>
          <a:bodyPr/>
          <a:lstStyle>
            <a:lvl1pPr algn="ctr" defTabSz="777240">
              <a:defRPr b="1">
                <a:solidFill>
                  <a:srgbClr val="000099"/>
                </a:solidFill>
                <a:latin typeface="微軟正黑體"/>
                <a:ea typeface="微軟正黑體"/>
                <a:cs typeface="微軟正黑體"/>
                <a:sym typeface="微軟正黑體"/>
              </a:defRPr>
            </a:lvl1pPr>
          </a:lstStyle>
          <a:p>
            <a:r>
              <a:rPr dirty="0" err="1"/>
              <a:t>政府知服</a:t>
            </a:r>
            <a:endParaRPr dirty="0"/>
          </a:p>
        </p:txBody>
      </p:sp>
      <p:graphicFrame>
        <p:nvGraphicFramePr>
          <p:cNvPr id="1068" name="表格 5"/>
          <p:cNvGraphicFramePr/>
          <p:nvPr>
            <p:extLst>
              <p:ext uri="{D42A27DB-BD31-4B8C-83A1-F6EECF244321}">
                <p14:modId xmlns:p14="http://schemas.microsoft.com/office/powerpoint/2010/main" val="1484276690"/>
              </p:ext>
            </p:extLst>
          </p:nvPr>
        </p:nvGraphicFramePr>
        <p:xfrm>
          <a:off x="246849" y="904573"/>
          <a:ext cx="11698302" cy="5551522"/>
        </p:xfrm>
        <a:graphic>
          <a:graphicData uri="http://schemas.openxmlformats.org/drawingml/2006/table">
            <a:tbl>
              <a:tblPr firstRow="1">
                <a:tableStyleId>{4C3C2611-4C71-4FC5-86AE-919BDF0F9419}</a:tableStyleId>
              </a:tblPr>
              <a:tblGrid>
                <a:gridCol w="1463079">
                  <a:extLst>
                    <a:ext uri="{9D8B030D-6E8A-4147-A177-3AD203B41FA5}">
                      <a16:colId xmlns:a16="http://schemas.microsoft.com/office/drawing/2014/main" val="20000"/>
                    </a:ext>
                  </a:extLst>
                </a:gridCol>
                <a:gridCol w="2194560">
                  <a:extLst>
                    <a:ext uri="{9D8B030D-6E8A-4147-A177-3AD203B41FA5}">
                      <a16:colId xmlns:a16="http://schemas.microsoft.com/office/drawing/2014/main" val="20001"/>
                    </a:ext>
                  </a:extLst>
                </a:gridCol>
                <a:gridCol w="996696">
                  <a:extLst>
                    <a:ext uri="{9D8B030D-6E8A-4147-A177-3AD203B41FA5}">
                      <a16:colId xmlns:a16="http://schemas.microsoft.com/office/drawing/2014/main" val="20002"/>
                    </a:ext>
                  </a:extLst>
                </a:gridCol>
                <a:gridCol w="914670">
                  <a:extLst>
                    <a:ext uri="{9D8B030D-6E8A-4147-A177-3AD203B41FA5}">
                      <a16:colId xmlns:a16="http://schemas.microsoft.com/office/drawing/2014/main" val="20003"/>
                    </a:ext>
                  </a:extLst>
                </a:gridCol>
                <a:gridCol w="4754610">
                  <a:extLst>
                    <a:ext uri="{9D8B030D-6E8A-4147-A177-3AD203B41FA5}">
                      <a16:colId xmlns:a16="http://schemas.microsoft.com/office/drawing/2014/main" val="20004"/>
                    </a:ext>
                  </a:extLst>
                </a:gridCol>
                <a:gridCol w="1374687">
                  <a:extLst>
                    <a:ext uri="{9D8B030D-6E8A-4147-A177-3AD203B41FA5}">
                      <a16:colId xmlns:a16="http://schemas.microsoft.com/office/drawing/2014/main" val="20005"/>
                    </a:ext>
                  </a:extLst>
                </a:gridCol>
              </a:tblGrid>
              <a:tr h="520822">
                <a:tc>
                  <a:txBody>
                    <a:bodyPr/>
                    <a:lstStyle/>
                    <a:p>
                      <a:pPr algn="ctr">
                        <a:defRPr sz="1800" b="0"/>
                      </a:pPr>
                      <a:r>
                        <a:rPr sz="2000" b="1">
                          <a:solidFill>
                            <a:srgbClr val="FFFFFF"/>
                          </a:solidFill>
                          <a:latin typeface="微軟正黑體"/>
                          <a:ea typeface="微軟正黑體"/>
                          <a:cs typeface="微軟正黑體"/>
                          <a:sym typeface="微軟正黑體"/>
                        </a:rPr>
                        <a:t>單位</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計畫名稱</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總經費</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期程</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備註</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負責人</a:t>
                      </a:r>
                    </a:p>
                  </a:txBody>
                  <a:tcPr marL="0" marR="0" marT="0" marB="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522476">
                <a:tc>
                  <a:txBody>
                    <a:bodyPr/>
                    <a:lstStyle/>
                    <a:p>
                      <a:pPr algn="l">
                        <a:defRPr sz="1800"/>
                      </a:pPr>
                      <a:r>
                        <a:rPr sz="1400" b="0" dirty="0" err="1">
                          <a:latin typeface="微軟正黑體" panose="020B0604030504040204" pitchFamily="34" charset="-120"/>
                          <a:ea typeface="微軟正黑體" panose="020B0604030504040204" pitchFamily="34" charset="-120"/>
                          <a:cs typeface="微軟正黑體"/>
                          <a:sym typeface="微軟正黑體"/>
                        </a:rPr>
                        <a:t>故宮</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0070C0"/>
                      </a:solidFill>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l">
                        <a:defRPr sz="1800"/>
                      </a:pPr>
                      <a:r>
                        <a:rPr sz="1400" b="0" dirty="0">
                          <a:latin typeface="微軟正黑體" panose="020B0604030504040204" pitchFamily="34" charset="-120"/>
                          <a:ea typeface="微軟正黑體" panose="020B0604030504040204" pitchFamily="34" charset="-120"/>
                          <a:cs typeface="微軟正黑體"/>
                          <a:sym typeface="微軟正黑體"/>
                        </a:rPr>
                        <a:t>國立故宮博物院2025大阪世界博覽會展示佈建維運採購案</a:t>
                      </a: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defRPr sz="1800"/>
                      </a:pPr>
                      <a:r>
                        <a:rPr sz="1400" b="0" dirty="0">
                          <a:latin typeface="微軟正黑體" panose="020B0604030504040204" pitchFamily="34" charset="-120"/>
                          <a:ea typeface="微軟正黑體" panose="020B0604030504040204" pitchFamily="34" charset="-120"/>
                          <a:cs typeface="微軟正黑體"/>
                          <a:sym typeface="微軟正黑體"/>
                        </a:rPr>
                        <a:t>890</a:t>
                      </a: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ctr">
                        <a:defRPr sz="1800"/>
                      </a:pPr>
                      <a:r>
                        <a:rPr sz="1400" b="0" dirty="0">
                          <a:latin typeface="微軟正黑體" panose="020B0604030504040204" pitchFamily="34" charset="-120"/>
                          <a:ea typeface="微軟正黑體" panose="020B0604030504040204" pitchFamily="34" charset="-120"/>
                          <a:cs typeface="微軟正黑體"/>
                          <a:sym typeface="微軟正黑體"/>
                        </a:rPr>
                        <a:t>202409-202512</a:t>
                      </a: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sz="1800"/>
                      </a:pPr>
                      <a:r>
                        <a:rPr lang="zh-TW" altLang="en-US" sz="1400" b="0" dirty="0">
                          <a:latin typeface="微軟正黑體" panose="020B0604030504040204" pitchFamily="34" charset="-120"/>
                          <a:ea typeface="微軟正黑體" panose="020B0604030504040204" pitchFamily="34" charset="-120"/>
                          <a:cs typeface="微軟正黑體"/>
                          <a:sym typeface="微軟正黑體"/>
                        </a:rPr>
                        <a:t>已簽約</a:t>
                      </a: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ctr">
                        <a:defRPr sz="1800"/>
                      </a:pPr>
                      <a:r>
                        <a:rPr sz="1400" b="0" dirty="0" err="1">
                          <a:latin typeface="微軟正黑體" panose="020B0604030504040204" pitchFamily="34" charset="-120"/>
                          <a:ea typeface="微軟正黑體" panose="020B0604030504040204" pitchFamily="34" charset="-120"/>
                          <a:cs typeface="微軟正黑體"/>
                          <a:sym typeface="微軟正黑體"/>
                        </a:rPr>
                        <a:t>香蘭.博雅.又琳</a:t>
                      </a:r>
                      <a:r>
                        <a:rPr lang="en-US" sz="1400" b="0" dirty="0">
                          <a:latin typeface="微軟正黑體" panose="020B0604030504040204" pitchFamily="34" charset="-120"/>
                          <a:ea typeface="微軟正黑體" panose="020B0604030504040204" pitchFamily="34" charset="-120"/>
                          <a:cs typeface="微軟正黑體"/>
                          <a:sym typeface="微軟正黑體"/>
                        </a:rPr>
                        <a:t>.</a:t>
                      </a:r>
                    </a:p>
                    <a:p>
                      <a:pPr algn="ctr">
                        <a:defRPr sz="1800"/>
                      </a:pPr>
                      <a:r>
                        <a:rPr sz="1400" b="0" dirty="0" err="1">
                          <a:latin typeface="微軟正黑體" panose="020B0604030504040204" pitchFamily="34" charset="-120"/>
                          <a:ea typeface="微軟正黑體" panose="020B0604030504040204" pitchFamily="34" charset="-120"/>
                          <a:cs typeface="微軟正黑體"/>
                          <a:sym typeface="微軟正黑體"/>
                        </a:rPr>
                        <a:t>志聰</a:t>
                      </a:r>
                      <a:r>
                        <a:rPr lang="en-US" sz="1400" b="0" dirty="0" err="1">
                          <a:latin typeface="微軟正黑體" panose="020B0604030504040204" pitchFamily="34" charset="-120"/>
                          <a:ea typeface="微軟正黑體" panose="020B0604030504040204" pitchFamily="34" charset="-120"/>
                          <a:cs typeface="微軟正黑體"/>
                          <a:sym typeface="微軟正黑體"/>
                        </a:rPr>
                        <a:t>.</a:t>
                      </a:r>
                      <a:r>
                        <a:rPr sz="1400" b="0" dirty="0" err="1">
                          <a:latin typeface="微軟正黑體" panose="020B0604030504040204" pitchFamily="34" charset="-120"/>
                          <a:ea typeface="微軟正黑體" panose="020B0604030504040204" pitchFamily="34" charset="-120"/>
                          <a:cs typeface="微軟正黑體"/>
                          <a:sym typeface="微軟正黑體"/>
                        </a:rPr>
                        <a:t>惠晴</a:t>
                      </a:r>
                      <a:r>
                        <a:rPr lang="en-US" sz="1400" b="0" dirty="0" err="1">
                          <a:latin typeface="微軟正黑體" panose="020B0604030504040204" pitchFamily="34" charset="-120"/>
                          <a:ea typeface="微軟正黑體" panose="020B0604030504040204" pitchFamily="34" charset="-120"/>
                          <a:cs typeface="微軟正黑體"/>
                          <a:sym typeface="微軟正黑體"/>
                        </a:rPr>
                        <a:t>.</a:t>
                      </a:r>
                      <a:r>
                        <a:rPr sz="1400" b="0" dirty="0" err="1">
                          <a:latin typeface="微軟正黑體" panose="020B0604030504040204" pitchFamily="34" charset="-120"/>
                          <a:ea typeface="微軟正黑體" panose="020B0604030504040204" pitchFamily="34" charset="-120"/>
                          <a:cs typeface="微軟正黑體"/>
                          <a:sym typeface="微軟正黑體"/>
                        </a:rPr>
                        <a:t>祐頡</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0" marR="0" marT="0" marB="0" anchor="ctr" horzOverflow="overflow">
                    <a:lnL w="12700" cap="flat" cmpd="sng" algn="ctr">
                      <a:solidFill>
                        <a:srgbClr val="0070C0"/>
                      </a:solidFill>
                      <a:prstDash val="solid"/>
                      <a:round/>
                      <a:headEnd type="none" w="med" len="med"/>
                      <a:tailEnd type="none" w="med" len="med"/>
                    </a:lnL>
                    <a:lnR w="12700">
                      <a:solidFill>
                        <a:srgbClr val="0070C0"/>
                      </a:solidFill>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709011006"/>
                  </a:ext>
                </a:extLst>
              </a:tr>
              <a:tr h="522476">
                <a:tc>
                  <a:txBody>
                    <a:bodyPr/>
                    <a:lstStyle/>
                    <a:p>
                      <a:pPr algn="l">
                        <a:defRPr sz="1800"/>
                      </a:pPr>
                      <a:r>
                        <a:rPr sz="1400" b="0" dirty="0" err="1">
                          <a:latin typeface="微軟正黑體" panose="020B0604030504040204" pitchFamily="34" charset="-120"/>
                          <a:ea typeface="微軟正黑體" panose="020B0604030504040204" pitchFamily="34" charset="-120"/>
                          <a:cs typeface="微軟正黑體"/>
                          <a:sym typeface="微軟正黑體"/>
                        </a:rPr>
                        <a:t>國家電影中心</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0070C0"/>
                      </a:solidFill>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lgn="l">
                        <a:defRPr sz="1800"/>
                      </a:pPr>
                      <a:r>
                        <a:rPr sz="1400" b="0" dirty="0" err="1">
                          <a:latin typeface="微軟正黑體" panose="020B0604030504040204" pitchFamily="34" charset="-120"/>
                          <a:ea typeface="微軟正黑體" panose="020B0604030504040204" pitchFamily="34" charset="-120"/>
                          <a:cs typeface="微軟正黑體"/>
                          <a:sym typeface="微軟正黑體"/>
                        </a:rPr>
                        <a:t>透明顯示互動裝置模組計畫</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defRPr sz="1800"/>
                      </a:pPr>
                      <a:r>
                        <a:rPr sz="1400" b="0" dirty="0">
                          <a:latin typeface="微軟正黑體" panose="020B0604030504040204" pitchFamily="34" charset="-120"/>
                          <a:ea typeface="微軟正黑體" panose="020B0604030504040204" pitchFamily="34" charset="-120"/>
                          <a:cs typeface="微軟正黑體"/>
                          <a:sym typeface="微軟正黑體"/>
                        </a:rPr>
                        <a:t>298</a:t>
                      </a: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lgn="ctr">
                        <a:defRPr sz="1800"/>
                      </a:pPr>
                      <a:r>
                        <a:rPr sz="1400" b="0" dirty="0">
                          <a:latin typeface="微軟正黑體" panose="020B0604030504040204" pitchFamily="34" charset="-120"/>
                          <a:ea typeface="微軟正黑體" panose="020B0604030504040204" pitchFamily="34" charset="-120"/>
                          <a:cs typeface="微軟正黑體"/>
                          <a:sym typeface="微軟正黑體"/>
                        </a:rPr>
                        <a:t>202311-202402</a:t>
                      </a: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lgn="l">
                        <a:defRPr sz="1800"/>
                      </a:pPr>
                      <a:r>
                        <a:rPr sz="1400" b="0" dirty="0" err="1">
                          <a:latin typeface="微軟正黑體" panose="020B0604030504040204" pitchFamily="34" charset="-120"/>
                          <a:ea typeface="微軟正黑體" panose="020B0604030504040204" pitchFamily="34" charset="-120"/>
                          <a:cs typeface="微軟正黑體"/>
                          <a:sym typeface="微軟正黑體"/>
                        </a:rPr>
                        <a:t>已簽約</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lgn="ctr">
                        <a:defRPr sz="1800"/>
                      </a:pPr>
                      <a:r>
                        <a:rPr sz="1400" b="0" dirty="0" err="1">
                          <a:latin typeface="微軟正黑體" panose="020B0604030504040204" pitchFamily="34" charset="-120"/>
                          <a:ea typeface="微軟正黑體" panose="020B0604030504040204" pitchFamily="34" charset="-120"/>
                          <a:cs typeface="微軟正黑體"/>
                          <a:sym typeface="微軟正黑體"/>
                        </a:rPr>
                        <a:t>香蘭</a:t>
                      </a:r>
                      <a:r>
                        <a:rPr lang="en-US" sz="1400" b="0" dirty="0" err="1">
                          <a:latin typeface="微軟正黑體" panose="020B0604030504040204" pitchFamily="34" charset="-120"/>
                          <a:ea typeface="微軟正黑體" panose="020B0604030504040204" pitchFamily="34" charset="-120"/>
                          <a:cs typeface="微軟正黑體"/>
                          <a:sym typeface="微軟正黑體"/>
                        </a:rPr>
                        <a:t>.</a:t>
                      </a:r>
                      <a:r>
                        <a:rPr sz="1400" b="0" dirty="0" err="1">
                          <a:latin typeface="微軟正黑體" panose="020B0604030504040204" pitchFamily="34" charset="-120"/>
                          <a:ea typeface="微軟正黑體" panose="020B0604030504040204" pitchFamily="34" charset="-120"/>
                          <a:cs typeface="微軟正黑體"/>
                          <a:sym typeface="微軟正黑體"/>
                        </a:rPr>
                        <a:t>祐頡</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0" marR="0" marT="0" marB="0" anchor="ctr" horzOverflow="overflow">
                    <a:lnL w="12700" cap="flat" cmpd="sng" algn="ctr">
                      <a:solidFill>
                        <a:srgbClr val="0070C0"/>
                      </a:solidFill>
                      <a:prstDash val="solid"/>
                      <a:round/>
                      <a:headEnd type="none" w="med" len="med"/>
                      <a:tailEnd type="none" w="med" len="med"/>
                    </a:lnL>
                    <a:lnR w="12700">
                      <a:solidFill>
                        <a:srgbClr val="0070C0"/>
                      </a:solidFill>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extLst>
                  <a:ext uri="{0D108BD9-81ED-4DB2-BD59-A6C34878D82A}">
                    <a16:rowId xmlns:a16="http://schemas.microsoft.com/office/drawing/2014/main" val="10001"/>
                  </a:ext>
                </a:extLst>
              </a:tr>
              <a:tr h="5224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400" b="0" dirty="0">
                          <a:latin typeface="微軟正黑體" panose="020B0604030504040204" pitchFamily="34" charset="-120"/>
                          <a:ea typeface="微軟正黑體" panose="020B0604030504040204" pitchFamily="34" charset="-120"/>
                          <a:cs typeface="微軟正黑體"/>
                          <a:sym typeface="微軟正黑體"/>
                        </a:rPr>
                        <a:t>國家電影中心</a:t>
                      </a:r>
                    </a:p>
                  </a:txBody>
                  <a:tcPr marL="36000" marR="36000" marT="36000" marB="36000" anchor="ctr" horzOverflow="overflow">
                    <a:lnL w="12700">
                      <a:solidFill>
                        <a:srgbClr val="0070C0"/>
                      </a:solidFill>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en-US" altLang="zh-TW"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微軟正黑體"/>
                          <a:sym typeface="微軟正黑體"/>
                        </a:rPr>
                        <a:t>113</a:t>
                      </a: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微軟正黑體"/>
                          <a:sym typeface="微軟正黑體"/>
                        </a:rPr>
                        <a:t>年</a:t>
                      </a:r>
                      <a:r>
                        <a:rPr lang="en-US" altLang="zh-TW"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微軟正黑體"/>
                          <a:sym typeface="微軟正黑體"/>
                        </a:rPr>
                        <a:t>AI</a:t>
                      </a: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微軟正黑體"/>
                          <a:sym typeface="微軟正黑體"/>
                        </a:rPr>
                        <a:t>數位修復優化與修復標記遮罩實驗研究案</a:t>
                      </a: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defRPr sz="1800"/>
                      </a:pPr>
                      <a:r>
                        <a:rPr lang="en-US" sz="1400" b="0" dirty="0">
                          <a:latin typeface="微軟正黑體" panose="020B0604030504040204" pitchFamily="34" charset="-120"/>
                          <a:ea typeface="微軟正黑體" panose="020B0604030504040204" pitchFamily="34" charset="-120"/>
                          <a:cs typeface="微軟正黑體"/>
                          <a:sym typeface="微軟正黑體"/>
                        </a:rPr>
                        <a:t>29</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lgn="ctr">
                        <a:defRPr sz="1800"/>
                      </a:pPr>
                      <a:r>
                        <a:rPr lang="en-US" sz="1400" b="0" dirty="0">
                          <a:latin typeface="微軟正黑體" panose="020B0604030504040204" pitchFamily="34" charset="-120"/>
                          <a:ea typeface="微軟正黑體" panose="020B0604030504040204" pitchFamily="34" charset="-120"/>
                          <a:cs typeface="微軟正黑體"/>
                          <a:sym typeface="微軟正黑體"/>
                        </a:rPr>
                        <a:t>202410-202412</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marL="0" marR="0" indent="0" algn="l" defTabSz="914400" rtl="0" latinLnBrk="0">
                        <a:lnSpc>
                          <a:spcPct val="100000"/>
                        </a:lnSpc>
                        <a:spcBef>
                          <a:spcPts val="0"/>
                        </a:spcBef>
                        <a:spcAft>
                          <a:spcPts val="0"/>
                        </a:spcAft>
                        <a:buClrTx/>
                        <a:buSzTx/>
                        <a:buFontTx/>
                        <a:buNone/>
                        <a:tabLst/>
                        <a:defRPr sz="1800"/>
                      </a:pPr>
                      <a:r>
                        <a:rPr lang="zh-TW" altLang="en-US"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微軟正黑體"/>
                          <a:sym typeface="微軟正黑體"/>
                        </a:rPr>
                        <a:t>已簽約</a:t>
                      </a:r>
                      <a:endParaRPr sz="14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lgn="ctr">
                        <a:defRPr sz="1800"/>
                      </a:pPr>
                      <a:r>
                        <a:rPr lang="zh-TW" altLang="en-US" sz="1400" b="0" dirty="0">
                          <a:latin typeface="微軟正黑體" panose="020B0604030504040204" pitchFamily="34" charset="-120"/>
                          <a:ea typeface="微軟正黑體" panose="020B0604030504040204" pitchFamily="34" charset="-120"/>
                          <a:cs typeface="微軟正黑體"/>
                          <a:sym typeface="微軟正黑體"/>
                        </a:rPr>
                        <a:t>志聰</a:t>
                      </a:r>
                      <a:r>
                        <a:rPr lang="en-US" altLang="zh-TW" sz="1400" b="0" dirty="0">
                          <a:latin typeface="微軟正黑體" panose="020B0604030504040204" pitchFamily="34" charset="-120"/>
                          <a:ea typeface="微軟正黑體" panose="020B0604030504040204" pitchFamily="34" charset="-120"/>
                          <a:cs typeface="微軟正黑體"/>
                          <a:sym typeface="微軟正黑體"/>
                        </a:rPr>
                        <a:t>.</a:t>
                      </a:r>
                      <a:r>
                        <a:rPr lang="zh-TW" altLang="en-US" sz="1400" b="0" dirty="0">
                          <a:latin typeface="微軟正黑體" panose="020B0604030504040204" pitchFamily="34" charset="-120"/>
                          <a:ea typeface="微軟正黑體" panose="020B0604030504040204" pitchFamily="34" charset="-120"/>
                          <a:cs typeface="微軟正黑體"/>
                          <a:sym typeface="微軟正黑體"/>
                        </a:rPr>
                        <a:t>祐頡</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0" marR="0" marT="0" marB="0" anchor="ctr" horzOverflow="overflow">
                    <a:lnL w="12700" cap="flat" cmpd="sng" algn="ctr">
                      <a:solidFill>
                        <a:srgbClr val="0070C0"/>
                      </a:solidFill>
                      <a:prstDash val="solid"/>
                      <a:round/>
                      <a:headEnd type="none" w="med" len="med"/>
                      <a:tailEnd type="none" w="med" len="med"/>
                    </a:lnL>
                    <a:lnR w="12700">
                      <a:solidFill>
                        <a:srgbClr val="0070C0"/>
                      </a:solidFill>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extLst>
                  <a:ext uri="{0D108BD9-81ED-4DB2-BD59-A6C34878D82A}">
                    <a16:rowId xmlns:a16="http://schemas.microsoft.com/office/drawing/2014/main" val="1482357136"/>
                  </a:ext>
                </a:extLst>
              </a:tr>
              <a:tr h="522476">
                <a:tc>
                  <a:txBody>
                    <a:bodyPr/>
                    <a:lstStyle/>
                    <a:p>
                      <a:pPr algn="l">
                        <a:defRPr sz="1400">
                          <a:latin typeface="微軟正黑體"/>
                          <a:ea typeface="微軟正黑體"/>
                          <a:cs typeface="微軟正黑體"/>
                          <a:sym typeface="微軟正黑體"/>
                        </a:defRPr>
                      </a:pPr>
                      <a:r>
                        <a:rPr b="0" dirty="0" err="1">
                          <a:latin typeface="微軟正黑體" panose="020B0604030504040204" pitchFamily="34" charset="-120"/>
                          <a:ea typeface="微軟正黑體" panose="020B0604030504040204" pitchFamily="34" charset="-120"/>
                        </a:rPr>
                        <a:t>文化部</a:t>
                      </a:r>
                      <a:r>
                        <a:rPr b="0" dirty="0">
                          <a:latin typeface="微軟正黑體" panose="020B0604030504040204" pitchFamily="34" charset="-120"/>
                          <a:ea typeface="微軟正黑體" panose="020B0604030504040204" pitchFamily="34" charset="-120"/>
                        </a:rPr>
                        <a:t>/</a:t>
                      </a:r>
                      <a:endParaRPr sz="1600" b="0" dirty="0">
                        <a:latin typeface="微軟正黑體" panose="020B0604030504040204" pitchFamily="34" charset="-120"/>
                        <a:ea typeface="微軟正黑體" panose="020B0604030504040204" pitchFamily="34" charset="-120"/>
                      </a:endParaRPr>
                    </a:p>
                    <a:p>
                      <a:pPr algn="l">
                        <a:defRPr sz="1400">
                          <a:latin typeface="微軟正黑體"/>
                          <a:ea typeface="微軟正黑體"/>
                          <a:cs typeface="微軟正黑體"/>
                          <a:sym typeface="微軟正黑體"/>
                        </a:defRPr>
                      </a:pPr>
                      <a:r>
                        <a:rPr b="0" dirty="0" err="1">
                          <a:latin typeface="微軟正黑體" panose="020B0604030504040204" pitchFamily="34" charset="-120"/>
                          <a:ea typeface="微軟正黑體" panose="020B0604030504040204" pitchFamily="34" charset="-120"/>
                        </a:rPr>
                        <a:t>桃園市政府</a:t>
                      </a:r>
                      <a:endParaRPr b="0" dirty="0">
                        <a:latin typeface="微軟正黑體" panose="020B0604030504040204" pitchFamily="34" charset="-120"/>
                        <a:ea typeface="微軟正黑體" panose="020B0604030504040204" pitchFamily="34" charset="-120"/>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b="0" dirty="0">
                          <a:latin typeface="微軟正黑體" panose="020B0604030504040204" pitchFamily="34" charset="-120"/>
                          <a:ea typeface="微軟正黑體" panose="020B0604030504040204" pitchFamily="34" charset="-120"/>
                          <a:cs typeface="微軟正黑體"/>
                          <a:sym typeface="微軟正黑體"/>
                        </a:rPr>
                        <a:t>Feel </a:t>
                      </a:r>
                      <a:r>
                        <a:rPr sz="1400" b="0" dirty="0" err="1">
                          <a:latin typeface="微軟正黑體" panose="020B0604030504040204" pitchFamily="34" charset="-120"/>
                          <a:ea typeface="微軟正黑體" panose="020B0604030504040204" pitchFamily="34" charset="-120"/>
                          <a:cs typeface="微軟正黑體"/>
                          <a:sym typeface="微軟正黑體"/>
                        </a:rPr>
                        <a:t>Together藝文場域體感平權計畫</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b="0" dirty="0">
                          <a:latin typeface="微軟正黑體" panose="020B0604030504040204" pitchFamily="34" charset="-120"/>
                          <a:ea typeface="微軟正黑體" panose="020B0604030504040204" pitchFamily="34" charset="-120"/>
                          <a:cs typeface="微軟正黑體"/>
                          <a:sym typeface="微軟正黑體"/>
                        </a:rPr>
                        <a:t>796＋191</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b="0">
                          <a:latin typeface="微軟正黑體" panose="020B0604030504040204" pitchFamily="34" charset="-120"/>
                          <a:ea typeface="微軟正黑體" panose="020B0604030504040204" pitchFamily="34" charset="-120"/>
                          <a:cs typeface="微軟正黑體"/>
                          <a:sym typeface="微軟正黑體"/>
                        </a:rPr>
                        <a:t>202307-202410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400">
                          <a:latin typeface="微軟正黑體"/>
                          <a:ea typeface="微軟正黑體"/>
                          <a:cs typeface="微軟正黑體"/>
                          <a:sym typeface="微軟正黑體"/>
                        </a:defRPr>
                      </a:pPr>
                      <a:r>
                        <a:rPr b="0" dirty="0" err="1">
                          <a:latin typeface="微軟正黑體" panose="020B0604030504040204" pitchFamily="34" charset="-120"/>
                          <a:ea typeface="微軟正黑體" panose="020B0604030504040204" pitchFamily="34" charset="-120"/>
                        </a:rPr>
                        <a:t>已簽約</a:t>
                      </a:r>
                      <a:endParaRPr b="0" dirty="0">
                        <a:latin typeface="微軟正黑體" panose="020B0604030504040204" pitchFamily="34" charset="-120"/>
                        <a:ea typeface="微軟正黑體" panose="020B0604030504040204" pitchFamily="34" charset="-120"/>
                      </a:endParaRPr>
                    </a:p>
                    <a:p>
                      <a:pPr algn="l">
                        <a:defRPr sz="1400">
                          <a:latin typeface="微軟正黑體"/>
                          <a:ea typeface="微軟正黑體"/>
                          <a:cs typeface="微軟正黑體"/>
                          <a:sym typeface="微軟正黑體"/>
                        </a:defRPr>
                      </a:pPr>
                      <a:r>
                        <a:rPr b="0" dirty="0">
                          <a:latin typeface="微軟正黑體" panose="020B0604030504040204" pitchFamily="34" charset="-120"/>
                          <a:ea typeface="微軟正黑體" panose="020B0604030504040204" pitchFamily="34" charset="-120"/>
                        </a:rPr>
                        <a:t>擴增平權相關展覽190萬</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b="0" dirty="0" err="1">
                          <a:latin typeface="微軟正黑體" panose="020B0604030504040204" pitchFamily="34" charset="-120"/>
                          <a:ea typeface="微軟正黑體" panose="020B0604030504040204" pitchFamily="34" charset="-120"/>
                          <a:cs typeface="微軟正黑體"/>
                          <a:sym typeface="微軟正黑體"/>
                        </a:rPr>
                        <a:t>惠晴.泰維.香蘭</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2"/>
                  </a:ext>
                </a:extLst>
              </a:tr>
              <a:tr h="866139">
                <a:tc>
                  <a:txBody>
                    <a:bodyPr/>
                    <a:lstStyle/>
                    <a:p>
                      <a:pPr algn="l">
                        <a:defRPr sz="1800"/>
                      </a:pPr>
                      <a:r>
                        <a:rPr sz="1400" b="0">
                          <a:latin typeface="微軟正黑體" panose="020B0604030504040204" pitchFamily="34" charset="-120"/>
                          <a:ea typeface="微軟正黑體" panose="020B0604030504040204" pitchFamily="34" charset="-120"/>
                          <a:cs typeface="微軟正黑體"/>
                          <a:sym typeface="微軟正黑體"/>
                        </a:rPr>
                        <a:t>文化部</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lnSpc>
                          <a:spcPct val="90000"/>
                        </a:lnSpc>
                        <a:defRPr sz="1800"/>
                      </a:pPr>
                      <a:r>
                        <a:rPr sz="1400" b="0">
                          <a:latin typeface="微軟正黑體" panose="020B0604030504040204" pitchFamily="34" charset="-120"/>
                          <a:ea typeface="微軟正黑體" panose="020B0604030504040204" pitchFamily="34" charset="-120"/>
                          <a:cs typeface="微軟正黑體"/>
                          <a:sym typeface="微軟正黑體"/>
                        </a:rPr>
                        <a:t>112-113年「媒合藝術家及科研單位發展科藝創新實驗計畫」藝文採購案</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b="0" dirty="0">
                          <a:latin typeface="微軟正黑體" panose="020B0604030504040204" pitchFamily="34" charset="-120"/>
                          <a:ea typeface="微軟正黑體" panose="020B0604030504040204" pitchFamily="34" charset="-120"/>
                          <a:cs typeface="微軟正黑體"/>
                          <a:sym typeface="微軟正黑體"/>
                        </a:rPr>
                        <a:t>980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b="0" dirty="0">
                          <a:latin typeface="微軟正黑體" panose="020B0604030504040204" pitchFamily="34" charset="-120"/>
                          <a:ea typeface="微軟正黑體" panose="020B0604030504040204" pitchFamily="34" charset="-120"/>
                          <a:cs typeface="微軟正黑體"/>
                          <a:sym typeface="微軟正黑體"/>
                        </a:rPr>
                        <a:t>202305-202410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b="0" dirty="0">
                          <a:latin typeface="微軟正黑體" panose="020B0604030504040204" pitchFamily="34" charset="-120"/>
                          <a:ea typeface="微軟正黑體" panose="020B0604030504040204" pitchFamily="34" charset="-120"/>
                          <a:cs typeface="微軟正黑體"/>
                          <a:sym typeface="微軟正黑體"/>
                        </a:rPr>
                        <a:t>已擬下年度發展方向並與部長官討論確定未來方向；增加智庫研究角色，梳理國內外科技藝術發展，經費增加藝術家展演經費補助，也增加培育名額，擴增藝發司等所屬單位科技計畫出版與研究書寫126萬</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400">
                          <a:latin typeface="微軟正黑體"/>
                          <a:ea typeface="微軟正黑體"/>
                          <a:cs typeface="微軟正黑體"/>
                          <a:sym typeface="微軟正黑體"/>
                        </a:defRPr>
                      </a:pPr>
                      <a:r>
                        <a:rPr b="0" dirty="0" err="1">
                          <a:latin typeface="微軟正黑體" panose="020B0604030504040204" pitchFamily="34" charset="-120"/>
                          <a:ea typeface="微軟正黑體" panose="020B0604030504040204" pitchFamily="34" charset="-120"/>
                        </a:rPr>
                        <a:t>香蘭.又琳</a:t>
                      </a:r>
                      <a:r>
                        <a:rPr b="0" dirty="0">
                          <a:latin typeface="微軟正黑體" panose="020B0604030504040204" pitchFamily="34" charset="-120"/>
                          <a:ea typeface="微軟正黑體" panose="020B0604030504040204" pitchFamily="34" charset="-120"/>
                        </a:rPr>
                        <a:t>.</a:t>
                      </a:r>
                      <a:endParaRPr sz="1600" b="0" dirty="0">
                        <a:latin typeface="微軟正黑體" panose="020B0604030504040204" pitchFamily="34" charset="-120"/>
                        <a:ea typeface="微軟正黑體" panose="020B0604030504040204" pitchFamily="34" charset="-120"/>
                      </a:endParaRPr>
                    </a:p>
                    <a:p>
                      <a:pPr algn="ctr">
                        <a:defRPr sz="1400">
                          <a:latin typeface="微軟正黑體"/>
                          <a:ea typeface="微軟正黑體"/>
                          <a:cs typeface="微軟正黑體"/>
                          <a:sym typeface="微軟正黑體"/>
                        </a:defRPr>
                      </a:pPr>
                      <a:r>
                        <a:rPr b="0" dirty="0" err="1">
                          <a:latin typeface="微軟正黑體" panose="020B0604030504040204" pitchFamily="34" charset="-120"/>
                          <a:ea typeface="微軟正黑體" panose="020B0604030504040204" pitchFamily="34" charset="-120"/>
                        </a:rPr>
                        <a:t>惠晴</a:t>
                      </a:r>
                      <a:endParaRPr b="0" dirty="0">
                        <a:latin typeface="微軟正黑體" panose="020B0604030504040204" pitchFamily="34" charset="-120"/>
                        <a:ea typeface="微軟正黑體" panose="020B0604030504040204" pitchFamily="34" charset="-120"/>
                      </a:endParaRP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3"/>
                  </a:ext>
                </a:extLst>
              </a:tr>
              <a:tr h="489530">
                <a:tc>
                  <a:txBody>
                    <a:bodyPr/>
                    <a:lstStyle/>
                    <a:p>
                      <a:pPr algn="l">
                        <a:lnSpc>
                          <a:spcPct val="90000"/>
                        </a:lnSpc>
                        <a:defRPr sz="1800"/>
                      </a:pPr>
                      <a:r>
                        <a:rPr sz="1400" b="0">
                          <a:latin typeface="微軟正黑體" panose="020B0604030504040204" pitchFamily="34" charset="-120"/>
                          <a:ea typeface="微軟正黑體" panose="020B0604030504040204" pitchFamily="34" charset="-120"/>
                          <a:cs typeface="微軟正黑體"/>
                          <a:sym typeface="微軟正黑體"/>
                        </a:rPr>
                        <a:t>文化部</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lnSpc>
                          <a:spcPct val="90000"/>
                        </a:lnSpc>
                        <a:defRPr sz="1800"/>
                      </a:pPr>
                      <a:r>
                        <a:rPr sz="1400" b="0">
                          <a:latin typeface="微軟正黑體" panose="020B0604030504040204" pitchFamily="34" charset="-120"/>
                          <a:ea typeface="微軟正黑體" panose="020B0604030504040204" pitchFamily="34" charset="-120"/>
                          <a:cs typeface="微軟正黑體"/>
                          <a:sym typeface="微軟正黑體"/>
                        </a:rPr>
                        <a:t>113-114年藝文場館科藝創新計畫成果專輯藝文採購案</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defTabSz="686004">
                        <a:defRPr sz="1800"/>
                      </a:pPr>
                      <a:r>
                        <a:rPr sz="1400" b="0" dirty="0">
                          <a:latin typeface="微軟正黑體" panose="020B0604030504040204" pitchFamily="34" charset="-120"/>
                          <a:ea typeface="微軟正黑體" panose="020B0604030504040204" pitchFamily="34" charset="-120"/>
                          <a:sym typeface="Calibri"/>
                        </a:rPr>
                        <a:t>126</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b="0" dirty="0">
                          <a:latin typeface="微軟正黑體" panose="020B0604030504040204" pitchFamily="34" charset="-120"/>
                          <a:ea typeface="微軟正黑體" panose="020B0604030504040204" pitchFamily="34" charset="-120"/>
                          <a:cs typeface="微軟正黑體"/>
                          <a:sym typeface="微軟正黑體"/>
                        </a:rPr>
                        <a:t>202409-202503</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defTabSz="686004">
                        <a:defRPr sz="1800"/>
                      </a:pPr>
                      <a:r>
                        <a:rPr sz="1400" b="0" dirty="0" err="1">
                          <a:latin typeface="微軟正黑體" panose="020B0604030504040204" pitchFamily="34" charset="-120"/>
                          <a:ea typeface="微軟正黑體" panose="020B0604030504040204" pitchFamily="34" charset="-120"/>
                          <a:cs typeface="微軟正黑體"/>
                          <a:sym typeface="微軟正黑體"/>
                        </a:rPr>
                        <a:t>已簽約</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defTabSz="686004">
                        <a:defRPr sz="1800"/>
                      </a:pPr>
                      <a:r>
                        <a:rPr sz="1400" b="0" dirty="0" err="1">
                          <a:latin typeface="微軟正黑體" panose="020B0604030504040204" pitchFamily="34" charset="-120"/>
                          <a:ea typeface="微軟正黑體" panose="020B0604030504040204" pitchFamily="34" charset="-120"/>
                          <a:cs typeface="微軟正黑體"/>
                          <a:sym typeface="微軟正黑體"/>
                        </a:rPr>
                        <a:t>又琳</a:t>
                      </a:r>
                      <a:r>
                        <a:rPr sz="1400" b="0" dirty="0">
                          <a:latin typeface="微軟正黑體" panose="020B0604030504040204" pitchFamily="34" charset="-120"/>
                          <a:ea typeface="微軟正黑體" panose="020B0604030504040204" pitchFamily="34" charset="-120"/>
                          <a:cs typeface="微軟正黑體"/>
                          <a:sym typeface="微軟正黑體"/>
                        </a:rPr>
                        <a:t>. .</a:t>
                      </a:r>
                      <a:r>
                        <a:rPr sz="1400" b="0" dirty="0" err="1">
                          <a:latin typeface="微軟正黑體" panose="020B0604030504040204" pitchFamily="34" charset="-120"/>
                          <a:ea typeface="微軟正黑體" panose="020B0604030504040204" pitchFamily="34" charset="-120"/>
                          <a:cs typeface="微軟正黑體"/>
                          <a:sym typeface="微軟正黑體"/>
                        </a:rPr>
                        <a:t>博雅</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4"/>
                  </a:ext>
                </a:extLst>
              </a:tr>
              <a:tr h="1053548">
                <a:tc>
                  <a:txBody>
                    <a:bodyPr/>
                    <a:lstStyle/>
                    <a:p>
                      <a:pPr algn="l">
                        <a:defRPr sz="1800"/>
                      </a:pPr>
                      <a:r>
                        <a:rPr sz="1400" b="0" dirty="0" err="1">
                          <a:latin typeface="微軟正黑體" panose="020B0604030504040204" pitchFamily="34" charset="-120"/>
                          <a:ea typeface="微軟正黑體" panose="020B0604030504040204" pitchFamily="34" charset="-120"/>
                          <a:cs typeface="微軟正黑體"/>
                          <a:sym typeface="微軟正黑體"/>
                        </a:rPr>
                        <a:t>文化部黑潮計畫</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0070C0"/>
                      </a:solidFill>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lgn="l">
                        <a:defRPr sz="1800"/>
                      </a:pPr>
                      <a:r>
                        <a:rPr sz="1400" b="0">
                          <a:latin typeface="微軟正黑體" panose="020B0604030504040204" pitchFamily="34" charset="-120"/>
                          <a:ea typeface="微軟正黑體" panose="020B0604030504040204" pitchFamily="34" charset="-120"/>
                          <a:cs typeface="微軟正黑體"/>
                          <a:sym typeface="微軟正黑體"/>
                        </a:rPr>
                        <a:t>視覺藝術產業補助計畫（忠壯藝術家補助）、電影產業國際合製計畫</a:t>
                      </a: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defRPr sz="1800"/>
                      </a:pPr>
                      <a:r>
                        <a:rPr sz="1400" b="0" dirty="0">
                          <a:latin typeface="微軟正黑體" panose="020B0604030504040204" pitchFamily="34" charset="-120"/>
                          <a:ea typeface="微軟正黑體" panose="020B0604030504040204" pitchFamily="34" charset="-120"/>
                          <a:cs typeface="微軟正黑體"/>
                          <a:sym typeface="微軟正黑體"/>
                        </a:rPr>
                        <a:t>200</a:t>
                      </a: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lgn="ctr">
                        <a:lnSpc>
                          <a:spcPct val="80000"/>
                        </a:lnSpc>
                        <a:defRPr sz="1800"/>
                      </a:pPr>
                      <a:r>
                        <a:rPr sz="1400" b="0">
                          <a:latin typeface="微軟正黑體" panose="020B0604030504040204" pitchFamily="34" charset="-120"/>
                          <a:ea typeface="微軟正黑體" panose="020B0604030504040204" pitchFamily="34" charset="-120"/>
                          <a:cs typeface="微軟正黑體"/>
                          <a:sym typeface="微軟正黑體"/>
                        </a:rPr>
                        <a:t>202407-202506</a:t>
                      </a: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lgn="l">
                        <a:defRPr sz="1400">
                          <a:latin typeface="微軟正黑體"/>
                          <a:ea typeface="微軟正黑體"/>
                          <a:cs typeface="微軟正黑體"/>
                          <a:sym typeface="微軟正黑體"/>
                        </a:defRPr>
                      </a:pPr>
                      <a:r>
                        <a:rPr b="0" dirty="0">
                          <a:latin typeface="微軟正黑體" panose="020B0604030504040204" pitchFamily="34" charset="-120"/>
                          <a:ea typeface="微軟正黑體" panose="020B0604030504040204" pitchFamily="34" charset="-120"/>
                        </a:rPr>
                        <a:t>近期黑潮計畫藝術產業與影視音產業補助案，可以實施的策略合作，已與兔將已簽完MOU，以洽平台需要引擎，並在影視局補助之佈局的掌握（S300+S100）</a:t>
                      </a:r>
                    </a:p>
                    <a:p>
                      <a:pPr algn="l">
                        <a:defRPr sz="1400">
                          <a:latin typeface="微軟正黑體"/>
                          <a:ea typeface="微軟正黑體"/>
                          <a:cs typeface="微軟正黑體"/>
                          <a:sym typeface="微軟正黑體"/>
                        </a:defRPr>
                      </a:pPr>
                      <a:r>
                        <a:rPr b="0" dirty="0" err="1">
                          <a:latin typeface="微軟正黑體" panose="020B0604030504040204" pitchFamily="34" charset="-120"/>
                          <a:ea typeface="微軟正黑體" panose="020B0604030504040204" pitchFamily="34" charset="-120"/>
                        </a:rPr>
                        <a:t>目前也與魔森影視洽談跨部會GAI影視應用發展策略，目前積極交流中</a:t>
                      </a:r>
                      <a:endParaRPr b="0" dirty="0">
                        <a:latin typeface="微軟正黑體" panose="020B0604030504040204" pitchFamily="34" charset="-120"/>
                        <a:ea typeface="微軟正黑體" panose="020B0604030504040204" pitchFamily="34" charset="-120"/>
                      </a:endParaRP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tc>
                  <a:txBody>
                    <a:bodyPr/>
                    <a:lstStyle/>
                    <a:p>
                      <a:pPr algn="ctr">
                        <a:defRPr sz="1800"/>
                      </a:pPr>
                      <a:r>
                        <a:rPr sz="1400" b="0" dirty="0" err="1">
                          <a:latin typeface="微軟正黑體" panose="020B0604030504040204" pitchFamily="34" charset="-120"/>
                          <a:ea typeface="微軟正黑體" panose="020B0604030504040204" pitchFamily="34" charset="-120"/>
                          <a:cs typeface="微軟正黑體"/>
                          <a:sym typeface="微軟正黑體"/>
                        </a:rPr>
                        <a:t>香蘭</a:t>
                      </a:r>
                      <a:r>
                        <a:rPr lang="en-US" sz="1400" b="0" dirty="0" err="1">
                          <a:latin typeface="微軟正黑體" panose="020B0604030504040204" pitchFamily="34" charset="-120"/>
                          <a:ea typeface="微軟正黑體" panose="020B0604030504040204" pitchFamily="34" charset="-120"/>
                          <a:cs typeface="微軟正黑體"/>
                          <a:sym typeface="微軟正黑體"/>
                        </a:rPr>
                        <a:t>.</a:t>
                      </a:r>
                      <a:r>
                        <a:rPr sz="1400" b="0" dirty="0" err="1">
                          <a:latin typeface="微軟正黑體" panose="020B0604030504040204" pitchFamily="34" charset="-120"/>
                          <a:ea typeface="微軟正黑體" panose="020B0604030504040204" pitchFamily="34" charset="-120"/>
                          <a:cs typeface="微軟正黑體"/>
                          <a:sym typeface="微軟正黑體"/>
                        </a:rPr>
                        <a:t>志聰</a:t>
                      </a:r>
                      <a:endParaRPr sz="1400" b="0" dirty="0">
                        <a:latin typeface="微軟正黑體" panose="020B0604030504040204" pitchFamily="34" charset="-120"/>
                        <a:ea typeface="微軟正黑體" panose="020B0604030504040204" pitchFamily="34" charset="-120"/>
                        <a:cs typeface="微軟正黑體"/>
                        <a:sym typeface="微軟正黑體"/>
                      </a:endParaRPr>
                    </a:p>
                  </a:txBody>
                  <a:tcPr marL="0" marR="0" marT="0" marB="0" anchor="ctr" horzOverflow="overflow">
                    <a:lnL w="12700" cap="flat" cmpd="sng" algn="ctr">
                      <a:solidFill>
                        <a:srgbClr val="0070C0"/>
                      </a:solidFill>
                      <a:prstDash val="solid"/>
                      <a:round/>
                      <a:headEnd type="none" w="med" len="med"/>
                      <a:tailEnd type="none" w="med" len="med"/>
                    </a:lnL>
                    <a:lnR w="12700">
                      <a:solidFill>
                        <a:srgbClr val="0070C0"/>
                      </a:solidFill>
                    </a:lnR>
                    <a:lnT w="12700" cap="flat" cmpd="sng" algn="ctr">
                      <a:solidFill>
                        <a:srgbClr val="0070C0"/>
                      </a:solidFill>
                      <a:prstDash val="solid"/>
                      <a:round/>
                      <a:headEnd type="none" w="med" len="med"/>
                      <a:tailEnd type="none" w="med" len="med"/>
                    </a:lnT>
                    <a:lnB w="12700">
                      <a:solidFill>
                        <a:srgbClr val="0070C0"/>
                      </a:solidFill>
                    </a:lnB>
                    <a:solidFill>
                      <a:schemeClr val="accent1">
                        <a:alpha val="20000"/>
                      </a:schemeClr>
                    </a:solidFill>
                  </a:tcPr>
                </a:tc>
                <a:extLst>
                  <a:ext uri="{0D108BD9-81ED-4DB2-BD59-A6C34878D82A}">
                    <a16:rowId xmlns:a16="http://schemas.microsoft.com/office/drawing/2014/main" val="10006"/>
                  </a:ext>
                </a:extLst>
              </a:tr>
            </a:tbl>
          </a:graphicData>
        </a:graphic>
      </p:graphicFrame>
      <p:sp>
        <p:nvSpPr>
          <p:cNvPr id="6" name="文字方塊 5">
            <a:extLst>
              <a:ext uri="{FF2B5EF4-FFF2-40B4-BE49-F238E27FC236}">
                <a16:creationId xmlns:a16="http://schemas.microsoft.com/office/drawing/2014/main" id="{69AEEA4C-374F-4845-9ACE-448B7197FC44}"/>
              </a:ext>
            </a:extLst>
          </p:cNvPr>
          <p:cNvSpPr txBox="1"/>
          <p:nvPr/>
        </p:nvSpPr>
        <p:spPr>
          <a:xfrm>
            <a:off x="7458991" y="510598"/>
            <a:ext cx="4543869"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b="1">
                <a:latin typeface="微軟正黑體"/>
                <a:ea typeface="微軟正黑體"/>
                <a:cs typeface="微軟正黑體"/>
                <a:sym typeface="微軟正黑體"/>
              </a:defRPr>
            </a:lvl1pPr>
          </a:lstStyle>
          <a:p>
            <a:r>
              <a:rPr lang="zh-TW" altLang="en-US" dirty="0"/>
              <a:t>已</a:t>
            </a:r>
            <a:r>
              <a:rPr dirty="0" err="1"/>
              <a:t>簽約</a:t>
            </a:r>
            <a:r>
              <a:rPr dirty="0"/>
              <a:t>：</a:t>
            </a:r>
            <a:r>
              <a:rPr lang="en-US" altLang="zh-TW" dirty="0"/>
              <a:t> 3,680</a:t>
            </a:r>
            <a:r>
              <a:rPr dirty="0"/>
              <a:t>萬元</a:t>
            </a:r>
            <a:r>
              <a:rPr lang="zh-TW" altLang="en-US" dirty="0"/>
              <a:t>努力與洽談中</a:t>
            </a:r>
            <a:r>
              <a:rPr lang="en-US" altLang="zh-TW" dirty="0"/>
              <a:t>1800</a:t>
            </a:r>
            <a:r>
              <a:rPr lang="zh-TW" altLang="en-US" dirty="0"/>
              <a:t>萬元</a:t>
            </a:r>
            <a:endParaRPr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0" name="投影片編號版面配置區 3"/>
          <p:cNvSpPr txBox="1">
            <a:spLocks noGrp="1"/>
          </p:cNvSpPr>
          <p:nvPr>
            <p:ph type="sldNum" sz="quarter" idx="4294967295"/>
          </p:nvPr>
        </p:nvSpPr>
        <p:spPr>
          <a:xfrm>
            <a:off x="12003102" y="6606809"/>
            <a:ext cx="188894" cy="26425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8</a:t>
            </a:fld>
            <a:endParaRPr/>
          </a:p>
        </p:txBody>
      </p:sp>
      <p:sp>
        <p:nvSpPr>
          <p:cNvPr id="1071" name="標題 1"/>
          <p:cNvSpPr txBox="1">
            <a:spLocks noGrp="1"/>
          </p:cNvSpPr>
          <p:nvPr>
            <p:ph type="title"/>
          </p:nvPr>
        </p:nvSpPr>
        <p:spPr>
          <a:xfrm>
            <a:off x="-2" y="116624"/>
            <a:ext cx="12192007" cy="787949"/>
          </a:xfrm>
          <a:prstGeom prst="rect">
            <a:avLst/>
          </a:prstGeom>
        </p:spPr>
        <p:txBody>
          <a:bodyPr/>
          <a:lstStyle>
            <a:lvl1pPr algn="ctr" defTabSz="777240">
              <a:defRPr b="1">
                <a:solidFill>
                  <a:srgbClr val="000099"/>
                </a:solidFill>
                <a:latin typeface="微軟正黑體"/>
                <a:ea typeface="微軟正黑體"/>
                <a:cs typeface="微軟正黑體"/>
                <a:sym typeface="微軟正黑體"/>
              </a:defRPr>
            </a:lvl1pPr>
          </a:lstStyle>
          <a:p>
            <a:r>
              <a:t>政府知服</a:t>
            </a:r>
          </a:p>
        </p:txBody>
      </p:sp>
      <p:graphicFrame>
        <p:nvGraphicFramePr>
          <p:cNvPr id="1072" name="表格 5"/>
          <p:cNvGraphicFramePr/>
          <p:nvPr>
            <p:extLst>
              <p:ext uri="{D42A27DB-BD31-4B8C-83A1-F6EECF244321}">
                <p14:modId xmlns:p14="http://schemas.microsoft.com/office/powerpoint/2010/main" val="3574927915"/>
              </p:ext>
            </p:extLst>
          </p:nvPr>
        </p:nvGraphicFramePr>
        <p:xfrm>
          <a:off x="540423" y="1148121"/>
          <a:ext cx="11111153" cy="2790944"/>
        </p:xfrm>
        <a:graphic>
          <a:graphicData uri="http://schemas.openxmlformats.org/drawingml/2006/table">
            <a:tbl>
              <a:tblPr firstRow="1">
                <a:tableStyleId>{4C3C2611-4C71-4FC5-86AE-919BDF0F9419}</a:tableStyleId>
              </a:tblPr>
              <a:tblGrid>
                <a:gridCol w="1682152">
                  <a:extLst>
                    <a:ext uri="{9D8B030D-6E8A-4147-A177-3AD203B41FA5}">
                      <a16:colId xmlns:a16="http://schemas.microsoft.com/office/drawing/2014/main" val="20000"/>
                    </a:ext>
                  </a:extLst>
                </a:gridCol>
                <a:gridCol w="2136349">
                  <a:extLst>
                    <a:ext uri="{9D8B030D-6E8A-4147-A177-3AD203B41FA5}">
                      <a16:colId xmlns:a16="http://schemas.microsoft.com/office/drawing/2014/main" val="20001"/>
                    </a:ext>
                  </a:extLst>
                </a:gridCol>
                <a:gridCol w="655983">
                  <a:extLst>
                    <a:ext uri="{9D8B030D-6E8A-4147-A177-3AD203B41FA5}">
                      <a16:colId xmlns:a16="http://schemas.microsoft.com/office/drawing/2014/main" val="20002"/>
                    </a:ext>
                  </a:extLst>
                </a:gridCol>
                <a:gridCol w="915230">
                  <a:extLst>
                    <a:ext uri="{9D8B030D-6E8A-4147-A177-3AD203B41FA5}">
                      <a16:colId xmlns:a16="http://schemas.microsoft.com/office/drawing/2014/main" val="20003"/>
                    </a:ext>
                  </a:extLst>
                </a:gridCol>
                <a:gridCol w="4421265">
                  <a:extLst>
                    <a:ext uri="{9D8B030D-6E8A-4147-A177-3AD203B41FA5}">
                      <a16:colId xmlns:a16="http://schemas.microsoft.com/office/drawing/2014/main" val="20004"/>
                    </a:ext>
                  </a:extLst>
                </a:gridCol>
                <a:gridCol w="1300174">
                  <a:extLst>
                    <a:ext uri="{9D8B030D-6E8A-4147-A177-3AD203B41FA5}">
                      <a16:colId xmlns:a16="http://schemas.microsoft.com/office/drawing/2014/main" val="20005"/>
                    </a:ext>
                  </a:extLst>
                </a:gridCol>
              </a:tblGrid>
              <a:tr h="681087">
                <a:tc>
                  <a:txBody>
                    <a:bodyPr/>
                    <a:lstStyle/>
                    <a:p>
                      <a:pPr algn="ctr">
                        <a:defRPr sz="1800" b="0"/>
                      </a:pPr>
                      <a:r>
                        <a:rPr sz="2000" b="1">
                          <a:solidFill>
                            <a:srgbClr val="FFFFFF"/>
                          </a:solidFill>
                          <a:latin typeface="微軟正黑體"/>
                          <a:ea typeface="微軟正黑體"/>
                          <a:cs typeface="微軟正黑體"/>
                          <a:sym typeface="微軟正黑體"/>
                        </a:rPr>
                        <a:t>單位</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計畫名稱</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總經費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期程</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備註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負責人</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extLst>
                  <a:ext uri="{0D108BD9-81ED-4DB2-BD59-A6C34878D82A}">
                    <a16:rowId xmlns:a16="http://schemas.microsoft.com/office/drawing/2014/main" val="10000"/>
                  </a:ext>
                </a:extLst>
              </a:tr>
              <a:tr h="522476">
                <a:tc>
                  <a:txBody>
                    <a:bodyPr/>
                    <a:lstStyle/>
                    <a:p>
                      <a:pPr algn="l">
                        <a:defRPr sz="1800"/>
                      </a:pPr>
                      <a:r>
                        <a:rPr sz="1400">
                          <a:latin typeface="微軟正黑體"/>
                          <a:ea typeface="微軟正黑體"/>
                          <a:cs typeface="微軟正黑體"/>
                          <a:sym typeface="微軟正黑體"/>
                        </a:rPr>
                        <a:t>經濟部產發署</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高齡友善智慧檢測及健康管理平台計畫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dirty="0">
                          <a:latin typeface="微軟正黑體"/>
                          <a:ea typeface="微軟正黑體"/>
                          <a:cs typeface="微軟正黑體"/>
                          <a:sym typeface="微軟正黑體"/>
                        </a:rPr>
                        <a:t>40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400">
                          <a:latin typeface="微軟正黑體"/>
                          <a:ea typeface="微軟正黑體"/>
                          <a:cs typeface="微軟正黑體"/>
                          <a:sym typeface="微軟正黑體"/>
                        </a:defRPr>
                      </a:pPr>
                      <a:r>
                        <a:t>202405-</a:t>
                      </a:r>
                      <a:endParaRPr sz="1800"/>
                    </a:p>
                    <a:p>
                      <a:pPr algn="l">
                        <a:defRPr sz="1400">
                          <a:latin typeface="微軟正黑體"/>
                          <a:ea typeface="微軟正黑體"/>
                          <a:cs typeface="微軟正黑體"/>
                          <a:sym typeface="微軟正黑體"/>
                        </a:defRPr>
                      </a:pPr>
                      <a:r>
                        <a:t>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已簽約</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志聰</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1"/>
                  </a:ext>
                </a:extLst>
              </a:tr>
              <a:tr h="522476">
                <a:tc>
                  <a:txBody>
                    <a:bodyPr/>
                    <a:lstStyle/>
                    <a:p>
                      <a:pPr algn="l">
                        <a:defRPr sz="1800"/>
                      </a:pPr>
                      <a:r>
                        <a:rPr sz="1400" dirty="0" err="1">
                          <a:latin typeface="微軟正黑體"/>
                          <a:ea typeface="微軟正黑體"/>
                          <a:cs typeface="微軟正黑體"/>
                          <a:sym typeface="微軟正黑體"/>
                        </a:rPr>
                        <a:t>經濟部產發署</a:t>
                      </a:r>
                      <a:endParaRPr sz="1400" dirty="0">
                        <a:latin typeface="微軟正黑體"/>
                        <a:ea typeface="微軟正黑體"/>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高齡友善跨裝置舒眠報告平台計畫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dirty="0">
                          <a:latin typeface="微軟正黑體"/>
                          <a:ea typeface="微軟正黑體"/>
                          <a:cs typeface="微軟正黑體"/>
                          <a:sym typeface="微軟正黑體"/>
                        </a:rPr>
                        <a:t>40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400">
                          <a:latin typeface="微軟正黑體"/>
                          <a:ea typeface="微軟正黑體"/>
                          <a:cs typeface="微軟正黑體"/>
                          <a:sym typeface="微軟正黑體"/>
                        </a:defRPr>
                      </a:pPr>
                      <a:r>
                        <a:t>202405-</a:t>
                      </a:r>
                      <a:endParaRPr sz="1800"/>
                    </a:p>
                    <a:p>
                      <a:pPr algn="l">
                        <a:defRPr sz="1400">
                          <a:latin typeface="微軟正黑體"/>
                          <a:ea typeface="微軟正黑體"/>
                          <a:cs typeface="微軟正黑體"/>
                          <a:sym typeface="微軟正黑體"/>
                        </a:defRPr>
                      </a:pPr>
                      <a:r>
                        <a:t>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已簽約</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志聰</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2"/>
                  </a:ext>
                </a:extLst>
              </a:tr>
              <a:tr h="522476">
                <a:tc>
                  <a:txBody>
                    <a:bodyPr/>
                    <a:lstStyle/>
                    <a:p>
                      <a:pPr algn="l" defTabSz="686004">
                        <a:defRPr sz="1800"/>
                      </a:pPr>
                      <a:r>
                        <a:rPr sz="1400" dirty="0" err="1">
                          <a:latin typeface="微軟正黑體"/>
                          <a:ea typeface="微軟正黑體"/>
                          <a:cs typeface="微軟正黑體"/>
                          <a:sym typeface="微軟正黑體"/>
                        </a:rPr>
                        <a:t>電光所</a:t>
                      </a:r>
                      <a:endParaRPr sz="1400" dirty="0">
                        <a:latin typeface="微軟正黑體"/>
                        <a:ea typeface="微軟正黑體"/>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l" defTabSz="686004">
                        <a:defRPr sz="1800"/>
                      </a:pPr>
                      <a:r>
                        <a:rPr sz="1400" dirty="0" err="1">
                          <a:latin typeface="微軟正黑體"/>
                          <a:ea typeface="微軟正黑體"/>
                          <a:cs typeface="微軟正黑體"/>
                          <a:sym typeface="微軟正黑體"/>
                        </a:rPr>
                        <a:t>試製平台</a:t>
                      </a:r>
                      <a:endParaRPr sz="1400" dirty="0">
                        <a:latin typeface="微軟正黑體"/>
                        <a:ea typeface="微軟正黑體"/>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defRPr sz="1800"/>
                      </a:pPr>
                      <a:r>
                        <a:rPr sz="1400" dirty="0">
                          <a:latin typeface="微軟正黑體"/>
                          <a:ea typeface="微軟正黑體"/>
                          <a:cs typeface="微軟正黑體"/>
                          <a:sym typeface="微軟正黑體"/>
                        </a:rPr>
                        <a:t>90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l">
                        <a:defRPr sz="1800"/>
                      </a:pPr>
                      <a:r>
                        <a:rPr sz="1400" dirty="0">
                          <a:latin typeface="微軟正黑體"/>
                          <a:ea typeface="微軟正黑體"/>
                          <a:cs typeface="微軟正黑體"/>
                          <a:sym typeface="微軟正黑體"/>
                        </a:rPr>
                        <a:t>202408-202412</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l">
                        <a:defRPr sz="1800"/>
                      </a:pPr>
                      <a:r>
                        <a:rPr sz="1400" dirty="0" err="1">
                          <a:latin typeface="微軟正黑體"/>
                          <a:ea typeface="微軟正黑體"/>
                          <a:cs typeface="微軟正黑體"/>
                          <a:sym typeface="微軟正黑體"/>
                        </a:rPr>
                        <a:t>已簽約</a:t>
                      </a:r>
                      <a:endParaRPr sz="1400" dirty="0">
                        <a:latin typeface="微軟正黑體"/>
                        <a:ea typeface="微軟正黑體"/>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ctr">
                        <a:defRPr sz="1800"/>
                      </a:pPr>
                      <a:r>
                        <a:rPr sz="1400" dirty="0" err="1">
                          <a:latin typeface="微軟正黑體"/>
                          <a:ea typeface="微軟正黑體"/>
                          <a:cs typeface="微軟正黑體"/>
                          <a:sym typeface="微軟正黑體"/>
                        </a:rPr>
                        <a:t>邡哲</a:t>
                      </a:r>
                      <a:endParaRPr sz="1400" dirty="0">
                        <a:latin typeface="微軟正黑體"/>
                        <a:ea typeface="微軟正黑體"/>
                        <a:cs typeface="微軟正黑體"/>
                        <a:sym typeface="微軟正黑體"/>
                      </a:endParaRPr>
                    </a:p>
                  </a:txBody>
                  <a:tcPr marL="0" marR="0" marT="0" marB="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0003"/>
                  </a:ext>
                </a:extLst>
              </a:tr>
              <a:tr h="522476">
                <a:tc>
                  <a:txBody>
                    <a:bodyPr/>
                    <a:lstStyle/>
                    <a:p>
                      <a:pPr algn="l" defTabSz="686004">
                        <a:defRPr sz="1800"/>
                      </a:pPr>
                      <a:r>
                        <a:rPr lang="zh-TW" altLang="en-US" sz="1400" dirty="0">
                          <a:latin typeface="微軟正黑體"/>
                          <a:ea typeface="微軟正黑體"/>
                          <a:cs typeface="微軟正黑體"/>
                          <a:sym typeface="微軟正黑體"/>
                        </a:rPr>
                        <a:t>勞動部桃竹苗勞動屬</a:t>
                      </a:r>
                      <a:endParaRPr sz="1400" dirty="0">
                        <a:latin typeface="微軟正黑體"/>
                        <a:ea typeface="微軟正黑體"/>
                        <a:cs typeface="微軟正黑體"/>
                        <a:sym typeface="微軟正黑體"/>
                      </a:endParaRPr>
                    </a:p>
                  </a:txBody>
                  <a:tcPr marL="36000" marR="36000" marT="36000" marB="36000" anchor="ctr" horzOverflow="overflow">
                    <a:lnL w="12700">
                      <a:solidFill>
                        <a:srgbClr val="0070C0"/>
                      </a:solidFill>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400" dirty="0">
                          <a:latin typeface="微軟正黑體"/>
                          <a:ea typeface="微軟正黑體"/>
                          <a:cs typeface="微軟正黑體"/>
                          <a:sym typeface="微軟正黑體"/>
                        </a:rPr>
                        <a:t>賈桃樂主題館更新案</a:t>
                      </a:r>
                      <a:endParaRPr sz="14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a:defRPr sz="1800"/>
                      </a:pPr>
                      <a:r>
                        <a:rPr lang="en-US" altLang="zh-TW" sz="1400" dirty="0">
                          <a:latin typeface="微軟正黑體"/>
                          <a:ea typeface="微軟正黑體"/>
                          <a:cs typeface="微軟正黑體"/>
                          <a:sym typeface="微軟正黑體"/>
                        </a:rPr>
                        <a:t>1,800</a:t>
                      </a:r>
                      <a:endParaRPr sz="14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en-US" altLang="zh-TW" sz="1400" dirty="0">
                          <a:latin typeface="微軟正黑體"/>
                          <a:ea typeface="微軟正黑體"/>
                          <a:cs typeface="微軟正黑體"/>
                          <a:sym typeface="微軟正黑體"/>
                        </a:rPr>
                        <a:t>202501-202512</a:t>
                      </a: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algn="l">
                        <a:defRPr sz="1800"/>
                      </a:pPr>
                      <a:r>
                        <a:rPr lang="en-US" altLang="zh-TW" sz="1400" dirty="0">
                          <a:latin typeface="微軟正黑體"/>
                          <a:ea typeface="微軟正黑體"/>
                          <a:cs typeface="微軟正黑體"/>
                          <a:sym typeface="微軟正黑體"/>
                        </a:rPr>
                        <a:t>9</a:t>
                      </a:r>
                      <a:r>
                        <a:rPr lang="zh-TW" altLang="en-US" sz="1400" dirty="0">
                          <a:latin typeface="微軟正黑體"/>
                          <a:ea typeface="微軟正黑體"/>
                          <a:cs typeface="微軟正黑體"/>
                          <a:sym typeface="微軟正黑體"/>
                        </a:rPr>
                        <a:t>月已提供規畫書，預計</a:t>
                      </a:r>
                      <a:r>
                        <a:rPr lang="en-US" altLang="zh-TW" sz="1400" dirty="0">
                          <a:latin typeface="微軟正黑體"/>
                          <a:ea typeface="微軟正黑體"/>
                          <a:cs typeface="微軟正黑體"/>
                          <a:sym typeface="微軟正黑體"/>
                        </a:rPr>
                        <a:t>12</a:t>
                      </a:r>
                      <a:r>
                        <a:rPr lang="zh-TW" altLang="en-US" sz="1400" dirty="0">
                          <a:latin typeface="微軟正黑體"/>
                          <a:ea typeface="微軟正黑體"/>
                          <a:cs typeface="微軟正黑體"/>
                          <a:sym typeface="微軟正黑體"/>
                        </a:rPr>
                        <a:t>月開標，洽詢合作廠商共同投標，預估</a:t>
                      </a:r>
                      <a:r>
                        <a:rPr lang="en-US" altLang="zh-TW" sz="1400" dirty="0">
                          <a:latin typeface="微軟正黑體"/>
                          <a:ea typeface="微軟正黑體"/>
                          <a:cs typeface="微軟正黑體"/>
                          <a:sym typeface="微軟正黑體"/>
                        </a:rPr>
                        <a:t>11</a:t>
                      </a:r>
                      <a:r>
                        <a:rPr lang="zh-TW" altLang="en-US" sz="1400" dirty="0">
                          <a:latin typeface="微軟正黑體"/>
                          <a:ea typeface="微軟正黑體"/>
                          <a:cs typeface="微軟正黑體"/>
                          <a:sym typeface="微軟正黑體"/>
                        </a:rPr>
                        <a:t>月底或</a:t>
                      </a:r>
                      <a:r>
                        <a:rPr lang="en-US" altLang="zh-TW" sz="1400" dirty="0">
                          <a:latin typeface="微軟正黑體"/>
                          <a:ea typeface="微軟正黑體"/>
                          <a:cs typeface="微軟正黑體"/>
                          <a:sym typeface="微軟正黑體"/>
                        </a:rPr>
                        <a:t>12</a:t>
                      </a:r>
                      <a:r>
                        <a:rPr lang="zh-TW" altLang="en-US" sz="1400" dirty="0">
                          <a:latin typeface="微軟正黑體"/>
                          <a:ea typeface="微軟正黑體"/>
                          <a:cs typeface="微軟正黑體"/>
                          <a:sym typeface="微軟正黑體"/>
                        </a:rPr>
                        <a:t>月初領標</a:t>
                      </a:r>
                      <a:endParaRPr sz="14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algn="ctr">
                        <a:defRPr sz="1800"/>
                      </a:pPr>
                      <a:r>
                        <a:rPr lang="zh-TW" altLang="en-US" sz="1400" dirty="0">
                          <a:latin typeface="微軟正黑體"/>
                          <a:ea typeface="微軟正黑體"/>
                          <a:cs typeface="微軟正黑體"/>
                          <a:sym typeface="微軟正黑體"/>
                        </a:rPr>
                        <a:t>香蘭</a:t>
                      </a:r>
                      <a:endParaRPr sz="1400" dirty="0">
                        <a:latin typeface="微軟正黑體"/>
                        <a:ea typeface="微軟正黑體"/>
                        <a:cs typeface="微軟正黑體"/>
                        <a:sym typeface="微軟正黑體"/>
                      </a:endParaRPr>
                    </a:p>
                  </a:txBody>
                  <a:tcPr marL="0" marR="0" marT="0" marB="0" anchor="ctr" horzOverflow="overflow">
                    <a:lnL w="12700" cap="flat" cmpd="sng" algn="ctr">
                      <a:solidFill>
                        <a:srgbClr val="0070C0"/>
                      </a:solidFill>
                      <a:prstDash val="solid"/>
                      <a:round/>
                      <a:headEnd type="none" w="med" len="med"/>
                      <a:tailEnd type="none" w="med" len="med"/>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3601131945"/>
                  </a:ext>
                </a:extLst>
              </a:tr>
            </a:tbl>
          </a:graphicData>
        </a:graphic>
      </p:graphicFrame>
      <p:sp>
        <p:nvSpPr>
          <p:cNvPr id="6" name="文字方塊 5">
            <a:extLst>
              <a:ext uri="{FF2B5EF4-FFF2-40B4-BE49-F238E27FC236}">
                <a16:creationId xmlns:a16="http://schemas.microsoft.com/office/drawing/2014/main" id="{158CBCB7-EF66-47E3-B0A7-01A2D46470FA}"/>
              </a:ext>
            </a:extLst>
          </p:cNvPr>
          <p:cNvSpPr txBox="1"/>
          <p:nvPr/>
        </p:nvSpPr>
        <p:spPr>
          <a:xfrm>
            <a:off x="7165416" y="719909"/>
            <a:ext cx="4486160"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b="1">
                <a:latin typeface="微軟正黑體"/>
                <a:ea typeface="微軟正黑體"/>
                <a:cs typeface="微軟正黑體"/>
                <a:sym typeface="微軟正黑體"/>
              </a:defRPr>
            </a:lvl1pPr>
          </a:lstStyle>
          <a:p>
            <a:r>
              <a:rPr lang="zh-TW" altLang="en-US" dirty="0"/>
              <a:t>已</a:t>
            </a:r>
            <a:r>
              <a:rPr dirty="0"/>
              <a:t>簽約：</a:t>
            </a:r>
            <a:r>
              <a:rPr lang="en-US" dirty="0"/>
              <a:t>3</a:t>
            </a:r>
            <a:r>
              <a:rPr dirty="0"/>
              <a:t>,</a:t>
            </a:r>
            <a:r>
              <a:rPr lang="en-US" dirty="0"/>
              <a:t>680</a:t>
            </a:r>
            <a:r>
              <a:rPr dirty="0"/>
              <a:t>萬元</a:t>
            </a:r>
            <a:r>
              <a:rPr lang="zh-TW" altLang="en-US" dirty="0"/>
              <a:t>努力與洽談中</a:t>
            </a:r>
            <a:r>
              <a:rPr lang="en-US" altLang="zh-TW" dirty="0"/>
              <a:t>1800</a:t>
            </a:r>
            <a:r>
              <a:rPr lang="zh-TW" altLang="en-US" dirty="0"/>
              <a:t>萬元</a:t>
            </a:r>
            <a:endParaRPr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 name="標題 4"/>
          <p:cNvSpPr txBox="1">
            <a:spLocks noGrp="1"/>
          </p:cNvSpPr>
          <p:nvPr>
            <p:ph type="title"/>
          </p:nvPr>
        </p:nvSpPr>
        <p:spPr>
          <a:xfrm>
            <a:off x="601133" y="316991"/>
            <a:ext cx="11159067" cy="889509"/>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綱   要</a:t>
            </a:r>
          </a:p>
        </p:txBody>
      </p:sp>
      <p:sp>
        <p:nvSpPr>
          <p:cNvPr id="1076" name="投影片編號版面配置區 1"/>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9</a:t>
            </a:fld>
            <a:endParaRPr/>
          </a:p>
        </p:txBody>
      </p:sp>
      <p:sp>
        <p:nvSpPr>
          <p:cNvPr id="1077" name="內容版面配置區 4"/>
          <p:cNvSpPr txBox="1">
            <a:spLocks noGrp="1"/>
          </p:cNvSpPr>
          <p:nvPr>
            <p:ph type="body" sz="half" idx="1"/>
          </p:nvPr>
        </p:nvSpPr>
        <p:spPr>
          <a:xfrm>
            <a:off x="1475655" y="1844822"/>
            <a:ext cx="6696744" cy="3024346"/>
          </a:xfrm>
          <a:prstGeom prst="rect">
            <a:avLst/>
          </a:prstGeom>
        </p:spPr>
        <p:txBody>
          <a:bodyPr/>
          <a:lstStyle/>
          <a:p>
            <a:pPr>
              <a:lnSpc>
                <a:spcPct val="120000"/>
              </a:lnSpc>
              <a:buFont typeface="Helvetica"/>
              <a:buChar char="➢"/>
              <a:defRPr>
                <a:solidFill>
                  <a:srgbClr val="87CEFA"/>
                </a:solidFill>
                <a:latin typeface="微軟正黑體"/>
                <a:ea typeface="微軟正黑體"/>
                <a:cs typeface="微軟正黑體"/>
                <a:sym typeface="微軟正黑體"/>
              </a:defRPr>
            </a:pPr>
            <a:r>
              <a:t>組業務能見度</a:t>
            </a:r>
          </a:p>
          <a:p>
            <a:pPr>
              <a:lnSpc>
                <a:spcPct val="120000"/>
              </a:lnSpc>
              <a:buFont typeface="Helvetica"/>
              <a:buChar char="➢"/>
              <a:defRPr sz="3600" b="1">
                <a:solidFill>
                  <a:srgbClr val="000099"/>
                </a:solidFill>
                <a:latin typeface="微軟正黑體"/>
                <a:ea typeface="微軟正黑體"/>
                <a:cs typeface="微軟正黑體"/>
                <a:sym typeface="微軟正黑體"/>
              </a:defRPr>
            </a:pPr>
            <a:r>
              <a:t>重要業務推廣案件</a:t>
            </a:r>
          </a:p>
        </p:txBody>
      </p:sp>
    </p:spTree>
  </p:cSld>
  <p:clrMapOvr>
    <a:masterClrMapping/>
  </p:clrMapOvr>
  <p:transition spd="med"/>
</p:sld>
</file>

<file path=ppt/theme/theme1.xml><?xml version="1.0" encoding="utf-8"?>
<a:theme xmlns:a="http://schemas.openxmlformats.org/drawingml/2006/main" name="簡報內頁">
  <a:themeElements>
    <a:clrScheme name="簡報內頁">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簡報內頁">
      <a:majorFont>
        <a:latin typeface="Helvetica"/>
        <a:ea typeface="Helvetica"/>
        <a:cs typeface="Helvetica"/>
      </a:majorFont>
      <a:minorFont>
        <a:latin typeface="Calibri"/>
        <a:ea typeface="Calibri"/>
        <a:cs typeface="Calibri"/>
      </a:minorFont>
    </a:fontScheme>
    <a:fmtScheme name="簡報內頁">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簡報內頁">
  <a:themeElements>
    <a:clrScheme name="簡報內頁">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簡報內頁">
      <a:majorFont>
        <a:latin typeface="Helvetica"/>
        <a:ea typeface="Helvetica"/>
        <a:cs typeface="Helvetica"/>
      </a:majorFont>
      <a:minorFont>
        <a:latin typeface="Calibri"/>
        <a:ea typeface="Calibri"/>
        <a:cs typeface="Calibri"/>
      </a:minorFont>
    </a:fontScheme>
    <a:fmtScheme name="簡報內頁">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299</TotalTime>
  <Words>2464</Words>
  <Application>Microsoft Office PowerPoint</Application>
  <PresentationFormat>寬螢幕</PresentationFormat>
  <Paragraphs>1081</Paragraphs>
  <Slides>20</Slides>
  <Notes>1</Notes>
  <HiddenSlides>1</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20</vt:i4>
      </vt:variant>
    </vt:vector>
  </HeadingPairs>
  <TitlesOfParts>
    <vt:vector size="30" baseType="lpstr">
      <vt:lpstr>Microsoft JhengHei UI</vt:lpstr>
      <vt:lpstr>微軟正黑體</vt:lpstr>
      <vt:lpstr>微軟正黑體</vt:lpstr>
      <vt:lpstr>新細明體</vt:lpstr>
      <vt:lpstr>Arial</vt:lpstr>
      <vt:lpstr>Calibri</vt:lpstr>
      <vt:lpstr>Helvetica</vt:lpstr>
      <vt:lpstr>Symbol</vt:lpstr>
      <vt:lpstr>Times New Roman</vt:lpstr>
      <vt:lpstr>簡報內頁</vt:lpstr>
      <vt:lpstr>S組核心業務報告 (113年11月份)</vt:lpstr>
      <vt:lpstr>綱   要</vt:lpstr>
      <vt:lpstr>PowerPoint 簡報</vt:lpstr>
      <vt:lpstr>  S 組業務能見度與缺口分析</vt:lpstr>
      <vt:lpstr>衍生加值業務能見度</vt:lpstr>
      <vt:lpstr>BP業務能見度</vt:lpstr>
      <vt:lpstr>政府知服</vt:lpstr>
      <vt:lpstr>政府知服</vt:lpstr>
      <vt:lpstr>綱   要</vt:lpstr>
      <vt:lpstr>重要業務推廣案件 (民營)</vt:lpstr>
      <vt:lpstr>重要業務推廣案件 (民營)</vt:lpstr>
      <vt:lpstr>重要業務推廣案件 (民營)</vt:lpstr>
      <vt:lpstr>重要業務推廣案件 (民營)</vt:lpstr>
      <vt:lpstr>重要業務推廣案件 (技轉授權)</vt:lpstr>
      <vt:lpstr>重要業務推廣案件 (工服)</vt:lpstr>
      <vt:lpstr>重大效益/重要任務規劃事項</vt:lpstr>
      <vt:lpstr>重大效益/重要任務規劃事項</vt:lpstr>
      <vt:lpstr>重大效益/重要任務規劃事項</vt:lpstr>
      <vt:lpstr>重大效益/重要任務規劃事項</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S組核心業務報告 (113年11月份)</dc:title>
  <dc:creator>user</dc:creator>
  <cp:lastModifiedBy>吳芷倩</cp:lastModifiedBy>
  <cp:revision>40</cp:revision>
  <dcterms:modified xsi:type="dcterms:W3CDTF">2024-11-26T04:48:42Z</dcterms:modified>
</cp:coreProperties>
</file>