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930" r:id="rId5"/>
  </p:sldMasterIdLst>
  <p:notesMasterIdLst>
    <p:notesMasterId r:id="rId17"/>
  </p:notesMasterIdLst>
  <p:handoutMasterIdLst>
    <p:handoutMasterId r:id="rId18"/>
  </p:handoutMasterIdLst>
  <p:sldIdLst>
    <p:sldId id="2829" r:id="rId6"/>
    <p:sldId id="3731" r:id="rId7"/>
    <p:sldId id="2145708181" r:id="rId8"/>
    <p:sldId id="2145708171" r:id="rId9"/>
    <p:sldId id="2145708172" r:id="rId10"/>
    <p:sldId id="2145708173" r:id="rId11"/>
    <p:sldId id="2145708169" r:id="rId12"/>
    <p:sldId id="2145708182" r:id="rId13"/>
    <p:sldId id="2145708183" r:id="rId14"/>
    <p:sldId id="3764" r:id="rId15"/>
    <p:sldId id="2145708170" r:id="rId16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漢英" initials="王漢英" lastIdx="3" clrIdx="0">
    <p:extLst>
      <p:ext uri="{19B8F6BF-5375-455C-9EA6-DF929625EA0E}">
        <p15:presenceInfo xmlns:p15="http://schemas.microsoft.com/office/powerpoint/2012/main" userId="S-1-5-21-1238659779-656391933-2766067345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E6E6E6"/>
    <a:srgbClr val="FF6600"/>
    <a:srgbClr val="00B2B3"/>
    <a:srgbClr val="5FB990"/>
    <a:srgbClr val="87CAAC"/>
    <a:srgbClr val="12B3C4"/>
    <a:srgbClr val="FF0000"/>
    <a:srgbClr val="28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323" autoAdjust="0"/>
    <p:restoredTop sz="93874" autoAdjust="0"/>
  </p:normalViewPr>
  <p:slideViewPr>
    <p:cSldViewPr snapToGrid="0">
      <p:cViewPr varScale="1">
        <p:scale>
          <a:sx n="71" d="100"/>
          <a:sy n="71" d="100"/>
        </p:scale>
        <p:origin x="708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2024/11/26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7513" y="1239838"/>
            <a:ext cx="59626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8826" indent="-282216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8360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497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158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08197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4810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1421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78034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EADF59-924C-46A7-9E7B-8655804ABFAE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5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984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639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9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81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85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0480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786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33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110038"/>
            <a:ext cx="36830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6" name="Picture 26" descr="itri_CEL_A_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528639"/>
            <a:ext cx="4438651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28188" y="2584704"/>
            <a:ext cx="8794753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28188" y="5059680"/>
            <a:ext cx="9027829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728188" y="5902263"/>
            <a:ext cx="3718137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5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313944"/>
            <a:ext cx="2789767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313944"/>
            <a:ext cx="8168217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760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7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70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-1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11" name="Picture 26" descr="itri_CEL_A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5794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963850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58251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43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782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64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74310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864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0158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021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471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625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1504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1826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30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4"/>
            <a:ext cx="816864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8962099" y="1439864"/>
            <a:ext cx="2798101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9713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72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3"/>
            <a:ext cx="11146971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543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609600" y="4725145"/>
            <a:ext cx="11146971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3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914400" y="2564904"/>
            <a:ext cx="103632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54273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54273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9067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5" r:id="rId2"/>
    <p:sldLayoutId id="2147483916" r:id="rId3"/>
    <p:sldLayoutId id="2147483917" r:id="rId4"/>
    <p:sldLayoutId id="2147483903" r:id="rId5"/>
    <p:sldLayoutId id="2147483904" r:id="rId6"/>
    <p:sldLayoutId id="2147483905" r:id="rId7"/>
    <p:sldLayoutId id="2147483906" r:id="rId8"/>
    <p:sldLayoutId id="2147483908" r:id="rId9"/>
    <p:sldLayoutId id="2147483914" r:id="rId10"/>
    <p:sldLayoutId id="2147483909" r:id="rId11"/>
    <p:sldLayoutId id="2147483910" r:id="rId12"/>
    <p:sldLayoutId id="2147483911" r:id="rId13"/>
    <p:sldLayoutId id="2147483912" r:id="rId14"/>
    <p:sldLayoutId id="2147483921" r:id="rId15"/>
    <p:sldLayoutId id="2147483947" r:id="rId16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9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1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850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7608" y="2060848"/>
            <a:ext cx="6963508" cy="1728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TW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U</a:t>
            </a:r>
            <a:r>
              <a:rPr lang="zh-TW" altLang="zh-TW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</a:t>
            </a:r>
            <a:r>
              <a:rPr lang="zh-TW" alt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核心業務報告</a:t>
            </a:r>
            <a:br>
              <a:rPr lang="zh-TW" alt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</a:b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(113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年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11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月份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238883" y="501411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113.11.26</a:t>
            </a:r>
          </a:p>
        </p:txBody>
      </p:sp>
    </p:spTree>
    <p:extLst>
      <p:ext uri="{BB962C8B-B14F-4D97-AF65-F5344CB8AC3E}">
        <p14:creationId xmlns:p14="http://schemas.microsoft.com/office/powerpoint/2010/main" val="6685417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2BCD1-3407-4EDA-9584-432BCF766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560" y="2635045"/>
            <a:ext cx="7772400" cy="967837"/>
          </a:xfrm>
        </p:spPr>
        <p:txBody>
          <a:bodyPr/>
          <a:lstStyle/>
          <a:p>
            <a:pPr algn="ctr"/>
            <a:r>
              <a:rPr lang="zh-TW" altLang="en-US" sz="4800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報告完畢</a:t>
            </a:r>
          </a:p>
        </p:txBody>
      </p:sp>
    </p:spTree>
    <p:extLst>
      <p:ext uri="{BB962C8B-B14F-4D97-AF65-F5344CB8AC3E}">
        <p14:creationId xmlns:p14="http://schemas.microsoft.com/office/powerpoint/2010/main" val="403498008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/>
          <p:cNvSpPr txBox="1">
            <a:spLocks/>
          </p:cNvSpPr>
          <p:nvPr/>
        </p:nvSpPr>
        <p:spPr>
          <a:xfrm>
            <a:off x="1266941" y="0"/>
            <a:ext cx="9320270" cy="80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defRPr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defRPr>
            </a:lvl1pPr>
            <a:lvl2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組核心業務營收目標</a:t>
            </a: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餘絀達成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原含三欣案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823557" y="61354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單位：仟元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308C8D3-35AE-483E-8895-034F9A4F1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96" y="884869"/>
            <a:ext cx="10994834" cy="568126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89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864096"/>
          </a:xfrm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綱   要</a:t>
            </a:r>
          </a:p>
        </p:txBody>
      </p:sp>
      <p:sp>
        <p:nvSpPr>
          <p:cNvPr id="116739" name="內容版面配置區 4"/>
          <p:cNvSpPr>
            <a:spLocks noGrp="1"/>
          </p:cNvSpPr>
          <p:nvPr>
            <p:ph idx="1"/>
          </p:nvPr>
        </p:nvSpPr>
        <p:spPr>
          <a:xfrm>
            <a:off x="3195485" y="2229444"/>
            <a:ext cx="6715432" cy="2088232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600" b="1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kumimoji="0"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sz="36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11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/>
          <p:cNvSpPr txBox="1">
            <a:spLocks/>
          </p:cNvSpPr>
          <p:nvPr/>
        </p:nvSpPr>
        <p:spPr>
          <a:xfrm>
            <a:off x="1266941" y="0"/>
            <a:ext cx="9320270" cy="80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defRPr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defRPr>
            </a:lvl1pPr>
            <a:lvl2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組核心業務營收目標</a:t>
            </a: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8" name="矩形 7"/>
          <p:cNvSpPr/>
          <p:nvPr/>
        </p:nvSpPr>
        <p:spPr>
          <a:xfrm>
            <a:off x="10669319" y="61354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單位：仟元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C29131F0-752C-4CD4-8FA1-29315B9B8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296" y="912574"/>
            <a:ext cx="10683538" cy="566449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319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019818" y="38539"/>
            <a:ext cx="8229600" cy="5516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323">
                <a:solidFill>
                  <a:srgbClr val="3366FF"/>
                </a:solidFill>
                <a:latin typeface="BiauKai"/>
                <a:ea typeface="BiauKai"/>
                <a:cs typeface="BiauKa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 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U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組業務能見度與缺口分析</a:t>
            </a:r>
            <a:endParaRPr kumimoji="1" lang="zh-TW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69602" y="590173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企業收入業績目標：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134,963K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59299"/>
              </p:ext>
            </p:extLst>
          </p:nvPr>
        </p:nvGraphicFramePr>
        <p:xfrm>
          <a:off x="758386" y="1051838"/>
          <a:ext cx="10752463" cy="5201571"/>
        </p:xfrm>
        <a:graphic>
          <a:graphicData uri="http://schemas.openxmlformats.org/drawingml/2006/table">
            <a:tbl>
              <a:tblPr/>
              <a:tblGrid>
                <a:gridCol w="2068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8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116,037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96,779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72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12,000K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邊緣式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高速動態辨識系統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1541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1003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50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613427"/>
                  </a:ext>
                </a:extLst>
              </a:tr>
              <a:tr h="192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77%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72%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1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104,037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數偉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物流士輔助助理系統技術授權</a:t>
                      </a:r>
                      <a:endParaRPr lang="en-US" altLang="zh-TW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96,779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華威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基於臉部特徵播放廣告的方法及電子裝置專利授權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50013">
                <a:tc rowSpan="3"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1687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1,714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-(IP-GAI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影像生成技術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1,714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60174681"/>
                  </a:ext>
                </a:extLst>
              </a:tr>
              <a:tr h="1196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571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對話機器人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571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725313"/>
                  </a:ext>
                </a:extLst>
              </a:tr>
              <a:tr h="1733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4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書立得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書籍自動分揀系統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26,294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7,715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1083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2,857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中華貨物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國際物流物聯網資訊安全暨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CBAM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推動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1336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9,652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今口香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食品倉儲第三方物流系統建置計畫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2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361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07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58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77,743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89,064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66%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38,251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787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 bwMode="auto">
          <a:xfrm>
            <a:off x="1687540" y="153113"/>
            <a:ext cx="8370275" cy="77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9" name="矩形 8"/>
          <p:cNvSpPr/>
          <p:nvPr/>
        </p:nvSpPr>
        <p:spPr>
          <a:xfrm>
            <a:off x="4236653" y="923884"/>
            <a:ext cx="3272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衍生加值目標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9,622K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44468"/>
              </p:ext>
            </p:extLst>
          </p:nvPr>
        </p:nvGraphicFramePr>
        <p:xfrm>
          <a:off x="1311007" y="1631353"/>
          <a:ext cx="9716877" cy="4377352"/>
        </p:xfrm>
        <a:graphic>
          <a:graphicData uri="http://schemas.openxmlformats.org/drawingml/2006/table">
            <a:tbl>
              <a:tblPr/>
              <a:tblGrid>
                <a:gridCol w="224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8,711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kumimoji="0" lang="zh-TW" alt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9,711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今年預計認列：</a:t>
                      </a:r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88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50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8,711K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數偉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物流士輔助助理系統技術授權</a:t>
                      </a:r>
                      <a:endParaRPr lang="en-US" altLang="zh-TW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9,711K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08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華威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基於臉部特徵播放廣告的方法及電子裝置專利授權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384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3,285K</a:t>
                      </a:r>
                      <a:r>
                        <a:rPr kumimoji="0" lang="zh-TW" altLang="en-US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3,285K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1,714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-(IP-GAI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影像生成技術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1,714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05402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571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對話機器人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571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6610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613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81939"/>
                  </a:ext>
                </a:extLst>
              </a:tr>
              <a:tr h="2560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5,426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6,426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67%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442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 bwMode="auto">
          <a:xfrm>
            <a:off x="1947298" y="71720"/>
            <a:ext cx="837027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BP(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含政知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業務能見度</a:t>
            </a:r>
          </a:p>
        </p:txBody>
      </p:sp>
      <p:sp>
        <p:nvSpPr>
          <p:cNvPr id="7" name="矩形 6"/>
          <p:cNvSpPr/>
          <p:nvPr/>
        </p:nvSpPr>
        <p:spPr>
          <a:xfrm>
            <a:off x="4613137" y="907559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BP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284,341K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926410"/>
              </p:ext>
            </p:extLst>
          </p:nvPr>
        </p:nvGraphicFramePr>
        <p:xfrm>
          <a:off x="1295858" y="1473163"/>
          <a:ext cx="9673154" cy="4765464"/>
        </p:xfrm>
        <a:graphic>
          <a:graphicData uri="http://schemas.openxmlformats.org/drawingml/2006/table">
            <a:tbl>
              <a:tblPr/>
              <a:tblGrid>
                <a:gridCol w="1704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9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4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69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276,472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248,244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97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12,000K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8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邊緣式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高速動態辨識系統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30461171"/>
                  </a:ext>
                </a:extLst>
              </a:tr>
              <a:tr h="108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091988"/>
                  </a:ext>
                </a:extLst>
              </a:tr>
              <a:tr h="1835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5063"/>
                  </a:ext>
                </a:extLst>
              </a:tr>
              <a:tr h="1387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93%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264,472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書立得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書籍自動分揀系統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248,244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209446">
                <a:tc rowSpan="7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23,009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4,430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23,954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2,857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中華貨物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國際物流物聯網資訊安全暨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CBAM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推動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4,604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19518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9,652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今口香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食品倉儲第三方物流系統建置計畫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17660863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16,700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12,750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1242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0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85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241,463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243,814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40,229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409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ADFF10-BBE7-41BE-B6F0-55894BC63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2D1BA6-A525-4294-9821-88548ADF96C9}" type="slidenum">
              <a:rPr lang="en-US" altLang="zh-TW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BE205DB-F0B3-44CD-880A-CD41A7FFB3B1}"/>
              </a:ext>
            </a:extLst>
          </p:cNvPr>
          <p:cNvSpPr txBox="1">
            <a:spLocks/>
          </p:cNvSpPr>
          <p:nvPr/>
        </p:nvSpPr>
        <p:spPr bwMode="auto">
          <a:xfrm>
            <a:off x="3515033" y="2268773"/>
            <a:ext cx="6715432" cy="156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b="1" kern="0" dirty="0">
              <a:solidFill>
                <a:srgbClr val="87CEF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200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3955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874389"/>
              </p:ext>
            </p:extLst>
          </p:nvPr>
        </p:nvGraphicFramePr>
        <p:xfrm>
          <a:off x="457774" y="879611"/>
          <a:ext cx="11276449" cy="54375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6631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401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</a:t>
                      </a:r>
                      <a:r>
                        <a:rPr lang="zh-TW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倉儲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業務推廣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(1)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弘達流通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全聯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)- 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RFID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物流籠車管理系統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(12,931,800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元，含稅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，已簽約：</a:t>
                      </a:r>
                    </a:p>
                    <a:p>
                      <a:pPr marL="536575" marR="0" lvl="1" indent="-17780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持續優化籠車管理相關流程與軟體程式，完成製作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萬個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tag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，預定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12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月安裝測試。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536575" marR="0" lvl="1" indent="-17780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600" b="1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RFID TAG</a:t>
                      </a:r>
                      <a:r>
                        <a:rPr lang="zh-TW" altLang="en-US" sz="1600" b="1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加購</a:t>
                      </a:r>
                      <a:r>
                        <a:rPr lang="en-US" altLang="zh-TW" sz="1600" b="1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2000</a:t>
                      </a:r>
                      <a:r>
                        <a:rPr lang="zh-TW" altLang="en-US" sz="1600" b="1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組</a:t>
                      </a:r>
                      <a:r>
                        <a:rPr lang="en-US" altLang="zh-TW" sz="1600" b="1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預估</a:t>
                      </a: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100</a:t>
                      </a:r>
                      <a:r>
                        <a:rPr lang="zh-TW" altLang="en-US" sz="160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萬元，未稅</a:t>
                      </a: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60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：加簽中</a:t>
                      </a:r>
                    </a:p>
                    <a:p>
                      <a:pPr marL="536575" marR="0" lvl="1" indent="-17780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洽談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邊緣式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AI</a:t>
                      </a: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高速動態辨識系統建置案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，計畫金額預估為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1,200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358775" marR="0" lvl="2" indent="-179388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(2)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書立得 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: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 於臺中倉建置</a:t>
                      </a: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書籍快速分揀系統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，金額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12,688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千元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未稅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，執行期間為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113/11/1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至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114/12/31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，</a:t>
                      </a:r>
                      <a:r>
                        <a:rPr lang="zh-TW" altLang="en-US" sz="160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已完成簽約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358775" marR="0" lvl="2" indent="-179388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(3)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急時先倉儲物流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-</a:t>
                      </a: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冷鏈儲運管理系統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，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金品集團擴廠 打造冷鏈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al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智能化倉儲物流，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1,066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含稅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。其中，技術服務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965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萬元及專利授權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50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未稅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</a:p>
                    <a:p>
                      <a:pPr marL="358775" marR="0" lvl="2" indent="-179388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(4)</a:t>
                      </a:r>
                      <a:r>
                        <a:rPr kumimoji="0" lang="zh-TW" altLang="zh-TW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牧羊人公司－智慧倉儲應用解決方案與訂單閘道器應用程式介面系統開發(220萬元未稅)</a:t>
                      </a:r>
                      <a:r>
                        <a:rPr kumimoji="0" lang="zh-TW" alt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，</a:t>
                      </a:r>
                      <a:r>
                        <a:rPr kumimoji="0" lang="zh-TW" altLang="zh-TW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雙方討論合約草案及計畫執行規劃。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358775" marR="0" lvl="2" indent="-179388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(5)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鮮速冷鏈科技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- </a:t>
                      </a: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AI</a:t>
                      </a: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倉儲決策與品檢系統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，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AI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需求預測訂閱服務與訂單自動品檢技術，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5,500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未稅</a:t>
                      </a: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</a:p>
                    <a:p>
                      <a:pPr marL="447675" marR="0" lvl="1" indent="-447675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447675" marR="0" lvl="1" indent="-447675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2.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技術發展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~</a:t>
                      </a:r>
                    </a:p>
                    <a:p>
                      <a:pPr marL="174625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完成機器人、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GAI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堆垛模型、視覺辨識模組之系統整合測試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marL="358775" marR="0" lvl="1" indent="-18415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b="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已於新竹物流長興倉進行場域驗證，</a:t>
                      </a:r>
                      <a:r>
                        <a:rPr lang="en-US" altLang="zh-TW" sz="1600" b="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MOU</a:t>
                      </a:r>
                      <a:r>
                        <a:rPr lang="zh-TW" altLang="en-US" sz="1600" b="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合約簽署中</a:t>
                      </a:r>
                    </a:p>
                    <a:p>
                      <a:pPr marL="358775" marR="0" lvl="1" indent="-18415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b="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預計於新竹物流大溪倉進行評估與後續合作測試</a:t>
                      </a:r>
                    </a:p>
                    <a:p>
                      <a:pPr marL="358775" marR="0" lvl="1" indent="-18415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b="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與全聯進行物流出貨箱模型訓練與測試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704845" y="113215"/>
            <a:ext cx="6782308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業務洽談進度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1/2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962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63301"/>
              </p:ext>
            </p:extLst>
          </p:nvPr>
        </p:nvGraphicFramePr>
        <p:xfrm>
          <a:off x="457775" y="1184413"/>
          <a:ext cx="11276449" cy="4292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6631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280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48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智慧運輸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新視代科技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排車平台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客製化開發：</a:t>
                      </a:r>
                    </a:p>
                    <a:p>
                      <a:pPr marL="0" marR="0" lvl="1" indent="179388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新視代為奇美集團成員，規劃自建車隊配送家電產品，提供其試用</a:t>
                      </a:r>
                      <a:r>
                        <a:rPr lang="en-US" altLang="zh-TW" sz="160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iRouting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平台至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11/29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，再正式洽約。</a:t>
                      </a:r>
                      <a:endParaRPr lang="en-US" altLang="zh-TW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179388" marR="0" lvl="1" indent="-179388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2.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數偉環境科技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「物流士輔助助理系統最佳路徑規劃邏輯模組」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技術授權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(50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萬元，未稅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，進行技術授權契約簽辦。作業。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  <a:tr h="20077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智慧零售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華威資訊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「基於臉部特徵播放廣告的方法及電子裝置」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專利授權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(50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萬元，未稅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，</a:t>
                      </a:r>
                      <a:r>
                        <a:rPr lang="zh-TW" altLang="zh-TW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進行專利授權契約簽辦作業。</a:t>
                      </a:r>
                      <a:endParaRPr lang="en-US" altLang="zh-TW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9388" marR="0" lvl="1" indent="-179388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+mn-cs"/>
                        </a:rPr>
                        <a:t>2.</a:t>
                      </a:r>
                      <a:r>
                        <a:rPr lang="zh-TW" altLang="zh-TW" sz="1600" kern="120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+mn-cs"/>
                        </a:rPr>
                        <a:t>車博資訊</a:t>
                      </a: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+mn-cs"/>
                        </a:rPr>
                        <a:t>- </a:t>
                      </a:r>
                      <a:r>
                        <a:rPr lang="zh-TW" altLang="zh-TW" sz="1600" b="1" kern="120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+mn-cs"/>
                        </a:rPr>
                        <a:t>「物聯網數據存證解決方案加值企業永續資訊平台功能模組程式碼」</a:t>
                      </a:r>
                      <a:r>
                        <a:rPr lang="zh-TW" altLang="zh-TW" sz="1600" kern="120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+mn-cs"/>
                        </a:rPr>
                        <a:t>技術授權</a:t>
                      </a: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+mn-cs"/>
                        </a:rPr>
                        <a:t>(60</a:t>
                      </a:r>
                      <a:r>
                        <a:rPr lang="zh-TW" altLang="zh-TW" sz="1600" kern="120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+mn-cs"/>
                        </a:rPr>
                        <a:t>萬元，含稅</a:t>
                      </a: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600" kern="120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+mn-cs"/>
                        </a:rPr>
                        <a:t>，</a:t>
                      </a:r>
                      <a:r>
                        <a:rPr lang="zh-TW" altLang="zh-TW" sz="1600" kern="120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+mn-cs"/>
                        </a:rPr>
                        <a:t>進行技術授權契約議約中。</a:t>
                      </a:r>
                      <a:endParaRPr lang="en-US" altLang="zh-TW" sz="1600" kern="1200" dirty="0">
                        <a:solidFill>
                          <a:srgbClr val="0000F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84977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704845" y="149074"/>
            <a:ext cx="6782308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業務洽談進度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2/2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654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2_493 xmlns="b8aed4a6-ac34-40d8-b1d7-8aea5af98334" xsi:nil="true"/>
    <_x4e0b__x8f09__x526f__x672c_ xmlns="b8aed4a6-ac34-40d8-b1d7-8aea5af983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7F3432FD16F3A1449D501EC8CDE7FB1F" ma:contentTypeVersion="3" ma:contentTypeDescription="建立新的文件。" ma:contentTypeScope="" ma:versionID="b3f1642025d45c847b73c737ebcb38af">
  <xsd:schema xmlns:xsd="http://www.w3.org/2001/XMLSchema" xmlns:xs="http://www.w3.org/2001/XMLSchema" xmlns:p="http://schemas.microsoft.com/office/2006/metadata/properties" xmlns:ns2="b8aed4a6-ac34-40d8-b1d7-8aea5af98334" targetNamespace="http://schemas.microsoft.com/office/2006/metadata/properties" ma:root="true" ma:fieldsID="d6832a95031df36a955464a47fafedad" ns2:_="">
    <xsd:import namespace="b8aed4a6-ac34-40d8-b1d7-8aea5af98334"/>
    <xsd:element name="properties">
      <xsd:complexType>
        <xsd:sequence>
          <xsd:element name="documentManagement">
            <xsd:complexType>
              <xsd:all>
                <xsd:element ref="ns2:_x0062_493" minOccurs="0"/>
                <xsd:element ref="ns2:_x4e0b__x8f09__x526f__x672c_" minOccurs="0"/>
                <xsd:element ref="ns2:_x4e0b__x8f09__x526f__x672c__x003a__x8907__x88fd__x4f86__x6e9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ed4a6-ac34-40d8-b1d7-8aea5af98334" elementFormDefault="qualified">
    <xsd:import namespace="http://schemas.microsoft.com/office/2006/documentManagement/types"/>
    <xsd:import namespace="http://schemas.microsoft.com/office/infopath/2007/PartnerControls"/>
    <xsd:element name="_x0062_493" ma:index="8" nillable="true" ma:displayName="日期及時間" ma:internalName="_x0062_493">
      <xsd:simpleType>
        <xsd:restriction base="dms:DateTime"/>
      </xsd:simpleType>
    </xsd:element>
    <xsd:element name="_x4e0b__x8f09__x526f__x672c_" ma:index="9" nillable="true" ma:displayName="下載副本" ma:description="下載副本" ma:list="{b8aed4a6-ac34-40d8-b1d7-8aea5af98334}" ma:internalName="_x4e0b__x8f09__x526f__x672c_" ma:showField="Title">
      <xsd:simpleType>
        <xsd:restriction base="dms:Lookup"/>
      </xsd:simpleType>
    </xsd:element>
    <xsd:element name="_x4e0b__x8f09__x526f__x672c__x003a__x8907__x88fd__x4f86__x6e90_" ma:index="10" nillable="true" ma:displayName="下載副本:複製來源" ma:list="{b8aed4a6-ac34-40d8-b1d7-8aea5af98334}" ma:internalName="_x4e0b__x8f09__x526f__x672c__x003a__x8907__x88fd__x4f86__x6e90_" ma:readOnly="true" ma:showField="_CopySource" ma:web="8ca855e4-adfb-4fc0-8985-d3ee1568991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8C3FC8-FB86-4009-BB67-08D4F81C7768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b8aed4a6-ac34-40d8-b1d7-8aea5af98334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19602A-BF72-47CE-A4BE-578010346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ed4a6-ac34-40d8-b1d7-8aea5af98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1A7DF1-1490-4032-A288-9678AD5874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6355</TotalTime>
  <Words>1137</Words>
  <Application>Microsoft Office PowerPoint</Application>
  <PresentationFormat>寬螢幕</PresentationFormat>
  <Paragraphs>213</Paragraphs>
  <Slides>11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Arial</vt:lpstr>
      <vt:lpstr>Calibri</vt:lpstr>
      <vt:lpstr>Wingdings</vt:lpstr>
      <vt:lpstr>簡報內頁</vt:lpstr>
      <vt:lpstr>1_簡報內頁</vt:lpstr>
      <vt:lpstr>U組核心業務報告 (113年11月份)</vt:lpstr>
      <vt:lpstr>綱   要</vt:lpstr>
      <vt:lpstr>PowerPoint 簡報</vt:lpstr>
      <vt:lpstr>PowerPoint 簡報</vt:lpstr>
      <vt:lpstr>PowerPoint 簡報</vt:lpstr>
      <vt:lpstr>PowerPoint 簡報</vt:lpstr>
      <vt:lpstr>PowerPoint 簡報</vt:lpstr>
      <vt:lpstr>業務洽談進度 1/2</vt:lpstr>
      <vt:lpstr>業務洽談進度 2/2</vt:lpstr>
      <vt:lpstr>報告完畢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陳慧娟</cp:lastModifiedBy>
  <cp:revision>803</cp:revision>
  <cp:lastPrinted>2021-11-08T09:04:53Z</cp:lastPrinted>
  <dcterms:created xsi:type="dcterms:W3CDTF">2008-05-08T04:38:45Z</dcterms:created>
  <dcterms:modified xsi:type="dcterms:W3CDTF">2024-11-26T04:44:24Z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0x0101007F3432FD16F3A1449D501EC8CDE7FB1F</vt:lpwstr>
  </property>
</Properties>
</file>