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5" r:id="rId14"/>
    <p:sldId id="268" r:id="rId15"/>
    <p:sldId id="269" r:id="rId16"/>
    <p:sldId id="270" r:id="rId17"/>
    <p:sldId id="271" r:id="rId18"/>
    <p:sldId id="274" r:id="rId19"/>
    <p:sldId id="272" r:id="rId20"/>
    <p:sldId id="273" r:id="rId2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9"/>
    <p:restoredTop sz="94672"/>
  </p:normalViewPr>
  <p:slideViewPr>
    <p:cSldViewPr snapToGrid="0">
      <p:cViewPr varScale="1">
        <p:scale>
          <a:sx n="72" d="100"/>
          <a:sy n="72" d="100"/>
        </p:scale>
        <p:origin x="43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9"/>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3"/>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78" y="0"/>
            <a:ext cx="2117738" cy="6858000"/>
            <a:chOff x="0" y="0"/>
            <a:chExt cx="2117737" cy="6858000"/>
          </a:xfrm>
        </p:grpSpPr>
        <p:pic>
          <p:nvPicPr>
            <p:cNvPr id="179"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3"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19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0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9"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25"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4"/>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4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5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3"/>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74"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9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07"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2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36"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6" y="1435103"/>
            <a:ext cx="4011097"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53"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7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70"/>
          </a:xfrm>
          <a:prstGeom prst="rect">
            <a:avLst/>
          </a:prstGeom>
          <a:ln w="12700">
            <a:miter lim="400000"/>
          </a:ln>
        </p:spPr>
      </p:pic>
      <p:sp>
        <p:nvSpPr>
          <p:cNvPr id="385"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8"/>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2"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78" y="0"/>
            <a:ext cx="2117738" cy="6858000"/>
            <a:chOff x="0" y="0"/>
            <a:chExt cx="2117737" cy="6858000"/>
          </a:xfrm>
        </p:grpSpPr>
        <p:pic>
          <p:nvPicPr>
            <p:cNvPr id="404"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1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8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9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1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3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4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6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78"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9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1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26"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4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2"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5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78" y="0"/>
            <a:ext cx="2117738" cy="6858000"/>
            <a:chOff x="0" y="0"/>
            <a:chExt cx="2117737" cy="6858000"/>
          </a:xfrm>
        </p:grpSpPr>
        <p:pic>
          <p:nvPicPr>
            <p:cNvPr id="676"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8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0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2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3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5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7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8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04"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1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8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3"/>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39" name="大標題文字"/>
          <p:cNvSpPr txBox="1">
            <a:spLocks noGrp="1"/>
          </p:cNvSpPr>
          <p:nvPr>
            <p:ph type="title"/>
          </p:nvPr>
        </p:nvSpPr>
        <p:spPr>
          <a:xfrm>
            <a:off x="914400" y="2130591"/>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9"/>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87" name="大標題文字"/>
          <p:cNvSpPr txBox="1">
            <a:spLocks noGrp="1"/>
          </p:cNvSpPr>
          <p:nvPr>
            <p:ph type="title"/>
          </p:nvPr>
        </p:nvSpPr>
        <p:spPr>
          <a:xfrm>
            <a:off x="914400" y="2130567"/>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70"/>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20"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3"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(113年</a:t>
            </a:r>
            <a:r>
              <a:rPr sz="3200" dirty="0"/>
              <a:t>1</a:t>
            </a:r>
            <a:r>
              <a:rPr lang="en-US" sz="3200" dirty="0"/>
              <a:t>2</a:t>
            </a:r>
            <a:r>
              <a:rPr sz="3200" u="none" dirty="0"/>
              <a:t>月份)</a:t>
            </a:r>
          </a:p>
        </p:txBody>
      </p:sp>
      <p:sp>
        <p:nvSpPr>
          <p:cNvPr id="1036" name="文字方塊 11"/>
          <p:cNvSpPr txBox="1"/>
          <p:nvPr/>
        </p:nvSpPr>
        <p:spPr>
          <a:xfrm>
            <a:off x="5091561" y="4669371"/>
            <a:ext cx="2246765" cy="907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沈志聰</a:t>
            </a:r>
            <a:endParaRPr dirty="0"/>
          </a:p>
          <a:p>
            <a:pPr algn="ctr">
              <a:spcBef>
                <a:spcPts val="600"/>
              </a:spcBef>
              <a:defRPr sz="2400" b="1">
                <a:latin typeface="微軟正黑體"/>
                <a:ea typeface="微軟正黑體"/>
                <a:cs typeface="微軟正黑體"/>
                <a:sym typeface="微軟正黑體"/>
              </a:defRPr>
            </a:pPr>
            <a:r>
              <a:rPr dirty="0"/>
              <a:t>113.1</a:t>
            </a:r>
            <a:r>
              <a:rPr lang="en-US" dirty="0"/>
              <a:t>2</a:t>
            </a:r>
            <a:r>
              <a:rPr dirty="0"/>
              <a:t>.</a:t>
            </a:r>
            <a:r>
              <a:rPr lang="en-US" dirty="0"/>
              <a:t>10</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1" name="內容版面配置區 6"/>
          <p:cNvGraphicFramePr/>
          <p:nvPr>
            <p:extLst>
              <p:ext uri="{D42A27DB-BD31-4B8C-83A1-F6EECF244321}">
                <p14:modId xmlns:p14="http://schemas.microsoft.com/office/powerpoint/2010/main" val="1392317399"/>
              </p:ext>
            </p:extLst>
          </p:nvPr>
        </p:nvGraphicFramePr>
        <p:xfrm>
          <a:off x="335942" y="1065824"/>
          <a:ext cx="11582401" cy="5264367"/>
        </p:xfrm>
        <a:graphic>
          <a:graphicData uri="http://schemas.openxmlformats.org/drawingml/2006/table">
            <a:tbl>
              <a:tblPr firstRow="1" bandRow="1">
                <a:tableStyleId>{4C3C2611-4C71-4FC5-86AE-919BDF0F9419}</a:tableStyleId>
              </a:tblPr>
              <a:tblGrid>
                <a:gridCol w="2324101">
                  <a:extLst>
                    <a:ext uri="{9D8B030D-6E8A-4147-A177-3AD203B41FA5}">
                      <a16:colId xmlns:a16="http://schemas.microsoft.com/office/drawing/2014/main" val="20000"/>
                    </a:ext>
                  </a:extLst>
                </a:gridCol>
                <a:gridCol w="1095375">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55665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652511">
                <a:tc>
                  <a:txBody>
                    <a:bodyPr/>
                    <a:lstStyle/>
                    <a:p>
                      <a:pPr algn="l">
                        <a:defRPr sz="1800"/>
                      </a:pPr>
                      <a:r>
                        <a:rPr sz="1600" dirty="0">
                          <a:latin typeface="微軟正黑體"/>
                          <a:ea typeface="微軟正黑體"/>
                          <a:cs typeface="微軟正黑體"/>
                          <a:sym typeface="微軟正黑體"/>
                        </a:rPr>
                        <a:t>FY112-113臺史博文化數據指標研究與分析</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鈕酷樂</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 126萬元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博物館文化數據指標研究與分析</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10001"/>
                  </a:ext>
                </a:extLst>
              </a:tr>
              <a:tr h="652511">
                <a:tc>
                  <a:txBody>
                    <a:bodyPr/>
                    <a:lstStyle/>
                    <a:p>
                      <a:pPr algn="l" defTabSz="686004">
                        <a:defRPr sz="1800"/>
                      </a:pPr>
                      <a:r>
                        <a:rPr sz="1600">
                          <a:latin typeface="微軟正黑體"/>
                          <a:ea typeface="微軟正黑體"/>
                          <a:cs typeface="微軟正黑體"/>
                          <a:sym typeface="微軟正黑體"/>
                        </a:rPr>
                        <a:t>iStimUweaR試量產計畫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智慧電刺激腿部輔具設計與試量產1K</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已簽約，進行褲子新產品開發設計與量產規劃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644479">
                <a:tc>
                  <a:txBody>
                    <a:bodyPr/>
                    <a:lstStyle/>
                    <a:p>
                      <a:pPr algn="l" defTabSz="686004">
                        <a:defRPr sz="1800"/>
                      </a:pPr>
                      <a:r>
                        <a:rPr sz="1600">
                          <a:latin typeface="微軟正黑體"/>
                          <a:ea typeface="微軟正黑體"/>
                          <a:cs typeface="微軟正黑體"/>
                          <a:sym typeface="微軟正黑體"/>
                        </a:rPr>
                        <a:t>和訊智慧寵物項圈試量產III</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傑萌</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寵物居家健康照護應用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844781">
                <a:tc>
                  <a:txBody>
                    <a:bodyPr/>
                    <a:lstStyle/>
                    <a:p>
                      <a:pPr algn="l" defTabSz="686004">
                        <a:defRPr sz="1800"/>
                      </a:pPr>
                      <a:r>
                        <a:rPr sz="1600" dirty="0" err="1">
                          <a:latin typeface="微軟正黑體"/>
                          <a:ea typeface="微軟正黑體"/>
                          <a:cs typeface="微軟正黑體"/>
                          <a:sym typeface="微軟正黑體"/>
                        </a:rPr>
                        <a:t>台灣手語語料庫建置</a:t>
                      </a:r>
                      <a:r>
                        <a:rPr sz="1600" dirty="0">
                          <a:latin typeface="微軟正黑體"/>
                          <a:ea typeface="微軟正黑體"/>
                          <a:cs typeface="微軟正黑體"/>
                          <a:sym typeface="微軟正黑體"/>
                        </a:rPr>
                        <a:t>/</a:t>
                      </a:r>
                      <a:r>
                        <a:rPr sz="1600" dirty="0" err="1">
                          <a:latin typeface="微軟正黑體"/>
                          <a:ea typeface="微軟正黑體"/>
                          <a:cs typeface="微軟正黑體"/>
                          <a:sym typeface="微軟正黑體"/>
                        </a:rPr>
                        <a:t>人文司</a:t>
                      </a:r>
                      <a:r>
                        <a:rPr sz="1600" dirty="0">
                          <a:latin typeface="微軟正黑體"/>
                          <a:ea typeface="微軟正黑體"/>
                          <a:cs typeface="微軟正黑體"/>
                          <a:sym typeface="微軟正黑體"/>
                        </a:rPr>
                        <a:t>/中正大學</a:t>
                      </a:r>
                      <a:r>
                        <a:rPr lang="en-US" sz="1600" dirty="0">
                          <a:latin typeface="微軟正黑體"/>
                          <a:ea typeface="微軟正黑體"/>
                          <a:cs typeface="微軟正黑體"/>
                          <a:sym typeface="微軟正黑體"/>
                        </a:rPr>
                        <a:t>-1/4</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捷徑文化</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320萬元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dirty="0" err="1"/>
                        <a:t>新型手語語料建置</a:t>
                      </a:r>
                      <a:r>
                        <a:rPr dirty="0"/>
                        <a:t>/</a:t>
                      </a:r>
                      <a:r>
                        <a:rPr dirty="0" err="1"/>
                        <a:t>虛擬人</a:t>
                      </a:r>
                      <a:endParaRPr dirty="0"/>
                    </a:p>
                    <a:p>
                      <a:pPr algn="l" defTabSz="686004">
                        <a:defRPr sz="1600">
                          <a:latin typeface="微軟正黑體"/>
                          <a:ea typeface="微軟正黑體"/>
                          <a:cs typeface="微軟正黑體"/>
                          <a:sym typeface="微軟正黑體"/>
                        </a:defRPr>
                      </a:pPr>
                      <a:r>
                        <a:rPr dirty="0" err="1"/>
                        <a:t>明年延續案預估</a:t>
                      </a:r>
                      <a:r>
                        <a:rPr dirty="0"/>
                        <a:t> 600萬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中強</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600">
                          <a:latin typeface="微軟正黑體"/>
                          <a:ea typeface="微軟正黑體"/>
                          <a:cs typeface="微軟正黑體"/>
                          <a:sym typeface="微軟正黑體"/>
                        </a:defRPr>
                      </a:pPr>
                      <a:r>
                        <a:rPr dirty="0"/>
                        <a:t>1800萬元</a:t>
                      </a:r>
                    </a:p>
                    <a:p>
                      <a:pPr algn="l" defTabSz="686004">
                        <a:defRPr sz="1600">
                          <a:latin typeface="微軟正黑體"/>
                          <a:ea typeface="微軟正黑體"/>
                          <a:cs typeface="微軟正黑體"/>
                          <a:sym typeface="微軟正黑體"/>
                        </a:defRPr>
                      </a:pPr>
                      <a:r>
                        <a:rPr dirty="0"/>
                        <a:t>(兩年3600萬</a:t>
                      </a:r>
                    </a:p>
                    <a:p>
                      <a:pPr algn="l" defTabSz="686004">
                        <a:defRPr sz="1600">
                          <a:latin typeface="微軟正黑體"/>
                          <a:ea typeface="微軟正黑體"/>
                          <a:cs typeface="微軟正黑體"/>
                          <a:sym typeface="微軟正黑體"/>
                        </a:defRPr>
                      </a:pPr>
                      <a:r>
                        <a:rPr dirty="0"/>
                        <a:t>FY113-FY115)</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i="0" u="none" strike="noStrike" cap="none" spc="0" baseline="0" dirty="0">
                          <a:solidFill>
                            <a:srgbClr val="000000"/>
                          </a:solidFill>
                          <a:uFillTx/>
                          <a:latin typeface="微軟正黑體"/>
                          <a:ea typeface="微軟正黑體"/>
                          <a:cs typeface="+mn-cs"/>
                          <a:sym typeface="Arial"/>
                        </a:rPr>
                        <a:t>第二次構想審查會實質審查後續將調整中光創境為主提單位，簡報調整與進行溝通與1</a:t>
                      </a:r>
                      <a:r>
                        <a:rPr lang="en-US" altLang="zh-TW" sz="1600" b="0" i="0" u="none" strike="noStrike" cap="none" spc="0" baseline="0" dirty="0">
                          <a:solidFill>
                            <a:srgbClr val="000000"/>
                          </a:solidFill>
                          <a:uFillTx/>
                          <a:latin typeface="微軟正黑體"/>
                          <a:ea typeface="微軟正黑體"/>
                          <a:cs typeface="+mn-cs"/>
                          <a:sym typeface="Arial"/>
                        </a:rPr>
                        <a:t>1</a:t>
                      </a:r>
                      <a:r>
                        <a:rPr lang="zh-TW" altLang="zh-TW" sz="1600" b="0" i="0" u="none" strike="noStrike" cap="none" spc="0" baseline="0" dirty="0">
                          <a:solidFill>
                            <a:srgbClr val="000000"/>
                          </a:solidFill>
                          <a:uFillTx/>
                          <a:latin typeface="微軟正黑體"/>
                          <a:ea typeface="微軟正黑體"/>
                          <a:cs typeface="+mn-cs"/>
                          <a:sym typeface="Arial"/>
                        </a:rPr>
                        <a:t>月提案準備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6"/>
                  </a:ext>
                </a:extLst>
              </a:tr>
              <a:tr h="989255">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台灣手語語料庫建置</a:t>
                      </a:r>
                      <a:r>
                        <a:rPr lang="en-US" altLang="zh-TW"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人文司</a:t>
                      </a:r>
                      <a:r>
                        <a:rPr lang="en-US" altLang="zh-TW" sz="1600" dirty="0">
                          <a:latin typeface="微軟正黑體"/>
                          <a:ea typeface="微軟正黑體"/>
                          <a:cs typeface="微軟正黑體"/>
                          <a:sym typeface="微軟正黑體"/>
                        </a:rPr>
                        <a:t>/</a:t>
                      </a:r>
                      <a:r>
                        <a:rPr lang="zh-TW" altLang="en-US" sz="1600" dirty="0">
                          <a:latin typeface="微軟正黑體"/>
                          <a:ea typeface="微軟正黑體"/>
                          <a:cs typeface="微軟正黑體"/>
                          <a:sym typeface="微軟正黑體"/>
                        </a:rPr>
                        <a:t>中正大學</a:t>
                      </a:r>
                      <a:r>
                        <a:rPr lang="en-US" altLang="zh-TW" sz="1600" dirty="0">
                          <a:latin typeface="微軟正黑體"/>
                          <a:ea typeface="微軟正黑體"/>
                          <a:cs typeface="微軟正黑體"/>
                          <a:sym typeface="微軟正黑體"/>
                        </a:rPr>
                        <a:t>-2/4</a:t>
                      </a:r>
                      <a:endParaRPr lang="zh-TW" altLang="en-US" sz="1600" dirty="0">
                        <a:latin typeface="微軟正黑體"/>
                        <a:ea typeface="微軟正黑體"/>
                        <a:cs typeface="微軟正黑體"/>
                        <a:sym typeface="微軟正黑體"/>
                      </a:endParaRPr>
                    </a:p>
                    <a:p>
                      <a:pPr algn="l" defTabSz="686004">
                        <a:defRPr sz="1800"/>
                      </a:pP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捷徑文化</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600">
                          <a:latin typeface="微軟正黑體"/>
                          <a:ea typeface="微軟正黑體"/>
                          <a:cs typeface="微軟正黑體"/>
                          <a:sym typeface="微軟正黑體"/>
                        </a:defRPr>
                      </a:pPr>
                      <a:r>
                        <a:rPr lang="en-US" altLang="zh-TW" dirty="0"/>
                        <a:t>600</a:t>
                      </a:r>
                      <a:r>
                        <a:rPr lang="zh-TW" altLang="en-US" dirty="0"/>
                        <a:t>萬</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手語語料建置延續案</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規劃中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72355590"/>
                  </a:ext>
                </a:extLst>
              </a:tr>
            </a:tbl>
          </a:graphicData>
        </a:graphic>
      </p:graphicFrame>
      <p:sp>
        <p:nvSpPr>
          <p:cNvPr id="1082" name="文字方塊 5"/>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48</a:t>
            </a:r>
            <a:r>
              <a:rPr dirty="0"/>
              <a:t>0萬元</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 name="投影片編號版面配置區 3"/>
          <p:cNvSpPr txBox="1">
            <a:spLocks noGrp="1"/>
          </p:cNvSpPr>
          <p:nvPr>
            <p:ph type="sldNum" sz="quarter" idx="4294967295"/>
          </p:nvPr>
        </p:nvSpPr>
        <p:spPr>
          <a:xfrm>
            <a:off x="11929581" y="6604317"/>
            <a:ext cx="262415"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7"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graphicFrame>
        <p:nvGraphicFramePr>
          <p:cNvPr id="1088" name="內容版面配置區 6"/>
          <p:cNvGraphicFramePr/>
          <p:nvPr>
            <p:extLst>
              <p:ext uri="{D42A27DB-BD31-4B8C-83A1-F6EECF244321}">
                <p14:modId xmlns:p14="http://schemas.microsoft.com/office/powerpoint/2010/main" val="933758168"/>
              </p:ext>
            </p:extLst>
          </p:nvPr>
        </p:nvGraphicFramePr>
        <p:xfrm>
          <a:off x="304799" y="1050948"/>
          <a:ext cx="11582401" cy="4496412"/>
        </p:xfrm>
        <a:graphic>
          <a:graphicData uri="http://schemas.openxmlformats.org/drawingml/2006/table">
            <a:tbl>
              <a:tblPr firstRow="1" bandRow="1">
                <a:tableStyleId>{4C3C2611-4C71-4FC5-86AE-919BDF0F9419}</a:tableStyleId>
              </a:tblPr>
              <a:tblGrid>
                <a:gridCol w="2189019">
                  <a:extLst>
                    <a:ext uri="{9D8B030D-6E8A-4147-A177-3AD203B41FA5}">
                      <a16:colId xmlns:a16="http://schemas.microsoft.com/office/drawing/2014/main" val="20000"/>
                    </a:ext>
                  </a:extLst>
                </a:gridCol>
                <a:gridCol w="1230457">
                  <a:extLst>
                    <a:ext uri="{9D8B030D-6E8A-4147-A177-3AD203B41FA5}">
                      <a16:colId xmlns:a16="http://schemas.microsoft.com/office/drawing/2014/main" val="20001"/>
                    </a:ext>
                  </a:extLst>
                </a:gridCol>
                <a:gridCol w="1180234">
                  <a:extLst>
                    <a:ext uri="{9D8B030D-6E8A-4147-A177-3AD203B41FA5}">
                      <a16:colId xmlns:a16="http://schemas.microsoft.com/office/drawing/2014/main" val="20002"/>
                    </a:ext>
                  </a:extLst>
                </a:gridCol>
                <a:gridCol w="2945081">
                  <a:extLst>
                    <a:ext uri="{9D8B030D-6E8A-4147-A177-3AD203B41FA5}">
                      <a16:colId xmlns:a16="http://schemas.microsoft.com/office/drawing/2014/main" val="20003"/>
                    </a:ext>
                  </a:extLst>
                </a:gridCol>
                <a:gridCol w="4037610">
                  <a:extLst>
                    <a:ext uri="{9D8B030D-6E8A-4147-A177-3AD203B41FA5}">
                      <a16:colId xmlns:a16="http://schemas.microsoft.com/office/drawing/2014/main" val="20004"/>
                    </a:ext>
                  </a:extLst>
                </a:gridCol>
              </a:tblGrid>
              <a:tr h="433470">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90854">
                <a:tc>
                  <a:txBody>
                    <a:bodyPr/>
                    <a:lstStyle/>
                    <a:p>
                      <a:pPr algn="ctr">
                        <a:defRPr sz="1800"/>
                      </a:pPr>
                      <a:r>
                        <a:rPr sz="1600">
                          <a:latin typeface="微軟正黑體"/>
                          <a:ea typeface="微軟正黑體"/>
                          <a:cs typeface="微軟正黑體"/>
                          <a:sym typeface="微軟正黑體"/>
                        </a:rPr>
                        <a:t>ARTLAND高球場館</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Microsoft JhengHei"/>
                          <a:ea typeface="Microsoft JhengHei"/>
                          <a:cs typeface="Microsoft JhengHei"/>
                          <a:sym typeface="Microsoft JhengHei"/>
                        </a:rPr>
                        <a:t>保安捌肆文創有限公司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2,700萬元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複合式餐飲娛樂化智慧高球場館建置</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已簽約</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558140">
                <a:tc>
                  <a:txBody>
                    <a:bodyPr/>
                    <a:lstStyle/>
                    <a:p>
                      <a:pPr algn="ctr">
                        <a:defRPr sz="1800"/>
                      </a:pPr>
                      <a:r>
                        <a:rPr sz="1600">
                          <a:latin typeface="微軟正黑體"/>
                          <a:ea typeface="微軟正黑體"/>
                          <a:cs typeface="微軟正黑體"/>
                          <a:sym typeface="微軟正黑體"/>
                        </a:rPr>
                        <a:t>智慧寵物背帶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意意創思</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330萬元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寵物健康照護服務背帶產品開發</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已報價，合作內容已進行內容討論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89255">
                <a:tc>
                  <a:txBody>
                    <a:bodyPr/>
                    <a:lstStyle/>
                    <a:p>
                      <a:pPr algn="ctr">
                        <a:defRPr sz="1600">
                          <a:latin typeface="微軟正黑體"/>
                          <a:ea typeface="微軟正黑體"/>
                          <a:cs typeface="微軟正黑體"/>
                          <a:sym typeface="微軟正黑體"/>
                        </a:defRPr>
                      </a:pPr>
                      <a:r>
                        <a:t>訓練路況圖資</a:t>
                      </a:r>
                    </a:p>
                    <a:p>
                      <a:pPr algn="ctr">
                        <a:defRPr sz="1600">
                          <a:latin typeface="微軟正黑體"/>
                          <a:ea typeface="微軟正黑體"/>
                          <a:cs typeface="微軟正黑體"/>
                          <a:sym typeface="微軟正黑體"/>
                        </a:defRPr>
                      </a:pPr>
                      <a:r>
                        <a:t>GenAI生成系統​</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GARMIN​</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路況圖資生成, </a:t>
                      </a:r>
                    </a:p>
                    <a:p>
                      <a:pPr algn="l">
                        <a:defRPr sz="1600">
                          <a:latin typeface="微軟正黑體"/>
                          <a:ea typeface="微軟正黑體"/>
                          <a:cs typeface="微軟正黑體"/>
                          <a:sym typeface="微軟正黑體"/>
                        </a:defRPr>
                      </a:pPr>
                      <a:r>
                        <a:t>Image-to-Image生成, 訓練獨有LoRA, 及平順化貼圖</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735438">
                <a:tc>
                  <a:txBody>
                    <a:bodyPr/>
                    <a:lstStyle/>
                    <a:p>
                      <a:pPr algn="ctr">
                        <a:defRPr sz="1800"/>
                      </a:pPr>
                      <a:r>
                        <a:rPr sz="1600">
                          <a:latin typeface="微軟正黑體"/>
                          <a:ea typeface="微軟正黑體"/>
                          <a:cs typeface="微軟正黑體"/>
                          <a:sym typeface="微軟正黑體"/>
                        </a:rPr>
                        <a:t>食物分析</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北市大</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50萬元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t>運動食物管理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報價中​，確認採購程序中</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89255">
                <a:tc>
                  <a:txBody>
                    <a:bodyPr/>
                    <a:lstStyle/>
                    <a:p>
                      <a:pPr algn="ctr">
                        <a:defRPr sz="1800"/>
                      </a:pPr>
                      <a:r>
                        <a:rPr lang="zh-TW" altLang="en-US" sz="1600" dirty="0">
                          <a:latin typeface="微軟正黑體"/>
                          <a:ea typeface="微軟正黑體"/>
                          <a:cs typeface="微軟正黑體"/>
                          <a:sym typeface="微軟正黑體"/>
                        </a:rPr>
                        <a:t>寵物智慧睡墊委託開發</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t>JOY PAW </a:t>
                      </a:r>
                      <a:r>
                        <a:rPr lang="en-US" dirty="0" err="1"/>
                        <a:t>PAW</a:t>
                      </a:r>
                      <a:r>
                        <a:rPr lang="en-US" dirty="0"/>
                        <a:t> </a:t>
                      </a:r>
                      <a:endParaRPr dirty="0"/>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800"/>
                      </a:pPr>
                      <a:r>
                        <a:rPr lang="en-US" sz="1600" dirty="0">
                          <a:latin typeface="微軟正黑體"/>
                          <a:ea typeface="微軟正黑體"/>
                          <a:cs typeface="微軟正黑體"/>
                          <a:sym typeface="微軟正黑體"/>
                        </a:rPr>
                        <a:t>200</a:t>
                      </a:r>
                      <a:r>
                        <a:rPr lang="zh-TW" altLang="en-US" sz="1600" dirty="0">
                          <a:latin typeface="微軟正黑體"/>
                          <a:ea typeface="微軟正黑體"/>
                          <a:cs typeface="微軟正黑體"/>
                          <a:sym typeface="微軟正黑體"/>
                        </a:rPr>
                        <a:t>萬元</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寵物智慧睡墊委託開發</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洽談中</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4135999295"/>
                  </a:ext>
                </a:extLst>
              </a:tr>
            </a:tbl>
          </a:graphicData>
        </a:graphic>
      </p:graphicFrame>
      <p:sp>
        <p:nvSpPr>
          <p:cNvPr id="7" name="文字方塊 5">
            <a:extLst>
              <a:ext uri="{FF2B5EF4-FFF2-40B4-BE49-F238E27FC236}">
                <a16:creationId xmlns:a16="http://schemas.microsoft.com/office/drawing/2014/main" id="{85E60195-A167-40F3-B025-686B3A970F16}"/>
              </a:ext>
            </a:extLst>
          </p:cNvPr>
          <p:cNvSpPr txBox="1"/>
          <p:nvPr/>
        </p:nvSpPr>
        <p:spPr>
          <a:xfrm>
            <a:off x="7700802" y="614729"/>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48</a:t>
            </a:r>
            <a:r>
              <a:rPr dirty="0"/>
              <a:t>0萬元</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1" name="內容版面配置區 6"/>
          <p:cNvGraphicFramePr/>
          <p:nvPr>
            <p:extLst>
              <p:ext uri="{D42A27DB-BD31-4B8C-83A1-F6EECF244321}">
                <p14:modId xmlns:p14="http://schemas.microsoft.com/office/powerpoint/2010/main" val="1395924848"/>
              </p:ext>
            </p:extLst>
          </p:nvPr>
        </p:nvGraphicFramePr>
        <p:xfrm>
          <a:off x="304800" y="997716"/>
          <a:ext cx="11582401" cy="457952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50760">
                <a:tc>
                  <a:txBody>
                    <a:bodyPr/>
                    <a:lstStyle/>
                    <a:p>
                      <a:pPr algn="ctr">
                        <a:defRPr sz="1800"/>
                      </a:pPr>
                      <a:r>
                        <a:rPr sz="1600" dirty="0" err="1">
                          <a:latin typeface="微軟正黑體"/>
                          <a:ea typeface="微軟正黑體"/>
                          <a:cs typeface="微軟正黑體"/>
                          <a:sym typeface="微軟正黑體"/>
                        </a:rPr>
                        <a:t>平台輔導</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動聯國際​</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高齡友善智慧檢測及健康管理平台計畫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50760">
                <a:tc>
                  <a:txBody>
                    <a:bodyPr/>
                    <a:lstStyle/>
                    <a:p>
                      <a:pPr algn="ctr">
                        <a:defRPr sz="1800"/>
                      </a:pPr>
                      <a:r>
                        <a:rPr sz="1600">
                          <a:latin typeface="微軟正黑體"/>
                          <a:ea typeface="微軟正黑體"/>
                          <a:cs typeface="微軟正黑體"/>
                          <a:sym typeface="微軟正黑體"/>
                        </a:rPr>
                        <a:t>平台輔導</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dirty="0" err="1">
                          <a:latin typeface="微軟正黑體"/>
                          <a:ea typeface="微軟正黑體"/>
                          <a:cs typeface="微軟正黑體"/>
                          <a:sym typeface="微軟正黑體"/>
                        </a:rPr>
                        <a:t>創智生物科技</a:t>
                      </a:r>
                      <a:r>
                        <a:rPr sz="1600" dirty="0">
                          <a:latin typeface="微軟正黑體"/>
                          <a:ea typeface="微軟正黑體"/>
                          <a:cs typeface="微軟正黑體"/>
                          <a:sym typeface="微軟正黑體"/>
                        </a:rPr>
                        <a:t> </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a:latin typeface="微軟正黑體"/>
                          <a:ea typeface="微軟正黑體"/>
                          <a:cs typeface="微軟正黑體"/>
                          <a:sym typeface="微軟正黑體"/>
                        </a:rPr>
                        <a:t>10萬元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高齡友善跨裝置舒眠報告平台計畫</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latin typeface="微軟正黑體"/>
                          <a:ea typeface="微軟正黑體"/>
                          <a:cs typeface="微軟正黑體"/>
                          <a:sym typeface="微軟正黑體"/>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1259640">
                <a:tc>
                  <a:txBody>
                    <a:bodyPr/>
                    <a:lstStyle/>
                    <a:p>
                      <a:pPr algn="ctr">
                        <a:defRPr sz="1800"/>
                      </a:pPr>
                      <a:r>
                        <a:rPr sz="1600">
                          <a:latin typeface="微軟正黑體"/>
                          <a:ea typeface="微軟正黑體"/>
                          <a:cs typeface="微軟正黑體"/>
                          <a:sym typeface="微軟正黑體"/>
                        </a:rPr>
                        <a:t>科技藝術媒合案</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800"/>
                      </a:pPr>
                      <a:r>
                        <a:rPr sz="1600" dirty="0" err="1">
                          <a:latin typeface="微軟正黑體"/>
                          <a:ea typeface="微軟正黑體"/>
                          <a:cs typeface="微軟正黑體"/>
                          <a:sym typeface="微軟正黑體"/>
                        </a:rPr>
                        <a:t>大可創意</a:t>
                      </a:r>
                      <a:r>
                        <a:rPr sz="1600" dirty="0">
                          <a:latin typeface="微軟正黑體"/>
                          <a:ea typeface="微軟正黑體"/>
                          <a:cs typeface="微軟正黑體"/>
                          <a:sym typeface="微軟正黑體"/>
                        </a:rPr>
                        <a:t>/</a:t>
                      </a:r>
                      <a:r>
                        <a:rPr sz="1600" dirty="0" err="1">
                          <a:latin typeface="微軟正黑體"/>
                          <a:ea typeface="微軟正黑體"/>
                          <a:cs typeface="微軟正黑體"/>
                          <a:sym typeface="微軟正黑體"/>
                        </a:rPr>
                        <a:t>台北市文化局</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a:defRPr sz="1600">
                          <a:latin typeface="微軟正黑體"/>
                          <a:ea typeface="微軟正黑體"/>
                          <a:cs typeface="微軟正黑體"/>
                          <a:sym typeface="微軟正黑體"/>
                        </a:defRPr>
                      </a:pPr>
                      <a:r>
                        <a:rPr dirty="0"/>
                        <a:t>150萬</a:t>
                      </a:r>
                      <a:r>
                        <a:rPr dirty="0">
                          <a:latin typeface="+mj-lt"/>
                          <a:ea typeface="+mj-ea"/>
                          <a:cs typeface="+mj-cs"/>
                          <a:sym typeface="Helvetica"/>
                        </a:rPr>
                        <a:t>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600">
                          <a:latin typeface="微軟正黑體"/>
                          <a:ea typeface="微軟正黑體"/>
                          <a:cs typeface="微軟正黑體"/>
                          <a:sym typeface="微軟正黑體"/>
                        </a:defRPr>
                      </a:pPr>
                      <a:r>
                        <a:rPr dirty="0" err="1"/>
                        <a:t>藝術家進駐（三個月）台北數位藝術中心，辦理科技工作坊與科技支援及國際合作</a:t>
                      </a:r>
                      <a:endParaRPr dirty="0"/>
                    </a:p>
                    <a:p>
                      <a:pPr algn="l">
                        <a:defRPr sz="1600">
                          <a:latin typeface="微軟正黑體"/>
                          <a:ea typeface="微軟正黑體"/>
                          <a:cs typeface="微軟正黑體"/>
                          <a:sym typeface="微軟正黑體"/>
                        </a:defRPr>
                      </a:pPr>
                      <a:r>
                        <a:rPr dirty="0"/>
                        <a:t>明年簽約金額上下半年約300萬（不需招標）</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a:defRPr sz="1800"/>
                      </a:pPr>
                      <a:r>
                        <a:rPr sz="1600">
                          <a:sym typeface="Calibri"/>
                        </a:rPr>
                        <a:t>已簽約</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50760">
                <a:tc>
                  <a:txBody>
                    <a:bodyPr/>
                    <a:lstStyle/>
                    <a:p>
                      <a:pPr algn="ctr">
                        <a:defRPr sz="1800"/>
                      </a:pPr>
                      <a:r>
                        <a:rPr lang="zh-TW" altLang="en-US" sz="1600" dirty="0">
                          <a:latin typeface="微軟正黑體"/>
                          <a:ea typeface="微軟正黑體"/>
                          <a:cs typeface="微軟正黑體"/>
                          <a:sym typeface="微軟正黑體"/>
                        </a:rPr>
                        <a:t>智慧聽力環境服務</a:t>
                      </a:r>
                      <a:endParaRPr lang="en-US" altLang="zh-TW" sz="1600" dirty="0">
                        <a:latin typeface="微軟正黑體"/>
                        <a:ea typeface="微軟正黑體"/>
                        <a:cs typeface="微軟正黑體"/>
                        <a:sym typeface="微軟正黑體"/>
                      </a:endParaRPr>
                    </a:p>
                    <a:p>
                      <a:pPr algn="ctr">
                        <a:defRPr sz="1800"/>
                      </a:pPr>
                      <a:r>
                        <a:rPr lang="zh-TW" altLang="en-US" sz="1600" dirty="0">
                          <a:latin typeface="微軟正黑體"/>
                          <a:ea typeface="微軟正黑體"/>
                          <a:cs typeface="微軟正黑體"/>
                          <a:sym typeface="微軟正黑體"/>
                        </a:rPr>
                        <a:t>平台建置</a:t>
                      </a:r>
                      <a:endParaRPr sz="1600" dirty="0">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800"/>
                      </a:pPr>
                      <a:r>
                        <a:rPr lang="zh-TW" altLang="en-US" sz="1600" dirty="0">
                          <a:latin typeface="微軟正黑體"/>
                          <a:ea typeface="微軟正黑體"/>
                          <a:cs typeface="微軟正黑體"/>
                          <a:sym typeface="微軟正黑體"/>
                        </a:rPr>
                        <a:t>美律</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a:defRPr sz="1600">
                          <a:latin typeface="微軟正黑體"/>
                          <a:ea typeface="微軟正黑體"/>
                          <a:cs typeface="微軟正黑體"/>
                          <a:sym typeface="微軟正黑體"/>
                        </a:defRPr>
                      </a:pPr>
                      <a:r>
                        <a:rPr lang="en-US" dirty="0">
                          <a:latin typeface="+mj-lt"/>
                          <a:ea typeface="+mj-ea"/>
                          <a:cs typeface="+mj-cs"/>
                          <a:sym typeface="Helvetica"/>
                        </a:rPr>
                        <a:t>480</a:t>
                      </a:r>
                      <a:r>
                        <a:rPr lang="zh-TW" altLang="en-US" dirty="0">
                          <a:latin typeface="+mj-lt"/>
                          <a:ea typeface="+mj-ea"/>
                          <a:cs typeface="+mj-cs"/>
                          <a:sym typeface="Helvetica"/>
                        </a:rPr>
                        <a:t>萬元</a:t>
                      </a:r>
                      <a:endParaRPr dirty="0">
                        <a:latin typeface="+mj-lt"/>
                        <a:ea typeface="+mj-ea"/>
                        <a:cs typeface="+mj-cs"/>
                        <a:sym typeface="Helvetica"/>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智慧聽力環境服務平台建置</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en-US" altLang="zh-TW" sz="1600" dirty="0">
                          <a:latin typeface="微軟正黑體"/>
                          <a:ea typeface="微軟正黑體"/>
                          <a:cs typeface="微軟正黑體"/>
                          <a:sym typeface="微軟正黑體"/>
                        </a:rPr>
                        <a:t>12</a:t>
                      </a:r>
                      <a:r>
                        <a:rPr lang="zh-TW" altLang="en-US" sz="1600" dirty="0">
                          <a:latin typeface="微軟正黑體"/>
                          <a:ea typeface="微軟正黑體"/>
                          <a:cs typeface="微軟正黑體"/>
                          <a:sym typeface="微軟正黑體"/>
                        </a:rPr>
                        <a:t>月初美律與經濟部簽約</a:t>
                      </a:r>
                      <a:br>
                        <a:rPr lang="en-US" altLang="zh-TW" sz="1600" dirty="0">
                          <a:latin typeface="微軟正黑體"/>
                          <a:ea typeface="微軟正黑體"/>
                          <a:cs typeface="微軟正黑體"/>
                          <a:sym typeface="微軟正黑體"/>
                        </a:rPr>
                      </a:br>
                      <a:r>
                        <a:rPr lang="zh-TW" altLang="en-US" sz="1600" dirty="0">
                          <a:latin typeface="微軟正黑體"/>
                          <a:ea typeface="微軟正黑體"/>
                          <a:cs typeface="微軟正黑體"/>
                          <a:sym typeface="微軟正黑體"/>
                        </a:rPr>
                        <a:t>預計</a:t>
                      </a:r>
                      <a:r>
                        <a:rPr lang="en-US" altLang="zh-TW" sz="1600" dirty="0">
                          <a:latin typeface="微軟正黑體"/>
                          <a:ea typeface="微軟正黑體"/>
                          <a:cs typeface="微軟正黑體"/>
                          <a:sym typeface="微軟正黑體"/>
                        </a:rPr>
                        <a:t>12</a:t>
                      </a:r>
                      <a:r>
                        <a:rPr lang="zh-TW" altLang="en-US" sz="1600" dirty="0">
                          <a:latin typeface="微軟正黑體"/>
                          <a:ea typeface="微軟正黑體"/>
                          <a:cs typeface="微軟正黑體"/>
                          <a:sym typeface="微軟正黑體"/>
                        </a:rPr>
                        <a:t>月中與美律簽約</a:t>
                      </a:r>
                      <a:endParaRPr sz="1600" dirty="0">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3624298209"/>
                  </a:ext>
                </a:extLst>
              </a:tr>
            </a:tbl>
          </a:graphicData>
        </a:graphic>
      </p:graphicFrame>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6" name="文字方塊 5">
            <a:extLst>
              <a:ext uri="{FF2B5EF4-FFF2-40B4-BE49-F238E27FC236}">
                <a16:creationId xmlns:a16="http://schemas.microsoft.com/office/drawing/2014/main" id="{4CCEA5BF-E914-4B7E-B532-F6CF2499E091}"/>
              </a:ext>
            </a:extLst>
          </p:cNvPr>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48</a:t>
            </a:r>
            <a:r>
              <a:rPr dirty="0"/>
              <a:t>0萬元</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91" name="內容版面配置區 6"/>
          <p:cNvGraphicFramePr/>
          <p:nvPr>
            <p:extLst>
              <p:ext uri="{D42A27DB-BD31-4B8C-83A1-F6EECF244321}">
                <p14:modId xmlns:p14="http://schemas.microsoft.com/office/powerpoint/2010/main" val="1498782337"/>
              </p:ext>
            </p:extLst>
          </p:nvPr>
        </p:nvGraphicFramePr>
        <p:xfrm>
          <a:off x="304800" y="997716"/>
          <a:ext cx="11582401" cy="2318123"/>
        </p:xfrm>
        <a:graphic>
          <a:graphicData uri="http://schemas.openxmlformats.org/drawingml/2006/table">
            <a:tbl>
              <a:tblPr firstRow="1" bandRow="1">
                <a:tableStyleId>{4C3C2611-4C71-4FC5-86AE-919BDF0F9419}</a:tableStyleId>
              </a:tblPr>
              <a:tblGrid>
                <a:gridCol w="2321669">
                  <a:extLst>
                    <a:ext uri="{9D8B030D-6E8A-4147-A177-3AD203B41FA5}">
                      <a16:colId xmlns:a16="http://schemas.microsoft.com/office/drawing/2014/main" val="20000"/>
                    </a:ext>
                  </a:extLst>
                </a:gridCol>
                <a:gridCol w="1097807">
                  <a:extLst>
                    <a:ext uri="{9D8B030D-6E8A-4147-A177-3AD203B41FA5}">
                      <a16:colId xmlns:a16="http://schemas.microsoft.com/office/drawing/2014/main" val="20001"/>
                    </a:ext>
                  </a:extLst>
                </a:gridCol>
                <a:gridCol w="1344580">
                  <a:extLst>
                    <a:ext uri="{9D8B030D-6E8A-4147-A177-3AD203B41FA5}">
                      <a16:colId xmlns:a16="http://schemas.microsoft.com/office/drawing/2014/main" val="20002"/>
                    </a:ext>
                  </a:extLst>
                </a:gridCol>
                <a:gridCol w="2874995">
                  <a:extLst>
                    <a:ext uri="{9D8B030D-6E8A-4147-A177-3AD203B41FA5}">
                      <a16:colId xmlns:a16="http://schemas.microsoft.com/office/drawing/2014/main" val="20003"/>
                    </a:ext>
                  </a:extLst>
                </a:gridCol>
                <a:gridCol w="3943350">
                  <a:extLst>
                    <a:ext uri="{9D8B030D-6E8A-4147-A177-3AD203B41FA5}">
                      <a16:colId xmlns:a16="http://schemas.microsoft.com/office/drawing/2014/main" val="20004"/>
                    </a:ext>
                  </a:extLst>
                </a:gridCol>
              </a:tblGrid>
              <a:tr h="416603">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50760">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技術轉移</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大綜電腦</a:t>
                      </a:r>
                      <a:r>
                        <a:rPr sz="1600" b="0" i="0" u="none" strike="noStrike" cap="none" spc="0" baseline="0" dirty="0">
                          <a:solidFill>
                            <a:srgbClr val="000000"/>
                          </a:solidFill>
                          <a:uFillTx/>
                          <a:latin typeface="微軟正黑體"/>
                          <a:ea typeface="微軟正黑體"/>
                          <a:cs typeface="微軟正黑體"/>
                          <a:sym typeface="微軟正黑體"/>
                        </a:rPr>
                        <a:t>​</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金額待定</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1. </a:t>
                      </a:r>
                      <a:r>
                        <a:rPr lang="zh-TW" altLang="en-US" sz="1600" b="0" i="0" u="none" strike="noStrike" cap="none" spc="0" baseline="0" dirty="0">
                          <a:solidFill>
                            <a:srgbClr val="000000"/>
                          </a:solidFill>
                          <a:uFillTx/>
                          <a:latin typeface="微軟正黑體"/>
                          <a:ea typeface="微軟正黑體"/>
                          <a:cs typeface="微軟正黑體"/>
                          <a:sym typeface="微軟正黑體"/>
                        </a:rPr>
                        <a:t>運用</a:t>
                      </a:r>
                      <a:r>
                        <a:rPr lang="en-US" altLang="zh-TW" sz="1600" b="0" i="0" u="none" strike="noStrike" cap="none" spc="0" baseline="0" dirty="0">
                          <a:solidFill>
                            <a:srgbClr val="000000"/>
                          </a:solidFill>
                          <a:uFillTx/>
                          <a:latin typeface="微軟正黑體"/>
                          <a:ea typeface="微軟正黑體"/>
                          <a:cs typeface="微軟正黑體"/>
                          <a:sym typeface="微軟正黑體"/>
                        </a:rPr>
                        <a:t>LLM</a:t>
                      </a:r>
                      <a:r>
                        <a:rPr lang="zh-TW" altLang="en-US" sz="1600" b="0" i="0" u="none" strike="noStrike" cap="none" spc="0" baseline="0" dirty="0">
                          <a:solidFill>
                            <a:srgbClr val="000000"/>
                          </a:solidFill>
                          <a:uFillTx/>
                          <a:latin typeface="微軟正黑體"/>
                          <a:ea typeface="微軟正黑體"/>
                          <a:cs typeface="微軟正黑體"/>
                          <a:sym typeface="微軟正黑體"/>
                        </a:rPr>
                        <a:t>及</a:t>
                      </a:r>
                      <a:r>
                        <a:rPr lang="en-US" altLang="zh-TW" sz="1600" b="0" i="0" u="none" strike="noStrike" cap="none" spc="0" baseline="0" dirty="0">
                          <a:solidFill>
                            <a:srgbClr val="000000"/>
                          </a:solidFill>
                          <a:uFillTx/>
                          <a:latin typeface="微軟正黑體"/>
                          <a:ea typeface="微軟正黑體"/>
                          <a:cs typeface="微軟正黑體"/>
                          <a:sym typeface="微軟正黑體"/>
                        </a:rPr>
                        <a:t>VLM</a:t>
                      </a:r>
                      <a:r>
                        <a:rPr lang="zh-TW" altLang="en-US" sz="1600" b="0" i="0" u="none" strike="noStrike" cap="none" spc="0" baseline="0" dirty="0">
                          <a:solidFill>
                            <a:srgbClr val="000000"/>
                          </a:solidFill>
                          <a:uFillTx/>
                          <a:latin typeface="微軟正黑體"/>
                          <a:ea typeface="微軟正黑體"/>
                          <a:cs typeface="微軟正黑體"/>
                          <a:sym typeface="微軟正黑體"/>
                        </a:rPr>
                        <a:t>之</a:t>
                      </a:r>
                      <a:r>
                        <a:rPr lang="en-US" altLang="zh-TW" sz="1600" b="0" i="0" u="none" strike="noStrike" cap="none" spc="0" baseline="0" dirty="0">
                          <a:solidFill>
                            <a:srgbClr val="000000"/>
                          </a:solidFill>
                          <a:uFillTx/>
                          <a:latin typeface="微軟正黑體"/>
                          <a:ea typeface="微軟正黑體"/>
                          <a:cs typeface="微軟正黑體"/>
                          <a:sym typeface="微軟正黑體"/>
                        </a:rPr>
                        <a:t>RAG</a:t>
                      </a:r>
                      <a:r>
                        <a:rPr lang="zh-TW" altLang="en-US" sz="1600" b="0" i="0" u="none" strike="noStrike" cap="none" spc="0" baseline="0" dirty="0">
                          <a:solidFill>
                            <a:srgbClr val="000000"/>
                          </a:solidFill>
                          <a:uFillTx/>
                          <a:latin typeface="微軟正黑體"/>
                          <a:ea typeface="微軟正黑體"/>
                          <a:cs typeface="微軟正黑體"/>
                          <a:sym typeface="微軟正黑體"/>
                        </a:rPr>
                        <a:t>技術合作</a:t>
                      </a:r>
                    </a:p>
                    <a:p>
                      <a:pPr marL="0" marR="0" indent="0" algn="l"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2. </a:t>
                      </a:r>
                      <a:r>
                        <a:rPr lang="zh-TW" altLang="en-US" sz="1600" b="0" i="0" u="none" strike="noStrike" cap="none" spc="0" baseline="0" dirty="0">
                          <a:solidFill>
                            <a:srgbClr val="000000"/>
                          </a:solidFill>
                          <a:uFillTx/>
                          <a:latin typeface="微軟正黑體"/>
                          <a:ea typeface="微軟正黑體"/>
                          <a:cs typeface="微軟正黑體"/>
                          <a:sym typeface="微軟正黑體"/>
                        </a:rPr>
                        <a:t>高齡科技技術合作</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初步洽談中</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50760">
                <a:tc>
                  <a:txBody>
                    <a:bodyPr/>
                    <a:lstStyle/>
                    <a:p>
                      <a:pPr marL="0" marR="0" indent="0" algn="ctr" defTabSz="914400" rtl="0" latinLnBrk="0">
                        <a:lnSpc>
                          <a:spcPct val="100000"/>
                        </a:lnSpc>
                        <a:spcBef>
                          <a:spcPts val="0"/>
                        </a:spcBef>
                        <a:spcAft>
                          <a:spcPts val="0"/>
                        </a:spcAft>
                        <a:buClrTx/>
                        <a:buSzTx/>
                        <a:buFontTx/>
                        <a:buNone/>
                        <a:tabLst/>
                        <a:defRPr sz="1800"/>
                      </a:pPr>
                      <a:r>
                        <a:rPr lang="en-US" sz="1600" b="0" i="0" u="none" strike="noStrike" cap="none" spc="0" baseline="0" dirty="0">
                          <a:solidFill>
                            <a:srgbClr val="000000"/>
                          </a:solidFill>
                          <a:uFillTx/>
                          <a:latin typeface="微軟正黑體"/>
                          <a:ea typeface="微軟正黑體"/>
                          <a:cs typeface="微軟正黑體"/>
                          <a:sym typeface="微軟正黑體"/>
                        </a:rPr>
                        <a:t>MAG</a:t>
                      </a:r>
                      <a:r>
                        <a:rPr lang="zh-TW" altLang="en-US" sz="1600" b="0" i="0" u="none" strike="noStrike" cap="none" spc="0" baseline="0" dirty="0">
                          <a:solidFill>
                            <a:srgbClr val="000000"/>
                          </a:solidFill>
                          <a:uFillTx/>
                          <a:latin typeface="微軟正黑體"/>
                          <a:ea typeface="微軟正黑體"/>
                          <a:cs typeface="微軟正黑體"/>
                          <a:sym typeface="微軟正黑體"/>
                        </a:rPr>
                        <a:t>高球平台技術移轉</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en-US" sz="1600" b="0" i="0" u="none" strike="noStrike" cap="none" spc="0" baseline="0" dirty="0">
                          <a:solidFill>
                            <a:srgbClr val="000000"/>
                          </a:solidFill>
                          <a:uFillTx/>
                          <a:latin typeface="微軟正黑體"/>
                          <a:ea typeface="微軟正黑體"/>
                          <a:cs typeface="微軟正黑體"/>
                          <a:sym typeface="微軟正黑體"/>
                        </a:rPr>
                        <a:t>MAG</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ctr" defTabSz="914400" rtl="0" latinLnBrk="0">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cs typeface="微軟正黑體"/>
                          <a:sym typeface="微軟正黑體"/>
                        </a:rPr>
                        <a:t>350</a:t>
                      </a:r>
                      <a:r>
                        <a:rPr lang="zh-TW" altLang="en-US" sz="1600" b="0" i="0" u="none" strike="noStrike" cap="none" spc="0" baseline="0" dirty="0">
                          <a:solidFill>
                            <a:srgbClr val="000000"/>
                          </a:solidFill>
                          <a:uFillTx/>
                          <a:latin typeface="微軟正黑體"/>
                          <a:ea typeface="微軟正黑體"/>
                          <a:cs typeface="微軟正黑體"/>
                          <a:sym typeface="微軟正黑體"/>
                        </a:rPr>
                        <a:t>萬</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高爾夫球異地競賽平台系統</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微軟正黑體"/>
                          <a:sym typeface="微軟正黑體"/>
                        </a:rPr>
                        <a:t>合約擬訂中</a:t>
                      </a:r>
                      <a:endParaRPr sz="1600" b="0" i="0" u="none" strike="noStrike" cap="none" spc="0" baseline="0" dirty="0">
                        <a:solidFill>
                          <a:srgbClr val="000000"/>
                        </a:solidFill>
                        <a:uFillTx/>
                        <a:latin typeface="微軟正黑體"/>
                        <a:ea typeface="微軟正黑體"/>
                        <a:cs typeface="微軟正黑體"/>
                        <a:sym typeface="微軟正黑體"/>
                      </a:endParaRPr>
                    </a:p>
                  </a:txBody>
                  <a:tcPr marL="45720" marR="45720" anchor="ctr" horzOverflow="overflow">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40414095"/>
                  </a:ext>
                </a:extLst>
              </a:tr>
            </a:tbl>
          </a:graphicData>
        </a:graphic>
      </p:graphicFrame>
      <p:sp>
        <p:nvSpPr>
          <p:cNvPr id="1092"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(民營)</a:t>
            </a:r>
          </a:p>
        </p:txBody>
      </p:sp>
      <p:sp>
        <p:nvSpPr>
          <p:cNvPr id="6" name="文字方塊 5">
            <a:extLst>
              <a:ext uri="{FF2B5EF4-FFF2-40B4-BE49-F238E27FC236}">
                <a16:creationId xmlns:a16="http://schemas.microsoft.com/office/drawing/2014/main" id="{4CCEA5BF-E914-4B7E-B532-F6CF2499E091}"/>
              </a:ext>
            </a:extLst>
          </p:cNvPr>
          <p:cNvSpPr txBox="1"/>
          <p:nvPr/>
        </p:nvSpPr>
        <p:spPr>
          <a:xfrm>
            <a:off x="7731945" y="628388"/>
            <a:ext cx="4186398"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dirty="0"/>
              <a:t>簽約：3,</a:t>
            </a:r>
            <a:r>
              <a:rPr lang="en-US" dirty="0"/>
              <a:t>9</a:t>
            </a:r>
            <a:r>
              <a:rPr dirty="0"/>
              <a:t>38萬元/努力與洽談3,</a:t>
            </a:r>
            <a:r>
              <a:rPr lang="en-US" dirty="0"/>
              <a:t>48</a:t>
            </a:r>
            <a:r>
              <a:rPr dirty="0"/>
              <a:t>0萬元</a:t>
            </a:r>
          </a:p>
        </p:txBody>
      </p:sp>
    </p:spTree>
    <p:extLst>
      <p:ext uri="{BB962C8B-B14F-4D97-AF65-F5344CB8AC3E}">
        <p14:creationId xmlns:p14="http://schemas.microsoft.com/office/powerpoint/2010/main" val="399630332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14</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1183405485"/>
              </p:ext>
            </p:extLst>
          </p:nvPr>
        </p:nvGraphicFramePr>
        <p:xfrm>
          <a:off x="539823" y="1387867"/>
          <a:ext cx="11112353" cy="4306011"/>
        </p:xfrm>
        <a:graphic>
          <a:graphicData uri="http://schemas.openxmlformats.org/drawingml/2006/table">
            <a:tbl>
              <a:tblPr firstRow="1" bandRow="1">
                <a:tableStyleId>{4C3C2611-4C71-4FC5-86AE-919BDF0F9419}</a:tableStyleId>
              </a:tblPr>
              <a:tblGrid>
                <a:gridCol w="2665864">
                  <a:extLst>
                    <a:ext uri="{9D8B030D-6E8A-4147-A177-3AD203B41FA5}">
                      <a16:colId xmlns:a16="http://schemas.microsoft.com/office/drawing/2014/main" val="20000"/>
                    </a:ext>
                  </a:extLst>
                </a:gridCol>
                <a:gridCol w="97536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2733040">
                  <a:extLst>
                    <a:ext uri="{9D8B030D-6E8A-4147-A177-3AD203B41FA5}">
                      <a16:colId xmlns:a16="http://schemas.microsoft.com/office/drawing/2014/main" val="20003"/>
                    </a:ext>
                  </a:extLst>
                </a:gridCol>
                <a:gridCol w="3671289">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dirty="0" err="1">
                          <a:latin typeface="微軟正黑體"/>
                          <a:ea typeface="微軟正黑體"/>
                          <a:cs typeface="微軟正黑體"/>
                          <a:sym typeface="微軟正黑體"/>
                        </a:rPr>
                        <a:t>技術移轉</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云泰</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160萬元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動物非接觸生理感測照護應用</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已簽約，完成成果簽收，並進行結案驗收程序</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a:latin typeface="微軟正黑體"/>
                          <a:ea typeface="微軟正黑體"/>
                          <a:cs typeface="微軟正黑體"/>
                          <a:sym typeface="微軟正黑體"/>
                        </a:rPr>
                        <a:t>寵物生理感測背帶技術授權</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250萬元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寵物生理監測與健康照護服務</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已報價，合作內容已進行內容討論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dirty="0" err="1">
                          <a:latin typeface="微軟正黑體"/>
                          <a:ea typeface="微軟正黑體"/>
                          <a:cs typeface="微軟正黑體"/>
                          <a:sym typeface="微軟正黑體"/>
                        </a:rPr>
                        <a:t>科技藝術「永生動物園</a:t>
                      </a:r>
                      <a:r>
                        <a:rPr sz="1600" dirty="0">
                          <a:latin typeface="微軟正黑體"/>
                          <a:ea typeface="微軟正黑體"/>
                          <a:cs typeface="微軟正黑體"/>
                          <a:sym typeface="微軟正黑體"/>
                        </a:rPr>
                        <a:t>」</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err="1">
                          <a:latin typeface="微軟正黑體"/>
                          <a:ea typeface="微軟正黑體"/>
                          <a:cs typeface="微軟正黑體"/>
                          <a:sym typeface="微軟正黑體"/>
                        </a:rPr>
                        <a:t>電慈學機組工作室</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ctr" defTabSz="686004">
                        <a:defRPr sz="1800"/>
                      </a:pPr>
                      <a:r>
                        <a:rPr sz="1600" dirty="0">
                          <a:latin typeface="微軟正黑體"/>
                          <a:ea typeface="微軟正黑體"/>
                          <a:cs typeface="微軟正黑體"/>
                          <a:sym typeface="微軟正黑體"/>
                        </a:rPr>
                        <a:t>40萬元</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GAI模型、雷達定位技術</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600">
                          <a:latin typeface="微軟正黑體"/>
                          <a:ea typeface="微軟正黑體"/>
                          <a:cs typeface="微軟正黑體"/>
                          <a:sym typeface="微軟正黑體"/>
                        </a:defRPr>
                      </a:pPr>
                      <a:r>
                        <a:rPr dirty="0"/>
                        <a:t>依授權範圍釐清中（S300+S100）</a:t>
                      </a:r>
                    </a:p>
                    <a:p>
                      <a:pPr algn="l" defTabSz="686004">
                        <a:defRPr sz="1600">
                          <a:latin typeface="微軟正黑體"/>
                          <a:ea typeface="微軟正黑體"/>
                          <a:cs typeface="微軟正黑體"/>
                          <a:sym typeface="微軟正黑體"/>
                        </a:defRPr>
                      </a:pPr>
                      <a:r>
                        <a:rPr dirty="0" err="1"/>
                        <a:t>擬約中</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4"/>
                  </a:ext>
                </a:extLst>
              </a:tr>
              <a:tr h="934058">
                <a:tc>
                  <a:txBody>
                    <a:bodyPr/>
                    <a:lstStyle/>
                    <a:p>
                      <a:pPr algn="ctr">
                        <a:defRPr sz="1800"/>
                      </a:pPr>
                      <a:r>
                        <a:rPr lang="zh-TW" altLang="en-US" sz="1600" dirty="0">
                          <a:latin typeface="微軟正黑體"/>
                          <a:ea typeface="微軟正黑體"/>
                          <a:cs typeface="微軟正黑體"/>
                          <a:sym typeface="微軟正黑體"/>
                        </a:rPr>
                        <a:t>智慧聽力環境服務</a:t>
                      </a:r>
                    </a:p>
                    <a:p>
                      <a:pPr algn="ctr">
                        <a:defRPr sz="1800"/>
                      </a:pPr>
                      <a:r>
                        <a:rPr lang="zh-TW" altLang="en-US" sz="1600" dirty="0">
                          <a:latin typeface="微軟正黑體"/>
                          <a:ea typeface="微軟正黑體"/>
                          <a:cs typeface="微軟正黑體"/>
                          <a:sym typeface="微軟正黑體"/>
                        </a:rPr>
                        <a:t>平台建置</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marL="0" marR="0" lvl="0" indent="0" algn="ctr" defTabSz="686004" rtl="0" eaLnBrk="1" fontAlgn="auto" latinLnBrk="0" hangingPunct="1">
                        <a:lnSpc>
                          <a:spcPct val="100000"/>
                        </a:lnSpc>
                        <a:spcBef>
                          <a:spcPts val="0"/>
                        </a:spcBef>
                        <a:spcAft>
                          <a:spcPts val="0"/>
                        </a:spcAft>
                        <a:buClrTx/>
                        <a:buSzTx/>
                        <a:buFontTx/>
                        <a:buNone/>
                        <a:tabLst/>
                        <a:defRPr sz="1800"/>
                      </a:pPr>
                      <a:r>
                        <a:rPr lang="en-US" altLang="zh-TW" sz="1600" dirty="0"/>
                        <a:t>JOY PAW </a:t>
                      </a:r>
                      <a:r>
                        <a:rPr lang="en-US" altLang="zh-TW" sz="1600" dirty="0" err="1"/>
                        <a:t>PAW</a:t>
                      </a:r>
                      <a:r>
                        <a:rPr lang="en-US" altLang="zh-TW" sz="1600" dirty="0"/>
                        <a:t> </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ctr" defTabSz="686004">
                        <a:defRPr sz="1800"/>
                      </a:pPr>
                      <a:r>
                        <a:rPr lang="en-US" altLang="zh-TW" sz="1600" dirty="0">
                          <a:latin typeface="微軟正黑體"/>
                          <a:ea typeface="微軟正黑體"/>
                          <a:cs typeface="微軟正黑體"/>
                          <a:sym typeface="微軟正黑體"/>
                        </a:rPr>
                        <a:t>150</a:t>
                      </a:r>
                      <a:r>
                        <a:rPr lang="zh-TW" altLang="en-US" sz="1600" dirty="0">
                          <a:latin typeface="微軟正黑體"/>
                          <a:ea typeface="微軟正黑體"/>
                          <a:cs typeface="微軟正黑體"/>
                          <a:sym typeface="微軟正黑體"/>
                        </a:rPr>
                        <a:t>萬</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a:defRPr sz="1800"/>
                      </a:pPr>
                      <a:r>
                        <a:rPr lang="zh-TW" altLang="en-US" sz="1600" dirty="0">
                          <a:latin typeface="微軟正黑體"/>
                          <a:ea typeface="微軟正黑體"/>
                          <a:cs typeface="微軟正黑體"/>
                          <a:sym typeface="微軟正黑體"/>
                        </a:rPr>
                        <a:t>智慧聽力環境服務平台建置</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a:solidFill>
                        <a:srgbClr val="FFFFFF"/>
                      </a:solidFill>
                    </a:lnB>
                  </a:tcPr>
                </a:tc>
                <a:tc>
                  <a:txBody>
                    <a:bodyPr/>
                    <a:lstStyle/>
                    <a:p>
                      <a:pPr algn="l" defTabSz="686004">
                        <a:defRPr sz="1600">
                          <a:latin typeface="微軟正黑體"/>
                          <a:ea typeface="微軟正黑體"/>
                          <a:cs typeface="微軟正黑體"/>
                          <a:sym typeface="微軟正黑體"/>
                        </a:defRPr>
                      </a:pPr>
                      <a:r>
                        <a:rPr lang="zh-TW" altLang="en-US" dirty="0"/>
                        <a:t>洽談中</a:t>
                      </a:r>
                      <a:endParaRPr dirty="0"/>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a:solidFill>
                        <a:srgbClr val="FFFFFF"/>
                      </a:solidFill>
                    </a:lnB>
                  </a:tcPr>
                </a:tc>
                <a:extLst>
                  <a:ext uri="{0D108BD9-81ED-4DB2-BD59-A6C34878D82A}">
                    <a16:rowId xmlns:a16="http://schemas.microsoft.com/office/drawing/2014/main" val="2370839325"/>
                  </a:ext>
                </a:extLst>
              </a:tr>
            </a:tbl>
          </a:graphicData>
        </a:graphic>
      </p:graphicFrame>
      <p:sp>
        <p:nvSpPr>
          <p:cNvPr id="1098" name="文字方塊 1"/>
          <p:cNvSpPr txBox="1"/>
          <p:nvPr/>
        </p:nvSpPr>
        <p:spPr>
          <a:xfrm>
            <a:off x="7860116" y="978931"/>
            <a:ext cx="3792060"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dirty="0"/>
              <a:t>簽約：160萬/努力與洽談中</a:t>
            </a:r>
            <a:r>
              <a:rPr lang="en-US" dirty="0"/>
              <a:t>44</a:t>
            </a:r>
            <a:r>
              <a:rPr dirty="0"/>
              <a:t>0萬元</a:t>
            </a: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15</a:t>
            </a:fld>
            <a:endParaRPr/>
          </a:p>
        </p:txBody>
      </p:sp>
      <p:sp>
        <p:nvSpPr>
          <p:cNvPr id="1101" name="標題 1"/>
          <p:cNvSpPr txBox="1">
            <a:spLocks noGrp="1"/>
          </p:cNvSpPr>
          <p:nvPr>
            <p:ph type="title"/>
          </p:nvPr>
        </p:nvSpPr>
        <p:spPr>
          <a:xfrm>
            <a:off x="1347735" y="32726"/>
            <a:ext cx="8370277"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(工服)</a:t>
            </a:r>
          </a:p>
        </p:txBody>
      </p:sp>
      <p:graphicFrame>
        <p:nvGraphicFramePr>
          <p:cNvPr id="1102" name="內容版面配置區 6"/>
          <p:cNvGraphicFramePr/>
          <p:nvPr>
            <p:extLst>
              <p:ext uri="{D42A27DB-BD31-4B8C-83A1-F6EECF244321}">
                <p14:modId xmlns:p14="http://schemas.microsoft.com/office/powerpoint/2010/main" val="3320073886"/>
              </p:ext>
            </p:extLst>
          </p:nvPr>
        </p:nvGraphicFramePr>
        <p:xfrm>
          <a:off x="374045" y="812170"/>
          <a:ext cx="11544300" cy="5353371"/>
        </p:xfrm>
        <a:graphic>
          <a:graphicData uri="http://schemas.openxmlformats.org/drawingml/2006/table">
            <a:tbl>
              <a:tblPr firstRow="1" bandRow="1">
                <a:tableStyleId>{4C3C2611-4C71-4FC5-86AE-919BDF0F9419}</a:tableStyleId>
              </a:tblPr>
              <a:tblGrid>
                <a:gridCol w="2769489">
                  <a:extLst>
                    <a:ext uri="{9D8B030D-6E8A-4147-A177-3AD203B41FA5}">
                      <a16:colId xmlns:a16="http://schemas.microsoft.com/office/drawing/2014/main" val="20000"/>
                    </a:ext>
                  </a:extLst>
                </a:gridCol>
                <a:gridCol w="1013273">
                  <a:extLst>
                    <a:ext uri="{9D8B030D-6E8A-4147-A177-3AD203B41FA5}">
                      <a16:colId xmlns:a16="http://schemas.microsoft.com/office/drawing/2014/main" val="20001"/>
                    </a:ext>
                  </a:extLst>
                </a:gridCol>
                <a:gridCol w="1108267">
                  <a:extLst>
                    <a:ext uri="{9D8B030D-6E8A-4147-A177-3AD203B41FA5}">
                      <a16:colId xmlns:a16="http://schemas.microsoft.com/office/drawing/2014/main" val="20002"/>
                    </a:ext>
                  </a:extLst>
                </a:gridCol>
                <a:gridCol w="2839276">
                  <a:extLst>
                    <a:ext uri="{9D8B030D-6E8A-4147-A177-3AD203B41FA5}">
                      <a16:colId xmlns:a16="http://schemas.microsoft.com/office/drawing/2014/main" val="20003"/>
                    </a:ext>
                  </a:extLst>
                </a:gridCol>
                <a:gridCol w="3813995">
                  <a:extLst>
                    <a:ext uri="{9D8B030D-6E8A-4147-A177-3AD203B41FA5}">
                      <a16:colId xmlns:a16="http://schemas.microsoft.com/office/drawing/2014/main" val="20004"/>
                    </a:ext>
                  </a:extLst>
                </a:gridCol>
              </a:tblGrid>
              <a:tr h="569779">
                <a:tc>
                  <a:txBody>
                    <a:bodyPr/>
                    <a:lstStyle/>
                    <a:p>
                      <a:pPr algn="ctr" defTabSz="686004">
                        <a:defRPr sz="1800" b="0"/>
                      </a:pPr>
                      <a:r>
                        <a:rPr sz="1600" b="1">
                          <a:solidFill>
                            <a:srgbClr val="FFFFFF"/>
                          </a:solidFill>
                          <a:latin typeface="微軟正黑體"/>
                          <a:ea typeface="微軟正黑體"/>
                          <a:cs typeface="微軟正黑體"/>
                          <a:sym typeface="微軟正黑體"/>
                        </a:rPr>
                        <a:t>推廣中案件</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934058">
                <a:tc>
                  <a:txBody>
                    <a:bodyPr/>
                    <a:lstStyle/>
                    <a:p>
                      <a:pPr algn="l" defTabSz="686004">
                        <a:defRPr sz="1800"/>
                      </a:pPr>
                      <a:r>
                        <a:rPr sz="1600">
                          <a:latin typeface="微軟正黑體"/>
                          <a:ea typeface="微軟正黑體"/>
                          <a:cs typeface="微軟正黑體"/>
                          <a:sym typeface="微軟正黑體"/>
                        </a:rPr>
                        <a:t>AFIT護具膜片生產工服案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AFIT</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12萬元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電刺激轉印膜片製作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已簽約</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1"/>
                  </a:ext>
                </a:extLst>
              </a:tr>
              <a:tr h="934058">
                <a:tc>
                  <a:txBody>
                    <a:bodyPr/>
                    <a:lstStyle/>
                    <a:p>
                      <a:pPr algn="l" defTabSz="686004">
                        <a:defRPr sz="1800"/>
                      </a:pPr>
                      <a:r>
                        <a:rPr sz="1600" dirty="0" err="1">
                          <a:latin typeface="微軟正黑體"/>
                          <a:ea typeface="微軟正黑體"/>
                          <a:cs typeface="微軟正黑體"/>
                          <a:sym typeface="微軟正黑體"/>
                        </a:rPr>
                        <a:t>寬緯科技工服案</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寬緯科技</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dirty="0">
                          <a:latin typeface="微軟正黑體"/>
                          <a:ea typeface="微軟正黑體"/>
                          <a:cs typeface="微軟正黑體"/>
                          <a:sym typeface="微軟正黑體"/>
                        </a:rPr>
                        <a:t>16萬元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養殖蝦體長智慧估測系統</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a:latin typeface="微軟正黑體"/>
                          <a:ea typeface="微軟正黑體"/>
                          <a:cs typeface="微軟正黑體"/>
                          <a:sym typeface="微軟正黑體"/>
                        </a:rPr>
                        <a:t>報價16萬, </a:t>
                      </a:r>
                      <a:r>
                        <a:rPr sz="1600" dirty="0" err="1">
                          <a:latin typeface="微軟正黑體"/>
                          <a:ea typeface="微軟正黑體"/>
                          <a:cs typeface="微軟正黑體"/>
                          <a:sym typeface="微軟正黑體"/>
                        </a:rPr>
                        <a:t>擬進行簽約</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2"/>
                  </a:ext>
                </a:extLst>
              </a:tr>
              <a:tr h="934058">
                <a:tc>
                  <a:txBody>
                    <a:bodyPr/>
                    <a:lstStyle/>
                    <a:p>
                      <a:pPr algn="l" defTabSz="686004">
                        <a:defRPr sz="1800"/>
                      </a:pPr>
                      <a:r>
                        <a:rPr sz="1600">
                          <a:latin typeface="微軟正黑體"/>
                          <a:ea typeface="微軟正黑體"/>
                          <a:cs typeface="微軟正黑體"/>
                          <a:sym typeface="微軟正黑體"/>
                        </a:rPr>
                        <a:t>寵物發熱膜片設計與製作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意意創思</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50萬元</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寵物保暖衣設計開發</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已報價，進行設計與經費討論</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3"/>
                  </a:ext>
                </a:extLst>
              </a:tr>
              <a:tr h="934058">
                <a:tc>
                  <a:txBody>
                    <a:bodyPr/>
                    <a:lstStyle/>
                    <a:p>
                      <a:pPr algn="l" defTabSz="686004">
                        <a:defRPr sz="1800"/>
                      </a:pPr>
                      <a:r>
                        <a:rPr sz="1600">
                          <a:latin typeface="微軟正黑體"/>
                          <a:ea typeface="微軟正黑體"/>
                          <a:cs typeface="微軟正黑體"/>
                          <a:sym typeface="微軟正黑體"/>
                        </a:rPr>
                        <a:t>藝文場域體感平權5G科技應用計畫.</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桃園市政府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Microsoft JhengHei"/>
                          <a:ea typeface="Microsoft JhengHei"/>
                          <a:cs typeface="Microsoft JhengHei"/>
                          <a:sym typeface="Microsoft JhengHei"/>
                        </a:rPr>
                        <a:t>桃園市政府藝文設施管理中心因進行平權演唱會內容製作與平權展示等需求，進行契約變更擴充191萬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已完成企業變更流程簽訂</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4"/>
                  </a:ext>
                </a:extLst>
              </a:tr>
              <a:tr h="934058">
                <a:tc>
                  <a:txBody>
                    <a:bodyPr/>
                    <a:lstStyle/>
                    <a:p>
                      <a:pPr algn="l" defTabSz="686004">
                        <a:defRPr sz="1800"/>
                      </a:pPr>
                      <a:r>
                        <a:rPr sz="1600">
                          <a:latin typeface="微軟正黑體"/>
                          <a:ea typeface="微軟正黑體"/>
                          <a:cs typeface="微軟正黑體"/>
                          <a:sym typeface="微軟正黑體"/>
                        </a:rPr>
                        <a:t>113-114年藝文場館科藝創新計畫成果專輯藝文採購案</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文化部藝發司</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ctr" defTabSz="686004">
                        <a:defRPr sz="1800"/>
                      </a:pPr>
                      <a:r>
                        <a:rPr sz="1600">
                          <a:latin typeface="微軟正黑體"/>
                          <a:ea typeface="微軟正黑體"/>
                          <a:cs typeface="微軟正黑體"/>
                          <a:sym typeface="微軟正黑體"/>
                        </a:rPr>
                        <a:t>126萬</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a:latin typeface="微軟正黑體"/>
                          <a:ea typeface="微軟正黑體"/>
                          <a:cs typeface="微軟正黑體"/>
                          <a:sym typeface="微軟正黑體"/>
                        </a:rPr>
                        <a:t>藝文場館科藝創新計畫成果專輯</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tc>
                  <a:txBody>
                    <a:bodyPr/>
                    <a:lstStyle/>
                    <a:p>
                      <a:pPr algn="l" defTabSz="686004">
                        <a:defRPr sz="1800"/>
                      </a:pPr>
                      <a:r>
                        <a:rPr sz="1600" dirty="0" err="1">
                          <a:latin typeface="微軟正黑體"/>
                          <a:ea typeface="微軟正黑體"/>
                          <a:cs typeface="微軟正黑體"/>
                          <a:sym typeface="微軟正黑體"/>
                        </a:rPr>
                        <a:t>已完成議價</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10005"/>
                  </a:ext>
                </a:extLst>
              </a:tr>
            </a:tbl>
          </a:graphicData>
        </a:graphic>
      </p:graphicFrame>
      <p:sp>
        <p:nvSpPr>
          <p:cNvPr id="1103" name="文字方塊 1"/>
          <p:cNvSpPr txBox="1"/>
          <p:nvPr/>
        </p:nvSpPr>
        <p:spPr>
          <a:xfrm>
            <a:off x="8158828" y="373394"/>
            <a:ext cx="3673668" cy="408937"/>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t>簽約：138萬/努力與洽談中257萬元</a:t>
            </a: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16</a:t>
            </a:fld>
            <a:endParaRPr/>
          </a:p>
        </p:txBody>
      </p:sp>
      <p:sp>
        <p:nvSpPr>
          <p:cNvPr id="110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07" name="表格 1"/>
          <p:cNvGraphicFramePr/>
          <p:nvPr>
            <p:extLst>
              <p:ext uri="{D42A27DB-BD31-4B8C-83A1-F6EECF244321}">
                <p14:modId xmlns:p14="http://schemas.microsoft.com/office/powerpoint/2010/main" val="4051153633"/>
              </p:ext>
            </p:extLst>
          </p:nvPr>
        </p:nvGraphicFramePr>
        <p:xfrm>
          <a:off x="176212" y="633200"/>
          <a:ext cx="11839572" cy="4018949"/>
        </p:xfrm>
        <a:graphic>
          <a:graphicData uri="http://schemas.openxmlformats.org/drawingml/2006/table">
            <a:tbl>
              <a:tblPr>
                <a:tableStyleId>{4C3C2611-4C71-4FC5-86AE-919BDF0F9419}</a:tableStyleId>
              </a:tblPr>
              <a:tblGrid>
                <a:gridCol w="1952091">
                  <a:extLst>
                    <a:ext uri="{9D8B030D-6E8A-4147-A177-3AD203B41FA5}">
                      <a16:colId xmlns:a16="http://schemas.microsoft.com/office/drawing/2014/main" val="20000"/>
                    </a:ext>
                  </a:extLst>
                </a:gridCol>
                <a:gridCol w="2523411">
                  <a:extLst>
                    <a:ext uri="{9D8B030D-6E8A-4147-A177-3AD203B41FA5}">
                      <a16:colId xmlns:a16="http://schemas.microsoft.com/office/drawing/2014/main" val="20001"/>
                    </a:ext>
                  </a:extLst>
                </a:gridCol>
                <a:gridCol w="881245">
                  <a:extLst>
                    <a:ext uri="{9D8B030D-6E8A-4147-A177-3AD203B41FA5}">
                      <a16:colId xmlns:a16="http://schemas.microsoft.com/office/drawing/2014/main" val="20002"/>
                    </a:ext>
                  </a:extLst>
                </a:gridCol>
                <a:gridCol w="4992719">
                  <a:extLst>
                    <a:ext uri="{9D8B030D-6E8A-4147-A177-3AD203B41FA5}">
                      <a16:colId xmlns:a16="http://schemas.microsoft.com/office/drawing/2014/main" val="20003"/>
                    </a:ext>
                  </a:extLst>
                </a:gridCol>
                <a:gridCol w="1073674">
                  <a:extLst>
                    <a:ext uri="{9D8B030D-6E8A-4147-A177-3AD203B41FA5}">
                      <a16:colId xmlns:a16="http://schemas.microsoft.com/office/drawing/2014/main" val="20004"/>
                    </a:ext>
                  </a:extLst>
                </a:gridCol>
                <a:gridCol w="416432">
                  <a:extLst>
                    <a:ext uri="{9D8B030D-6E8A-4147-A177-3AD203B41FA5}">
                      <a16:colId xmlns:a16="http://schemas.microsoft.com/office/drawing/2014/main" val="20005"/>
                    </a:ext>
                  </a:extLst>
                </a:gridCol>
              </a:tblGrid>
              <a:tr h="2440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mj-lt"/>
                          <a:ea typeface="+mj-ea"/>
                          <a:cs typeface="+mj-cs"/>
                          <a:sym typeface="Helvetica"/>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mj-lt"/>
                          <a:ea typeface="+mj-ea"/>
                          <a:cs typeface="+mj-cs"/>
                          <a:sym typeface="Helvetica"/>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488042">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3286885">
                <a:tc>
                  <a:txBody>
                    <a:bodyPr/>
                    <a:lstStyle/>
                    <a:p>
                      <a:pPr algn="just">
                        <a:lnSpc>
                          <a:spcPts val="2000"/>
                        </a:lnSpc>
                        <a:defRPr sz="1800"/>
                      </a:pPr>
                      <a:r>
                        <a:rPr sz="1600" dirty="0" err="1">
                          <a:latin typeface="微軟正黑體"/>
                          <a:ea typeface="微軟正黑體"/>
                          <a:cs typeface="微軟正黑體"/>
                          <a:sym typeface="微軟正黑體"/>
                        </a:rPr>
                        <a:t>推動跨業整合智慧環景顯示與AI感知新興運動科技服務應用系統平台解決方案</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a:t>與1家國內投影顯示設備大廠共創發展創新智慧互動應用投影一體機系統提供場館/</a:t>
                      </a:r>
                      <a:r>
                        <a:rPr dirty="0" err="1"/>
                        <a:t>居家服務應用</a:t>
                      </a: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113.12.31</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重大技術突破：透過複合式感測器一體機完成單一視角以微波</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影像感知技術完成</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3D</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抗遮蔽人</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物之體態與速度</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角度</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旋度等參數感知，解決傳統需要以多方向角度安裝設備與繁瑣校正問題，提供快速系統建置，提升時效</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1/3</a:t>
                      </a:r>
                    </a:p>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大型業科推動：與國內主要投影機業者共推智慧沈浸式</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AI</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互動感知投影系統關鍵技術整合技術發展，並研提億級</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業科計畫，改由</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Calibri"/>
                        </a:rPr>
                        <a:t>中光創境作為主要提案廠商，目前協調創境營收狀況後進行提案方式確認</a:t>
                      </a:r>
                    </a:p>
                    <a:p>
                      <a:pPr marL="342900" marR="0" lvl="1" indent="-342900" algn="just" defTabSz="914400" rtl="0" eaLnBrk="1" fontAlgn="auto" latinLnBrk="0" hangingPunct="1">
                        <a:lnSpc>
                          <a:spcPct val="100000"/>
                        </a:lnSpc>
                        <a:spcBef>
                          <a:spcPts val="0"/>
                        </a:spcBef>
                        <a:spcAft>
                          <a:spcPts val="0"/>
                        </a:spcAft>
                        <a:buClrTx/>
                        <a:buSzPts val="1600"/>
                        <a:buFont typeface="Symbol"/>
                        <a:buChar char="-"/>
                        <a:tabLst/>
                        <a:defRPr sz="1600">
                          <a:latin typeface="微軟正黑體"/>
                          <a:ea typeface="微軟正黑體"/>
                          <a:cs typeface="微軟正黑體"/>
                          <a:sym typeface="微軟正黑體"/>
                        </a:defRPr>
                      </a:pP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新商模與場域擴散應用：服務維運業者</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保安捌肆</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共創發展複合式娛樂型高階</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Golf</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場館</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(AKA</a:t>
                      </a:r>
                      <a:r>
                        <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Arial"/>
                        </a:rPr>
                        <a:t> </a:t>
                      </a:r>
                      <a:r>
                        <a:rPr lang="en-US" altLang="zh-TW" sz="1600" b="0" i="0" u="none" strike="noStrike" cap="none" spc="0" baseline="0" dirty="0" err="1">
                          <a:solidFill>
                            <a:srgbClr val="000000"/>
                          </a:solidFill>
                          <a:uFillTx/>
                          <a:latin typeface="微軟正黑體"/>
                          <a:ea typeface="微軟正黑體"/>
                          <a:cs typeface="Calibri" panose="020F0502020204030204" pitchFamily="34" charset="0"/>
                          <a:sym typeface="Arial"/>
                        </a:rPr>
                        <a:t>Artland</a:t>
                      </a:r>
                      <a:r>
                        <a:rPr lang="en-US" altLang="zh-TW" sz="1600" b="0" i="0" u="none" strike="noStrike" cap="none" spc="0" baseline="0" dirty="0">
                          <a:solidFill>
                            <a:srgbClr val="000000"/>
                          </a:solidFill>
                          <a:uFillTx/>
                          <a:latin typeface="微軟正黑體"/>
                          <a:ea typeface="微軟正黑體"/>
                          <a:cs typeface="Calibri" panose="020F0502020204030204" pitchFamily="34" charset="0"/>
                          <a:sym typeface="Arial"/>
                        </a:rPr>
                        <a:t>)</a:t>
                      </a:r>
                      <a:endParaRPr lang="zh-TW" altLang="en-US" sz="1600" b="0" i="0" u="none" strike="noStrike" cap="none" spc="0" baseline="0" dirty="0">
                        <a:solidFill>
                          <a:srgbClr val="000000"/>
                        </a:solidFill>
                        <a:uFillTx/>
                        <a:latin typeface="微軟正黑體"/>
                        <a:ea typeface="微軟正黑體"/>
                        <a:cs typeface="Calibri" panose="020F0502020204030204" pitchFamily="34" charset="0"/>
                        <a:sym typeface="Microsoft JhengHei"/>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just">
                        <a:lnSpc>
                          <a:spcPts val="2000"/>
                        </a:lnSpc>
                        <a:defRPr sz="1800"/>
                      </a:pPr>
                      <a:r>
                        <a:rPr sz="1600">
                          <a:latin typeface="微軟正黑體"/>
                          <a:ea typeface="微軟正黑體"/>
                          <a:cs typeface="微軟正黑體"/>
                          <a:sym typeface="微軟正黑體"/>
                        </a:rPr>
                        <a:t>113.6.30</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l" defTabSz="686004">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17</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698201801"/>
              </p:ext>
            </p:extLst>
          </p:nvPr>
        </p:nvGraphicFramePr>
        <p:xfrm>
          <a:off x="225728" y="1012324"/>
          <a:ext cx="11901915" cy="5120005"/>
        </p:xfrm>
        <a:graphic>
          <a:graphicData uri="http://schemas.openxmlformats.org/drawingml/2006/table">
            <a:tbl>
              <a:tblPr>
                <a:tableStyleId>{4C3C2611-4C71-4FC5-86AE-919BDF0F9419}</a:tableStyleId>
              </a:tblPr>
              <a:tblGrid>
                <a:gridCol w="2331041">
                  <a:extLst>
                    <a:ext uri="{9D8B030D-6E8A-4147-A177-3AD203B41FA5}">
                      <a16:colId xmlns:a16="http://schemas.microsoft.com/office/drawing/2014/main" val="20000"/>
                    </a:ext>
                  </a:extLst>
                </a:gridCol>
                <a:gridCol w="2375739">
                  <a:extLst>
                    <a:ext uri="{9D8B030D-6E8A-4147-A177-3AD203B41FA5}">
                      <a16:colId xmlns:a16="http://schemas.microsoft.com/office/drawing/2014/main" val="20001"/>
                    </a:ext>
                  </a:extLst>
                </a:gridCol>
                <a:gridCol w="643948">
                  <a:extLst>
                    <a:ext uri="{9D8B030D-6E8A-4147-A177-3AD203B41FA5}">
                      <a16:colId xmlns:a16="http://schemas.microsoft.com/office/drawing/2014/main" val="20002"/>
                    </a:ext>
                  </a:extLst>
                </a:gridCol>
                <a:gridCol w="3896018">
                  <a:extLst>
                    <a:ext uri="{9D8B030D-6E8A-4147-A177-3AD203B41FA5}">
                      <a16:colId xmlns:a16="http://schemas.microsoft.com/office/drawing/2014/main" val="20003"/>
                    </a:ext>
                  </a:extLst>
                </a:gridCol>
                <a:gridCol w="1469581">
                  <a:extLst>
                    <a:ext uri="{9D8B030D-6E8A-4147-A177-3AD203B41FA5}">
                      <a16:colId xmlns:a16="http://schemas.microsoft.com/office/drawing/2014/main" val="20004"/>
                    </a:ext>
                  </a:extLst>
                </a:gridCol>
                <a:gridCol w="1185588">
                  <a:extLst>
                    <a:ext uri="{9D8B030D-6E8A-4147-A177-3AD203B41FA5}">
                      <a16:colId xmlns:a16="http://schemas.microsoft.com/office/drawing/2014/main" val="20005"/>
                    </a:ext>
                  </a:extLst>
                </a:gridCol>
              </a:tblGrid>
              <a:tr h="292100">
                <a:tc>
                  <a:txBody>
                    <a:bodyPr/>
                    <a:lstStyle/>
                    <a:p>
                      <a:pPr algn="ctr">
                        <a:defRPr sz="1600">
                          <a:latin typeface="微軟正黑體"/>
                          <a:ea typeface="微軟正黑體"/>
                          <a:cs typeface="微軟正黑體"/>
                          <a:sym typeface="微軟正黑體"/>
                        </a:defRPr>
                      </a:pPr>
                      <a:r>
                        <a:rPr dirty="0" err="1"/>
                        <a:t>重大效益</a:t>
                      </a:r>
                      <a:r>
                        <a:rPr dirty="0"/>
                        <a:t>/</a:t>
                      </a:r>
                    </a:p>
                    <a:p>
                      <a:pPr algn="ctr">
                        <a:defRPr sz="1600">
                          <a:latin typeface="微軟正黑體"/>
                          <a:ea typeface="微軟正黑體"/>
                          <a:cs typeface="微軟正黑體"/>
                          <a:sym typeface="微軟正黑體"/>
                        </a:defRPr>
                      </a:pPr>
                      <a:r>
                        <a:rPr dirty="0" err="1"/>
                        <a:t>重要任務事項</a:t>
                      </a:r>
                      <a:endParaRPr dirty="0"/>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639514">
                <a:tc>
                  <a:txBody>
                    <a:bodyPr/>
                    <a:lstStyle/>
                    <a:p>
                      <a:endParaRPr lang="zh-TW" dirty="0"/>
                    </a:p>
                  </a:txBody>
                  <a:tcPr>
                    <a:lnT w="12700" cap="flat" cmpd="sng" algn="ctr">
                      <a:solidFill>
                        <a:srgbClr val="000000"/>
                      </a:solidFill>
                      <a:prstDash val="solid"/>
                      <a:round/>
                      <a:headEnd type="none" w="med" len="med"/>
                      <a:tailEnd type="none" w="med" len="med"/>
                    </a:lnT>
                    <a:solidFill>
                      <a:schemeClr val="bg1"/>
                    </a:solidFill>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vMerge="1">
                  <a:txBody>
                    <a:bodyPr/>
                    <a:lstStyle/>
                    <a:p>
                      <a:pPr algn="ctr">
                        <a:defRPr sz="1800"/>
                      </a:pPr>
                      <a:endParaRPr sz="1600">
                        <a:latin typeface="微軟正黑體"/>
                        <a:ea typeface="微軟正黑體"/>
                        <a:cs typeface="微軟正黑體"/>
                        <a:sym typeface="微軟正黑體"/>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777249">
                <a:tc>
                  <a:txBody>
                    <a:bodyPr/>
                    <a:lstStyle/>
                    <a:p>
                      <a:pPr marL="342900" marR="0" indent="-342900" algn="l" defTabSz="914400" rtl="0" fontAlgn="base" latinLnBrk="0">
                        <a:lnSpc>
                          <a:spcPct val="90000"/>
                        </a:lnSpc>
                        <a:spcBef>
                          <a:spcPts val="600"/>
                        </a:spcBef>
                        <a:spcAft>
                          <a:spcPts val="0"/>
                        </a:spcAft>
                        <a:buClrTx/>
                        <a:buSzPts val="1600"/>
                        <a:buFont typeface="Symbol"/>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首創科技打造動態GenVFX高解析8K擬真Smart </a:t>
                      </a:r>
                      <a:r>
                        <a:rPr lang="en-US" altLang="zh-TW" sz="1600" b="0" i="0" u="none" strike="noStrike" cap="none" spc="0" baseline="0" dirty="0" err="1">
                          <a:solidFill>
                            <a:srgbClr val="000000"/>
                          </a:solidFill>
                          <a:uFillTx/>
                          <a:latin typeface="微軟正黑體"/>
                          <a:ea typeface="微軟正黑體"/>
                          <a:cs typeface="+mn-cs"/>
                          <a:sym typeface="Arial"/>
                        </a:rPr>
                        <a:t>Display於世界博覽會</a:t>
                      </a:r>
                      <a:r>
                        <a:rPr lang="en-US" altLang="zh-TW" sz="1600" b="0" i="0" u="none" strike="noStrike" cap="none" spc="0" baseline="0" dirty="0">
                          <a:solidFill>
                            <a:srgbClr val="000000"/>
                          </a:solidFill>
                          <a:uFillTx/>
                          <a:latin typeface="微軟正黑體"/>
                          <a:ea typeface="微軟正黑體"/>
                          <a:cs typeface="+mn-cs"/>
                          <a:sym typeface="Arial"/>
                        </a:rPr>
                        <a:t>​</a:t>
                      </a:r>
                    </a:p>
                    <a:p>
                      <a:pPr marL="285750" marR="0" indent="-285750" algn="l" defTabSz="914400" rtl="0" fontAlgn="base" latinLnBrk="0">
                        <a:lnSpc>
                          <a:spcPct val="90000"/>
                        </a:lnSpc>
                        <a:spcBef>
                          <a:spcPts val="600"/>
                        </a:spcBef>
                        <a:spcAft>
                          <a:spcPts val="0"/>
                        </a:spcAft>
                        <a:buClrTx/>
                        <a:buSzPts val="1600"/>
                        <a:buFont typeface="Arial" panose="020B0604020202020204" pitchFamily="34" charset="0"/>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FY114參與於日本夢洲大阪國際博覽會建置故宮「未來x文化」區，建構首創GenAI，結合台灣終端裝置8K擬真藝屏，創造台灣畫家風格感受與體驗台灣城市風光，建構高值動態影音沈浸體驗。</a:t>
                      </a:r>
                    </a:p>
                    <a:p>
                      <a:pPr marL="285750" marR="0" indent="-285750" algn="l" defTabSz="914400" rtl="0" fontAlgn="base" latinLnBrk="0">
                        <a:lnSpc>
                          <a:spcPct val="90000"/>
                        </a:lnSpc>
                        <a:spcBef>
                          <a:spcPts val="600"/>
                        </a:spcBef>
                        <a:spcAft>
                          <a:spcPts val="0"/>
                        </a:spcAft>
                        <a:buClrTx/>
                        <a:buSzPts val="1600"/>
                        <a:buFont typeface="Arial" panose="020B0604020202020204" pitchFamily="34" charset="0"/>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與國內終端裝置大廠，共創發展創新應用服務，推動產業</a:t>
                      </a:r>
                      <a:endParaRPr lang="en-US" altLang="zh-TW" sz="1600" b="0" i="0" u="none" strike="noStrike" cap="none" spc="0" baseline="0" dirty="0">
                        <a:solidFill>
                          <a:srgbClr val="000000"/>
                        </a:solidFill>
                        <a:uFillTx/>
                        <a:latin typeface="微軟正黑體"/>
                        <a:ea typeface="微軟正黑體"/>
                        <a:cs typeface="+mn-cs"/>
                        <a:sym typeface="Arial"/>
                      </a:endParaRPr>
                    </a:p>
                    <a:p>
                      <a:pPr algn="just">
                        <a:lnSpc>
                          <a:spcPts val="2000"/>
                        </a:lnSpc>
                        <a:defRPr sz="1600">
                          <a:latin typeface="微軟正黑體"/>
                          <a:ea typeface="微軟正黑體"/>
                          <a:cs typeface="微軟正黑體"/>
                          <a:sym typeface="微軟正黑體"/>
                        </a:defRPr>
                      </a:pPr>
                      <a:endParaRPr dirty="0"/>
                    </a:p>
                  </a:txBody>
                  <a:tcPr marL="0" marR="0" marT="0" marB="0" anchor="ctr" horzOverflow="overflow">
                    <a:lnL w="12700">
                      <a:solidFill>
                        <a:srgbClr val="000000"/>
                      </a:solidFill>
                    </a:lnL>
                    <a:lnR w="12700">
                      <a:solidFill>
                        <a:srgbClr val="000000"/>
                      </a:solidFill>
                    </a:lnR>
                    <a:noFill/>
                  </a:tcPr>
                </a:tc>
                <a:tc>
                  <a:txBody>
                    <a:bodyPr/>
                    <a:lstStyle/>
                    <a:p>
                      <a:pPr marL="0" indent="0" algn="l">
                        <a:lnSpc>
                          <a:spcPct val="90000"/>
                        </a:lnSpc>
                        <a:buSzPts val="1600"/>
                        <a:buFont typeface="Symbol"/>
                        <a:buNone/>
                        <a:defRPr sz="1600">
                          <a:latin typeface="微軟正黑體"/>
                          <a:ea typeface="微軟正黑體"/>
                          <a:cs typeface="微軟正黑體"/>
                          <a:sym typeface="微軟正黑體"/>
                        </a:defRPr>
                      </a:pPr>
                      <a:endParaRPr lang="en-US" altLang="zh-TW" dirty="0"/>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dirty="0"/>
                        <a:t>促成展演國家代表隊；</a:t>
                      </a:r>
                      <a:r>
                        <a:rPr lang="en-US" altLang="zh-TW" dirty="0"/>
                        <a:t>2025</a:t>
                      </a:r>
                      <a:r>
                        <a:rPr lang="zh-TW" altLang="zh-TW" sz="1600" b="0" i="0" u="none" strike="noStrike" cap="none" spc="0" baseline="0" dirty="0">
                          <a:solidFill>
                            <a:srgbClr val="000000"/>
                          </a:solidFill>
                          <a:effectLst/>
                          <a:uFillTx/>
                          <a:latin typeface="+mn-lt"/>
                          <a:ea typeface="+mn-ea"/>
                          <a:cs typeface="+mn-cs"/>
                          <a:sym typeface="微軟正黑體"/>
                        </a:rPr>
                        <a:t>大阪世博國際展會展區建置</a:t>
                      </a:r>
                      <a:r>
                        <a:rPr lang="zh-TW" altLang="en-US" dirty="0"/>
                        <a:t>企業館（</a:t>
                      </a:r>
                      <a:r>
                        <a:rPr lang="en-US" altLang="zh-TW" dirty="0"/>
                        <a:t>TW</a:t>
                      </a:r>
                      <a:r>
                        <a:rPr lang="zh-CN" altLang="en-US" dirty="0"/>
                        <a:t>館</a:t>
                      </a:r>
                      <a:r>
                        <a:rPr lang="zh-TW" altLang="en-US" dirty="0"/>
                        <a:t>）</a:t>
                      </a:r>
                      <a:br>
                        <a:rPr lang="en-US" altLang="zh-TW" dirty="0"/>
                      </a:br>
                      <a:r>
                        <a:rPr b="1" dirty="0" err="1"/>
                        <a:t>故宮區「</a:t>
                      </a:r>
                      <a:r>
                        <a:rPr dirty="0" err="1"/>
                        <a:t>未來x文化</a:t>
                      </a:r>
                      <a:r>
                        <a:rPr dirty="0"/>
                        <a:t>」</a:t>
                      </a:r>
                      <a:endParaRPr lang="en-US" dirty="0"/>
                    </a:p>
                    <a:p>
                      <a:pPr marL="342900" indent="-342900" algn="l">
                        <a:lnSpc>
                          <a:spcPct val="90000"/>
                        </a:lnSpc>
                        <a:buSzPts val="1600"/>
                        <a:buFont typeface="Symbol"/>
                        <a:buChar char="-"/>
                        <a:defRPr sz="1600">
                          <a:latin typeface="微軟正黑體"/>
                          <a:ea typeface="微軟正黑體"/>
                          <a:cs typeface="微軟正黑體"/>
                          <a:sym typeface="微軟正黑體"/>
                        </a:defRPr>
                      </a:pPr>
                      <a:r>
                        <a:rPr lang="zh-TW" altLang="en-US" dirty="0"/>
                        <a:t>與一家國內顯示大廠共創發展新藝文產業應用擴散</a:t>
                      </a: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高值方案：GAI多模態生成</a:t>
                      </a:r>
                      <a:r>
                        <a:rPr lang="en-US" altLang="zh-TW" sz="1600" b="0" i="0" u="none" strike="noStrike" cap="none" spc="0" baseline="0" dirty="0">
                          <a:solidFill>
                            <a:srgbClr val="000000"/>
                          </a:solidFill>
                          <a:uFillTx/>
                          <a:latin typeface="微軟正黑體"/>
                          <a:ea typeface="微軟正黑體"/>
                          <a:cs typeface="+mn-cs"/>
                          <a:sym typeface="Arial"/>
                        </a:rPr>
                        <a:t>*8K動態影音；整合多種演算法模組, </a:t>
                      </a:r>
                      <a:r>
                        <a:rPr lang="en-US" altLang="zh-TW" sz="1600" b="0" i="0" u="none" strike="noStrike" cap="none" spc="0" baseline="0" dirty="0" err="1">
                          <a:solidFill>
                            <a:srgbClr val="000000"/>
                          </a:solidFill>
                          <a:uFillTx/>
                          <a:latin typeface="微軟正黑體"/>
                          <a:ea typeface="微軟正黑體"/>
                          <a:cs typeface="+mn-cs"/>
                          <a:sym typeface="Arial"/>
                        </a:rPr>
                        <a:t>以Diffusion</a:t>
                      </a:r>
                      <a:r>
                        <a:rPr lang="en-US" altLang="zh-TW" sz="1600" b="0" i="0" u="none" strike="noStrike" cap="none" spc="0" baseline="0" dirty="0">
                          <a:solidFill>
                            <a:srgbClr val="000000"/>
                          </a:solidFill>
                          <a:uFillTx/>
                          <a:latin typeface="微軟正黑體"/>
                          <a:ea typeface="微軟正黑體"/>
                          <a:cs typeface="+mn-cs"/>
                          <a:sym typeface="Arial"/>
                        </a:rPr>
                        <a:t> Model, </a:t>
                      </a:r>
                      <a:r>
                        <a:rPr lang="en-US" altLang="zh-TW" sz="1600" b="0" i="0" u="none" strike="noStrike" cap="none" spc="0" baseline="0" dirty="0" err="1">
                          <a:solidFill>
                            <a:srgbClr val="000000"/>
                          </a:solidFill>
                          <a:uFillTx/>
                          <a:latin typeface="微軟正黑體"/>
                          <a:ea typeface="微軟正黑體"/>
                          <a:cs typeface="+mn-cs"/>
                          <a:sym typeface="Arial"/>
                        </a:rPr>
                        <a:t>生成對抗網路GAN</a:t>
                      </a:r>
                      <a:r>
                        <a:rPr lang="en-US" altLang="zh-TW" sz="1600" b="0" i="0" u="none" strike="noStrike" cap="none" spc="0" baseline="0" dirty="0">
                          <a:solidFill>
                            <a:srgbClr val="000000"/>
                          </a:solidFill>
                          <a:uFillTx/>
                          <a:latin typeface="微軟正黑體"/>
                          <a:ea typeface="微軟正黑體"/>
                          <a:cs typeface="+mn-cs"/>
                          <a:sym typeface="Arial"/>
                        </a:rPr>
                        <a:t>, </a:t>
                      </a:r>
                      <a:r>
                        <a:rPr lang="en-US" altLang="zh-TW" sz="1600" b="0" i="0" u="none" strike="noStrike" cap="none" spc="0" baseline="0" dirty="0" err="1">
                          <a:solidFill>
                            <a:srgbClr val="000000"/>
                          </a:solidFill>
                          <a:uFillTx/>
                          <a:latin typeface="微軟正黑體"/>
                          <a:ea typeface="微軟正黑體"/>
                          <a:cs typeface="+mn-cs"/>
                          <a:sym typeface="Arial"/>
                        </a:rPr>
                        <a:t>超解析SuperResolution，結合終端裝置快速佈建與跨業軟硬應用助內容整科技新解決方案</a:t>
                      </a:r>
                      <a:r>
                        <a:rPr lang="en-US" altLang="zh-TW" sz="1600" b="0" i="0" u="none" strike="noStrike" cap="none" spc="0" baseline="0" dirty="0">
                          <a:solidFill>
                            <a:srgbClr val="000000"/>
                          </a:solidFill>
                          <a:uFillTx/>
                          <a:latin typeface="微軟正黑體"/>
                          <a:ea typeface="微軟正黑體"/>
                          <a:cs typeface="+mn-cs"/>
                          <a:sym typeface="Arial"/>
                        </a:rPr>
                        <a:t>​</a:t>
                      </a:r>
                    </a:p>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err="1">
                          <a:solidFill>
                            <a:srgbClr val="000000"/>
                          </a:solidFill>
                          <a:uFillTx/>
                          <a:latin typeface="微軟正黑體"/>
                          <a:ea typeface="微軟正黑體"/>
                          <a:cs typeface="+mn-cs"/>
                          <a:sym typeface="Arial"/>
                        </a:rPr>
                        <a:t>跨業共創：與設備</a:t>
                      </a:r>
                      <a:r>
                        <a:rPr lang="en-US" altLang="zh-TW" sz="1600" b="0" i="0" u="none" strike="noStrike" cap="none" spc="0" baseline="0" dirty="0">
                          <a:solidFill>
                            <a:srgbClr val="000000"/>
                          </a:solidFill>
                          <a:uFillTx/>
                          <a:latin typeface="微軟正黑體"/>
                          <a:ea typeface="微軟正黑體"/>
                          <a:cs typeface="+mn-cs"/>
                          <a:sym typeface="Arial"/>
                        </a:rPr>
                        <a:t>(</a:t>
                      </a:r>
                      <a:r>
                        <a:rPr lang="en-US" altLang="zh-TW" sz="1600" b="0" i="0" u="none" strike="noStrike" cap="none" spc="0" baseline="0" dirty="0" err="1">
                          <a:solidFill>
                            <a:srgbClr val="000000"/>
                          </a:solidFill>
                          <a:uFillTx/>
                          <a:latin typeface="微軟正黑體"/>
                          <a:ea typeface="微軟正黑體"/>
                          <a:cs typeface="+mn-cs"/>
                          <a:sym typeface="Arial"/>
                        </a:rPr>
                        <a:t>友達</a:t>
                      </a:r>
                      <a:r>
                        <a:rPr lang="en-US" altLang="zh-TW" sz="1600" b="0" i="0" u="none" strike="noStrike" cap="none" spc="0" baseline="0" dirty="0">
                          <a:solidFill>
                            <a:srgbClr val="000000"/>
                          </a:solidFill>
                          <a:uFillTx/>
                          <a:latin typeface="微軟正黑體"/>
                          <a:ea typeface="微軟正黑體"/>
                          <a:cs typeface="+mn-cs"/>
                          <a:sym typeface="Arial"/>
                        </a:rPr>
                        <a:t>)/系統業者共創GAI高畫質8K整合體驗系統平台​</a:t>
                      </a:r>
                    </a:p>
                    <a:p>
                      <a:pPr marL="285750" marR="0" indent="-285750" algn="l" defTabSz="914400" rtl="0" fontAlgn="base" latinLnBrk="0">
                        <a:lnSpc>
                          <a:spcPct val="90000"/>
                        </a:lnSpc>
                        <a:spcBef>
                          <a:spcPts val="600"/>
                        </a:spcBef>
                        <a:spcAft>
                          <a:spcPts val="0"/>
                        </a:spcAft>
                        <a:buClrTx/>
                        <a:buSzPts val="1600"/>
                        <a:buFontTx/>
                        <a:buChar char="-"/>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a:ea typeface="微軟正黑體"/>
                          <a:cs typeface="+mn-cs"/>
                          <a:sym typeface="Arial"/>
                        </a:rPr>
                        <a:t>效益：預計在為期六個月的展覽期間，將吸引約15萬人次參觀，藉此讓台灣的藝文成就與科技實力向世界發聲</a:t>
                      </a:r>
                    </a:p>
                    <a:p>
                      <a:pPr marL="342899" indent="-342899"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l">
                        <a:lnSpc>
                          <a:spcPct val="90000"/>
                        </a:lnSpc>
                        <a:buSzPts val="1600"/>
                        <a:buFont typeface="Symbol"/>
                        <a:buChar char="-"/>
                        <a:defRPr sz="1600">
                          <a:latin typeface="微軟正黑體"/>
                          <a:ea typeface="微軟正黑體"/>
                          <a:cs typeface="微軟正黑體"/>
                          <a:sym typeface="微軟正黑體"/>
                        </a:defRPr>
                      </a:pPr>
                      <a:r>
                        <a:rPr dirty="0"/>
                        <a:t>FＹ113/12-FＹ114/2於工研院國內測試，故宮將來院測試驗收</a:t>
                      </a:r>
                    </a:p>
                    <a:p>
                      <a:pPr marL="342900" indent="-342900" algn="l">
                        <a:lnSpc>
                          <a:spcPct val="90000"/>
                        </a:lnSpc>
                        <a:buSzPts val="1600"/>
                        <a:buFont typeface="Symbol"/>
                        <a:buChar char="-"/>
                        <a:defRPr sz="1600">
                          <a:latin typeface="微軟正黑體"/>
                          <a:ea typeface="微軟正黑體"/>
                          <a:cs typeface="微軟正黑體"/>
                          <a:sym typeface="微軟正黑體"/>
                        </a:defRPr>
                      </a:pPr>
                      <a:r>
                        <a:t>FY114/4-10於大阪演出</a:t>
                      </a:r>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323850" algn="l">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18</a:t>
            </a:fld>
            <a:endParaRPr/>
          </a:p>
        </p:txBody>
      </p:sp>
      <p:sp>
        <p:nvSpPr>
          <p:cNvPr id="1110"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1" name="表格 1"/>
          <p:cNvGraphicFramePr/>
          <p:nvPr>
            <p:extLst>
              <p:ext uri="{D42A27DB-BD31-4B8C-83A1-F6EECF244321}">
                <p14:modId xmlns:p14="http://schemas.microsoft.com/office/powerpoint/2010/main" val="2805762002"/>
              </p:ext>
            </p:extLst>
          </p:nvPr>
        </p:nvGraphicFramePr>
        <p:xfrm>
          <a:off x="153254" y="37678"/>
          <a:ext cx="11901915" cy="6922516"/>
        </p:xfrm>
        <a:graphic>
          <a:graphicData uri="http://schemas.openxmlformats.org/drawingml/2006/table">
            <a:tbl>
              <a:tblPr>
                <a:tableStyleId>{4C3C2611-4C71-4FC5-86AE-919BDF0F9419}</a:tableStyleId>
              </a:tblPr>
              <a:tblGrid>
                <a:gridCol w="1247965">
                  <a:extLst>
                    <a:ext uri="{9D8B030D-6E8A-4147-A177-3AD203B41FA5}">
                      <a16:colId xmlns:a16="http://schemas.microsoft.com/office/drawing/2014/main" val="20000"/>
                    </a:ext>
                  </a:extLst>
                </a:gridCol>
                <a:gridCol w="3417903">
                  <a:extLst>
                    <a:ext uri="{9D8B030D-6E8A-4147-A177-3AD203B41FA5}">
                      <a16:colId xmlns:a16="http://schemas.microsoft.com/office/drawing/2014/main" val="20001"/>
                    </a:ext>
                  </a:extLst>
                </a:gridCol>
                <a:gridCol w="896645">
                  <a:extLst>
                    <a:ext uri="{9D8B030D-6E8A-4147-A177-3AD203B41FA5}">
                      <a16:colId xmlns:a16="http://schemas.microsoft.com/office/drawing/2014/main" val="20002"/>
                    </a:ext>
                  </a:extLst>
                </a:gridCol>
                <a:gridCol w="4989250">
                  <a:extLst>
                    <a:ext uri="{9D8B030D-6E8A-4147-A177-3AD203B41FA5}">
                      <a16:colId xmlns:a16="http://schemas.microsoft.com/office/drawing/2014/main" val="20003"/>
                    </a:ext>
                  </a:extLst>
                </a:gridCol>
                <a:gridCol w="852257">
                  <a:extLst>
                    <a:ext uri="{9D8B030D-6E8A-4147-A177-3AD203B41FA5}">
                      <a16:colId xmlns:a16="http://schemas.microsoft.com/office/drawing/2014/main" val="20004"/>
                    </a:ext>
                  </a:extLst>
                </a:gridCol>
                <a:gridCol w="497895">
                  <a:extLst>
                    <a:ext uri="{9D8B030D-6E8A-4147-A177-3AD203B41FA5}">
                      <a16:colId xmlns:a16="http://schemas.microsoft.com/office/drawing/2014/main" val="20005"/>
                    </a:ext>
                  </a:extLst>
                </a:gridCol>
              </a:tblGrid>
              <a:tr h="292100">
                <a:tc>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hMerge="1">
                  <a:txBody>
                    <a:bodyPr/>
                    <a:lstStyle/>
                    <a:p>
                      <a:endParaRPr lang="zh-TW"/>
                    </a:p>
                  </a:txBody>
                  <a:tcPr>
                    <a:lnL w="12700" cap="flat" cmpd="sng" algn="ctr">
                      <a:solidFill>
                        <a:srgbClr val="000000"/>
                      </a:solidFill>
                      <a:prstDash val="solid"/>
                      <a:round/>
                      <a:headEnd type="none" w="med" len="med"/>
                      <a:tailEnd type="none" w="med" len="med"/>
                    </a:lnL>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850900">
                <a:tc>
                  <a:txBody>
                    <a:bodyPr/>
                    <a:lstStyle/>
                    <a:p>
                      <a:endParaRPr lang="zh-TW" dirty="0"/>
                    </a:p>
                  </a:txBody>
                  <a:tcPr>
                    <a:lnT w="12700" cap="flat" cmpd="sng" algn="ctr">
                      <a:solidFill>
                        <a:srgbClr val="000000"/>
                      </a:solidFill>
                      <a:prstDash val="solid"/>
                      <a:round/>
                      <a:headEnd type="none" w="med" len="med"/>
                      <a:tailEnd type="none" w="med" len="med"/>
                    </a:lnT>
                    <a:solidFill>
                      <a:schemeClr val="bg1"/>
                    </a:solidFill>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cap="flat" cmpd="sng" algn="ctr">
                      <a:solidFill>
                        <a:srgbClr val="000000"/>
                      </a:solidFill>
                      <a:prstDash val="solid"/>
                      <a:round/>
                      <a:headEnd type="none" w="med" len="med"/>
                      <a:tailEnd type="none" w="med" len="med"/>
                    </a:lnL>
                    <a:lnR w="12700">
                      <a:solidFill>
                        <a:srgbClr val="000000"/>
                      </a:solidFill>
                    </a:lnR>
                    <a:lnB w="12700" cap="flat" cmpd="sng" algn="ctr">
                      <a:solidFill>
                        <a:srgbClr val="000000"/>
                      </a:solidFill>
                      <a:prstDash val="solid"/>
                      <a:round/>
                      <a:headEnd type="none" w="med" len="med"/>
                      <a:tailEnd type="none" w="med" len="med"/>
                    </a:lnB>
                    <a:noFill/>
                  </a:tcPr>
                </a:tc>
                <a:tc vMerge="1">
                  <a:txBody>
                    <a:bodyPr/>
                    <a:lstStyle/>
                    <a:p>
                      <a:pPr algn="ctr">
                        <a:defRPr sz="1800"/>
                      </a:pPr>
                      <a:endParaRPr sz="1600">
                        <a:latin typeface="微軟正黑體"/>
                        <a:ea typeface="微軟正黑體"/>
                        <a:cs typeface="微軟正黑體"/>
                        <a:sym typeface="微軟正黑體"/>
                      </a:endParaRPr>
                    </a:p>
                  </a:txBody>
                  <a:tcPr marL="0" marR="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777249">
                <a:tc>
                  <a:txBody>
                    <a:bodyPr/>
                    <a:lstStyle/>
                    <a:p>
                      <a:pPr algn="just">
                        <a:lnSpc>
                          <a:spcPts val="2000"/>
                        </a:lnSpc>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藝術家進駐科研</a:t>
                      </a:r>
                      <a:r>
                        <a:rPr lang="zh-TW" altLang="en-US"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整合平台與國際推展</a:t>
                      </a:r>
                      <a:r>
                        <a:rPr lang="en-US" altLang="zh-TW"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a:t>
                      </a:r>
                      <a:r>
                        <a:rPr lang="zh-TW" altLang="en-US"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國際第一個科技藝術實驗創新平台</a:t>
                      </a:r>
                      <a:r>
                        <a:rPr lang="en-US" altLang="zh-TW" sz="1600" b="0" i="0" u="none" strike="noStrike" cap="none" spc="0" baseline="0" noProof="0" dirty="0">
                          <a:solidFill>
                            <a:srgbClr val="000000"/>
                          </a:solidFill>
                          <a:uFillTx/>
                          <a:latin typeface="微軟正黑體" panose="020B0604030504040204" pitchFamily="34" charset="-120"/>
                          <a:ea typeface="微軟正黑體" panose="020B0604030504040204" pitchFamily="34" charset="-120"/>
                          <a:cs typeface="Poppins" pitchFamily="2" charset="77"/>
                          <a:sym typeface="Arial"/>
                        </a:rPr>
                        <a:t>)</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a:solidFill>
                        <a:srgbClr val="000000"/>
                      </a:solidFill>
                    </a:lnL>
                    <a:lnR w="12700" cap="flat" cmpd="sng" algn="ctr">
                      <a:solidFill>
                        <a:srgbClr val="000000"/>
                      </a:solidFill>
                      <a:prstDash val="solid"/>
                      <a:round/>
                      <a:headEnd type="none" w="med" len="med"/>
                      <a:tailEnd type="none" w="med" len="med"/>
                    </a:lnR>
                    <a:lnB w="12700">
                      <a:solidFill>
                        <a:srgbClr val="000000"/>
                      </a:solidFill>
                    </a:lnB>
                    <a:noFill/>
                  </a:tcPr>
                </a:tc>
                <a:tc>
                  <a:txBody>
                    <a:bodyPr/>
                    <a:lstStyle/>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kumimoji="1" lang="zh-TW" altLang="en-US"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藝術家駐村</a:t>
                      </a:r>
                      <a:r>
                        <a:rPr kumimoji="1" lang="en-US" altLang="zh-TW"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(like Media Lab)1.0-2.0</a:t>
                      </a:r>
                      <a:r>
                        <a:rPr kumimoji="1" lang="zh-CN" altLang="en-US"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rPr>
                        <a:t>，從在地到國際平台</a:t>
                      </a:r>
                      <a:endParaRPr kumimoji="1" lang="en-US" altLang="zh-CN"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sym typeface="Arial"/>
                      </a:endParaRP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文化部藝發司科技藝術躍升，從業務司到館所（國美館、兩廳院、歌劇院、衛武營）到國際</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國際科研與文化聯盟：深化ITRI與全球科研機構及文化機構的合作，如University</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for Arts and Design Linz- Creative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Robotics、Res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Artis、Fraunhofer</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Institute、山口媒體藝術中心Yamaguchi</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Center for Arts and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Media、Max</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Planck Institute for Empirical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Aesthetics、Forschungscampus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STIMULATE、西班牙文化辦事處、法國在台協會等，促進全球化前瞻技術共享與創新成果傳播，實現跨國協作效益最大化</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p>
                      <a:pPr marL="342900" marR="0" lvl="0" indent="-342900" algn="l" defTabSz="914400" rtl="0" eaLnBrk="0" fontAlgn="base" latinLnBrk="0" hangingPunct="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kumimoji="1" lang="en-US" altLang="zh-TW" sz="1600" b="1" i="0" u="sng" strike="noStrike" kern="1200" cap="none" spc="0" normalizeH="0" baseline="0" noProof="0" dirty="0">
                        <a:ln>
                          <a:noFill/>
                        </a:ln>
                        <a:solidFill>
                          <a:srgbClr val="7030A0"/>
                        </a:solidFill>
                        <a:effectLst/>
                        <a:uLnTx/>
                        <a:uFillTx/>
                        <a:latin typeface="微軟正黑體" panose="020B0604030504040204" pitchFamily="34" charset="-120"/>
                        <a:ea typeface="微軟正黑體" panose="020B0604030504040204" pitchFamily="34" charset="-120"/>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marR="0" indent="-342900" algn="l" defTabSz="914400" rtl="0" latinLnBrk="0">
                        <a:lnSpc>
                          <a:spcPct val="10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敏捷式藝術科技研發平台</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藝術轉譯工程與快速工程應用整合，推升藝術家國際溝通平台</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創意進駐轉譯賦能，提供創意到工程落地的多元藝術創作服務</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敏捷式藝術科技研發平台：藝術團隊自學到藝術科技敏捷研發到科藝平台帶</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動，</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Arts@ITRI</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(Media Lab)1.0-2.0，科研整合平台到國際推展平台 ​</a:t>
                      </a:r>
                    </a:p>
                    <a:p>
                      <a:pPr marL="285750" indent="-285750" algn="l" rtl="0" fontAlgn="base">
                        <a:buFont typeface="Arial" panose="020B0604020202020204" pitchFamily="34" charset="0"/>
                        <a:buChar char="•"/>
                      </a:pP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推升藝術家國際溝通平台，並推展國際科研與文化聯盟：深化ITRI與全球科研機構及文化機構的合作：Res</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Artis、Fraunhofer</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 </a:t>
                      </a:r>
                      <a:r>
                        <a:rPr lang="en-US" altLang="zh-TW" sz="1600" b="0" i="0" u="none" strike="noStrike" cap="none" spc="0" baseline="0" dirty="0" err="1">
                          <a:solidFill>
                            <a:srgbClr val="000000"/>
                          </a:solidFill>
                          <a:effectLst/>
                          <a:uFillTx/>
                          <a:latin typeface="微軟正黑體" panose="020B0604030504040204" pitchFamily="34" charset="-120"/>
                          <a:ea typeface="微軟正黑體" panose="020B0604030504040204" pitchFamily="34" charset="-120"/>
                          <a:cs typeface="+mn-cs"/>
                          <a:sym typeface="Arial"/>
                        </a:rPr>
                        <a:t>Institute、日本山口媒體藝術中心、西班牙媒體中心、法國CEA-LATI、法國在台協會等</a:t>
                      </a:r>
                      <a:endPar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p>
                      <a:pPr marL="285750" indent="-285750" algn="l" rtl="0" fontAlgn="base">
                        <a:buFont typeface="Arial" panose="020B0604020202020204" pitchFamily="34" charset="0"/>
                        <a:buChar char="•"/>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指標成果典範國際推展：生成式AI導入張晏慈台灣動物視覺產製流程；黃翊與機器共舞手臂，推展林茲電子藝術機構機械實驗室；陳乂《體演算》德國威瑪藝術節9月三場演出，並於HLF領先演出等</a:t>
                      </a:r>
                    </a:p>
                    <a:p>
                      <a:pPr marL="285750" indent="-285750" algn="l" rtl="0" fontAlgn="base">
                        <a:buFont typeface="Arial" panose="020B0604020202020204" pitchFamily="34" charset="0"/>
                        <a:buChar char="•"/>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效益：國際效益與永續發展科技藝術實驗平台；發展可持續的科技藝術實驗平台，促使國際效益流通，並強化長期科技與藝術生態利他即共贏型態。本年度計畫目前國內外媒體露出，國外30篇以上外國媒體線上及平⾯輸出報導，國內1則報紙報導、20則網路新聞</a:t>
                      </a:r>
                    </a:p>
                    <a:p>
                      <a:pPr marL="342900" marR="0" lvl="0" indent="-342900" algn="l" defTabSz="914400" rtl="0" eaLnBrk="1" fontAlgn="auto" latinLnBrk="0" hangingPunct="1">
                        <a:lnSpc>
                          <a:spcPct val="90000"/>
                        </a:lnSpc>
                        <a:spcBef>
                          <a:spcPts val="0"/>
                        </a:spcBef>
                        <a:spcAft>
                          <a:spcPts val="0"/>
                        </a:spcAft>
                        <a:buClrTx/>
                        <a:buSzPts val="1600"/>
                        <a:buFont typeface="Symbol"/>
                        <a:buChar char="-"/>
                        <a:tabLst/>
                        <a:defRPr sz="1600">
                          <a:latin typeface="Microsoft JhengHei"/>
                          <a:ea typeface="Microsoft JhengHei"/>
                          <a:cs typeface="Microsoft JhengHei"/>
                          <a:sym typeface="Microsoft JhengHei"/>
                        </a:defRPr>
                      </a:pPr>
                      <a:endParaRPr kumimoji="0" lang="zh-TW" altLang="en-US" sz="1600" b="1"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33970439"/>
                  </a:ext>
                </a:extLst>
              </a:tr>
            </a:tbl>
          </a:graphicData>
        </a:graphic>
      </p:graphicFrame>
    </p:spTree>
    <p:extLst>
      <p:ext uri="{BB962C8B-B14F-4D97-AF65-F5344CB8AC3E}">
        <p14:creationId xmlns:p14="http://schemas.microsoft.com/office/powerpoint/2010/main" val="3738154584"/>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13"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19</a:t>
            </a:fld>
            <a:endParaRPr/>
          </a:p>
        </p:txBody>
      </p:sp>
      <p:sp>
        <p:nvSpPr>
          <p:cNvPr id="1114"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重大效益/重要任務規劃事項</a:t>
            </a:r>
          </a:p>
        </p:txBody>
      </p:sp>
      <p:graphicFrame>
        <p:nvGraphicFramePr>
          <p:cNvPr id="1115" name="表格 1"/>
          <p:cNvGraphicFramePr/>
          <p:nvPr>
            <p:extLst>
              <p:ext uri="{D42A27DB-BD31-4B8C-83A1-F6EECF244321}">
                <p14:modId xmlns:p14="http://schemas.microsoft.com/office/powerpoint/2010/main" val="3665422895"/>
              </p:ext>
            </p:extLst>
          </p:nvPr>
        </p:nvGraphicFramePr>
        <p:xfrm>
          <a:off x="145039" y="634638"/>
          <a:ext cx="11901918" cy="6581577"/>
        </p:xfrm>
        <a:graphic>
          <a:graphicData uri="http://schemas.openxmlformats.org/drawingml/2006/table">
            <a:tbl>
              <a:tblPr>
                <a:tableStyleId>{4C3C2611-4C71-4FC5-86AE-919BDF0F9419}</a:tableStyleId>
              </a:tblPr>
              <a:tblGrid>
                <a:gridCol w="1882725">
                  <a:extLst>
                    <a:ext uri="{9D8B030D-6E8A-4147-A177-3AD203B41FA5}">
                      <a16:colId xmlns:a16="http://schemas.microsoft.com/office/drawing/2014/main" val="20000"/>
                    </a:ext>
                  </a:extLst>
                </a:gridCol>
                <a:gridCol w="2489951">
                  <a:extLst>
                    <a:ext uri="{9D8B030D-6E8A-4147-A177-3AD203B41FA5}">
                      <a16:colId xmlns:a16="http://schemas.microsoft.com/office/drawing/2014/main" val="20001"/>
                    </a:ext>
                  </a:extLst>
                </a:gridCol>
                <a:gridCol w="783049">
                  <a:extLst>
                    <a:ext uri="{9D8B030D-6E8A-4147-A177-3AD203B41FA5}">
                      <a16:colId xmlns:a16="http://schemas.microsoft.com/office/drawing/2014/main" val="20002"/>
                    </a:ext>
                  </a:extLst>
                </a:gridCol>
                <a:gridCol w="3441076">
                  <a:extLst>
                    <a:ext uri="{9D8B030D-6E8A-4147-A177-3AD203B41FA5}">
                      <a16:colId xmlns:a16="http://schemas.microsoft.com/office/drawing/2014/main" val="20003"/>
                    </a:ext>
                  </a:extLst>
                </a:gridCol>
                <a:gridCol w="1887691">
                  <a:extLst>
                    <a:ext uri="{9D8B030D-6E8A-4147-A177-3AD203B41FA5}">
                      <a16:colId xmlns:a16="http://schemas.microsoft.com/office/drawing/2014/main" val="20004"/>
                    </a:ext>
                  </a:extLst>
                </a:gridCol>
                <a:gridCol w="1417426">
                  <a:extLst>
                    <a:ext uri="{9D8B030D-6E8A-4147-A177-3AD203B41FA5}">
                      <a16:colId xmlns:a16="http://schemas.microsoft.com/office/drawing/2014/main" val="20005"/>
                    </a:ext>
                  </a:extLst>
                </a:gridCol>
              </a:tblGrid>
              <a:tr h="259522">
                <a:tc rowSpan="2">
                  <a:txBody>
                    <a:bodyPr/>
                    <a:lstStyle/>
                    <a:p>
                      <a:pPr algn="ctr">
                        <a:defRPr sz="1600">
                          <a:latin typeface="微軟正黑體"/>
                          <a:ea typeface="微軟正黑體"/>
                          <a:cs typeface="微軟正黑體"/>
                          <a:sym typeface="微軟正黑體"/>
                        </a:defRPr>
                      </a:pPr>
                      <a:r>
                        <a:t>重大效益/</a:t>
                      </a:r>
                    </a:p>
                    <a:p>
                      <a:pPr algn="ctr">
                        <a:defRPr sz="1600">
                          <a:latin typeface="微軟正黑體"/>
                          <a:ea typeface="微軟正黑體"/>
                          <a:cs typeface="微軟正黑體"/>
                          <a:sym typeface="微軟正黑體"/>
                        </a:defRPr>
                      </a:pPr>
                      <a:r>
                        <a:t>重要任務事項</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gridSpan="2">
                  <a:txBody>
                    <a:bodyPr/>
                    <a:lstStyle/>
                    <a:p>
                      <a:pPr marR="323850" algn="ctr">
                        <a:defRPr sz="1800"/>
                      </a:pPr>
                      <a:r>
                        <a:rPr sz="1600">
                          <a:latin typeface="微軟正黑體"/>
                          <a:ea typeface="微軟正黑體"/>
                          <a:cs typeface="微軟正黑體"/>
                          <a:sym typeface="微軟正黑體"/>
                        </a:rPr>
                        <a:t>   年度進度規劃</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gridSpan="2">
                  <a:txBody>
                    <a:bodyPr/>
                    <a:lstStyle/>
                    <a:p>
                      <a:pPr algn="ctr">
                        <a:defRPr sz="1800"/>
                      </a:pPr>
                      <a:r>
                        <a:rPr sz="1600">
                          <a:latin typeface="微軟正黑體"/>
                          <a:ea typeface="微軟正黑體"/>
                          <a:cs typeface="微軟正黑體"/>
                          <a:sym typeface="微軟正黑體"/>
                        </a:rPr>
                        <a:t>期中查核點</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hMerge="1">
                  <a:txBody>
                    <a:bodyPr/>
                    <a:lstStyle/>
                    <a:p>
                      <a:endParaRPr lang="zh-TW"/>
                    </a:p>
                  </a:txBody>
                  <a:tcPr/>
                </a:tc>
                <a:tc rowSpan="2">
                  <a:txBody>
                    <a:bodyPr/>
                    <a:lstStyle/>
                    <a:p>
                      <a:pPr algn="ctr">
                        <a:defRPr sz="1800"/>
                      </a:pPr>
                      <a:r>
                        <a:rPr sz="1600">
                          <a:latin typeface="微軟正黑體"/>
                          <a:ea typeface="微軟正黑體"/>
                          <a:cs typeface="微軟正黑體"/>
                          <a:sym typeface="微軟正黑體"/>
                        </a:rPr>
                        <a:t>備註</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extLst>
                  <a:ext uri="{0D108BD9-81ED-4DB2-BD59-A6C34878D82A}">
                    <a16:rowId xmlns:a16="http://schemas.microsoft.com/office/drawing/2014/main" val="10000"/>
                  </a:ext>
                </a:extLst>
              </a:tr>
              <a:tr h="756000">
                <a:tc vMerge="1">
                  <a:txBody>
                    <a:bodyPr/>
                    <a:lstStyle/>
                    <a:p>
                      <a:endParaRPr lang="zh-TW"/>
                    </a:p>
                  </a:txBody>
                  <a:tcPr/>
                </a:tc>
                <a:tc>
                  <a:txBody>
                    <a:bodyPr/>
                    <a:lstStyle/>
                    <a:p>
                      <a:pPr algn="ctr">
                        <a:defRPr sz="1600">
                          <a:latin typeface="微軟正黑體"/>
                          <a:ea typeface="微軟正黑體"/>
                          <a:cs typeface="微軟正黑體"/>
                          <a:sym typeface="微軟正黑體"/>
                        </a:defRPr>
                      </a:pPr>
                      <a:r>
                        <a:t>達成之</a:t>
                      </a:r>
                    </a:p>
                    <a:p>
                      <a:pPr algn="ctr">
                        <a:defRPr sz="1600">
                          <a:latin typeface="微軟正黑體"/>
                          <a:ea typeface="微軟正黑體"/>
                          <a:cs typeface="微軟正黑體"/>
                          <a:sym typeface="微軟正黑體"/>
                        </a:defRPr>
                      </a:pPr>
                      <a:r>
                        <a:t>具體情境說明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預計</a:t>
                      </a:r>
                    </a:p>
                    <a:p>
                      <a:pPr algn="ctr">
                        <a:defRPr sz="1600">
                          <a:latin typeface="微軟正黑體"/>
                          <a:ea typeface="微軟正黑體"/>
                          <a:cs typeface="微軟正黑體"/>
                          <a:sym typeface="微軟正黑體"/>
                        </a:defRPr>
                      </a:pPr>
                      <a:r>
                        <a:t>完成時間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重要進展</a:t>
                      </a:r>
                    </a:p>
                    <a:p>
                      <a:pPr algn="ctr">
                        <a:defRPr sz="1600">
                          <a:latin typeface="微軟正黑體"/>
                          <a:ea typeface="微軟正黑體"/>
                          <a:cs typeface="微軟正黑體"/>
                          <a:sym typeface="微軟正黑體"/>
                        </a:defRPr>
                      </a:pPr>
                      <a:r>
                        <a:t>指標說明</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algn="ctr">
                        <a:defRPr sz="1600">
                          <a:latin typeface="微軟正黑體"/>
                          <a:ea typeface="微軟正黑體"/>
                          <a:cs typeface="微軟正黑體"/>
                          <a:sym typeface="微軟正黑體"/>
                        </a:defRPr>
                      </a:pPr>
                      <a:r>
                        <a:t>預訂</a:t>
                      </a:r>
                    </a:p>
                    <a:p>
                      <a:pPr algn="ctr">
                        <a:defRPr sz="1600">
                          <a:latin typeface="微軟正黑體"/>
                          <a:ea typeface="微軟正黑體"/>
                          <a:cs typeface="微軟正黑體"/>
                          <a:sym typeface="微軟正黑體"/>
                        </a:defRPr>
                      </a:pPr>
                      <a:r>
                        <a:t>查核時間</a:t>
                      </a:r>
                    </a:p>
                  </a:txBody>
                  <a:tcPr marL="0" marR="0" marT="0" marB="0" anchor="ctr" horzOverflow="overflow">
                    <a:lnL w="12700">
                      <a:solidFill>
                        <a:srgbClr val="000000"/>
                      </a:solidFill>
                    </a:lnL>
                    <a:lnR w="12700">
                      <a:solidFill>
                        <a:srgbClr val="000000"/>
                      </a:solidFill>
                    </a:lnR>
                    <a:lnT w="12700">
                      <a:solidFill>
                        <a:srgbClr val="000000"/>
                      </a:solidFill>
                    </a:lnT>
                    <a:lnB w="12700">
                      <a:solidFill>
                        <a:srgbClr val="000000"/>
                      </a:solidFill>
                    </a:lnB>
                    <a:noFill/>
                  </a:tcPr>
                </a:tc>
                <a:tc vMerge="1">
                  <a:txBody>
                    <a:bodyPr/>
                    <a:lstStyle/>
                    <a:p>
                      <a:endParaRPr lang="zh-TW"/>
                    </a:p>
                  </a:txBody>
                  <a:tcPr/>
                </a:tc>
                <a:extLst>
                  <a:ext uri="{0D108BD9-81ED-4DB2-BD59-A6C34878D82A}">
                    <a16:rowId xmlns:a16="http://schemas.microsoft.com/office/drawing/2014/main" val="10001"/>
                  </a:ext>
                </a:extLst>
              </a:tr>
              <a:tr h="2729723">
                <a:tc>
                  <a:txBody>
                    <a:bodyPr/>
                    <a:lstStyle/>
                    <a:p>
                      <a:pPr algn="just">
                        <a:lnSpc>
                          <a:spcPts val="2000"/>
                        </a:lnSpc>
                        <a:defRPr sz="1800"/>
                      </a:pPr>
                      <a:r>
                        <a:rPr sz="1600" dirty="0">
                          <a:latin typeface="微軟正黑體"/>
                          <a:ea typeface="微軟正黑體"/>
                          <a:cs typeface="微軟正黑體"/>
                          <a:sym typeface="微軟正黑體"/>
                        </a:rPr>
                        <a:t>藝文場域體感平權5G科技應用計畫</a:t>
                      </a:r>
                    </a:p>
                  </a:txBody>
                  <a:tcPr marL="0" marR="0" marT="0" marB="0" anchor="ctr"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Microsoft JhengHei"/>
                          <a:ea typeface="Microsoft JhengHei"/>
                          <a:cs typeface="Microsoft JhengHei"/>
                          <a:sym typeface="Microsoft JhengHei"/>
                        </a:defRPr>
                      </a:pPr>
                      <a:r>
                        <a:rPr dirty="0"/>
                        <a:t>113-114年平權案企業收入及民營收入798萬，後續原業主桃園市政府藝文設施管理中心因進行平權演唱會內容製作與平權展示等需求，進行契約變更擴充191萬。另與H組合作院級前瞻數位療法、申請院內公益計畫</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113.10.31</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a:t>創新性的音樂轉換震動、低延遲傳輸技術，個人化終端裝置，為聾人族群提供全新體感，達成部門</a:t>
                      </a:r>
                      <a:r>
                        <a:rPr b="1" dirty="0"/>
                        <a:t>「任意型態追蹤與感知互補服務平台」</a:t>
                      </a:r>
                      <a:r>
                        <a:rPr dirty="0"/>
                        <a:t>之技術層與整合層開發。除聾人族群合作外，亦與國家級文化場館：國家兩廳院、國家人權博物館合作，並與台北市啟聰學校、社團法人中華民國聽障協會、中華民國聾人協會、大可創意等單位合作。推動技術行銷</a:t>
                      </a:r>
                    </a:p>
                    <a:p>
                      <a:pPr marL="342900" indent="-342900" algn="l">
                        <a:lnSpc>
                          <a:spcPct val="90000"/>
                        </a:lnSpc>
                        <a:buSzPts val="1600"/>
                        <a:buFont typeface="Symbol"/>
                        <a:buChar char="-"/>
                        <a:defRPr sz="1600">
                          <a:latin typeface="Microsoft JhengHei"/>
                          <a:ea typeface="Microsoft JhengHei"/>
                          <a:cs typeface="Microsoft JhengHei"/>
                          <a:sym typeface="Microsoft JhengHei"/>
                        </a:defRPr>
                      </a:pPr>
                      <a:r>
                        <a:rPr dirty="0" err="1"/>
                        <a:t>因應後續推動領域，以公益計畫推動至聾人場域外，亦投入樂齡社區進行前期測試</a:t>
                      </a:r>
                      <a:endParaRPr dirty="0"/>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600">
                          <a:latin typeface="微軟正黑體"/>
                          <a:ea typeface="微軟正黑體"/>
                          <a:cs typeface="微軟正黑體"/>
                          <a:sym typeface="微軟正黑體"/>
                        </a:defRPr>
                      </a:pPr>
                      <a:r>
                        <a:rPr dirty="0"/>
                        <a:t>9月30記者會，邀請執行長與何副總參與</a:t>
                      </a:r>
                    </a:p>
                    <a:p>
                      <a:pPr algn="just">
                        <a:lnSpc>
                          <a:spcPts val="2000"/>
                        </a:lnSpc>
                        <a:defRPr sz="1600">
                          <a:latin typeface="微軟正黑體"/>
                          <a:ea typeface="微軟正黑體"/>
                          <a:cs typeface="微軟正黑體"/>
                          <a:sym typeface="微軟正黑體"/>
                        </a:defRPr>
                      </a:pPr>
                      <a:r>
                        <a:rPr dirty="0"/>
                        <a:t>10月5、6日鐵玫瑰藝術節陽光劇場演出，文化部委員審查</a:t>
                      </a:r>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tc>
                  <a:txBody>
                    <a:bodyPr/>
                    <a:lstStyle/>
                    <a:p>
                      <a:pPr marL="342900" indent="-342900" algn="l">
                        <a:buSzPts val="1600"/>
                        <a:buFont typeface="Symbol"/>
                        <a:buChar char="-"/>
                        <a:defRPr sz="1600">
                          <a:latin typeface="微軟正黑體"/>
                          <a:ea typeface="微軟正黑體"/>
                          <a:cs typeface="微軟正黑體"/>
                          <a:sym typeface="微軟正黑體"/>
                        </a:defRPr>
                      </a:pPr>
                      <a:endParaRPr dirty="0"/>
                    </a:p>
                  </a:txBody>
                  <a:tcPr marL="0" marR="0" marT="0" marB="0" horzOverflow="overflow">
                    <a:lnL w="12700">
                      <a:solidFill>
                        <a:srgbClr val="000000"/>
                      </a:solidFill>
                    </a:lnL>
                    <a:lnR w="12700">
                      <a:solidFill>
                        <a:srgbClr val="000000"/>
                      </a:solidFill>
                    </a:lnR>
                    <a:lnT w="12700">
                      <a:solidFill>
                        <a:srgbClr val="000000"/>
                      </a:solid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2493671">
                <a:tc>
                  <a:txBody>
                    <a:bodyPr/>
                    <a:lstStyle/>
                    <a:p>
                      <a:pPr algn="just">
                        <a:lnSpc>
                          <a:spcPts val="2000"/>
                        </a:lnSpc>
                        <a:defRPr sz="1800"/>
                      </a:pPr>
                      <a:r>
                        <a:rPr sz="1600" dirty="0" err="1">
                          <a:latin typeface="微軟正黑體"/>
                          <a:ea typeface="微軟正黑體"/>
                          <a:cs typeface="微軟正黑體"/>
                          <a:sym typeface="微軟正黑體"/>
                        </a:rPr>
                        <a:t>以新展演與新音樂打造新興文化影視音產業解決方案與服務</a:t>
                      </a:r>
                      <a:endParaRPr sz="1600" dirty="0">
                        <a:latin typeface="微軟正黑體"/>
                        <a:ea typeface="微軟正黑體"/>
                        <a:cs typeface="微軟正黑體"/>
                        <a:sym typeface="微軟正黑體"/>
                      </a:endParaRPr>
                    </a:p>
                  </a:txBody>
                  <a:tcPr marL="0" marR="0" marT="0" marB="0" anchor="ctr" horzOverflow="overflow">
                    <a:lnL w="12700">
                      <a:solidFill>
                        <a:srgbClr val="000000"/>
                      </a:solid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與策展領頭業者，如:國內領頭內容產製（夢境現實、兔將影視娛樂）與展演</a:t>
                      </a:r>
                      <a:r>
                        <a:rPr dirty="0"/>
                        <a:t>(</a:t>
                      </a:r>
                      <a:r>
                        <a:rPr dirty="0" err="1"/>
                        <a:t>必應</a:t>
                      </a:r>
                      <a:r>
                        <a:rPr dirty="0"/>
                        <a:t>)</a:t>
                      </a:r>
                      <a:r>
                        <a:rPr dirty="0" err="1"/>
                        <a:t>並結合終端裝置，打造虛實互動新展演與新音樂方案</a:t>
                      </a: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113.12.31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indent="-342900" algn="just">
                        <a:buSzPts val="1600"/>
                        <a:buFont typeface="Symbol"/>
                        <a:buChar char="-"/>
                        <a:defRPr sz="1600">
                          <a:latin typeface="微軟正黑體"/>
                          <a:ea typeface="微軟正黑體"/>
                          <a:cs typeface="微軟正黑體"/>
                          <a:sym typeface="微軟正黑體"/>
                        </a:defRPr>
                      </a:pPr>
                      <a:r>
                        <a:rPr dirty="0" err="1"/>
                        <a:t>大阪世界博覽會以藝術虛擬風格化藝術說書人導</a:t>
                      </a:r>
                      <a:endParaRPr dirty="0"/>
                    </a:p>
                    <a:p>
                      <a:pPr marL="342900" indent="-342900" algn="just">
                        <a:buSzPts val="1600"/>
                        <a:buFont typeface="Symbol"/>
                        <a:buChar char="-"/>
                        <a:defRPr sz="1600">
                          <a:latin typeface="微軟正黑體"/>
                          <a:ea typeface="微軟正黑體"/>
                          <a:cs typeface="微軟正黑體"/>
                          <a:sym typeface="微軟正黑體"/>
                        </a:defRPr>
                      </a:pPr>
                      <a:r>
                        <a:rPr dirty="0" err="1"/>
                        <a:t>虛實風格化互動影音生成式AI偶像</a:t>
                      </a:r>
                      <a:r>
                        <a:rPr dirty="0"/>
                        <a:t> x </a:t>
                      </a:r>
                      <a:r>
                        <a:rPr dirty="0" err="1"/>
                        <a:t>TTXC多邊合作展演</a:t>
                      </a:r>
                      <a:endParaRPr dirty="0"/>
                    </a:p>
                    <a:p>
                      <a:pPr marL="342900" indent="-342900" algn="just">
                        <a:buSzPts val="1600"/>
                        <a:buFont typeface="Symbol"/>
                        <a:buChar char="-"/>
                        <a:defRPr sz="1600">
                          <a:latin typeface="微軟正黑體"/>
                          <a:ea typeface="微軟正黑體"/>
                          <a:cs typeface="微軟正黑體"/>
                          <a:sym typeface="微軟正黑體"/>
                        </a:defRPr>
                      </a:pPr>
                      <a:r>
                        <a:rPr dirty="0" err="1"/>
                        <a:t>目前已與兔將簽署合作意向書，開始展開亞灣計畫書寫，並佈局黑潮計畫補助延伸策略發</a:t>
                      </a:r>
                      <a:endParaRPr dirty="0"/>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lnSpc>
                          <a:spcPts val="2000"/>
                        </a:lnSpc>
                        <a:defRPr sz="1800"/>
                      </a:pPr>
                      <a:r>
                        <a:rPr sz="1600" dirty="0">
                          <a:latin typeface="微軟正黑體"/>
                          <a:ea typeface="微軟正黑體"/>
                          <a:cs typeface="微軟正黑體"/>
                          <a:sym typeface="微軟正黑體"/>
                        </a:rPr>
                        <a:t>114.03.31</a:t>
                      </a:r>
                    </a:p>
                  </a:txBody>
                  <a:tcPr marL="0" marR="0"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R="323850" algn="just">
                        <a:lnSpc>
                          <a:spcPts val="2000"/>
                        </a:lnSpc>
                        <a:defRPr sz="1600">
                          <a:latin typeface="微軟正黑體"/>
                          <a:ea typeface="微軟正黑體"/>
                          <a:cs typeface="微軟正黑體"/>
                          <a:sym typeface="微軟正黑體"/>
                        </a:defRPr>
                      </a:pPr>
                      <a:endParaRPr dirty="0"/>
                    </a:p>
                  </a:txBody>
                  <a:tcPr marL="0" marR="0" marT="0" marB="0" horzOverflow="overflow">
                    <a:lnL w="12700" cap="flat" cmpd="sng" algn="ctr">
                      <a:solidFill>
                        <a:srgbClr val="000000"/>
                      </a:solidFill>
                      <a:prstDash val="solid"/>
                      <a:round/>
                      <a:headEnd type="none" w="med" len="med"/>
                      <a:tailEnd type="none" w="med" len="med"/>
                    </a:lnL>
                    <a:lnR w="12700">
                      <a:solidFill>
                        <a:srgbClr val="000000"/>
                      </a:solid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67764482"/>
                  </a:ext>
                </a:extLst>
              </a:tr>
            </a:tbl>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7"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8"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20</a:t>
            </a:fld>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43" name="標題 2"/>
          <p:cNvSpPr txBox="1"/>
          <p:nvPr/>
        </p:nvSpPr>
        <p:spPr>
          <a:xfrm>
            <a:off x="562183" y="124750"/>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4" name="表格 3">
            <a:extLst>
              <a:ext uri="{FF2B5EF4-FFF2-40B4-BE49-F238E27FC236}">
                <a16:creationId xmlns:a16="http://schemas.microsoft.com/office/drawing/2014/main" id="{242C5A77-9066-437B-B9F5-A85CA4D12385}"/>
              </a:ext>
            </a:extLst>
          </p:cNvPr>
          <p:cNvGraphicFramePr>
            <a:graphicFrameLocks noGrp="1"/>
          </p:cNvGraphicFramePr>
          <p:nvPr>
            <p:extLst>
              <p:ext uri="{D42A27DB-BD31-4B8C-83A1-F6EECF244321}">
                <p14:modId xmlns:p14="http://schemas.microsoft.com/office/powerpoint/2010/main" val="1491658655"/>
              </p:ext>
            </p:extLst>
          </p:nvPr>
        </p:nvGraphicFramePr>
        <p:xfrm>
          <a:off x="2343363" y="810847"/>
          <a:ext cx="7505270" cy="5716899"/>
        </p:xfrm>
        <a:graphic>
          <a:graphicData uri="http://schemas.openxmlformats.org/drawingml/2006/table">
            <a:tbl>
              <a:tblPr/>
              <a:tblGrid>
                <a:gridCol w="1647610">
                  <a:extLst>
                    <a:ext uri="{9D8B030D-6E8A-4147-A177-3AD203B41FA5}">
                      <a16:colId xmlns:a16="http://schemas.microsoft.com/office/drawing/2014/main" val="259034192"/>
                    </a:ext>
                  </a:extLst>
                </a:gridCol>
                <a:gridCol w="500656">
                  <a:extLst>
                    <a:ext uri="{9D8B030D-6E8A-4147-A177-3AD203B41FA5}">
                      <a16:colId xmlns:a16="http://schemas.microsoft.com/office/drawing/2014/main" val="2345015480"/>
                    </a:ext>
                  </a:extLst>
                </a:gridCol>
                <a:gridCol w="405076">
                  <a:extLst>
                    <a:ext uri="{9D8B030D-6E8A-4147-A177-3AD203B41FA5}">
                      <a16:colId xmlns:a16="http://schemas.microsoft.com/office/drawing/2014/main" val="4172886049"/>
                    </a:ext>
                  </a:extLst>
                </a:gridCol>
                <a:gridCol w="728224">
                  <a:extLst>
                    <a:ext uri="{9D8B030D-6E8A-4147-A177-3AD203B41FA5}">
                      <a16:colId xmlns:a16="http://schemas.microsoft.com/office/drawing/2014/main" val="520355493"/>
                    </a:ext>
                  </a:extLst>
                </a:gridCol>
                <a:gridCol w="828356">
                  <a:extLst>
                    <a:ext uri="{9D8B030D-6E8A-4147-A177-3AD203B41FA5}">
                      <a16:colId xmlns:a16="http://schemas.microsoft.com/office/drawing/2014/main" val="3679236123"/>
                    </a:ext>
                  </a:extLst>
                </a:gridCol>
                <a:gridCol w="1319908">
                  <a:extLst>
                    <a:ext uri="{9D8B030D-6E8A-4147-A177-3AD203B41FA5}">
                      <a16:colId xmlns:a16="http://schemas.microsoft.com/office/drawing/2014/main" val="1224403748"/>
                    </a:ext>
                  </a:extLst>
                </a:gridCol>
                <a:gridCol w="609888">
                  <a:extLst>
                    <a:ext uri="{9D8B030D-6E8A-4147-A177-3AD203B41FA5}">
                      <a16:colId xmlns:a16="http://schemas.microsoft.com/office/drawing/2014/main" val="3454968655"/>
                    </a:ext>
                  </a:extLst>
                </a:gridCol>
                <a:gridCol w="737328">
                  <a:extLst>
                    <a:ext uri="{9D8B030D-6E8A-4147-A177-3AD203B41FA5}">
                      <a16:colId xmlns:a16="http://schemas.microsoft.com/office/drawing/2014/main" val="4028997033"/>
                    </a:ext>
                  </a:extLst>
                </a:gridCol>
                <a:gridCol w="728224">
                  <a:extLst>
                    <a:ext uri="{9D8B030D-6E8A-4147-A177-3AD203B41FA5}">
                      <a16:colId xmlns:a16="http://schemas.microsoft.com/office/drawing/2014/main" val="90581767"/>
                    </a:ext>
                  </a:extLst>
                </a:gridCol>
              </a:tblGrid>
              <a:tr h="396313">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項    目</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 預算目標</a:t>
                      </a:r>
                      <a:br>
                        <a:rPr lang="zh-TW" altLang="en-US" sz="900" b="1" i="0" u="none" strike="noStrike">
                          <a:effectLst/>
                          <a:latin typeface="微軟正黑體" panose="020B0604030504040204" pitchFamily="34" charset="-120"/>
                          <a:ea typeface="微軟正黑體" panose="020B0604030504040204" pitchFamily="34" charset="-120"/>
                        </a:rPr>
                      </a:br>
                      <a:r>
                        <a:rPr lang="en-US" sz="900" b="1" i="0" u="none" strike="noStrike">
                          <a:effectLst/>
                          <a:latin typeface="微軟正黑體" panose="020B0604030504040204" pitchFamily="34" charset="-120"/>
                          <a:ea typeface="微軟正黑體" panose="020B0604030504040204" pitchFamily="34" charset="-120"/>
                        </a:rPr>
                        <a:t>A</a:t>
                      </a:r>
                    </a:p>
                  </a:txBody>
                  <a:tcPr marL="95908" marR="95908" marT="47954" marB="47954"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當月數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累計數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已簽約預計執行</a:t>
                      </a:r>
                      <a:br>
                        <a:rPr lang="zh-TW" altLang="en-US" sz="1000" b="1" i="0" u="none" strike="noStrike">
                          <a:effectLst/>
                          <a:latin typeface="微軟正黑體" panose="020B0604030504040204" pitchFamily="34" charset="-120"/>
                          <a:ea typeface="微軟正黑體" panose="020B0604030504040204" pitchFamily="34" charset="-120"/>
                        </a:rPr>
                      </a:br>
                      <a:r>
                        <a:rPr lang="en-US" altLang="zh-TW" sz="1000" b="1" i="0" u="none" strike="noStrike">
                          <a:effectLst/>
                          <a:latin typeface="微軟正黑體" panose="020B0604030504040204" pitchFamily="34" charset="-120"/>
                          <a:ea typeface="微軟正黑體" panose="020B0604030504040204" pitchFamily="34" charset="-120"/>
                        </a:rPr>
                        <a:t>B</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900" b="1" i="0" u="none" strike="noStrike">
                          <a:effectLst/>
                          <a:latin typeface="微軟正黑體" panose="020B0604030504040204" pitchFamily="34" charset="-120"/>
                          <a:ea typeface="微軟正黑體" panose="020B0604030504040204" pitchFamily="34" charset="-120"/>
                        </a:rPr>
                        <a:t>洽談中</a:t>
                      </a:r>
                      <a:br>
                        <a:rPr lang="zh-TW" altLang="en-US" sz="900" b="1" i="0" u="none" strike="noStrike">
                          <a:effectLst/>
                          <a:latin typeface="微軟正黑體" panose="020B0604030504040204" pitchFamily="34" charset="-120"/>
                          <a:ea typeface="微軟正黑體" panose="020B0604030504040204" pitchFamily="34" charset="-120"/>
                        </a:rPr>
                      </a:br>
                      <a:r>
                        <a:rPr lang="en-US" sz="900" b="1" i="0" u="none" strike="noStrike">
                          <a:effectLst/>
                          <a:latin typeface="微軟正黑體" panose="020B0604030504040204" pitchFamily="34" charset="-120"/>
                          <a:ea typeface="微軟正黑體" panose="020B0604030504040204" pitchFamily="34" charset="-120"/>
                        </a:rPr>
                        <a:t>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全年度</a:t>
                      </a:r>
                      <a:br>
                        <a:rPr lang="zh-TW" altLang="en-US" sz="1000" b="1" i="0" u="none" strike="noStrike">
                          <a:effectLst/>
                          <a:latin typeface="微軟正黑體" panose="020B0604030504040204" pitchFamily="34" charset="-120"/>
                          <a:ea typeface="微軟正黑體" panose="020B0604030504040204" pitchFamily="34" charset="-120"/>
                        </a:rPr>
                      </a:br>
                      <a:r>
                        <a:rPr lang="zh-TW" altLang="en-US" sz="1000" b="1" i="0" u="none" strike="noStrike">
                          <a:effectLst/>
                          <a:latin typeface="微軟正黑體" panose="020B0604030504040204" pitchFamily="34" charset="-120"/>
                          <a:ea typeface="微軟正黑體" panose="020B0604030504040204" pitchFamily="34" charset="-120"/>
                        </a:rPr>
                        <a:t>預測數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全年預測</a:t>
                      </a:r>
                      <a:br>
                        <a:rPr lang="zh-TW" altLang="en-US" sz="1000" b="1" i="0" u="none" strike="noStrike">
                          <a:effectLst/>
                          <a:latin typeface="微軟正黑體" panose="020B0604030504040204" pitchFamily="34" charset="-120"/>
                          <a:ea typeface="微軟正黑體" panose="020B0604030504040204" pitchFamily="34" charset="-120"/>
                        </a:rPr>
                      </a:br>
                      <a:r>
                        <a:rPr lang="zh-TW" altLang="en-US" sz="1000" b="1" i="0" u="none" strike="noStrike">
                          <a:effectLst/>
                          <a:latin typeface="微軟正黑體" panose="020B0604030504040204" pitchFamily="34" charset="-120"/>
                          <a:ea typeface="微軟正黑體" panose="020B0604030504040204" pitchFamily="34" charset="-120"/>
                        </a:rPr>
                        <a:t>達成率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2615984585"/>
                  </a:ext>
                </a:extLst>
              </a:tr>
              <a:tr h="29506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業務收入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114,893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13,943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87,365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116,553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6,060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122,613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806168506"/>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4,851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47,604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55,484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55,484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2422244666"/>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56,623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9,093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38,160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57,684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2,560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60,244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2581932991"/>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企業收入</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45,303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6,038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25,341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40,437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1,960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42,397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98156858"/>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企業收入</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政府</a:t>
                      </a:r>
                      <a:r>
                        <a:rPr lang="en-US" altLang="zh-TW" sz="900" b="1" i="0" u="none" strike="noStrike">
                          <a:effectLst/>
                          <a:latin typeface="微軟正黑體" panose="020B0604030504040204" pitchFamily="34" charset="-120"/>
                          <a:ea typeface="微軟正黑體" panose="020B0604030504040204" pitchFamily="34" charset="-120"/>
                        </a:rPr>
                        <a:t>C</a:t>
                      </a:r>
                      <a:r>
                        <a:rPr lang="zh-TW" altLang="en-US" sz="9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713029178"/>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11,320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3,055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12,819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17,246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17,846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538381627"/>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6,470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106%</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2233860259"/>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毛利</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毛利率</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20,881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1,637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18,457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24,445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4,268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28,713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1942909094"/>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6,216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6,316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6,811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110%</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73614001"/>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知 識 服 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11,784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12,068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17,741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18,509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157%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55780677"/>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企業收入</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純民營</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9,520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82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8,468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13,140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588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13,728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144%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66609090"/>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企業收入</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政府</a:t>
                      </a:r>
                      <a:r>
                        <a:rPr lang="en-US" altLang="zh-TW" sz="900" b="1" i="0" u="none" strike="noStrike">
                          <a:effectLst/>
                          <a:latin typeface="微軟正黑體" panose="020B0604030504040204" pitchFamily="34" charset="-120"/>
                          <a:ea typeface="微軟正黑體" panose="020B0604030504040204" pitchFamily="34" charset="-120"/>
                        </a:rPr>
                        <a:t>C</a:t>
                      </a:r>
                      <a:r>
                        <a:rPr lang="zh-TW" altLang="en-US" sz="900" b="1" i="0" u="none" strike="noStrike">
                          <a:effectLst/>
                          <a:latin typeface="微軟正黑體" panose="020B0604030504040204" pitchFamily="34" charset="-120"/>
                          <a:ea typeface="微軟正黑體" panose="020B0604030504040204" pitchFamily="34" charset="-120"/>
                        </a:rPr>
                        <a:t>包</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900" b="1"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088073140"/>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r>
                        <a:rPr lang="en-US" altLang="zh-TW" sz="9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政府收入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2,264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3,599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4,601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180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4,781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211%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74430381"/>
                  </a:ext>
                </a:extLst>
              </a:tr>
              <a:tr h="224300">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2,881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74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3,393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0888596"/>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業務餘絀目標</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9,828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800" b="1" i="0" u="none" strike="noStrike">
                        <a:solidFill>
                          <a:srgbClr val="000080"/>
                        </a:solidFill>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7,919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13,392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4,268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17,660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14%</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650080597"/>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科 技 研 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361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764586615"/>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知服</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可盈餘</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8,399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1,257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9,175 </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14,335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171%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35439572"/>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知服</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900" b="1" i="0" u="none" strike="noStrike">
                          <a:effectLst/>
                          <a:latin typeface="微軟正黑體" panose="020B0604030504040204" pitchFamily="34" charset="-120"/>
                          <a:ea typeface="微軟正黑體" panose="020B0604030504040204" pitchFamily="34" charset="-120"/>
                        </a:rPr>
                        <a:t>成本加公費法</a:t>
                      </a:r>
                      <a:endParaRPr lang="zh-TW" altLang="en-US" sz="1000" b="1" i="0" u="none" strike="noStrike">
                        <a:effectLst/>
                        <a:latin typeface="微軟正黑體" panose="020B0604030504040204" pitchFamily="34" charset="-120"/>
                        <a:ea typeface="微軟正黑體" panose="020B0604030504040204" pitchFamily="34" charset="-120"/>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(889)</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348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82775234"/>
                  </a:ext>
                </a:extLst>
              </a:tr>
              <a:tr h="224300">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衍 生 加 值</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2,617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0705313"/>
                  </a:ext>
                </a:extLst>
              </a:tr>
              <a:tr h="32937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企業收入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51,773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6,038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26,941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43,823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5,460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49,283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95%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659825803"/>
                  </a:ext>
                </a:extLst>
              </a:tr>
              <a:tr h="32937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科專研發成果收入</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4,791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1,600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3,100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3,500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6,600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138%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2377211760"/>
                  </a:ext>
                </a:extLst>
              </a:tr>
              <a:tr h="329374">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科專研發成果收入繳庫</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2,347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640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1,550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1,925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3,475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900" b="1" i="0" u="none" strike="noStrike" dirty="0">
                          <a:effectLst/>
                          <a:latin typeface="微軟正黑體" panose="020B0604030504040204" pitchFamily="34" charset="-120"/>
                          <a:ea typeface="微軟正黑體" panose="020B0604030504040204" pitchFamily="34" charset="-120"/>
                        </a:rPr>
                        <a:t>148%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49444144"/>
                  </a:ext>
                </a:extLst>
              </a:tr>
            </a:tbl>
          </a:graphicData>
        </a:graphic>
      </p:graphicFrame>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399971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企業收入業績目標：51,773K</a:t>
            </a:r>
          </a:p>
        </p:txBody>
      </p:sp>
      <p:graphicFrame>
        <p:nvGraphicFramePr>
          <p:cNvPr id="3" name="表格 2">
            <a:extLst>
              <a:ext uri="{FF2B5EF4-FFF2-40B4-BE49-F238E27FC236}">
                <a16:creationId xmlns:a16="http://schemas.microsoft.com/office/drawing/2014/main" id="{BA87C8DE-C2A4-4120-93C3-1E31E89626F7}"/>
              </a:ext>
            </a:extLst>
          </p:cNvPr>
          <p:cNvGraphicFramePr>
            <a:graphicFrameLocks noGrp="1"/>
          </p:cNvGraphicFramePr>
          <p:nvPr>
            <p:extLst>
              <p:ext uri="{D42A27DB-BD31-4B8C-83A1-F6EECF244321}">
                <p14:modId xmlns:p14="http://schemas.microsoft.com/office/powerpoint/2010/main" val="1967133362"/>
              </p:ext>
            </p:extLst>
          </p:nvPr>
        </p:nvGraphicFramePr>
        <p:xfrm>
          <a:off x="998962" y="1190819"/>
          <a:ext cx="10194069" cy="5413498"/>
        </p:xfrm>
        <a:graphic>
          <a:graphicData uri="http://schemas.openxmlformats.org/drawingml/2006/table">
            <a:tbl>
              <a:tblPr/>
              <a:tblGrid>
                <a:gridCol w="549451">
                  <a:extLst>
                    <a:ext uri="{9D8B030D-6E8A-4147-A177-3AD203B41FA5}">
                      <a16:colId xmlns:a16="http://schemas.microsoft.com/office/drawing/2014/main" val="1976000779"/>
                    </a:ext>
                  </a:extLst>
                </a:gridCol>
                <a:gridCol w="736498">
                  <a:extLst>
                    <a:ext uri="{9D8B030D-6E8A-4147-A177-3AD203B41FA5}">
                      <a16:colId xmlns:a16="http://schemas.microsoft.com/office/drawing/2014/main" val="3641506054"/>
                    </a:ext>
                  </a:extLst>
                </a:gridCol>
                <a:gridCol w="531915">
                  <a:extLst>
                    <a:ext uri="{9D8B030D-6E8A-4147-A177-3AD203B41FA5}">
                      <a16:colId xmlns:a16="http://schemas.microsoft.com/office/drawing/2014/main" val="2743970457"/>
                    </a:ext>
                  </a:extLst>
                </a:gridCol>
                <a:gridCol w="520225">
                  <a:extLst>
                    <a:ext uri="{9D8B030D-6E8A-4147-A177-3AD203B41FA5}">
                      <a16:colId xmlns:a16="http://schemas.microsoft.com/office/drawing/2014/main" val="1091072210"/>
                    </a:ext>
                  </a:extLst>
                </a:gridCol>
                <a:gridCol w="578677">
                  <a:extLst>
                    <a:ext uri="{9D8B030D-6E8A-4147-A177-3AD203B41FA5}">
                      <a16:colId xmlns:a16="http://schemas.microsoft.com/office/drawing/2014/main" val="2519736192"/>
                    </a:ext>
                  </a:extLst>
                </a:gridCol>
                <a:gridCol w="578677">
                  <a:extLst>
                    <a:ext uri="{9D8B030D-6E8A-4147-A177-3AD203B41FA5}">
                      <a16:colId xmlns:a16="http://schemas.microsoft.com/office/drawing/2014/main" val="2810093828"/>
                    </a:ext>
                  </a:extLst>
                </a:gridCol>
                <a:gridCol w="660511">
                  <a:extLst>
                    <a:ext uri="{9D8B030D-6E8A-4147-A177-3AD203B41FA5}">
                      <a16:colId xmlns:a16="http://schemas.microsoft.com/office/drawing/2014/main" val="1276199961"/>
                    </a:ext>
                  </a:extLst>
                </a:gridCol>
                <a:gridCol w="2186113">
                  <a:extLst>
                    <a:ext uri="{9D8B030D-6E8A-4147-A177-3AD203B41FA5}">
                      <a16:colId xmlns:a16="http://schemas.microsoft.com/office/drawing/2014/main" val="4184229457"/>
                    </a:ext>
                  </a:extLst>
                </a:gridCol>
                <a:gridCol w="555297">
                  <a:extLst>
                    <a:ext uri="{9D8B030D-6E8A-4147-A177-3AD203B41FA5}">
                      <a16:colId xmlns:a16="http://schemas.microsoft.com/office/drawing/2014/main" val="749698445"/>
                    </a:ext>
                  </a:extLst>
                </a:gridCol>
                <a:gridCol w="602058">
                  <a:extLst>
                    <a:ext uri="{9D8B030D-6E8A-4147-A177-3AD203B41FA5}">
                      <a16:colId xmlns:a16="http://schemas.microsoft.com/office/drawing/2014/main" val="3496513246"/>
                    </a:ext>
                  </a:extLst>
                </a:gridCol>
                <a:gridCol w="514379">
                  <a:extLst>
                    <a:ext uri="{9D8B030D-6E8A-4147-A177-3AD203B41FA5}">
                      <a16:colId xmlns:a16="http://schemas.microsoft.com/office/drawing/2014/main" val="1998880641"/>
                    </a:ext>
                  </a:extLst>
                </a:gridCol>
                <a:gridCol w="473463">
                  <a:extLst>
                    <a:ext uri="{9D8B030D-6E8A-4147-A177-3AD203B41FA5}">
                      <a16:colId xmlns:a16="http://schemas.microsoft.com/office/drawing/2014/main" val="839682240"/>
                    </a:ext>
                  </a:extLst>
                </a:gridCol>
                <a:gridCol w="490998">
                  <a:extLst>
                    <a:ext uri="{9D8B030D-6E8A-4147-A177-3AD203B41FA5}">
                      <a16:colId xmlns:a16="http://schemas.microsoft.com/office/drawing/2014/main" val="1800568994"/>
                    </a:ext>
                  </a:extLst>
                </a:gridCol>
                <a:gridCol w="654665">
                  <a:extLst>
                    <a:ext uri="{9D8B030D-6E8A-4147-A177-3AD203B41FA5}">
                      <a16:colId xmlns:a16="http://schemas.microsoft.com/office/drawing/2014/main" val="3486315978"/>
                    </a:ext>
                  </a:extLst>
                </a:gridCol>
                <a:gridCol w="561142">
                  <a:extLst>
                    <a:ext uri="{9D8B030D-6E8A-4147-A177-3AD203B41FA5}">
                      <a16:colId xmlns:a16="http://schemas.microsoft.com/office/drawing/2014/main" val="2098534651"/>
                    </a:ext>
                  </a:extLst>
                </a:gridCol>
              </a:tblGrid>
              <a:tr h="294861">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95593" marR="95593" marT="47796" marB="4779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300" b="1" i="0" u="none" strike="noStrike">
                          <a:effectLst/>
                          <a:latin typeface="微軟正黑體" panose="020B0604030504040204" pitchFamily="34" charset="-120"/>
                          <a:ea typeface="微軟正黑體" panose="020B0604030504040204" pitchFamily="34" charset="-120"/>
                        </a:rPr>
                        <a:t>廠商名稱</a:t>
                      </a:r>
                    </a:p>
                  </a:txBody>
                  <a:tcPr marL="95593" marR="95593" marT="47796" marB="4779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95593" marR="95593" marT="47796" marB="47796"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07875546"/>
                  </a:ext>
                </a:extLst>
              </a:tr>
              <a:tr h="255081">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332379496"/>
                  </a:ext>
                </a:extLst>
              </a:tr>
              <a:tr h="358494">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173%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89,581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46,800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FFFF00"/>
                          </a:solidFill>
                          <a:effectLst/>
                          <a:latin typeface="微軟正黑體" panose="020B0604030504040204" pitchFamily="34" charset="-120"/>
                          <a:ea typeface="微軟正黑體" panose="020B0604030504040204" pitchFamily="34" charset="-120"/>
                        </a:rPr>
                        <a:t>1,800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47,212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91%</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4,561 </a:t>
                      </a:r>
                    </a:p>
                  </a:txBody>
                  <a:tcPr marL="0" marR="0" marT="0" marB="0" anchor="ctr">
                    <a:lnL>
                      <a:noFill/>
                    </a:lnL>
                    <a:lnR>
                      <a:noFill/>
                    </a:lnR>
                    <a:lnT>
                      <a:noFill/>
                    </a:lnT>
                    <a:lnB>
                      <a:noFill/>
                    </a:lnB>
                  </a:tcPr>
                </a:tc>
                <a:extLst>
                  <a:ext uri="{0D108BD9-81ED-4DB2-BD59-A6C34878D82A}">
                    <a16:rowId xmlns:a16="http://schemas.microsoft.com/office/drawing/2014/main" val="2635879412"/>
                  </a:ext>
                </a:extLst>
              </a:tr>
              <a:tr h="26197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185639825"/>
                  </a:ext>
                </a:extLst>
              </a:tr>
              <a:tr h="26197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30,000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08099658"/>
                  </a:ext>
                </a:extLst>
              </a:tr>
              <a:tr h="26197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414995778"/>
                  </a:ext>
                </a:extLst>
              </a:tr>
              <a:tr h="26197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4,800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1,800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209056390"/>
                  </a:ext>
                </a:extLst>
              </a:tr>
              <a:tr h="261975">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111566689"/>
                  </a:ext>
                </a:extLst>
              </a:tr>
              <a:tr h="25416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雙葉電子</a:t>
                      </a:r>
                      <a:r>
                        <a:rPr lang="en-US" altLang="zh-TW" sz="1000" b="0" i="0" u="none" strike="noStrike">
                          <a:effectLst/>
                          <a:latin typeface="微軟正黑體" panose="020B0604030504040204" pitchFamily="34" charset="-120"/>
                          <a:ea typeface="微軟正黑體" panose="020B0604030504040204" pitchFamily="34" charset="-12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862724173"/>
                  </a:ext>
                </a:extLst>
              </a:tr>
              <a:tr h="254162">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愛菲斯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989055758"/>
                  </a:ext>
                </a:extLst>
              </a:tr>
              <a:tr h="371363">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8,992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83%</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0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45,412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88%</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6,361 </a:t>
                      </a:r>
                    </a:p>
                  </a:txBody>
                  <a:tcPr marL="0" marR="0" marT="0" marB="0" anchor="ctr">
                    <a:lnL>
                      <a:noFill/>
                    </a:lnL>
                    <a:lnR>
                      <a:noFill/>
                    </a:lnR>
                    <a:lnT>
                      <a:noFill/>
                    </a:lnT>
                    <a:lnB>
                      <a:noFill/>
                    </a:lnB>
                  </a:tcPr>
                </a:tc>
                <a:extLst>
                  <a:ext uri="{0D108BD9-81ED-4DB2-BD59-A6C34878D82A}">
                    <a16:rowId xmlns:a16="http://schemas.microsoft.com/office/drawing/2014/main" val="4180106591"/>
                  </a:ext>
                </a:extLst>
              </a:tr>
              <a:tr h="275764">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大可創藝</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1,429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7862393"/>
                  </a:ext>
                </a:extLst>
              </a:tr>
              <a:tr h="275764">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寬緯</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751089712"/>
                  </a:ext>
                </a:extLst>
              </a:tr>
              <a:tr h="26887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928649854"/>
                  </a:ext>
                </a:extLst>
              </a:tr>
              <a:tr h="26887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600399871"/>
                  </a:ext>
                </a:extLst>
              </a:tr>
              <a:tr h="26887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創智生物科技</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59083187"/>
                  </a:ext>
                </a:extLst>
              </a:tr>
              <a:tr h="268870">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0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900364221"/>
                  </a:ext>
                </a:extLst>
              </a:tr>
              <a:tr h="358494">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8,992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83%</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42,781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40,896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0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26,437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28,323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43,823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9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900" b="0" i="0" u="none" strike="noStrike">
                          <a:effectLst/>
                          <a:latin typeface="微軟正黑體" panose="020B0604030504040204" pitchFamily="34" charset="-120"/>
                          <a:ea typeface="微軟正黑體" panose="020B0604030504040204" pitchFamily="34" charset="-120"/>
                        </a:rPr>
                        <a:t>7,950 </a:t>
                      </a:r>
                    </a:p>
                  </a:txBody>
                  <a:tcPr marL="0" marR="0" marT="0" marB="0" anchor="ctr">
                    <a:lnL>
                      <a:noFill/>
                    </a:lnL>
                    <a:lnR>
                      <a:noFill/>
                    </a:lnR>
                    <a:lnT>
                      <a:noFill/>
                    </a:lnT>
                    <a:lnB>
                      <a:noFill/>
                    </a:lnB>
                  </a:tcPr>
                </a:tc>
                <a:extLst>
                  <a:ext uri="{0D108BD9-81ED-4DB2-BD59-A6C34878D82A}">
                    <a16:rowId xmlns:a16="http://schemas.microsoft.com/office/drawing/2014/main" val="3014483299"/>
                  </a:ext>
                </a:extLst>
              </a:tr>
              <a:tr h="329998">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9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9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14,000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FFFF"/>
                          </a:solidFill>
                          <a:effectLst/>
                          <a:latin typeface="微軟正黑體" panose="020B0604030504040204" pitchFamily="34" charset="-120"/>
                          <a:ea typeface="微軟正黑體" panose="020B0604030504040204" pitchFamily="34" charset="-120"/>
                        </a:rPr>
                        <a:t>15,500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30%</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9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9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416530373"/>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5</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7"/>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20598"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衍生加值目標：6,470K</a:t>
            </a:r>
          </a:p>
        </p:txBody>
      </p:sp>
      <p:graphicFrame>
        <p:nvGraphicFramePr>
          <p:cNvPr id="4" name="表格 3">
            <a:extLst>
              <a:ext uri="{FF2B5EF4-FFF2-40B4-BE49-F238E27FC236}">
                <a16:creationId xmlns:a16="http://schemas.microsoft.com/office/drawing/2014/main" id="{A1C306B9-8C5C-4898-9BA3-F977510111E7}"/>
              </a:ext>
            </a:extLst>
          </p:cNvPr>
          <p:cNvGraphicFramePr>
            <a:graphicFrameLocks noGrp="1"/>
          </p:cNvGraphicFramePr>
          <p:nvPr>
            <p:extLst>
              <p:ext uri="{D42A27DB-BD31-4B8C-83A1-F6EECF244321}">
                <p14:modId xmlns:p14="http://schemas.microsoft.com/office/powerpoint/2010/main" val="2503371041"/>
              </p:ext>
            </p:extLst>
          </p:nvPr>
        </p:nvGraphicFramePr>
        <p:xfrm>
          <a:off x="1124825" y="1298112"/>
          <a:ext cx="9942350" cy="5306205"/>
        </p:xfrm>
        <a:graphic>
          <a:graphicData uri="http://schemas.openxmlformats.org/drawingml/2006/table">
            <a:tbl>
              <a:tblPr/>
              <a:tblGrid>
                <a:gridCol w="717643">
                  <a:extLst>
                    <a:ext uri="{9D8B030D-6E8A-4147-A177-3AD203B41FA5}">
                      <a16:colId xmlns:a16="http://schemas.microsoft.com/office/drawing/2014/main" val="2710612047"/>
                    </a:ext>
                  </a:extLst>
                </a:gridCol>
                <a:gridCol w="747545">
                  <a:extLst>
                    <a:ext uri="{9D8B030D-6E8A-4147-A177-3AD203B41FA5}">
                      <a16:colId xmlns:a16="http://schemas.microsoft.com/office/drawing/2014/main" val="1783204477"/>
                    </a:ext>
                  </a:extLst>
                </a:gridCol>
                <a:gridCol w="680266">
                  <a:extLst>
                    <a:ext uri="{9D8B030D-6E8A-4147-A177-3AD203B41FA5}">
                      <a16:colId xmlns:a16="http://schemas.microsoft.com/office/drawing/2014/main" val="3774882807"/>
                    </a:ext>
                  </a:extLst>
                </a:gridCol>
                <a:gridCol w="627938">
                  <a:extLst>
                    <a:ext uri="{9D8B030D-6E8A-4147-A177-3AD203B41FA5}">
                      <a16:colId xmlns:a16="http://schemas.microsoft.com/office/drawing/2014/main" val="3244562289"/>
                    </a:ext>
                  </a:extLst>
                </a:gridCol>
                <a:gridCol w="627938">
                  <a:extLst>
                    <a:ext uri="{9D8B030D-6E8A-4147-A177-3AD203B41FA5}">
                      <a16:colId xmlns:a16="http://schemas.microsoft.com/office/drawing/2014/main" val="1057075032"/>
                    </a:ext>
                  </a:extLst>
                </a:gridCol>
                <a:gridCol w="650364">
                  <a:extLst>
                    <a:ext uri="{9D8B030D-6E8A-4147-A177-3AD203B41FA5}">
                      <a16:colId xmlns:a16="http://schemas.microsoft.com/office/drawing/2014/main" val="1333096316"/>
                    </a:ext>
                  </a:extLst>
                </a:gridCol>
                <a:gridCol w="2063226">
                  <a:extLst>
                    <a:ext uri="{9D8B030D-6E8A-4147-A177-3AD203B41FA5}">
                      <a16:colId xmlns:a16="http://schemas.microsoft.com/office/drawing/2014/main" val="303117167"/>
                    </a:ext>
                  </a:extLst>
                </a:gridCol>
                <a:gridCol w="710168">
                  <a:extLst>
                    <a:ext uri="{9D8B030D-6E8A-4147-A177-3AD203B41FA5}">
                      <a16:colId xmlns:a16="http://schemas.microsoft.com/office/drawing/2014/main" val="2737287008"/>
                    </a:ext>
                  </a:extLst>
                </a:gridCol>
                <a:gridCol w="500856">
                  <a:extLst>
                    <a:ext uri="{9D8B030D-6E8A-4147-A177-3AD203B41FA5}">
                      <a16:colId xmlns:a16="http://schemas.microsoft.com/office/drawing/2014/main" val="2767633890"/>
                    </a:ext>
                  </a:extLst>
                </a:gridCol>
                <a:gridCol w="545707">
                  <a:extLst>
                    <a:ext uri="{9D8B030D-6E8A-4147-A177-3AD203B41FA5}">
                      <a16:colId xmlns:a16="http://schemas.microsoft.com/office/drawing/2014/main" val="3113076385"/>
                    </a:ext>
                  </a:extLst>
                </a:gridCol>
                <a:gridCol w="635413">
                  <a:extLst>
                    <a:ext uri="{9D8B030D-6E8A-4147-A177-3AD203B41FA5}">
                      <a16:colId xmlns:a16="http://schemas.microsoft.com/office/drawing/2014/main" val="4119520082"/>
                    </a:ext>
                  </a:extLst>
                </a:gridCol>
                <a:gridCol w="717643">
                  <a:extLst>
                    <a:ext uri="{9D8B030D-6E8A-4147-A177-3AD203B41FA5}">
                      <a16:colId xmlns:a16="http://schemas.microsoft.com/office/drawing/2014/main" val="1551894060"/>
                    </a:ext>
                  </a:extLst>
                </a:gridCol>
                <a:gridCol w="717643">
                  <a:extLst>
                    <a:ext uri="{9D8B030D-6E8A-4147-A177-3AD203B41FA5}">
                      <a16:colId xmlns:a16="http://schemas.microsoft.com/office/drawing/2014/main" val="1053194495"/>
                    </a:ext>
                  </a:extLst>
                </a:gridCol>
              </a:tblGrid>
              <a:tr h="445546">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279537895"/>
                  </a:ext>
                </a:extLst>
              </a:tr>
              <a:tr h="344397">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b">
                    <a:lnL>
                      <a:noFill/>
                    </a:lnL>
                    <a:lnR>
                      <a:noFill/>
                    </a:lnR>
                    <a:lnT>
                      <a:noFill/>
                    </a:lnT>
                    <a:lnB>
                      <a:noFill/>
                    </a:lnB>
                  </a:tcPr>
                </a:tc>
                <a:extLst>
                  <a:ext uri="{0D108BD9-81ED-4DB2-BD59-A6C34878D82A}">
                    <a16:rowId xmlns:a16="http://schemas.microsoft.com/office/drawing/2014/main" val="4069598127"/>
                  </a:ext>
                </a:extLst>
              </a:tr>
              <a:tr h="614330">
                <a:tc>
                  <a:txBody>
                    <a:bodyPr/>
                    <a:lstStyle/>
                    <a:p>
                      <a:pPr algn="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ctr"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684324250"/>
                  </a:ext>
                </a:extLst>
              </a:tr>
              <a:tr h="456095">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778194420"/>
                  </a:ext>
                </a:extLst>
              </a:tr>
              <a:tr h="307166">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55079929"/>
                  </a:ext>
                </a:extLst>
              </a:tr>
              <a:tr h="208500">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12513331"/>
                  </a:ext>
                </a:extLst>
              </a:tr>
              <a:tr h="586407">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1092931461"/>
                  </a:ext>
                </a:extLst>
              </a:tr>
              <a:tr h="428171">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557098387"/>
                  </a:ext>
                </a:extLst>
              </a:tr>
              <a:tr h="223392">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01011177"/>
                  </a:ext>
                </a:extLst>
              </a:tr>
              <a:tr h="223392">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411593548"/>
                  </a:ext>
                </a:extLst>
              </a:tr>
              <a:tr h="251317">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257249741"/>
                  </a:ext>
                </a:extLst>
              </a:tr>
              <a:tr h="208500">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837900183"/>
                  </a:ext>
                </a:extLst>
              </a:tr>
              <a:tr h="208500">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563909117"/>
                  </a:ext>
                </a:extLst>
              </a:tr>
              <a:tr h="400246">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4,584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29%</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1,886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3,386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52%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1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100" b="0" i="0" u="none" strike="noStrike">
                          <a:effectLst/>
                          <a:latin typeface="微軟正黑體" panose="020B0604030504040204" pitchFamily="34" charset="-120"/>
                          <a:ea typeface="微軟正黑體" panose="020B0604030504040204" pitchFamily="34" charset="-120"/>
                        </a:rPr>
                        <a:t>3,084 </a:t>
                      </a:r>
                    </a:p>
                  </a:txBody>
                  <a:tcPr marL="0" marR="0" marT="0" marB="0" anchor="ctr">
                    <a:lnL>
                      <a:noFill/>
                    </a:lnL>
                    <a:lnR>
                      <a:noFill/>
                    </a:lnR>
                    <a:lnT>
                      <a:noFill/>
                    </a:lnT>
                    <a:lnB>
                      <a:noFill/>
                    </a:lnB>
                  </a:tcPr>
                </a:tc>
                <a:extLst>
                  <a:ext uri="{0D108BD9-81ED-4DB2-BD59-A6C34878D82A}">
                    <a16:rowId xmlns:a16="http://schemas.microsoft.com/office/drawing/2014/main" val="1813598469"/>
                  </a:ext>
                </a:extLst>
              </a:tr>
              <a:tr h="400246">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1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100" b="0" i="0" u="none" strike="noStrike" dirty="0">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027031310"/>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6</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4329"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t>BP目標：56,623K</a:t>
            </a:r>
          </a:p>
        </p:txBody>
      </p:sp>
      <p:graphicFrame>
        <p:nvGraphicFramePr>
          <p:cNvPr id="3" name="表格 2">
            <a:extLst>
              <a:ext uri="{FF2B5EF4-FFF2-40B4-BE49-F238E27FC236}">
                <a16:creationId xmlns:a16="http://schemas.microsoft.com/office/drawing/2014/main" id="{0D046443-C906-46B6-B3AD-364C6D5D7804}"/>
              </a:ext>
            </a:extLst>
          </p:cNvPr>
          <p:cNvGraphicFramePr>
            <a:graphicFrameLocks noGrp="1"/>
          </p:cNvGraphicFramePr>
          <p:nvPr>
            <p:extLst>
              <p:ext uri="{D42A27DB-BD31-4B8C-83A1-F6EECF244321}">
                <p14:modId xmlns:p14="http://schemas.microsoft.com/office/powerpoint/2010/main" val="1861815671"/>
              </p:ext>
            </p:extLst>
          </p:nvPr>
        </p:nvGraphicFramePr>
        <p:xfrm>
          <a:off x="721343" y="1084688"/>
          <a:ext cx="10749314" cy="5519629"/>
        </p:xfrm>
        <a:graphic>
          <a:graphicData uri="http://schemas.openxmlformats.org/drawingml/2006/table">
            <a:tbl>
              <a:tblPr/>
              <a:tblGrid>
                <a:gridCol w="701996">
                  <a:extLst>
                    <a:ext uri="{9D8B030D-6E8A-4147-A177-3AD203B41FA5}">
                      <a16:colId xmlns:a16="http://schemas.microsoft.com/office/drawing/2014/main" val="4170777609"/>
                    </a:ext>
                  </a:extLst>
                </a:gridCol>
                <a:gridCol w="701996">
                  <a:extLst>
                    <a:ext uri="{9D8B030D-6E8A-4147-A177-3AD203B41FA5}">
                      <a16:colId xmlns:a16="http://schemas.microsoft.com/office/drawing/2014/main" val="1840239942"/>
                    </a:ext>
                  </a:extLst>
                </a:gridCol>
                <a:gridCol w="665433">
                  <a:extLst>
                    <a:ext uri="{9D8B030D-6E8A-4147-A177-3AD203B41FA5}">
                      <a16:colId xmlns:a16="http://schemas.microsoft.com/office/drawing/2014/main" val="3637041025"/>
                    </a:ext>
                  </a:extLst>
                </a:gridCol>
                <a:gridCol w="723933">
                  <a:extLst>
                    <a:ext uri="{9D8B030D-6E8A-4147-A177-3AD203B41FA5}">
                      <a16:colId xmlns:a16="http://schemas.microsoft.com/office/drawing/2014/main" val="1654787975"/>
                    </a:ext>
                  </a:extLst>
                </a:gridCol>
                <a:gridCol w="723933">
                  <a:extLst>
                    <a:ext uri="{9D8B030D-6E8A-4147-A177-3AD203B41FA5}">
                      <a16:colId xmlns:a16="http://schemas.microsoft.com/office/drawing/2014/main" val="3788672672"/>
                    </a:ext>
                  </a:extLst>
                </a:gridCol>
                <a:gridCol w="650809">
                  <a:extLst>
                    <a:ext uri="{9D8B030D-6E8A-4147-A177-3AD203B41FA5}">
                      <a16:colId xmlns:a16="http://schemas.microsoft.com/office/drawing/2014/main" val="2699037181"/>
                    </a:ext>
                  </a:extLst>
                </a:gridCol>
                <a:gridCol w="2296113">
                  <a:extLst>
                    <a:ext uri="{9D8B030D-6E8A-4147-A177-3AD203B41FA5}">
                      <a16:colId xmlns:a16="http://schemas.microsoft.com/office/drawing/2014/main" val="4240368946"/>
                    </a:ext>
                  </a:extLst>
                </a:gridCol>
                <a:gridCol w="650809">
                  <a:extLst>
                    <a:ext uri="{9D8B030D-6E8A-4147-A177-3AD203B41FA5}">
                      <a16:colId xmlns:a16="http://schemas.microsoft.com/office/drawing/2014/main" val="1441636494"/>
                    </a:ext>
                  </a:extLst>
                </a:gridCol>
                <a:gridCol w="694684">
                  <a:extLst>
                    <a:ext uri="{9D8B030D-6E8A-4147-A177-3AD203B41FA5}">
                      <a16:colId xmlns:a16="http://schemas.microsoft.com/office/drawing/2014/main" val="2574572818"/>
                    </a:ext>
                  </a:extLst>
                </a:gridCol>
                <a:gridCol w="723933">
                  <a:extLst>
                    <a:ext uri="{9D8B030D-6E8A-4147-A177-3AD203B41FA5}">
                      <a16:colId xmlns:a16="http://schemas.microsoft.com/office/drawing/2014/main" val="3152565192"/>
                    </a:ext>
                  </a:extLst>
                </a:gridCol>
                <a:gridCol w="694684">
                  <a:extLst>
                    <a:ext uri="{9D8B030D-6E8A-4147-A177-3AD203B41FA5}">
                      <a16:colId xmlns:a16="http://schemas.microsoft.com/office/drawing/2014/main" val="2671287252"/>
                    </a:ext>
                  </a:extLst>
                </a:gridCol>
                <a:gridCol w="818995">
                  <a:extLst>
                    <a:ext uri="{9D8B030D-6E8A-4147-A177-3AD203B41FA5}">
                      <a16:colId xmlns:a16="http://schemas.microsoft.com/office/drawing/2014/main" val="4207565616"/>
                    </a:ext>
                  </a:extLst>
                </a:gridCol>
                <a:gridCol w="701996">
                  <a:extLst>
                    <a:ext uri="{9D8B030D-6E8A-4147-A177-3AD203B41FA5}">
                      <a16:colId xmlns:a16="http://schemas.microsoft.com/office/drawing/2014/main" val="3325029574"/>
                    </a:ext>
                  </a:extLst>
                </a:gridCol>
              </a:tblGrid>
              <a:tr h="37996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737509528"/>
                  </a:ext>
                </a:extLst>
              </a:tr>
              <a:tr h="351469">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0" marR="0" marT="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957327783"/>
                  </a:ext>
                </a:extLst>
              </a:tr>
              <a:tr h="483189">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57,859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57,684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-1,061 </a:t>
                      </a:r>
                    </a:p>
                  </a:txBody>
                  <a:tcPr marL="0" marR="0" marT="0" marB="0" anchor="ctr">
                    <a:lnL>
                      <a:noFill/>
                    </a:lnL>
                    <a:lnR>
                      <a:noFill/>
                    </a:lnR>
                    <a:lnT>
                      <a:noFill/>
                    </a:lnT>
                    <a:lnB>
                      <a:noFill/>
                    </a:lnB>
                  </a:tcPr>
                </a:tc>
                <a:extLst>
                  <a:ext uri="{0D108BD9-81ED-4DB2-BD59-A6C34878D82A}">
                    <a16:rowId xmlns:a16="http://schemas.microsoft.com/office/drawing/2014/main" val="1543360781"/>
                  </a:ext>
                </a:extLst>
              </a:tr>
              <a:tr h="43569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6,000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2814831126"/>
                  </a:ext>
                </a:extLst>
              </a:tr>
              <a:tr h="43569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328426462"/>
                  </a:ext>
                </a:extLst>
              </a:tr>
              <a:tr h="435693">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extLst>
                  <a:ext uri="{0D108BD9-81ED-4DB2-BD59-A6C34878D82A}">
                    <a16:rowId xmlns:a16="http://schemas.microsoft.com/office/drawing/2014/main" val="3490977753"/>
                  </a:ext>
                </a:extLst>
              </a:tr>
              <a:tr h="43569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632975119"/>
                  </a:ext>
                </a:extLst>
              </a:tr>
              <a:tr h="531952">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92%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51,859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0" marR="0" marT="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57,684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-1,061 </a:t>
                      </a:r>
                    </a:p>
                  </a:txBody>
                  <a:tcPr marL="0" marR="0" marT="0" marB="0" anchor="ctr">
                    <a:lnL>
                      <a:noFill/>
                    </a:lnL>
                    <a:lnR>
                      <a:noFill/>
                    </a:lnR>
                    <a:lnT>
                      <a:noFill/>
                    </a:lnT>
                    <a:lnB>
                      <a:noFill/>
                    </a:lnB>
                  </a:tcPr>
                </a:tc>
                <a:extLst>
                  <a:ext uri="{0D108BD9-81ED-4DB2-BD59-A6C34878D82A}">
                    <a16:rowId xmlns:a16="http://schemas.microsoft.com/office/drawing/2014/main" val="2024385141"/>
                  </a:ext>
                </a:extLst>
              </a:tr>
              <a:tr h="37996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雙葉電子</a:t>
                      </a:r>
                      <a:r>
                        <a:rPr lang="en-US" altLang="zh-TW" sz="1200" b="0" i="0" u="none" strike="noStrike">
                          <a:effectLst/>
                          <a:latin typeface="微軟正黑體" panose="020B0604030504040204" pitchFamily="34" charset="-120"/>
                          <a:ea typeface="微軟正黑體" panose="020B0604030504040204" pitchFamily="34" charset="-120"/>
                        </a:rPr>
                        <a:t>1</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078255623"/>
                  </a:ext>
                </a:extLst>
              </a:tr>
              <a:tr h="37996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動聯國際</a:t>
                      </a:r>
                    </a:p>
                  </a:txBody>
                  <a:tcPr marL="0" marR="0" marT="0"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0" marR="0" marT="0"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2555355779"/>
                  </a:ext>
                </a:extLst>
              </a:tr>
              <a:tr h="493956">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1614820801"/>
                  </a:ext>
                </a:extLst>
              </a:tr>
              <a:tr h="416695">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4,764 </a:t>
                      </a:r>
                    </a:p>
                  </a:txBody>
                  <a:tcPr marL="0" marR="0" marT="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92%</a:t>
                      </a:r>
                    </a:p>
                  </a:txBody>
                  <a:tcPr marL="0" marR="0" marT="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51,859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51,859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51,859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32,793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32,793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57,684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102%</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-1,061 </a:t>
                      </a:r>
                    </a:p>
                  </a:txBody>
                  <a:tcPr marL="0" marR="0" marT="0" marB="0" anchor="ctr">
                    <a:lnL>
                      <a:noFill/>
                    </a:lnL>
                    <a:lnR>
                      <a:noFill/>
                    </a:lnR>
                    <a:lnT>
                      <a:noFill/>
                    </a:lnT>
                    <a:lnB>
                      <a:noFill/>
                    </a:lnB>
                  </a:tcPr>
                </a:tc>
                <a:extLst>
                  <a:ext uri="{0D108BD9-81ED-4DB2-BD59-A6C34878D82A}">
                    <a16:rowId xmlns:a16="http://schemas.microsoft.com/office/drawing/2014/main" val="2190308380"/>
                  </a:ext>
                </a:extLst>
              </a:tr>
              <a:tr h="359701">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24,891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24,891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44%</a:t>
                      </a:r>
                    </a:p>
                  </a:txBody>
                  <a:tcPr marL="0" marR="0" marT="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0" marR="0" marT="0" marB="0" anchor="b">
                    <a:lnL>
                      <a:noFill/>
                    </a:lnL>
                    <a:lnR>
                      <a:noFill/>
                    </a:lnR>
                    <a:lnT>
                      <a:noFill/>
                    </a:lnT>
                    <a:lnB>
                      <a:noFill/>
                    </a:lnB>
                  </a:tcPr>
                </a:tc>
                <a:extLst>
                  <a:ext uri="{0D108BD9-81ED-4DB2-BD59-A6C34878D82A}">
                    <a16:rowId xmlns:a16="http://schemas.microsoft.com/office/drawing/2014/main" val="3168064356"/>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5"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7</a:t>
            </a:fld>
            <a:endParaRPr/>
          </a:p>
        </p:txBody>
      </p:sp>
      <p:sp>
        <p:nvSpPr>
          <p:cNvPr id="1066" name="標題 1"/>
          <p:cNvSpPr txBox="1">
            <a:spLocks noGrp="1"/>
          </p:cNvSpPr>
          <p:nvPr>
            <p:ph type="title"/>
          </p:nvPr>
        </p:nvSpPr>
        <p:spPr>
          <a:xfrm>
            <a:off x="-2" y="116624"/>
            <a:ext cx="12192007" cy="787949"/>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68" name="表格 5"/>
          <p:cNvGraphicFramePr/>
          <p:nvPr>
            <p:extLst>
              <p:ext uri="{D42A27DB-BD31-4B8C-83A1-F6EECF244321}">
                <p14:modId xmlns:p14="http://schemas.microsoft.com/office/powerpoint/2010/main" val="2814117636"/>
              </p:ext>
            </p:extLst>
          </p:nvPr>
        </p:nvGraphicFramePr>
        <p:xfrm>
          <a:off x="246849" y="979347"/>
          <a:ext cx="11698302" cy="5259421"/>
        </p:xfrm>
        <a:graphic>
          <a:graphicData uri="http://schemas.openxmlformats.org/drawingml/2006/table">
            <a:tbl>
              <a:tblPr firstRow="1">
                <a:tableStyleId>{4C3C2611-4C71-4FC5-86AE-919BDF0F9419}</a:tableStyleId>
              </a:tblPr>
              <a:tblGrid>
                <a:gridCol w="1463079">
                  <a:extLst>
                    <a:ext uri="{9D8B030D-6E8A-4147-A177-3AD203B41FA5}">
                      <a16:colId xmlns:a16="http://schemas.microsoft.com/office/drawing/2014/main" val="20000"/>
                    </a:ext>
                  </a:extLst>
                </a:gridCol>
                <a:gridCol w="2194560">
                  <a:extLst>
                    <a:ext uri="{9D8B030D-6E8A-4147-A177-3AD203B41FA5}">
                      <a16:colId xmlns:a16="http://schemas.microsoft.com/office/drawing/2014/main" val="20001"/>
                    </a:ext>
                  </a:extLst>
                </a:gridCol>
                <a:gridCol w="996696">
                  <a:extLst>
                    <a:ext uri="{9D8B030D-6E8A-4147-A177-3AD203B41FA5}">
                      <a16:colId xmlns:a16="http://schemas.microsoft.com/office/drawing/2014/main" val="20002"/>
                    </a:ext>
                  </a:extLst>
                </a:gridCol>
                <a:gridCol w="914670">
                  <a:extLst>
                    <a:ext uri="{9D8B030D-6E8A-4147-A177-3AD203B41FA5}">
                      <a16:colId xmlns:a16="http://schemas.microsoft.com/office/drawing/2014/main" val="20003"/>
                    </a:ext>
                  </a:extLst>
                </a:gridCol>
                <a:gridCol w="4754610">
                  <a:extLst>
                    <a:ext uri="{9D8B030D-6E8A-4147-A177-3AD203B41FA5}">
                      <a16:colId xmlns:a16="http://schemas.microsoft.com/office/drawing/2014/main" val="20004"/>
                    </a:ext>
                  </a:extLst>
                </a:gridCol>
                <a:gridCol w="1374687">
                  <a:extLst>
                    <a:ext uri="{9D8B030D-6E8A-4147-A177-3AD203B41FA5}">
                      <a16:colId xmlns:a16="http://schemas.microsoft.com/office/drawing/2014/main" val="20005"/>
                    </a:ext>
                  </a:extLst>
                </a:gridCol>
              </a:tblGrid>
              <a:tr h="520822">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期程</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522476">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故宮</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國立故宮博物院2025大阪世界博覽會展示佈建維運採購案</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890</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202409-202512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已簽約</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香蘭.博雅.又琳</a:t>
                      </a:r>
                      <a:r>
                        <a:rPr lang="en-US" sz="1400" b="0" dirty="0">
                          <a:latin typeface="微軟正黑體" panose="020B0604030504040204" pitchFamily="34" charset="-120"/>
                          <a:ea typeface="微軟正黑體" panose="020B0604030504040204" pitchFamily="34" charset="-120"/>
                          <a:cs typeface="微軟正黑體"/>
                          <a:sym typeface="微軟正黑體"/>
                        </a:rPr>
                        <a:t>.</a:t>
                      </a:r>
                    </a:p>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志聰</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惠晴</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709011006"/>
                  </a:ext>
                </a:extLst>
              </a:tr>
              <a:tr h="522476">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國家電影中心</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透明顯示互動裝置模組計畫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298</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202311-202402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已簽約</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224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國家電影中心</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113</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年</a:t>
                      </a:r>
                      <a:r>
                        <a:rPr lang="en-US" altLang="zh-TW"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AI</a:t>
                      </a: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數位修復優化與修復標記遮罩實驗研究案</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lang="en-US" sz="1400" b="0" dirty="0">
                          <a:latin typeface="微軟正黑體" panose="020B0604030504040204" pitchFamily="34" charset="-120"/>
                          <a:ea typeface="微軟正黑體" panose="020B0604030504040204" pitchFamily="34" charset="-120"/>
                          <a:cs typeface="微軟正黑體"/>
                          <a:sym typeface="微軟正黑體"/>
                        </a:rPr>
                        <a:t>29</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lang="en-US" sz="1400" b="0" dirty="0">
                          <a:latin typeface="微軟正黑體" panose="020B0604030504040204" pitchFamily="34" charset="-120"/>
                          <a:ea typeface="微軟正黑體" panose="020B0604030504040204" pitchFamily="34" charset="-120"/>
                          <a:cs typeface="微軟正黑體"/>
                          <a:sym typeface="微軟正黑體"/>
                        </a:rPr>
                        <a:t>202410-202412</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indent="0" algn="l" defTabSz="914400" rtl="0" latinLnBrk="0">
                        <a:lnSpc>
                          <a:spcPct val="100000"/>
                        </a:lnSpc>
                        <a:spcBef>
                          <a:spcPts val="0"/>
                        </a:spcBef>
                        <a:spcAft>
                          <a:spcPts val="0"/>
                        </a:spcAft>
                        <a:buClrTx/>
                        <a:buSzTx/>
                        <a:buFontTx/>
                        <a:buNone/>
                        <a:tabLst/>
                        <a:defRPr sz="1800"/>
                      </a:pPr>
                      <a:r>
                        <a:rPr lang="zh-TW" altLang="en-US"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已簽約</a:t>
                      </a:r>
                      <a:endParaRPr sz="14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志聰</a:t>
                      </a:r>
                      <a:r>
                        <a:rPr lang="en-US" altLang="zh-TW" sz="1400" b="0" dirty="0">
                          <a:latin typeface="微軟正黑體" panose="020B0604030504040204" pitchFamily="34" charset="-120"/>
                          <a:ea typeface="微軟正黑體" panose="020B0604030504040204" pitchFamily="34" charset="-120"/>
                          <a:cs typeface="微軟正黑體"/>
                          <a:sym typeface="微軟正黑體"/>
                        </a:rPr>
                        <a:t>.</a:t>
                      </a:r>
                      <a:r>
                        <a:rPr lang="zh-TW" altLang="en-US" sz="1400" b="0" dirty="0">
                          <a:latin typeface="微軟正黑體" panose="020B0604030504040204" pitchFamily="34" charset="-120"/>
                          <a:ea typeface="微軟正黑體" panose="020B0604030504040204" pitchFamily="34" charset="-120"/>
                          <a:cs typeface="微軟正黑體"/>
                          <a:sym typeface="微軟正黑體"/>
                        </a:rPr>
                        <a:t>祐頡</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1482357136"/>
                  </a:ext>
                </a:extLst>
              </a:tr>
              <a:tr h="522476">
                <a:tc>
                  <a:txBody>
                    <a:bodyPr/>
                    <a:lstStyle/>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文化部</a:t>
                      </a:r>
                      <a:r>
                        <a:rPr b="0" dirty="0">
                          <a:latin typeface="微軟正黑體" panose="020B0604030504040204" pitchFamily="34" charset="-120"/>
                          <a:ea typeface="微軟正黑體" panose="020B0604030504040204" pitchFamily="34" charset="-120"/>
                        </a:rPr>
                        <a:t>/</a:t>
                      </a:r>
                      <a:endParaRPr sz="1600" b="0" dirty="0">
                        <a:latin typeface="微軟正黑體" panose="020B0604030504040204" pitchFamily="34" charset="-120"/>
                        <a:ea typeface="微軟正黑體" panose="020B0604030504040204" pitchFamily="34" charset="-120"/>
                      </a:endParaRPr>
                    </a:p>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桃園市政府</a:t>
                      </a:r>
                      <a:endParaRPr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Feel </a:t>
                      </a:r>
                      <a:r>
                        <a:rPr sz="1400" b="0" dirty="0" err="1">
                          <a:latin typeface="微軟正黑體" panose="020B0604030504040204" pitchFamily="34" charset="-120"/>
                          <a:ea typeface="微軟正黑體" panose="020B0604030504040204" pitchFamily="34" charset="-120"/>
                          <a:cs typeface="微軟正黑體"/>
                          <a:sym typeface="微軟正黑體"/>
                        </a:rPr>
                        <a:t>Together藝文場域體感平權計畫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796＋191</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a:latin typeface="微軟正黑體" panose="020B0604030504040204" pitchFamily="34" charset="-120"/>
                          <a:ea typeface="微軟正黑體" panose="020B0604030504040204" pitchFamily="34" charset="-120"/>
                          <a:cs typeface="微軟正黑體"/>
                          <a:sym typeface="微軟正黑體"/>
                        </a:rPr>
                        <a:t>202307-202410</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已簽約</a:t>
                      </a:r>
                      <a:endParaRPr b="0" dirty="0">
                        <a:latin typeface="微軟正黑體" panose="020B0604030504040204" pitchFamily="34" charset="-120"/>
                        <a:ea typeface="微軟正黑體" panose="020B0604030504040204" pitchFamily="34" charset="-120"/>
                      </a:endParaRPr>
                    </a:p>
                    <a:p>
                      <a:pPr algn="l">
                        <a:defRPr sz="1400">
                          <a:latin typeface="微軟正黑體"/>
                          <a:ea typeface="微軟正黑體"/>
                          <a:cs typeface="微軟正黑體"/>
                          <a:sym typeface="微軟正黑體"/>
                        </a:defRPr>
                      </a:pPr>
                      <a:r>
                        <a:rPr b="0" dirty="0">
                          <a:latin typeface="微軟正黑體" panose="020B0604030504040204" pitchFamily="34" charset="-120"/>
                          <a:ea typeface="微軟正黑體" panose="020B0604030504040204" pitchFamily="34" charset="-120"/>
                        </a:rPr>
                        <a:t>擴增平權相關展覽190萬</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惠晴.泰維.香蘭</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866139">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文化部</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b="0" dirty="0">
                          <a:latin typeface="微軟正黑體" panose="020B0604030504040204" pitchFamily="34" charset="-120"/>
                          <a:ea typeface="微軟正黑體" panose="020B0604030504040204" pitchFamily="34" charset="-120"/>
                          <a:cs typeface="微軟正黑體"/>
                          <a:sym typeface="微軟正黑體"/>
                        </a:rPr>
                        <a:t>112-113年「媒合藝術家及科研單位發展科藝創新實驗計畫」藝文採購案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980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202305-202410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b="0" dirty="0">
                          <a:latin typeface="微軟正黑體" panose="020B0604030504040204" pitchFamily="34" charset="-120"/>
                          <a:ea typeface="微軟正黑體" panose="020B0604030504040204" pitchFamily="34" charset="-120"/>
                          <a:cs typeface="微軟正黑體"/>
                          <a:sym typeface="微軟正黑體"/>
                        </a:rPr>
                        <a:t>已擬下年度發展方向並與部長官討論確定未來方向；增加智庫研究角色，梳理國內外科技藝術發展，經費增加藝術家展演經費補助，也增加培育名額，擴增藝發司等所屬單位科技計畫出版與研究書寫126萬</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香蘭.又琳</a:t>
                      </a:r>
                      <a:r>
                        <a:rPr b="0" dirty="0">
                          <a:latin typeface="微軟正黑體" panose="020B0604030504040204" pitchFamily="34" charset="-120"/>
                          <a:ea typeface="微軟正黑體" panose="020B0604030504040204" pitchFamily="34" charset="-120"/>
                        </a:rPr>
                        <a:t>.</a:t>
                      </a:r>
                      <a:endParaRPr sz="1600" b="0" dirty="0">
                        <a:latin typeface="微軟正黑體" panose="020B0604030504040204" pitchFamily="34" charset="-120"/>
                        <a:ea typeface="微軟正黑體" panose="020B0604030504040204" pitchFamily="34" charset="-120"/>
                      </a:endParaRPr>
                    </a:p>
                    <a:p>
                      <a:pPr algn="ctr">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惠晴</a:t>
                      </a:r>
                      <a:endParaRPr b="0" dirty="0">
                        <a:latin typeface="微軟正黑體" panose="020B0604030504040204" pitchFamily="34" charset="-120"/>
                        <a:ea typeface="微軟正黑體" panose="020B0604030504040204" pitchFamily="34" charset="-120"/>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3"/>
                  </a:ext>
                </a:extLst>
              </a:tr>
              <a:tr h="8661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400" b="0" dirty="0">
                          <a:latin typeface="微軟正黑體" panose="020B0604030504040204" pitchFamily="34" charset="-120"/>
                          <a:ea typeface="微軟正黑體" panose="020B0604030504040204" pitchFamily="34" charset="-120"/>
                          <a:cs typeface="微軟正黑體"/>
                          <a:sym typeface="微軟正黑體"/>
                        </a:rPr>
                        <a:t>文化部</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90000"/>
                        </a:lnSpc>
                        <a:spcBef>
                          <a:spcPts val="0"/>
                        </a:spcBef>
                        <a:spcAft>
                          <a:spcPts val="0"/>
                        </a:spcAft>
                        <a:buClrTx/>
                        <a:buSzTx/>
                        <a:buFontTx/>
                        <a:buNone/>
                        <a:tabLst/>
                        <a:defRPr sz="1800"/>
                      </a:pPr>
                      <a:r>
                        <a:rPr lang="en-US" altLang="zh-TW" sz="1400" b="0" dirty="0">
                          <a:latin typeface="微軟正黑體" panose="020B0604030504040204" pitchFamily="34" charset="-120"/>
                          <a:ea typeface="微軟正黑體" panose="020B0604030504040204" pitchFamily="34" charset="-120"/>
                          <a:cs typeface="微軟正黑體"/>
                          <a:sym typeface="微軟正黑體"/>
                        </a:rPr>
                        <a:t>114-115</a:t>
                      </a:r>
                      <a:r>
                        <a:rPr lang="zh-TW" altLang="en-US" sz="1400" b="0" dirty="0">
                          <a:latin typeface="微軟正黑體" panose="020B0604030504040204" pitchFamily="34" charset="-120"/>
                          <a:ea typeface="微軟正黑體" panose="020B0604030504040204" pitchFamily="34" charset="-120"/>
                          <a:cs typeface="微軟正黑體"/>
                          <a:sym typeface="微軟正黑體"/>
                        </a:rPr>
                        <a:t>年「媒合藝術家及科研單位發展科藝創新實驗計畫」藝文採購案</a:t>
                      </a:r>
                      <a:r>
                        <a:rPr lang="en-US" altLang="zh-TW" sz="1400" b="0" dirty="0">
                          <a:latin typeface="微軟正黑體" panose="020B0604030504040204" pitchFamily="34" charset="-120"/>
                          <a:ea typeface="微軟正黑體" panose="020B0604030504040204" pitchFamily="34" charset="-120"/>
                          <a:cs typeface="微軟正黑體"/>
                          <a:sym typeface="微軟正黑體"/>
                        </a:rPr>
                        <a:t>-</a:t>
                      </a:r>
                      <a:r>
                        <a:rPr lang="zh-TW" altLang="en-US" sz="1400" b="0" dirty="0">
                          <a:latin typeface="微軟正黑體" panose="020B0604030504040204" pitchFamily="34" charset="-120"/>
                          <a:ea typeface="微軟正黑體" panose="020B0604030504040204" pitchFamily="34" charset="-120"/>
                          <a:cs typeface="微軟正黑體"/>
                          <a:sym typeface="微軟正黑體"/>
                        </a:rPr>
                        <a:t>新期程</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lang="en-US" sz="1400" b="0" dirty="0">
                          <a:latin typeface="微軟正黑體" panose="020B0604030504040204" pitchFamily="34" charset="-120"/>
                          <a:ea typeface="微軟正黑體" panose="020B0604030504040204" pitchFamily="34" charset="-120"/>
                          <a:cs typeface="微軟正黑體"/>
                          <a:sym typeface="微軟正黑體"/>
                        </a:rPr>
                        <a:t>950</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400" b="0" dirty="0">
                          <a:latin typeface="微軟正黑體" panose="020B0604030504040204" pitchFamily="34" charset="-120"/>
                          <a:ea typeface="微軟正黑體" panose="020B0604030504040204" pitchFamily="34" charset="-120"/>
                          <a:cs typeface="微軟正黑體"/>
                          <a:sym typeface="微軟正黑體"/>
                        </a:rPr>
                        <a:t>202502-202608</a:t>
                      </a:r>
                      <a:endParaRPr lang="zh-TW" altLang="en-US" sz="1400" b="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en-US" altLang="zh-TW" sz="1400" b="0" dirty="0">
                          <a:latin typeface="微軟正黑體" panose="020B0604030504040204" pitchFamily="34" charset="-120"/>
                          <a:ea typeface="微軟正黑體" panose="020B0604030504040204" pitchFamily="34" charset="-120"/>
                          <a:cs typeface="微軟正黑體"/>
                          <a:sym typeface="微軟正黑體"/>
                        </a:rPr>
                        <a:t>114</a:t>
                      </a:r>
                      <a:r>
                        <a:rPr lang="zh-TW" altLang="en-US" sz="1400" b="0" dirty="0">
                          <a:latin typeface="微軟正黑體" panose="020B0604030504040204" pitchFamily="34" charset="-120"/>
                          <a:ea typeface="微軟正黑體" panose="020B0604030504040204" pitchFamily="34" charset="-120"/>
                          <a:cs typeface="微軟正黑體"/>
                          <a:sym typeface="微軟正黑體"/>
                        </a:rPr>
                        <a:t>年新期程計畫</a:t>
                      </a:r>
                      <a:endParaRPr lang="en-US" altLang="zh-TW" sz="1400" b="0" dirty="0">
                        <a:latin typeface="微軟正黑體" panose="020B0604030504040204" pitchFamily="34" charset="-120"/>
                        <a:ea typeface="微軟正黑體" panose="020B0604030504040204" pitchFamily="34" charset="-120"/>
                        <a:cs typeface="微軟正黑體"/>
                        <a:sym typeface="微軟正黑體"/>
                      </a:endParaRPr>
                    </a:p>
                    <a:p>
                      <a:pPr marL="0" marR="0" lvl="0" indent="0" algn="l" defTabSz="914400" rtl="0" eaLnBrk="1" fontAlgn="auto" latinLnBrk="0" hangingPunct="1">
                        <a:lnSpc>
                          <a:spcPct val="100000"/>
                        </a:lnSpc>
                        <a:spcBef>
                          <a:spcPts val="0"/>
                        </a:spcBef>
                        <a:spcAft>
                          <a:spcPts val="0"/>
                        </a:spcAft>
                        <a:buClrTx/>
                        <a:buSzTx/>
                        <a:buFontTx/>
                        <a:buNone/>
                        <a:tabLst/>
                        <a:defRPr sz="1800"/>
                      </a:pPr>
                      <a:r>
                        <a:rPr lang="en-US" altLang="zh-TW" sz="1400" b="0" dirty="0">
                          <a:latin typeface="微軟正黑體" panose="020B0604030504040204" pitchFamily="34" charset="-120"/>
                          <a:ea typeface="微軟正黑體" panose="020B0604030504040204" pitchFamily="34" charset="-120"/>
                          <a:cs typeface="微軟正黑體"/>
                          <a:sym typeface="微軟正黑體"/>
                        </a:rPr>
                        <a:t>12/3 </a:t>
                      </a:r>
                      <a:r>
                        <a:rPr lang="zh-TW" altLang="en-US" sz="1400" b="0" dirty="0">
                          <a:latin typeface="微軟正黑體" panose="020B0604030504040204" pitchFamily="34" charset="-120"/>
                          <a:ea typeface="微軟正黑體" panose="020B0604030504040204" pitchFamily="34" charset="-120"/>
                          <a:cs typeface="微軟正黑體"/>
                          <a:sym typeface="微軟正黑體"/>
                        </a:rPr>
                        <a:t>已領取招標，預計於</a:t>
                      </a:r>
                      <a:r>
                        <a:rPr lang="en-US" altLang="zh-TW" sz="1400" b="0" dirty="0">
                          <a:latin typeface="微軟正黑體" panose="020B0604030504040204" pitchFamily="34" charset="-120"/>
                          <a:ea typeface="微軟正黑體" panose="020B0604030504040204" pitchFamily="34" charset="-120"/>
                          <a:cs typeface="微軟正黑體"/>
                          <a:sym typeface="微軟正黑體"/>
                        </a:rPr>
                        <a:t>12/18</a:t>
                      </a:r>
                      <a:r>
                        <a:rPr lang="zh-TW" altLang="en-US" sz="1400" b="0" dirty="0">
                          <a:latin typeface="微軟正黑體" panose="020B0604030504040204" pitchFamily="34" charset="-120"/>
                          <a:ea typeface="微軟正黑體" panose="020B0604030504040204" pitchFamily="34" charset="-120"/>
                          <a:cs typeface="微軟正黑體"/>
                          <a:sym typeface="微軟正黑體"/>
                        </a:rPr>
                        <a:t>投標</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b="0" dirty="0">
                          <a:latin typeface="微軟正黑體" panose="020B0604030504040204" pitchFamily="34" charset="-120"/>
                          <a:ea typeface="微軟正黑體" panose="020B0604030504040204" pitchFamily="34" charset="-120"/>
                        </a:rPr>
                        <a:t>香蘭</a:t>
                      </a:r>
                      <a:r>
                        <a:rPr lang="en-US" altLang="zh-TW" b="0" dirty="0">
                          <a:latin typeface="微軟正黑體" panose="020B0604030504040204" pitchFamily="34" charset="-120"/>
                          <a:ea typeface="微軟正黑體" panose="020B0604030504040204" pitchFamily="34" charset="-120"/>
                        </a:rPr>
                        <a:t>.</a:t>
                      </a:r>
                      <a:r>
                        <a:rPr lang="zh-TW" altLang="en-US" b="0" dirty="0">
                          <a:latin typeface="微軟正黑體" panose="020B0604030504040204" pitchFamily="34" charset="-120"/>
                          <a:ea typeface="微軟正黑體" panose="020B0604030504040204" pitchFamily="34" charset="-120"/>
                        </a:rPr>
                        <a:t>又琳</a:t>
                      </a:r>
                      <a:r>
                        <a:rPr lang="en-US" altLang="zh-TW" b="0" dirty="0">
                          <a:latin typeface="微軟正黑體" panose="020B0604030504040204" pitchFamily="34" charset="-120"/>
                          <a:ea typeface="微軟正黑體" panose="020B0604030504040204" pitchFamily="34" charset="-120"/>
                        </a:rPr>
                        <a:t>.</a:t>
                      </a:r>
                      <a:endParaRPr lang="zh-TW" altLang="en-US" sz="1600" b="0" dirty="0">
                        <a:latin typeface="微軟正黑體" panose="020B0604030504040204" pitchFamily="34" charset="-120"/>
                        <a:ea typeface="微軟正黑體" panose="020B0604030504040204" pitchFamily="34" charset="-120"/>
                      </a:endParaRPr>
                    </a:p>
                    <a:p>
                      <a:pPr algn="ctr">
                        <a:defRPr sz="1400">
                          <a:latin typeface="微軟正黑體"/>
                          <a:ea typeface="微軟正黑體"/>
                          <a:cs typeface="微軟正黑體"/>
                          <a:sym typeface="微軟正黑體"/>
                        </a:defRPr>
                      </a:pPr>
                      <a:r>
                        <a:rPr lang="zh-TW" altLang="en-US" b="0" dirty="0">
                          <a:latin typeface="微軟正黑體" panose="020B0604030504040204" pitchFamily="34" charset="-120"/>
                          <a:ea typeface="微軟正黑體" panose="020B0604030504040204" pitchFamily="34" charset="-120"/>
                        </a:rPr>
                        <a:t>惠晴</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2426028037"/>
                  </a:ext>
                </a:extLst>
              </a:tr>
              <a:tr h="489530">
                <a:tc>
                  <a:txBody>
                    <a:bodyPr/>
                    <a:lstStyle/>
                    <a:p>
                      <a:pPr algn="l">
                        <a:lnSpc>
                          <a:spcPct val="90000"/>
                        </a:lnSpc>
                        <a:defRPr sz="1800"/>
                      </a:pPr>
                      <a:r>
                        <a:rPr sz="1400" b="0" dirty="0" err="1">
                          <a:latin typeface="微軟正黑體" panose="020B0604030504040204" pitchFamily="34" charset="-120"/>
                          <a:ea typeface="微軟正黑體" panose="020B0604030504040204" pitchFamily="34" charset="-120"/>
                          <a:cs typeface="微軟正黑體"/>
                          <a:sym typeface="微軟正黑體"/>
                        </a:rPr>
                        <a:t>文化部</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lnSpc>
                          <a:spcPct val="90000"/>
                        </a:lnSpc>
                        <a:defRPr sz="1800"/>
                      </a:pPr>
                      <a:r>
                        <a:rPr sz="1400" b="0" dirty="0">
                          <a:latin typeface="微軟正黑體" panose="020B0604030504040204" pitchFamily="34" charset="-120"/>
                          <a:ea typeface="微軟正黑體" panose="020B0604030504040204" pitchFamily="34" charset="-120"/>
                          <a:cs typeface="微軟正黑體"/>
                          <a:sym typeface="微軟正黑體"/>
                        </a:rPr>
                        <a:t>113-114年藝文場館科藝創新計畫成果專輯藝文採購案</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defTabSz="686004">
                        <a:defRPr sz="1800"/>
                      </a:pPr>
                      <a:r>
                        <a:rPr sz="1400" b="0" dirty="0">
                          <a:latin typeface="微軟正黑體" panose="020B0604030504040204" pitchFamily="34" charset="-120"/>
                          <a:ea typeface="微軟正黑體" panose="020B0604030504040204" pitchFamily="34" charset="-120"/>
                          <a:sym typeface="Calibri"/>
                        </a:rPr>
                        <a:t>126</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a:latin typeface="微軟正黑體" panose="020B0604030504040204" pitchFamily="34" charset="-120"/>
                          <a:ea typeface="微軟正黑體" panose="020B0604030504040204" pitchFamily="34" charset="-120"/>
                          <a:cs typeface="微軟正黑體"/>
                          <a:sym typeface="微軟正黑體"/>
                        </a:rPr>
                        <a:t>202409-202503</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defTabSz="686004">
                        <a:defRPr sz="1800"/>
                      </a:pPr>
                      <a:r>
                        <a:rPr sz="1400" b="0" dirty="0" err="1">
                          <a:latin typeface="微軟正黑體" panose="020B0604030504040204" pitchFamily="34" charset="-120"/>
                          <a:ea typeface="微軟正黑體" panose="020B0604030504040204" pitchFamily="34" charset="-120"/>
                          <a:cs typeface="微軟正黑體"/>
                          <a:sym typeface="微軟正黑體"/>
                        </a:rPr>
                        <a:t>已簽約</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defTabSz="686004">
                        <a:defRPr sz="1800"/>
                      </a:pPr>
                      <a:r>
                        <a:rPr sz="1400" b="0" dirty="0" err="1">
                          <a:latin typeface="微軟正黑體" panose="020B0604030504040204" pitchFamily="34" charset="-120"/>
                          <a:ea typeface="微軟正黑體" panose="020B0604030504040204" pitchFamily="34" charset="-120"/>
                          <a:cs typeface="微軟正黑體"/>
                          <a:sym typeface="微軟正黑體"/>
                        </a:rPr>
                        <a:t>又琳</a:t>
                      </a:r>
                      <a:r>
                        <a:rPr sz="1400" b="0" dirty="0">
                          <a:latin typeface="微軟正黑體" panose="020B0604030504040204" pitchFamily="34" charset="-120"/>
                          <a:ea typeface="微軟正黑體" panose="020B0604030504040204" pitchFamily="34" charset="-120"/>
                          <a:cs typeface="微軟正黑體"/>
                          <a:sym typeface="微軟正黑體"/>
                        </a:rPr>
                        <a:t>. .</a:t>
                      </a:r>
                      <a:r>
                        <a:rPr sz="1400" b="0" dirty="0" err="1">
                          <a:latin typeface="微軟正黑體" panose="020B0604030504040204" pitchFamily="34" charset="-120"/>
                          <a:ea typeface="微軟正黑體" panose="020B0604030504040204" pitchFamily="34" charset="-120"/>
                          <a:cs typeface="微軟正黑體"/>
                          <a:sym typeface="微軟正黑體"/>
                        </a:rPr>
                        <a:t>博雅</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4"/>
                  </a:ext>
                </a:extLst>
              </a:tr>
            </a:tbl>
          </a:graphicData>
        </a:graphic>
      </p:graphicFrame>
      <p:sp>
        <p:nvSpPr>
          <p:cNvPr id="6" name="文字方塊 5">
            <a:extLst>
              <a:ext uri="{FF2B5EF4-FFF2-40B4-BE49-F238E27FC236}">
                <a16:creationId xmlns:a16="http://schemas.microsoft.com/office/drawing/2014/main" id="{69AEEA4C-374F-4845-9ACE-448B7197FC44}"/>
              </a:ext>
            </a:extLst>
          </p:cNvPr>
          <p:cNvSpPr txBox="1"/>
          <p:nvPr/>
        </p:nvSpPr>
        <p:spPr>
          <a:xfrm>
            <a:off x="7399923" y="572632"/>
            <a:ext cx="4603179"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lang="zh-TW" altLang="en-US" dirty="0"/>
              <a:t>已</a:t>
            </a:r>
            <a:r>
              <a:rPr dirty="0" err="1"/>
              <a:t>簽約</a:t>
            </a:r>
            <a:r>
              <a:rPr dirty="0"/>
              <a:t>：</a:t>
            </a:r>
            <a:r>
              <a:rPr lang="en-US" altLang="zh-TW" dirty="0"/>
              <a:t> 3,680</a:t>
            </a:r>
            <a:r>
              <a:rPr dirty="0"/>
              <a:t>萬元</a:t>
            </a:r>
            <a:r>
              <a:rPr lang="zh-TW" altLang="en-US" dirty="0"/>
              <a:t>努力與洽談中</a:t>
            </a:r>
            <a:r>
              <a:rPr lang="en-US" altLang="zh-TW" dirty="0"/>
              <a:t>2,750</a:t>
            </a:r>
            <a:r>
              <a:rPr lang="zh-TW" altLang="en-US" dirty="0"/>
              <a:t>萬元</a:t>
            </a:r>
            <a:endParaRPr dirty="0"/>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4"/>
            <a:ext cx="12192007" cy="787949"/>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t>政府知服</a:t>
            </a:r>
          </a:p>
        </p:txBody>
      </p:sp>
      <p:graphicFrame>
        <p:nvGraphicFramePr>
          <p:cNvPr id="1072" name="表格 5"/>
          <p:cNvGraphicFramePr/>
          <p:nvPr>
            <p:extLst>
              <p:ext uri="{D42A27DB-BD31-4B8C-83A1-F6EECF244321}">
                <p14:modId xmlns:p14="http://schemas.microsoft.com/office/powerpoint/2010/main" val="1659783041"/>
              </p:ext>
            </p:extLst>
          </p:nvPr>
        </p:nvGraphicFramePr>
        <p:xfrm>
          <a:off x="540423" y="1148121"/>
          <a:ext cx="11111153" cy="4449251"/>
        </p:xfrm>
        <a:graphic>
          <a:graphicData uri="http://schemas.openxmlformats.org/drawingml/2006/table">
            <a:tbl>
              <a:tblPr firstRow="1">
                <a:tableStyleId>{4C3C2611-4C71-4FC5-86AE-919BDF0F9419}</a:tableStyleId>
              </a:tblPr>
              <a:tblGrid>
                <a:gridCol w="1682152">
                  <a:extLst>
                    <a:ext uri="{9D8B030D-6E8A-4147-A177-3AD203B41FA5}">
                      <a16:colId xmlns:a16="http://schemas.microsoft.com/office/drawing/2014/main" val="20000"/>
                    </a:ext>
                  </a:extLst>
                </a:gridCol>
                <a:gridCol w="2065340">
                  <a:extLst>
                    <a:ext uri="{9D8B030D-6E8A-4147-A177-3AD203B41FA5}">
                      <a16:colId xmlns:a16="http://schemas.microsoft.com/office/drawing/2014/main" val="20001"/>
                    </a:ext>
                  </a:extLst>
                </a:gridCol>
                <a:gridCol w="896644">
                  <a:extLst>
                    <a:ext uri="{9D8B030D-6E8A-4147-A177-3AD203B41FA5}">
                      <a16:colId xmlns:a16="http://schemas.microsoft.com/office/drawing/2014/main" val="20002"/>
                    </a:ext>
                  </a:extLst>
                </a:gridCol>
                <a:gridCol w="994299">
                  <a:extLst>
                    <a:ext uri="{9D8B030D-6E8A-4147-A177-3AD203B41FA5}">
                      <a16:colId xmlns:a16="http://schemas.microsoft.com/office/drawing/2014/main" val="20003"/>
                    </a:ext>
                  </a:extLst>
                </a:gridCol>
                <a:gridCol w="4172544">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779693">
                <a:tc>
                  <a:txBody>
                    <a:bodyPr/>
                    <a:lstStyle/>
                    <a:p>
                      <a:pPr algn="ctr">
                        <a:defRPr sz="1800" b="0"/>
                      </a:pPr>
                      <a:r>
                        <a:rPr sz="2000" b="1">
                          <a:solidFill>
                            <a:srgbClr val="FFFFFF"/>
                          </a:solidFill>
                          <a:latin typeface="微軟正黑體"/>
                          <a:ea typeface="微軟正黑體"/>
                          <a:cs typeface="微軟正黑體"/>
                          <a:sym typeface="微軟正黑體"/>
                        </a:rPr>
                        <a:t>單位</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總經費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備註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581095">
                <a:tc>
                  <a:txBody>
                    <a:bodyPr/>
                    <a:lstStyle/>
                    <a:p>
                      <a:pPr algn="l">
                        <a:defRPr sz="1800"/>
                      </a:pPr>
                      <a:r>
                        <a:rPr sz="1400">
                          <a:latin typeface="微軟正黑體"/>
                          <a:ea typeface="微軟正黑體"/>
                          <a:cs typeface="微軟正黑體"/>
                          <a:sym typeface="微軟正黑體"/>
                        </a:rPr>
                        <a:t>經濟部產發署</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高齡友善智慧檢測及健康管理平台計畫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202405-</a:t>
                      </a:r>
                      <a:endParaRPr sz="1800"/>
                    </a:p>
                    <a:p>
                      <a:pPr algn="ctr">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581095">
                <a:tc>
                  <a:txBody>
                    <a:bodyPr/>
                    <a:lstStyle/>
                    <a:p>
                      <a:pPr algn="l">
                        <a:defRPr sz="1800"/>
                      </a:pPr>
                      <a:r>
                        <a:rPr sz="1400" dirty="0" err="1">
                          <a:latin typeface="微軟正黑體"/>
                          <a:ea typeface="微軟正黑體"/>
                          <a:cs typeface="微軟正黑體"/>
                          <a:sym typeface="微軟正黑體"/>
                        </a:rPr>
                        <a:t>經濟部產發署</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高齡友善跨裝置舒眠報告平台計畫</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40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t>202405-</a:t>
                      </a:r>
                      <a:endParaRPr sz="1800"/>
                    </a:p>
                    <a:p>
                      <a:pPr algn="ctr">
                        <a:defRPr sz="1400">
                          <a:latin typeface="微軟正黑體"/>
                          <a:ea typeface="微軟正黑體"/>
                          <a:cs typeface="微軟正黑體"/>
                          <a:sym typeface="微軟正黑體"/>
                        </a:defRPr>
                      </a:pPr>
                      <a:r>
                        <a:t>202410</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a:latin typeface="微軟正黑體"/>
                          <a:ea typeface="微軟正黑體"/>
                          <a:cs typeface="微軟正黑體"/>
                          <a:sym typeface="微軟正黑體"/>
                        </a:rPr>
                        <a:t>已簽約</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a:latin typeface="微軟正黑體"/>
                          <a:ea typeface="微軟正黑體"/>
                          <a:cs typeface="微軟正黑體"/>
                          <a:sym typeface="微軟正黑體"/>
                        </a:rPr>
                        <a:t>志聰</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2"/>
                  </a:ext>
                </a:extLst>
              </a:tr>
              <a:tr h="581095">
                <a:tc>
                  <a:txBody>
                    <a:bodyPr/>
                    <a:lstStyle/>
                    <a:p>
                      <a:pPr algn="l" defTabSz="686004">
                        <a:defRPr sz="1800"/>
                      </a:pPr>
                      <a:r>
                        <a:rPr sz="1400" dirty="0" err="1">
                          <a:latin typeface="微軟正黑體"/>
                          <a:ea typeface="微軟正黑體"/>
                          <a:cs typeface="微軟正黑體"/>
                          <a:sym typeface="微軟正黑體"/>
                        </a:rPr>
                        <a:t>電光所</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defTabSz="686004">
                        <a:defRPr sz="1800"/>
                      </a:pPr>
                      <a:r>
                        <a:rPr sz="1400" dirty="0" err="1">
                          <a:latin typeface="微軟正黑體"/>
                          <a:ea typeface="微軟正黑體"/>
                          <a:cs typeface="微軟正黑體"/>
                          <a:sym typeface="微軟正黑體"/>
                        </a:rPr>
                        <a:t>試製平台</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sz="1400" dirty="0">
                          <a:latin typeface="微軟正黑體"/>
                          <a:ea typeface="微軟正黑體"/>
                          <a:cs typeface="微軟正黑體"/>
                          <a:sym typeface="微軟正黑體"/>
                        </a:rPr>
                        <a:t>90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dirty="0">
                          <a:latin typeface="微軟正黑體"/>
                          <a:ea typeface="微軟正黑體"/>
                          <a:cs typeface="微軟正黑體"/>
                          <a:sym typeface="微軟正黑體"/>
                        </a:rPr>
                        <a:t>202408-202412</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400" dirty="0" err="1">
                          <a:latin typeface="微軟正黑體"/>
                          <a:ea typeface="微軟正黑體"/>
                          <a:cs typeface="微軟正黑體"/>
                          <a:sym typeface="微軟正黑體"/>
                        </a:rPr>
                        <a:t>已簽約</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sz="1400" dirty="0" err="1">
                          <a:latin typeface="微軟正黑體"/>
                          <a:ea typeface="微軟正黑體"/>
                          <a:cs typeface="微軟正黑體"/>
                          <a:sym typeface="微軟正黑體"/>
                        </a:rPr>
                        <a:t>邡哲</a:t>
                      </a:r>
                      <a:endParaRPr sz="1400" dirty="0">
                        <a:latin typeface="微軟正黑體"/>
                        <a:ea typeface="微軟正黑體"/>
                        <a:cs typeface="微軟正黑體"/>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3"/>
                  </a:ext>
                </a:extLst>
              </a:tr>
              <a:tr h="554673">
                <a:tc>
                  <a:txBody>
                    <a:bodyPr/>
                    <a:lstStyle/>
                    <a:p>
                      <a:pPr algn="l" defTabSz="686004">
                        <a:defRPr sz="1800"/>
                      </a:pPr>
                      <a:r>
                        <a:rPr lang="zh-TW" altLang="en-US" sz="1400" dirty="0">
                          <a:latin typeface="微軟正黑體"/>
                          <a:ea typeface="微軟正黑體"/>
                          <a:cs typeface="微軟正黑體"/>
                          <a:sym typeface="微軟正黑體"/>
                        </a:rPr>
                        <a:t>勞動部桃竹苗勞動屬</a:t>
                      </a:r>
                      <a:endParaRPr sz="1400" dirty="0">
                        <a:latin typeface="微軟正黑體"/>
                        <a:ea typeface="微軟正黑體"/>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400" dirty="0">
                          <a:latin typeface="微軟正黑體"/>
                          <a:ea typeface="微軟正黑體"/>
                          <a:cs typeface="微軟正黑體"/>
                          <a:sym typeface="微軟正黑體"/>
                        </a:rPr>
                        <a:t>賈桃樂主題館更新案</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altLang="zh-TW" sz="1400" dirty="0">
                          <a:latin typeface="微軟正黑體"/>
                          <a:ea typeface="微軟正黑體"/>
                          <a:cs typeface="微軟正黑體"/>
                          <a:sym typeface="微軟正黑體"/>
                        </a:rPr>
                        <a:t>1,800</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400" dirty="0">
                          <a:latin typeface="微軟正黑體"/>
                          <a:ea typeface="微軟正黑體"/>
                          <a:cs typeface="微軟正黑體"/>
                          <a:sym typeface="微軟正黑體"/>
                        </a:rPr>
                        <a:t>202501-202512</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lang="en-US" sz="1400" dirty="0">
                          <a:latin typeface="微軟正黑體"/>
                          <a:ea typeface="微軟正黑體"/>
                          <a:cs typeface="微軟正黑體"/>
                          <a:sym typeface="微軟正黑體"/>
                        </a:rPr>
                        <a:t>12/9</a:t>
                      </a:r>
                      <a:r>
                        <a:rPr lang="zh-TW" altLang="en-US" sz="1400" dirty="0">
                          <a:latin typeface="微軟正黑體"/>
                          <a:ea typeface="微軟正黑體"/>
                          <a:cs typeface="微軟正黑體"/>
                          <a:sym typeface="微軟正黑體"/>
                        </a:rPr>
                        <a:t>投標、</a:t>
                      </a:r>
                      <a:r>
                        <a:rPr lang="en-US" altLang="zh-TW" sz="1400" dirty="0">
                          <a:latin typeface="微軟正黑體"/>
                          <a:ea typeface="微軟正黑體"/>
                          <a:cs typeface="微軟正黑體"/>
                          <a:sym typeface="微軟正黑體"/>
                        </a:rPr>
                        <a:t>12/16</a:t>
                      </a:r>
                      <a:r>
                        <a:rPr lang="zh-TW" altLang="en-US" sz="1400" dirty="0">
                          <a:latin typeface="微軟正黑體"/>
                          <a:ea typeface="微軟正黑體"/>
                          <a:cs typeface="微軟正黑體"/>
                          <a:sym typeface="微軟正黑體"/>
                        </a:rPr>
                        <a:t>簡報審查</a:t>
                      </a:r>
                      <a:endParaRPr sz="14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800"/>
                      </a:pPr>
                      <a:r>
                        <a:rPr lang="zh-TW" altLang="en-US" sz="1400" dirty="0">
                          <a:latin typeface="微軟正黑體"/>
                          <a:ea typeface="微軟正黑體"/>
                          <a:cs typeface="微軟正黑體"/>
                          <a:sym typeface="微軟正黑體"/>
                        </a:rPr>
                        <a:t>香蘭</a:t>
                      </a:r>
                      <a:endParaRPr sz="1400" dirty="0">
                        <a:latin typeface="微軟正黑體"/>
                        <a:ea typeface="微軟正黑體"/>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3601131945"/>
                  </a:ext>
                </a:extLst>
              </a:tr>
              <a:tr h="554673">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文化部黑潮計畫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defRPr sz="1800"/>
                      </a:pPr>
                      <a:r>
                        <a:rPr sz="1400" b="0" dirty="0" err="1">
                          <a:latin typeface="微軟正黑體" panose="020B0604030504040204" pitchFamily="34" charset="-120"/>
                          <a:ea typeface="微軟正黑體" panose="020B0604030504040204" pitchFamily="34" charset="-120"/>
                          <a:cs typeface="微軟正黑體"/>
                          <a:sym typeface="微軟正黑體"/>
                        </a:rPr>
                        <a:t>視覺藝術產業補助計畫（忠壯藝術家補助</a:t>
                      </a:r>
                      <a:r>
                        <a:rPr sz="1400" b="0" dirty="0">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電影產業國際合製計畫</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defRPr sz="1800"/>
                      </a:pPr>
                      <a:r>
                        <a:rPr sz="1400" b="0" dirty="0">
                          <a:latin typeface="微軟正黑體" panose="020B0604030504040204" pitchFamily="34" charset="-120"/>
                          <a:ea typeface="微軟正黑體" panose="020B0604030504040204" pitchFamily="34" charset="-120"/>
                          <a:cs typeface="微軟正黑體"/>
                          <a:sym typeface="微軟正黑體"/>
                        </a:rPr>
                        <a:t>200</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ctr">
                        <a:lnSpc>
                          <a:spcPct val="80000"/>
                        </a:lnSpc>
                        <a:defRPr sz="1800"/>
                      </a:pPr>
                      <a:r>
                        <a:rPr sz="1400" b="0" dirty="0">
                          <a:latin typeface="微軟正黑體" panose="020B0604030504040204" pitchFamily="34" charset="-120"/>
                          <a:ea typeface="微軟正黑體" panose="020B0604030504040204" pitchFamily="34" charset="-120"/>
                          <a:cs typeface="微軟正黑體"/>
                          <a:sym typeface="微軟正黑體"/>
                        </a:rPr>
                        <a:t>202407-202506</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l">
                        <a:defRPr sz="1400">
                          <a:latin typeface="微軟正黑體"/>
                          <a:ea typeface="微軟正黑體"/>
                          <a:cs typeface="微軟正黑體"/>
                          <a:sym typeface="微軟正黑體"/>
                        </a:defRPr>
                      </a:pPr>
                      <a:r>
                        <a:rPr b="0" dirty="0">
                          <a:latin typeface="微軟正黑體" panose="020B0604030504040204" pitchFamily="34" charset="-120"/>
                          <a:ea typeface="微軟正黑體" panose="020B0604030504040204" pitchFamily="34" charset="-120"/>
                        </a:rPr>
                        <a:t>近期黑潮計畫藝術產業與影視音產業補助案，可以實施的策略合作，已與兔將已簽完MOU，以洽平台需要引擎，並在影視局補助之佈局的掌握（S300+S100）</a:t>
                      </a:r>
                    </a:p>
                    <a:p>
                      <a:pPr algn="l">
                        <a:defRPr sz="1400">
                          <a:latin typeface="微軟正黑體"/>
                          <a:ea typeface="微軟正黑體"/>
                          <a:cs typeface="微軟正黑體"/>
                          <a:sym typeface="微軟正黑體"/>
                        </a:defRPr>
                      </a:pPr>
                      <a:r>
                        <a:rPr b="0" dirty="0" err="1">
                          <a:latin typeface="微軟正黑體" panose="020B0604030504040204" pitchFamily="34" charset="-120"/>
                          <a:ea typeface="微軟正黑體" panose="020B0604030504040204" pitchFamily="34" charset="-120"/>
                        </a:rPr>
                        <a:t>目前也與魔森影視洽談跨部會GAI影視應用發展策略，目前積極交流中</a:t>
                      </a:r>
                      <a:endParaRPr b="0" dirty="0">
                        <a:latin typeface="微軟正黑體" panose="020B0604030504040204" pitchFamily="34" charset="-120"/>
                        <a:ea typeface="微軟正黑體" panose="020B0604030504040204" pitchFamily="34" charset="-120"/>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a:solidFill>
                        <a:srgbClr val="0070C0"/>
                      </a:solidFill>
                    </a:lnB>
                    <a:solidFill>
                      <a:schemeClr val="accent1">
                        <a:alpha val="20000"/>
                      </a:schemeClr>
                    </a:solidFill>
                  </a:tcPr>
                </a:tc>
                <a:tc>
                  <a:txBody>
                    <a:bodyPr/>
                    <a:lstStyle/>
                    <a:p>
                      <a:pPr algn="ctr">
                        <a:defRPr sz="1800"/>
                      </a:pPr>
                      <a:r>
                        <a:rPr sz="1400" b="0" dirty="0" err="1">
                          <a:latin typeface="微軟正黑體" panose="020B0604030504040204" pitchFamily="34" charset="-120"/>
                          <a:ea typeface="微軟正黑體" panose="020B0604030504040204" pitchFamily="34" charset="-120"/>
                          <a:cs typeface="微軟正黑體"/>
                          <a:sym typeface="微軟正黑體"/>
                        </a:rPr>
                        <a:t>香蘭</a:t>
                      </a:r>
                      <a:r>
                        <a:rPr lang="en-US" sz="1400" b="0" dirty="0" err="1">
                          <a:latin typeface="微軟正黑體" panose="020B0604030504040204" pitchFamily="34" charset="-120"/>
                          <a:ea typeface="微軟正黑體" panose="020B0604030504040204" pitchFamily="34" charset="-120"/>
                          <a:cs typeface="微軟正黑體"/>
                          <a:sym typeface="微軟正黑體"/>
                        </a:rPr>
                        <a:t>.</a:t>
                      </a:r>
                      <a:r>
                        <a:rPr sz="1400" b="0" dirty="0" err="1">
                          <a:latin typeface="微軟正黑體" panose="020B0604030504040204" pitchFamily="34" charset="-120"/>
                          <a:ea typeface="微軟正黑體" panose="020B0604030504040204" pitchFamily="34" charset="-120"/>
                          <a:cs typeface="微軟正黑體"/>
                          <a:sym typeface="微軟正黑體"/>
                        </a:rPr>
                        <a:t>志聰</a:t>
                      </a:r>
                      <a:endParaRPr sz="1400" b="0" dirty="0">
                        <a:latin typeface="微軟正黑體" panose="020B0604030504040204" pitchFamily="34" charset="-120"/>
                        <a:ea typeface="微軟正黑體" panose="020B0604030504040204" pitchFamily="34" charset="-120"/>
                        <a:cs typeface="微軟正黑體"/>
                        <a:sym typeface="微軟正黑體"/>
                      </a:endParaRP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3765473426"/>
                  </a:ext>
                </a:extLst>
              </a:tr>
            </a:tbl>
          </a:graphicData>
        </a:graphic>
      </p:graphicFrame>
      <p:sp>
        <p:nvSpPr>
          <p:cNvPr id="7" name="文字方塊 6">
            <a:extLst>
              <a:ext uri="{FF2B5EF4-FFF2-40B4-BE49-F238E27FC236}">
                <a16:creationId xmlns:a16="http://schemas.microsoft.com/office/drawing/2014/main" id="{1368327F-8F8B-4FF9-8E48-2764B9F3075B}"/>
              </a:ext>
            </a:extLst>
          </p:cNvPr>
          <p:cNvSpPr txBox="1"/>
          <p:nvPr/>
        </p:nvSpPr>
        <p:spPr>
          <a:xfrm>
            <a:off x="7399923" y="572632"/>
            <a:ext cx="4603179"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b="1">
                <a:latin typeface="微軟正黑體"/>
                <a:ea typeface="微軟正黑體"/>
                <a:cs typeface="微軟正黑體"/>
                <a:sym typeface="微軟正黑體"/>
              </a:defRPr>
            </a:lvl1pPr>
          </a:lstStyle>
          <a:p>
            <a:r>
              <a:rPr lang="zh-TW" altLang="en-US" dirty="0"/>
              <a:t>已</a:t>
            </a:r>
            <a:r>
              <a:rPr dirty="0" err="1"/>
              <a:t>簽約</a:t>
            </a:r>
            <a:r>
              <a:rPr dirty="0"/>
              <a:t>：</a:t>
            </a:r>
            <a:r>
              <a:rPr lang="en-US" altLang="zh-TW" dirty="0"/>
              <a:t> 3,680</a:t>
            </a:r>
            <a:r>
              <a:rPr dirty="0"/>
              <a:t>萬元</a:t>
            </a:r>
            <a:r>
              <a:rPr lang="zh-TW" altLang="en-US" dirty="0"/>
              <a:t>努力與洽談中</a:t>
            </a:r>
            <a:r>
              <a:rPr lang="en-US" altLang="zh-TW" dirty="0"/>
              <a:t>2,750</a:t>
            </a:r>
            <a:r>
              <a:rPr lang="zh-TW" altLang="en-US" dirty="0"/>
              <a:t>萬元</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9</a:t>
            </a:fld>
            <a:endParaRPr/>
          </a:p>
        </p:txBody>
      </p:sp>
      <p:sp>
        <p:nvSpPr>
          <p:cNvPr id="1077"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340</TotalTime>
  <Words>2491</Words>
  <Application>Microsoft Office PowerPoint</Application>
  <PresentationFormat>寬螢幕</PresentationFormat>
  <Paragraphs>1078</Paragraphs>
  <Slides>20</Slides>
  <Notes>1</Notes>
  <HiddenSlides>1</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20</vt:i4>
      </vt:variant>
    </vt:vector>
  </HeadingPairs>
  <TitlesOfParts>
    <vt:vector size="30" baseType="lpstr">
      <vt:lpstr>Microsoft JhengHei UI</vt:lpstr>
      <vt:lpstr>微軟正黑體</vt:lpstr>
      <vt:lpstr>微軟正黑體</vt:lpstr>
      <vt:lpstr>新細明體</vt:lpstr>
      <vt:lpstr>Arial</vt:lpstr>
      <vt:lpstr>Calibri</vt:lpstr>
      <vt:lpstr>Helvetica</vt:lpstr>
      <vt:lpstr>Symbol</vt:lpstr>
      <vt:lpstr>Times New Roman</vt:lpstr>
      <vt:lpstr>簡報內頁</vt:lpstr>
      <vt:lpstr>S組核心業務報告 (113年12月份)</vt:lpstr>
      <vt:lpstr>綱   要</vt:lpstr>
      <vt:lpstr>PowerPoint 簡報</vt:lpstr>
      <vt:lpstr>  S 組業務能見度與缺口分析</vt:lpstr>
      <vt:lpstr>衍生加值業務能見度</vt:lpstr>
      <vt:lpstr>BP業務能見度</vt:lpstr>
      <vt:lpstr>政府知服</vt:lpstr>
      <vt:lpstr>政府知服</vt:lpstr>
      <vt:lpstr>綱   要</vt:lpstr>
      <vt:lpstr>重要業務推廣案件 (民營)</vt:lpstr>
      <vt:lpstr>重要業務推廣案件 (民營)</vt:lpstr>
      <vt:lpstr>重要業務推廣案件 (民營)</vt:lpstr>
      <vt:lpstr>重要業務推廣案件 (民營)</vt:lpstr>
      <vt:lpstr>重要業務推廣案件 (技轉授權)</vt:lpstr>
      <vt:lpstr>重要業務推廣案件 (工服)</vt:lpstr>
      <vt:lpstr>重大效益/重要任務規劃事項</vt:lpstr>
      <vt:lpstr>重大效益/重要任務規劃事項</vt:lpstr>
      <vt:lpstr>重大效益/重要任務規劃事項</vt:lpstr>
      <vt:lpstr>重大效益/重要任務規劃事項</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(113年11月份)</dc:title>
  <dc:creator>user</dc:creator>
  <cp:lastModifiedBy>吳芷倩</cp:lastModifiedBy>
  <cp:revision>48</cp:revision>
  <dcterms:modified xsi:type="dcterms:W3CDTF">2024-12-09T09:08:08Z</dcterms:modified>
</cp:coreProperties>
</file>