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723" r:id="rId2"/>
    <p:sldMasterId id="2147483735" r:id="rId3"/>
  </p:sldMasterIdLst>
  <p:notesMasterIdLst>
    <p:notesMasterId r:id="rId18"/>
  </p:notesMasterIdLst>
  <p:handoutMasterIdLst>
    <p:handoutMasterId r:id="rId19"/>
  </p:handoutMasterIdLst>
  <p:sldIdLst>
    <p:sldId id="626" r:id="rId4"/>
    <p:sldId id="776" r:id="rId5"/>
    <p:sldId id="804" r:id="rId6"/>
    <p:sldId id="815" r:id="rId7"/>
    <p:sldId id="782" r:id="rId8"/>
    <p:sldId id="696" r:id="rId9"/>
    <p:sldId id="779" r:id="rId10"/>
    <p:sldId id="820" r:id="rId11"/>
    <p:sldId id="814" r:id="rId12"/>
    <p:sldId id="843" r:id="rId13"/>
    <p:sldId id="784" r:id="rId14"/>
    <p:sldId id="783" r:id="rId15"/>
    <p:sldId id="844" r:id="rId16"/>
    <p:sldId id="841" r:id="rId17"/>
  </p:sldIdLst>
  <p:sldSz cx="9144000" cy="6858000" type="screen4x3"/>
  <p:notesSz cx="6797675" cy="9928225"/>
  <p:defaultTextStyle>
    <a:defPPr>
      <a:defRPr lang="zh-TW"/>
    </a:defPPr>
    <a:lvl1pPr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FFFFFF"/>
    <a:srgbClr val="FF0066"/>
    <a:srgbClr val="0000FF"/>
    <a:srgbClr val="002060"/>
    <a:srgbClr val="FFFF99"/>
    <a:srgbClr val="DBF8F9"/>
    <a:srgbClr val="ABFFF7"/>
    <a:srgbClr val="66FF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60" autoAdjust="0"/>
    <p:restoredTop sz="99400" autoAdjust="0"/>
  </p:normalViewPr>
  <p:slideViewPr>
    <p:cSldViewPr snapToGrid="0">
      <p:cViewPr varScale="1">
        <p:scale>
          <a:sx n="97" d="100"/>
          <a:sy n="97" d="100"/>
        </p:scale>
        <p:origin x="1214" y="86"/>
      </p:cViewPr>
      <p:guideLst>
        <p:guide orient="horz" pos="2183"/>
        <p:guide pos="29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354" y="60"/>
      </p:cViewPr>
      <p:guideLst>
        <p:guide orient="horz" pos="3128"/>
        <p:guide pos="2142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1" y="1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54" y="1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1" y="9430094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54" y="9430094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A3C1836-1D35-4551-B5A9-6FD8CCC5FF5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0060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1" y="1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54" y="1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3AF2CE5-511B-4E6F-A6C4-807EE711B3E8}" type="datetimeFigureOut">
              <a:rPr lang="zh-TW" altLang="en-US"/>
              <a:pPr>
                <a:defRPr/>
              </a:pPr>
              <a:t>2024/12/10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75" y="4715915"/>
            <a:ext cx="5438139" cy="446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1" y="9430094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54" y="9430094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EB41366-FE2A-4E2F-94BC-6DB0CE3C5E6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00721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00C6E-B47C-4212-964B-B422CF3A9F49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2917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8766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1666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7216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0508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8304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68200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3998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0275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4110038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138" y="2338388"/>
            <a:ext cx="7772400" cy="765175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4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9138" y="3598863"/>
            <a:ext cx="7013575" cy="9144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pic>
        <p:nvPicPr>
          <p:cNvPr id="10" name="Picture 28" descr="itri_CEL_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8" y="44603"/>
            <a:ext cx="1678774" cy="38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 dirty="0"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4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5878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29413" y="493612"/>
            <a:ext cx="2092325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0850" y="493612"/>
            <a:ext cx="6126163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03894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4110038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138" y="2338388"/>
            <a:ext cx="7772400" cy="765175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4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9138" y="3598863"/>
            <a:ext cx="7013575" cy="9144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pic>
        <p:nvPicPr>
          <p:cNvPr id="10" name="Picture 28" descr="itri_CEL_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8" y="44603"/>
            <a:ext cx="1678774" cy="38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 dirty="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4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703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450850" y="1285592"/>
            <a:ext cx="8369300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282639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pattFill prst="pct5">
          <a:fgClr>
            <a:srgbClr val="ABE9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23456\Desktop\未命名-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1008"/>
            <a:ext cx="276225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034518"/>
            <a:ext cx="7772400" cy="778358"/>
          </a:xfrm>
        </p:spPr>
        <p:txBody>
          <a:bodyPr anchor="t"/>
          <a:lstStyle>
            <a:lvl1pPr algn="l">
              <a:defRPr sz="4000" b="0" cap="all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812875"/>
            <a:ext cx="7772400" cy="670884"/>
          </a:xfrm>
        </p:spPr>
        <p:txBody>
          <a:bodyPr anchor="t"/>
          <a:lstStyle>
            <a:lvl1pPr marL="0" indent="0" algn="l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kumimoji="1" lang="zh-TW" altLang="en-US" sz="2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1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53" descr="itri_CEL_C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6433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8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970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0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53" descr="itri_CEL_C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0747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84668"/>
            <a:ext cx="8229600" cy="635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3" name="內容版面配置區 8"/>
          <p:cNvSpPr>
            <a:spLocks noGrp="1"/>
          </p:cNvSpPr>
          <p:nvPr>
            <p:ph sz="quarter" idx="14"/>
          </p:nvPr>
        </p:nvSpPr>
        <p:spPr>
          <a:xfrm>
            <a:off x="4646612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6277033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1994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694044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3576638" y="531994"/>
            <a:ext cx="5430837" cy="5853113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3560907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397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346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450850" y="1285592"/>
            <a:ext cx="8369300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614302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29413" y="493612"/>
            <a:ext cx="2092325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0850" y="493612"/>
            <a:ext cx="6126163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3067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z="1350">
              <a:solidFill>
                <a:srgbClr val="000000"/>
              </a:solidFill>
            </a:endParaRPr>
          </a:p>
        </p:txBody>
      </p:sp>
      <p:pic>
        <p:nvPicPr>
          <p:cNvPr id="7" name="Picture 53" descr="itri_CEL_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9" y="109540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4"/>
          <p:cNvSpPr txBox="1">
            <a:spLocks noChangeArrowheads="1"/>
          </p:cNvSpPr>
          <p:nvPr userDrawn="1"/>
        </p:nvSpPr>
        <p:spPr bwMode="auto">
          <a:xfrm>
            <a:off x="790004" y="6604002"/>
            <a:ext cx="5009706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r>
              <a:rPr lang="zh-TW" altLang="en-US" sz="75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  </a:t>
            </a:r>
            <a:r>
              <a:rPr lang="en-US" altLang="zh-TW" sz="75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│ ITRI  CONFIDENTIAL  DOCUMENT  DO  NOT  COPY  OR  DISTRIBUTE </a:t>
            </a:r>
            <a:endParaRPr lang="zh-TW" altLang="en-US" sz="75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9" name="Picture 16" descr="限閱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9764" y="109538"/>
            <a:ext cx="777875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43"/>
          <p:cNvSpPr>
            <a:spLocks noGrp="1" noChangeArrowheads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 algn="ctr">
              <a:defRPr sz="3000" smtClean="0"/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17412" name="Rectangle 4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100" smtClean="0"/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sp>
        <p:nvSpPr>
          <p:cNvPr id="10" name="Rectangle 45"/>
          <p:cNvSpPr>
            <a:spLocks noGrp="1" noChangeArrowheads="1"/>
          </p:cNvSpPr>
          <p:nvPr>
            <p:ph type="dt" sz="half" idx="10"/>
          </p:nvPr>
        </p:nvSpPr>
        <p:spPr>
          <a:xfrm>
            <a:off x="7486650" y="6667500"/>
            <a:ext cx="781050" cy="185738"/>
          </a:xfrm>
        </p:spPr>
        <p:txBody>
          <a:bodyPr/>
          <a:lstStyle>
            <a:lvl1pPr>
              <a:defRPr sz="750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FBB7D60A-819C-4015-A4AC-1005A67FCECD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2024/12/10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11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19050" y="6388102"/>
            <a:ext cx="2895600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2" name="Rectangle 4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96301" y="6627815"/>
            <a:ext cx="600075" cy="225425"/>
          </a:xfrm>
        </p:spPr>
        <p:txBody>
          <a:bodyPr/>
          <a:lstStyle>
            <a:lvl1pPr>
              <a:defRPr sz="750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6F66E05F-ADAE-4373-A8DC-7BBAC59E59CD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0480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0DF9D-8B69-445C-953B-96609147D56C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2024/12/10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BCA6C-749B-4F2C-BA0A-0587394BA248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1287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ctr">
              <a:defRPr sz="3000" b="0" cap="all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66CD5-B0E4-4BF6-A8A5-3F3E6F32EEAB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2024/12/10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462B1-0D9B-4AA9-B2D6-ED6839478C91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4439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1" y="1439864"/>
            <a:ext cx="4105275" cy="47577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14876" y="1439864"/>
            <a:ext cx="4106863" cy="47577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AEF4D-E132-4625-977E-ED4683828A6B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2024/12/10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C76E7-64CA-4A18-9F1D-7FF62C8DFE22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0155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13E3A-CD95-4EA5-961C-22B2B8F5631C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2024/12/10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88307-FA96-4094-BFFD-1B0927A1F1D9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1995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5C098-CC3A-420A-9003-5106F5AB27E8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2024/12/10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3E17D-D138-45A5-9EC8-F54BEB97B679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469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pattFill prst="pct5">
          <a:fgClr>
            <a:srgbClr val="ABE9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23456\Desktop\未命名-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1008"/>
            <a:ext cx="276225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034518"/>
            <a:ext cx="7772400" cy="778358"/>
          </a:xfrm>
        </p:spPr>
        <p:txBody>
          <a:bodyPr anchor="t"/>
          <a:lstStyle>
            <a:lvl1pPr algn="l">
              <a:defRPr sz="4000" b="0" cap="all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812875"/>
            <a:ext cx="7772400" cy="670884"/>
          </a:xfrm>
        </p:spPr>
        <p:txBody>
          <a:bodyPr anchor="t"/>
          <a:lstStyle>
            <a:lvl1pPr marL="0" indent="0" algn="l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kumimoji="1" lang="zh-TW" altLang="en-US" sz="2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1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53" descr="itri_CEL_C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045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96148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Calibri" panose="020F0502020204030204" pitchFamily="34" charset="0"/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0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53" descr="itri_CEL_C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8123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84668"/>
            <a:ext cx="8229600" cy="635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3" name="內容版面配置區 8"/>
          <p:cNvSpPr>
            <a:spLocks noGrp="1"/>
          </p:cNvSpPr>
          <p:nvPr>
            <p:ph sz="quarter" idx="14"/>
          </p:nvPr>
        </p:nvSpPr>
        <p:spPr>
          <a:xfrm>
            <a:off x="4646612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76441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1994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694044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3576638" y="531994"/>
            <a:ext cx="5430837" cy="5853113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574114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1133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33967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0" descr="E版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89862"/>
            <a:ext cx="8369300" cy="69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dirty="0"/>
              <a:t>按一下以編輯母片標題樣式</a:t>
            </a:r>
          </a:p>
        </p:txBody>
      </p:sp>
      <p:sp>
        <p:nvSpPr>
          <p:cNvPr id="29740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04925"/>
            <a:ext cx="8364538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dirty="0"/>
              <a:t>第一層</a:t>
            </a:r>
            <a:endParaRPr lang="en-US" altLang="zh-TW" noProof="0" dirty="0"/>
          </a:p>
          <a:p>
            <a:pPr lvl="1"/>
            <a:r>
              <a:rPr lang="zh-TW" altLang="en-US" noProof="0" dirty="0"/>
              <a:t>第二層</a:t>
            </a:r>
            <a:endParaRPr lang="en-US" altLang="zh-TW" noProof="0" dirty="0"/>
          </a:p>
          <a:p>
            <a:pPr lvl="2"/>
            <a:r>
              <a:rPr lang="zh-TW" altLang="en-US" noProof="0" dirty="0"/>
              <a:t>第三層</a:t>
            </a:r>
          </a:p>
          <a:p>
            <a:pPr lvl="3"/>
            <a:r>
              <a:rPr lang="zh-TW" altLang="en-US" noProof="0" dirty="0"/>
              <a:t>第四層</a:t>
            </a:r>
            <a:endParaRPr lang="en-US" altLang="zh-TW" noProof="0" dirty="0"/>
          </a:p>
          <a:p>
            <a:pPr lvl="4"/>
            <a:r>
              <a:rPr lang="zh-TW" altLang="en-US" noProof="0" dirty="0"/>
              <a:t>第五層</a:t>
            </a: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-8092" y="6391275"/>
            <a:ext cx="60960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13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6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7" name="圖片 1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53" descr="itri_CEL_C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92" r:id="rId2"/>
    <p:sldLayoutId id="2147483676" r:id="rId3"/>
    <p:sldLayoutId id="2147483679" r:id="rId4"/>
    <p:sldLayoutId id="2147483680" r:id="rId5"/>
    <p:sldLayoutId id="2147483678" r:id="rId6"/>
    <p:sldLayoutId id="2147483681" r:id="rId7"/>
    <p:sldLayoutId id="2147483682" r:id="rId8"/>
    <p:sldLayoutId id="2147483683" r:id="rId9"/>
    <p:sldLayoutId id="2147483684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lang="zh-TW" altLang="en-US" sz="3600" b="0" dirty="0" smtClean="0">
          <a:solidFill>
            <a:schemeClr val="tx1"/>
          </a:solidFill>
          <a:effectLst/>
          <a:latin typeface="Calibri" panose="020F0502020204030204" pitchFamily="34" charset="0"/>
          <a:ea typeface="標楷體" panose="03000509000000000000" pitchFamily="65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61950" indent="-36195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120000"/>
        <a:buFont typeface="微軟正黑體" panose="020B0604030504040204" pitchFamily="34" charset="-120"/>
        <a:buChar char="•"/>
        <a:defRPr kumimoji="1" lang="zh-TW" altLang="en-US" sz="2800" b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+mn-cs"/>
        </a:defRPr>
      </a:lvl1pPr>
      <a:lvl2pPr marL="715963" marR="0" indent="-271463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Times New Roman" panose="02020603050405020304" pitchFamily="18" charset="0"/>
        <a:buChar char="−"/>
        <a:tabLst/>
        <a:defRPr kumimoji="1" lang="zh-TW" altLang="en-US" sz="2400" b="0" baseline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marL="1146175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Char char="Ø"/>
        <a:tabLst>
          <a:tab pos="1077913" algn="l"/>
        </a:tabLst>
        <a:defRPr kumimoji="1" lang="zh-TW" altLang="en-US" sz="20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marL="1349375" indent="-187325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lang="zh-TW" altLang="en-US" sz="18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marL="1778000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Wingdings" panose="05000000000000000000" pitchFamily="2" charset="2"/>
        <a:buChar char="ü"/>
        <a:tabLst/>
        <a:defRPr kumimoji="1" lang="zh-TW" altLang="en-US" sz="1800" noProof="0" dirty="0" smtClean="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0" descr="E版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89862"/>
            <a:ext cx="8369300" cy="69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dirty="0"/>
              <a:t>按一下以編輯母片標題樣式</a:t>
            </a:r>
          </a:p>
        </p:txBody>
      </p:sp>
      <p:sp>
        <p:nvSpPr>
          <p:cNvPr id="29740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04925"/>
            <a:ext cx="8364538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dirty="0"/>
              <a:t>第一層</a:t>
            </a:r>
            <a:endParaRPr lang="en-US" altLang="zh-TW" noProof="0" dirty="0"/>
          </a:p>
          <a:p>
            <a:pPr lvl="1"/>
            <a:r>
              <a:rPr lang="zh-TW" altLang="en-US" noProof="0" dirty="0"/>
              <a:t>第二層</a:t>
            </a:r>
            <a:endParaRPr lang="en-US" altLang="zh-TW" noProof="0" dirty="0"/>
          </a:p>
          <a:p>
            <a:pPr lvl="2"/>
            <a:r>
              <a:rPr lang="zh-TW" altLang="en-US" noProof="0" dirty="0"/>
              <a:t>第三層</a:t>
            </a:r>
          </a:p>
          <a:p>
            <a:pPr lvl="3"/>
            <a:r>
              <a:rPr lang="zh-TW" altLang="en-US" noProof="0" dirty="0"/>
              <a:t>第四層</a:t>
            </a:r>
            <a:endParaRPr lang="en-US" altLang="zh-TW" noProof="0" dirty="0"/>
          </a:p>
          <a:p>
            <a:pPr lvl="4"/>
            <a:r>
              <a:rPr lang="zh-TW" altLang="en-US" noProof="0" dirty="0"/>
              <a:t>第五層</a:t>
            </a: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-8092" y="6391275"/>
            <a:ext cx="60960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3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6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7" name="圖片 1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53" descr="itri_CEL_C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663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lang="zh-TW" altLang="en-US" sz="3600" b="0" dirty="0" smtClean="0">
          <a:solidFill>
            <a:schemeClr val="tx1"/>
          </a:solidFill>
          <a:effectLst/>
          <a:latin typeface="Calibri" panose="020F0502020204030204" pitchFamily="34" charset="0"/>
          <a:ea typeface="標楷體" panose="03000509000000000000" pitchFamily="65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61950" indent="-36195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120000"/>
        <a:buFont typeface="微軟正黑體" panose="020B0604030504040204" pitchFamily="34" charset="-120"/>
        <a:buChar char="•"/>
        <a:defRPr kumimoji="1" lang="zh-TW" altLang="en-US" sz="2800" b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+mn-cs"/>
        </a:defRPr>
      </a:lvl1pPr>
      <a:lvl2pPr marL="715963" marR="0" indent="-271463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Times New Roman" panose="02020603050405020304" pitchFamily="18" charset="0"/>
        <a:buChar char="−"/>
        <a:tabLst/>
        <a:defRPr kumimoji="1" lang="zh-TW" altLang="en-US" sz="2400" b="0" baseline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marL="1146175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Char char="Ø"/>
        <a:tabLst>
          <a:tab pos="1077913" algn="l"/>
        </a:tabLst>
        <a:defRPr kumimoji="1" lang="zh-TW" altLang="en-US" sz="20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marL="1349375" indent="-187325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lang="zh-TW" altLang="en-US" sz="18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marL="1778000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Wingdings" panose="05000000000000000000" pitchFamily="2" charset="2"/>
        <a:buChar char="ü"/>
        <a:tabLst/>
        <a:defRPr kumimoji="1" lang="zh-TW" altLang="en-US" sz="1800" noProof="0" dirty="0" smtClean="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z="135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338139" y="550863"/>
            <a:ext cx="8520112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39864"/>
            <a:ext cx="8364538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9741" name="Rectangle 4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05588" y="6619877"/>
            <a:ext cx="18002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75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5A4040ED-C257-4583-A032-66B9B3CA58E5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2024/12/10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" y="6391275"/>
            <a:ext cx="3173413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050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2500" y="6619877"/>
            <a:ext cx="5715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75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440E3C65-C5A6-4AC8-BE30-3C413B94452B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1035" name="Text Box 19"/>
          <p:cNvSpPr txBox="1">
            <a:spLocks noChangeArrowheads="1"/>
          </p:cNvSpPr>
          <p:nvPr userDrawn="1"/>
        </p:nvSpPr>
        <p:spPr bwMode="auto">
          <a:xfrm>
            <a:off x="-45696" y="6618288"/>
            <a:ext cx="4506362" cy="196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>
              <a:defRPr/>
            </a:pPr>
            <a:r>
              <a:rPr lang="zh-TW" altLang="en-US" sz="675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  </a:t>
            </a:r>
            <a:r>
              <a:rPr lang="en-US" altLang="zh-TW" sz="675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│ ITRI  CONFIDENTIAL  DOCUMENT  DO  NOT  COPY  OR  DISTRIBUTE </a:t>
            </a:r>
            <a:endParaRPr lang="zh-TW" altLang="en-US" sz="675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4" name="Picture 49" descr="itri_CEL_A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" y="0"/>
            <a:ext cx="1475655" cy="341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7224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1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9" name="Group 3"/>
          <p:cNvGrpSpPr>
            <a:grpSpLocks/>
          </p:cNvGrpSpPr>
          <p:nvPr/>
        </p:nvGrpSpPr>
        <p:grpSpPr bwMode="auto">
          <a:xfrm>
            <a:off x="401618" y="2492375"/>
            <a:ext cx="7546995" cy="1402731"/>
            <a:chOff x="0" y="1536"/>
            <a:chExt cx="5675" cy="663"/>
          </a:xfrm>
        </p:grpSpPr>
        <p:grpSp>
          <p:nvGrpSpPr>
            <p:cNvPr id="19462" name="Group 4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9469" name="Rectangle 5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gradFill rotWithShape="1">
                <a:gsLst>
                  <a:gs pos="0">
                    <a:srgbClr val="FFFF00"/>
                  </a:gs>
                  <a:gs pos="100000">
                    <a:srgbClr val="7676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70" name="Rectangle 6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9463" name="Group 7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9467" name="Rectangle 8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68" name="Rectangle 9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9464" name="Rectangle 10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2000">
                <a:solidFill>
                  <a:srgbClr val="000000"/>
                </a:solidFill>
              </a:endParaRPr>
            </a:p>
          </p:txBody>
        </p:sp>
        <p:sp>
          <p:nvSpPr>
            <p:cNvPr id="19465" name="Rectangle 11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2000">
                <a:solidFill>
                  <a:srgbClr val="000000"/>
                </a:solidFill>
              </a:endParaRPr>
            </a:p>
          </p:txBody>
        </p:sp>
        <p:sp>
          <p:nvSpPr>
            <p:cNvPr id="19466" name="Rectangle 12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2000">
                <a:solidFill>
                  <a:srgbClr val="000000"/>
                </a:solidFill>
              </a:endParaRPr>
            </a:p>
          </p:txBody>
        </p:sp>
      </p:grpSp>
      <p:sp>
        <p:nvSpPr>
          <p:cNvPr id="19460" name="Rectangle 13"/>
          <p:cNvSpPr>
            <a:spLocks noChangeArrowheads="1"/>
          </p:cNvSpPr>
          <p:nvPr/>
        </p:nvSpPr>
        <p:spPr bwMode="auto">
          <a:xfrm>
            <a:off x="564149" y="1827192"/>
            <a:ext cx="7772400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服務系統科技中心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4800" b="1" dirty="0">
              <a:solidFill>
                <a:srgbClr val="000066"/>
              </a:solidFill>
              <a:ea typeface="標楷體" pitchFamily="65" charset="-12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3200" b="1" dirty="0">
                <a:solidFill>
                  <a:srgbClr val="000066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 </a:t>
            </a:r>
            <a:r>
              <a:rPr kumimoji="1" lang="zh-TW" altLang="en-US" sz="3200" b="1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財務報告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4800" b="1" dirty="0">
                <a:solidFill>
                  <a:srgbClr val="000066"/>
                </a:solidFill>
                <a:latin typeface="Times New Roman" pitchFamily="18" charset="0"/>
                <a:ea typeface="標楷體" pitchFamily="65" charset="-120"/>
              </a:rPr>
              <a:t> </a:t>
            </a:r>
            <a:br>
              <a:rPr kumimoji="1" lang="zh-TW" altLang="en-US" sz="4800" b="1" dirty="0">
                <a:solidFill>
                  <a:srgbClr val="800000"/>
                </a:solidFill>
                <a:latin typeface="Times New Roman" pitchFamily="18" charset="0"/>
                <a:ea typeface="標楷體" pitchFamily="65" charset="-120"/>
              </a:rPr>
            </a:br>
            <a:endParaRPr kumimoji="1" lang="zh-TW" altLang="en-US" sz="4800" b="1" dirty="0">
              <a:solidFill>
                <a:srgbClr val="800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2154126" y="5672014"/>
            <a:ext cx="3619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/>
              <a:t>                   </a:t>
            </a:r>
            <a:r>
              <a:rPr lang="zh-TW" altLang="en-US" sz="1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日期</a:t>
            </a:r>
            <a:r>
              <a:rPr lang="en-US" altLang="zh-TW" sz="1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  113.12.10</a:t>
            </a:r>
            <a:endParaRPr lang="zh-TW" altLang="en-US" sz="14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457219" y="5278487"/>
            <a:ext cx="21306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報告人</a:t>
            </a:r>
            <a:r>
              <a:rPr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葉燕燕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02535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b="1" dirty="0">
                <a:solidFill>
                  <a:srgbClr val="002060"/>
                </a:solidFill>
                <a:latin typeface="+mj-ea"/>
                <a:ea typeface="+mj-ea"/>
              </a:rPr>
              <a:t>洽談中企業收入</a:t>
            </a:r>
            <a:endParaRPr lang="zh-TW" altLang="en-US" sz="28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251577" y="55853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1DBF9E-99A3-4351-859E-49921BC40250}"/>
              </a:ext>
            </a:extLst>
          </p:cNvPr>
          <p:cNvSpPr txBox="1"/>
          <p:nvPr/>
        </p:nvSpPr>
        <p:spPr>
          <a:xfrm>
            <a:off x="4083269" y="5257800"/>
            <a:ext cx="260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ˊ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AE7215D4-9A4C-4252-BFC9-3CCA75CFD5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241" y="1324011"/>
            <a:ext cx="8694683" cy="2727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341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350771" y="373449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各組營收預測數</a:t>
            </a: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11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1335" y="566677"/>
            <a:ext cx="829128" cy="323116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86A58B5B-EFB9-4DD2-BFED-C2CF5FDBFF83}"/>
              </a:ext>
            </a:extLst>
          </p:cNvPr>
          <p:cNvSpPr txBox="1"/>
          <p:nvPr/>
        </p:nvSpPr>
        <p:spPr>
          <a:xfrm>
            <a:off x="690842" y="6247655"/>
            <a:ext cx="8453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zh-TW" altLang="en-US" sz="1200" dirty="0">
                <a:latin typeface="+mj-ea"/>
                <a:ea typeface="+mj-ea"/>
              </a:rPr>
              <a:t>  註</a:t>
            </a:r>
            <a:r>
              <a:rPr lang="en-US" altLang="zh-TW" sz="1200" dirty="0">
                <a:latin typeface="+mj-ea"/>
                <a:ea typeface="+mj-ea"/>
              </a:rPr>
              <a:t>:</a:t>
            </a:r>
            <a:r>
              <a:rPr lang="zh-TW" altLang="en-US" sz="1200" dirty="0">
                <a:latin typeface="+mj-ea"/>
                <a:ea typeface="+mj-ea"/>
              </a:rPr>
              <a:t>其他含豐趣股權收入</a:t>
            </a:r>
            <a:r>
              <a:rPr lang="en-US" altLang="zh-TW" sz="1200" dirty="0">
                <a:latin typeface="+mj-ea"/>
                <a:ea typeface="+mj-ea"/>
              </a:rPr>
              <a:t>3,501</a:t>
            </a:r>
            <a:r>
              <a:rPr lang="zh-TW" altLang="en-US" sz="1200" dirty="0">
                <a:latin typeface="+mj-ea"/>
                <a:ea typeface="+mj-ea"/>
              </a:rPr>
              <a:t>千元</a:t>
            </a:r>
            <a:r>
              <a:rPr lang="en-US" altLang="zh-TW" sz="1200" dirty="0">
                <a:latin typeface="+mj-ea"/>
                <a:ea typeface="+mj-ea"/>
              </a:rPr>
              <a:t>,</a:t>
            </a:r>
            <a:r>
              <a:rPr lang="zh-TW" altLang="en-US" sz="1200" dirty="0">
                <a:latin typeface="+mj-ea"/>
                <a:ea typeface="+mj-ea"/>
              </a:rPr>
              <a:t>盈餘</a:t>
            </a:r>
            <a:r>
              <a:rPr lang="en-US" altLang="zh-TW" sz="1200" dirty="0">
                <a:latin typeface="+mj-ea"/>
                <a:ea typeface="+mj-ea"/>
              </a:rPr>
              <a:t>3,358</a:t>
            </a:r>
            <a:r>
              <a:rPr lang="zh-TW" altLang="en-US" sz="1200" dirty="0">
                <a:latin typeface="+mj-ea"/>
                <a:ea typeface="+mj-ea"/>
              </a:rPr>
              <a:t>千元  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3425E3BA-0904-4293-AFE7-936483C226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752" y="889792"/>
            <a:ext cx="8781393" cy="5077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940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350771" y="535007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組收入預測</a:t>
            </a: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12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2892" y="373449"/>
            <a:ext cx="829128" cy="323116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C91AB3E1-979C-4A60-8011-CB19E15EE9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086" y="1125028"/>
            <a:ext cx="8371490" cy="4369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422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31EA23B3-460C-46AD-9A76-43F5E86D7B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364" y="1015990"/>
            <a:ext cx="7714690" cy="4895779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13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52754" y="115605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endParaRPr lang="en-US" altLang="zh-TW" sz="2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應計收入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企業收入認列超過開立發票數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(BP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計畫已結束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/IP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已交付完成超過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endParaRPr lang="zh-TW" altLang="en-US" sz="2000" b="1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0B70B6D5-F72E-4FFF-A6A1-5BEA71126984}"/>
              </a:ext>
            </a:extLst>
          </p:cNvPr>
          <p:cNvSpPr txBox="1"/>
          <p:nvPr/>
        </p:nvSpPr>
        <p:spPr>
          <a:xfrm>
            <a:off x="7342335" y="3549479"/>
            <a:ext cx="1842135" cy="4001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zh-TW" altLang="en-US" sz="1000" dirty="0">
                <a:solidFill>
                  <a:srgbClr val="FF0000"/>
                </a:solidFill>
                <a:highlight>
                  <a:srgbClr val="FFFF99"/>
                </a:highlight>
                <a:latin typeface="+mj-ea"/>
                <a:ea typeface="+mj-ea"/>
              </a:rPr>
              <a:t>合約生效</a:t>
            </a:r>
            <a:r>
              <a:rPr lang="en-US" altLang="zh-TW" sz="1000" dirty="0">
                <a:solidFill>
                  <a:srgbClr val="FF0000"/>
                </a:solidFill>
                <a:highlight>
                  <a:srgbClr val="FFFF99"/>
                </a:highlight>
                <a:latin typeface="+mj-ea"/>
                <a:ea typeface="+mj-ea"/>
              </a:rPr>
              <a:t>(112/12/1)</a:t>
            </a:r>
            <a:r>
              <a:rPr lang="zh-TW" altLang="en-US" sz="1000" dirty="0">
                <a:solidFill>
                  <a:srgbClr val="FF0000"/>
                </a:solidFill>
                <a:highlight>
                  <a:srgbClr val="FFFF99"/>
                </a:highlight>
                <a:latin typeface="+mj-ea"/>
                <a:ea typeface="+mj-ea"/>
              </a:rPr>
              <a:t>且收到乙方發票</a:t>
            </a:r>
            <a:r>
              <a:rPr lang="en-US" altLang="zh-TW" sz="1000" dirty="0">
                <a:solidFill>
                  <a:srgbClr val="FF0000"/>
                </a:solidFill>
                <a:highlight>
                  <a:srgbClr val="FFFF99"/>
                </a:highlight>
                <a:latin typeface="+mj-ea"/>
                <a:ea typeface="+mj-ea"/>
              </a:rPr>
              <a:t>(</a:t>
            </a:r>
            <a:r>
              <a:rPr lang="zh-TW" altLang="en-US" sz="1000" dirty="0">
                <a:solidFill>
                  <a:srgbClr val="FF0000"/>
                </a:solidFill>
                <a:highlight>
                  <a:srgbClr val="FFFF99"/>
                </a:highlight>
                <a:latin typeface="+mj-ea"/>
                <a:ea typeface="+mj-ea"/>
              </a:rPr>
              <a:t>待研究組確認</a:t>
            </a:r>
            <a:r>
              <a:rPr lang="en-US" altLang="zh-TW" sz="1000" dirty="0">
                <a:solidFill>
                  <a:srgbClr val="FF0000"/>
                </a:solidFill>
                <a:highlight>
                  <a:srgbClr val="FFFF99"/>
                </a:highlight>
                <a:latin typeface="+mj-ea"/>
                <a:ea typeface="+mj-ea"/>
              </a:rPr>
              <a:t>)</a:t>
            </a:r>
            <a:endParaRPr lang="zh-TW" altLang="en-US" sz="1000" dirty="0">
              <a:solidFill>
                <a:srgbClr val="FF0000"/>
              </a:solidFill>
              <a:highlight>
                <a:srgbClr val="FFFF99"/>
              </a:highlight>
              <a:latin typeface="+mj-ea"/>
              <a:ea typeface="+mj-ea"/>
            </a:endParaRPr>
          </a:p>
        </p:txBody>
      </p:sp>
      <p:cxnSp>
        <p:nvCxnSpPr>
          <p:cNvPr id="9" name="接點: 弧形 8">
            <a:extLst>
              <a:ext uri="{FF2B5EF4-FFF2-40B4-BE49-F238E27FC236}">
                <a16:creationId xmlns:a16="http://schemas.microsoft.com/office/drawing/2014/main" id="{178AF335-8A91-4580-88C2-69C9896E6E56}"/>
              </a:ext>
            </a:extLst>
          </p:cNvPr>
          <p:cNvCxnSpPr>
            <a:cxnSpLocks/>
          </p:cNvCxnSpPr>
          <p:nvPr/>
        </p:nvCxnSpPr>
        <p:spPr bwMode="auto">
          <a:xfrm>
            <a:off x="6985995" y="3710456"/>
            <a:ext cx="398031" cy="54107"/>
          </a:xfrm>
          <a:prstGeom prst="curvedConnector3">
            <a:avLst/>
          </a:prstGeom>
          <a:ln>
            <a:solidFill>
              <a:schemeClr val="accent5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矩形 12">
            <a:extLst>
              <a:ext uri="{FF2B5EF4-FFF2-40B4-BE49-F238E27FC236}">
                <a16:creationId xmlns:a16="http://schemas.microsoft.com/office/drawing/2014/main" id="{6CBFFD57-84AB-45D4-992A-4EB3AD2AA64C}"/>
              </a:ext>
            </a:extLst>
          </p:cNvPr>
          <p:cNvSpPr/>
          <p:nvPr/>
        </p:nvSpPr>
        <p:spPr bwMode="auto">
          <a:xfrm>
            <a:off x="6429804" y="1746344"/>
            <a:ext cx="612554" cy="222735"/>
          </a:xfrm>
          <a:prstGeom prst="rect">
            <a:avLst/>
          </a:prstGeom>
          <a:noFill/>
          <a:ln w="2857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0A3FD42-B67C-4F38-90CF-A94E241B8888}"/>
              </a:ext>
            </a:extLst>
          </p:cNvPr>
          <p:cNvSpPr/>
          <p:nvPr/>
        </p:nvSpPr>
        <p:spPr bwMode="auto">
          <a:xfrm>
            <a:off x="6373441" y="3352511"/>
            <a:ext cx="612554" cy="222735"/>
          </a:xfrm>
          <a:prstGeom prst="rect">
            <a:avLst/>
          </a:prstGeom>
          <a:noFill/>
          <a:ln w="2857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9BB125DB-10F1-400E-9753-E603B1F0853C}"/>
              </a:ext>
            </a:extLst>
          </p:cNvPr>
          <p:cNvSpPr/>
          <p:nvPr/>
        </p:nvSpPr>
        <p:spPr bwMode="auto">
          <a:xfrm>
            <a:off x="6429804" y="1992921"/>
            <a:ext cx="612554" cy="222735"/>
          </a:xfrm>
          <a:prstGeom prst="rect">
            <a:avLst/>
          </a:prstGeom>
          <a:noFill/>
          <a:ln w="2857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C9504E4B-3522-43AD-B4AF-328C98EDFE45}"/>
              </a:ext>
            </a:extLst>
          </p:cNvPr>
          <p:cNvGrpSpPr/>
          <p:nvPr/>
        </p:nvGrpSpPr>
        <p:grpSpPr>
          <a:xfrm>
            <a:off x="1638807" y="6057891"/>
            <a:ext cx="6624595" cy="307777"/>
            <a:chOff x="1906319" y="6528489"/>
            <a:chExt cx="4826420" cy="307777"/>
          </a:xfrm>
        </p:grpSpPr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4DB39093-45A4-4A69-B8BE-8CD9783E7DFE}"/>
                </a:ext>
              </a:extLst>
            </p:cNvPr>
            <p:cNvSpPr/>
            <p:nvPr/>
          </p:nvSpPr>
          <p:spPr>
            <a:xfrm>
              <a:off x="2160739" y="6528489"/>
              <a:ext cx="4572000" cy="30777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l"/>
              <a:r>
                <a:rPr lang="zh-TW" altLang="en-US" sz="1400" dirty="0">
                  <a:latin typeface="+mj-ea"/>
                  <a:ea typeface="+mj-ea"/>
                </a:rPr>
                <a:t>計畫結束逾兩年，如無特殊原因，本院簽證會計師建議轉列收入減項</a:t>
              </a:r>
            </a:p>
          </p:txBody>
        </p:sp>
        <p:sp>
          <p:nvSpPr>
            <p:cNvPr id="18" name="Freeform 512">
              <a:extLst>
                <a:ext uri="{FF2B5EF4-FFF2-40B4-BE49-F238E27FC236}">
                  <a16:creationId xmlns:a16="http://schemas.microsoft.com/office/drawing/2014/main" id="{74AC1125-01C8-43E4-8930-6B8978BDCF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6319" y="6533472"/>
              <a:ext cx="168274" cy="302794"/>
            </a:xfrm>
            <a:custGeom>
              <a:avLst/>
              <a:gdLst>
                <a:gd name="T0" fmla="*/ 54 w 106"/>
                <a:gd name="T1" fmla="*/ 105 h 210"/>
                <a:gd name="T2" fmla="*/ 0 w 106"/>
                <a:gd name="T3" fmla="*/ 159 h 210"/>
                <a:gd name="T4" fmla="*/ 0 w 106"/>
                <a:gd name="T5" fmla="*/ 210 h 210"/>
                <a:gd name="T6" fmla="*/ 0 w 106"/>
                <a:gd name="T7" fmla="*/ 210 h 210"/>
                <a:gd name="T8" fmla="*/ 106 w 106"/>
                <a:gd name="T9" fmla="*/ 105 h 210"/>
                <a:gd name="T10" fmla="*/ 0 w 106"/>
                <a:gd name="T11" fmla="*/ 0 h 210"/>
                <a:gd name="T12" fmla="*/ 0 w 106"/>
                <a:gd name="T13" fmla="*/ 0 h 210"/>
                <a:gd name="T14" fmla="*/ 0 w 106"/>
                <a:gd name="T15" fmla="*/ 51 h 210"/>
                <a:gd name="T16" fmla="*/ 54 w 106"/>
                <a:gd name="T17" fmla="*/ 105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6" h="210">
                  <a:moveTo>
                    <a:pt x="54" y="105"/>
                  </a:moveTo>
                  <a:lnTo>
                    <a:pt x="0" y="159"/>
                  </a:lnTo>
                  <a:lnTo>
                    <a:pt x="0" y="210"/>
                  </a:lnTo>
                  <a:lnTo>
                    <a:pt x="0" y="210"/>
                  </a:lnTo>
                  <a:lnTo>
                    <a:pt x="106" y="105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51"/>
                  </a:lnTo>
                  <a:lnTo>
                    <a:pt x="54" y="105"/>
                  </a:lnTo>
                  <a:close/>
                </a:path>
              </a:pathLst>
            </a:custGeom>
            <a:solidFill>
              <a:schemeClr val="accent5"/>
            </a:solidFill>
            <a:ln>
              <a:solidFill>
                <a:schemeClr val="accent5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75899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51799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27698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03598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379497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855397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331296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07196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dirty="0">
                <a:solidFill>
                  <a:srgbClr val="3399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70116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14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105508" y="175946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應計收入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企業收入認列超過開立發票數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結案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90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天內及尚未結案金額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超過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萬以上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endParaRPr lang="zh-TW" altLang="en-US" sz="2000" b="1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CDDC127C-D4BF-46B7-9C79-3375DB1AA771}"/>
              </a:ext>
            </a:extLst>
          </p:cNvPr>
          <p:cNvGrpSpPr/>
          <p:nvPr/>
        </p:nvGrpSpPr>
        <p:grpSpPr>
          <a:xfrm>
            <a:off x="1621524" y="6049365"/>
            <a:ext cx="6506355" cy="523220"/>
            <a:chOff x="1916503" y="6159772"/>
            <a:chExt cx="4740274" cy="523220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7DE9561B-192A-4423-88F8-7B6D374D81E8}"/>
                </a:ext>
              </a:extLst>
            </p:cNvPr>
            <p:cNvSpPr/>
            <p:nvPr/>
          </p:nvSpPr>
          <p:spPr>
            <a:xfrm>
              <a:off x="2084777" y="6159772"/>
              <a:ext cx="4572000" cy="52322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l"/>
              <a:r>
                <a:rPr lang="zh-TW" altLang="en-US" sz="1400" dirty="0">
                  <a:latin typeface="+mj-ea"/>
                  <a:ea typeface="+mj-ea"/>
                </a:rPr>
                <a:t>請各主管督導已結案計畫驗收進度</a:t>
              </a:r>
              <a:r>
                <a:rPr lang="en-US" altLang="zh-TW" sz="1400" dirty="0">
                  <a:latin typeface="+mj-ea"/>
                  <a:ea typeface="+mj-ea"/>
                </a:rPr>
                <a:t>,</a:t>
              </a:r>
              <a:r>
                <a:rPr lang="zh-TW" altLang="en-US" sz="1400" dirty="0">
                  <a:latin typeface="+mj-ea"/>
                  <a:ea typeface="+mj-ea"/>
                </a:rPr>
                <a:t>已利如期開立發票進行收款</a:t>
              </a:r>
              <a:endParaRPr lang="en-US" altLang="zh-TW" sz="1400" dirty="0">
                <a:latin typeface="+mj-ea"/>
                <a:ea typeface="+mj-ea"/>
              </a:endParaRPr>
            </a:p>
            <a:p>
              <a:pPr algn="l"/>
              <a:r>
                <a:rPr lang="zh-TW" altLang="en-US" sz="1400" dirty="0">
                  <a:latin typeface="+mj-ea"/>
                  <a:ea typeface="+mj-ea"/>
                </a:rPr>
                <a:t> 合約訂定應盡量考慮投入與收款取的平衡</a:t>
              </a:r>
            </a:p>
          </p:txBody>
        </p:sp>
        <p:sp>
          <p:nvSpPr>
            <p:cNvPr id="9" name="Freeform 512">
              <a:extLst>
                <a:ext uri="{FF2B5EF4-FFF2-40B4-BE49-F238E27FC236}">
                  <a16:creationId xmlns:a16="http://schemas.microsoft.com/office/drawing/2014/main" id="{FDE02936-606B-4F6B-AC5C-E8B2B7BB4E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6503" y="6184808"/>
              <a:ext cx="168274" cy="302794"/>
            </a:xfrm>
            <a:custGeom>
              <a:avLst/>
              <a:gdLst>
                <a:gd name="T0" fmla="*/ 54 w 106"/>
                <a:gd name="T1" fmla="*/ 105 h 210"/>
                <a:gd name="T2" fmla="*/ 0 w 106"/>
                <a:gd name="T3" fmla="*/ 159 h 210"/>
                <a:gd name="T4" fmla="*/ 0 w 106"/>
                <a:gd name="T5" fmla="*/ 210 h 210"/>
                <a:gd name="T6" fmla="*/ 0 w 106"/>
                <a:gd name="T7" fmla="*/ 210 h 210"/>
                <a:gd name="T8" fmla="*/ 106 w 106"/>
                <a:gd name="T9" fmla="*/ 105 h 210"/>
                <a:gd name="T10" fmla="*/ 0 w 106"/>
                <a:gd name="T11" fmla="*/ 0 h 210"/>
                <a:gd name="T12" fmla="*/ 0 w 106"/>
                <a:gd name="T13" fmla="*/ 0 h 210"/>
                <a:gd name="T14" fmla="*/ 0 w 106"/>
                <a:gd name="T15" fmla="*/ 51 h 210"/>
                <a:gd name="T16" fmla="*/ 54 w 106"/>
                <a:gd name="T17" fmla="*/ 105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6" h="210">
                  <a:moveTo>
                    <a:pt x="54" y="105"/>
                  </a:moveTo>
                  <a:lnTo>
                    <a:pt x="0" y="159"/>
                  </a:lnTo>
                  <a:lnTo>
                    <a:pt x="0" y="210"/>
                  </a:lnTo>
                  <a:lnTo>
                    <a:pt x="0" y="210"/>
                  </a:lnTo>
                  <a:lnTo>
                    <a:pt x="106" y="105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51"/>
                  </a:lnTo>
                  <a:lnTo>
                    <a:pt x="54" y="105"/>
                  </a:lnTo>
                  <a:close/>
                </a:path>
              </a:pathLst>
            </a:custGeom>
            <a:solidFill>
              <a:schemeClr val="accent5"/>
            </a:solidFill>
            <a:ln>
              <a:solidFill>
                <a:schemeClr val="accent5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75899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51799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27698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03598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379497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855397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331296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07196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dirty="0">
                <a:solidFill>
                  <a:srgbClr val="3399FF"/>
                </a:solidFill>
              </a:endParaRPr>
            </a:p>
          </p:txBody>
        </p:sp>
      </p:grpSp>
      <p:pic>
        <p:nvPicPr>
          <p:cNvPr id="2" name="圖片 1">
            <a:extLst>
              <a:ext uri="{FF2B5EF4-FFF2-40B4-BE49-F238E27FC236}">
                <a16:creationId xmlns:a16="http://schemas.microsoft.com/office/drawing/2014/main" id="{B9842287-6A7C-4B51-A4DE-02396C8C9B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821" y="808634"/>
            <a:ext cx="6882644" cy="5240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104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285F588A-4101-4998-85E2-B286BE69D9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2</a:t>
            </a:fld>
            <a:endParaRPr lang="zh-TW" altLang="en-US" dirty="0"/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B35367C3-45C4-41E4-8AC3-0CE870A1F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8143" y="373449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收支餘絀</a:t>
            </a: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AB02FCA8-0363-4094-BED3-920ECED119F1}"/>
              </a:ext>
            </a:extLst>
          </p:cNvPr>
          <p:cNvSpPr txBox="1"/>
          <p:nvPr/>
        </p:nvSpPr>
        <p:spPr>
          <a:xfrm>
            <a:off x="7390264" y="534000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25337258-1EF6-44B3-9005-E7827C44B8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369" y="867727"/>
            <a:ext cx="8773510" cy="4282626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491D05FB-E3DA-4356-B819-84335B24AB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370" y="5167979"/>
            <a:ext cx="8625196" cy="1432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555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74235EA-D3D2-4805-A8EB-0632FE2964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3</a:t>
            </a:fld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CBCF9711-D81D-4891-9FD0-7A802E820E13}"/>
              </a:ext>
            </a:extLst>
          </p:cNvPr>
          <p:cNvSpPr txBox="1"/>
          <p:nvPr/>
        </p:nvSpPr>
        <p:spPr>
          <a:xfrm>
            <a:off x="2701255" y="352338"/>
            <a:ext cx="3573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>
                <a:latin typeface="+mj-ea"/>
                <a:ea typeface="+mj-ea"/>
              </a:rPr>
              <a:t>  </a:t>
            </a:r>
            <a:r>
              <a:rPr lang="zh-TW" altLang="en-US" sz="3200" dirty="0">
                <a:latin typeface="+mj-ea"/>
                <a:ea typeface="+mj-ea"/>
              </a:rPr>
              <a:t>各單位餘絀達成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55E2A9AE-2A78-4F21-8801-CAA26EFCBE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44" y="1072055"/>
            <a:ext cx="8860221" cy="4508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688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17AA545E-99CA-4478-B064-0F191E88A1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4</a:t>
            </a:fld>
            <a:endParaRPr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625231EE-A3C7-4C22-875E-D4A22A986B8B}"/>
              </a:ext>
            </a:extLst>
          </p:cNvPr>
          <p:cNvSpPr txBox="1"/>
          <p:nvPr/>
        </p:nvSpPr>
        <p:spPr>
          <a:xfrm>
            <a:off x="5218387" y="204952"/>
            <a:ext cx="21283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u="sng" dirty="0">
                <a:latin typeface="+mj-ea"/>
                <a:ea typeface="+mj-ea"/>
              </a:rPr>
              <a:t>年度預算餘絀率</a:t>
            </a:r>
            <a:r>
              <a:rPr lang="en-US" altLang="zh-TW" sz="1600" b="1" u="sng" dirty="0">
                <a:latin typeface="+mj-ea"/>
                <a:ea typeface="+mj-ea"/>
              </a:rPr>
              <a:t>7.7%</a:t>
            </a:r>
            <a:endParaRPr lang="zh-TW" altLang="en-US" sz="1600" b="1" u="sng" dirty="0">
              <a:latin typeface="+mj-ea"/>
              <a:ea typeface="+mj-ea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511D60FF-8977-406C-A6FD-BC70F57D58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896" y="626680"/>
            <a:ext cx="8592207" cy="5632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956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350771" y="373449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各組收支餘絀實際數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(113/11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414201" y="5826848"/>
            <a:ext cx="3314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1400" dirty="0"/>
              <a:t> 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3721" y="522571"/>
            <a:ext cx="829128" cy="323116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ACFAAD9B-D6F7-43CB-933C-FB6568CE91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794" y="1133605"/>
            <a:ext cx="8655268" cy="4778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234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549284" y="68507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收入預測達成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依簽約進度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448367" y="42072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B5F188B6-99EE-4C98-80EE-976E977F01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248" y="811824"/>
            <a:ext cx="8639504" cy="4901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820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營收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餘絀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251577" y="55853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E88FE399-C8FA-4D78-AE56-728B863875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353" y="945392"/>
            <a:ext cx="8753294" cy="5115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697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b="1" dirty="0">
                <a:solidFill>
                  <a:srgbClr val="002060"/>
                </a:solidFill>
                <a:latin typeface="+mj-ea"/>
                <a:ea typeface="+mj-ea"/>
              </a:rPr>
              <a:t>各組企業收入</a:t>
            </a:r>
            <a:endParaRPr lang="zh-TW" altLang="en-US" sz="28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6886659" y="640720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1DBF9E-99A3-4351-859E-49921BC40250}"/>
              </a:ext>
            </a:extLst>
          </p:cNvPr>
          <p:cNvSpPr txBox="1"/>
          <p:nvPr/>
        </p:nvSpPr>
        <p:spPr>
          <a:xfrm>
            <a:off x="4083269" y="5257800"/>
            <a:ext cx="260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ˊ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D67D5740-9E3B-4FDB-9358-69FE982602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248" y="1041682"/>
            <a:ext cx="8213835" cy="3703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477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b="1" dirty="0">
                <a:solidFill>
                  <a:srgbClr val="002060"/>
                </a:solidFill>
                <a:latin typeface="+mj-ea"/>
                <a:ea typeface="+mj-ea"/>
              </a:rPr>
              <a:t>洽談中企業收入</a:t>
            </a:r>
            <a:endParaRPr lang="zh-TW" altLang="en-US" sz="28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169310" y="48086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1DBF9E-99A3-4351-859E-49921BC40250}"/>
              </a:ext>
            </a:extLst>
          </p:cNvPr>
          <p:cNvSpPr txBox="1"/>
          <p:nvPr/>
        </p:nvSpPr>
        <p:spPr>
          <a:xfrm>
            <a:off x="4083269" y="5257800"/>
            <a:ext cx="260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ˊ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401F4FF2-80DE-423B-B43A-62047EB9D8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007" y="1077571"/>
            <a:ext cx="8580224" cy="5061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218067"/>
      </p:ext>
    </p:extLst>
  </p:cSld>
  <p:clrMapOvr>
    <a:masterClrMapping/>
  </p:clrMapOvr>
</p:sld>
</file>

<file path=ppt/theme/theme1.xml><?xml version="1.0" encoding="utf-8"?>
<a:theme xmlns:a="http://schemas.openxmlformats.org/drawingml/2006/main" name="簡報內頁">
  <a:themeElements>
    <a:clrScheme name="自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2436B"/>
      </a:accent1>
      <a:accent2>
        <a:srgbClr val="DE3E42"/>
      </a:accent2>
      <a:accent3>
        <a:srgbClr val="0083B8"/>
      </a:accent3>
      <a:accent4>
        <a:srgbClr val="2A967A"/>
      </a:accent4>
      <a:accent5>
        <a:srgbClr val="C25A20"/>
      </a:accent5>
      <a:accent6>
        <a:srgbClr val="07797F"/>
      </a:accent6>
      <a:hlink>
        <a:srgbClr val="CC5F22"/>
      </a:hlink>
      <a:folHlink>
        <a:srgbClr val="8C6A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簡報內頁">
  <a:themeElements>
    <a:clrScheme name="自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2436B"/>
      </a:accent1>
      <a:accent2>
        <a:srgbClr val="DE3E42"/>
      </a:accent2>
      <a:accent3>
        <a:srgbClr val="0083B8"/>
      </a:accent3>
      <a:accent4>
        <a:srgbClr val="2A967A"/>
      </a:accent4>
      <a:accent5>
        <a:srgbClr val="C25A20"/>
      </a:accent5>
      <a:accent6>
        <a:srgbClr val="07797F"/>
      </a:accent6>
      <a:hlink>
        <a:srgbClr val="CC5F22"/>
      </a:hlink>
      <a:folHlink>
        <a:srgbClr val="8C6A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TRI_pptB_中英文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40404</TotalTime>
  <Words>276</Words>
  <Application>Microsoft Office PowerPoint</Application>
  <PresentationFormat>如螢幕大小 (4:3)</PresentationFormat>
  <Paragraphs>59</Paragraphs>
  <Slides>14</Slides>
  <Notes>9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14</vt:i4>
      </vt:variant>
    </vt:vector>
  </HeadingPairs>
  <TitlesOfParts>
    <vt:vector size="23" baseType="lpstr">
      <vt:lpstr>微軟正黑體</vt:lpstr>
      <vt:lpstr>標楷體</vt:lpstr>
      <vt:lpstr>Arial</vt:lpstr>
      <vt:lpstr>Calibri</vt:lpstr>
      <vt:lpstr>Times New Roman</vt:lpstr>
      <vt:lpstr>Wingdings</vt:lpstr>
      <vt:lpstr>簡報內頁</vt:lpstr>
      <vt:lpstr>1_簡報內頁</vt:lpstr>
      <vt:lpstr>ITRI_pptB_中英文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ITRI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A-01-Restricted-v20150909</dc:title>
  <dc:creator>ITRI</dc:creator>
  <cp:lastModifiedBy>葉燕燕</cp:lastModifiedBy>
  <cp:revision>2739</cp:revision>
  <cp:lastPrinted>2024-12-09T10:35:05Z</cp:lastPrinted>
  <dcterms:created xsi:type="dcterms:W3CDTF">2008-05-08T04:38:45Z</dcterms:created>
  <dcterms:modified xsi:type="dcterms:W3CDTF">2024-12-10T03:31:08Z</dcterms:modified>
</cp:coreProperties>
</file>