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68" r:id="rId1"/>
    <p:sldMasterId id="2147483781" r:id="rId2"/>
  </p:sldMasterIdLst>
  <p:notesMasterIdLst>
    <p:notesMasterId r:id="rId10"/>
  </p:notesMasterIdLst>
  <p:handoutMasterIdLst>
    <p:handoutMasterId r:id="rId11"/>
  </p:handoutMasterIdLst>
  <p:sldIdLst>
    <p:sldId id="3636" r:id="rId3"/>
    <p:sldId id="3934" r:id="rId4"/>
    <p:sldId id="4496" r:id="rId5"/>
    <p:sldId id="4509" r:id="rId6"/>
    <p:sldId id="4553" r:id="rId7"/>
    <p:sldId id="4535" r:id="rId8"/>
    <p:sldId id="4552" r:id="rId9"/>
  </p:sldIdLst>
  <p:sldSz cx="12192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謝政宏" initials="謝政宏" lastIdx="1" clrIdx="0">
    <p:extLst>
      <p:ext uri="{19B8F6BF-5375-455C-9EA6-DF929625EA0E}">
        <p15:presenceInfo xmlns:p15="http://schemas.microsoft.com/office/powerpoint/2012/main" userId="謝政宏" providerId="None"/>
      </p:ext>
    </p:extLst>
  </p:cmAuthor>
  <p:cmAuthor id="2" name="謝政宏" initials="謝政宏 [2]" lastIdx="1" clrIdx="1">
    <p:extLst>
      <p:ext uri="{19B8F6BF-5375-455C-9EA6-DF929625EA0E}">
        <p15:presenceInfo xmlns:p15="http://schemas.microsoft.com/office/powerpoint/2012/main" userId="S::B10045@itri.org.tw::a2660f33-1e15-4719-af23-8b130214148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D7D31"/>
    <a:srgbClr val="EAEFF7"/>
    <a:srgbClr val="D2DEEF"/>
    <a:srgbClr val="7093D2"/>
    <a:srgbClr val="A2B1B4"/>
    <a:srgbClr val="DDBEAA"/>
    <a:srgbClr val="469597"/>
    <a:srgbClr val="BBC6C8"/>
    <a:srgbClr val="5BA1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90380" autoAdjust="0"/>
  </p:normalViewPr>
  <p:slideViewPr>
    <p:cSldViewPr>
      <p:cViewPr varScale="1">
        <p:scale>
          <a:sx n="81" d="100"/>
          <a:sy n="81" d="100"/>
        </p:scale>
        <p:origin x="180" y="72"/>
      </p:cViewPr>
      <p:guideLst>
        <p:guide orient="horz" pos="618"/>
        <p:guide pos="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75" d="100"/>
          <a:sy n="75" d="100"/>
        </p:scale>
        <p:origin x="2364" y="15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3.3820222685334122E-3"/>
                  <c:y val="5.6675713645273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2.4879228957555153E-2"/>
                  <c:y val="6.5831426444184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4.2097323860528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6.1889586123137101E-2"/>
                  <c:y val="4.2248302754780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1.5178679401145753E-2"/>
                  <c:y val="4.1555342691232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2.9195815824590576E-2"/>
                  <c:y val="3.3543983788613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3.1930660992355246E-2"/>
                  <c:y val="3.5648651615209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6.5691807113240436E-2"/>
                  <c:y val="3.4893977551091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3.5008416744741484E-2"/>
                  <c:y val="2.8745720244263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1.8333723290480244E-2"/>
                  <c:y val="3.0705360169519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9332</c:v>
                </c:pt>
                <c:pt idx="1">
                  <c:v>12806</c:v>
                </c:pt>
                <c:pt idx="2">
                  <c:v>27311</c:v>
                </c:pt>
                <c:pt idx="3">
                  <c:v>30127</c:v>
                </c:pt>
                <c:pt idx="4">
                  <c:v>56504</c:v>
                </c:pt>
                <c:pt idx="5" formatCode="#,##0_ ">
                  <c:v>64474</c:v>
                </c:pt>
                <c:pt idx="6" formatCode="#,##0_ ">
                  <c:v>85527</c:v>
                </c:pt>
                <c:pt idx="7" formatCode="#,##0_ ">
                  <c:v>93310</c:v>
                </c:pt>
                <c:pt idx="8" formatCode="#,##0_ ">
                  <c:v>104610</c:v>
                </c:pt>
                <c:pt idx="9" formatCode="#,##0_ ">
                  <c:v>154138</c:v>
                </c:pt>
                <c:pt idx="10" formatCode="#,##0_ ">
                  <c:v>165964</c:v>
                </c:pt>
                <c:pt idx="11" formatCode="#,##0_ ">
                  <c:v>177650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1721116862439273E-2"/>
                  <c:y val="2.6751476397260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3.4541689676359309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7362262490279297E-2"/>
                  <c:y val="4.4368926057366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7362262490279297E-2"/>
                  <c:y val="3.5961670627000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7.4029667947819219E-2"/>
                  <c:y val="-2.11264656524117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7.3995257413076665E-2"/>
                  <c:y val="2.409711315129760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3.7362262490279401E-2"/>
                  <c:y val="3.315055703497724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2.4841140119949961E-2"/>
                  <c:y val="6.2584608792746313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1.8925225339235262E-2"/>
                  <c:y val="8.59717905303392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4.4717106064550427E-3"/>
                  <c:y val="-3.21158556932708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5190</c:v>
                </c:pt>
                <c:pt idx="1">
                  <c:v>13287</c:v>
                </c:pt>
                <c:pt idx="2">
                  <c:v>26966</c:v>
                </c:pt>
                <c:pt idx="3">
                  <c:v>28466</c:v>
                </c:pt>
                <c:pt idx="4">
                  <c:v>33615</c:v>
                </c:pt>
                <c:pt idx="5" formatCode="#,##0_ ">
                  <c:v>93589</c:v>
                </c:pt>
                <c:pt idx="6" formatCode="#,##0_ ">
                  <c:v>98590</c:v>
                </c:pt>
                <c:pt idx="7" formatCode="#,##0_ ">
                  <c:v>121919</c:v>
                </c:pt>
                <c:pt idx="8" formatCode="#,##0_ ">
                  <c:v>142053</c:v>
                </c:pt>
                <c:pt idx="9" formatCode="#,##0_ ">
                  <c:v>153430</c:v>
                </c:pt>
                <c:pt idx="10" formatCode="#,##0_ ">
                  <c:v>170653</c:v>
                </c:pt>
                <c:pt idx="11" formatCode="#,##0_ ">
                  <c:v>213602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3.6013800235944408E-2"/>
                  <c:y val="1.72045409161619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FF0835F-BCDE-4D72-AE15-EFCB85739977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8D8E92E5-1115-4E25-B0CC-4882A008CB73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7.1924606754960957E-2"/>
                  <c:y val="-5.508988423775946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B0758215-6CB3-4B39-BE87-9468AC6063EC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B2C2B634-36E7-4974-80FD-AD55159D3CC2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0.10436119411504143"/>
                  <c:y val="-2.460096388452615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18E5777A-3B1B-4098-AA61-5C971F06C8BC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9F47B153-0E4F-4FA1-B183-8E248A6B99A3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9.5899475673281276E-2"/>
                  <c:y val="-3.875793520823415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712614AD-7474-472B-AB22-BCEE655A3C75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3E564951-3E5A-4D30-8A5B-A210FF8A2CE3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6.8519337440794678E-2"/>
                  <c:y val="-4.282312458866516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44BAF5C-6AB3-4FC1-8681-04FA77E6DAC3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DB08B5BB-DF48-43FB-BEDB-8688BC378A3C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1.9744009697440265E-2"/>
                  <c:y val="4.576710282301869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7930E722-9984-496D-8FE8-B5B842C18873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DF1FA544-6DFD-405C-B7F6-CECD40E2D5BB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3.6616268978523839E-2"/>
                  <c:y val="0.1065080058487239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5B93403-227E-4F74-99A2-AFD3D5103EDD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41170150-0FF9-4664-95BE-3F841CE201D5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3.057977959246741E-2"/>
                  <c:y val="7.464065921132152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AAA62B73-4B1F-48C4-929C-E437CFB64EE7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83928B57-60B5-4545-A914-6EEEB2515578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0.13468231161061683"/>
                  <c:y val="-3.946940947195297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745DCDE9-9DCB-41E6-B946-12D97A06832B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D9D41246-D423-4DD9-99B8-B82A3402EFA2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6.4529563910458665E-2"/>
                  <c:y val="9.005615533237618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CEED2FCB-5FE9-45A7-8362-5D01D78A99DB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4A82A4E3-8E8D-4641-B301-0C510B8A079B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0.12448356944363474"/>
                  <c:y val="-3.57443083160938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17B848E1-1A3A-4F3B-B71D-02A707B878D0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79A48963-8E9E-4898-83E1-E3D0919974C4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-3.7320736992130607E-2"/>
                  <c:y val="-9.2806836500657734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271A389C-A83A-40A4-9186-D2668C4CF977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AB12E15C-A71A-4F68-A4FC-85844120C957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9493</c:v>
                </c:pt>
                <c:pt idx="1">
                  <c:v>19608</c:v>
                </c:pt>
                <c:pt idx="2">
                  <c:v>20868</c:v>
                </c:pt>
                <c:pt idx="3">
                  <c:v>43684</c:v>
                </c:pt>
                <c:pt idx="4">
                  <c:v>54449</c:v>
                </c:pt>
                <c:pt idx="5" formatCode="#,##0_ ">
                  <c:v>75981</c:v>
                </c:pt>
                <c:pt idx="6" formatCode="#,##0_ ">
                  <c:v>85591</c:v>
                </c:pt>
                <c:pt idx="7" formatCode="#,##0_ ">
                  <c:v>91957</c:v>
                </c:pt>
                <c:pt idx="8" formatCode="#,##0_ ">
                  <c:v>144243</c:v>
                </c:pt>
                <c:pt idx="9" formatCode="#,##0_ ">
                  <c:v>152704</c:v>
                </c:pt>
                <c:pt idx="10" formatCode="#,##0_ ">
                  <c:v>166724</c:v>
                </c:pt>
                <c:pt idx="11" formatCode="#,##0_ ">
                  <c:v>208410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4%</c:v>
                  </c:pt>
                  <c:pt idx="1">
                    <c:v>7%</c:v>
                  </c:pt>
                  <c:pt idx="2">
                    <c:v>8%</c:v>
                  </c:pt>
                  <c:pt idx="3">
                    <c:v>16%</c:v>
                  </c:pt>
                  <c:pt idx="4">
                    <c:v>21%</c:v>
                  </c:pt>
                  <c:pt idx="5">
                    <c:v>29%</c:v>
                  </c:pt>
                  <c:pt idx="6">
                    <c:v>32%</c:v>
                  </c:pt>
                  <c:pt idx="7">
                    <c:v>35%</c:v>
                  </c:pt>
                  <c:pt idx="8">
                    <c:v>54%</c:v>
                  </c:pt>
                  <c:pt idx="9">
                    <c:v>58%</c:v>
                  </c:pt>
                  <c:pt idx="10">
                    <c:v>63%</c:v>
                  </c:pt>
                  <c:pt idx="11">
                    <c:v>78%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lnSpc>
          <a:spcPct val="150000"/>
        </a:lnSpc>
        <a:defRPr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77273757199969E-2"/>
          <c:y val="0.10773449299879954"/>
          <c:w val="0.91360473221756089"/>
          <c:h val="0.83287780754572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已簽約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7.0004722841218878E-2"/>
                  <c:y val="-4.2781676152083052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sz="1200" dirty="0">
                        <a:solidFill>
                          <a:schemeClr val="tx1"/>
                        </a:solidFill>
                      </a:rPr>
                      <a:t>3</a:t>
                    </a: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2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16,471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823571226320568E-2"/>
                      <c:h val="8.159377235825728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3066-450D-A7E9-C4815C602DD2}"/>
                </c:ext>
              </c:extLst>
            </c:dLbl>
            <c:dLbl>
              <c:idx val="1"/>
              <c:layout>
                <c:manualLayout>
                  <c:x val="6.7448824237303168E-2"/>
                  <c:y val="3.4167945946847425E-2"/>
                </c:manualLayout>
              </c:layout>
              <c:tx>
                <c:rich>
                  <a:bodyPr rot="0" vert="horz" anchorCtr="0"/>
                  <a:lstStyle/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83%</a:t>
                    </a:r>
                  </a:p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42,781K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3324793761316E-2"/>
                      <c:h val="7.972520720931104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066-450D-A7E9-C4815C602DD2}"/>
                </c:ext>
              </c:extLst>
            </c:dLbl>
            <c:dLbl>
              <c:idx val="2"/>
              <c:layout>
                <c:manualLayout>
                  <c:x val="9.1149996263890073E-2"/>
                  <c:y val="3.3459387046779233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70</a:t>
                    </a:r>
                    <a:r>
                      <a:rPr lang="en-US" sz="1200" b="1" dirty="0"/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94,356</a:t>
                    </a:r>
                    <a:r>
                      <a:rPr lang="en-US" sz="1200" b="1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298D8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312403109345424E-2"/>
                      <c:h val="9.444719760964276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/>
                </a:pPr>
                <a:endParaRPr lang="zh-TW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工作表1!$B$2:$B$4</c:f>
              <c:numCache>
                <c:formatCode>0%</c:formatCode>
                <c:ptCount val="3"/>
                <c:pt idx="0">
                  <c:v>0.31862498549154639</c:v>
                </c:pt>
                <c:pt idx="1">
                  <c:v>0.82631873756591279</c:v>
                </c:pt>
                <c:pt idx="2">
                  <c:v>0.69912494535539371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66-450D-A7E9-C4815C602DD2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可簽約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66-450D-A7E9-C4815C602DD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66-450D-A7E9-C4815C602DD2}"/>
                </c:ext>
              </c:extLst>
            </c:dLbl>
            <c:dLbl>
              <c:idx val="2"/>
              <c:layout>
                <c:manualLayout>
                  <c:x val="9.0912363565029533E-2"/>
                  <c:y val="4.9917754794677548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dirty="0"/>
                      <a:t>74%</a:t>
                    </a:r>
                  </a:p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dirty="0"/>
                      <a:t>99,927</a:t>
                    </a:r>
                    <a:r>
                      <a:rPr lang="en-US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838869796411649E-2"/>
                      <c:h val="0.1061945140806912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6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solidFill>
                      <a:srgbClr val="0000FF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工作表1!$C$2:$C$4</c:f>
              <c:numCache>
                <c:formatCode>0%</c:formatCode>
                <c:ptCount val="3"/>
                <c:pt idx="0">
                  <c:v>0.14856656478508143</c:v>
                </c:pt>
                <c:pt idx="1">
                  <c:v>9.2712417669441605E-2</c:v>
                </c:pt>
                <c:pt idx="2">
                  <c:v>4.1277979890784883E-2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6-450D-A7E9-C4815C602DD2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推廣中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66-450D-A7E9-C4815C602DD2}"/>
                </c:ext>
              </c:extLst>
            </c:dLbl>
            <c:dLbl>
              <c:idx val="1"/>
              <c:layout>
                <c:manualLayout>
                  <c:x val="6.7838100016236191E-2"/>
                  <c:y val="-6.1030498075385069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99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51,241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48286257999395E-2"/>
                      <c:h val="9.061088162089146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9-3066-450D-A7E9-C4815C602DD2}"/>
                </c:ext>
              </c:extLst>
            </c:dLbl>
            <c:dLbl>
              <c:idx val="2"/>
              <c:layout>
                <c:manualLayout>
                  <c:x val="8.9798672104070984E-2"/>
                  <c:y val="-4.0529820186924755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85%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114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,</a:t>
                    </a: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7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2</a:t>
                    </a: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3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779605037441466E-2"/>
                      <c:h val="9.516660774713782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A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lnSpc>
                    <a:spcPts val="1800"/>
                  </a:lnSpc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工作表1!$D$2:$D$4</c:f>
              <c:numCache>
                <c:formatCode>0%</c:formatCode>
                <c:ptCount val="3"/>
                <c:pt idx="0">
                  <c:v>3.7721979339962082E-2</c:v>
                </c:pt>
                <c:pt idx="1">
                  <c:v>7.0693218472949224E-2</c:v>
                </c:pt>
                <c:pt idx="2">
                  <c:v>0.10963004675355467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066-450D-A7E9-C4815C602DD2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努力中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8046694454284337E-2"/>
                  <c:y val="-7.6232095234046837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47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24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,</a:t>
                    </a: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151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778410667536002E-2"/>
                      <c:h val="8.179214373997492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E560-41BE-9D5B-D4B814DECF44}"/>
                </c:ext>
              </c:extLst>
            </c:dLbl>
            <c:dLbl>
              <c:idx val="1"/>
              <c:layout>
                <c:manualLayout>
                  <c:x val="6.8194528795397641E-2"/>
                  <c:y val="0.26123475244202166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dirty="0">
                        <a:solidFill>
                          <a:srgbClr val="0000FF"/>
                        </a:solidFill>
                      </a:rPr>
                      <a:t>92%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47,581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386538888824184E-2"/>
                      <c:h val="8.305375703021181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E560-41BE-9D5B-D4B814DECF44}"/>
                </c:ext>
              </c:extLst>
            </c:dLbl>
            <c:dLbl>
              <c:idx val="2"/>
              <c:layout>
                <c:manualLayout>
                  <c:x val="8.9773865538179592E-2"/>
                  <c:y val="-0.1158689751642976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dirty="0">
                        <a:solidFill>
                          <a:srgbClr val="0000FF"/>
                        </a:solidFill>
                      </a:rPr>
                      <a:t>94%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126,723K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c:rich>
              </c:tx>
              <c:spPr>
                <a:noFill/>
                <a:ln w="38100">
                  <a:solidFill>
                    <a:srgbClr val="F4B183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369817015257536E-2"/>
                      <c:h val="0.1045707743712066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E560-41BE-9D5B-D4B814DECF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工作表1!$E$2:$E$4</c:f>
              <c:numCache>
                <c:formatCode>0%</c:formatCode>
                <c:ptCount val="3"/>
                <c:pt idx="0">
                  <c:v>0.19073780322668007</c:v>
                </c:pt>
                <c:pt idx="1">
                  <c:v>1.1106175033318526</c:v>
                </c:pt>
                <c:pt idx="2">
                  <c:v>8.8913257707668031E-2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66-450D-A7E9-C4815C602DD2}"/>
            </c:ext>
          </c:extLst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缺口</c:v>
                </c:pt>
              </c:strCache>
            </c:strRef>
          </c:tx>
          <c:spPr>
            <a:solidFill>
              <a:srgbClr val="FF66FF"/>
            </a:solidFill>
          </c:spPr>
          <c:invertIfNegative val="0"/>
          <c:dLbls>
            <c:dLbl>
              <c:idx val="0"/>
              <c:layout>
                <c:manualLayout>
                  <c:x val="1.2440652689529723E-2"/>
                  <c:y val="-0.36901381622595397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30% </a:t>
                    </a:r>
                  </a:p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(15,733K)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48285642640337"/>
                      <c:h val="0.1398380134451315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8B4F-4BD8-B683-2483D11E9D09}"/>
                </c:ext>
              </c:extLst>
            </c:dLbl>
            <c:dLbl>
              <c:idx val="1"/>
              <c:layout>
                <c:manualLayout>
                  <c:x val="-1.3955464267528229E-3"/>
                  <c:y val="-0.1184488792824049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D36E9F3-5DC7-46AB-A011-E10E89600C19}" type="VALUE">
                      <a:rPr lang="en-US" altLang="zh-TW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  </a:t>
                    </a: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(1,372K)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6F-4429-BB21-2E5DE91388FE}"/>
                </c:ext>
              </c:extLst>
            </c:dLbl>
            <c:dLbl>
              <c:idx val="2"/>
              <c:layout>
                <c:manualLayout>
                  <c:x val="-1.7963060236646415E-3"/>
                  <c:y val="-8.3142001803995808E-2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fld id="{CD168ECF-82D2-41E8-B26F-1DE8E06D931E}" type="VALUE">
                      <a: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pPr algn="ctr" rtl="0">
                        <a:defRPr lang="en-US" altLang="zh-TW" sz="1400" b="0" i="0" u="none" strike="noStrike" kern="1200" baseline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sz="1400" b="0" i="0" u="none" strike="noStrike" kern="1200" baseline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t>   (8,240K)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573627161421188E-2"/>
                      <c:h val="0.10726457164247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86F-4429-BB21-2E5DE91388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工作表1!$F$2:$F$4</c:f>
              <c:numCache>
                <c:formatCode>0%</c:formatCode>
                <c:ptCount val="3"/>
                <c:pt idx="0">
                  <c:v>0.30434866715673004</c:v>
                </c:pt>
                <c:pt idx="1">
                  <c:v>-1.1003418770401563</c:v>
                </c:pt>
                <c:pt idx="2">
                  <c:v>6.105377029259873E-2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3-4D00-8C4F-B9FBC9EA0FE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0"/>
        <c:overlap val="100"/>
        <c:axId val="1269658784"/>
        <c:axId val="1269659872"/>
      </c:barChart>
      <c:catAx>
        <c:axId val="126965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200" b="1"/>
            </a:pPr>
            <a:endParaRPr lang="zh-TW"/>
          </a:p>
        </c:txPr>
        <c:crossAx val="1269659872"/>
        <c:crosses val="autoZero"/>
        <c:auto val="1"/>
        <c:lblAlgn val="ctr"/>
        <c:lblOffset val="100"/>
        <c:noMultiLvlLbl val="0"/>
      </c:catAx>
      <c:valAx>
        <c:axId val="12696598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TW"/>
          </a:p>
        </c:txPr>
        <c:crossAx val="1269658784"/>
        <c:crosses val="autoZero"/>
        <c:crossBetween val="between"/>
      </c:valAx>
      <c:spPr>
        <a:noFill/>
        <a:effectLst/>
      </c:spPr>
    </c:plotArea>
    <c:legend>
      <c:legendPos val="b"/>
      <c:layout>
        <c:manualLayout>
          <c:xMode val="edge"/>
          <c:yMode val="edge"/>
          <c:x val="9.7688249872697596E-3"/>
          <c:y val="4.5557261262463454E-3"/>
          <c:w val="0.19652084781533249"/>
          <c:h val="0.10060621648559449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微軟正黑體" panose="020B0604030504040204" pitchFamily="34" charset="-120"/>
          <a:ea typeface="微軟正黑體" panose="020B0604030504040204" pitchFamily="34" charset="-120"/>
        </a:defRPr>
      </a:pPr>
      <a:endParaRPr lang="zh-TW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6993944" y="1330719"/>
          <a:ext cx="715862" cy="338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0.07465</cdr:x>
      <cdr:y>0.85241</cdr:y>
    </cdr:from>
    <cdr:to>
      <cdr:x>0.19035</cdr:x>
      <cdr:y>0.90407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79343" y="4752528"/>
          <a:ext cx="1052914" cy="288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0.5523</cdr:x>
      <cdr:y>0.35489</cdr:y>
    </cdr:from>
    <cdr:to>
      <cdr:x>0.63377</cdr:x>
      <cdr:y>0.43769</cdr:y>
    </cdr:to>
    <cdr:sp macro="" textlink="">
      <cdr:nvSpPr>
        <cdr:cNvPr id="6" name="矩形 5">
          <a:extLst xmlns:a="http://schemas.openxmlformats.org/drawingml/2006/main">
            <a:ext uri="{FF2B5EF4-FFF2-40B4-BE49-F238E27FC236}">
              <a16:creationId xmlns:a16="http://schemas.microsoft.com/office/drawing/2014/main" id="{C93128CC-7751-4C3F-842B-19BDB1930108}"/>
            </a:ext>
          </a:extLst>
        </cdr:cNvPr>
        <cdr:cNvSpPr/>
      </cdr:nvSpPr>
      <cdr:spPr>
        <a:xfrm xmlns:a="http://schemas.openxmlformats.org/drawingml/2006/main">
          <a:off x="6044766" y="1978636"/>
          <a:ext cx="891601" cy="461643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210</a:t>
          </a: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%</a:t>
          </a:r>
        </a:p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108</a:t>
          </a: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,741K</a:t>
          </a:r>
        </a:p>
      </cdr:txBody>
    </cdr:sp>
  </cdr:relSizeAnchor>
  <cdr:relSizeAnchor xmlns:cdr="http://schemas.openxmlformats.org/drawingml/2006/chartDrawing">
    <cdr:from>
      <cdr:x>0.25066</cdr:x>
      <cdr:y>0.3376</cdr:y>
    </cdr:from>
    <cdr:to>
      <cdr:x>0.32121</cdr:x>
      <cdr:y>0.4204</cdr:y>
    </cdr:to>
    <cdr:sp macro="" textlink="">
      <cdr:nvSpPr>
        <cdr:cNvPr id="7" name="矩形 6"/>
        <cdr:cNvSpPr/>
      </cdr:nvSpPr>
      <cdr:spPr>
        <a:xfrm xmlns:a="http://schemas.openxmlformats.org/drawingml/2006/main">
          <a:off x="2743392" y="1882257"/>
          <a:ext cx="772147" cy="461643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70%</a:t>
          </a:r>
        </a:p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35,961K</a:t>
          </a:r>
        </a:p>
      </cdr:txBody>
    </cdr:sp>
  </cdr:relSizeAnchor>
  <cdr:relSizeAnchor xmlns:cdr="http://schemas.openxmlformats.org/drawingml/2006/chartDrawing">
    <cdr:from>
      <cdr:x>0.34787</cdr:x>
      <cdr:y>0.47968</cdr:y>
    </cdr:from>
    <cdr:to>
      <cdr:x>0.49261</cdr:x>
      <cdr:y>0.5956</cdr:y>
    </cdr:to>
    <cdr:sp macro="" textlink="">
      <cdr:nvSpPr>
        <cdr:cNvPr id="8" name="矩形 7"/>
        <cdr:cNvSpPr/>
      </cdr:nvSpPr>
      <cdr:spPr>
        <a:xfrm xmlns:a="http://schemas.openxmlformats.org/drawingml/2006/main">
          <a:off x="3807300" y="2674383"/>
          <a:ext cx="1584133" cy="646331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FFFF0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推廣中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寬緯     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160K</a:t>
          </a:r>
        </a:p>
        <a:p xmlns:a="http://schemas.openxmlformats.org/drawingml/2006/main"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MAG IP        3,500K</a:t>
          </a:r>
        </a:p>
      </cdr:txBody>
    </cdr:sp>
  </cdr:relSizeAnchor>
  <cdr:relSizeAnchor xmlns:cdr="http://schemas.openxmlformats.org/drawingml/2006/chartDrawing">
    <cdr:from>
      <cdr:x>0.34884</cdr:x>
      <cdr:y>0.61522</cdr:y>
    </cdr:from>
    <cdr:to>
      <cdr:x>0.49261</cdr:x>
      <cdr:y>0.69802</cdr:y>
    </cdr:to>
    <cdr:sp macro="" textlink="">
      <cdr:nvSpPr>
        <cdr:cNvPr id="9" name="矩形 8"/>
        <cdr:cNvSpPr/>
      </cdr:nvSpPr>
      <cdr:spPr>
        <a:xfrm xmlns:a="http://schemas.openxmlformats.org/drawingml/2006/main">
          <a:off x="3817958" y="3430111"/>
          <a:ext cx="1573517" cy="461644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92D05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可簽約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美律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4,800K</a:t>
          </a:r>
        </a:p>
      </cdr:txBody>
    </cdr:sp>
  </cdr:relSizeAnchor>
  <cdr:relSizeAnchor xmlns:cdr="http://schemas.openxmlformats.org/drawingml/2006/chartDrawing">
    <cdr:from>
      <cdr:x>0.20452</cdr:x>
      <cdr:y>0.39829</cdr:y>
    </cdr:from>
    <cdr:to>
      <cdr:x>0.305</cdr:x>
      <cdr:y>0.5623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1861241" y="2220619"/>
          <a:ext cx="914406" cy="914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91DCDE-5A58-4C3D-996E-BD1B25B4BD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223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6363" y="742950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5" y="4716105"/>
            <a:ext cx="4985806" cy="446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F61BC97-980A-450C-A04C-16BC36E16F9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2056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503" fontAlgn="auto">
              <a:spcBef>
                <a:spcPts val="0"/>
              </a:spcBef>
              <a:spcAft>
                <a:spcPts val="0"/>
              </a:spcAft>
              <a:defRPr/>
            </a:pPr>
            <a:fld id="{44CE71AA-09F8-4FB5-8A13-288836B8A8A4}" type="slidenum">
              <a:rPr kumimoji="0" lang="zh-TW" altLang="en-US">
                <a:solidFill>
                  <a:prstClr val="black"/>
                </a:solidFill>
                <a:latin typeface="Calibri" panose="020F0502020204030204"/>
              </a:rPr>
              <a:pPr defTabSz="912503" fontAlgn="auto">
                <a:spcBef>
                  <a:spcPts val="0"/>
                </a:spcBef>
                <a:spcAft>
                  <a:spcPts val="0"/>
                </a:spcAft>
                <a:defRPr/>
              </a:pPr>
              <a:t>0</a:t>
            </a:fld>
            <a:endParaRPr kumimoji="0" lang="zh-TW" alt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8428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0" dirty="0"/>
              <a:t>衍生缺口：目標</a:t>
            </a:r>
            <a:r>
              <a:rPr lang="en-US" altLang="zh-TW" b="0" dirty="0"/>
              <a:t>38,706-A</a:t>
            </a:r>
            <a:r>
              <a:rPr lang="zh-TW" altLang="en-US" b="0" dirty="0"/>
              <a:t>組</a:t>
            </a:r>
            <a:r>
              <a:rPr lang="en-US" altLang="zh-TW" b="0" dirty="0"/>
              <a:t>(13,143</a:t>
            </a:r>
            <a:r>
              <a:rPr lang="zh-TW" altLang="en-US" b="0" dirty="0"/>
              <a:t>慧保</a:t>
            </a:r>
            <a:r>
              <a:rPr lang="en-US" altLang="zh-TW" b="0" dirty="0"/>
              <a:t>+22</a:t>
            </a:r>
            <a:r>
              <a:rPr lang="zh-TW" altLang="en-US" b="0" dirty="0"/>
              <a:t>智權</a:t>
            </a:r>
            <a:r>
              <a:rPr lang="en-US" altLang="zh-TW" b="0" dirty="0"/>
              <a:t>+3,501</a:t>
            </a:r>
            <a:r>
              <a:rPr lang="zh-TW" altLang="en-US" b="0" dirty="0"/>
              <a:t>豐趣</a:t>
            </a:r>
            <a:r>
              <a:rPr lang="en-US" altLang="zh-TW" b="0" dirty="0"/>
              <a:t>)-H(750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旳蔓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+2,000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資敏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光田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+1500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群邁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+2500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丞瑋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+1500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昱誠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+1400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凌網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+300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欣技</a:t>
            </a:r>
            <a:r>
              <a:rPr lang="en-US" altLang="zh-TW" b="0" dirty="0"/>
              <a:t>)-S(1600</a:t>
            </a:r>
            <a:r>
              <a:rPr lang="zh-TW" altLang="en-US" b="0" dirty="0"/>
              <a:t>云泰</a:t>
            </a:r>
            <a:r>
              <a:rPr lang="en-US" altLang="zh-TW" b="0" dirty="0"/>
              <a:t>+286</a:t>
            </a:r>
            <a:r>
              <a:rPr lang="zh-TW" altLang="en-US" b="0" dirty="0"/>
              <a:t>大可</a:t>
            </a:r>
            <a:r>
              <a:rPr lang="en-US" altLang="zh-TW" b="0" dirty="0"/>
              <a:t>)-U(1,000</a:t>
            </a:r>
            <a:r>
              <a:rPr lang="zh-TW" altLang="en-US" b="0" dirty="0"/>
              <a:t>中基</a:t>
            </a:r>
            <a:r>
              <a:rPr lang="en-US" altLang="zh-TW" b="0" dirty="0"/>
              <a:t>+375</a:t>
            </a:r>
            <a:r>
              <a:rPr lang="zh-TW" altLang="en-US" b="0" dirty="0"/>
              <a:t>米特</a:t>
            </a:r>
            <a:r>
              <a:rPr lang="en-US" altLang="zh-TW" b="0" dirty="0"/>
              <a:t>+375</a:t>
            </a:r>
            <a:r>
              <a:rPr lang="zh-TW" altLang="en-US" b="0" dirty="0"/>
              <a:t>漢將</a:t>
            </a:r>
            <a:r>
              <a:rPr lang="en-US" altLang="zh-TW" b="0" dirty="0"/>
              <a:t>+1,000</a:t>
            </a:r>
            <a:r>
              <a:rPr lang="zh-TW" altLang="en-US" b="0" dirty="0"/>
              <a:t>鮮速</a:t>
            </a:r>
            <a:r>
              <a:rPr lang="en-US" altLang="zh-TW" b="0" dirty="0"/>
              <a:t>+1,000</a:t>
            </a:r>
            <a:r>
              <a:rPr lang="zh-TW" altLang="en-US" b="0" dirty="0"/>
              <a:t>漢錸</a:t>
            </a:r>
            <a:r>
              <a:rPr lang="en-US" altLang="zh-TW" b="0" dirty="0"/>
              <a:t>+1,500</a:t>
            </a:r>
            <a:r>
              <a:rPr lang="zh-TW" altLang="en-US" b="0" dirty="0"/>
              <a:t>威剛</a:t>
            </a:r>
            <a:r>
              <a:rPr lang="en-US" altLang="zh-TW" b="0" dirty="0"/>
              <a:t>+476</a:t>
            </a:r>
            <a:r>
              <a:rPr lang="zh-TW" altLang="en-US" b="0" dirty="0"/>
              <a:t>萬采</a:t>
            </a:r>
            <a:r>
              <a:rPr lang="en-US" altLang="zh-TW" b="0" dirty="0"/>
              <a:t>+1200</a:t>
            </a:r>
            <a:r>
              <a:rPr lang="zh-TW" altLang="en-US" b="0" dirty="0"/>
              <a:t>彩奕</a:t>
            </a:r>
            <a:r>
              <a:rPr lang="en-US" altLang="zh-TW" b="0" dirty="0"/>
              <a:t>+500</a:t>
            </a:r>
            <a:r>
              <a:rPr lang="zh-TW" altLang="en-US" b="0" dirty="0"/>
              <a:t>車博</a:t>
            </a:r>
            <a:r>
              <a:rPr lang="en-US" altLang="zh-TW" b="0" dirty="0"/>
              <a:t>+876</a:t>
            </a:r>
            <a:r>
              <a:rPr lang="zh-TW" altLang="en-US" b="0" dirty="0"/>
              <a:t>碩網</a:t>
            </a:r>
            <a:r>
              <a:rPr lang="en-US" altLang="zh-TW" b="0" dirty="0"/>
              <a:t>+500</a:t>
            </a:r>
            <a:r>
              <a:rPr lang="zh-TW" altLang="en-US" b="0" dirty="0"/>
              <a:t>萬州通</a:t>
            </a:r>
            <a:r>
              <a:rPr lang="en-US" altLang="zh-TW" b="0" dirty="0"/>
              <a:t>)=902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lang="en-US" altLang="zh-TW" b="0" dirty="0"/>
              <a:t>H</a:t>
            </a:r>
            <a:r>
              <a:rPr lang="zh-TW" altLang="en-US" b="0" dirty="0"/>
              <a:t>組高齡</a:t>
            </a:r>
            <a:r>
              <a:rPr lang="en-US" altLang="zh-TW" b="0" dirty="0"/>
              <a:t>8</a:t>
            </a:r>
            <a:r>
              <a:rPr lang="zh-TW" altLang="en-US" b="0" dirty="0"/>
              <a:t>案</a:t>
            </a:r>
            <a:r>
              <a:rPr lang="en-US" altLang="zh-TW" b="0" dirty="0"/>
              <a:t>=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1,430K+H000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榮騰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95K+H000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翔星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95K+H000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愛力思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95K+H200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)95K+H200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)95K+H200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)95K+H100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合進製麵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)95K=2,095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858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B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530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共識：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努力中：成案率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0~59%-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初洽、業科案未送件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推廣中：成案率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60~80%-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已啟動議約動作、金額達共識、業科已送件未審查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可簽約：成案率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81~99%-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洽案系統成本訂價送簽或法務議約完成或用印簽辦中、業科審查通過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H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組推廣中高齡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(8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案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芝程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1430+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榮騰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翔星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愛力思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鴻鼎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知多思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智齡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合進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95=2095</a:t>
            </a:r>
            <a:b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H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組其他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順盈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300+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台網學會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388+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台網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388=1076</a:t>
            </a:r>
          </a:p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U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組其他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全台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720+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銳馳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360+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全虹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457+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大昌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445+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威剛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115+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邦士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476+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漢將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375+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米特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375+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中華機械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158+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新竹物流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590+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中基興業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1000+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鮮速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1000+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家福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1176+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商研院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986+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家福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1260+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聯億通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200+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彩奕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1200+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商研院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1333+(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4381)=16,607</a:t>
            </a:r>
          </a:p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S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組其他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遠傳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143+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高齡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2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案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190+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行政處委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770+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雙葉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952+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1,630=3,685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1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13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41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6781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A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智權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22K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、慧保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12,000K(9,720K-6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2,280K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-8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豐趣股權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(3,501K-8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b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H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1800" b="0" i="0" u="none" strike="sng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晉弘</a:t>
            </a:r>
            <a:r>
              <a:rPr lang="en-US" altLang="zh-TW" sz="1800" b="0" i="0" u="none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600K(</a:t>
            </a:r>
            <a:r>
              <a:rPr lang="zh-TW" altLang="en-US" sz="1800" b="0" i="0" u="none" strike="sng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已現況結案</a:t>
            </a:r>
            <a:r>
              <a:rPr lang="en-US" altLang="zh-TW" sz="1800" b="0" i="0" u="none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資敏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(2,000K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-9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、光田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、欣技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(300K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、丞瑋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(2,500K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、芝程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(450K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、群邁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(300K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專利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1,200K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、凌網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(1,500K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專利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b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S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云泰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(500K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專利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-5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1,100K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、大可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(286K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、泰沂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1,500K(backlog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月，待業科結果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MAG3,500K(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b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U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中基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1,000K(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-6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、鮮速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1,000K(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-7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、彩奕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1,200K(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專利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件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漢將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375K(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、米特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(1)1,000K(backlog-11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、米特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(2)375K(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華威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專利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、漢錸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1,000K(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、萬采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476K(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、車博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571K(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、碩網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1714K(286K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專利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1429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、數偉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2800" dirty="0"/>
              <a:t> </a:t>
            </a:r>
            <a:endParaRPr lang="en-US" altLang="zh-TW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671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5269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6612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133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323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82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32257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7855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8860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39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6727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4330507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673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38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5676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19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028870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5120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9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78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156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696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8707219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72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733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1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4"/>
          <a:srcRect r="31073"/>
          <a:stretch/>
        </p:blipFill>
        <p:spPr bwMode="auto">
          <a:xfrm>
            <a:off x="16934" y="-7938"/>
            <a:ext cx="1950608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78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39618" y="1628800"/>
            <a:ext cx="6858001" cy="1513898"/>
          </a:xfrm>
          <a:prstGeom prst="rect">
            <a:avLst/>
          </a:prstGeom>
          <a:noFill/>
          <a:ln>
            <a:noFill/>
          </a:ln>
        </p:spPr>
        <p:txBody>
          <a:bodyPr lIns="71837" tIns="35918" rIns="71837" bIns="35918"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服科中心  </a:t>
            </a:r>
            <a:endParaRPr lang="en-US" altLang="zh-TW" sz="34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推廣業務報告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16948" y="4977476"/>
            <a:ext cx="9161252" cy="111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837" tIns="35918" rIns="71837" bIns="35918">
            <a:spAutoFit/>
          </a:bodyPr>
          <a:lstStyle/>
          <a:p>
            <a:pPr algn="ctr" defTabSz="717947" ea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2024/12/10</a:t>
            </a:r>
          </a:p>
          <a:p>
            <a:pPr algn="ctr" defTabSz="717947" eaLnBrk="1" hangingPunct="1">
              <a:lnSpc>
                <a:spcPct val="150000"/>
              </a:lnSpc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企推組報告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9832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935760" y="1412776"/>
            <a:ext cx="4824535" cy="3312368"/>
          </a:xfrm>
        </p:spPr>
        <p:txBody>
          <a:bodyPr/>
          <a:lstStyle/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中心企業收入簽約統計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本年度衍生預計達成數累計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本年度企收預計達成數累計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提醒事項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82929" y="260648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3200" b="1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報告重點</a:t>
            </a:r>
          </a:p>
        </p:txBody>
      </p:sp>
    </p:spTree>
    <p:extLst>
      <p:ext uri="{BB962C8B-B14F-4D97-AF65-F5344CB8AC3E}">
        <p14:creationId xmlns:p14="http://schemas.microsoft.com/office/powerpoint/2010/main" val="249879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4626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26671"/>
              </p:ext>
            </p:extLst>
          </p:nvPr>
        </p:nvGraphicFramePr>
        <p:xfrm>
          <a:off x="623392" y="590724"/>
          <a:ext cx="10549095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9086463" y="700138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8677893" y="408635"/>
            <a:ext cx="2494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265,494</a:t>
            </a:r>
            <a:endParaRPr lang="zh-TW" altLang="en-US" sz="2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4DCC574-2C05-46D9-ABC5-E31728F36F9E}"/>
              </a:ext>
            </a:extLst>
          </p:cNvPr>
          <p:cNvSpPr txBox="1"/>
          <p:nvPr/>
        </p:nvSpPr>
        <p:spPr>
          <a:xfrm>
            <a:off x="1127448" y="4693441"/>
            <a:ext cx="2880320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本期主要新增簽約：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13,857K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書立得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(11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中華貨物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2,857K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數緯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華威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500K 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9FD17D8-AD15-464B-837B-CE0B8C2C08EB}"/>
              </a:ext>
            </a:extLst>
          </p:cNvPr>
          <p:cNvSpPr txBox="1"/>
          <p:nvPr/>
        </p:nvSpPr>
        <p:spPr>
          <a:xfrm>
            <a:off x="-3256679" y="984750"/>
            <a:ext cx="3137567" cy="3085471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12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月預計簽約：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37,829K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群邁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巨鷗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4,762K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巨鷗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952K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宏達電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1,905K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A000XR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協會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2,857K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寬緯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160K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凌網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6,428K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欣技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鮮速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全順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車博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571K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碩網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1,714K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牧羊人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2,430K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美律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S200MAG(IP)                       3,500K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450K</a:t>
            </a:r>
          </a:p>
        </p:txBody>
      </p:sp>
      <p:sp>
        <p:nvSpPr>
          <p:cNvPr id="3" name="矩形 2"/>
          <p:cNvSpPr/>
          <p:nvPr/>
        </p:nvSpPr>
        <p:spPr>
          <a:xfrm>
            <a:off x="1703512" y="981816"/>
            <a:ext cx="5112568" cy="18774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9388" indent="-179388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企收簽約數</a:t>
            </a:r>
            <a:r>
              <a:rPr lang="zh-TW" altLang="en-US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12/10</a:t>
            </a:r>
            <a:r>
              <a:rPr lang="zh-TW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達成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170,581K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BP:140,603K</a:t>
            </a:r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IP:29,978K</a:t>
            </a:r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14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9388" indent="-179388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( 37,829K )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=208,410K(78%)</a:t>
            </a:r>
          </a:p>
          <a:p>
            <a:pPr marL="179388" indent="-179388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已簽約，不含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backlog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及成案率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&gt;60%)</a:t>
            </a:r>
            <a:r>
              <a:rPr lang="zh-TW" altLang="en-US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10,371K(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5,374K,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4,584K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U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3,196K)</a:t>
            </a:r>
            <a:endParaRPr lang="en-US" altLang="zh-TW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10FEAE77-C936-4405-B7AF-0F2FC6309345}"/>
              </a:ext>
            </a:extLst>
          </p:cNvPr>
          <p:cNvCxnSpPr>
            <a:cxnSpLocks/>
          </p:cNvCxnSpPr>
          <p:nvPr/>
        </p:nvCxnSpPr>
        <p:spPr>
          <a:xfrm>
            <a:off x="6816080" y="1268760"/>
            <a:ext cx="3384376" cy="72008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>
            <a:extLst>
              <a:ext uri="{FF2B5EF4-FFF2-40B4-BE49-F238E27FC236}">
                <a16:creationId xmlns:a16="http://schemas.microsoft.com/office/drawing/2014/main" id="{29E321ED-0C16-4654-B05B-8A9E5B000B02}"/>
              </a:ext>
            </a:extLst>
          </p:cNvPr>
          <p:cNvSpPr txBox="1"/>
          <p:nvPr/>
        </p:nvSpPr>
        <p:spPr>
          <a:xfrm>
            <a:off x="8252145" y="4670184"/>
            <a:ext cx="3312368" cy="630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FY114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預計簽約</a:t>
            </a:r>
            <a:r>
              <a:rPr kumimoji="0" lang="en-US" altLang="zh-TW" sz="14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未計入加總</a:t>
            </a:r>
            <a:r>
              <a:rPr kumimoji="0" lang="en-US" altLang="zh-TW" sz="14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10,152K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今口香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IP+BP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10,152K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894ACE1E-D525-4D48-A411-78918D6ABB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981" y="4631829"/>
            <a:ext cx="3169951" cy="222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373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接點 5"/>
          <p:cNvCxnSpPr>
            <a:cxnSpLocks/>
          </p:cNvCxnSpPr>
          <p:nvPr/>
        </p:nvCxnSpPr>
        <p:spPr>
          <a:xfrm>
            <a:off x="663334" y="4045982"/>
            <a:ext cx="11097548" cy="0"/>
          </a:xfrm>
          <a:prstGeom prst="line">
            <a:avLst/>
          </a:prstGeom>
          <a:ln w="190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944368522"/>
              </p:ext>
            </p:extLst>
          </p:nvPr>
        </p:nvGraphicFramePr>
        <p:xfrm>
          <a:off x="623659" y="563495"/>
          <a:ext cx="10944683" cy="5753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49391" y="-23412"/>
            <a:ext cx="6294333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</a:p>
        </p:txBody>
      </p:sp>
      <p:sp>
        <p:nvSpPr>
          <p:cNvPr id="10" name="矩形 9"/>
          <p:cNvSpPr/>
          <p:nvPr/>
        </p:nvSpPr>
        <p:spPr>
          <a:xfrm>
            <a:off x="7710645" y="798460"/>
            <a:ext cx="1762326" cy="1015663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今口香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 10,152K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碩網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1,714K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全順     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牧羊人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2,430K</a:t>
            </a:r>
          </a:p>
        </p:txBody>
      </p:sp>
      <p:sp>
        <p:nvSpPr>
          <p:cNvPr id="11" name="文字方塊 1"/>
          <p:cNvSpPr txBox="1"/>
          <p:nvPr/>
        </p:nvSpPr>
        <p:spPr>
          <a:xfrm>
            <a:off x="2235064" y="6272153"/>
            <a:ext cx="1668812" cy="38910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51,694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</a:p>
        </p:txBody>
      </p:sp>
      <p:sp>
        <p:nvSpPr>
          <p:cNvPr id="16" name="矩形 15"/>
          <p:cNvSpPr/>
          <p:nvPr/>
        </p:nvSpPr>
        <p:spPr>
          <a:xfrm>
            <a:off x="7710645" y="1883560"/>
            <a:ext cx="1584176" cy="646331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鮮速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571K</a:t>
            </a:r>
          </a:p>
        </p:txBody>
      </p:sp>
      <p:sp>
        <p:nvSpPr>
          <p:cNvPr id="17" name="文字方塊 1"/>
          <p:cNvSpPr txBox="1"/>
          <p:nvPr/>
        </p:nvSpPr>
        <p:spPr>
          <a:xfrm>
            <a:off x="5445414" y="6299641"/>
            <a:ext cx="1668812" cy="36623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</a:t>
            </a:r>
          </a:p>
        </p:txBody>
      </p:sp>
      <p:sp>
        <p:nvSpPr>
          <p:cNvPr id="18" name="文字方塊 1"/>
          <p:cNvSpPr txBox="1"/>
          <p:nvPr/>
        </p:nvSpPr>
        <p:spPr>
          <a:xfrm>
            <a:off x="8812077" y="6287584"/>
            <a:ext cx="1742831" cy="37828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134,963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sz="1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373581" y="3352333"/>
            <a:ext cx="778382" cy="461665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</a:p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26,101K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A6A545A-F9C5-4BA4-8CE0-B93CD0A45BB0}"/>
              </a:ext>
            </a:extLst>
          </p:cNvPr>
          <p:cNvSpPr/>
          <p:nvPr/>
        </p:nvSpPr>
        <p:spPr>
          <a:xfrm>
            <a:off x="4430959" y="2115845"/>
            <a:ext cx="1584175" cy="1200329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中強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36,000K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泰沂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產創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魔毒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魔毒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</a:p>
          <a:p>
            <a:pPr>
              <a:defRPr/>
            </a:pP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Joy BP+IP    3,500K</a:t>
            </a:r>
          </a:p>
        </p:txBody>
      </p:sp>
      <p:sp>
        <p:nvSpPr>
          <p:cNvPr id="19" name="矩形 18"/>
          <p:cNvSpPr/>
          <p:nvPr/>
        </p:nvSpPr>
        <p:spPr>
          <a:xfrm>
            <a:off x="4430959" y="4702493"/>
            <a:ext cx="1584175" cy="1569660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國際航電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保安捌肆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27,000K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大可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1,429K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傑萌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捷徑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3,067K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云泰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1,600K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小額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3,685K</a:t>
            </a:r>
          </a:p>
        </p:txBody>
      </p:sp>
      <p:sp>
        <p:nvSpPr>
          <p:cNvPr id="28" name="矩形 27"/>
          <p:cNvSpPr/>
          <p:nvPr/>
        </p:nvSpPr>
        <p:spPr>
          <a:xfrm>
            <a:off x="7710645" y="2600949"/>
            <a:ext cx="1584176" cy="3785652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數偉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華威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 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書立得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中華貨物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2,857K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萊爾富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3,440K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全台物流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720K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1,900K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三欣園藝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14,000K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旭貿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5,800K</a:t>
            </a:r>
          </a:p>
          <a:p>
            <a:pPr>
              <a:defRPr/>
            </a:pPr>
            <a:r>
              <a:rPr kumimoji="0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萬采               </a:t>
            </a:r>
            <a:r>
              <a:rPr kumimoji="0"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MYGAI(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越南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)1,502K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漢錸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郅訊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3,381K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1,333K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12,316K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彩奕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全日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思騰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小額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16,607K</a:t>
            </a:r>
          </a:p>
        </p:txBody>
      </p:sp>
      <p:sp>
        <p:nvSpPr>
          <p:cNvPr id="21" name="矩形 20"/>
          <p:cNvSpPr/>
          <p:nvPr/>
        </p:nvSpPr>
        <p:spPr>
          <a:xfrm>
            <a:off x="9821903" y="2703475"/>
            <a:ext cx="1561970" cy="461665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(AI)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12,000K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E42DED0-5FC0-4D75-95B9-BA6A651C73DA}"/>
              </a:ext>
            </a:extLst>
          </p:cNvPr>
          <p:cNvSpPr/>
          <p:nvPr/>
        </p:nvSpPr>
        <p:spPr>
          <a:xfrm>
            <a:off x="1293887" y="4578212"/>
            <a:ext cx="1476745" cy="1754326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先進醫資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1,800K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復健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資敏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丞瑋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  <a:endPara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(8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2,095K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泰陞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振業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1,076K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3988F8F-CF76-44CF-A996-50E59FD2F1BF}"/>
              </a:ext>
            </a:extLst>
          </p:cNvPr>
          <p:cNvSpPr/>
          <p:nvPr/>
        </p:nvSpPr>
        <p:spPr>
          <a:xfrm>
            <a:off x="1294075" y="1509835"/>
            <a:ext cx="1476557" cy="1384995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巨鷗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東元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1,960K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璽樂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昱誠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旳蔓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900K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639F80D-D522-4E76-957D-B3ABB97B1849}"/>
              </a:ext>
            </a:extLst>
          </p:cNvPr>
          <p:cNvSpPr/>
          <p:nvPr/>
        </p:nvSpPr>
        <p:spPr>
          <a:xfrm>
            <a:off x="1270002" y="2963072"/>
            <a:ext cx="1507160" cy="646331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lang="en-US" altLang="zh-TW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群邁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芝程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450K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30DAA2C-1EE7-4749-BCF5-73BB65654CD8}"/>
              </a:ext>
            </a:extLst>
          </p:cNvPr>
          <p:cNvSpPr/>
          <p:nvPr/>
        </p:nvSpPr>
        <p:spPr>
          <a:xfrm>
            <a:off x="1278679" y="3674710"/>
            <a:ext cx="1507160" cy="830997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凌網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6,428K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巨鷗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952K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欣技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300K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8472264" y="166674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265,494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25895" y="906675"/>
            <a:ext cx="2095372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企收缺口：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35,223K</a:t>
            </a:r>
          </a:p>
          <a:p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缺口：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5,374K</a:t>
            </a:r>
          </a:p>
          <a:p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餘絀缺口：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6,823K</a:t>
            </a:r>
          </a:p>
        </p:txBody>
      </p:sp>
      <p:sp>
        <p:nvSpPr>
          <p:cNvPr id="7" name="矩形 6"/>
          <p:cNvSpPr/>
          <p:nvPr/>
        </p:nvSpPr>
        <p:spPr>
          <a:xfrm>
            <a:off x="4873202" y="819191"/>
            <a:ext cx="1989687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企收缺口：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8,992K</a:t>
            </a:r>
          </a:p>
          <a:p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缺口：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4,584K</a:t>
            </a:r>
          </a:p>
          <a:p>
            <a:r>
              <a:rPr lang="en-US" altLang="zh-TW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MAG(IP)</a:t>
            </a:r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請務必完成簽約認列</a:t>
            </a:r>
          </a:p>
        </p:txBody>
      </p:sp>
      <p:sp>
        <p:nvSpPr>
          <p:cNvPr id="22" name="矩形 21"/>
          <p:cNvSpPr/>
          <p:nvPr/>
        </p:nvSpPr>
        <p:spPr>
          <a:xfrm>
            <a:off x="9631498" y="1802425"/>
            <a:ext cx="1989686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企收缺口：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40,607K</a:t>
            </a:r>
          </a:p>
          <a:p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缺口：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3,196K</a:t>
            </a:r>
          </a:p>
          <a:p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餘絀缺口：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3,967K</a:t>
            </a:r>
          </a:p>
        </p:txBody>
      </p:sp>
    </p:spTree>
    <p:extLst>
      <p:ext uri="{BB962C8B-B14F-4D97-AF65-F5344CB8AC3E}">
        <p14:creationId xmlns:p14="http://schemas.microsoft.com/office/powerpoint/2010/main" val="83141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/>
          <p:cNvSpPr txBox="1"/>
          <p:nvPr/>
        </p:nvSpPr>
        <p:spPr>
          <a:xfrm>
            <a:off x="796516" y="590138"/>
            <a:ext cx="10598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組已扣除三欣案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56,100K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，並增加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萊爾富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3,000K 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 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書立得 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4,000K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鮮速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1,400K 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中華貨物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580K</a:t>
            </a:r>
            <a:endParaRPr lang="en-US" altLang="zh-TW" sz="2000" b="1" dirty="0">
              <a:solidFill>
                <a:srgbClr val="C0000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保安捌肆認列至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6,500K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，並增加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魔毒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)1,200K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 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MAG(IP)3,500K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，並扣除魔毒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未簽約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)3,000K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、豪紳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400K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泰陞</a:t>
            </a:r>
            <a:r>
              <a:rPr lang="en-US" altLang="zh-TW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2,200K(</a:t>
            </a:r>
            <a:r>
              <a:rPr lang="zh-TW" altLang="en-US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已請</a:t>
            </a:r>
            <a:r>
              <a:rPr lang="en-US" altLang="zh-TW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組提前驗收認列</a:t>
            </a:r>
            <a:r>
              <a:rPr lang="en-US" altLang="zh-TW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、扣除家恩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476K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，請加速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衍生案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交付認列</a:t>
            </a:r>
            <a:endParaRPr lang="en-US" altLang="zh-TW" sz="20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中心整體</a:t>
            </a:r>
            <a:r>
              <a:rPr lang="zh-TW" altLang="en-US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完工百分比預計調節增列約</a:t>
            </a:r>
            <a:r>
              <a:rPr lang="en-US" altLang="zh-TW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2,689K(U:2,371K</a:t>
            </a:r>
            <a:r>
              <a:rPr lang="zh-TW" altLang="en-US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S:237K</a:t>
            </a:r>
            <a:r>
              <a:rPr lang="zh-TW" altLang="en-US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H:81K)</a:t>
            </a: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B43554E0-3561-45EF-83D7-B582C421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8" y="5456"/>
            <a:ext cx="10972800" cy="765175"/>
          </a:xfrm>
        </p:spPr>
        <p:txBody>
          <a:bodyPr/>
          <a:lstStyle/>
          <a:p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本年度企收預計達成數累計</a:t>
            </a:r>
            <a:endParaRPr lang="zh-TW" altLang="en-US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E0266561-8C8F-4EE8-8F4E-2FBA270DF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15006"/>
              </p:ext>
            </p:extLst>
          </p:nvPr>
        </p:nvGraphicFramePr>
        <p:xfrm>
          <a:off x="1074875" y="2533641"/>
          <a:ext cx="10042253" cy="3778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527">
                  <a:extLst>
                    <a:ext uri="{9D8B030D-6E8A-4147-A177-3AD203B41FA5}">
                      <a16:colId xmlns:a16="http://schemas.microsoft.com/office/drawing/2014/main" val="2837369298"/>
                    </a:ext>
                  </a:extLst>
                </a:gridCol>
                <a:gridCol w="1186970">
                  <a:extLst>
                    <a:ext uri="{9D8B030D-6E8A-4147-A177-3AD203B41FA5}">
                      <a16:colId xmlns:a16="http://schemas.microsoft.com/office/drawing/2014/main" val="2049564852"/>
                    </a:ext>
                  </a:extLst>
                </a:gridCol>
                <a:gridCol w="1279096">
                  <a:extLst>
                    <a:ext uri="{9D8B030D-6E8A-4147-A177-3AD203B41FA5}">
                      <a16:colId xmlns:a16="http://schemas.microsoft.com/office/drawing/2014/main" val="2795296974"/>
                    </a:ext>
                  </a:extLst>
                </a:gridCol>
                <a:gridCol w="1279096">
                  <a:extLst>
                    <a:ext uri="{9D8B030D-6E8A-4147-A177-3AD203B41FA5}">
                      <a16:colId xmlns:a16="http://schemas.microsoft.com/office/drawing/2014/main" val="599509394"/>
                    </a:ext>
                  </a:extLst>
                </a:gridCol>
                <a:gridCol w="2059971">
                  <a:extLst>
                    <a:ext uri="{9D8B030D-6E8A-4147-A177-3AD203B41FA5}">
                      <a16:colId xmlns:a16="http://schemas.microsoft.com/office/drawing/2014/main" val="4250435496"/>
                    </a:ext>
                  </a:extLst>
                </a:gridCol>
                <a:gridCol w="1350717">
                  <a:extLst>
                    <a:ext uri="{9D8B030D-6E8A-4147-A177-3AD203B41FA5}">
                      <a16:colId xmlns:a16="http://schemas.microsoft.com/office/drawing/2014/main" val="3927744681"/>
                    </a:ext>
                  </a:extLst>
                </a:gridCol>
                <a:gridCol w="2000876">
                  <a:extLst>
                    <a:ext uri="{9D8B030D-6E8A-4147-A177-3AD203B41FA5}">
                      <a16:colId xmlns:a16="http://schemas.microsoft.com/office/drawing/2014/main" val="1941664932"/>
                    </a:ext>
                  </a:extLst>
                </a:gridCol>
              </a:tblGrid>
              <a:tr h="499289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月份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*本年度預計達成數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努力中</a:t>
                      </a:r>
                      <a:endParaRPr lang="en-US" altLang="zh-TW" dirty="0"/>
                    </a:p>
                    <a:p>
                      <a:pPr algn="ctr"/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成案率</a:t>
                      </a:r>
                      <a:r>
                        <a:rPr lang="en-US" altLang="zh-TW" dirty="0"/>
                        <a:t>&lt;60%)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含努力中達成率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338075"/>
                  </a:ext>
                </a:extLst>
              </a:tr>
              <a:tr h="7489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664396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265,494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130,441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192,382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192,382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(72%)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13,360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205,742 (77%)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334777"/>
                  </a:ext>
                </a:extLst>
              </a:tr>
              <a:tr h="5057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27,064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17,350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22,155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22,155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(82%)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22,155 (82%)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365348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51,694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11,351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28,607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28,607</a:t>
                      </a:r>
                      <a:r>
                        <a:rPr lang="zh-TW" altLang="en-US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(55%)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9,360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37,967 (73%)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96529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51,773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26,941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40,620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40,620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(78%)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43,620 (84%)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164575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134,963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74,799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101,000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101,000</a:t>
                      </a:r>
                      <a:r>
                        <a:rPr lang="zh-TW" altLang="en-US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(75%)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102,000 (76%)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010788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E2D1EF65-9D4D-44F2-B419-3092710A287E}"/>
              </a:ext>
            </a:extLst>
          </p:cNvPr>
          <p:cNvSpPr txBox="1"/>
          <p:nvPr/>
        </p:nvSpPr>
        <p:spPr>
          <a:xfrm>
            <a:off x="10086074" y="2192234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1C31029-DFF0-4B1B-A14C-6EE4E60B312B}"/>
              </a:ext>
            </a:extLst>
          </p:cNvPr>
          <p:cNvSpPr txBox="1"/>
          <p:nvPr/>
        </p:nvSpPr>
        <p:spPr>
          <a:xfrm>
            <a:off x="983430" y="6267862"/>
            <a:ext cx="7204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本年度預計達成數：已簽約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+backlog+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以上洽談中案件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850304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3554E0-3561-45EF-83D7-B582C421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572" y="79329"/>
            <a:ext cx="9590856" cy="765175"/>
          </a:xfrm>
        </p:spPr>
        <p:txBody>
          <a:bodyPr/>
          <a:lstStyle/>
          <a:p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本年度衍生預計達成數累計</a:t>
            </a:r>
            <a:r>
              <a:rPr lang="en-US" altLang="zh-TW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(39,370K)</a:t>
            </a:r>
            <a:endParaRPr lang="zh-TW" altLang="en-US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E0266561-8C8F-4EE8-8F4E-2FBA270DF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972072"/>
              </p:ext>
            </p:extLst>
          </p:nvPr>
        </p:nvGraphicFramePr>
        <p:xfrm>
          <a:off x="1424226" y="2086975"/>
          <a:ext cx="9343548" cy="413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718">
                  <a:extLst>
                    <a:ext uri="{9D8B030D-6E8A-4147-A177-3AD203B41FA5}">
                      <a16:colId xmlns:a16="http://schemas.microsoft.com/office/drawing/2014/main" val="2837369298"/>
                    </a:ext>
                  </a:extLst>
                </a:gridCol>
                <a:gridCol w="976779">
                  <a:extLst>
                    <a:ext uri="{9D8B030D-6E8A-4147-A177-3AD203B41FA5}">
                      <a16:colId xmlns:a16="http://schemas.microsoft.com/office/drawing/2014/main" val="2049564852"/>
                    </a:ext>
                  </a:extLst>
                </a:gridCol>
                <a:gridCol w="1025604">
                  <a:extLst>
                    <a:ext uri="{9D8B030D-6E8A-4147-A177-3AD203B41FA5}">
                      <a16:colId xmlns:a16="http://schemas.microsoft.com/office/drawing/2014/main" val="2795296974"/>
                    </a:ext>
                  </a:extLst>
                </a:gridCol>
                <a:gridCol w="1025604">
                  <a:extLst>
                    <a:ext uri="{9D8B030D-6E8A-4147-A177-3AD203B41FA5}">
                      <a16:colId xmlns:a16="http://schemas.microsoft.com/office/drawing/2014/main" val="599509394"/>
                    </a:ext>
                  </a:extLst>
                </a:gridCol>
                <a:gridCol w="1666572">
                  <a:extLst>
                    <a:ext uri="{9D8B030D-6E8A-4147-A177-3AD203B41FA5}">
                      <a16:colId xmlns:a16="http://schemas.microsoft.com/office/drawing/2014/main" val="4250435496"/>
                    </a:ext>
                  </a:extLst>
                </a:gridCol>
                <a:gridCol w="1081211">
                  <a:extLst>
                    <a:ext uri="{9D8B030D-6E8A-4147-A177-3AD203B41FA5}">
                      <a16:colId xmlns:a16="http://schemas.microsoft.com/office/drawing/2014/main" val="3384273613"/>
                    </a:ext>
                  </a:extLst>
                </a:gridCol>
                <a:gridCol w="1133562">
                  <a:extLst>
                    <a:ext uri="{9D8B030D-6E8A-4147-A177-3AD203B41FA5}">
                      <a16:colId xmlns:a16="http://schemas.microsoft.com/office/drawing/2014/main" val="3927744681"/>
                    </a:ext>
                  </a:extLst>
                </a:gridCol>
                <a:gridCol w="1705498">
                  <a:extLst>
                    <a:ext uri="{9D8B030D-6E8A-4147-A177-3AD203B41FA5}">
                      <a16:colId xmlns:a16="http://schemas.microsoft.com/office/drawing/2014/main" val="1941664932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月份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*本年度預計達成數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缺口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努力中</a:t>
                      </a:r>
                      <a:endParaRPr lang="en-US" altLang="zh-TW" dirty="0"/>
                    </a:p>
                    <a:p>
                      <a:pPr algn="ctr"/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成案率</a:t>
                      </a:r>
                      <a:r>
                        <a:rPr lang="en-US" altLang="zh-TW" dirty="0"/>
                        <a:t>&lt;60%)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含努力中達成率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338075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664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38,706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25,659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39,370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39,370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(102%)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(664)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5,750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45,120(117%)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334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12,240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15,523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(127%)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智權、慧保、豐趣</a:t>
                      </a:r>
                      <a:r>
                        <a:rPr lang="en-US" altLang="zh-TW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1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(3,283)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15,523(127%)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365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10,374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8,750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8,750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(84%)</a:t>
                      </a:r>
                    </a:p>
                    <a:p>
                      <a:pPr algn="r"/>
                      <a:r>
                        <a:rPr lang="en-US" altLang="zh-TW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芝程、光田、</a:t>
                      </a:r>
                      <a:r>
                        <a:rPr lang="zh-TW" altLang="en-US" sz="11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群邁</a:t>
                      </a:r>
                      <a:r>
                        <a:rPr lang="zh-TW" altLang="en-US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zh-TW" altLang="en-U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資敏</a:t>
                      </a:r>
                      <a:r>
                        <a:rPr lang="zh-TW" altLang="en-US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、凌網、欣技、丞瑋</a:t>
                      </a:r>
                      <a:r>
                        <a:rPr lang="en-US" altLang="zh-TW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1,624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4,250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旳曼、璽樂、</a:t>
                      </a:r>
                      <a:r>
                        <a:rPr lang="zh-TW" altLang="en-US" sz="1100" strike="noStrike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昱誠</a:t>
                      </a:r>
                      <a:r>
                        <a:rPr lang="en-US" altLang="zh-TW" sz="1100" strike="noStrike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strike="noStrike" baseline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13,000(125%)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96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6,470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1,886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5,386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5,386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(83%)</a:t>
                      </a:r>
                    </a:p>
                    <a:p>
                      <a:pPr algn="r"/>
                      <a:r>
                        <a:rPr lang="en-US" altLang="zh-TW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云泰、泰沂、大可、</a:t>
                      </a:r>
                      <a:r>
                        <a:rPr lang="en-US" altLang="zh-TW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MAG)</a:t>
                      </a:r>
                      <a:endParaRPr lang="zh-TW" altLang="en-US" sz="1100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1,084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(Joy)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6,886(106%)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164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9,622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4,200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9,711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9,711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(101%)</a:t>
                      </a:r>
                    </a:p>
                    <a:p>
                      <a:pPr algn="ctr"/>
                      <a:r>
                        <a:rPr lang="en-US" altLang="zh-TW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鮮速、中基、漢將、米特、漢錸、萬采、車博、碩網、彩奕、華威、數緯</a:t>
                      </a:r>
                      <a:r>
                        <a:rPr lang="en-US" altLang="zh-TW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(89)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9,711(101%)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010788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E2D1EF65-9D4D-44F2-B419-3092710A287E}"/>
              </a:ext>
            </a:extLst>
          </p:cNvPr>
          <p:cNvSpPr txBox="1"/>
          <p:nvPr/>
        </p:nvSpPr>
        <p:spPr>
          <a:xfrm>
            <a:off x="9736723" y="1720804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1C31029-DFF0-4B1B-A14C-6EE4E60B312B}"/>
              </a:ext>
            </a:extLst>
          </p:cNvPr>
          <p:cNvSpPr txBox="1"/>
          <p:nvPr/>
        </p:nvSpPr>
        <p:spPr>
          <a:xfrm>
            <a:off x="1055440" y="6218934"/>
            <a:ext cx="7244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/>
              <a:t>*</a:t>
            </a:r>
            <a:r>
              <a:rPr lang="zh-TW" altLang="en-US" b="1" dirty="0"/>
              <a:t>本年度預計達成數：已簽約</a:t>
            </a:r>
            <a:r>
              <a:rPr lang="en-US" altLang="zh-TW" b="1" dirty="0"/>
              <a:t>+backlog+</a:t>
            </a:r>
            <a:r>
              <a:rPr lang="zh-TW" altLang="en-US" b="1" dirty="0"/>
              <a:t>成案率</a:t>
            </a:r>
            <a:r>
              <a:rPr lang="en-US" altLang="zh-TW" b="1" dirty="0"/>
              <a:t>&gt;60%</a:t>
            </a:r>
            <a:r>
              <a:rPr lang="zh-TW" altLang="en-US" b="1" dirty="0"/>
              <a:t>以上洽談中案件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584491" y="725112"/>
            <a:ext cx="110230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已簽約，不含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backlog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及成案率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&gt;60%) 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10,371K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(H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5,674K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,S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4,584K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U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3,196K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請務必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加速規劃案源之簽約認列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威剛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未過案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(1,500K)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替代案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碩網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(1,714K)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請加速簽約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MAG-IP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，請務必完成簽約認列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44AA1FFB-7F69-4FFD-B9E7-B8D3AAE2BBCA}"/>
              </a:ext>
            </a:extLst>
          </p:cNvPr>
          <p:cNvSpPr/>
          <p:nvPr/>
        </p:nvSpPr>
        <p:spPr bwMode="gray">
          <a:xfrm>
            <a:off x="7128859" y="3837748"/>
            <a:ext cx="891659" cy="1433643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599878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1">
            <a:extLst>
              <a:ext uri="{FF2B5EF4-FFF2-40B4-BE49-F238E27FC236}">
                <a16:creationId xmlns:a16="http://schemas.microsoft.com/office/drawing/2014/main" id="{06EAC8A8-BBF8-4E02-AB12-CDDD38A3774B}"/>
              </a:ext>
            </a:extLst>
          </p:cNvPr>
          <p:cNvSpPr txBox="1">
            <a:spLocks/>
          </p:cNvSpPr>
          <p:nvPr/>
        </p:nvSpPr>
        <p:spPr>
          <a:xfrm>
            <a:off x="4351772" y="44624"/>
            <a:ext cx="3488450" cy="72008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提醒事項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E1339BA-9C99-4F3C-B58A-F5FB44C39B5A}"/>
              </a:ext>
            </a:extLst>
          </p:cNvPr>
          <p:cNvSpPr txBox="1"/>
          <p:nvPr/>
        </p:nvSpPr>
        <p:spPr>
          <a:xfrm>
            <a:off x="191339" y="692696"/>
            <a:ext cx="11809315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組目標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51,694K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16,471K(BP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11,083K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5,000K)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</a:t>
            </a:r>
            <a:r>
              <a:rPr lang="zh-TW" altLang="en-US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&gt;60%(9,630K)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26,101K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尚有</a:t>
            </a:r>
            <a:r>
              <a:rPr lang="zh-TW" altLang="en-US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25, 593K</a:t>
            </a:r>
          </a:p>
          <a:p>
            <a:pPr marL="808038" lvl="1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已簽約泰陞案採購務必提前驗收認列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2,200K</a:t>
            </a:r>
          </a:p>
          <a:p>
            <a:pPr marL="808038" lvl="1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5,374K 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已規劃群邁、凌網、欣技、芝程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/3,750K)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尚缺 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1,624K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8038" lvl="1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餘絀尚有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6,823K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8038" lvl="1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已調節</a:t>
            </a:r>
            <a:r>
              <a:rPr lang="zh-TW" altLang="en-US" sz="2000" b="1" u="sng" dirty="0">
                <a:solidFill>
                  <a:srgbClr val="0000FF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完工百分比增加約</a:t>
            </a:r>
            <a:r>
              <a:rPr lang="en-US" altLang="zh-TW" sz="2000" b="1" u="sng" dirty="0">
                <a:solidFill>
                  <a:srgbClr val="0000FF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81K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組目標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42,781K(BP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40,895K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1,886K)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</a:t>
            </a:r>
            <a:r>
              <a:rPr lang="zh-TW" altLang="en-US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&gt;60%(8,460K)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51,241K</a:t>
            </a:r>
            <a:endParaRPr lang="en-US" altLang="zh-TW" sz="20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8038" lvl="1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保安捌肆案請確認可認列至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6,500K</a:t>
            </a:r>
          </a:p>
          <a:p>
            <a:pPr marL="808038" lvl="1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4,584K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MAG/3,500K)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專利尚缺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件應用</a:t>
            </a:r>
            <a:endParaRPr lang="en-US" altLang="zh-TW" sz="20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8038" lvl="1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已調節</a:t>
            </a:r>
            <a:r>
              <a:rPr lang="zh-TW" altLang="en-US" sz="2000" b="1" u="sng" dirty="0">
                <a:solidFill>
                  <a:srgbClr val="0000FF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完工百分比增加約</a:t>
            </a:r>
            <a:r>
              <a:rPr lang="en-US" altLang="zh-TW" sz="2000" b="1" u="sng" dirty="0">
                <a:solidFill>
                  <a:srgbClr val="0000FF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237K</a:t>
            </a:r>
            <a:endParaRPr lang="en-US" altLang="zh-TW" sz="20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zh-TW" sz="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組目標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134,963K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94,356K(BP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88,406K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5,950K)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</a:t>
            </a:r>
            <a:r>
              <a:rPr lang="zh-TW" altLang="en-US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&gt;60%(20,367K)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114,723K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尚有</a:t>
            </a:r>
            <a:r>
              <a:rPr lang="zh-TW" altLang="en-US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u="sng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20, 240K</a:t>
            </a:r>
          </a:p>
          <a:p>
            <a:pPr marL="810000" lvl="1" indent="-3528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3,196K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已規劃車博、碩網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/2,285K)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碩網專利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件，餘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件規劃中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10000" lvl="1" indent="-3528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餘絀尚有缺口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3,967K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10000" lvl="1" indent="-3528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已調節</a:t>
            </a:r>
            <a:r>
              <a:rPr lang="zh-TW" altLang="en-US" sz="2000" b="1" u="sng" dirty="0">
                <a:solidFill>
                  <a:srgbClr val="0000FF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完工百分比增加約</a:t>
            </a:r>
            <a:r>
              <a:rPr lang="en-US" altLang="zh-TW" sz="2000" b="1" u="sng" dirty="0">
                <a:solidFill>
                  <a:srgbClr val="0000FF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2,371K</a:t>
            </a:r>
            <a:endParaRPr lang="zh-TW" altLang="en-US" sz="2000" b="1" u="sng" dirty="0">
              <a:solidFill>
                <a:srgbClr val="0000FF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11993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98細部審查-971226-簡報版</Template>
  <TotalTime>63703</TotalTime>
  <Words>2211</Words>
  <Application>Microsoft Office PowerPoint</Application>
  <PresentationFormat>寬螢幕</PresentationFormat>
  <Paragraphs>319</Paragraphs>
  <Slides>7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7</vt:i4>
      </vt:variant>
    </vt:vector>
  </HeadingPairs>
  <TitlesOfParts>
    <vt:vector size="17" baseType="lpstr">
      <vt:lpstr>微軟正黑體</vt:lpstr>
      <vt:lpstr>新細明體</vt:lpstr>
      <vt:lpstr>新細明體</vt:lpstr>
      <vt:lpstr>Arial</vt:lpstr>
      <vt:lpstr>Bookman Old Style</vt:lpstr>
      <vt:lpstr>Calibri</vt:lpstr>
      <vt:lpstr>Times New Roman</vt:lpstr>
      <vt:lpstr>Wingdings</vt:lpstr>
      <vt:lpstr>佈景主題1</vt:lpstr>
      <vt:lpstr>1_佈景主題1</vt:lpstr>
      <vt:lpstr>PowerPoint 簡報</vt:lpstr>
      <vt:lpstr>PowerPoint 簡報</vt:lpstr>
      <vt:lpstr>FY113中心企業收入簽約統計</vt:lpstr>
      <vt:lpstr>各組之企業簽約數統計</vt:lpstr>
      <vt:lpstr>本年度企收預計達成數累計</vt:lpstr>
      <vt:lpstr>本年度衍生預計達成數累計(39,370K)</vt:lpstr>
      <vt:lpstr>PowerPoint 簡報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Achieve the ITRI 2012  Internationalization Goals - Concrete Action Proposals</dc:title>
  <dc:creator>謝文雄</dc:creator>
  <cp:lastModifiedBy>謝政宏</cp:lastModifiedBy>
  <cp:revision>4822</cp:revision>
  <cp:lastPrinted>2024-06-19T10:57:46Z</cp:lastPrinted>
  <dcterms:created xsi:type="dcterms:W3CDTF">2006-06-27T09:16:39Z</dcterms:created>
  <dcterms:modified xsi:type="dcterms:W3CDTF">2024-12-10T02:26:57Z</dcterms:modified>
</cp:coreProperties>
</file>