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7"/>
  </p:notesMasterIdLst>
  <p:handoutMasterIdLst>
    <p:handoutMasterId r:id="rId18"/>
  </p:handoutMasterIdLst>
  <p:sldIdLst>
    <p:sldId id="663" r:id="rId2"/>
    <p:sldId id="6269" r:id="rId3"/>
    <p:sldId id="3899" r:id="rId4"/>
    <p:sldId id="6237" r:id="rId5"/>
    <p:sldId id="6262" r:id="rId6"/>
    <p:sldId id="6261" r:id="rId7"/>
    <p:sldId id="6263" r:id="rId8"/>
    <p:sldId id="6270" r:id="rId9"/>
    <p:sldId id="6243" r:id="rId10"/>
    <p:sldId id="6266" r:id="rId11"/>
    <p:sldId id="6267" r:id="rId12"/>
    <p:sldId id="6271" r:id="rId13"/>
    <p:sldId id="6254" r:id="rId14"/>
    <p:sldId id="6241" r:id="rId15"/>
    <p:sldId id="6265" r:id="rId16"/>
  </p:sldIdLst>
  <p:sldSz cx="12192000" cy="6858000"/>
  <p:notesSz cx="6797675" cy="9928225"/>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37" userDrawn="1">
          <p15:clr>
            <a:srgbClr val="A4A3A4"/>
          </p15:clr>
        </p15:guide>
        <p15:guide id="2" pos="3885"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王漢英" initials="王漢英" lastIdx="3" clrIdx="0">
    <p:extLst>
      <p:ext uri="{19B8F6BF-5375-455C-9EA6-DF929625EA0E}">
        <p15:presenceInfo xmlns:p15="http://schemas.microsoft.com/office/powerpoint/2012/main" userId="S-1-5-21-1238659779-656391933-2766067345-1004" providerId="AD"/>
      </p:ext>
    </p:extLst>
  </p:cmAuthor>
  <p:cmAuthor id="2" name="陳宣妤" initials="陳宣妤" lastIdx="1" clrIdx="1">
    <p:extLst>
      <p:ext uri="{19B8F6BF-5375-455C-9EA6-DF929625EA0E}">
        <p15:presenceInfo xmlns:p15="http://schemas.microsoft.com/office/powerpoint/2012/main" userId="S-1-5-21-163859015-2612273606-1923579290-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3E1"/>
    <a:srgbClr val="FFE4BD"/>
    <a:srgbClr val="E8F5FE"/>
    <a:srgbClr val="0000FF"/>
    <a:srgbClr val="FF6600"/>
    <a:srgbClr val="FFE9A3"/>
    <a:srgbClr val="FFFCE5"/>
    <a:srgbClr val="12B3C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3134" autoAdjust="0"/>
  </p:normalViewPr>
  <p:slideViewPr>
    <p:cSldViewPr snapToGrid="0">
      <p:cViewPr varScale="1">
        <p:scale>
          <a:sx n="60" d="100"/>
          <a:sy n="60" d="100"/>
        </p:scale>
        <p:origin x="904" y="28"/>
      </p:cViewPr>
      <p:guideLst>
        <p:guide orient="horz" pos="2137"/>
        <p:guide pos="3885"/>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8" d="100"/>
          <a:sy n="98" d="100"/>
        </p:scale>
        <p:origin x="-3648" y="-102"/>
      </p:cViewPr>
      <p:guideLst>
        <p:guide orient="horz" pos="3127"/>
        <p:guide pos="214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7" y="0"/>
            <a:ext cx="2945659" cy="496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ea typeface="新細明體" pitchFamily="18" charset="-120"/>
              </a:defRPr>
            </a:lvl1pPr>
          </a:lstStyle>
          <a:p>
            <a:pPr>
              <a:defRPr/>
            </a:pPr>
            <a:endParaRPr lang="en-US" altLang="zh-TW"/>
          </a:p>
        </p:txBody>
      </p:sp>
      <p:sp>
        <p:nvSpPr>
          <p:cNvPr id="118787" name="Rectangle 3"/>
          <p:cNvSpPr>
            <a:spLocks noGrp="1" noChangeArrowheads="1"/>
          </p:cNvSpPr>
          <p:nvPr>
            <p:ph type="dt" sz="quarter" idx="1"/>
          </p:nvPr>
        </p:nvSpPr>
        <p:spPr bwMode="auto">
          <a:xfrm>
            <a:off x="3850450" y="0"/>
            <a:ext cx="2945659" cy="496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pitchFamily="18" charset="-120"/>
              </a:defRPr>
            </a:lvl1pPr>
          </a:lstStyle>
          <a:p>
            <a:pPr>
              <a:defRPr/>
            </a:pPr>
            <a:endParaRPr lang="en-US" altLang="zh-TW"/>
          </a:p>
        </p:txBody>
      </p:sp>
      <p:sp>
        <p:nvSpPr>
          <p:cNvPr id="118788" name="Rectangle 4"/>
          <p:cNvSpPr>
            <a:spLocks noGrp="1" noChangeArrowheads="1"/>
          </p:cNvSpPr>
          <p:nvPr>
            <p:ph type="ftr" sz="quarter" idx="2"/>
          </p:nvPr>
        </p:nvSpPr>
        <p:spPr bwMode="auto">
          <a:xfrm>
            <a:off x="7" y="9430094"/>
            <a:ext cx="2945659" cy="4964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ea typeface="新細明體" pitchFamily="18" charset="-120"/>
              </a:defRPr>
            </a:lvl1pPr>
          </a:lstStyle>
          <a:p>
            <a:pPr>
              <a:defRPr/>
            </a:pPr>
            <a:endParaRPr lang="en-US" altLang="zh-TW"/>
          </a:p>
        </p:txBody>
      </p:sp>
      <p:sp>
        <p:nvSpPr>
          <p:cNvPr id="118789" name="Rectangle 5"/>
          <p:cNvSpPr>
            <a:spLocks noGrp="1" noChangeArrowheads="1"/>
          </p:cNvSpPr>
          <p:nvPr>
            <p:ph type="sldNum" sz="quarter" idx="3"/>
          </p:nvPr>
        </p:nvSpPr>
        <p:spPr bwMode="auto">
          <a:xfrm>
            <a:off x="3850450" y="9430094"/>
            <a:ext cx="2945659" cy="4964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6650701-39C2-4C39-B774-AC0ACA9B57FD}" type="slidenum">
              <a:rPr lang="en-US" altLang="zh-TW"/>
              <a:pPr>
                <a:defRPr/>
              </a:pPr>
              <a:t>‹#›</a:t>
            </a:fld>
            <a:endParaRPr lang="en-US" altLang="zh-TW"/>
          </a:p>
        </p:txBody>
      </p:sp>
    </p:spTree>
    <p:extLst>
      <p:ext uri="{BB962C8B-B14F-4D97-AF65-F5344CB8AC3E}">
        <p14:creationId xmlns:p14="http://schemas.microsoft.com/office/powerpoint/2010/main" val="3411597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7" y="4"/>
            <a:ext cx="2945659" cy="498135"/>
          </a:xfrm>
          <a:prstGeom prst="rect">
            <a:avLst/>
          </a:prstGeom>
        </p:spPr>
        <p:txBody>
          <a:bodyPr vert="horz" lIns="91440" tIns="45720" rIns="91440" bIns="45720" rtlCol="0"/>
          <a:lstStyle>
            <a:lvl1pPr algn="l">
              <a:defRPr sz="1200" smtClean="0"/>
            </a:lvl1pPr>
          </a:lstStyle>
          <a:p>
            <a:pPr>
              <a:defRPr/>
            </a:pPr>
            <a:endParaRPr lang="zh-TW" altLang="en-US"/>
          </a:p>
        </p:txBody>
      </p:sp>
      <p:sp>
        <p:nvSpPr>
          <p:cNvPr id="3" name="日期版面配置區 2"/>
          <p:cNvSpPr>
            <a:spLocks noGrp="1"/>
          </p:cNvSpPr>
          <p:nvPr>
            <p:ph type="dt" idx="1"/>
          </p:nvPr>
        </p:nvSpPr>
        <p:spPr>
          <a:xfrm>
            <a:off x="3850450" y="4"/>
            <a:ext cx="2945659" cy="498135"/>
          </a:xfrm>
          <a:prstGeom prst="rect">
            <a:avLst/>
          </a:prstGeom>
        </p:spPr>
        <p:txBody>
          <a:bodyPr vert="horz" lIns="91440" tIns="45720" rIns="91440" bIns="45720" rtlCol="0"/>
          <a:lstStyle>
            <a:lvl1pPr algn="r">
              <a:defRPr sz="1200" smtClean="0"/>
            </a:lvl1pPr>
          </a:lstStyle>
          <a:p>
            <a:pPr>
              <a:defRPr/>
            </a:pPr>
            <a:fld id="{35D6E0B5-C9D1-4321-9F3E-3F5A2FCA6E31}" type="datetimeFigureOut">
              <a:rPr lang="zh-TW" altLang="en-US"/>
              <a:pPr>
                <a:defRPr/>
              </a:pPr>
              <a:t>2025/2/19</a:t>
            </a:fld>
            <a:endParaRPr lang="zh-TW" altLang="en-US"/>
          </a:p>
        </p:txBody>
      </p:sp>
      <p:sp>
        <p:nvSpPr>
          <p:cNvPr id="4" name="投影片圖像版面配置區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79768" y="4777961"/>
            <a:ext cx="5438140" cy="3909239"/>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7" y="9430092"/>
            <a:ext cx="2945659" cy="498134"/>
          </a:xfrm>
          <a:prstGeom prst="rect">
            <a:avLst/>
          </a:prstGeom>
        </p:spPr>
        <p:txBody>
          <a:bodyPr vert="horz" lIns="91440" tIns="45720" rIns="91440" bIns="45720" rtlCol="0" anchor="b"/>
          <a:lstStyle>
            <a:lvl1pPr algn="l">
              <a:defRPr sz="1200" smtClean="0"/>
            </a:lvl1pPr>
          </a:lstStyle>
          <a:p>
            <a:pPr>
              <a:defRPr/>
            </a:pPr>
            <a:endParaRPr lang="zh-TW" altLang="en-US"/>
          </a:p>
        </p:txBody>
      </p:sp>
      <p:sp>
        <p:nvSpPr>
          <p:cNvPr id="7" name="投影片編號版面配置區 6"/>
          <p:cNvSpPr>
            <a:spLocks noGrp="1"/>
          </p:cNvSpPr>
          <p:nvPr>
            <p:ph type="sldNum" sz="quarter" idx="5"/>
          </p:nvPr>
        </p:nvSpPr>
        <p:spPr>
          <a:xfrm>
            <a:off x="3850450" y="9430092"/>
            <a:ext cx="2945659" cy="498134"/>
          </a:xfrm>
          <a:prstGeom prst="rect">
            <a:avLst/>
          </a:prstGeom>
        </p:spPr>
        <p:txBody>
          <a:bodyPr vert="horz" lIns="91440" tIns="45720" rIns="91440" bIns="45720" rtlCol="0" anchor="b"/>
          <a:lstStyle>
            <a:lvl1pPr algn="r">
              <a:defRPr sz="1200" smtClean="0"/>
            </a:lvl1pPr>
          </a:lstStyle>
          <a:p>
            <a:pPr>
              <a:defRPr/>
            </a:pPr>
            <a:fld id="{96D86CCB-8F76-4AE6-907E-95309338C679}" type="slidenum">
              <a:rPr lang="zh-TW" altLang="en-US"/>
              <a:pPr>
                <a:defRPr/>
              </a:pPr>
              <a:t>‹#›</a:t>
            </a:fld>
            <a:endParaRPr lang="zh-TW" altLang="en-US"/>
          </a:p>
        </p:txBody>
      </p:sp>
    </p:spTree>
    <p:extLst>
      <p:ext uri="{BB962C8B-B14F-4D97-AF65-F5344CB8AC3E}">
        <p14:creationId xmlns:p14="http://schemas.microsoft.com/office/powerpoint/2010/main" val="28603689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614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8B72CC4A-8A72-4F63-9AC3-CC57A94DDDA4}" type="slidenum">
              <a:rPr lang="zh-TW" altLang="en-US"/>
              <a:pPr/>
              <a:t>1</a:t>
            </a:fld>
            <a:endParaRPr lang="zh-TW" altLang="en-US"/>
          </a:p>
        </p:txBody>
      </p:sp>
    </p:spTree>
    <p:extLst>
      <p:ext uri="{BB962C8B-B14F-4D97-AF65-F5344CB8AC3E}">
        <p14:creationId xmlns:p14="http://schemas.microsoft.com/office/powerpoint/2010/main" val="475439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6D86CCB-8F76-4AE6-907E-95309338C679}" type="slidenum">
              <a:rPr kumimoji="1" lang="zh-TW" altLang="en-US" sz="1200" b="0" i="0" u="none" strike="noStrike" kern="1200" cap="none" spc="0" normalizeH="0" baseline="0" noProof="0" smtClean="0">
                <a:ln>
                  <a:noFill/>
                </a:ln>
                <a:solidFill>
                  <a:prstClr val="black"/>
                </a:solidFill>
                <a:effectLst/>
                <a:uLnTx/>
                <a:uFillTx/>
                <a:latin typeface="Arial" panose="020B0604020202020204" pitchFamily="34"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1" lang="zh-TW" altLang="en-US" sz="12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2701661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2.jpeg"/><Relationship Id="rId5" Type="http://schemas.openxmlformats.org/officeDocument/2006/relationships/image" Target="../media/image6.png"/><Relationship Id="rId4" Type="http://schemas.openxmlformats.org/officeDocument/2006/relationships/image" Target="../media/image5.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pic>
        <p:nvPicPr>
          <p:cNvPr id="12" name="Picture 57" descr="E版"/>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09000" y="4110038"/>
            <a:ext cx="368300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2"/>
          <p:cNvSpPr>
            <a:spLocks noChangeArrowheads="1"/>
          </p:cNvSpPr>
          <p:nvPr userDrawn="1"/>
        </p:nvSpPr>
        <p:spPr bwMode="auto">
          <a:xfrm>
            <a:off x="0" y="6618288"/>
            <a:ext cx="12192000" cy="239712"/>
          </a:xfrm>
          <a:prstGeom prst="rect">
            <a:avLst/>
          </a:prstGeom>
          <a:solidFill>
            <a:srgbClr val="00B2B3"/>
          </a:solidFill>
          <a:ln>
            <a:noFill/>
          </a:ln>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pic>
        <p:nvPicPr>
          <p:cNvPr id="6" name="Picture 26" descr="itri_CEL_A_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300" y="528639"/>
            <a:ext cx="4438651"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1" name="Rectangle 21"/>
          <p:cNvSpPr>
            <a:spLocks noGrp="1" noChangeArrowheads="1"/>
          </p:cNvSpPr>
          <p:nvPr>
            <p:ph type="ctrTitle" hasCustomPrompt="1"/>
          </p:nvPr>
        </p:nvSpPr>
        <p:spPr>
          <a:xfrm>
            <a:off x="728188" y="2584704"/>
            <a:ext cx="8794753" cy="1219201"/>
          </a:xfrm>
        </p:spPr>
        <p:txBody>
          <a:bodyPr anchor="t" anchorCtr="0"/>
          <a:lstStyle>
            <a:lvl1pPr>
              <a:defRPr sz="4400" b="1">
                <a:solidFill>
                  <a:srgbClr val="00B2B3"/>
                </a:solidFill>
              </a:defRPr>
            </a:lvl1pPr>
          </a:lstStyle>
          <a:p>
            <a:r>
              <a:rPr lang="zh-TW" altLang="en-US" dirty="0"/>
              <a:t>簡報標題</a:t>
            </a:r>
          </a:p>
        </p:txBody>
      </p:sp>
      <p:sp>
        <p:nvSpPr>
          <p:cNvPr id="30742" name="Rectangle 22"/>
          <p:cNvSpPr>
            <a:spLocks noGrp="1" noChangeArrowheads="1"/>
          </p:cNvSpPr>
          <p:nvPr>
            <p:ph type="subTitle" idx="1" hasCustomPrompt="1"/>
          </p:nvPr>
        </p:nvSpPr>
        <p:spPr>
          <a:xfrm>
            <a:off x="728188" y="5059680"/>
            <a:ext cx="9027829" cy="755904"/>
          </a:xfrm>
        </p:spPr>
        <p:txBody>
          <a:bodyPr anchor="b" anchorCtr="0"/>
          <a:lstStyle>
            <a:lvl1pPr marL="0" indent="0" eaLnBrk="1" hangingPunct="1">
              <a:lnSpc>
                <a:spcPct val="80000"/>
              </a:lnSpc>
              <a:spcBef>
                <a:spcPct val="0"/>
              </a:spcBef>
              <a:buFontTx/>
              <a:buNone/>
              <a:defRPr sz="2000">
                <a:solidFill>
                  <a:schemeClr val="tx1"/>
                </a:solidFill>
                <a:latin typeface="+mn-ea"/>
                <a:ea typeface="+mn-ea"/>
              </a:defRPr>
            </a:lvl1pPr>
          </a:lstStyle>
          <a:p>
            <a:pPr eaLnBrk="1" hangingPunct="1">
              <a:lnSpc>
                <a:spcPct val="80000"/>
              </a:lnSpc>
              <a:spcBef>
                <a:spcPct val="0"/>
              </a:spcBef>
              <a:buFontTx/>
              <a:buNone/>
            </a:pPr>
            <a:r>
              <a:rPr lang="zh-TW" altLang="en-US" sz="2000" dirty="0"/>
              <a:t>簡報單位 簡報人名稱</a:t>
            </a:r>
            <a:r>
              <a:rPr lang="en-US" altLang="zh-TW" sz="2000" dirty="0"/>
              <a:t> </a:t>
            </a:r>
            <a:r>
              <a:rPr lang="zh-TW" altLang="en-US" sz="2000" dirty="0"/>
              <a:t>職稱</a:t>
            </a:r>
            <a:endParaRPr lang="en-US" altLang="zh-TW" sz="2000" dirty="0"/>
          </a:p>
        </p:txBody>
      </p:sp>
      <p:sp>
        <p:nvSpPr>
          <p:cNvPr id="4" name="投影片編號版面配置區 3"/>
          <p:cNvSpPr>
            <a:spLocks noGrp="1"/>
          </p:cNvSpPr>
          <p:nvPr>
            <p:ph type="sldNum" sz="quarter" idx="11"/>
          </p:nvPr>
        </p:nvSpPr>
        <p:spPr/>
        <p:txBody>
          <a:bodyPr/>
          <a:lstStyle/>
          <a:p>
            <a:pPr>
              <a:defRPr/>
            </a:pPr>
            <a:fld id="{1A71FFAD-F905-4792-971B-681FA4F61CA8}" type="slidenum">
              <a:rPr lang="en-US" altLang="zh-TW" smtClean="0"/>
              <a:pPr>
                <a:defRPr/>
              </a:pPr>
              <a:t>‹#›</a:t>
            </a:fld>
            <a:endParaRPr lang="en-US" altLang="zh-TW"/>
          </a:p>
        </p:txBody>
      </p:sp>
      <p:sp>
        <p:nvSpPr>
          <p:cNvPr id="9" name="文字版面配置區 8"/>
          <p:cNvSpPr>
            <a:spLocks noGrp="1"/>
          </p:cNvSpPr>
          <p:nvPr>
            <p:ph type="body" sz="quarter" idx="12" hasCustomPrompt="1"/>
          </p:nvPr>
        </p:nvSpPr>
        <p:spPr>
          <a:xfrm>
            <a:off x="728188" y="5902263"/>
            <a:ext cx="3718137" cy="432303"/>
          </a:xfrm>
        </p:spPr>
        <p:txBody>
          <a:bodyPr/>
          <a:lstStyle>
            <a:lvl1pPr marL="0" indent="0">
              <a:buNone/>
              <a:defRPr sz="1600"/>
            </a:lvl1pPr>
          </a:lstStyle>
          <a:p>
            <a:pPr lvl="0"/>
            <a:r>
              <a:rPr lang="zh-TW" altLang="en-US" dirty="0"/>
              <a:t>簡報日期</a:t>
            </a:r>
          </a:p>
        </p:txBody>
      </p:sp>
      <p:sp>
        <p:nvSpPr>
          <p:cNvPr id="14" name="Text Box 48"/>
          <p:cNvSpPr txBox="1">
            <a:spLocks noChangeArrowheads="1"/>
          </p:cNvSpPr>
          <p:nvPr userDrawn="1"/>
        </p:nvSpPr>
        <p:spPr bwMode="auto">
          <a:xfrm>
            <a:off x="-15334" y="6610193"/>
            <a:ext cx="94958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grpSp>
        <p:nvGrpSpPr>
          <p:cNvPr id="11" name="群組 10"/>
          <p:cNvGrpSpPr/>
          <p:nvPr userDrawn="1"/>
        </p:nvGrpSpPr>
        <p:grpSpPr>
          <a:xfrm>
            <a:off x="10068585" y="0"/>
            <a:ext cx="2117723" cy="6858000"/>
            <a:chOff x="10074276" y="0"/>
            <a:chExt cx="2117723" cy="6858000"/>
          </a:xfrm>
        </p:grpSpPr>
        <p:pic>
          <p:nvPicPr>
            <p:cNvPr id="15" name="圖片 1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74276" y="0"/>
              <a:ext cx="2117723" cy="6858000"/>
            </a:xfrm>
            <a:prstGeom prst="rect">
              <a:avLst/>
            </a:prstGeom>
          </p:spPr>
        </p:pic>
        <p:pic>
          <p:nvPicPr>
            <p:cNvPr id="16" name="圖片 16" descr="氣球.gif"/>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493173" y="660401"/>
              <a:ext cx="1436687"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7" name="圖片 16"/>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291192" y="64186"/>
            <a:ext cx="682734"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325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6" name="投影片編號版面配置區 5"/>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825513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64311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602855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045194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972551" y="313944"/>
            <a:ext cx="2789767" cy="5864352"/>
          </a:xfrm>
        </p:spPr>
        <p:txBody>
          <a:bodyPr vert="eaVert"/>
          <a:lstStyle>
            <a:lvl1pPr algn="ctr">
              <a:defRPr/>
            </a:lvl1pPr>
          </a:lstStyle>
          <a:p>
            <a:r>
              <a:rPr lang="zh-TW" altLang="en-US" dirty="0"/>
              <a:t>按一下以編輯母片標題樣式</a:t>
            </a:r>
          </a:p>
        </p:txBody>
      </p:sp>
      <p:sp>
        <p:nvSpPr>
          <p:cNvPr id="3" name="直排文字版面配置區 2"/>
          <p:cNvSpPr>
            <a:spLocks noGrp="1"/>
          </p:cNvSpPr>
          <p:nvPr>
            <p:ph type="body" orient="vert" idx="1"/>
          </p:nvPr>
        </p:nvSpPr>
        <p:spPr>
          <a:xfrm>
            <a:off x="601134" y="313944"/>
            <a:ext cx="8168217" cy="586435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64654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840782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1439864"/>
            <a:ext cx="8168640" cy="4757737"/>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5" name="圖片版面配置區 2"/>
          <p:cNvSpPr>
            <a:spLocks noGrp="1"/>
          </p:cNvSpPr>
          <p:nvPr>
            <p:ph type="pic" idx="11"/>
          </p:nvPr>
        </p:nvSpPr>
        <p:spPr>
          <a:xfrm>
            <a:off x="8962099" y="1439864"/>
            <a:ext cx="2798101" cy="4757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2616971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1439863"/>
            <a:ext cx="11146971" cy="3184388"/>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a:xfrm>
            <a:off x="601133" y="316992"/>
            <a:ext cx="11155439" cy="889508"/>
          </a:xfrm>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6" name="圖片版面配置區 2"/>
          <p:cNvSpPr>
            <a:spLocks noGrp="1"/>
          </p:cNvSpPr>
          <p:nvPr>
            <p:ph type="pic" idx="11"/>
          </p:nvPr>
        </p:nvSpPr>
        <p:spPr>
          <a:xfrm>
            <a:off x="609600" y="4725145"/>
            <a:ext cx="11146971" cy="15841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427331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9" name="標題 1"/>
          <p:cNvSpPr>
            <a:spLocks noGrp="1"/>
          </p:cNvSpPr>
          <p:nvPr>
            <p:ph type="ctrTitle"/>
          </p:nvPr>
        </p:nvSpPr>
        <p:spPr>
          <a:xfrm>
            <a:off x="914400" y="2564904"/>
            <a:ext cx="10363200" cy="1035546"/>
          </a:xfrm>
        </p:spPr>
        <p:txBody>
          <a:bodyPr anchor="t" anchorCtr="0">
            <a:noAutofit/>
          </a:bodyPr>
          <a:lstStyle>
            <a:lvl1pPr algn="ctr">
              <a:defRPr/>
            </a:lvl1pPr>
          </a:lstStyle>
          <a:p>
            <a:r>
              <a:rPr lang="zh-TW" altLang="en-US" dirty="0"/>
              <a:t>按一下以編輯母片標題樣式</a:t>
            </a:r>
          </a:p>
        </p:txBody>
      </p:sp>
      <p:sp>
        <p:nvSpPr>
          <p:cNvPr id="10"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11" name="投影片編號版面配置區 10"/>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6666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區段標題">
    <p:spTree>
      <p:nvGrpSpPr>
        <p:cNvPr id="1" name=""/>
        <p:cNvGrpSpPr/>
        <p:nvPr/>
      </p:nvGrpSpPr>
      <p:grpSpPr>
        <a:xfrm>
          <a:off x="0" y="0"/>
          <a:ext cx="0" cy="0"/>
          <a:chOff x="0" y="0"/>
          <a:chExt cx="0" cy="0"/>
        </a:xfrm>
      </p:grpSpPr>
      <p:sp>
        <p:nvSpPr>
          <p:cNvPr id="8"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9"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1761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兩項物件">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609601" y="1542734"/>
            <a:ext cx="5473700"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86501" y="1542734"/>
            <a:ext cx="5475817"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18545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9" name="投影片編號版面配置區 1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20" name="Rectangle 43"/>
          <p:cNvSpPr>
            <a:spLocks noGrp="1" noChangeArrowheads="1"/>
          </p:cNvSpPr>
          <p:nvPr>
            <p:ph type="title"/>
          </p:nvPr>
        </p:nvSpPr>
        <p:spPr bwMode="auto">
          <a:xfrm>
            <a:off x="601133" y="316992"/>
            <a:ext cx="11159067"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Tree>
    <p:extLst>
      <p:ext uri="{BB962C8B-B14F-4D97-AF65-F5344CB8AC3E}">
        <p14:creationId xmlns:p14="http://schemas.microsoft.com/office/powerpoint/2010/main" val="420010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4" name="標題 7"/>
          <p:cNvSpPr>
            <a:spLocks noGrp="1"/>
          </p:cNvSpPr>
          <p:nvPr>
            <p:ph type="title"/>
          </p:nvPr>
        </p:nvSpPr>
        <p:spPr>
          <a:xfrm>
            <a:off x="601133" y="316992"/>
            <a:ext cx="11159067" cy="889508"/>
          </a:xfrm>
        </p:spPr>
        <p:txBody>
          <a:bodyPr/>
          <a:lstStyle/>
          <a:p>
            <a:r>
              <a:rPr lang="zh-TW" altLang="en-US"/>
              <a:t>按一下以編輯母片標題樣式</a:t>
            </a:r>
          </a:p>
        </p:txBody>
      </p:sp>
    </p:spTree>
    <p:extLst>
      <p:ext uri="{BB962C8B-B14F-4D97-AF65-F5344CB8AC3E}">
        <p14:creationId xmlns:p14="http://schemas.microsoft.com/office/powerpoint/2010/main" val="133372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42"/>
          <p:cNvSpPr>
            <a:spLocks noChangeArrowheads="1"/>
          </p:cNvSpPr>
          <p:nvPr userDrawn="1"/>
        </p:nvSpPr>
        <p:spPr bwMode="auto">
          <a:xfrm>
            <a:off x="0" y="6618288"/>
            <a:ext cx="12192000" cy="239712"/>
          </a:xfrm>
          <a:prstGeom prst="rect">
            <a:avLst/>
          </a:prstGeom>
          <a:solidFill>
            <a:srgbClr val="00B2B3"/>
          </a:solidFill>
          <a:ln>
            <a:noFill/>
          </a:ln>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defRPr/>
            </a:pPr>
            <a:endParaRPr lang="zh-TW" altLang="en-US"/>
          </a:p>
        </p:txBody>
      </p:sp>
      <p:sp>
        <p:nvSpPr>
          <p:cNvPr id="1027" name="Rectangle 43"/>
          <p:cNvSpPr>
            <a:spLocks noGrp="1" noChangeArrowheads="1"/>
          </p:cNvSpPr>
          <p:nvPr>
            <p:ph type="title"/>
          </p:nvPr>
        </p:nvSpPr>
        <p:spPr bwMode="auto">
          <a:xfrm>
            <a:off x="601133" y="316992"/>
            <a:ext cx="11159067"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609600" y="1439864"/>
            <a:ext cx="11152717"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29743" name="Rectangle 47"/>
          <p:cNvSpPr>
            <a:spLocks noGrp="1" noChangeArrowheads="1"/>
          </p:cNvSpPr>
          <p:nvPr>
            <p:ph type="sldNum" sz="quarter" idx="4"/>
          </p:nvPr>
        </p:nvSpPr>
        <p:spPr bwMode="auto">
          <a:xfrm>
            <a:off x="11430000" y="6619876"/>
            <a:ext cx="762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b="1">
                <a:solidFill>
                  <a:schemeClr val="bg1"/>
                </a:solidFill>
                <a:ea typeface="微軟正黑體" panose="020B0604030504040204" pitchFamily="34" charset="-120"/>
              </a:defRPr>
            </a:lvl1pPr>
          </a:lstStyle>
          <a:p>
            <a:pPr>
              <a:defRPr/>
            </a:pPr>
            <a:fld id="{1A71FFAD-F905-4792-971B-681FA4F61CA8}" type="slidenum">
              <a:rPr lang="en-US" altLang="zh-TW" smtClean="0"/>
              <a:pPr>
                <a:defRPr/>
              </a:pPr>
              <a:t>‹#›</a:t>
            </a:fld>
            <a:endParaRPr lang="en-US" altLang="zh-TW" dirty="0"/>
          </a:p>
        </p:txBody>
      </p:sp>
      <p:pic>
        <p:nvPicPr>
          <p:cNvPr id="1032" name="Picture 49" descr="itri_CEL_A"/>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0458451" y="6278563"/>
            <a:ext cx="166793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50"/>
          <p:cNvSpPr>
            <a:spLocks noChangeShapeType="1"/>
          </p:cNvSpPr>
          <p:nvPr/>
        </p:nvSpPr>
        <p:spPr bwMode="auto">
          <a:xfrm>
            <a:off x="12194118" y="6202363"/>
            <a:ext cx="11557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4" name="Line 51"/>
          <p:cNvSpPr>
            <a:spLocks noChangeShapeType="1"/>
          </p:cNvSpPr>
          <p:nvPr/>
        </p:nvSpPr>
        <p:spPr bwMode="auto">
          <a:xfrm rot="5400000">
            <a:off x="10084330" y="7127876"/>
            <a:ext cx="5365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6" name="Text Box 52"/>
          <p:cNvSpPr txBox="1">
            <a:spLocks noChangeArrowheads="1"/>
          </p:cNvSpPr>
          <p:nvPr/>
        </p:nvSpPr>
        <p:spPr bwMode="auto">
          <a:xfrm>
            <a:off x="0" y="7200900"/>
            <a:ext cx="721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eaLnBrk="1" hangingPunct="1">
              <a:spcBef>
                <a:spcPct val="50000"/>
              </a:spcBef>
              <a:defRPr/>
            </a:pPr>
            <a:r>
              <a:rPr lang="zh-TW" altLang="en-US" sz="2400">
                <a:ea typeface="微軟正黑體" panose="020B0604030504040204" pitchFamily="34" charset="-120"/>
              </a:rPr>
              <a:t>建議字型：中文微軟正黑體，英文</a:t>
            </a:r>
            <a:r>
              <a:rPr lang="en-US" altLang="zh-TW" sz="2400">
                <a:ea typeface="微軟正黑體" panose="020B0604030504040204" pitchFamily="34" charset="-120"/>
              </a:rPr>
              <a:t>Arial</a:t>
            </a:r>
          </a:p>
        </p:txBody>
      </p:sp>
      <p:pic>
        <p:nvPicPr>
          <p:cNvPr id="11" name="圖片 10"/>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1281688" y="80863"/>
            <a:ext cx="910312"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48"/>
          <p:cNvSpPr txBox="1">
            <a:spLocks noChangeArrowheads="1"/>
          </p:cNvSpPr>
          <p:nvPr userDrawn="1"/>
        </p:nvSpPr>
        <p:spPr bwMode="auto">
          <a:xfrm>
            <a:off x="-15334" y="6610193"/>
            <a:ext cx="94958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cSld>
  <p:clrMap bg1="lt1" tx1="dk1" bg2="lt2" tx2="dk2" accent1="accent1" accent2="accent2" accent3="accent3" accent4="accent4" accent5="accent5" accent6="accent6" hlink="hlink" folHlink="folHlink"/>
  <p:sldLayoutIdLst>
    <p:sldLayoutId id="2147483913" r:id="rId1"/>
    <p:sldLayoutId id="2147483915" r:id="rId2"/>
    <p:sldLayoutId id="2147483916" r:id="rId3"/>
    <p:sldLayoutId id="2147483917" r:id="rId4"/>
    <p:sldLayoutId id="2147483903" r:id="rId5"/>
    <p:sldLayoutId id="2147483904" r:id="rId6"/>
    <p:sldLayoutId id="2147483905" r:id="rId7"/>
    <p:sldLayoutId id="2147483906" r:id="rId8"/>
    <p:sldLayoutId id="2147483908" r:id="rId9"/>
    <p:sldLayoutId id="2147483914" r:id="rId10"/>
    <p:sldLayoutId id="2147483909" r:id="rId11"/>
    <p:sldLayoutId id="2147483910" r:id="rId12"/>
    <p:sldLayoutId id="2147483911" r:id="rId13"/>
    <p:sldLayoutId id="2147483912" r:id="rId14"/>
  </p:sldLayoutIdLst>
  <p:hf hdr="0" ftr="0" dt="0"/>
  <p:txStyles>
    <p:title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52019" y="2584704"/>
            <a:ext cx="8794753" cy="1219201"/>
          </a:xfrm>
        </p:spPr>
        <p:txBody>
          <a:bodyPr/>
          <a:lstStyle/>
          <a:p>
            <a:pPr algn="ctr"/>
            <a:r>
              <a:rPr lang="en-US" altLang="zh-TW" dirty="0">
                <a:solidFill>
                  <a:srgbClr val="12B3C4"/>
                </a:solidFill>
                <a:latin typeface="+mn-ea"/>
              </a:rPr>
              <a:t>114</a:t>
            </a:r>
            <a:r>
              <a:rPr lang="zh-TW" altLang="en-US" dirty="0">
                <a:solidFill>
                  <a:srgbClr val="12B3C4"/>
                </a:solidFill>
                <a:latin typeface="+mn-ea"/>
              </a:rPr>
              <a:t>年度各組重大效益</a:t>
            </a:r>
            <a:endParaRPr lang="zh-TW" altLang="en-US" dirty="0"/>
          </a:p>
        </p:txBody>
      </p:sp>
      <p:sp>
        <p:nvSpPr>
          <p:cNvPr id="3" name="副標題 2"/>
          <p:cNvSpPr>
            <a:spLocks noGrp="1"/>
          </p:cNvSpPr>
          <p:nvPr>
            <p:ph type="subTitle" idx="1"/>
          </p:nvPr>
        </p:nvSpPr>
        <p:spPr>
          <a:xfrm>
            <a:off x="552019" y="4077050"/>
            <a:ext cx="9027829" cy="1738534"/>
          </a:xfrm>
        </p:spPr>
        <p:txBody>
          <a:bodyPr/>
          <a:lstStyle/>
          <a:p>
            <a:pPr algn="ctr"/>
            <a:r>
              <a:rPr lang="zh-TW" altLang="en-US" sz="2400" b="1" dirty="0"/>
              <a:t>服務系統科技中心</a:t>
            </a:r>
            <a:endParaRPr lang="en-US" altLang="zh-TW" sz="2400" b="1" dirty="0"/>
          </a:p>
          <a:p>
            <a:pPr algn="ctr"/>
            <a:endParaRPr lang="zh-TW" altLang="en-US" sz="2400" b="1" dirty="0"/>
          </a:p>
        </p:txBody>
      </p:sp>
      <p:sp>
        <p:nvSpPr>
          <p:cNvPr id="4" name="文字版面配置區 3"/>
          <p:cNvSpPr>
            <a:spLocks noGrp="1"/>
          </p:cNvSpPr>
          <p:nvPr>
            <p:ph type="body" sz="quarter" idx="12"/>
          </p:nvPr>
        </p:nvSpPr>
        <p:spPr>
          <a:xfrm>
            <a:off x="3112339" y="5902263"/>
            <a:ext cx="3718137" cy="432303"/>
          </a:xfrm>
        </p:spPr>
        <p:txBody>
          <a:bodyPr/>
          <a:lstStyle/>
          <a:p>
            <a:pPr algn="ctr"/>
            <a:r>
              <a:rPr lang="en-US" altLang="zh-TW" sz="1800" b="1" dirty="0">
                <a:latin typeface="+mn-ea"/>
              </a:rPr>
              <a:t>2025.02.19</a:t>
            </a:r>
            <a:endParaRPr lang="zh-TW" altLang="en-US" sz="1800" b="1" dirty="0">
              <a:latin typeface="+mn-ea"/>
            </a:endParaRPr>
          </a:p>
        </p:txBody>
      </p:sp>
    </p:spTree>
    <p:extLst>
      <p:ext uri="{BB962C8B-B14F-4D97-AF65-F5344CB8AC3E}">
        <p14:creationId xmlns:p14="http://schemas.microsoft.com/office/powerpoint/2010/main" val="356766258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4294967295"/>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10</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marL="0" marR="0" lvl="0" indent="0" algn="r" defTabSz="914400" rtl="0" eaLnBrk="1" fontAlgn="ctr" latinLnBrk="0" hangingPunct="1">
              <a:lnSpc>
                <a:spcPct val="100000"/>
              </a:lnSpc>
              <a:spcBef>
                <a:spcPct val="0"/>
              </a:spcBef>
              <a:spcAft>
                <a:spcPct val="0"/>
              </a:spcAft>
              <a:buClrTx/>
              <a:buSzTx/>
              <a:buFontTx/>
              <a:buNone/>
              <a:tabLst/>
              <a:defRPr/>
            </a:pPr>
            <a:fld id="{2A013F82-EE5E-44EE-A61D-E31C6657F26F}"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10</a:t>
            </a:fld>
            <a:endParaRPr kumimoji="1" lang="zh-TW" altLang="en-US" sz="1200" b="0" i="0" u="none" strike="noStrike" kern="1200" cap="none" spc="0" normalizeH="0" baseline="0" noProof="0" dirty="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4" name="矩形 3">
            <a:extLst>
              <a:ext uri="{FF2B5EF4-FFF2-40B4-BE49-F238E27FC236}">
                <a16:creationId xmlns:a16="http://schemas.microsoft.com/office/drawing/2014/main" id="{5ACFA7C0-D0B3-46C9-95B8-679CDDF27BBE}"/>
              </a:ext>
            </a:extLst>
          </p:cNvPr>
          <p:cNvSpPr/>
          <p:nvPr/>
        </p:nvSpPr>
        <p:spPr>
          <a:xfrm>
            <a:off x="1093409" y="213781"/>
            <a:ext cx="9960653" cy="646331"/>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重大效益</a:t>
            </a:r>
            <a:r>
              <a:rPr kumimoji="1" lang="en-US" altLang="zh-TW"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(4)</a:t>
            </a: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：智慧健康養生</a:t>
            </a:r>
          </a:p>
        </p:txBody>
      </p:sp>
      <p:sp>
        <p:nvSpPr>
          <p:cNvPr id="8" name="文字方塊 7">
            <a:extLst>
              <a:ext uri="{FF2B5EF4-FFF2-40B4-BE49-F238E27FC236}">
                <a16:creationId xmlns:a16="http://schemas.microsoft.com/office/drawing/2014/main" id="{CD3CB589-AAEE-4B15-8735-9284F9251CF8}"/>
              </a:ext>
            </a:extLst>
          </p:cNvPr>
          <p:cNvSpPr txBox="1"/>
          <p:nvPr/>
        </p:nvSpPr>
        <p:spPr>
          <a:xfrm>
            <a:off x="506458" y="1673163"/>
            <a:ext cx="11207468" cy="4902881"/>
          </a:xfrm>
          <a:prstGeom prst="rect">
            <a:avLst/>
          </a:prstGeom>
          <a:noFill/>
        </p:spPr>
        <p:txBody>
          <a:bodyPr wrap="square" rtlCol="0">
            <a:spAutoFit/>
          </a:bodyPr>
          <a:lstStyle/>
          <a:p>
            <a:pPr marL="285750" indent="-285750">
              <a:lnSpc>
                <a:spcPct val="114000"/>
              </a:lnSpc>
              <a:spcBef>
                <a:spcPts val="600"/>
              </a:spcBef>
              <a:spcAft>
                <a:spcPts val="600"/>
              </a:spcAft>
              <a:buFont typeface="Wingdings" panose="05000000000000000000" pitchFamily="2" charset="2"/>
              <a:buChar char="l"/>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 </a:t>
            </a:r>
            <a:r>
              <a:rPr lang="zh-TW" altLang="en-US" sz="2400" b="1" u="sng" dirty="0">
                <a:solidFill>
                  <a:srgbClr val="000000"/>
                </a:solidFill>
                <a:latin typeface="微軟正黑體"/>
                <a:ea typeface="微軟正黑體"/>
              </a:rPr>
              <a:t>全面健康管理的全新體驗</a:t>
            </a:r>
            <a:endPar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endParaRPr>
          </a:p>
          <a:p>
            <a:pPr marL="800100" marR="0" lvl="1" indent="-342900" defTabSz="914400" latinLnBrk="0">
              <a:lnSpc>
                <a:spcPct val="114000"/>
              </a:lnSpc>
              <a:spcBef>
                <a:spcPts val="600"/>
              </a:spcBef>
              <a:spcAft>
                <a:spcPts val="600"/>
              </a:spcAft>
              <a:buClrTx/>
              <a:buSzTx/>
              <a:buFont typeface="Verdana" panose="020B0604030504040204" pitchFamily="34" charset="0"/>
              <a:buChar char="–"/>
              <a:tabLst/>
              <a:defRPr/>
            </a:pPr>
            <a:r>
              <a:rPr lang="zh-TW" altLang="en-US" sz="2000" dirty="0">
                <a:latin typeface="+mj-ea"/>
                <a:ea typeface="+mj-ea"/>
              </a:rPr>
              <a:t>無論是美容、運動、睡眠、飲食，還是空氣質量、身心平衡、健康促進、太極修身或復健療程，皆可通過先進腦波技術擷取個人資料，實現精準化服務，開創健康生活新篇章。</a:t>
            </a:r>
            <a:endParaRPr lang="en-US" altLang="zh-TW" sz="2000" dirty="0">
              <a:latin typeface="+mj-ea"/>
              <a:ea typeface="+mj-ea"/>
            </a:endParaRPr>
          </a:p>
          <a:p>
            <a:pPr marL="285750" indent="-285750">
              <a:lnSpc>
                <a:spcPct val="114000"/>
              </a:lnSpc>
              <a:spcBef>
                <a:spcPts val="600"/>
              </a:spcBef>
              <a:spcAft>
                <a:spcPts val="600"/>
              </a:spcAft>
              <a:buFont typeface="Wingdings" panose="05000000000000000000" pitchFamily="2" charset="2"/>
              <a:buChar char="l"/>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 </a:t>
            </a:r>
            <a:r>
              <a:rPr lang="en-US" altLang="zh-TW" sz="2400" b="1" u="sng" dirty="0">
                <a:solidFill>
                  <a:srgbClr val="000000"/>
                </a:solidFill>
                <a:latin typeface="微軟正黑體"/>
                <a:ea typeface="微軟正黑體"/>
              </a:rPr>
              <a:t>AI</a:t>
            </a:r>
            <a:r>
              <a:rPr lang="zh-TW" altLang="en-US" sz="2400" b="1" u="sng" dirty="0">
                <a:solidFill>
                  <a:srgbClr val="000000"/>
                </a:solidFill>
                <a:latin typeface="微軟正黑體"/>
                <a:ea typeface="微軟正黑體"/>
              </a:rPr>
              <a:t>賦能，打造健康產業的智慧進化</a:t>
            </a:r>
            <a:r>
              <a:rPr lang="en-US" altLang="zh-TW" sz="2400" b="1" u="sng" dirty="0">
                <a:solidFill>
                  <a:srgbClr val="000000"/>
                </a:solidFill>
                <a:latin typeface="微軟正黑體"/>
                <a:ea typeface="微軟正黑體"/>
              </a:rPr>
              <a:t>: </a:t>
            </a:r>
            <a:r>
              <a:rPr lang="zh-TW" altLang="en-US" sz="2400" b="1" u="sng" dirty="0">
                <a:solidFill>
                  <a:srgbClr val="000000"/>
                </a:solidFill>
                <a:latin typeface="微軟正黑體"/>
                <a:ea typeface="微軟正黑體"/>
              </a:rPr>
              <a:t>融合百工百業的</a:t>
            </a:r>
            <a:r>
              <a:rPr lang="en-US" altLang="zh-TW" sz="2400" b="1" u="sng" dirty="0">
                <a:solidFill>
                  <a:srgbClr val="000000"/>
                </a:solidFill>
                <a:latin typeface="微軟正黑體"/>
                <a:ea typeface="微軟正黑體"/>
              </a:rPr>
              <a:t>AI</a:t>
            </a:r>
            <a:r>
              <a:rPr lang="zh-TW" altLang="en-US" sz="2400" b="1" u="sng" dirty="0">
                <a:solidFill>
                  <a:srgbClr val="000000"/>
                </a:solidFill>
                <a:latin typeface="微軟正黑體"/>
                <a:ea typeface="微軟正黑體"/>
              </a:rPr>
              <a:t>技術，結合尖端數位科技，全面規劃大健康產業應用，推動健康促進的加速升級。</a:t>
            </a:r>
            <a:endParaRPr lang="en-US" altLang="zh-TW" sz="2400" b="1" u="sng" dirty="0">
              <a:solidFill>
                <a:srgbClr val="000000"/>
              </a:solidFill>
              <a:latin typeface="微軟正黑體"/>
              <a:ea typeface="微軟正黑體"/>
            </a:endParaRPr>
          </a:p>
          <a:p>
            <a:pPr marL="800100" lvl="1" indent="-342900">
              <a:lnSpc>
                <a:spcPct val="114000"/>
              </a:lnSpc>
              <a:spcBef>
                <a:spcPts val="600"/>
              </a:spcBef>
              <a:spcAft>
                <a:spcPts val="600"/>
              </a:spcAft>
              <a:buFont typeface="Verdana" panose="020B0604030504040204" pitchFamily="34" charset="0"/>
              <a:buChar char="–"/>
              <a:defRPr/>
            </a:pPr>
            <a:r>
              <a:rPr lang="zh-TW" altLang="en-US" sz="2000" dirty="0">
                <a:latin typeface="+mj-ea"/>
                <a:ea typeface="+mj-ea"/>
              </a:rPr>
              <a:t>智慧微旅行</a:t>
            </a:r>
            <a:r>
              <a:rPr lang="en-US" altLang="zh-TW" sz="2000" dirty="0">
                <a:latin typeface="+mj-ea"/>
                <a:ea typeface="+mj-ea"/>
              </a:rPr>
              <a:t>: </a:t>
            </a:r>
            <a:r>
              <a:rPr lang="zh-TW" altLang="en-US" sz="2000" dirty="0">
                <a:latin typeface="+mj-ea"/>
                <a:ea typeface="+mj-ea"/>
              </a:rPr>
              <a:t>輕鬆樂活的健康方式；從台灣的微旅行到智慧養生的新高度，結合個性化運動管理，讓健康變得輕鬆有趣。 </a:t>
            </a:r>
          </a:p>
          <a:p>
            <a:pPr marL="800100" lvl="1" indent="-342900">
              <a:lnSpc>
                <a:spcPct val="114000"/>
              </a:lnSpc>
              <a:spcBef>
                <a:spcPts val="600"/>
              </a:spcBef>
              <a:spcAft>
                <a:spcPts val="600"/>
              </a:spcAft>
              <a:buFont typeface="Verdana" panose="020B0604030504040204" pitchFamily="34" charset="0"/>
              <a:buChar char="–"/>
              <a:defRPr/>
            </a:pPr>
            <a:r>
              <a:rPr lang="en-US" altLang="zh-TW" sz="2000" dirty="0">
                <a:latin typeface="+mj-ea"/>
                <a:ea typeface="+mj-ea"/>
              </a:rPr>
              <a:t>AI</a:t>
            </a:r>
            <a:r>
              <a:rPr lang="zh-TW" altLang="en-US" sz="2000" dirty="0">
                <a:latin typeface="+mj-ea"/>
                <a:ea typeface="+mj-ea"/>
              </a:rPr>
              <a:t>技術驅動</a:t>
            </a:r>
            <a:r>
              <a:rPr lang="en-US" altLang="zh-TW" sz="2000" dirty="0">
                <a:latin typeface="+mj-ea"/>
                <a:ea typeface="+mj-ea"/>
              </a:rPr>
              <a:t>: </a:t>
            </a:r>
            <a:r>
              <a:rPr lang="zh-TW" altLang="en-US" sz="2000" dirty="0">
                <a:latin typeface="+mj-ea"/>
                <a:ea typeface="+mj-ea"/>
              </a:rPr>
              <a:t>更全面的健康守護；憑藉</a:t>
            </a:r>
            <a:r>
              <a:rPr lang="en-US" altLang="zh-TW" sz="2000" dirty="0">
                <a:latin typeface="+mj-ea"/>
                <a:ea typeface="+mj-ea"/>
              </a:rPr>
              <a:t>AI</a:t>
            </a:r>
            <a:r>
              <a:rPr lang="zh-TW" altLang="en-US" sz="2000" dirty="0">
                <a:latin typeface="+mj-ea"/>
                <a:ea typeface="+mj-ea"/>
              </a:rPr>
              <a:t>的強大力量，不僅促進健康，更能有效預防疾病，實現全面的健康生活。 </a:t>
            </a:r>
          </a:p>
          <a:p>
            <a:pPr marL="800100" lvl="1" indent="-342900">
              <a:lnSpc>
                <a:spcPct val="114000"/>
              </a:lnSpc>
              <a:spcBef>
                <a:spcPts val="600"/>
              </a:spcBef>
              <a:spcAft>
                <a:spcPts val="600"/>
              </a:spcAft>
              <a:buFont typeface="Verdana" panose="020B0604030504040204" pitchFamily="34" charset="0"/>
              <a:buChar char="–"/>
              <a:defRPr/>
            </a:pPr>
            <a:r>
              <a:rPr lang="zh-TW" altLang="en-US" sz="2000" dirty="0">
                <a:latin typeface="+mj-ea"/>
                <a:ea typeface="+mj-ea"/>
              </a:rPr>
              <a:t>智慧醫療升級</a:t>
            </a:r>
            <a:r>
              <a:rPr lang="en-US" altLang="zh-TW" sz="2000" dirty="0">
                <a:latin typeface="+mj-ea"/>
                <a:ea typeface="+mj-ea"/>
              </a:rPr>
              <a:t>: </a:t>
            </a:r>
            <a:r>
              <a:rPr lang="zh-TW" altLang="en-US" sz="2000" dirty="0">
                <a:latin typeface="+mj-ea"/>
                <a:ea typeface="+mj-ea"/>
              </a:rPr>
              <a:t>邁向全方位健康管理；從傳統醫療照護走向智慧化健康管理，構建未來健康養生的新典範。</a:t>
            </a:r>
          </a:p>
        </p:txBody>
      </p:sp>
      <p:sp>
        <p:nvSpPr>
          <p:cNvPr id="7" name="標題 1">
            <a:extLst>
              <a:ext uri="{FF2B5EF4-FFF2-40B4-BE49-F238E27FC236}">
                <a16:creationId xmlns:a16="http://schemas.microsoft.com/office/drawing/2014/main" id="{6BB90B3B-D514-41BD-B15E-34D5A2B696FE}"/>
              </a:ext>
            </a:extLst>
          </p:cNvPr>
          <p:cNvSpPr txBox="1">
            <a:spLocks/>
          </p:cNvSpPr>
          <p:nvPr/>
        </p:nvSpPr>
        <p:spPr>
          <a:xfrm>
            <a:off x="331279" y="982594"/>
            <a:ext cx="11207468" cy="561836"/>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marL="0" marR="0" lvl="0" indent="0" algn="ctr" defTabSz="914400" rtl="0" eaLnBrk="1" fontAlgn="base" latinLnBrk="1" hangingPunct="1">
              <a:lnSpc>
                <a:spcPct val="110000"/>
              </a:lnSpc>
              <a:spcBef>
                <a:spcPct val="0"/>
              </a:spcBef>
              <a:spcAft>
                <a:spcPct val="0"/>
              </a:spcAft>
              <a:buClrTx/>
              <a:buSzTx/>
              <a:buFontTx/>
              <a:buNone/>
              <a:tabLst/>
              <a:defRPr/>
            </a:pP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智慧健康養生的未來藍圖</a:t>
            </a:r>
            <a:r>
              <a:rPr lang="zh-TW" altLang="en-US" sz="2400" b="1" dirty="0">
                <a:solidFill>
                  <a:srgbClr val="000000"/>
                </a:solidFill>
                <a:latin typeface="Arial"/>
                <a:ea typeface="微軟正黑體"/>
              </a:rPr>
              <a:t>：健</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康照護邁向雲端</a:t>
            </a:r>
          </a:p>
        </p:txBody>
      </p:sp>
      <p:sp>
        <p:nvSpPr>
          <p:cNvPr id="9" name="矩形 8">
            <a:extLst>
              <a:ext uri="{FF2B5EF4-FFF2-40B4-BE49-F238E27FC236}">
                <a16:creationId xmlns:a16="http://schemas.microsoft.com/office/drawing/2014/main" id="{57D592A9-03D0-44E4-9DCD-BBF2AC29D340}"/>
              </a:ext>
            </a:extLst>
          </p:cNvPr>
          <p:cNvSpPr/>
          <p:nvPr/>
        </p:nvSpPr>
        <p:spPr>
          <a:xfrm>
            <a:off x="0" y="3451"/>
            <a:ext cx="1611630"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以科研整合帶動產業價值</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Tree>
    <p:extLst>
      <p:ext uri="{BB962C8B-B14F-4D97-AF65-F5344CB8AC3E}">
        <p14:creationId xmlns:p14="http://schemas.microsoft.com/office/powerpoint/2010/main" val="4058170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4294967295"/>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11</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marL="0" marR="0" lvl="0" indent="0" algn="r" defTabSz="914400" rtl="0" eaLnBrk="1" fontAlgn="ctr" latinLnBrk="0" hangingPunct="1">
              <a:lnSpc>
                <a:spcPct val="100000"/>
              </a:lnSpc>
              <a:spcBef>
                <a:spcPct val="0"/>
              </a:spcBef>
              <a:spcAft>
                <a:spcPct val="0"/>
              </a:spcAft>
              <a:buClrTx/>
              <a:buSzTx/>
              <a:buFontTx/>
              <a:buNone/>
              <a:tabLst/>
              <a:defRPr/>
            </a:pPr>
            <a:fld id="{2A013F82-EE5E-44EE-A61D-E31C6657F26F}"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11</a:t>
            </a:fld>
            <a:endParaRPr kumimoji="1" lang="zh-TW" altLang="en-US" sz="1200" b="0" i="0" u="none" strike="noStrike" kern="1200" cap="none" spc="0" normalizeH="0" baseline="0" noProof="0" dirty="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4" name="矩形 3">
            <a:extLst>
              <a:ext uri="{FF2B5EF4-FFF2-40B4-BE49-F238E27FC236}">
                <a16:creationId xmlns:a16="http://schemas.microsoft.com/office/drawing/2014/main" id="{5ACFA7C0-D0B3-46C9-95B8-679CDDF27BBE}"/>
              </a:ext>
            </a:extLst>
          </p:cNvPr>
          <p:cNvSpPr/>
          <p:nvPr/>
        </p:nvSpPr>
        <p:spPr>
          <a:xfrm>
            <a:off x="1093409" y="213781"/>
            <a:ext cx="9960653" cy="646331"/>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重大效益</a:t>
            </a:r>
            <a:r>
              <a:rPr kumimoji="1" lang="en-US" altLang="zh-TW"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(5)</a:t>
            </a: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：全齡健康</a:t>
            </a:r>
          </a:p>
        </p:txBody>
      </p:sp>
      <p:sp>
        <p:nvSpPr>
          <p:cNvPr id="8" name="文字方塊 7">
            <a:extLst>
              <a:ext uri="{FF2B5EF4-FFF2-40B4-BE49-F238E27FC236}">
                <a16:creationId xmlns:a16="http://schemas.microsoft.com/office/drawing/2014/main" id="{CD3CB589-AAEE-4B15-8735-9284F9251CF8}"/>
              </a:ext>
            </a:extLst>
          </p:cNvPr>
          <p:cNvSpPr txBox="1"/>
          <p:nvPr/>
        </p:nvSpPr>
        <p:spPr>
          <a:xfrm>
            <a:off x="506458" y="2141793"/>
            <a:ext cx="11207468" cy="4244303"/>
          </a:xfrm>
          <a:prstGeom prst="rect">
            <a:avLst/>
          </a:prstGeom>
          <a:noFill/>
        </p:spPr>
        <p:txBody>
          <a:bodyPr wrap="square" rtlCol="0">
            <a:spAutoFit/>
          </a:bodyPr>
          <a:lstStyle/>
          <a:p>
            <a:pPr marL="285750" marR="0" lvl="1" indent="-285750" defTabSz="914400" latinLnBrk="0">
              <a:lnSpc>
                <a:spcPct val="114000"/>
              </a:lnSpc>
              <a:spcBef>
                <a:spcPts val="600"/>
              </a:spcBef>
              <a:spcAft>
                <a:spcPts val="600"/>
              </a:spcAft>
              <a:buClrTx/>
              <a:buSzTx/>
              <a:buFont typeface="Wingdings" panose="05000000000000000000" pitchFamily="2" charset="2"/>
              <a:buChar char="l"/>
              <a:tabLst/>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lang="en-US" altLang="zh-TW" sz="2400" b="1" u="sng" dirty="0">
                <a:solidFill>
                  <a:srgbClr val="000000"/>
                </a:solidFill>
                <a:latin typeface="微軟正黑體"/>
                <a:ea typeface="微軟正黑體"/>
              </a:rPr>
              <a:t>ADHD</a:t>
            </a:r>
            <a:r>
              <a:rPr lang="zh-TW" altLang="en-US" sz="2400" b="1" u="sng" dirty="0">
                <a:solidFill>
                  <a:srgbClr val="000000"/>
                </a:solidFill>
                <a:latin typeface="微軟正黑體"/>
                <a:ea typeface="微軟正黑體"/>
              </a:rPr>
              <a:t>親職共教解決方案開發應用驗證</a:t>
            </a:r>
            <a:endParaRPr lang="en-US" altLang="zh-TW" sz="2400" b="1" u="sng" dirty="0">
              <a:solidFill>
                <a:srgbClr val="000000"/>
              </a:solidFill>
              <a:latin typeface="微軟正黑體"/>
              <a:ea typeface="微軟正黑體"/>
            </a:endParaRPr>
          </a:p>
          <a:p>
            <a:pPr marL="800100" lvl="1" indent="-342900">
              <a:lnSpc>
                <a:spcPct val="114000"/>
              </a:lnSpc>
              <a:spcBef>
                <a:spcPts val="600"/>
              </a:spcBef>
              <a:spcAft>
                <a:spcPts val="600"/>
              </a:spcAft>
              <a:buFont typeface="Verdana" panose="020B0604030504040204" pitchFamily="34" charset="0"/>
              <a:buChar char="–"/>
              <a:defRPr/>
            </a:pPr>
            <a:r>
              <a:rPr lang="zh-TW" altLang="en-US" sz="2000" dirty="0">
                <a:latin typeface="+mj-ea"/>
                <a:ea typeface="+mj-ea"/>
              </a:rPr>
              <a:t>以評估引擎開發及成效驗證為主，研發一套依執行功能、注意力訓練的適性化難度演算法與養成任務執行習慣之親職共教系統，增加</a:t>
            </a:r>
            <a:r>
              <a:rPr lang="en-US" altLang="zh-TW" sz="2000" dirty="0">
                <a:latin typeface="+mj-ea"/>
                <a:ea typeface="+mj-ea"/>
              </a:rPr>
              <a:t>2</a:t>
            </a:r>
            <a:r>
              <a:rPr lang="zh-TW" altLang="en-US" sz="2000" dirty="0">
                <a:latin typeface="+mj-ea"/>
                <a:ea typeface="+mj-ea"/>
              </a:rPr>
              <a:t>種發展注意力訓練教案</a:t>
            </a:r>
            <a:r>
              <a:rPr lang="en-US" altLang="zh-TW" sz="2000" dirty="0">
                <a:latin typeface="+mj-ea"/>
                <a:ea typeface="+mj-ea"/>
              </a:rPr>
              <a:t>(</a:t>
            </a:r>
            <a:r>
              <a:rPr lang="zh-TW" altLang="en-US" sz="2000" dirty="0">
                <a:latin typeface="+mj-ea"/>
                <a:ea typeface="+mj-ea"/>
              </a:rPr>
              <a:t>分辨差異、轉換注意</a:t>
            </a:r>
            <a:r>
              <a:rPr lang="en-US" altLang="zh-TW" sz="2000" dirty="0">
                <a:latin typeface="+mj-ea"/>
                <a:ea typeface="+mj-ea"/>
              </a:rPr>
              <a:t>) </a:t>
            </a:r>
            <a:r>
              <a:rPr lang="zh-TW" altLang="en-US" sz="2000" dirty="0">
                <a:latin typeface="+mj-ea"/>
                <a:ea typeface="+mj-ea"/>
              </a:rPr>
              <a:t>與適性化難度關卡規則，建立量測指標及運動動作類型辨識，於</a:t>
            </a:r>
            <a:r>
              <a:rPr lang="en-US" altLang="zh-TW" sz="2000" dirty="0">
                <a:latin typeface="+mj-ea"/>
                <a:ea typeface="+mj-ea"/>
              </a:rPr>
              <a:t>2</a:t>
            </a:r>
            <a:r>
              <a:rPr lang="zh-TW" altLang="en-US" sz="2000" dirty="0">
                <a:latin typeface="+mj-ea"/>
                <a:ea typeface="+mj-ea"/>
              </a:rPr>
              <a:t>種情境</a:t>
            </a:r>
            <a:r>
              <a:rPr lang="en-US" altLang="zh-TW" sz="2000" dirty="0">
                <a:latin typeface="+mj-ea"/>
                <a:ea typeface="+mj-ea"/>
              </a:rPr>
              <a:t>(</a:t>
            </a:r>
            <a:r>
              <a:rPr lang="zh-TW" altLang="en-US" sz="2000" dirty="0">
                <a:latin typeface="+mj-ea"/>
                <a:ea typeface="+mj-ea"/>
              </a:rPr>
              <a:t>如寫算數</a:t>
            </a:r>
            <a:r>
              <a:rPr lang="en-US" altLang="zh-TW" sz="2000" dirty="0">
                <a:latin typeface="+mj-ea"/>
                <a:ea typeface="+mj-ea"/>
              </a:rPr>
              <a:t>/</a:t>
            </a:r>
            <a:r>
              <a:rPr lang="zh-TW" altLang="en-US" sz="2000" dirty="0">
                <a:latin typeface="+mj-ea"/>
                <a:ea typeface="+mj-ea"/>
              </a:rPr>
              <a:t>課堂學習</a:t>
            </a:r>
            <a:r>
              <a:rPr lang="en-US" altLang="zh-TW" sz="2000" dirty="0">
                <a:latin typeface="+mj-ea"/>
                <a:ea typeface="+mj-ea"/>
              </a:rPr>
              <a:t>)</a:t>
            </a:r>
            <a:r>
              <a:rPr lang="zh-TW" altLang="en-US" sz="2000" dirty="0">
                <a:latin typeface="+mj-ea"/>
                <a:ea typeface="+mj-ea"/>
              </a:rPr>
              <a:t>分心或躁動辨識正確率</a:t>
            </a:r>
            <a:r>
              <a:rPr lang="en-US" altLang="zh-TW" sz="2000" dirty="0">
                <a:latin typeface="+mj-ea"/>
                <a:ea typeface="+mj-ea"/>
              </a:rPr>
              <a:t>87%</a:t>
            </a:r>
            <a:r>
              <a:rPr lang="zh-TW" altLang="en-US" sz="2000" dirty="0">
                <a:latin typeface="+mj-ea"/>
                <a:ea typeface="+mj-ea"/>
              </a:rPr>
              <a:t>，並新增與</a:t>
            </a:r>
            <a:r>
              <a:rPr lang="en-US" altLang="zh-TW" sz="2000" dirty="0">
                <a:latin typeface="+mj-ea"/>
                <a:ea typeface="+mj-ea"/>
              </a:rPr>
              <a:t>1</a:t>
            </a:r>
            <a:r>
              <a:rPr lang="zh-TW" altLang="en-US" sz="2000" dirty="0">
                <a:latin typeface="+mj-ea"/>
                <a:ea typeface="+mj-ea"/>
              </a:rPr>
              <a:t>家機構合作，收案</a:t>
            </a:r>
            <a:r>
              <a:rPr lang="en-US" altLang="zh-TW" sz="2000" dirty="0">
                <a:latin typeface="+mj-ea"/>
                <a:ea typeface="+mj-ea"/>
              </a:rPr>
              <a:t>60</a:t>
            </a:r>
            <a:r>
              <a:rPr lang="zh-TW" altLang="en-US" sz="2000" dirty="0">
                <a:latin typeface="+mj-ea"/>
                <a:ea typeface="+mj-ea"/>
              </a:rPr>
              <a:t>名個案參與成效驗測。</a:t>
            </a:r>
            <a:endParaRPr lang="en-US" altLang="zh-TW" sz="2000" dirty="0">
              <a:latin typeface="+mj-ea"/>
              <a:ea typeface="+mj-ea"/>
            </a:endParaRPr>
          </a:p>
          <a:p>
            <a:pPr marL="285750" indent="-285750">
              <a:lnSpc>
                <a:spcPct val="114000"/>
              </a:lnSpc>
              <a:spcBef>
                <a:spcPts val="600"/>
              </a:spcBef>
              <a:spcAft>
                <a:spcPts val="600"/>
              </a:spcAft>
              <a:buFont typeface="Wingdings" panose="05000000000000000000" pitchFamily="2" charset="2"/>
              <a:buChar char="l"/>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lang="zh-TW" altLang="en-US" sz="2400" b="1" u="sng" dirty="0">
                <a:solidFill>
                  <a:srgbClr val="000000"/>
                </a:solidFill>
                <a:latin typeface="微軟正黑體"/>
                <a:ea typeface="微軟正黑體"/>
              </a:rPr>
              <a:t>數位療法創課協作系統與創新應用</a:t>
            </a:r>
            <a:endPar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endParaRPr>
          </a:p>
          <a:p>
            <a:pPr marL="800100" marR="0" lvl="1" indent="-342900" defTabSz="914400" latinLnBrk="0">
              <a:lnSpc>
                <a:spcPct val="114000"/>
              </a:lnSpc>
              <a:spcBef>
                <a:spcPts val="600"/>
              </a:spcBef>
              <a:spcAft>
                <a:spcPts val="600"/>
              </a:spcAft>
              <a:buClrTx/>
              <a:buSzTx/>
              <a:buFont typeface="Verdana" panose="020B0604030504040204" pitchFamily="34" charset="0"/>
              <a:buChar char="–"/>
              <a:tabLst/>
              <a:defRPr/>
            </a:pPr>
            <a:r>
              <a:rPr lang="zh-TW" altLang="en-US" sz="2000" dirty="0">
                <a:latin typeface="+mj-ea"/>
                <a:ea typeface="+mj-ea"/>
              </a:rPr>
              <a:t>目標以優化教案市集上架系統，開發教案點數與交換機制，制定子項介接標準</a:t>
            </a:r>
            <a:r>
              <a:rPr lang="en-US" altLang="zh-TW" sz="2000" dirty="0">
                <a:latin typeface="+mj-ea"/>
                <a:ea typeface="+mj-ea"/>
              </a:rPr>
              <a:t>(</a:t>
            </a:r>
            <a:r>
              <a:rPr lang="zh-TW" altLang="en-US" sz="2000" dirty="0">
                <a:latin typeface="+mj-ea"/>
                <a:ea typeface="+mj-ea"/>
              </a:rPr>
              <a:t>關節炎護膝、眼動減敏實作</a:t>
            </a:r>
            <a:r>
              <a:rPr lang="en-US" altLang="zh-TW" sz="2000" dirty="0">
                <a:latin typeface="+mj-ea"/>
                <a:ea typeface="+mj-ea"/>
              </a:rPr>
              <a:t>)</a:t>
            </a:r>
            <a:r>
              <a:rPr lang="zh-TW" altLang="en-US" sz="2000" dirty="0">
                <a:latin typeface="+mj-ea"/>
                <a:ea typeface="+mj-ea"/>
              </a:rPr>
              <a:t>，並建構 </a:t>
            </a:r>
            <a:r>
              <a:rPr lang="en-US" altLang="zh-TW" sz="2000" dirty="0" err="1">
                <a:latin typeface="+mj-ea"/>
                <a:ea typeface="+mj-ea"/>
              </a:rPr>
              <a:t>LowCode</a:t>
            </a:r>
            <a:r>
              <a:rPr lang="en-US" altLang="zh-TW" sz="2000" dirty="0">
                <a:latin typeface="+mj-ea"/>
                <a:ea typeface="+mj-ea"/>
              </a:rPr>
              <a:t> </a:t>
            </a:r>
            <a:r>
              <a:rPr lang="zh-TW" altLang="en-US" sz="2000" dirty="0">
                <a:latin typeface="+mj-ea"/>
                <a:ea typeface="+mj-ea"/>
              </a:rPr>
              <a:t>教案產製組件；同時強化醫師</a:t>
            </a:r>
            <a:r>
              <a:rPr lang="en-US" altLang="zh-TW" sz="2000" dirty="0">
                <a:latin typeface="+mj-ea"/>
                <a:ea typeface="+mj-ea"/>
              </a:rPr>
              <a:t>/</a:t>
            </a:r>
            <a:r>
              <a:rPr lang="zh-TW" altLang="en-US" sz="2000" dirty="0">
                <a:latin typeface="+mj-ea"/>
                <a:ea typeface="+mj-ea"/>
              </a:rPr>
              <a:t>治療師評估介面，提供個性化診療與跨適應症量化分析，並開發審核監管模組，整合評價資訊與資產數據分析。最終累計</a:t>
            </a:r>
            <a:r>
              <a:rPr lang="en-US" altLang="zh-TW" sz="2000" dirty="0">
                <a:latin typeface="+mj-ea"/>
                <a:ea typeface="+mj-ea"/>
              </a:rPr>
              <a:t>100</a:t>
            </a:r>
            <a:r>
              <a:rPr lang="zh-TW" altLang="en-US" sz="2000" dirty="0">
                <a:latin typeface="+mj-ea"/>
                <a:ea typeface="+mj-ea"/>
              </a:rPr>
              <a:t>人次參與體驗，及與</a:t>
            </a:r>
            <a:r>
              <a:rPr lang="en-US" altLang="zh-TW" sz="2000" dirty="0">
                <a:latin typeface="+mj-ea"/>
                <a:ea typeface="+mj-ea"/>
              </a:rPr>
              <a:t>1</a:t>
            </a:r>
            <a:r>
              <a:rPr lang="zh-TW" altLang="en-US" sz="2000" dirty="0">
                <a:latin typeface="+mj-ea"/>
                <a:ea typeface="+mj-ea"/>
              </a:rPr>
              <a:t>家業者合作應用驗證。</a:t>
            </a:r>
            <a:endParaRPr lang="en-US" altLang="zh-TW" sz="2000" dirty="0">
              <a:latin typeface="+mj-ea"/>
              <a:ea typeface="+mj-ea"/>
            </a:endParaRPr>
          </a:p>
        </p:txBody>
      </p:sp>
      <p:sp>
        <p:nvSpPr>
          <p:cNvPr id="7" name="標題 1">
            <a:extLst>
              <a:ext uri="{FF2B5EF4-FFF2-40B4-BE49-F238E27FC236}">
                <a16:creationId xmlns:a16="http://schemas.microsoft.com/office/drawing/2014/main" id="{6BB90B3B-D514-41BD-B15E-34D5A2B696FE}"/>
              </a:ext>
            </a:extLst>
          </p:cNvPr>
          <p:cNvSpPr txBox="1">
            <a:spLocks/>
          </p:cNvSpPr>
          <p:nvPr/>
        </p:nvSpPr>
        <p:spPr>
          <a:xfrm>
            <a:off x="331279" y="902584"/>
            <a:ext cx="11207468" cy="1056328"/>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marL="0" marR="0" lvl="0" indent="0" algn="ctr" defTabSz="914400" rtl="0" eaLnBrk="1" fontAlgn="base" latinLnBrk="1" hangingPunct="1">
              <a:lnSpc>
                <a:spcPct val="110000"/>
              </a:lnSpc>
              <a:spcBef>
                <a:spcPct val="0"/>
              </a:spcBef>
              <a:spcAft>
                <a:spcPct val="0"/>
              </a:spcAft>
              <a:buClrTx/>
              <a:buSzTx/>
              <a:buFontTx/>
              <a:buNone/>
              <a:tabLst/>
              <a:defRPr/>
            </a:pP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運用所建構數位療法創課協作平台，讓治療師免寫程式，產製上架訓練方案、教案，加速軟體醫材開發和創新產業推動。</a:t>
            </a:r>
          </a:p>
        </p:txBody>
      </p:sp>
      <p:sp>
        <p:nvSpPr>
          <p:cNvPr id="9" name="矩形 8">
            <a:extLst>
              <a:ext uri="{FF2B5EF4-FFF2-40B4-BE49-F238E27FC236}">
                <a16:creationId xmlns:a16="http://schemas.microsoft.com/office/drawing/2014/main" id="{57D592A9-03D0-44E4-9DCD-BBF2AC29D340}"/>
              </a:ext>
            </a:extLst>
          </p:cNvPr>
          <p:cNvSpPr/>
          <p:nvPr/>
        </p:nvSpPr>
        <p:spPr>
          <a:xfrm>
            <a:off x="0" y="3451"/>
            <a:ext cx="1611630"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以科研整合帶動產業價值</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Tree>
    <p:extLst>
      <p:ext uri="{BB962C8B-B14F-4D97-AF65-F5344CB8AC3E}">
        <p14:creationId xmlns:p14="http://schemas.microsoft.com/office/powerpoint/2010/main" val="3845711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BB625C4-0F73-4B77-A13E-B2D8902577B8}"/>
              </a:ext>
            </a:extLst>
          </p:cNvPr>
          <p:cNvSpPr>
            <a:spLocks noGrp="1"/>
          </p:cNvSpPr>
          <p:nvPr>
            <p:ph type="title"/>
          </p:nvPr>
        </p:nvSpPr>
        <p:spPr/>
        <p:txBody>
          <a:bodyPr/>
          <a:lstStyle/>
          <a:p>
            <a:r>
              <a:rPr lang="en-US" altLang="zh-TW" dirty="0"/>
              <a:t>S</a:t>
            </a:r>
            <a:r>
              <a:rPr lang="zh-TW" altLang="en-US" dirty="0"/>
              <a:t>組</a:t>
            </a:r>
          </a:p>
        </p:txBody>
      </p:sp>
      <p:sp>
        <p:nvSpPr>
          <p:cNvPr id="4" name="投影片編號版面配置區 3">
            <a:extLst>
              <a:ext uri="{FF2B5EF4-FFF2-40B4-BE49-F238E27FC236}">
                <a16:creationId xmlns:a16="http://schemas.microsoft.com/office/drawing/2014/main" id="{0323751A-5D7E-4583-A48B-A42BE87FC24F}"/>
              </a:ext>
            </a:extLst>
          </p:cNvPr>
          <p:cNvSpPr>
            <a:spLocks noGrp="1"/>
          </p:cNvSpPr>
          <p:nvPr>
            <p:ph type="sldNum" sz="quarter" idx="10"/>
          </p:nvPr>
        </p:nvSpPr>
        <p:spPr/>
        <p:txBody>
          <a:bodyPr/>
          <a:lstStyle/>
          <a:p>
            <a:pPr>
              <a:defRPr/>
            </a:pPr>
            <a:fld id="{1A71FFAD-F905-4792-971B-681FA4F61CA8}" type="slidenum">
              <a:rPr lang="en-US" altLang="zh-TW" smtClean="0"/>
              <a:pPr>
                <a:defRPr/>
              </a:pPr>
              <a:t>12</a:t>
            </a:fld>
            <a:endParaRPr lang="en-US" altLang="zh-TW"/>
          </a:p>
        </p:txBody>
      </p:sp>
    </p:spTree>
    <p:extLst>
      <p:ext uri="{BB962C8B-B14F-4D97-AF65-F5344CB8AC3E}">
        <p14:creationId xmlns:p14="http://schemas.microsoft.com/office/powerpoint/2010/main" val="1311619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16"/>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13</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24" name="矩形 23">
            <a:extLst>
              <a:ext uri="{FF2B5EF4-FFF2-40B4-BE49-F238E27FC236}">
                <a16:creationId xmlns:a16="http://schemas.microsoft.com/office/drawing/2014/main" id="{D1A59B37-9BE9-491D-99D2-B6AFA0EC81E7}"/>
              </a:ext>
            </a:extLst>
          </p:cNvPr>
          <p:cNvSpPr/>
          <p:nvPr/>
        </p:nvSpPr>
        <p:spPr>
          <a:xfrm>
            <a:off x="0" y="-14745"/>
            <a:ext cx="1494692"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1600" b="1" dirty="0">
                <a:solidFill>
                  <a:srgbClr val="FFFFFF"/>
                </a:solidFill>
                <a:latin typeface="微軟正黑體"/>
                <a:ea typeface="微軟正黑體"/>
              </a:rPr>
              <a:t>以科研整合帶動產業新價值</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eaLnBrk="1" fontAlgn="ctr" hangingPunct="1">
              <a:defRPr/>
            </a:pPr>
            <a:fld id="{2A013F82-EE5E-44EE-A61D-E31C6657F26F}" type="slidenum">
              <a:rPr lang="en-US" altLang="zh-TW" sz="1200" smtClean="0">
                <a:solidFill>
                  <a:srgbClr val="FFFFFF"/>
                </a:solidFill>
                <a:ea typeface="微軟正黑體" panose="020B0604030504040204" pitchFamily="34" charset="-120"/>
              </a:rPr>
              <a:pPr algn="r" eaLnBrk="1" fontAlgn="ctr" hangingPunct="1">
                <a:defRPr/>
              </a:pPr>
              <a:t>13</a:t>
            </a:fld>
            <a:endParaRPr lang="zh-TW" altLang="en-US" sz="1200" dirty="0">
              <a:solidFill>
                <a:srgbClr val="FFFFFF"/>
              </a:solidFill>
              <a:ea typeface="微軟正黑體" panose="020B0604030504040204" pitchFamily="34" charset="-120"/>
            </a:endParaRPr>
          </a:p>
        </p:txBody>
      </p:sp>
      <p:sp>
        <p:nvSpPr>
          <p:cNvPr id="4" name="矩形 3">
            <a:extLst>
              <a:ext uri="{FF2B5EF4-FFF2-40B4-BE49-F238E27FC236}">
                <a16:creationId xmlns:a16="http://schemas.microsoft.com/office/drawing/2014/main" id="{5ACFA7C0-D0B3-46C9-95B8-679CDDF27BBE}"/>
              </a:ext>
            </a:extLst>
          </p:cNvPr>
          <p:cNvSpPr/>
          <p:nvPr/>
        </p:nvSpPr>
        <p:spPr>
          <a:xfrm>
            <a:off x="1054719" y="49890"/>
            <a:ext cx="9960653" cy="646331"/>
          </a:xfrm>
          <a:prstGeom prst="rect">
            <a:avLst/>
          </a:prstGeom>
        </p:spPr>
        <p:txBody>
          <a:bodyPr wrap="square">
            <a:spAutoFit/>
          </a:bodyPr>
          <a:lstStyle/>
          <a:p>
            <a:pPr algn="ctr"/>
            <a:r>
              <a:rPr lang="zh-TW" altLang="en-US" sz="3600" b="1" kern="0" dirty="0">
                <a:solidFill>
                  <a:srgbClr val="00B2B3"/>
                </a:solidFill>
                <a:ea typeface="微軟正黑體" panose="020B0604030504040204" pitchFamily="34" charset="-120"/>
                <a:cs typeface="+mj-cs"/>
              </a:rPr>
              <a:t>重大效益</a:t>
            </a:r>
            <a:r>
              <a:rPr lang="en-US" altLang="zh-TW" sz="3600" b="1" kern="0" dirty="0">
                <a:solidFill>
                  <a:srgbClr val="00B2B3"/>
                </a:solidFill>
                <a:ea typeface="微軟正黑體" panose="020B0604030504040204" pitchFamily="34" charset="-120"/>
                <a:cs typeface="+mj-cs"/>
              </a:rPr>
              <a:t>(3)</a:t>
            </a:r>
            <a:r>
              <a:rPr lang="zh-TW" altLang="en-US" sz="3600" b="1" kern="0" dirty="0">
                <a:solidFill>
                  <a:srgbClr val="00B2B3"/>
                </a:solidFill>
                <a:ea typeface="微軟正黑體" panose="020B0604030504040204" pitchFamily="34" charset="-120"/>
                <a:cs typeface="+mj-cs"/>
              </a:rPr>
              <a:t>：文化科技</a:t>
            </a:r>
          </a:p>
        </p:txBody>
      </p:sp>
      <p:sp>
        <p:nvSpPr>
          <p:cNvPr id="8" name="文字方塊 7">
            <a:extLst>
              <a:ext uri="{FF2B5EF4-FFF2-40B4-BE49-F238E27FC236}">
                <a16:creationId xmlns:a16="http://schemas.microsoft.com/office/drawing/2014/main" id="{CD3CB589-AAEE-4B15-8735-9284F9251CF8}"/>
              </a:ext>
            </a:extLst>
          </p:cNvPr>
          <p:cNvSpPr txBox="1"/>
          <p:nvPr/>
        </p:nvSpPr>
        <p:spPr>
          <a:xfrm>
            <a:off x="619771" y="1716427"/>
            <a:ext cx="10830547" cy="5801588"/>
          </a:xfrm>
          <a:prstGeom prst="rect">
            <a:avLst/>
          </a:prstGeom>
          <a:noFill/>
        </p:spPr>
        <p:txBody>
          <a:bodyPr wrap="square" rtlCol="0">
            <a:spAutoFit/>
          </a:bodyPr>
          <a:lstStyle/>
          <a:p>
            <a:pPr marL="285750" lvl="1" indent="-285750">
              <a:lnSpc>
                <a:spcPct val="114000"/>
              </a:lnSpc>
              <a:spcBef>
                <a:spcPts val="600"/>
              </a:spcBef>
              <a:spcAft>
                <a:spcPts val="600"/>
              </a:spcAft>
              <a:buFont typeface="Wingdings" panose="05000000000000000000" pitchFamily="2" charset="2"/>
              <a:buChar char="l"/>
            </a:pPr>
            <a:r>
              <a:rPr lang="zh-TW" altLang="en-US" sz="2200" b="1" u="sng" dirty="0">
                <a:solidFill>
                  <a:srgbClr val="000000"/>
                </a:solidFill>
                <a:latin typeface="微軟正黑體"/>
                <a:ea typeface="微軟正黑體"/>
              </a:rPr>
              <a:t>倡議文化科技</a:t>
            </a:r>
            <a:r>
              <a:rPr lang="en-US" altLang="zh-TW" sz="2200" b="1" u="sng" dirty="0">
                <a:solidFill>
                  <a:srgbClr val="000000"/>
                </a:solidFill>
                <a:latin typeface="微軟正黑體"/>
                <a:ea typeface="微軟正黑體"/>
              </a:rPr>
              <a:t>SRB</a:t>
            </a:r>
            <a:r>
              <a:rPr lang="zh-TW" altLang="en-US" sz="2200" b="1" u="sng" dirty="0">
                <a:solidFill>
                  <a:srgbClr val="000000"/>
                </a:solidFill>
                <a:latin typeface="微軟正黑體"/>
                <a:ea typeface="微軟正黑體"/>
              </a:rPr>
              <a:t>，開展</a:t>
            </a:r>
            <a:r>
              <a:rPr lang="en-US" altLang="zh-TW" sz="2200" b="1" u="sng" dirty="0">
                <a:solidFill>
                  <a:srgbClr val="000000"/>
                </a:solidFill>
                <a:latin typeface="微軟正黑體"/>
                <a:ea typeface="微軟正黑體"/>
              </a:rPr>
              <a:t>XR</a:t>
            </a:r>
            <a:r>
              <a:rPr lang="zh-TW" altLang="en-US" sz="2200" b="1" u="sng" dirty="0">
                <a:solidFill>
                  <a:srgbClr val="000000"/>
                </a:solidFill>
                <a:latin typeface="微軟正黑體"/>
                <a:ea typeface="微軟正黑體"/>
              </a:rPr>
              <a:t>共創平台、</a:t>
            </a:r>
            <a:r>
              <a:rPr lang="en-US" altLang="zh-TW" sz="2200" b="1" u="sng" dirty="0">
                <a:solidFill>
                  <a:srgbClr val="000000"/>
                </a:solidFill>
                <a:latin typeface="微軟正黑體"/>
                <a:ea typeface="微軟正黑體"/>
              </a:rPr>
              <a:t>GAI</a:t>
            </a:r>
            <a:r>
              <a:rPr lang="zh-TW" altLang="en-US" sz="2200" b="1" u="sng" dirty="0">
                <a:solidFill>
                  <a:srgbClr val="000000"/>
                </a:solidFill>
                <a:latin typeface="微軟正黑體"/>
                <a:ea typeface="微軟正黑體"/>
              </a:rPr>
              <a:t>內容多模態生成、文化科技轉譯工程解決方案，開創新興展演映產業</a:t>
            </a:r>
            <a:endParaRPr lang="en-US" altLang="zh-TW" sz="2200" b="1" u="sng" dirty="0">
              <a:solidFill>
                <a:srgbClr val="000000"/>
              </a:solidFill>
              <a:latin typeface="微軟正黑體"/>
              <a:ea typeface="微軟正黑體"/>
            </a:endParaRPr>
          </a:p>
          <a:p>
            <a:pPr marL="800100" lvl="1" indent="-342900">
              <a:lnSpc>
                <a:spcPct val="114000"/>
              </a:lnSpc>
              <a:spcBef>
                <a:spcPts val="600"/>
              </a:spcBef>
              <a:spcAft>
                <a:spcPts val="600"/>
              </a:spcAft>
              <a:buFont typeface="Verdana" panose="020B0604030504040204" pitchFamily="34" charset="0"/>
              <a:buChar char="–"/>
            </a:pPr>
            <a:r>
              <a:rPr lang="zh-TW" altLang="en-US" dirty="0">
                <a:latin typeface="+mn-ea"/>
                <a:ea typeface="+mn-ea"/>
              </a:rPr>
              <a:t>以</a:t>
            </a:r>
            <a:r>
              <a:rPr lang="en-US" altLang="zh-TW" dirty="0">
                <a:latin typeface="+mn-ea"/>
                <a:ea typeface="+mn-ea"/>
              </a:rPr>
              <a:t>ITRI </a:t>
            </a:r>
            <a:r>
              <a:rPr lang="zh-TW" altLang="en-US" dirty="0">
                <a:latin typeface="+mn-ea"/>
                <a:ea typeface="+mn-ea"/>
              </a:rPr>
              <a:t>文化科技轉譯工程技術結合自有科研</a:t>
            </a:r>
            <a:r>
              <a:rPr lang="en-US" altLang="zh-TW" dirty="0">
                <a:latin typeface="+mn-ea"/>
                <a:ea typeface="+mn-ea"/>
              </a:rPr>
              <a:t>XR</a:t>
            </a:r>
            <a:r>
              <a:rPr lang="zh-TW" altLang="en-US" dirty="0">
                <a:latin typeface="+mn-ea"/>
                <a:ea typeface="+mn-ea"/>
              </a:rPr>
              <a:t>平台關鍵動態</a:t>
            </a:r>
            <a:r>
              <a:rPr lang="en-US" altLang="zh-TW" dirty="0">
                <a:latin typeface="+mn-ea"/>
                <a:ea typeface="+mn-ea"/>
              </a:rPr>
              <a:t>GAI</a:t>
            </a:r>
            <a:r>
              <a:rPr lang="zh-TW" altLang="en-US" dirty="0">
                <a:latin typeface="+mn-ea"/>
                <a:ea typeface="+mn-ea"/>
              </a:rPr>
              <a:t>風格化影音生成技術，鏈結國內互動影音產製領頭業者，完備產業自主化之高擬真影音生成核心技術能量。</a:t>
            </a:r>
          </a:p>
          <a:p>
            <a:pPr marL="800100" lvl="1" indent="-342900">
              <a:lnSpc>
                <a:spcPct val="114000"/>
              </a:lnSpc>
              <a:spcBef>
                <a:spcPts val="600"/>
              </a:spcBef>
              <a:spcAft>
                <a:spcPts val="600"/>
              </a:spcAft>
              <a:buFont typeface="Verdana" panose="020B0604030504040204" pitchFamily="34" charset="0"/>
              <a:buChar char="–"/>
            </a:pPr>
            <a:r>
              <a:rPr lang="zh-TW" altLang="en-US" dirty="0">
                <a:latin typeface="+mn-ea"/>
                <a:ea typeface="+mn-ea"/>
              </a:rPr>
              <a:t>引領國內影音內容產製業者</a:t>
            </a:r>
            <a:r>
              <a:rPr lang="en-US" altLang="zh-TW" dirty="0">
                <a:latin typeface="+mn-ea"/>
                <a:ea typeface="+mn-ea"/>
              </a:rPr>
              <a:t>(</a:t>
            </a:r>
            <a:r>
              <a:rPr lang="zh-TW" altLang="en-US" dirty="0">
                <a:latin typeface="+mn-ea"/>
                <a:ea typeface="+mn-ea"/>
              </a:rPr>
              <a:t>如</a:t>
            </a:r>
            <a:r>
              <a:rPr lang="en-US" altLang="zh-TW" dirty="0">
                <a:latin typeface="+mn-ea"/>
                <a:ea typeface="+mn-ea"/>
              </a:rPr>
              <a:t>:</a:t>
            </a:r>
            <a:r>
              <a:rPr lang="zh-TW" altLang="en-US" dirty="0">
                <a:latin typeface="+mn-ea"/>
                <a:ea typeface="+mn-ea"/>
              </a:rPr>
              <a:t>必應創造、夢想動畫）及顯示終端設備業者</a:t>
            </a:r>
            <a:r>
              <a:rPr lang="en-US" altLang="zh-TW" dirty="0">
                <a:latin typeface="+mn-ea"/>
                <a:ea typeface="+mn-ea"/>
              </a:rPr>
              <a:t>(</a:t>
            </a:r>
            <a:r>
              <a:rPr lang="zh-TW" altLang="en-US" dirty="0">
                <a:latin typeface="+mn-ea"/>
                <a:ea typeface="+mn-ea"/>
              </a:rPr>
              <a:t>友達</a:t>
            </a:r>
            <a:r>
              <a:rPr lang="en-US" altLang="zh-TW" dirty="0">
                <a:latin typeface="+mn-ea"/>
                <a:ea typeface="+mn-ea"/>
              </a:rPr>
              <a:t>/HTC)</a:t>
            </a:r>
            <a:r>
              <a:rPr lang="zh-TW" altLang="en-US" dirty="0">
                <a:latin typeface="+mn-ea"/>
                <a:ea typeface="+mn-ea"/>
              </a:rPr>
              <a:t>升級為服務系統商，打造</a:t>
            </a:r>
            <a:r>
              <a:rPr lang="en-US" altLang="zh-TW" dirty="0">
                <a:latin typeface="+mn-ea"/>
                <a:ea typeface="+mn-ea"/>
              </a:rPr>
              <a:t>XR</a:t>
            </a:r>
            <a:r>
              <a:rPr lang="zh-TW" altLang="en-US" dirty="0">
                <a:latin typeface="+mn-ea"/>
                <a:ea typeface="+mn-ea"/>
              </a:rPr>
              <a:t>串流平台展演新方案與新商模。</a:t>
            </a:r>
            <a:endParaRPr lang="en-US" altLang="zh-TW" dirty="0">
              <a:latin typeface="+mn-ea"/>
              <a:ea typeface="+mn-ea"/>
            </a:endParaRPr>
          </a:p>
          <a:p>
            <a:pPr marL="800100" lvl="1" indent="-342900">
              <a:lnSpc>
                <a:spcPct val="114000"/>
              </a:lnSpc>
              <a:spcBef>
                <a:spcPts val="600"/>
              </a:spcBef>
              <a:spcAft>
                <a:spcPts val="600"/>
              </a:spcAft>
              <a:buFont typeface="Verdana" panose="020B0604030504040204" pitchFamily="34" charset="0"/>
              <a:buChar char="–"/>
            </a:pPr>
            <a:r>
              <a:rPr lang="zh-TW" altLang="en-US" dirty="0">
                <a:latin typeface="+mn-ea"/>
                <a:ea typeface="+mn-ea"/>
              </a:rPr>
              <a:t>打造文化科技開放服務共創大平台，以中心自有</a:t>
            </a:r>
            <a:r>
              <a:rPr lang="en-US" altLang="zh-TW" dirty="0">
                <a:latin typeface="+mn-ea"/>
                <a:ea typeface="+mn-ea"/>
              </a:rPr>
              <a:t>GAI</a:t>
            </a:r>
            <a:r>
              <a:rPr lang="zh-TW" altLang="en-US" dirty="0">
                <a:latin typeface="+mn-ea"/>
                <a:ea typeface="+mn-ea"/>
              </a:rPr>
              <a:t>生成虛擬人物與</a:t>
            </a:r>
            <a:r>
              <a:rPr lang="en-US" altLang="zh-TW" dirty="0">
                <a:latin typeface="+mn-ea"/>
                <a:ea typeface="+mn-ea"/>
              </a:rPr>
              <a:t>3D</a:t>
            </a:r>
            <a:r>
              <a:rPr lang="zh-TW" altLang="en-US" dirty="0">
                <a:latin typeface="+mn-ea"/>
                <a:ea typeface="+mn-ea"/>
              </a:rPr>
              <a:t>建模虛實互動模組為核心，結合產業</a:t>
            </a:r>
            <a:r>
              <a:rPr lang="en-US" altLang="zh-TW" dirty="0">
                <a:latin typeface="+mn-ea"/>
                <a:ea typeface="+mn-ea"/>
              </a:rPr>
              <a:t>XR</a:t>
            </a:r>
            <a:r>
              <a:rPr lang="zh-TW" altLang="en-US" dirty="0">
                <a:latin typeface="+mn-ea"/>
                <a:ea typeface="+mn-ea"/>
              </a:rPr>
              <a:t>多人互動沉浸式內容等，打造共創系統大平台。應用結合國家級博物館（故宮、歷史博、人權館、兒童館等）及影視音產製業者，建立新商模。</a:t>
            </a:r>
            <a:endParaRPr lang="en-US" altLang="zh-TW" dirty="0">
              <a:latin typeface="+mn-ea"/>
              <a:ea typeface="+mn-ea"/>
            </a:endParaRPr>
          </a:p>
          <a:p>
            <a:pPr marL="800100" lvl="1" indent="-342900">
              <a:lnSpc>
                <a:spcPct val="114000"/>
              </a:lnSpc>
              <a:spcBef>
                <a:spcPts val="600"/>
              </a:spcBef>
              <a:spcAft>
                <a:spcPts val="600"/>
              </a:spcAft>
              <a:buFont typeface="Verdana" panose="020B0604030504040204" pitchFamily="34" charset="0"/>
              <a:buChar char="–"/>
            </a:pPr>
            <a:r>
              <a:rPr lang="zh-TW" altLang="en-US" dirty="0">
                <a:latin typeface="+mn-ea"/>
                <a:ea typeface="+mn-ea"/>
              </a:rPr>
              <a:t>提供跨業整合轉譯工程解決方案，並以敏捷式科研跨域平台，建立展開中央到地方到國際一條龍技術服務平台。</a:t>
            </a:r>
            <a:endParaRPr lang="en-US" altLang="zh-TW" dirty="0">
              <a:latin typeface="+mn-ea"/>
              <a:ea typeface="+mn-ea"/>
            </a:endParaRPr>
          </a:p>
          <a:p>
            <a:pPr marL="800100" lvl="1" indent="-342900">
              <a:lnSpc>
                <a:spcPct val="114000"/>
              </a:lnSpc>
              <a:spcBef>
                <a:spcPts val="600"/>
              </a:spcBef>
              <a:spcAft>
                <a:spcPts val="600"/>
              </a:spcAft>
              <a:buFont typeface="Verdana" panose="020B0604030504040204" pitchFamily="34" charset="0"/>
              <a:buChar char="–"/>
            </a:pPr>
            <a:r>
              <a:rPr lang="zh-TW" altLang="en-US" dirty="0">
                <a:latin typeface="+mn-ea"/>
                <a:ea typeface="+mn-ea"/>
              </a:rPr>
              <a:t>建立產業聯盟</a:t>
            </a:r>
            <a:r>
              <a:rPr lang="en-US" altLang="zh-TW" dirty="0">
                <a:latin typeface="+mn-ea"/>
                <a:ea typeface="+mn-ea"/>
              </a:rPr>
              <a:t>(</a:t>
            </a:r>
            <a:r>
              <a:rPr lang="zh-TW" altLang="en-US" dirty="0">
                <a:latin typeface="+mn-ea"/>
                <a:ea typeface="+mn-ea"/>
              </a:rPr>
              <a:t>如軟協、</a:t>
            </a:r>
            <a:r>
              <a:rPr lang="en-US" altLang="zh-TW" dirty="0">
                <a:latin typeface="+mn-ea"/>
                <a:ea typeface="+mn-ea"/>
              </a:rPr>
              <a:t>XRA</a:t>
            </a:r>
            <a:r>
              <a:rPr lang="zh-TW" altLang="en-US" dirty="0">
                <a:latin typeface="+mn-ea"/>
                <a:ea typeface="+mn-ea"/>
              </a:rPr>
              <a:t>協會、</a:t>
            </a:r>
            <a:r>
              <a:rPr lang="en-US" altLang="zh-TW" dirty="0">
                <a:latin typeface="+mn-ea"/>
                <a:ea typeface="+mn-ea"/>
              </a:rPr>
              <a:t>XR</a:t>
            </a:r>
            <a:r>
              <a:rPr lang="zh-TW" altLang="en-US" dirty="0">
                <a:latin typeface="+mn-ea"/>
                <a:ea typeface="+mn-ea"/>
              </a:rPr>
              <a:t>協會</a:t>
            </a:r>
            <a:r>
              <a:rPr lang="en-US" altLang="zh-TW" dirty="0">
                <a:latin typeface="+mn-ea"/>
                <a:ea typeface="+mn-ea"/>
              </a:rPr>
              <a:t>…)</a:t>
            </a:r>
            <a:r>
              <a:rPr lang="zh-TW" altLang="en-US" dirty="0">
                <a:latin typeface="+mn-ea"/>
                <a:ea typeface="+mn-ea"/>
              </a:rPr>
              <a:t>串連文化與科技相關業者鏈結產業應用</a:t>
            </a:r>
          </a:p>
          <a:p>
            <a:pPr marL="285750" lvl="0" indent="-285750">
              <a:lnSpc>
                <a:spcPct val="114000"/>
              </a:lnSpc>
              <a:spcBef>
                <a:spcPts val="600"/>
              </a:spcBef>
              <a:spcAft>
                <a:spcPts val="600"/>
              </a:spcAft>
              <a:buFont typeface="Wingdings" panose="05000000000000000000" pitchFamily="2" charset="2"/>
              <a:buChar char="l"/>
            </a:pPr>
            <a:endParaRPr lang="en-US" altLang="zh-TW" dirty="0">
              <a:latin typeface="+mn-ea"/>
              <a:ea typeface="+mn-ea"/>
            </a:endParaRPr>
          </a:p>
          <a:p>
            <a:pPr marL="285750" lvl="0" indent="-285750">
              <a:lnSpc>
                <a:spcPct val="114000"/>
              </a:lnSpc>
              <a:spcBef>
                <a:spcPts val="600"/>
              </a:spcBef>
              <a:spcAft>
                <a:spcPts val="600"/>
              </a:spcAft>
              <a:buFont typeface="Wingdings" panose="05000000000000000000" pitchFamily="2" charset="2"/>
              <a:buChar char="l"/>
            </a:pPr>
            <a:endParaRPr lang="zh-TW" altLang="en-US" sz="2400" b="1" u="sng" dirty="0">
              <a:latin typeface="+mn-ea"/>
              <a:ea typeface="+mn-ea"/>
            </a:endParaRPr>
          </a:p>
        </p:txBody>
      </p:sp>
      <p:sp>
        <p:nvSpPr>
          <p:cNvPr id="7" name="標題 1">
            <a:extLst>
              <a:ext uri="{FF2B5EF4-FFF2-40B4-BE49-F238E27FC236}">
                <a16:creationId xmlns:a16="http://schemas.microsoft.com/office/drawing/2014/main" id="{6BB90B3B-D514-41BD-B15E-34D5A2B696FE}"/>
              </a:ext>
            </a:extLst>
          </p:cNvPr>
          <p:cNvSpPr txBox="1">
            <a:spLocks/>
          </p:cNvSpPr>
          <p:nvPr/>
        </p:nvSpPr>
        <p:spPr>
          <a:xfrm>
            <a:off x="640373" y="805629"/>
            <a:ext cx="10911254" cy="646331"/>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algn="ctr">
              <a:lnSpc>
                <a:spcPct val="110000"/>
              </a:lnSpc>
              <a:defRPr/>
            </a:pPr>
            <a:r>
              <a:rPr lang="zh-TW" altLang="en-US" sz="2800" b="1" dirty="0">
                <a:solidFill>
                  <a:schemeClr val="tx1"/>
                </a:solidFill>
              </a:rPr>
              <a:t>打造</a:t>
            </a:r>
            <a:r>
              <a:rPr lang="en-US" altLang="zh-TW" sz="2800" b="1" dirty="0">
                <a:solidFill>
                  <a:schemeClr val="tx1"/>
                </a:solidFill>
              </a:rPr>
              <a:t>XR</a:t>
            </a:r>
            <a:r>
              <a:rPr lang="zh-TW" altLang="en-US" sz="2800" b="1" dirty="0">
                <a:solidFill>
                  <a:schemeClr val="tx1"/>
                </a:solidFill>
              </a:rPr>
              <a:t>文化科技共創平台，開創新興展演映產業</a:t>
            </a:r>
          </a:p>
        </p:txBody>
      </p:sp>
    </p:spTree>
    <p:extLst>
      <p:ext uri="{BB962C8B-B14F-4D97-AF65-F5344CB8AC3E}">
        <p14:creationId xmlns:p14="http://schemas.microsoft.com/office/powerpoint/2010/main" val="1276802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16"/>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14</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24" name="矩形 23">
            <a:extLst>
              <a:ext uri="{FF2B5EF4-FFF2-40B4-BE49-F238E27FC236}">
                <a16:creationId xmlns:a16="http://schemas.microsoft.com/office/drawing/2014/main" id="{D1A59B37-9BE9-491D-99D2-B6AFA0EC81E7}"/>
              </a:ext>
            </a:extLst>
          </p:cNvPr>
          <p:cNvSpPr/>
          <p:nvPr/>
        </p:nvSpPr>
        <p:spPr>
          <a:xfrm>
            <a:off x="0" y="-19409"/>
            <a:ext cx="1494692"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1600" b="1" dirty="0">
                <a:solidFill>
                  <a:srgbClr val="FFFFFF"/>
                </a:solidFill>
                <a:latin typeface="微軟正黑體"/>
                <a:ea typeface="微軟正黑體"/>
              </a:rPr>
              <a:t>帶動產業升級</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eaLnBrk="1" fontAlgn="ctr" hangingPunct="1">
              <a:defRPr/>
            </a:pPr>
            <a:fld id="{2A013F82-EE5E-44EE-A61D-E31C6657F26F}" type="slidenum">
              <a:rPr lang="en-US" altLang="zh-TW" sz="1200" smtClean="0">
                <a:solidFill>
                  <a:srgbClr val="FFFFFF"/>
                </a:solidFill>
                <a:ea typeface="微軟正黑體" panose="020B0604030504040204" pitchFamily="34" charset="-120"/>
              </a:rPr>
              <a:pPr algn="r" eaLnBrk="1" fontAlgn="ctr" hangingPunct="1">
                <a:defRPr/>
              </a:pPr>
              <a:t>14</a:t>
            </a:fld>
            <a:endParaRPr lang="zh-TW" altLang="en-US" sz="1200" dirty="0">
              <a:solidFill>
                <a:srgbClr val="FFFFFF"/>
              </a:solidFill>
              <a:ea typeface="微軟正黑體" panose="020B0604030504040204" pitchFamily="34" charset="-120"/>
            </a:endParaRPr>
          </a:p>
        </p:txBody>
      </p:sp>
      <p:sp>
        <p:nvSpPr>
          <p:cNvPr id="4" name="矩形 3">
            <a:extLst>
              <a:ext uri="{FF2B5EF4-FFF2-40B4-BE49-F238E27FC236}">
                <a16:creationId xmlns:a16="http://schemas.microsoft.com/office/drawing/2014/main" id="{5ACFA7C0-D0B3-46C9-95B8-679CDDF27BBE}"/>
              </a:ext>
            </a:extLst>
          </p:cNvPr>
          <p:cNvSpPr/>
          <p:nvPr/>
        </p:nvSpPr>
        <p:spPr>
          <a:xfrm>
            <a:off x="1093409" y="213781"/>
            <a:ext cx="9960653" cy="646331"/>
          </a:xfrm>
          <a:prstGeom prst="rect">
            <a:avLst/>
          </a:prstGeom>
        </p:spPr>
        <p:txBody>
          <a:bodyPr wrap="square">
            <a:spAutoFit/>
          </a:bodyPr>
          <a:lstStyle/>
          <a:p>
            <a:pPr algn="ctr"/>
            <a:r>
              <a:rPr lang="zh-TW" altLang="en-US" sz="3600" b="1" kern="0" dirty="0">
                <a:solidFill>
                  <a:srgbClr val="00B2B3"/>
                </a:solidFill>
                <a:ea typeface="微軟正黑體" panose="020B0604030504040204" pitchFamily="34" charset="-120"/>
                <a:cs typeface="+mj-cs"/>
              </a:rPr>
              <a:t>重大效益</a:t>
            </a:r>
            <a:r>
              <a:rPr lang="en-US" altLang="zh-TW" sz="3600" b="1" kern="0" dirty="0">
                <a:solidFill>
                  <a:srgbClr val="00B2B3"/>
                </a:solidFill>
                <a:ea typeface="微軟正黑體" panose="020B0604030504040204" pitchFamily="34" charset="-120"/>
                <a:cs typeface="+mj-cs"/>
              </a:rPr>
              <a:t>(4)</a:t>
            </a:r>
            <a:r>
              <a:rPr lang="zh-TW" altLang="en-US" sz="3600" b="1" kern="0" dirty="0">
                <a:solidFill>
                  <a:srgbClr val="00B2B3"/>
                </a:solidFill>
                <a:ea typeface="微軟正黑體" panose="020B0604030504040204" pitchFamily="34" charset="-120"/>
                <a:cs typeface="+mj-cs"/>
              </a:rPr>
              <a:t>：運動科技</a:t>
            </a:r>
          </a:p>
        </p:txBody>
      </p:sp>
      <p:sp>
        <p:nvSpPr>
          <p:cNvPr id="8" name="文字方塊 7">
            <a:extLst>
              <a:ext uri="{FF2B5EF4-FFF2-40B4-BE49-F238E27FC236}">
                <a16:creationId xmlns:a16="http://schemas.microsoft.com/office/drawing/2014/main" id="{CD3CB589-AAEE-4B15-8735-9284F9251CF8}"/>
              </a:ext>
            </a:extLst>
          </p:cNvPr>
          <p:cNvSpPr txBox="1"/>
          <p:nvPr/>
        </p:nvSpPr>
        <p:spPr>
          <a:xfrm>
            <a:off x="661974" y="2180818"/>
            <a:ext cx="10911254" cy="4112536"/>
          </a:xfrm>
          <a:prstGeom prst="rect">
            <a:avLst/>
          </a:prstGeom>
          <a:noFill/>
        </p:spPr>
        <p:txBody>
          <a:bodyPr wrap="square" rtlCol="0">
            <a:spAutoFit/>
          </a:bodyPr>
          <a:lstStyle/>
          <a:p>
            <a:pPr marL="285750" indent="-285750">
              <a:lnSpc>
                <a:spcPct val="114000"/>
              </a:lnSpc>
              <a:spcBef>
                <a:spcPts val="600"/>
              </a:spcBef>
              <a:spcAft>
                <a:spcPts val="1200"/>
              </a:spcAft>
              <a:buFont typeface="Wingdings" panose="05000000000000000000" pitchFamily="2" charset="2"/>
              <a:buChar char="l"/>
            </a:pPr>
            <a:r>
              <a:rPr lang="zh-TW" altLang="en-US" sz="2400" b="1" u="sng" dirty="0">
                <a:latin typeface="+mn-ea"/>
                <a:ea typeface="+mn-ea"/>
              </a:rPr>
              <a:t>打造新興運動科技與全齡健康服務產業解決方案</a:t>
            </a:r>
            <a:endParaRPr lang="en-US" altLang="zh-TW" sz="2400" b="1" u="sng" dirty="0">
              <a:latin typeface="+mn-ea"/>
              <a:ea typeface="+mn-ea"/>
            </a:endParaRPr>
          </a:p>
          <a:p>
            <a:pPr marL="520700" indent="-342900" algn="just" defTabSz="914332">
              <a:spcBef>
                <a:spcPts val="600"/>
              </a:spcBef>
              <a:buClr>
                <a:srgbClr val="454545"/>
              </a:buClr>
              <a:buSzPct val="75000"/>
              <a:buFont typeface="Wingdings" panose="05000000000000000000" pitchFamily="2" charset="2"/>
              <a:buChar char="ü"/>
            </a:pPr>
            <a:r>
              <a:rPr kumimoji="1" lang="zh-TW" altLang="en-US" sz="2000" b="0" kern="1200" dirty="0">
                <a:solidFill>
                  <a:schemeClr val="tx1"/>
                </a:solidFill>
                <a:latin typeface="+mn-ea"/>
                <a:ea typeface="+mn-ea"/>
                <a:sym typeface="Helvetica Neue"/>
              </a:rPr>
              <a:t>加值運健</a:t>
            </a:r>
            <a:r>
              <a:rPr kumimoji="1" lang="en-US" altLang="zh-TW" sz="2000" b="0" kern="1200" dirty="0">
                <a:solidFill>
                  <a:schemeClr val="tx1"/>
                </a:solidFill>
                <a:latin typeface="+mn-ea"/>
                <a:ea typeface="+mn-ea"/>
                <a:sym typeface="Helvetica Neue"/>
              </a:rPr>
              <a:t>SI</a:t>
            </a:r>
            <a:r>
              <a:rPr kumimoji="1" lang="zh-TW" altLang="en-US" sz="2000" b="0" kern="1200" dirty="0">
                <a:solidFill>
                  <a:schemeClr val="tx1"/>
                </a:solidFill>
                <a:latin typeface="+mn-ea"/>
                <a:ea typeface="+mn-ea"/>
                <a:sym typeface="Helvetica Neue"/>
              </a:rPr>
              <a:t>之智慧軟硬系統與跨業數據整合解決方案平台，帶動健康服務業者導入</a:t>
            </a:r>
            <a:r>
              <a:rPr kumimoji="1" lang="en-US" altLang="zh-TW" sz="2000" b="0" kern="1200" dirty="0">
                <a:solidFill>
                  <a:schemeClr val="tx1"/>
                </a:solidFill>
                <a:latin typeface="+mn-ea"/>
                <a:ea typeface="+mn-ea"/>
                <a:sym typeface="Helvetica Neue"/>
              </a:rPr>
              <a:t>AI</a:t>
            </a:r>
            <a:r>
              <a:rPr kumimoji="1" lang="zh-TW" altLang="en-US" sz="2000" b="0" kern="1200" dirty="0">
                <a:solidFill>
                  <a:schemeClr val="tx1"/>
                </a:solidFill>
                <a:latin typeface="+mn-ea"/>
                <a:ea typeface="+mn-ea"/>
                <a:sym typeface="Helvetica Neue"/>
              </a:rPr>
              <a:t>智慧運健數位助理服務技術應用，</a:t>
            </a:r>
            <a:r>
              <a:rPr lang="zh-TW" altLang="en-US" sz="2000" dirty="0">
                <a:latin typeface="+mn-ea"/>
                <a:ea typeface="+mn-ea"/>
              </a:rPr>
              <a:t>推動國內全越大健康服務平台結合所羅門智慧感知及健身設備系統業者，共同推動智能化設備導入及數據分析回饋應用，結合虛擬教練技術，促進健身場館數位化升級與健康管理多元場景應用。</a:t>
            </a:r>
            <a:endParaRPr lang="en-US" altLang="zh-TW" sz="2000" dirty="0">
              <a:latin typeface="+mn-ea"/>
              <a:ea typeface="+mn-ea"/>
            </a:endParaRPr>
          </a:p>
          <a:p>
            <a:pPr marL="463550" indent="-285750" algn="just" defTabSz="914332">
              <a:spcBef>
                <a:spcPts val="600"/>
              </a:spcBef>
              <a:buClr>
                <a:srgbClr val="454545"/>
              </a:buClr>
              <a:buSzPts val="1300"/>
              <a:buFont typeface="Wingdings" panose="05000000000000000000" pitchFamily="2" charset="2"/>
              <a:buChar char="ü"/>
            </a:pPr>
            <a:endParaRPr lang="zh-TW" altLang="en-US" sz="2000" dirty="0">
              <a:latin typeface="+mn-ea"/>
              <a:ea typeface="+mn-ea"/>
            </a:endParaRPr>
          </a:p>
          <a:p>
            <a:pPr marL="285750" indent="-285750">
              <a:lnSpc>
                <a:spcPct val="114000"/>
              </a:lnSpc>
              <a:spcBef>
                <a:spcPts val="600"/>
              </a:spcBef>
              <a:spcAft>
                <a:spcPts val="1200"/>
              </a:spcAft>
              <a:buFont typeface="Wingdings" panose="05000000000000000000" pitchFamily="2" charset="2"/>
              <a:buChar char="l"/>
            </a:pPr>
            <a:r>
              <a:rPr lang="zh-TW" altLang="en-US" sz="2400" b="1" u="sng" dirty="0">
                <a:latin typeface="+mn-ea"/>
                <a:ea typeface="+mn-ea"/>
              </a:rPr>
              <a:t>創造大健康生活數位化新商模</a:t>
            </a:r>
            <a:endParaRPr lang="en-US" altLang="zh-TW" sz="2400" b="1" u="sng" dirty="0">
              <a:latin typeface="+mn-ea"/>
              <a:ea typeface="+mn-ea"/>
            </a:endParaRPr>
          </a:p>
          <a:p>
            <a:pPr marL="519112" lvl="1" indent="-342900" algn="just">
              <a:lnSpc>
                <a:spcPct val="114000"/>
              </a:lnSpc>
              <a:spcBef>
                <a:spcPts val="600"/>
              </a:spcBef>
              <a:spcAft>
                <a:spcPts val="1200"/>
              </a:spcAft>
              <a:buSzPct val="75000"/>
              <a:buFont typeface="Wingdings" panose="05000000000000000000" pitchFamily="2" charset="2"/>
              <a:buChar char="ü"/>
            </a:pPr>
            <a:r>
              <a:rPr lang="zh-TW" altLang="en-US" sz="2000" dirty="0">
                <a:latin typeface="+mn-ea"/>
                <a:ea typeface="+mn-ea"/>
              </a:rPr>
              <a:t>鏈結國內跨業整合</a:t>
            </a:r>
            <a:r>
              <a:rPr lang="en-US" altLang="zh-TW" sz="2000" dirty="0">
                <a:latin typeface="+mn-ea"/>
                <a:ea typeface="+mn-ea"/>
              </a:rPr>
              <a:t>(</a:t>
            </a:r>
            <a:r>
              <a:rPr lang="zh-TW" altLang="en-US" sz="2000" dirty="0">
                <a:latin typeface="+mn-ea"/>
                <a:ea typeface="+mn-ea"/>
              </a:rPr>
              <a:t>場域：全越設備器材</a:t>
            </a:r>
            <a:r>
              <a:rPr lang="en-US" altLang="zh-TW" sz="2000" dirty="0">
                <a:latin typeface="+mn-ea"/>
                <a:ea typeface="+mn-ea"/>
              </a:rPr>
              <a:t>/AI</a:t>
            </a:r>
            <a:r>
              <a:rPr lang="zh-TW" altLang="en-US" sz="2000" dirty="0">
                <a:latin typeface="+mn-ea"/>
                <a:ea typeface="+mn-ea"/>
              </a:rPr>
              <a:t>技術：所羅門場館智能化轉型</a:t>
            </a:r>
            <a:r>
              <a:rPr lang="en-US" altLang="zh-TW" sz="2000" dirty="0">
                <a:latin typeface="+mn-ea"/>
                <a:ea typeface="+mn-ea"/>
              </a:rPr>
              <a:t>)</a:t>
            </a:r>
            <a:r>
              <a:rPr lang="zh-TW" altLang="en-US" sz="2000" dirty="0">
                <a:latin typeface="+mn-ea"/>
                <a:ea typeface="+mn-ea"/>
              </a:rPr>
              <a:t>，以跨業</a:t>
            </a:r>
            <a:r>
              <a:rPr lang="en-US" altLang="zh-TW" sz="2000" dirty="0">
                <a:latin typeface="+mn-ea"/>
                <a:ea typeface="+mn-ea"/>
              </a:rPr>
              <a:t>(</a:t>
            </a:r>
            <a:r>
              <a:rPr lang="zh-TW" altLang="en-US" sz="2000" dirty="0">
                <a:latin typeface="+mn-ea"/>
                <a:ea typeface="+mn-ea"/>
              </a:rPr>
              <a:t>智能運健系統</a:t>
            </a:r>
            <a:r>
              <a:rPr lang="en-US" altLang="zh-TW" sz="2000" dirty="0">
                <a:latin typeface="+mn-ea"/>
                <a:ea typeface="+mn-ea"/>
              </a:rPr>
              <a:t>+</a:t>
            </a:r>
            <a:r>
              <a:rPr lang="zh-TW" altLang="en-US" sz="2000" dirty="0">
                <a:latin typeface="+mn-ea"/>
                <a:ea typeface="+mn-ea"/>
              </a:rPr>
              <a:t>健康管理服務平台</a:t>
            </a:r>
            <a:r>
              <a:rPr lang="en-US" altLang="zh-TW" sz="2000" dirty="0">
                <a:latin typeface="+mn-ea"/>
                <a:ea typeface="+mn-ea"/>
              </a:rPr>
              <a:t>)</a:t>
            </a:r>
            <a:r>
              <a:rPr lang="zh-TW" altLang="en-US" sz="2000" dirty="0">
                <a:latin typeface="+mn-ea"/>
                <a:ea typeface="+mn-ea"/>
              </a:rPr>
              <a:t>整合共創大健康服務新模式，</a:t>
            </a:r>
            <a:r>
              <a:rPr kumimoji="1" lang="zh-TW" altLang="en-US" sz="2000" b="0" kern="1200" dirty="0">
                <a:solidFill>
                  <a:schemeClr val="tx1"/>
                </a:solidFill>
                <a:latin typeface="+mn-ea"/>
                <a:ea typeface="+mn-ea"/>
                <a:sym typeface="Helvetica Neue"/>
              </a:rPr>
              <a:t>快速提升跨業跨域數位科技應用能力，優化全齡大健康產業體質，完備運健管理與百工百業服務應用，</a:t>
            </a:r>
            <a:r>
              <a:rPr lang="zh-TW" altLang="en-US" sz="2000" dirty="0">
                <a:latin typeface="+mn-ea"/>
                <a:ea typeface="+mn-ea"/>
              </a:rPr>
              <a:t>創造健康生活新商模。</a:t>
            </a:r>
          </a:p>
        </p:txBody>
      </p:sp>
      <p:sp>
        <p:nvSpPr>
          <p:cNvPr id="7" name="標題 1">
            <a:extLst>
              <a:ext uri="{FF2B5EF4-FFF2-40B4-BE49-F238E27FC236}">
                <a16:creationId xmlns:a16="http://schemas.microsoft.com/office/drawing/2014/main" id="{6BB90B3B-D514-41BD-B15E-34D5A2B696FE}"/>
              </a:ext>
            </a:extLst>
          </p:cNvPr>
          <p:cNvSpPr txBox="1">
            <a:spLocks/>
          </p:cNvSpPr>
          <p:nvPr/>
        </p:nvSpPr>
        <p:spPr>
          <a:xfrm>
            <a:off x="661974" y="1020818"/>
            <a:ext cx="10911254" cy="1123673"/>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algn="ctr">
              <a:lnSpc>
                <a:spcPct val="110000"/>
              </a:lnSpc>
              <a:spcBef>
                <a:spcPts val="600"/>
              </a:spcBef>
              <a:defRPr/>
            </a:pPr>
            <a:r>
              <a:rPr lang="zh-TW" altLang="en-US" sz="2400" b="1" dirty="0">
                <a:solidFill>
                  <a:schemeClr val="tx1"/>
                </a:solidFill>
              </a:rPr>
              <a:t>整合智能運健設備技術，以</a:t>
            </a:r>
            <a:r>
              <a:rPr lang="en-US" altLang="zh-TW" sz="2400" b="1" dirty="0">
                <a:solidFill>
                  <a:schemeClr val="tx1"/>
                </a:solidFill>
              </a:rPr>
              <a:t>AI</a:t>
            </a:r>
            <a:r>
              <a:rPr lang="zh-TW" altLang="en-US" sz="2400" b="1" dirty="0">
                <a:solidFill>
                  <a:schemeClr val="tx1"/>
                </a:solidFill>
              </a:rPr>
              <a:t>虛實互動整合系統，</a:t>
            </a:r>
            <a:endParaRPr lang="en-US" altLang="zh-TW" sz="2400" b="1" dirty="0">
              <a:solidFill>
                <a:schemeClr val="tx1"/>
              </a:solidFill>
            </a:endParaRPr>
          </a:p>
          <a:p>
            <a:pPr algn="ctr">
              <a:lnSpc>
                <a:spcPct val="110000"/>
              </a:lnSpc>
              <a:spcBef>
                <a:spcPts val="600"/>
              </a:spcBef>
              <a:defRPr/>
            </a:pPr>
            <a:r>
              <a:rPr lang="zh-TW" altLang="en-US" sz="2400" b="1" dirty="0">
                <a:solidFill>
                  <a:schemeClr val="tx1"/>
                </a:solidFill>
              </a:rPr>
              <a:t>打造新興運動科技與全齡健康服務產業解決方案與多元場域服務應用</a:t>
            </a:r>
          </a:p>
        </p:txBody>
      </p:sp>
    </p:spTree>
    <p:extLst>
      <p:ext uri="{BB962C8B-B14F-4D97-AF65-F5344CB8AC3E}">
        <p14:creationId xmlns:p14="http://schemas.microsoft.com/office/powerpoint/2010/main" val="3205413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4294967295"/>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15</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marL="0" marR="0" lvl="0" indent="0" algn="r" defTabSz="914400" rtl="0" eaLnBrk="1" fontAlgn="ctr" latinLnBrk="0" hangingPunct="1">
              <a:lnSpc>
                <a:spcPct val="100000"/>
              </a:lnSpc>
              <a:spcBef>
                <a:spcPct val="0"/>
              </a:spcBef>
              <a:spcAft>
                <a:spcPct val="0"/>
              </a:spcAft>
              <a:buClrTx/>
              <a:buSzTx/>
              <a:buFontTx/>
              <a:buNone/>
              <a:tabLst/>
              <a:defRPr/>
            </a:pPr>
            <a:fld id="{2A013F82-EE5E-44EE-A61D-E31C6657F26F}"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15</a:t>
            </a:fld>
            <a:endParaRPr kumimoji="1" lang="zh-TW" altLang="en-US" sz="1200" b="0" i="0" u="none" strike="noStrike" kern="1200" cap="none" spc="0" normalizeH="0" baseline="0" noProof="0" dirty="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4" name="矩形 3">
            <a:extLst>
              <a:ext uri="{FF2B5EF4-FFF2-40B4-BE49-F238E27FC236}">
                <a16:creationId xmlns:a16="http://schemas.microsoft.com/office/drawing/2014/main" id="{5ACFA7C0-D0B3-46C9-95B8-679CDDF27BBE}"/>
              </a:ext>
            </a:extLst>
          </p:cNvPr>
          <p:cNvSpPr/>
          <p:nvPr/>
        </p:nvSpPr>
        <p:spPr>
          <a:xfrm>
            <a:off x="1093409" y="213781"/>
            <a:ext cx="9960653" cy="646331"/>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重大效益</a:t>
            </a:r>
            <a:r>
              <a:rPr kumimoji="1" lang="en-US" altLang="zh-TW"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(6)</a:t>
            </a: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：跨域平台</a:t>
            </a:r>
          </a:p>
        </p:txBody>
      </p:sp>
      <p:sp>
        <p:nvSpPr>
          <p:cNvPr id="8" name="文字方塊 7">
            <a:extLst>
              <a:ext uri="{FF2B5EF4-FFF2-40B4-BE49-F238E27FC236}">
                <a16:creationId xmlns:a16="http://schemas.microsoft.com/office/drawing/2014/main" id="{CD3CB589-AAEE-4B15-8735-9284F9251CF8}"/>
              </a:ext>
            </a:extLst>
          </p:cNvPr>
          <p:cNvSpPr txBox="1"/>
          <p:nvPr/>
        </p:nvSpPr>
        <p:spPr>
          <a:xfrm>
            <a:off x="681638" y="2337532"/>
            <a:ext cx="10857109" cy="1972656"/>
          </a:xfrm>
          <a:prstGeom prst="rect">
            <a:avLst/>
          </a:prstGeom>
          <a:noFill/>
        </p:spPr>
        <p:txBody>
          <a:bodyPr wrap="square" rtlCol="0">
            <a:spAutoFit/>
          </a:bodyPr>
          <a:lstStyle/>
          <a:p>
            <a:pPr marL="285750" marR="0" lvl="0" indent="-285750" algn="l" defTabSz="914400" rtl="0" eaLnBrk="0" fontAlgn="base" latinLnBrk="0" hangingPunct="0">
              <a:lnSpc>
                <a:spcPct val="114000"/>
              </a:lnSpc>
              <a:spcBef>
                <a:spcPts val="600"/>
              </a:spcBef>
              <a:spcAft>
                <a:spcPts val="1200"/>
              </a:spcAft>
              <a:buClrTx/>
              <a:buSzTx/>
              <a:buFont typeface="Wingdings" panose="05000000000000000000" pitchFamily="2" charset="2"/>
              <a:buChar char="l"/>
              <a:tabLst/>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解決方案：以</a:t>
            </a:r>
            <a:r>
              <a:rPr kumimoji="1" lang="en-US" altLang="zh-TW" sz="2400" b="1" i="0" u="sng" strike="noStrike" kern="1200" cap="none" spc="0" normalizeH="0" baseline="0" noProof="0" dirty="0" err="1">
                <a:ln>
                  <a:noFill/>
                </a:ln>
                <a:solidFill>
                  <a:srgbClr val="000000"/>
                </a:solidFill>
                <a:effectLst/>
                <a:uLnTx/>
                <a:uFillTx/>
                <a:latin typeface="微軟正黑體"/>
                <a:ea typeface="微軟正黑體"/>
                <a:cs typeface="+mn-cs"/>
              </a:rPr>
              <a:t>EdgeAI</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提供即時偵測、類神經辨識，語音播報週圍環境，協助智慧眼鏡產業切入特殊利基盲人輔具市場。</a:t>
            </a:r>
          </a:p>
          <a:p>
            <a:pPr marL="285750" marR="0" lvl="0" indent="-285750" algn="l" defTabSz="914400" rtl="0" eaLnBrk="0" fontAlgn="base" latinLnBrk="0" hangingPunct="0">
              <a:lnSpc>
                <a:spcPct val="114000"/>
              </a:lnSpc>
              <a:spcBef>
                <a:spcPts val="600"/>
              </a:spcBef>
              <a:spcAft>
                <a:spcPts val="1200"/>
              </a:spcAft>
              <a:buClrTx/>
              <a:buSzTx/>
              <a:buFont typeface="Wingdings" panose="05000000000000000000" pitchFamily="2" charset="2"/>
              <a:buChar char="l"/>
              <a:tabLst/>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社會效益：將賦視眼鏡導入多家視障協會進行場域實證，提升社會平權效益。</a:t>
            </a:r>
          </a:p>
        </p:txBody>
      </p:sp>
      <p:sp>
        <p:nvSpPr>
          <p:cNvPr id="7" name="標題 1">
            <a:extLst>
              <a:ext uri="{FF2B5EF4-FFF2-40B4-BE49-F238E27FC236}">
                <a16:creationId xmlns:a16="http://schemas.microsoft.com/office/drawing/2014/main" id="{6BB90B3B-D514-41BD-B15E-34D5A2B696FE}"/>
              </a:ext>
            </a:extLst>
          </p:cNvPr>
          <p:cNvSpPr txBox="1">
            <a:spLocks/>
          </p:cNvSpPr>
          <p:nvPr/>
        </p:nvSpPr>
        <p:spPr>
          <a:xfrm>
            <a:off x="594360" y="1020818"/>
            <a:ext cx="10978868" cy="1123673"/>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marL="0" marR="0" lvl="0" indent="0" algn="ctr" defTabSz="914400" rtl="0" eaLnBrk="1" fontAlgn="base" latinLnBrk="1" hangingPunct="1">
              <a:lnSpc>
                <a:spcPct val="110000"/>
              </a:lnSpc>
              <a:spcBef>
                <a:spcPct val="0"/>
              </a:spcBef>
              <a:spcAft>
                <a:spcPct val="0"/>
              </a:spcAft>
              <a:buClrTx/>
              <a:buSzTx/>
              <a:buFontTx/>
              <a:buNone/>
              <a:tabLst/>
              <a:defRPr/>
            </a:pP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運用</a:t>
            </a:r>
            <a:r>
              <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rPr>
              <a:t>IoT</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影像技術，整合</a:t>
            </a:r>
            <a:r>
              <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rPr>
              <a:t>AI</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偵測技術，打造賦視眼鏡以</a:t>
            </a:r>
            <a:r>
              <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rPr>
              <a:t>AI</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軟體系統導入</a:t>
            </a:r>
            <a:r>
              <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rPr>
              <a:t>2</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家以上智慧眼鏡廠商</a:t>
            </a:r>
            <a:r>
              <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rPr>
              <a:t>(</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沃彌荷魯視及佐臻</a:t>
            </a:r>
            <a:r>
              <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rPr>
              <a:t>)</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，引領智慧眼鏡產業提升。</a:t>
            </a:r>
          </a:p>
        </p:txBody>
      </p:sp>
      <p:sp>
        <p:nvSpPr>
          <p:cNvPr id="9" name="矩形 8">
            <a:extLst>
              <a:ext uri="{FF2B5EF4-FFF2-40B4-BE49-F238E27FC236}">
                <a16:creationId xmlns:a16="http://schemas.microsoft.com/office/drawing/2014/main" id="{57D592A9-03D0-44E4-9DCD-BBF2AC29D340}"/>
              </a:ext>
            </a:extLst>
          </p:cNvPr>
          <p:cNvSpPr/>
          <p:nvPr/>
        </p:nvSpPr>
        <p:spPr>
          <a:xfrm>
            <a:off x="0" y="3451"/>
            <a:ext cx="1611630"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以科研整合帶動產業價值</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Tree>
    <p:extLst>
      <p:ext uri="{BB962C8B-B14F-4D97-AF65-F5344CB8AC3E}">
        <p14:creationId xmlns:p14="http://schemas.microsoft.com/office/powerpoint/2010/main" val="1502848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BB625C4-0F73-4B77-A13E-B2D8902577B8}"/>
              </a:ext>
            </a:extLst>
          </p:cNvPr>
          <p:cNvSpPr>
            <a:spLocks noGrp="1"/>
          </p:cNvSpPr>
          <p:nvPr>
            <p:ph type="title"/>
          </p:nvPr>
        </p:nvSpPr>
        <p:spPr/>
        <p:txBody>
          <a:bodyPr/>
          <a:lstStyle/>
          <a:p>
            <a:r>
              <a:rPr lang="en-US" altLang="zh-TW" dirty="0"/>
              <a:t>U</a:t>
            </a:r>
            <a:r>
              <a:rPr lang="zh-TW" altLang="en-US" dirty="0"/>
              <a:t>組</a:t>
            </a:r>
          </a:p>
        </p:txBody>
      </p:sp>
      <p:sp>
        <p:nvSpPr>
          <p:cNvPr id="4" name="投影片編號版面配置區 3">
            <a:extLst>
              <a:ext uri="{FF2B5EF4-FFF2-40B4-BE49-F238E27FC236}">
                <a16:creationId xmlns:a16="http://schemas.microsoft.com/office/drawing/2014/main" id="{0323751A-5D7E-4583-A48B-A42BE87FC24F}"/>
              </a:ext>
            </a:extLst>
          </p:cNvPr>
          <p:cNvSpPr>
            <a:spLocks noGrp="1"/>
          </p:cNvSpPr>
          <p:nvPr>
            <p:ph type="sldNum" sz="quarter" idx="10"/>
          </p:nvPr>
        </p:nvSpPr>
        <p:spPr/>
        <p:txBody>
          <a:bodyPr/>
          <a:lstStyle/>
          <a:p>
            <a:pPr>
              <a:defRPr/>
            </a:pPr>
            <a:fld id="{1A71FFAD-F905-4792-971B-681FA4F61CA8}" type="slidenum">
              <a:rPr lang="en-US" altLang="zh-TW" smtClean="0"/>
              <a:pPr>
                <a:defRPr/>
              </a:pPr>
              <a:t>2</a:t>
            </a:fld>
            <a:endParaRPr lang="en-US" altLang="zh-TW"/>
          </a:p>
        </p:txBody>
      </p:sp>
    </p:spTree>
    <p:extLst>
      <p:ext uri="{BB962C8B-B14F-4D97-AF65-F5344CB8AC3E}">
        <p14:creationId xmlns:p14="http://schemas.microsoft.com/office/powerpoint/2010/main" val="171069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16"/>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dirty="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24" name="矩形 23">
            <a:extLst>
              <a:ext uri="{FF2B5EF4-FFF2-40B4-BE49-F238E27FC236}">
                <a16:creationId xmlns:a16="http://schemas.microsoft.com/office/drawing/2014/main" id="{D1A59B37-9BE9-491D-99D2-B6AFA0EC81E7}"/>
              </a:ext>
            </a:extLst>
          </p:cNvPr>
          <p:cNvSpPr/>
          <p:nvPr/>
        </p:nvSpPr>
        <p:spPr>
          <a:xfrm>
            <a:off x="0" y="-19409"/>
            <a:ext cx="1494692"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1600" b="1" noProof="0" dirty="0">
                <a:solidFill>
                  <a:srgbClr val="FFFFFF"/>
                </a:solidFill>
                <a:latin typeface="微軟正黑體"/>
                <a:ea typeface="微軟正黑體"/>
              </a:rPr>
              <a:t>帶動產業升級</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eaLnBrk="1" fontAlgn="ctr" hangingPunct="1">
              <a:defRPr/>
            </a:pPr>
            <a:fld id="{2A013F82-EE5E-44EE-A61D-E31C6657F26F}" type="slidenum">
              <a:rPr lang="en-US" altLang="zh-TW" sz="1200" smtClean="0">
                <a:solidFill>
                  <a:srgbClr val="FFFFFF"/>
                </a:solidFill>
                <a:ea typeface="微軟正黑體" panose="020B0604030504040204" pitchFamily="34" charset="-120"/>
              </a:rPr>
              <a:pPr algn="r" eaLnBrk="1" fontAlgn="ctr" hangingPunct="1">
                <a:defRPr/>
              </a:pPr>
              <a:t>3</a:t>
            </a:fld>
            <a:endParaRPr lang="zh-TW" altLang="en-US" sz="1200" dirty="0">
              <a:solidFill>
                <a:srgbClr val="FFFFFF"/>
              </a:solidFill>
              <a:ea typeface="微軟正黑體" panose="020B0604030504040204" pitchFamily="34" charset="-120"/>
            </a:endParaRPr>
          </a:p>
        </p:txBody>
      </p:sp>
      <p:sp>
        <p:nvSpPr>
          <p:cNvPr id="4" name="矩形 3">
            <a:extLst>
              <a:ext uri="{FF2B5EF4-FFF2-40B4-BE49-F238E27FC236}">
                <a16:creationId xmlns:a16="http://schemas.microsoft.com/office/drawing/2014/main" id="{5ACFA7C0-D0B3-46C9-95B8-679CDDF27BBE}"/>
              </a:ext>
            </a:extLst>
          </p:cNvPr>
          <p:cNvSpPr/>
          <p:nvPr/>
        </p:nvSpPr>
        <p:spPr>
          <a:xfrm>
            <a:off x="3644045" y="160859"/>
            <a:ext cx="6288901" cy="646331"/>
          </a:xfrm>
          <a:prstGeom prst="rect">
            <a:avLst/>
          </a:prstGeom>
        </p:spPr>
        <p:txBody>
          <a:bodyPr wrap="none">
            <a:spAutoFit/>
          </a:bodyPr>
          <a:lstStyle/>
          <a:p>
            <a:r>
              <a:rPr lang="zh-TW" altLang="en-US" sz="3600" b="1" kern="0" dirty="0">
                <a:solidFill>
                  <a:srgbClr val="00B2B3"/>
                </a:solidFill>
                <a:ea typeface="微軟正黑體" panose="020B0604030504040204" pitchFamily="34" charset="-120"/>
                <a:cs typeface="+mj-cs"/>
              </a:rPr>
              <a:t>重大效益</a:t>
            </a:r>
            <a:r>
              <a:rPr lang="en-US" altLang="zh-TW" sz="3600" b="1" kern="0" dirty="0">
                <a:solidFill>
                  <a:srgbClr val="00B2B3"/>
                </a:solidFill>
                <a:ea typeface="微軟正黑體" panose="020B0604030504040204" pitchFamily="34" charset="-120"/>
                <a:cs typeface="+mj-cs"/>
              </a:rPr>
              <a:t>(1)</a:t>
            </a:r>
            <a:r>
              <a:rPr lang="zh-TW" altLang="en-US" sz="3600" b="1" kern="0" dirty="0">
                <a:solidFill>
                  <a:srgbClr val="00B2B3"/>
                </a:solidFill>
                <a:ea typeface="微軟正黑體" panose="020B0604030504040204" pitchFamily="34" charset="-120"/>
                <a:cs typeface="+mj-cs"/>
              </a:rPr>
              <a:t>：次世代智聯零售</a:t>
            </a:r>
          </a:p>
        </p:txBody>
      </p:sp>
      <p:sp>
        <p:nvSpPr>
          <p:cNvPr id="25" name="標題 1">
            <a:extLst>
              <a:ext uri="{FF2B5EF4-FFF2-40B4-BE49-F238E27FC236}">
                <a16:creationId xmlns:a16="http://schemas.microsoft.com/office/drawing/2014/main" id="{6BB90B3B-D514-41BD-B15E-34D5A2B696FE}"/>
              </a:ext>
            </a:extLst>
          </p:cNvPr>
          <p:cNvSpPr txBox="1">
            <a:spLocks/>
          </p:cNvSpPr>
          <p:nvPr/>
        </p:nvSpPr>
        <p:spPr>
          <a:xfrm>
            <a:off x="747347" y="935602"/>
            <a:ext cx="10911254" cy="921900"/>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algn="ctr">
              <a:lnSpc>
                <a:spcPct val="110000"/>
              </a:lnSpc>
              <a:defRPr/>
            </a:pPr>
            <a:r>
              <a:rPr lang="zh-TW" altLang="en-US" sz="2400" b="1" dirty="0">
                <a:solidFill>
                  <a:schemeClr val="tx1"/>
                </a:solidFill>
              </a:rPr>
              <a:t>臺灣首創「輕量化邊緣</a:t>
            </a:r>
            <a:r>
              <a:rPr lang="en-US" altLang="zh-TW" sz="2400" b="1" dirty="0">
                <a:solidFill>
                  <a:schemeClr val="tx1"/>
                </a:solidFill>
              </a:rPr>
              <a:t>AI</a:t>
            </a:r>
            <a:r>
              <a:rPr lang="zh-TW" altLang="en-US" sz="2400" b="1" dirty="0">
                <a:solidFill>
                  <a:schemeClr val="tx1"/>
                </a:solidFill>
              </a:rPr>
              <a:t>零售解決方案」，</a:t>
            </a:r>
            <a:endParaRPr lang="en-US" altLang="zh-TW" sz="2400" b="1" dirty="0">
              <a:solidFill>
                <a:schemeClr val="tx1"/>
              </a:solidFill>
            </a:endParaRPr>
          </a:p>
          <a:p>
            <a:pPr algn="ctr">
              <a:lnSpc>
                <a:spcPct val="110000"/>
              </a:lnSpc>
              <a:defRPr/>
            </a:pPr>
            <a:r>
              <a:rPr lang="zh-TW" altLang="en-US" sz="2400" b="1" dirty="0">
                <a:solidFill>
                  <a:schemeClr val="tx1"/>
                </a:solidFill>
              </a:rPr>
              <a:t>整合</a:t>
            </a:r>
            <a:r>
              <a:rPr lang="en-US" altLang="zh-TW" sz="2400" b="1" dirty="0">
                <a:solidFill>
                  <a:schemeClr val="tx1"/>
                </a:solidFill>
              </a:rPr>
              <a:t>AI</a:t>
            </a:r>
            <a:r>
              <a:rPr lang="zh-TW" altLang="en-US" sz="2400" b="1" dirty="0">
                <a:solidFill>
                  <a:schemeClr val="tx1"/>
                </a:solidFill>
              </a:rPr>
              <a:t>、自動化技術，</a:t>
            </a:r>
            <a:r>
              <a:rPr lang="zh-TW" altLang="en-US" sz="2400" b="1" dirty="0">
                <a:solidFill>
                  <a:schemeClr val="tx1"/>
                </a:solidFill>
                <a:latin typeface="+mj-ea"/>
                <a:ea typeface="+mj-ea"/>
              </a:rPr>
              <a:t>開創</a:t>
            </a:r>
            <a:r>
              <a:rPr lang="en-US" altLang="zh-TW" sz="2400" b="1" dirty="0">
                <a:solidFill>
                  <a:schemeClr val="tx1"/>
                </a:solidFill>
                <a:latin typeface="+mj-ea"/>
                <a:ea typeface="+mj-ea"/>
              </a:rPr>
              <a:t>AI</a:t>
            </a:r>
            <a:r>
              <a:rPr lang="zh-TW" altLang="en-US" sz="2400" b="1" dirty="0">
                <a:solidFill>
                  <a:schemeClr val="tx1"/>
                </a:solidFill>
                <a:latin typeface="+mj-ea"/>
                <a:ea typeface="+mj-ea"/>
              </a:rPr>
              <a:t>賦能智聯新零售</a:t>
            </a:r>
            <a:endParaRPr lang="zh-TW" altLang="en-US" sz="2400" b="1" dirty="0">
              <a:solidFill>
                <a:schemeClr val="tx1"/>
              </a:solidFill>
            </a:endParaRPr>
          </a:p>
        </p:txBody>
      </p:sp>
      <p:sp>
        <p:nvSpPr>
          <p:cNvPr id="7" name="文字方塊 6">
            <a:extLst>
              <a:ext uri="{FF2B5EF4-FFF2-40B4-BE49-F238E27FC236}">
                <a16:creationId xmlns:a16="http://schemas.microsoft.com/office/drawing/2014/main" id="{F46593D8-36DF-402D-980E-D790DA84BF04}"/>
              </a:ext>
            </a:extLst>
          </p:cNvPr>
          <p:cNvSpPr txBox="1"/>
          <p:nvPr/>
        </p:nvSpPr>
        <p:spPr>
          <a:xfrm>
            <a:off x="747346" y="1985914"/>
            <a:ext cx="10911255" cy="4448013"/>
          </a:xfrm>
          <a:prstGeom prst="rect">
            <a:avLst/>
          </a:prstGeom>
          <a:noFill/>
        </p:spPr>
        <p:txBody>
          <a:bodyPr wrap="square" rtlCol="0">
            <a:spAutoFit/>
          </a:bodyPr>
          <a:lstStyle/>
          <a:p>
            <a:pPr marL="285750" indent="-285750">
              <a:lnSpc>
                <a:spcPct val="114000"/>
              </a:lnSpc>
              <a:spcBef>
                <a:spcPts val="600"/>
              </a:spcBef>
              <a:spcAft>
                <a:spcPts val="0"/>
              </a:spcAft>
              <a:buFont typeface="Wingdings" panose="05000000000000000000" pitchFamily="2" charset="2"/>
              <a:buChar char="l"/>
            </a:pPr>
            <a:r>
              <a:rPr lang="zh-TW" altLang="en-US" sz="2400" b="1" u="sng" dirty="0">
                <a:latin typeface="+mn-ea"/>
                <a:ea typeface="+mn-ea"/>
              </a:rPr>
              <a:t>高密度可模組化擴展智取微型倉</a:t>
            </a:r>
            <a:endParaRPr lang="zh-TW" altLang="zh-TW" sz="2400" b="1" u="sng" dirty="0">
              <a:latin typeface="+mn-ea"/>
              <a:ea typeface="+mn-ea"/>
            </a:endParaRPr>
          </a:p>
          <a:p>
            <a:pPr marL="800100" lvl="1" indent="-342900">
              <a:lnSpc>
                <a:spcPct val="114000"/>
              </a:lnSpc>
              <a:spcBef>
                <a:spcPts val="600"/>
              </a:spcBef>
              <a:spcAft>
                <a:spcPts val="0"/>
              </a:spcAft>
              <a:buFont typeface="Verdana" panose="020B0604030504040204" pitchFamily="34" charset="0"/>
              <a:buChar char="–"/>
            </a:pPr>
            <a:r>
              <a:rPr lang="zh-TW" altLang="en-US" sz="2000" dirty="0">
                <a:latin typeface="+mn-ea"/>
                <a:ea typeface="+mn-ea"/>
              </a:rPr>
              <a:t>打造臺灣首座物就人門市「可模組化擴展高密度智取微型倉」，將包裹店取最後一米完全自助化，並提高店面坪效與顧客取貨體驗。</a:t>
            </a:r>
          </a:p>
          <a:p>
            <a:pPr marL="800100" lvl="1" indent="-342900">
              <a:lnSpc>
                <a:spcPct val="114000"/>
              </a:lnSpc>
              <a:spcBef>
                <a:spcPts val="600"/>
              </a:spcBef>
              <a:spcAft>
                <a:spcPts val="0"/>
              </a:spcAft>
              <a:buFont typeface="Verdana" panose="020B0604030504040204" pitchFamily="34" charset="0"/>
              <a:buChar char="–"/>
            </a:pPr>
            <a:r>
              <a:rPr lang="zh-TW" altLang="en-US" sz="2000" dirty="0">
                <a:latin typeface="+mn-ea"/>
                <a:ea typeface="+mn-ea"/>
              </a:rPr>
              <a:t>促成千萬級企業收入：與臺灣領頭羊企業</a:t>
            </a:r>
            <a:r>
              <a:rPr lang="en-US" altLang="zh-TW" sz="2000" dirty="0">
                <a:latin typeface="+mn-ea"/>
                <a:ea typeface="+mn-ea"/>
              </a:rPr>
              <a:t>(</a:t>
            </a:r>
            <a:r>
              <a:rPr lang="zh-TW" altLang="en-US" sz="2000" dirty="0">
                <a:latin typeface="+mn-ea"/>
                <a:ea typeface="+mn-ea"/>
              </a:rPr>
              <a:t>如超商：</a:t>
            </a:r>
            <a:r>
              <a:rPr lang="en-US" altLang="zh-TW" sz="2000" dirty="0">
                <a:latin typeface="+mn-ea"/>
                <a:ea typeface="+mn-ea"/>
              </a:rPr>
              <a:t>711</a:t>
            </a:r>
            <a:r>
              <a:rPr lang="zh-TW" altLang="en-US" sz="2000" dirty="0">
                <a:latin typeface="+mn-ea"/>
                <a:ea typeface="+mn-ea"/>
              </a:rPr>
              <a:t>、萊爾富，或國營事業：中華郵政</a:t>
            </a:r>
            <a:r>
              <a:rPr lang="en-US" altLang="zh-TW" sz="2000" dirty="0">
                <a:latin typeface="+mn-ea"/>
                <a:ea typeface="+mn-ea"/>
              </a:rPr>
              <a:t>)</a:t>
            </a:r>
            <a:r>
              <a:rPr lang="zh-TW" altLang="en-US" sz="2000" dirty="0">
                <a:latin typeface="+mn-ea"/>
                <a:ea typeface="+mn-ea"/>
              </a:rPr>
              <a:t>合作共創，建構自主國產軟硬體解決方案，解決網購量快速發展下衍生的龐大店取服務課題。</a:t>
            </a:r>
          </a:p>
          <a:p>
            <a:pPr marL="285750" lvl="0" indent="-285750">
              <a:lnSpc>
                <a:spcPct val="114000"/>
              </a:lnSpc>
              <a:spcBef>
                <a:spcPts val="600"/>
              </a:spcBef>
              <a:spcAft>
                <a:spcPts val="0"/>
              </a:spcAft>
              <a:buFont typeface="Wingdings" panose="05000000000000000000" pitchFamily="2" charset="2"/>
              <a:buChar char="l"/>
            </a:pPr>
            <a:r>
              <a:rPr lang="zh-TW" altLang="en-US" sz="2400" b="1" u="sng" dirty="0">
                <a:latin typeface="+mn-ea"/>
                <a:ea typeface="+mn-ea"/>
              </a:rPr>
              <a:t>應用國內自主開發</a:t>
            </a:r>
            <a:r>
              <a:rPr lang="en-US" altLang="zh-TW" sz="2400" b="1" u="sng" dirty="0">
                <a:latin typeface="+mn-ea"/>
                <a:ea typeface="+mn-ea"/>
              </a:rPr>
              <a:t>Edge AI</a:t>
            </a:r>
            <a:r>
              <a:rPr lang="zh-TW" altLang="en-US" sz="2400" b="1" u="sng" dirty="0">
                <a:latin typeface="+mn-ea"/>
                <a:ea typeface="+mn-ea"/>
              </a:rPr>
              <a:t>，推動零售邊緣</a:t>
            </a:r>
            <a:r>
              <a:rPr lang="en-US" altLang="zh-TW" sz="2400" b="1" u="sng" dirty="0">
                <a:latin typeface="+mn-ea"/>
                <a:ea typeface="+mn-ea"/>
              </a:rPr>
              <a:t>AI</a:t>
            </a:r>
            <a:r>
              <a:rPr lang="zh-TW" altLang="en-US" sz="2400" b="1" u="sng" dirty="0">
                <a:latin typeface="+mn-ea"/>
                <a:ea typeface="+mn-ea"/>
              </a:rPr>
              <a:t>解決方案</a:t>
            </a:r>
          </a:p>
          <a:p>
            <a:pPr marL="800100" lvl="1" indent="-342900">
              <a:lnSpc>
                <a:spcPct val="114000"/>
              </a:lnSpc>
              <a:spcBef>
                <a:spcPts val="600"/>
              </a:spcBef>
              <a:spcAft>
                <a:spcPts val="0"/>
              </a:spcAft>
              <a:buFont typeface="Verdana" panose="020B0604030504040204" pitchFamily="34" charset="0"/>
              <a:buChar char="–"/>
            </a:pPr>
            <a:r>
              <a:rPr lang="zh-TW" altLang="en-US" sz="2000" dirty="0">
                <a:latin typeface="+mn-ea"/>
                <a:ea typeface="+mn-ea"/>
              </a:rPr>
              <a:t>整合</a:t>
            </a:r>
            <a:r>
              <a:rPr lang="en-US" altLang="zh-TW" sz="2000" dirty="0">
                <a:latin typeface="+mn-ea"/>
                <a:ea typeface="+mn-ea"/>
              </a:rPr>
              <a:t>AI</a:t>
            </a:r>
            <a:r>
              <a:rPr lang="zh-TW" altLang="en-US" sz="2000" dirty="0">
                <a:latin typeface="+mn-ea"/>
                <a:ea typeface="+mn-ea"/>
              </a:rPr>
              <a:t>晶片、嵌入式模組等跨單位團隊</a:t>
            </a:r>
            <a:r>
              <a:rPr lang="en-US" altLang="zh-TW" sz="2000" dirty="0">
                <a:latin typeface="+mn-ea"/>
                <a:ea typeface="+mn-ea"/>
              </a:rPr>
              <a:t>(</a:t>
            </a:r>
            <a:r>
              <a:rPr lang="zh-TW" altLang="en-US" sz="2000" dirty="0">
                <a:latin typeface="+mn-ea"/>
                <a:ea typeface="+mn-ea"/>
              </a:rPr>
              <a:t>如電光、資通</a:t>
            </a:r>
            <a:r>
              <a:rPr lang="en-US" altLang="zh-TW" sz="2000" dirty="0">
                <a:latin typeface="+mn-ea"/>
                <a:ea typeface="+mn-ea"/>
              </a:rPr>
              <a:t>)</a:t>
            </a:r>
            <a:r>
              <a:rPr lang="zh-TW" altLang="en-US" sz="2000" dirty="0">
                <a:latin typeface="+mn-ea"/>
                <a:ea typeface="+mn-ea"/>
              </a:rPr>
              <a:t>，合作打造國產並具海外擴散機會的零售邊緣</a:t>
            </a:r>
            <a:r>
              <a:rPr lang="en-US" altLang="zh-TW" sz="2000" dirty="0">
                <a:latin typeface="+mn-ea"/>
                <a:ea typeface="+mn-ea"/>
              </a:rPr>
              <a:t>AI</a:t>
            </a:r>
            <a:r>
              <a:rPr lang="zh-TW" altLang="en-US" sz="2000" dirty="0">
                <a:latin typeface="+mn-ea"/>
                <a:ea typeface="+mn-ea"/>
              </a:rPr>
              <a:t>加值應用。</a:t>
            </a:r>
          </a:p>
          <a:p>
            <a:pPr marL="800100" lvl="1" indent="-342900">
              <a:lnSpc>
                <a:spcPct val="114000"/>
              </a:lnSpc>
              <a:spcBef>
                <a:spcPts val="600"/>
              </a:spcBef>
              <a:spcAft>
                <a:spcPts val="0"/>
              </a:spcAft>
              <a:buFont typeface="Verdana" panose="020B0604030504040204" pitchFamily="34" charset="0"/>
              <a:buChar char="–"/>
            </a:pPr>
            <a:r>
              <a:rPr lang="zh-TW" altLang="en-US" sz="2000" dirty="0">
                <a:latin typeface="+mn-ea"/>
                <a:ea typeface="+mn-ea"/>
              </a:rPr>
              <a:t>與領頭羊</a:t>
            </a:r>
            <a:r>
              <a:rPr lang="en-US" altLang="zh-TW" sz="2000" dirty="0">
                <a:latin typeface="+mn-ea"/>
                <a:ea typeface="+mn-ea"/>
              </a:rPr>
              <a:t>(</a:t>
            </a:r>
            <a:r>
              <a:rPr lang="zh-TW" altLang="en-US" sz="2000" dirty="0">
                <a:latin typeface="+mn-ea"/>
                <a:ea typeface="+mn-ea"/>
              </a:rPr>
              <a:t>美聯社、楓康</a:t>
            </a:r>
            <a:r>
              <a:rPr lang="en-US" altLang="zh-TW" sz="2000" dirty="0">
                <a:latin typeface="+mn-ea"/>
                <a:ea typeface="+mn-ea"/>
              </a:rPr>
              <a:t>)</a:t>
            </a:r>
            <a:r>
              <a:rPr lang="zh-TW" altLang="en-US" sz="2000" dirty="0">
                <a:latin typeface="+mn-ea"/>
                <a:ea typeface="+mn-ea"/>
              </a:rPr>
              <a:t>合作，建立商品加工、儲運與銷售之</a:t>
            </a:r>
            <a:r>
              <a:rPr lang="en-US" altLang="zh-TW" sz="2000" dirty="0">
                <a:latin typeface="+mn-ea"/>
                <a:ea typeface="+mn-ea"/>
              </a:rPr>
              <a:t>Edge AI</a:t>
            </a:r>
            <a:r>
              <a:rPr lang="zh-TW" altLang="en-US" sz="2000" dirty="0">
                <a:latin typeface="+mn-ea"/>
                <a:ea typeface="+mn-ea"/>
              </a:rPr>
              <a:t>辨識、感知、決策技術，並建立地端應用平台，帶動</a:t>
            </a:r>
            <a:r>
              <a:rPr lang="en-US" altLang="zh-TW" sz="2000" dirty="0">
                <a:latin typeface="+mn-ea"/>
                <a:ea typeface="+mn-ea"/>
              </a:rPr>
              <a:t>AI</a:t>
            </a:r>
            <a:r>
              <a:rPr lang="zh-TW" altLang="en-US" sz="2000" dirty="0">
                <a:latin typeface="+mn-ea"/>
                <a:ea typeface="+mn-ea"/>
              </a:rPr>
              <a:t>於零售業擴散應用。</a:t>
            </a:r>
          </a:p>
        </p:txBody>
      </p:sp>
    </p:spTree>
    <p:extLst>
      <p:ext uri="{BB962C8B-B14F-4D97-AF65-F5344CB8AC3E}">
        <p14:creationId xmlns:p14="http://schemas.microsoft.com/office/powerpoint/2010/main" val="1148169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16"/>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24" name="矩形 23">
            <a:extLst>
              <a:ext uri="{FF2B5EF4-FFF2-40B4-BE49-F238E27FC236}">
                <a16:creationId xmlns:a16="http://schemas.microsoft.com/office/drawing/2014/main" id="{D1A59B37-9BE9-491D-99D2-B6AFA0EC81E7}"/>
              </a:ext>
            </a:extLst>
          </p:cNvPr>
          <p:cNvSpPr/>
          <p:nvPr/>
        </p:nvSpPr>
        <p:spPr>
          <a:xfrm>
            <a:off x="0" y="-19409"/>
            <a:ext cx="1494692"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創新發明 </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eaLnBrk="1" fontAlgn="ctr" hangingPunct="1">
              <a:defRPr/>
            </a:pPr>
            <a:fld id="{2A013F82-EE5E-44EE-A61D-E31C6657F26F}" type="slidenum">
              <a:rPr lang="en-US" altLang="zh-TW" sz="1200" smtClean="0">
                <a:solidFill>
                  <a:srgbClr val="FFFFFF"/>
                </a:solidFill>
                <a:ea typeface="微軟正黑體" panose="020B0604030504040204" pitchFamily="34" charset="-120"/>
              </a:rPr>
              <a:pPr algn="r" eaLnBrk="1" fontAlgn="ctr" hangingPunct="1">
                <a:defRPr/>
              </a:pPr>
              <a:t>4</a:t>
            </a:fld>
            <a:endParaRPr lang="zh-TW" altLang="en-US" sz="1200" dirty="0">
              <a:solidFill>
                <a:srgbClr val="FFFFFF"/>
              </a:solidFill>
              <a:ea typeface="微軟正黑體" panose="020B0604030504040204" pitchFamily="34" charset="-120"/>
            </a:endParaRPr>
          </a:p>
        </p:txBody>
      </p:sp>
      <p:sp>
        <p:nvSpPr>
          <p:cNvPr id="4" name="矩形 3">
            <a:extLst>
              <a:ext uri="{FF2B5EF4-FFF2-40B4-BE49-F238E27FC236}">
                <a16:creationId xmlns:a16="http://schemas.microsoft.com/office/drawing/2014/main" id="{5ACFA7C0-D0B3-46C9-95B8-679CDDF27BBE}"/>
              </a:ext>
            </a:extLst>
          </p:cNvPr>
          <p:cNvSpPr/>
          <p:nvPr/>
        </p:nvSpPr>
        <p:spPr>
          <a:xfrm>
            <a:off x="3413214" y="134003"/>
            <a:ext cx="4903907" cy="646331"/>
          </a:xfrm>
          <a:prstGeom prst="rect">
            <a:avLst/>
          </a:prstGeom>
        </p:spPr>
        <p:txBody>
          <a:bodyPr wrap="none">
            <a:spAutoFit/>
          </a:bodyPr>
          <a:lstStyle/>
          <a:p>
            <a:r>
              <a:rPr lang="zh-TW" altLang="en-US" sz="3600" b="1" kern="0" dirty="0">
                <a:solidFill>
                  <a:srgbClr val="00B2B3"/>
                </a:solidFill>
                <a:ea typeface="微軟正黑體" panose="020B0604030504040204" pitchFamily="34" charset="-120"/>
                <a:cs typeface="+mj-cs"/>
              </a:rPr>
              <a:t>重大效益</a:t>
            </a:r>
            <a:r>
              <a:rPr lang="en-US" altLang="zh-TW" sz="3600" b="1" kern="0" dirty="0">
                <a:solidFill>
                  <a:srgbClr val="00B2B3"/>
                </a:solidFill>
                <a:ea typeface="微軟正黑體" panose="020B0604030504040204" pitchFamily="34" charset="-120"/>
                <a:cs typeface="+mj-cs"/>
              </a:rPr>
              <a:t>(5)</a:t>
            </a:r>
            <a:r>
              <a:rPr lang="zh-TW" altLang="en-US" sz="3600" b="1" kern="0" dirty="0">
                <a:solidFill>
                  <a:srgbClr val="00B2B3"/>
                </a:solidFill>
                <a:ea typeface="微軟正黑體" panose="020B0604030504040204" pitchFamily="34" charset="-120"/>
                <a:cs typeface="+mj-cs"/>
              </a:rPr>
              <a:t>：淨零碳排</a:t>
            </a:r>
          </a:p>
        </p:txBody>
      </p:sp>
      <p:sp>
        <p:nvSpPr>
          <p:cNvPr id="7" name="文字方塊 6">
            <a:extLst>
              <a:ext uri="{FF2B5EF4-FFF2-40B4-BE49-F238E27FC236}">
                <a16:creationId xmlns:a16="http://schemas.microsoft.com/office/drawing/2014/main" id="{F46593D8-36DF-402D-980E-D790DA84BF04}"/>
              </a:ext>
            </a:extLst>
          </p:cNvPr>
          <p:cNvSpPr txBox="1"/>
          <p:nvPr/>
        </p:nvSpPr>
        <p:spPr>
          <a:xfrm>
            <a:off x="434340" y="2589669"/>
            <a:ext cx="11155680" cy="3715248"/>
          </a:xfrm>
          <a:prstGeom prst="rect">
            <a:avLst/>
          </a:prstGeom>
          <a:noFill/>
        </p:spPr>
        <p:txBody>
          <a:bodyPr wrap="square" rtlCol="0">
            <a:spAutoFit/>
          </a:bodyPr>
          <a:lstStyle/>
          <a:p>
            <a:pPr marL="285750" lvl="0" indent="-285750">
              <a:lnSpc>
                <a:spcPct val="120000"/>
              </a:lnSpc>
              <a:spcBef>
                <a:spcPts val="600"/>
              </a:spcBef>
              <a:spcAft>
                <a:spcPts val="1200"/>
              </a:spcAft>
              <a:buFont typeface="Wingdings" panose="05000000000000000000" pitchFamily="2" charset="2"/>
              <a:buChar char="l"/>
            </a:pPr>
            <a:r>
              <a:rPr lang="zh-TW" altLang="en-US" sz="2400" b="1" u="sng" dirty="0">
                <a:latin typeface="+mn-ea"/>
                <a:ea typeface="+mn-ea"/>
              </a:rPr>
              <a:t>打造淨零生活減碳平台</a:t>
            </a:r>
            <a:r>
              <a:rPr lang="zh-TW" altLang="en-US" sz="2000" u="sng" dirty="0">
                <a:solidFill>
                  <a:schemeClr val="tx1"/>
                </a:solidFill>
                <a:latin typeface="+mj-ea"/>
                <a:ea typeface="+mj-ea"/>
              </a:rPr>
              <a:t>，</a:t>
            </a:r>
            <a:r>
              <a:rPr lang="zh-TW" altLang="en-US" sz="2400" b="1" u="sng" dirty="0">
                <a:latin typeface="+mn-ea"/>
                <a:ea typeface="+mn-ea"/>
              </a:rPr>
              <a:t>邁向消費新里程碑</a:t>
            </a:r>
          </a:p>
          <a:p>
            <a:pPr marL="800100" lvl="1" indent="-342900">
              <a:lnSpc>
                <a:spcPct val="120000"/>
              </a:lnSpc>
              <a:spcBef>
                <a:spcPts val="600"/>
              </a:spcBef>
              <a:spcAft>
                <a:spcPts val="1200"/>
              </a:spcAft>
              <a:buFont typeface="Verdana" panose="020B0604030504040204" pitchFamily="34" charset="0"/>
              <a:buChar char="–"/>
            </a:pPr>
            <a:r>
              <a:rPr lang="zh-TW" altLang="en-US" sz="2000" dirty="0">
                <a:latin typeface="+mn-ea"/>
                <a:ea typeface="+mn-ea"/>
              </a:rPr>
              <a:t>發展生活碳數據資料庫平台與生活減碳計算器模組，以全國性電子發票機制為載具，藉由發票</a:t>
            </a:r>
            <a:r>
              <a:rPr lang="en-US" altLang="zh-TW" sz="2000" dirty="0">
                <a:latin typeface="+mn-ea"/>
                <a:ea typeface="+mn-ea"/>
              </a:rPr>
              <a:t>73%</a:t>
            </a:r>
            <a:r>
              <a:rPr lang="zh-TW" altLang="en-US" sz="2000" dirty="0">
                <a:latin typeface="+mn-ea"/>
                <a:ea typeface="+mn-ea"/>
              </a:rPr>
              <a:t>高滲透率，促進消費者行為改變，打造跨通路累點驗證系統服務。</a:t>
            </a:r>
            <a:endParaRPr lang="en-US" altLang="zh-TW" sz="2000" dirty="0">
              <a:latin typeface="+mn-ea"/>
              <a:ea typeface="+mn-ea"/>
            </a:endParaRPr>
          </a:p>
          <a:p>
            <a:pPr marL="285750" indent="-285750">
              <a:lnSpc>
                <a:spcPct val="120000"/>
              </a:lnSpc>
              <a:spcBef>
                <a:spcPts val="600"/>
              </a:spcBef>
              <a:spcAft>
                <a:spcPts val="1200"/>
              </a:spcAft>
              <a:buFont typeface="Wingdings" panose="05000000000000000000" pitchFamily="2" charset="2"/>
              <a:buChar char="l"/>
            </a:pPr>
            <a:r>
              <a:rPr lang="zh-TW" altLang="en-US" sz="2400" b="1" u="sng" dirty="0">
                <a:latin typeface="+mn-ea"/>
                <a:ea typeface="+mn-ea"/>
              </a:rPr>
              <a:t>與雲端發票系統商合作，推動全國綠金應用新模式，並建立大型減碳實證場域</a:t>
            </a:r>
            <a:endParaRPr lang="en-US" altLang="zh-TW" sz="2400" b="1" u="sng" dirty="0">
              <a:latin typeface="+mn-ea"/>
              <a:ea typeface="+mn-ea"/>
            </a:endParaRPr>
          </a:p>
          <a:p>
            <a:pPr marL="800100" lvl="1" indent="-342900">
              <a:lnSpc>
                <a:spcPct val="120000"/>
              </a:lnSpc>
              <a:spcBef>
                <a:spcPts val="600"/>
              </a:spcBef>
              <a:spcAft>
                <a:spcPts val="1200"/>
              </a:spcAft>
              <a:buFont typeface="Verdana" panose="020B0604030504040204" pitchFamily="34" charset="0"/>
              <a:buChar char="–"/>
            </a:pPr>
            <a:r>
              <a:rPr lang="zh-TW" altLang="en-US" sz="2000" dirty="0">
                <a:latin typeface="+mn-ea"/>
                <a:ea typeface="+mn-ea"/>
              </a:rPr>
              <a:t>聚焦食、衣、住、行、育</a:t>
            </a:r>
            <a:r>
              <a:rPr lang="en-US" altLang="zh-TW" sz="2000" dirty="0">
                <a:latin typeface="+mn-ea"/>
                <a:ea typeface="+mn-ea"/>
              </a:rPr>
              <a:t>/</a:t>
            </a:r>
            <a:r>
              <a:rPr lang="zh-TW" altLang="en-US" sz="2000" dirty="0">
                <a:latin typeface="+mn-ea"/>
                <a:ea typeface="+mn-ea"/>
              </a:rPr>
              <a:t>樂、購六大面向，透過發票掃描或載具歸戶促使低碳消費，將減碳措施融入日常工作和學習中，並建立城市級實證場域。</a:t>
            </a:r>
            <a:endParaRPr lang="en-US" altLang="zh-TW" sz="2000" dirty="0">
              <a:latin typeface="+mn-ea"/>
              <a:ea typeface="+mn-ea"/>
            </a:endParaRPr>
          </a:p>
          <a:p>
            <a:pPr marL="800100" lvl="1" indent="-342900">
              <a:lnSpc>
                <a:spcPct val="120000"/>
              </a:lnSpc>
              <a:spcBef>
                <a:spcPts val="600"/>
              </a:spcBef>
              <a:spcAft>
                <a:spcPts val="1200"/>
              </a:spcAft>
              <a:buFont typeface="Verdana" panose="020B0604030504040204" pitchFamily="34" charset="0"/>
              <a:buChar char="–"/>
            </a:pPr>
            <a:endParaRPr lang="zh-TW" altLang="en-US" sz="2000" b="1" dirty="0">
              <a:latin typeface="+mn-ea"/>
              <a:ea typeface="+mn-ea"/>
            </a:endParaRPr>
          </a:p>
        </p:txBody>
      </p:sp>
      <p:sp>
        <p:nvSpPr>
          <p:cNvPr id="8" name="標題 1">
            <a:extLst>
              <a:ext uri="{FF2B5EF4-FFF2-40B4-BE49-F238E27FC236}">
                <a16:creationId xmlns:a16="http://schemas.microsoft.com/office/drawing/2014/main" id="{6BB90B3B-D514-41BD-B15E-34D5A2B696FE}"/>
              </a:ext>
            </a:extLst>
          </p:cNvPr>
          <p:cNvSpPr txBox="1">
            <a:spLocks/>
          </p:cNvSpPr>
          <p:nvPr/>
        </p:nvSpPr>
        <p:spPr>
          <a:xfrm>
            <a:off x="537210" y="886342"/>
            <a:ext cx="11052810" cy="1389239"/>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algn="ctr">
              <a:lnSpc>
                <a:spcPct val="110000"/>
              </a:lnSpc>
              <a:defRPr/>
            </a:pPr>
            <a:r>
              <a:rPr lang="zh-TW" altLang="en-US" sz="2400" b="1" dirty="0">
                <a:solidFill>
                  <a:schemeClr val="tx1"/>
                </a:solidFill>
              </a:rPr>
              <a:t>對應</a:t>
            </a:r>
            <a:r>
              <a:rPr lang="en-US" altLang="zh-TW" sz="2400" b="1" dirty="0">
                <a:solidFill>
                  <a:schemeClr val="tx1"/>
                </a:solidFill>
              </a:rPr>
              <a:t>ESG12.</a:t>
            </a:r>
            <a:r>
              <a:rPr lang="zh-TW" altLang="en-US" sz="2400" b="1" dirty="0">
                <a:solidFill>
                  <a:schemeClr val="tx1"/>
                </a:solidFill>
              </a:rPr>
              <a:t>責任消費與生產，首創全國的綠生活</a:t>
            </a:r>
            <a:r>
              <a:rPr lang="en-US" altLang="zh-TW" sz="2400" b="1" dirty="0">
                <a:solidFill>
                  <a:schemeClr val="tx1"/>
                </a:solidFill>
              </a:rPr>
              <a:t>Solution Hub</a:t>
            </a:r>
            <a:r>
              <a:rPr lang="zh-TW" altLang="en-US" sz="2400" b="1" dirty="0">
                <a:solidFill>
                  <a:schemeClr val="tx1"/>
                </a:solidFill>
              </a:rPr>
              <a:t>，</a:t>
            </a:r>
            <a:endParaRPr lang="en-US" altLang="zh-TW" sz="2400" b="1" dirty="0">
              <a:solidFill>
                <a:schemeClr val="tx1"/>
              </a:solidFill>
            </a:endParaRPr>
          </a:p>
          <a:p>
            <a:pPr algn="ctr">
              <a:lnSpc>
                <a:spcPct val="110000"/>
              </a:lnSpc>
              <a:defRPr/>
            </a:pPr>
            <a:r>
              <a:rPr lang="zh-TW" altLang="en-US" sz="2400" b="1" dirty="0">
                <a:solidFill>
                  <a:schemeClr val="tx1"/>
                </a:solidFill>
              </a:rPr>
              <a:t>結合電子發票與手機應用，打造全民生活減碳基礎環境</a:t>
            </a:r>
            <a:endParaRPr lang="en-US" altLang="zh-TW" sz="2400" b="1" dirty="0">
              <a:solidFill>
                <a:schemeClr val="tx1"/>
              </a:solidFill>
            </a:endParaRPr>
          </a:p>
        </p:txBody>
      </p:sp>
    </p:spTree>
    <p:extLst>
      <p:ext uri="{BB962C8B-B14F-4D97-AF65-F5344CB8AC3E}">
        <p14:creationId xmlns:p14="http://schemas.microsoft.com/office/powerpoint/2010/main" val="652560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4294967295"/>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5</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marL="0" marR="0" lvl="0" indent="0" algn="r" defTabSz="914400" rtl="0" eaLnBrk="1" fontAlgn="ctr" latinLnBrk="0" hangingPunct="1">
              <a:lnSpc>
                <a:spcPct val="100000"/>
              </a:lnSpc>
              <a:spcBef>
                <a:spcPct val="0"/>
              </a:spcBef>
              <a:spcAft>
                <a:spcPct val="0"/>
              </a:spcAft>
              <a:buClrTx/>
              <a:buSzTx/>
              <a:buFontTx/>
              <a:buNone/>
              <a:tabLst/>
              <a:defRPr/>
            </a:pPr>
            <a:fld id="{2A013F82-EE5E-44EE-A61D-E31C6657F26F}"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5</a:t>
            </a:fld>
            <a:endParaRPr kumimoji="1" lang="zh-TW" altLang="en-US" sz="1200" b="0" i="0" u="none" strike="noStrike" kern="1200" cap="none" spc="0" normalizeH="0" baseline="0" noProof="0" dirty="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4" name="矩形 3">
            <a:extLst>
              <a:ext uri="{FF2B5EF4-FFF2-40B4-BE49-F238E27FC236}">
                <a16:creationId xmlns:a16="http://schemas.microsoft.com/office/drawing/2014/main" id="{5ACFA7C0-D0B3-46C9-95B8-679CDDF27BBE}"/>
              </a:ext>
            </a:extLst>
          </p:cNvPr>
          <p:cNvSpPr/>
          <p:nvPr/>
        </p:nvSpPr>
        <p:spPr>
          <a:xfrm>
            <a:off x="1585768" y="105629"/>
            <a:ext cx="9004690" cy="646331"/>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重大效益</a:t>
            </a:r>
            <a:r>
              <a:rPr kumimoji="1" lang="en-US" altLang="zh-TW"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(1)</a:t>
            </a: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a:t>
            </a:r>
            <a:r>
              <a:rPr kumimoji="1" lang="en-US" altLang="zh-TW"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GAI</a:t>
            </a: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智慧行銷 </a:t>
            </a:r>
          </a:p>
        </p:txBody>
      </p:sp>
      <p:sp>
        <p:nvSpPr>
          <p:cNvPr id="11" name="文字方塊 10">
            <a:extLst>
              <a:ext uri="{FF2B5EF4-FFF2-40B4-BE49-F238E27FC236}">
                <a16:creationId xmlns:a16="http://schemas.microsoft.com/office/drawing/2014/main" id="{2AC3D5F2-112C-476A-B6D5-57B02A1A1FA8}"/>
              </a:ext>
            </a:extLst>
          </p:cNvPr>
          <p:cNvSpPr txBox="1"/>
          <p:nvPr/>
        </p:nvSpPr>
        <p:spPr>
          <a:xfrm>
            <a:off x="639097" y="2092004"/>
            <a:ext cx="10790903" cy="3235694"/>
          </a:xfrm>
          <a:prstGeom prst="rect">
            <a:avLst/>
          </a:prstGeom>
          <a:noFill/>
        </p:spPr>
        <p:txBody>
          <a:bodyPr wrap="square" rtlCol="0">
            <a:spAutoFit/>
          </a:bodyPr>
          <a:lstStyle/>
          <a:p>
            <a:pPr marL="285750" marR="0" lvl="0" indent="-285750" algn="l" defTabSz="914400" rtl="0" eaLnBrk="0" fontAlgn="base" latinLnBrk="0" hangingPunct="0">
              <a:lnSpc>
                <a:spcPct val="114000"/>
              </a:lnSpc>
              <a:spcBef>
                <a:spcPts val="600"/>
              </a:spcBef>
              <a:spcAft>
                <a:spcPts val="1200"/>
              </a:spcAft>
              <a:buClrTx/>
              <a:buSzTx/>
              <a:buFont typeface="Wingdings" panose="05000000000000000000" pitchFamily="2" charset="2"/>
              <a:buChar char="l"/>
              <a:tabLst/>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以在地特色資料</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如：故宮典藏、東方人物與原住民特徵</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及</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know-how</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結合知識蒸餾，建立領域專屬訓練資料集；結合即時數據與多層次分析技術，研發領域專屬文件生成系統；並開發隱私侵權過濾器，符合國際市場需求</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如：智權、在地合規、隱私、安全、客觀中立性</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a:t>
            </a:r>
          </a:p>
          <a:p>
            <a:pPr marL="285750" marR="0" lvl="0" indent="-285750" algn="l" defTabSz="914400" rtl="0" eaLnBrk="0" fontAlgn="base" latinLnBrk="0" hangingPunct="0">
              <a:lnSpc>
                <a:spcPct val="114000"/>
              </a:lnSpc>
              <a:spcBef>
                <a:spcPts val="600"/>
              </a:spcBef>
              <a:spcAft>
                <a:spcPts val="1200"/>
              </a:spcAft>
              <a:buClrTx/>
              <a:buSzTx/>
              <a:buFont typeface="Wingdings" panose="05000000000000000000" pitchFamily="2" charset="2"/>
              <a:buChar char="l"/>
              <a:tabLst/>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與國內</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SI</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系統整合商</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如</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碩網資訊、夢想動畫</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 </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合作，共同建立</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Gen AI</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新型態行銷服務平台，為其現有客戶提供全面、多元之行銷內容生成服務，快速擴散</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AI</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應用。</a:t>
            </a:r>
          </a:p>
        </p:txBody>
      </p:sp>
      <p:sp>
        <p:nvSpPr>
          <p:cNvPr id="8" name="標題 1">
            <a:extLst>
              <a:ext uri="{FF2B5EF4-FFF2-40B4-BE49-F238E27FC236}">
                <a16:creationId xmlns:a16="http://schemas.microsoft.com/office/drawing/2014/main" id="{8B77E83D-3F12-4EAE-ADFF-E2567B6BCC2C}"/>
              </a:ext>
            </a:extLst>
          </p:cNvPr>
          <p:cNvSpPr txBox="1">
            <a:spLocks/>
          </p:cNvSpPr>
          <p:nvPr/>
        </p:nvSpPr>
        <p:spPr>
          <a:xfrm>
            <a:off x="385696" y="866778"/>
            <a:ext cx="11292569" cy="930925"/>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marL="0" marR="0" lvl="0" indent="0" algn="ctr" defTabSz="914400" rtl="0" eaLnBrk="1" fontAlgn="base" latinLnBrk="1" hangingPunct="1">
              <a:lnSpc>
                <a:spcPct val="110000"/>
              </a:lnSpc>
              <a:spcBef>
                <a:spcPct val="0"/>
              </a:spcBef>
              <a:spcAft>
                <a:spcPct val="0"/>
              </a:spcAft>
              <a:buClrTx/>
              <a:buSzTx/>
              <a:buFontTx/>
              <a:buNone/>
              <a:tabLst/>
              <a:defRPr/>
            </a:pPr>
            <a:r>
              <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rPr>
              <a:t>(</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台灣缺乏可快速被使用的產業特色專屬模型</a:t>
            </a:r>
            <a:r>
              <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rPr>
              <a:t>)</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結合在地特色資料與</a:t>
            </a:r>
            <a:r>
              <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rPr>
              <a:t>know-how </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建立領域專屬模型，協助行銷、影視產業透過服務</a:t>
            </a:r>
            <a:r>
              <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rPr>
              <a:t>AI</a:t>
            </a: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化提升競爭優勢。</a:t>
            </a:r>
          </a:p>
        </p:txBody>
      </p:sp>
      <p:sp>
        <p:nvSpPr>
          <p:cNvPr id="9" name="矩形 8">
            <a:extLst>
              <a:ext uri="{FF2B5EF4-FFF2-40B4-BE49-F238E27FC236}">
                <a16:creationId xmlns:a16="http://schemas.microsoft.com/office/drawing/2014/main" id="{0B347CBD-FF3E-49EB-B784-16FA702B37F5}"/>
              </a:ext>
            </a:extLst>
          </p:cNvPr>
          <p:cNvSpPr/>
          <p:nvPr/>
        </p:nvSpPr>
        <p:spPr>
          <a:xfrm>
            <a:off x="0" y="-19409"/>
            <a:ext cx="1611630"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帶動產業升級 </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Tree>
    <p:extLst>
      <p:ext uri="{BB962C8B-B14F-4D97-AF65-F5344CB8AC3E}">
        <p14:creationId xmlns:p14="http://schemas.microsoft.com/office/powerpoint/2010/main" val="1918986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4294967295"/>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6</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24" name="矩形 23">
            <a:extLst>
              <a:ext uri="{FF2B5EF4-FFF2-40B4-BE49-F238E27FC236}">
                <a16:creationId xmlns:a16="http://schemas.microsoft.com/office/drawing/2014/main" id="{D1A59B37-9BE9-491D-99D2-B6AFA0EC81E7}"/>
              </a:ext>
            </a:extLst>
          </p:cNvPr>
          <p:cNvSpPr/>
          <p:nvPr/>
        </p:nvSpPr>
        <p:spPr>
          <a:xfrm>
            <a:off x="0" y="-19409"/>
            <a:ext cx="1611630"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帶動產業升級 </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marL="0" marR="0" lvl="0" indent="0" algn="r" defTabSz="914400" rtl="0" eaLnBrk="1" fontAlgn="ctr" latinLnBrk="0" hangingPunct="1">
              <a:lnSpc>
                <a:spcPct val="100000"/>
              </a:lnSpc>
              <a:spcBef>
                <a:spcPct val="0"/>
              </a:spcBef>
              <a:spcAft>
                <a:spcPct val="0"/>
              </a:spcAft>
              <a:buClrTx/>
              <a:buSzTx/>
              <a:buFontTx/>
              <a:buNone/>
              <a:tabLst/>
              <a:defRPr/>
            </a:pPr>
            <a:fld id="{2A013F82-EE5E-44EE-A61D-E31C6657F26F}"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6</a:t>
            </a:fld>
            <a:endParaRPr kumimoji="1" lang="zh-TW" altLang="en-US" sz="1200" b="0" i="0" u="none" strike="noStrike" kern="1200" cap="none" spc="0" normalizeH="0" baseline="0" noProof="0" dirty="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4" name="矩形 3">
            <a:extLst>
              <a:ext uri="{FF2B5EF4-FFF2-40B4-BE49-F238E27FC236}">
                <a16:creationId xmlns:a16="http://schemas.microsoft.com/office/drawing/2014/main" id="{5ACFA7C0-D0B3-46C9-95B8-679CDDF27BBE}"/>
              </a:ext>
            </a:extLst>
          </p:cNvPr>
          <p:cNvSpPr/>
          <p:nvPr/>
        </p:nvSpPr>
        <p:spPr>
          <a:xfrm>
            <a:off x="1611630" y="245413"/>
            <a:ext cx="10059164" cy="646331"/>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重大效益</a:t>
            </a:r>
            <a:r>
              <a:rPr kumimoji="1" lang="en-US" altLang="zh-TW"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(2)</a:t>
            </a: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a:t>
            </a:r>
            <a:r>
              <a:rPr kumimoji="1" lang="en-US" altLang="zh-TW"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PI(Physical Internet)</a:t>
            </a: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實體互聯網  </a:t>
            </a:r>
          </a:p>
        </p:txBody>
      </p:sp>
      <p:sp>
        <p:nvSpPr>
          <p:cNvPr id="8" name="文字方塊 7">
            <a:extLst>
              <a:ext uri="{FF2B5EF4-FFF2-40B4-BE49-F238E27FC236}">
                <a16:creationId xmlns:a16="http://schemas.microsoft.com/office/drawing/2014/main" id="{CD3CB589-AAEE-4B15-8735-9284F9251CF8}"/>
              </a:ext>
            </a:extLst>
          </p:cNvPr>
          <p:cNvSpPr txBox="1"/>
          <p:nvPr/>
        </p:nvSpPr>
        <p:spPr>
          <a:xfrm>
            <a:off x="658859" y="2249726"/>
            <a:ext cx="11011935" cy="4024307"/>
          </a:xfrm>
          <a:prstGeom prst="rect">
            <a:avLst/>
          </a:prstGeom>
          <a:noFill/>
        </p:spPr>
        <p:txBody>
          <a:bodyPr wrap="square" rtlCol="0">
            <a:spAutoFit/>
          </a:bodyPr>
          <a:lstStyle/>
          <a:p>
            <a:pPr marL="285750" marR="0" lvl="0" indent="-285750" algn="l" defTabSz="914400" rtl="0" eaLnBrk="0" fontAlgn="base" latinLnBrk="0" hangingPunct="0">
              <a:lnSpc>
                <a:spcPct val="114000"/>
              </a:lnSpc>
              <a:spcBef>
                <a:spcPts val="600"/>
              </a:spcBef>
              <a:spcAft>
                <a:spcPts val="1200"/>
              </a:spcAft>
              <a:buClrTx/>
              <a:buSzTx/>
              <a:buFont typeface="Wingdings" panose="05000000000000000000" pitchFamily="2" charset="2"/>
              <a:buChar char="l"/>
              <a:tabLst/>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因應國際</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PI</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推動趨勢</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歐盟、日本、美國等</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，結合</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AI</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IoT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、影像辨識等技術，發展全球領先之「</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PI</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實體互聯網技術服務平台」，並推動載具單元標準化，完善運輸共享服務。</a:t>
            </a:r>
          </a:p>
          <a:p>
            <a:pPr marL="285750" marR="0" lvl="0" indent="-285750" algn="l" defTabSz="914400" rtl="0" eaLnBrk="0" fontAlgn="base" latinLnBrk="0" hangingPunct="0">
              <a:lnSpc>
                <a:spcPct val="114000"/>
              </a:lnSpc>
              <a:spcBef>
                <a:spcPts val="600"/>
              </a:spcBef>
              <a:spcAft>
                <a:spcPts val="1200"/>
              </a:spcAft>
              <a:buClrTx/>
              <a:buSzTx/>
              <a:buFont typeface="Wingdings" panose="05000000000000000000" pitchFamily="2" charset="2"/>
              <a:buChar char="l"/>
              <a:tabLst/>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與龍頭運輸業者共創</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如：新竹物流、裕利醫藥、全日物流等</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，建構運力媒合服務平台與商模，建立運力共享生態系，並連結減碳運算，創造管理服務營收。</a:t>
            </a:r>
          </a:p>
          <a:p>
            <a:pPr marL="285750" marR="0" lvl="0" indent="-285750" algn="l" defTabSz="914400" rtl="0" eaLnBrk="0" fontAlgn="base" latinLnBrk="0" hangingPunct="0">
              <a:lnSpc>
                <a:spcPct val="114000"/>
              </a:lnSpc>
              <a:spcBef>
                <a:spcPts val="600"/>
              </a:spcBef>
              <a:spcAft>
                <a:spcPts val="600"/>
              </a:spcAft>
              <a:buClrTx/>
              <a:buSzTx/>
              <a:buFont typeface="Wingdings" panose="05000000000000000000" pitchFamily="2" charset="2"/>
              <a:buChar char="l"/>
              <a:tabLst/>
              <a:defRPr/>
            </a:pPr>
            <a:endPar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endParaRPr>
          </a:p>
          <a:p>
            <a:pPr marL="285750" marR="0" lvl="0" indent="-285750" algn="l" defTabSz="914400" rtl="0" eaLnBrk="0" fontAlgn="base" latinLnBrk="0" hangingPunct="0">
              <a:lnSpc>
                <a:spcPct val="100000"/>
              </a:lnSpc>
              <a:spcBef>
                <a:spcPts val="600"/>
              </a:spcBef>
              <a:spcAft>
                <a:spcPts val="600"/>
              </a:spcAft>
              <a:buClrTx/>
              <a:buSzTx/>
              <a:buFont typeface="Wingdings" panose="05000000000000000000" pitchFamily="2" charset="2"/>
              <a:buChar char="l"/>
              <a:tabLst/>
              <a:defRPr/>
            </a:pPr>
            <a:endPar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endParaRPr>
          </a:p>
        </p:txBody>
      </p:sp>
      <p:sp>
        <p:nvSpPr>
          <p:cNvPr id="7" name="標題 1">
            <a:extLst>
              <a:ext uri="{FF2B5EF4-FFF2-40B4-BE49-F238E27FC236}">
                <a16:creationId xmlns:a16="http://schemas.microsoft.com/office/drawing/2014/main" id="{6BB90B3B-D514-41BD-B15E-34D5A2B696FE}"/>
              </a:ext>
            </a:extLst>
          </p:cNvPr>
          <p:cNvSpPr txBox="1">
            <a:spLocks/>
          </p:cNvSpPr>
          <p:nvPr/>
        </p:nvSpPr>
        <p:spPr>
          <a:xfrm>
            <a:off x="658859" y="974930"/>
            <a:ext cx="10911254" cy="1071039"/>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marL="0" marR="0" lvl="0" indent="0" algn="ctr" defTabSz="914400" rtl="0" eaLnBrk="1" fontAlgn="base" latinLnBrk="1" hangingPunct="1">
              <a:lnSpc>
                <a:spcPct val="110000"/>
              </a:lnSpc>
              <a:spcBef>
                <a:spcPct val="0"/>
              </a:spcBef>
              <a:spcAft>
                <a:spcPct val="0"/>
              </a:spcAft>
              <a:buClrTx/>
              <a:buSzTx/>
              <a:buFontTx/>
              <a:buNone/>
              <a:tabLst/>
              <a:defRPr/>
            </a:pP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建立「共享貨車運力」服務模式，打造跨業車輛共享生態系，</a:t>
            </a:r>
            <a:endPar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endParaRPr>
          </a:p>
          <a:p>
            <a:pPr marL="0" marR="0" lvl="0" indent="0" algn="ctr" defTabSz="914400" rtl="0" eaLnBrk="1" fontAlgn="base" latinLnBrk="1" hangingPunct="1">
              <a:lnSpc>
                <a:spcPct val="110000"/>
              </a:lnSpc>
              <a:spcBef>
                <a:spcPct val="0"/>
              </a:spcBef>
              <a:spcAft>
                <a:spcPct val="0"/>
              </a:spcAft>
              <a:buClrTx/>
              <a:buSzTx/>
              <a:buFontTx/>
              <a:buNone/>
              <a:tabLst/>
              <a:defRPr/>
            </a:pP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創造更高效、永續的實體貨物運送環境。</a:t>
            </a:r>
          </a:p>
        </p:txBody>
      </p:sp>
    </p:spTree>
    <p:extLst>
      <p:ext uri="{BB962C8B-B14F-4D97-AF65-F5344CB8AC3E}">
        <p14:creationId xmlns:p14="http://schemas.microsoft.com/office/powerpoint/2010/main" val="362129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4294967295"/>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7</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marL="0" marR="0" lvl="0" indent="0" algn="r" defTabSz="914400" rtl="0" eaLnBrk="1" fontAlgn="ctr" latinLnBrk="0" hangingPunct="1">
              <a:lnSpc>
                <a:spcPct val="100000"/>
              </a:lnSpc>
              <a:spcBef>
                <a:spcPct val="0"/>
              </a:spcBef>
              <a:spcAft>
                <a:spcPct val="0"/>
              </a:spcAft>
              <a:buClrTx/>
              <a:buSzTx/>
              <a:buFontTx/>
              <a:buNone/>
              <a:tabLst/>
              <a:defRPr/>
            </a:pPr>
            <a:fld id="{2A013F82-EE5E-44EE-A61D-E31C6657F26F}"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7</a:t>
            </a:fld>
            <a:endParaRPr kumimoji="1" lang="zh-TW" altLang="en-US" sz="1200" b="0" i="0" u="none" strike="noStrike" kern="1200" cap="none" spc="0" normalizeH="0" baseline="0" noProof="0" dirty="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4" name="矩形 3">
            <a:extLst>
              <a:ext uri="{FF2B5EF4-FFF2-40B4-BE49-F238E27FC236}">
                <a16:creationId xmlns:a16="http://schemas.microsoft.com/office/drawing/2014/main" id="{5ACFA7C0-D0B3-46C9-95B8-679CDDF27BBE}"/>
              </a:ext>
            </a:extLst>
          </p:cNvPr>
          <p:cNvSpPr/>
          <p:nvPr/>
        </p:nvSpPr>
        <p:spPr>
          <a:xfrm>
            <a:off x="1093409" y="213781"/>
            <a:ext cx="9960653" cy="646331"/>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重大效益</a:t>
            </a:r>
            <a:r>
              <a:rPr kumimoji="1" lang="en-US" altLang="zh-TW"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(3)</a:t>
            </a:r>
            <a:r>
              <a:rPr kumimoji="1" lang="zh-TW" altLang="en-US" sz="3600" b="1" i="0" u="none" strike="noStrike" kern="0" cap="none" spc="0" normalizeH="0" baseline="0" noProof="0" dirty="0">
                <a:ln>
                  <a:noFill/>
                </a:ln>
                <a:solidFill>
                  <a:srgbClr val="00B2B3"/>
                </a:solidFill>
                <a:effectLst/>
                <a:uLnTx/>
                <a:uFillTx/>
                <a:latin typeface="Arial" panose="020B0604020202020204" pitchFamily="34" charset="0"/>
                <a:ea typeface="微軟正黑體" panose="020B0604030504040204" pitchFamily="34" charset="-120"/>
                <a:cs typeface="+mn-cs"/>
              </a:rPr>
              <a:t>：韌性供應鏈 </a:t>
            </a:r>
          </a:p>
        </p:txBody>
      </p:sp>
      <p:sp>
        <p:nvSpPr>
          <p:cNvPr id="8" name="文字方塊 7">
            <a:extLst>
              <a:ext uri="{FF2B5EF4-FFF2-40B4-BE49-F238E27FC236}">
                <a16:creationId xmlns:a16="http://schemas.microsoft.com/office/drawing/2014/main" id="{CD3CB589-AAEE-4B15-8735-9284F9251CF8}"/>
              </a:ext>
            </a:extLst>
          </p:cNvPr>
          <p:cNvSpPr txBox="1"/>
          <p:nvPr/>
        </p:nvSpPr>
        <p:spPr>
          <a:xfrm>
            <a:off x="681638" y="2337532"/>
            <a:ext cx="10891590" cy="2545825"/>
          </a:xfrm>
          <a:prstGeom prst="rect">
            <a:avLst/>
          </a:prstGeom>
          <a:noFill/>
        </p:spPr>
        <p:txBody>
          <a:bodyPr wrap="square" rtlCol="0">
            <a:spAutoFit/>
          </a:bodyPr>
          <a:lstStyle/>
          <a:p>
            <a:pPr marL="285750" marR="0" lvl="0" indent="-285750" algn="l" defTabSz="914400" rtl="0" eaLnBrk="0" fontAlgn="base" latinLnBrk="0" hangingPunct="0">
              <a:lnSpc>
                <a:spcPct val="114000"/>
              </a:lnSpc>
              <a:spcBef>
                <a:spcPts val="600"/>
              </a:spcBef>
              <a:spcAft>
                <a:spcPts val="1200"/>
              </a:spcAft>
              <a:buClrTx/>
              <a:buSzTx/>
              <a:buFont typeface="Wingdings" panose="05000000000000000000" pitchFamily="2" charset="2"/>
              <a:buChar char="l"/>
              <a:tabLst/>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建立供應鏈韌性評量系統，結合</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5</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力與</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5R</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國際標準，以自動化、數位化方式評估企業與產業韌性，扶植企業並提供政策參考。</a:t>
            </a:r>
          </a:p>
          <a:p>
            <a:pPr marL="285750" marR="0" lvl="0" indent="-285750" algn="l" defTabSz="914400" rtl="0" eaLnBrk="0" fontAlgn="base" latinLnBrk="0" hangingPunct="0">
              <a:lnSpc>
                <a:spcPct val="114000"/>
              </a:lnSpc>
              <a:spcBef>
                <a:spcPts val="600"/>
              </a:spcBef>
              <a:spcAft>
                <a:spcPts val="1200"/>
              </a:spcAft>
              <a:buClrTx/>
              <a:buSzTx/>
              <a:buFont typeface="Wingdings" panose="05000000000000000000" pitchFamily="2" charset="2"/>
              <a:buChar char="l"/>
              <a:tabLst/>
              <a:defRPr/>
            </a:pP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建議</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內部指標</a:t>
            </a:r>
            <a:r>
              <a:rPr kumimoji="1" lang="en-US" altLang="zh-TW" sz="2400" b="1" i="0" u="sng" strike="noStrike" kern="1200" cap="none" spc="0" normalizeH="0" baseline="0" noProof="0" dirty="0">
                <a:ln>
                  <a:noFill/>
                </a:ln>
                <a:solidFill>
                  <a:srgbClr val="000000"/>
                </a:solidFill>
                <a:effectLst/>
                <a:highlight>
                  <a:srgbClr val="FFFF00"/>
                </a:highlight>
                <a:uLnTx/>
                <a:uFillTx/>
                <a:latin typeface="微軟正黑體"/>
                <a:ea typeface="微軟正黑體"/>
                <a:cs typeface="+mn-cs"/>
              </a:rPr>
              <a: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結合</a:t>
            </a:r>
            <a:r>
              <a:rPr kumimoji="1" lang="en-US" altLang="zh-TW" sz="2400" b="1" i="0" u="sng" strike="noStrike" kern="1200" cap="none" spc="0" normalizeH="0" baseline="0" noProof="0" dirty="0" err="1">
                <a:ln>
                  <a:noFill/>
                </a:ln>
                <a:solidFill>
                  <a:srgbClr val="000000"/>
                </a:solidFill>
                <a:effectLst/>
                <a:uLnTx/>
                <a:uFillTx/>
                <a:latin typeface="微軟正黑體"/>
                <a:ea typeface="微軟正黑體"/>
                <a:cs typeface="+mn-cs"/>
              </a:rPr>
              <a:t>AIoT</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a:t>
            </a:r>
            <a:r>
              <a:rPr kumimoji="1" lang="en-US" altLang="zh-TW" sz="2400" b="1" i="0" u="sng" strike="noStrike" kern="1200" cap="none" spc="0" normalizeH="0" baseline="0" noProof="0" dirty="0">
                <a:ln>
                  <a:noFill/>
                </a:ln>
                <a:solidFill>
                  <a:srgbClr val="000000"/>
                </a:solidFill>
                <a:effectLst/>
                <a:uLnTx/>
                <a:uFillTx/>
                <a:latin typeface="微軟正黑體"/>
                <a:ea typeface="微軟正黑體"/>
                <a:cs typeface="+mn-cs"/>
              </a:rPr>
              <a:t>Digital twin</a:t>
            </a:r>
            <a:r>
              <a:rPr kumimoji="1" lang="zh-TW" altLang="en-US" sz="2400" b="1" i="0" u="sng" strike="noStrike" kern="1200" cap="none" spc="0" normalizeH="0" baseline="0" noProof="0" dirty="0">
                <a:ln>
                  <a:noFill/>
                </a:ln>
                <a:solidFill>
                  <a:srgbClr val="000000"/>
                </a:solidFill>
                <a:effectLst/>
                <a:uLnTx/>
                <a:uFillTx/>
                <a:latin typeface="微軟正黑體"/>
                <a:ea typeface="微軟正黑體"/>
                <a:cs typeface="+mn-cs"/>
              </a:rPr>
              <a:t>建立遠端監管系統，打造韌性戰情室，及時掌握供應、生產狀況並預測事件發生，提高預警、備載與復原能力。</a:t>
            </a:r>
          </a:p>
          <a:p>
            <a:pPr marR="0" lvl="1" algn="l" defTabSz="914400" rtl="0" eaLnBrk="0" fontAlgn="base" latinLnBrk="0" hangingPunct="0">
              <a:lnSpc>
                <a:spcPct val="100000"/>
              </a:lnSpc>
              <a:spcBef>
                <a:spcPts val="600"/>
              </a:spcBef>
              <a:spcAft>
                <a:spcPts val="600"/>
              </a:spcAft>
              <a:buClrTx/>
              <a:buSzTx/>
              <a:tabLst/>
              <a:defRPr/>
            </a:pPr>
            <a:endParaRPr kumimoji="1" lang="zh-TW" altLang="en-US" sz="2000" b="1" i="0" u="none" strike="noStrike" kern="1200" cap="none" spc="0" normalizeH="0" baseline="0" noProof="0" dirty="0">
              <a:ln>
                <a:noFill/>
              </a:ln>
              <a:solidFill>
                <a:srgbClr val="000000"/>
              </a:solidFill>
              <a:effectLst/>
              <a:uLnTx/>
              <a:uFillTx/>
              <a:latin typeface="微軟正黑體"/>
              <a:ea typeface="微軟正黑體"/>
              <a:cs typeface="+mn-cs"/>
            </a:endParaRPr>
          </a:p>
        </p:txBody>
      </p:sp>
      <p:sp>
        <p:nvSpPr>
          <p:cNvPr id="7" name="標題 1">
            <a:extLst>
              <a:ext uri="{FF2B5EF4-FFF2-40B4-BE49-F238E27FC236}">
                <a16:creationId xmlns:a16="http://schemas.microsoft.com/office/drawing/2014/main" id="{6BB90B3B-D514-41BD-B15E-34D5A2B696FE}"/>
              </a:ext>
            </a:extLst>
          </p:cNvPr>
          <p:cNvSpPr txBox="1">
            <a:spLocks/>
          </p:cNvSpPr>
          <p:nvPr/>
        </p:nvSpPr>
        <p:spPr>
          <a:xfrm>
            <a:off x="661974" y="1020818"/>
            <a:ext cx="10911254" cy="1123673"/>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marL="0" marR="0" lvl="0" indent="0" algn="ctr" defTabSz="914400" rtl="0" eaLnBrk="1" fontAlgn="base" latinLnBrk="1" hangingPunct="1">
              <a:lnSpc>
                <a:spcPct val="110000"/>
              </a:lnSpc>
              <a:spcBef>
                <a:spcPct val="0"/>
              </a:spcBef>
              <a:spcAft>
                <a:spcPct val="0"/>
              </a:spcAft>
              <a:buClrTx/>
              <a:buSzTx/>
              <a:buFontTx/>
              <a:buNone/>
              <a:tabLst/>
              <a:defRPr/>
            </a:pP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全球首創「供應鏈韌性體檢與改善系統」，</a:t>
            </a:r>
            <a:endParaRPr kumimoji="1" lang="en-US" altLang="zh-TW" sz="2400" b="1" i="0" u="none" strike="noStrike" kern="1200" cap="none" spc="0" normalizeH="0" baseline="0" noProof="0" dirty="0">
              <a:ln>
                <a:noFill/>
              </a:ln>
              <a:solidFill>
                <a:srgbClr val="000000"/>
              </a:solidFill>
              <a:effectLst/>
              <a:uLnTx/>
              <a:uFillTx/>
              <a:latin typeface="Arial"/>
              <a:ea typeface="微軟正黑體"/>
              <a:cs typeface="+mj-cs"/>
            </a:endParaRPr>
          </a:p>
          <a:p>
            <a:pPr marL="0" marR="0" lvl="0" indent="0" algn="ctr" defTabSz="914400" rtl="0" eaLnBrk="1" fontAlgn="base" latinLnBrk="1" hangingPunct="1">
              <a:lnSpc>
                <a:spcPct val="110000"/>
              </a:lnSpc>
              <a:spcBef>
                <a:spcPct val="0"/>
              </a:spcBef>
              <a:spcAft>
                <a:spcPct val="0"/>
              </a:spcAft>
              <a:buClrTx/>
              <a:buSzTx/>
              <a:buFontTx/>
              <a:buNone/>
              <a:tabLst/>
              <a:defRPr/>
            </a:pPr>
            <a:r>
              <a:rPr kumimoji="1" lang="zh-TW" altLang="en-US" sz="2400" b="1" i="0" u="none" strike="noStrike" kern="1200" cap="none" spc="0" normalizeH="0" baseline="0" noProof="0" dirty="0">
                <a:ln>
                  <a:noFill/>
                </a:ln>
                <a:solidFill>
                  <a:srgbClr val="000000"/>
                </a:solidFill>
                <a:effectLst/>
                <a:uLnTx/>
                <a:uFillTx/>
                <a:latin typeface="Arial"/>
                <a:ea typeface="微軟正黑體"/>
                <a:cs typeface="+mj-cs"/>
              </a:rPr>
              <a:t>因應地緣政治，提高企業海外布局、跨境管理能力</a:t>
            </a:r>
          </a:p>
        </p:txBody>
      </p:sp>
      <p:sp>
        <p:nvSpPr>
          <p:cNvPr id="9" name="矩形 8">
            <a:extLst>
              <a:ext uri="{FF2B5EF4-FFF2-40B4-BE49-F238E27FC236}">
                <a16:creationId xmlns:a16="http://schemas.microsoft.com/office/drawing/2014/main" id="{57D592A9-03D0-44E4-9DCD-BBF2AC29D340}"/>
              </a:ext>
            </a:extLst>
          </p:cNvPr>
          <p:cNvSpPr/>
          <p:nvPr/>
        </p:nvSpPr>
        <p:spPr>
          <a:xfrm>
            <a:off x="0" y="-19409"/>
            <a:ext cx="1611630"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帶動產業升級 </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Tree>
    <p:extLst>
      <p:ext uri="{BB962C8B-B14F-4D97-AF65-F5344CB8AC3E}">
        <p14:creationId xmlns:p14="http://schemas.microsoft.com/office/powerpoint/2010/main" val="3498677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BB625C4-0F73-4B77-A13E-B2D8902577B8}"/>
              </a:ext>
            </a:extLst>
          </p:cNvPr>
          <p:cNvSpPr>
            <a:spLocks noGrp="1"/>
          </p:cNvSpPr>
          <p:nvPr>
            <p:ph type="title"/>
          </p:nvPr>
        </p:nvSpPr>
        <p:spPr/>
        <p:txBody>
          <a:bodyPr/>
          <a:lstStyle/>
          <a:p>
            <a:r>
              <a:rPr lang="en-US" altLang="zh-TW" dirty="0"/>
              <a:t>H</a:t>
            </a:r>
            <a:r>
              <a:rPr lang="zh-TW" altLang="en-US" dirty="0"/>
              <a:t>組</a:t>
            </a:r>
          </a:p>
        </p:txBody>
      </p:sp>
      <p:sp>
        <p:nvSpPr>
          <p:cNvPr id="4" name="投影片編號版面配置區 3">
            <a:extLst>
              <a:ext uri="{FF2B5EF4-FFF2-40B4-BE49-F238E27FC236}">
                <a16:creationId xmlns:a16="http://schemas.microsoft.com/office/drawing/2014/main" id="{0323751A-5D7E-4583-A48B-A42BE87FC24F}"/>
              </a:ext>
            </a:extLst>
          </p:cNvPr>
          <p:cNvSpPr>
            <a:spLocks noGrp="1"/>
          </p:cNvSpPr>
          <p:nvPr>
            <p:ph type="sldNum" sz="quarter" idx="10"/>
          </p:nvPr>
        </p:nvSpPr>
        <p:spPr/>
        <p:txBody>
          <a:bodyPr/>
          <a:lstStyle/>
          <a:p>
            <a:pPr>
              <a:defRPr/>
            </a:pPr>
            <a:fld id="{1A71FFAD-F905-4792-971B-681FA4F61CA8}" type="slidenum">
              <a:rPr lang="en-US" altLang="zh-TW" smtClean="0"/>
              <a:pPr>
                <a:defRPr/>
              </a:pPr>
              <a:t>8</a:t>
            </a:fld>
            <a:endParaRPr lang="en-US" altLang="zh-TW"/>
          </a:p>
        </p:txBody>
      </p:sp>
    </p:spTree>
    <p:extLst>
      <p:ext uri="{BB962C8B-B14F-4D97-AF65-F5344CB8AC3E}">
        <p14:creationId xmlns:p14="http://schemas.microsoft.com/office/powerpoint/2010/main" val="4120131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16"/>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9</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24" name="矩形 23">
            <a:extLst>
              <a:ext uri="{FF2B5EF4-FFF2-40B4-BE49-F238E27FC236}">
                <a16:creationId xmlns:a16="http://schemas.microsoft.com/office/drawing/2014/main" id="{D1A59B37-9BE9-491D-99D2-B6AFA0EC81E7}"/>
              </a:ext>
            </a:extLst>
          </p:cNvPr>
          <p:cNvSpPr/>
          <p:nvPr/>
        </p:nvSpPr>
        <p:spPr>
          <a:xfrm>
            <a:off x="0" y="-19409"/>
            <a:ext cx="1494692"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1600" b="1" dirty="0">
                <a:solidFill>
                  <a:srgbClr val="FFFFFF"/>
                </a:solidFill>
                <a:latin typeface="微軟正黑體"/>
                <a:ea typeface="微軟正黑體"/>
              </a:rPr>
              <a:t>帶動產業升級</a:t>
            </a:r>
            <a:endParaRPr lang="en-US" altLang="zh-TW" sz="1600" b="1" dirty="0">
              <a:solidFill>
                <a:srgbClr val="FFFFFF"/>
              </a:solidFill>
              <a:latin typeface="微軟正黑體"/>
              <a:ea typeface="微軟正黑體"/>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社會效益</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eaLnBrk="1" fontAlgn="ctr" hangingPunct="1">
              <a:defRPr/>
            </a:pPr>
            <a:fld id="{2A013F82-EE5E-44EE-A61D-E31C6657F26F}" type="slidenum">
              <a:rPr lang="en-US" altLang="zh-TW" sz="1200" smtClean="0">
                <a:solidFill>
                  <a:srgbClr val="FFFFFF"/>
                </a:solidFill>
                <a:ea typeface="微軟正黑體" panose="020B0604030504040204" pitchFamily="34" charset="-120"/>
              </a:rPr>
              <a:pPr algn="r" eaLnBrk="1" fontAlgn="ctr" hangingPunct="1">
                <a:defRPr/>
              </a:pPr>
              <a:t>9</a:t>
            </a:fld>
            <a:endParaRPr lang="zh-TW" altLang="en-US" sz="1200" dirty="0">
              <a:solidFill>
                <a:srgbClr val="FFFFFF"/>
              </a:solidFill>
              <a:ea typeface="微軟正黑體" panose="020B0604030504040204" pitchFamily="34" charset="-120"/>
            </a:endParaRPr>
          </a:p>
        </p:txBody>
      </p:sp>
      <p:sp>
        <p:nvSpPr>
          <p:cNvPr id="4" name="矩形 3">
            <a:extLst>
              <a:ext uri="{FF2B5EF4-FFF2-40B4-BE49-F238E27FC236}">
                <a16:creationId xmlns:a16="http://schemas.microsoft.com/office/drawing/2014/main" id="{5ACFA7C0-D0B3-46C9-95B8-679CDDF27BBE}"/>
              </a:ext>
            </a:extLst>
          </p:cNvPr>
          <p:cNvSpPr/>
          <p:nvPr/>
        </p:nvSpPr>
        <p:spPr>
          <a:xfrm>
            <a:off x="1605434" y="213781"/>
            <a:ext cx="9004690" cy="646331"/>
          </a:xfrm>
          <a:prstGeom prst="rect">
            <a:avLst/>
          </a:prstGeom>
        </p:spPr>
        <p:txBody>
          <a:bodyPr wrap="square">
            <a:spAutoFit/>
          </a:bodyPr>
          <a:lstStyle/>
          <a:p>
            <a:pPr algn="ctr"/>
            <a:r>
              <a:rPr lang="zh-TW" altLang="en-US" sz="3600" b="1" kern="0" dirty="0">
                <a:solidFill>
                  <a:srgbClr val="00B2B3"/>
                </a:solidFill>
                <a:ea typeface="微軟正黑體" panose="020B0604030504040204" pitchFamily="34" charset="-120"/>
                <a:cs typeface="+mj-cs"/>
              </a:rPr>
              <a:t>重大效益</a:t>
            </a:r>
            <a:r>
              <a:rPr lang="en-US" altLang="zh-TW" sz="3600" b="1" kern="0" dirty="0">
                <a:solidFill>
                  <a:srgbClr val="00B2B3"/>
                </a:solidFill>
                <a:ea typeface="微軟正黑體" panose="020B0604030504040204" pitchFamily="34" charset="-120"/>
                <a:cs typeface="+mj-cs"/>
              </a:rPr>
              <a:t>(2)</a:t>
            </a:r>
            <a:r>
              <a:rPr lang="zh-TW" altLang="en-US" sz="3600" b="1" kern="0" dirty="0">
                <a:solidFill>
                  <a:srgbClr val="00B2B3"/>
                </a:solidFill>
                <a:ea typeface="微軟正黑體" panose="020B0604030504040204" pitchFamily="34" charset="-120"/>
                <a:cs typeface="+mj-cs"/>
              </a:rPr>
              <a:t>：遠距醫護與在宅醫療</a:t>
            </a:r>
          </a:p>
        </p:txBody>
      </p:sp>
      <p:sp>
        <p:nvSpPr>
          <p:cNvPr id="8" name="文字方塊 7">
            <a:extLst>
              <a:ext uri="{FF2B5EF4-FFF2-40B4-BE49-F238E27FC236}">
                <a16:creationId xmlns:a16="http://schemas.microsoft.com/office/drawing/2014/main" id="{CD3CB589-AAEE-4B15-8735-9284F9251CF8}"/>
              </a:ext>
            </a:extLst>
          </p:cNvPr>
          <p:cNvSpPr txBox="1"/>
          <p:nvPr/>
        </p:nvSpPr>
        <p:spPr>
          <a:xfrm>
            <a:off x="306705" y="2004014"/>
            <a:ext cx="11578590" cy="4287712"/>
          </a:xfrm>
          <a:prstGeom prst="rect">
            <a:avLst/>
          </a:prstGeom>
          <a:noFill/>
        </p:spPr>
        <p:txBody>
          <a:bodyPr wrap="square" rtlCol="0">
            <a:spAutoFit/>
          </a:bodyPr>
          <a:lstStyle/>
          <a:p>
            <a:pPr marL="342900" lvl="1" indent="-342900">
              <a:lnSpc>
                <a:spcPct val="120000"/>
              </a:lnSpc>
              <a:spcBef>
                <a:spcPts val="600"/>
              </a:spcBef>
              <a:spcAft>
                <a:spcPts val="0"/>
              </a:spcAft>
              <a:buFont typeface="Wingdings" panose="05000000000000000000" pitchFamily="2" charset="2"/>
              <a:buChar char="l"/>
            </a:pPr>
            <a:r>
              <a:rPr lang="zh-TW" altLang="en-US" sz="2200" b="1" u="sng" dirty="0">
                <a:latin typeface="+mn-ea"/>
                <a:ea typeface="+mn-ea"/>
              </a:rPr>
              <a:t>遠距醫護新巔峰</a:t>
            </a:r>
            <a:r>
              <a:rPr lang="en-US" altLang="zh-TW" sz="2200" b="1" u="sng" dirty="0">
                <a:latin typeface="+mn-ea"/>
                <a:ea typeface="+mn-ea"/>
              </a:rPr>
              <a:t>: </a:t>
            </a:r>
            <a:r>
              <a:rPr lang="en-US" altLang="zh-TW" sz="2200" b="1" u="sng" dirty="0" err="1">
                <a:latin typeface="+mn-ea"/>
                <a:ea typeface="+mn-ea"/>
              </a:rPr>
              <a:t>iMAS</a:t>
            </a:r>
            <a:r>
              <a:rPr lang="en-US" altLang="zh-TW" sz="2200" b="1" u="sng" dirty="0">
                <a:latin typeface="+mn-ea"/>
                <a:ea typeface="+mn-ea"/>
              </a:rPr>
              <a:t>+</a:t>
            </a:r>
            <a:r>
              <a:rPr lang="zh-TW" altLang="en-US" sz="2200" b="1" u="sng" dirty="0">
                <a:latin typeface="+mn-ea"/>
                <a:ea typeface="+mn-ea"/>
              </a:rPr>
              <a:t>醫咖</a:t>
            </a:r>
            <a:r>
              <a:rPr lang="en-US" altLang="zh-TW" sz="2200" b="1" u="sng" dirty="0">
                <a:latin typeface="+mn-ea"/>
                <a:ea typeface="+mn-ea"/>
              </a:rPr>
              <a:t>go</a:t>
            </a:r>
            <a:r>
              <a:rPr lang="zh-TW" altLang="en-US" sz="2200" b="1" u="sng" dirty="0">
                <a:latin typeface="+mn-ea"/>
                <a:ea typeface="+mn-ea"/>
              </a:rPr>
              <a:t>推升在宅醫療創新應用！讓遠距醫護無所不在，觸手可及</a:t>
            </a:r>
          </a:p>
          <a:p>
            <a:pPr marL="800100" lvl="1" indent="-342900">
              <a:lnSpc>
                <a:spcPct val="120000"/>
              </a:lnSpc>
              <a:spcBef>
                <a:spcPts val="600"/>
              </a:spcBef>
              <a:spcAft>
                <a:spcPts val="0"/>
              </a:spcAft>
              <a:buFont typeface="Verdana" panose="020B0604030504040204" pitchFamily="34" charset="0"/>
              <a:buChar char="–"/>
            </a:pPr>
            <a:r>
              <a:rPr lang="zh-TW" altLang="en-US" sz="2000" dirty="0">
                <a:latin typeface="+mn-ea"/>
                <a:ea typeface="+mn-ea"/>
              </a:rPr>
              <a:t>在宅住院</a:t>
            </a:r>
            <a:r>
              <a:rPr lang="en-US" altLang="zh-TW" sz="2000" dirty="0">
                <a:latin typeface="+mn-ea"/>
                <a:ea typeface="+mn-ea"/>
              </a:rPr>
              <a:t>: </a:t>
            </a:r>
            <a:r>
              <a:rPr lang="zh-TW" altLang="en-US" sz="2000" dirty="0">
                <a:latin typeface="+mn-ea"/>
                <a:ea typeface="+mn-ea"/>
              </a:rPr>
              <a:t>重塑醫療的核心股骨骨折、透析療程、失智症治療，皆可在宅完成，顛覆傳統住院模式，讓患者安心舒適，親友陪伴零距離。</a:t>
            </a:r>
          </a:p>
          <a:p>
            <a:pPr marL="800100" lvl="1" indent="-342900">
              <a:lnSpc>
                <a:spcPct val="120000"/>
              </a:lnSpc>
              <a:spcBef>
                <a:spcPts val="600"/>
              </a:spcBef>
              <a:spcAft>
                <a:spcPts val="0"/>
              </a:spcAft>
              <a:buFont typeface="Verdana" panose="020B0604030504040204" pitchFamily="34" charset="0"/>
              <a:buChar char="–"/>
            </a:pPr>
            <a:r>
              <a:rPr lang="zh-TW" altLang="en-US" sz="2000" dirty="0">
                <a:latin typeface="+mn-ea"/>
                <a:ea typeface="+mn-ea"/>
              </a:rPr>
              <a:t>在宅門診</a:t>
            </a:r>
            <a:r>
              <a:rPr lang="en-US" altLang="zh-TW" sz="2000" dirty="0">
                <a:latin typeface="+mn-ea"/>
                <a:ea typeface="+mn-ea"/>
              </a:rPr>
              <a:t>: </a:t>
            </a:r>
            <a:r>
              <a:rPr lang="zh-TW" altLang="en-US" sz="2000" dirty="0">
                <a:latin typeface="+mn-ea"/>
                <a:ea typeface="+mn-ea"/>
              </a:rPr>
              <a:t>打破空間限制的醫療奇蹟糖尿病與失智症患者再也無需舟車勞頓，在家即可享受醫師精準診斷，革命性的醫療便利化成就！</a:t>
            </a:r>
            <a:endParaRPr lang="en-US" altLang="zh-TW" sz="2000" dirty="0">
              <a:latin typeface="+mn-ea"/>
              <a:ea typeface="+mn-ea"/>
            </a:endParaRPr>
          </a:p>
          <a:p>
            <a:pPr marL="342900" lvl="1" indent="-342900">
              <a:lnSpc>
                <a:spcPct val="120000"/>
              </a:lnSpc>
              <a:spcBef>
                <a:spcPts val="600"/>
              </a:spcBef>
              <a:spcAft>
                <a:spcPts val="0"/>
              </a:spcAft>
              <a:buFont typeface="Wingdings" panose="05000000000000000000" pitchFamily="2" charset="2"/>
              <a:buChar char="l"/>
            </a:pPr>
            <a:r>
              <a:rPr lang="zh-TW" altLang="en-US" sz="2200" b="1" u="sng" dirty="0">
                <a:latin typeface="+mn-ea"/>
                <a:ea typeface="+mn-ea"/>
              </a:rPr>
              <a:t>全國分級布局醫療版圖的無縫延伸</a:t>
            </a:r>
            <a:r>
              <a:rPr lang="en-US" altLang="zh-TW" sz="2200" b="1" u="sng" dirty="0">
                <a:latin typeface="+mn-ea"/>
                <a:ea typeface="+mn-ea"/>
              </a:rPr>
              <a:t>: </a:t>
            </a:r>
            <a:r>
              <a:rPr lang="zh-TW" altLang="en-US" sz="2200" b="1" u="sng" dirty="0">
                <a:latin typeface="+mn-ea"/>
                <a:ea typeface="+mn-ea"/>
              </a:rPr>
              <a:t>跨越距離，打破界限，打造人人皆可享受的醫療未來！</a:t>
            </a:r>
          </a:p>
          <a:p>
            <a:pPr marL="800100" lvl="1" indent="-342900">
              <a:lnSpc>
                <a:spcPct val="120000"/>
              </a:lnSpc>
              <a:spcBef>
                <a:spcPts val="600"/>
              </a:spcBef>
              <a:spcAft>
                <a:spcPts val="0"/>
              </a:spcAft>
              <a:buFont typeface="Verdana" panose="020B0604030504040204" pitchFamily="34" charset="0"/>
              <a:buChar char="–"/>
            </a:pPr>
            <a:r>
              <a:rPr lang="zh-TW" altLang="en-US" sz="2000" dirty="0">
                <a:latin typeface="+mn-ea"/>
                <a:ea typeface="+mn-ea"/>
              </a:rPr>
              <a:t>都市奇蹟</a:t>
            </a:r>
            <a:r>
              <a:rPr lang="en-US" altLang="zh-TW" sz="2000" dirty="0">
                <a:latin typeface="+mn-ea"/>
                <a:ea typeface="+mn-ea"/>
              </a:rPr>
              <a:t>: </a:t>
            </a:r>
            <a:r>
              <a:rPr lang="zh-TW" altLang="en-US" sz="2000" dirty="0">
                <a:latin typeface="+mn-ea"/>
                <a:ea typeface="+mn-ea"/>
              </a:rPr>
              <a:t>以台南市安南醫院、高雄市市立醫院為代表，為大都市居民提供頂尖在宅醫療服務。</a:t>
            </a:r>
          </a:p>
          <a:p>
            <a:pPr marL="800100" lvl="1" indent="-342900">
              <a:lnSpc>
                <a:spcPct val="120000"/>
              </a:lnSpc>
              <a:spcBef>
                <a:spcPts val="600"/>
              </a:spcBef>
              <a:spcAft>
                <a:spcPts val="0"/>
              </a:spcAft>
              <a:buFont typeface="Verdana" panose="020B0604030504040204" pitchFamily="34" charset="0"/>
              <a:buChar char="–"/>
            </a:pPr>
            <a:r>
              <a:rPr lang="zh-TW" altLang="en-US" sz="2000" dirty="0">
                <a:latin typeface="+mn-ea"/>
                <a:ea typeface="+mn-ea"/>
              </a:rPr>
              <a:t>城鄉崛起</a:t>
            </a:r>
            <a:r>
              <a:rPr lang="en-US" altLang="zh-TW" sz="2000" dirty="0">
                <a:latin typeface="+mn-ea"/>
                <a:ea typeface="+mn-ea"/>
              </a:rPr>
              <a:t>: </a:t>
            </a:r>
            <a:r>
              <a:rPr lang="zh-TW" altLang="en-US" sz="2000" dirty="0">
                <a:latin typeface="+mn-ea"/>
                <a:ea typeface="+mn-ea"/>
              </a:rPr>
              <a:t>埔基、光田醫療系統全面參與，為次級城鄉注入醫療新活力。</a:t>
            </a:r>
          </a:p>
          <a:p>
            <a:pPr marL="800100" lvl="1" indent="-342900">
              <a:lnSpc>
                <a:spcPct val="120000"/>
              </a:lnSpc>
              <a:spcBef>
                <a:spcPts val="600"/>
              </a:spcBef>
              <a:spcAft>
                <a:spcPts val="0"/>
              </a:spcAft>
              <a:buFont typeface="Verdana" panose="020B0604030504040204" pitchFamily="34" charset="0"/>
              <a:buChar char="–"/>
            </a:pPr>
            <a:r>
              <a:rPr lang="zh-TW" altLang="en-US" sz="2000" dirty="0">
                <a:latin typeface="+mn-ea"/>
                <a:ea typeface="+mn-ea"/>
              </a:rPr>
              <a:t>偏鄉曙光</a:t>
            </a:r>
            <a:r>
              <a:rPr lang="en-US" altLang="zh-TW" sz="2000" dirty="0">
                <a:latin typeface="+mn-ea"/>
                <a:ea typeface="+mn-ea"/>
              </a:rPr>
              <a:t>: </a:t>
            </a:r>
            <a:r>
              <a:rPr lang="zh-TW" altLang="en-US" sz="2000" dirty="0">
                <a:latin typeface="+mn-ea"/>
                <a:ea typeface="+mn-ea"/>
              </a:rPr>
              <a:t>南投縣仁愛鄉與信義鄉成為醫療拓展的新典範，讓最偏遠的角落也能擁抱科技帶來的福音！</a:t>
            </a:r>
          </a:p>
        </p:txBody>
      </p:sp>
      <p:sp>
        <p:nvSpPr>
          <p:cNvPr id="9" name="標題 1">
            <a:extLst>
              <a:ext uri="{FF2B5EF4-FFF2-40B4-BE49-F238E27FC236}">
                <a16:creationId xmlns:a16="http://schemas.microsoft.com/office/drawing/2014/main" id="{FC7E46D0-C52F-4026-94D1-457E9D9C0712}"/>
              </a:ext>
            </a:extLst>
          </p:cNvPr>
          <p:cNvSpPr txBox="1">
            <a:spLocks/>
          </p:cNvSpPr>
          <p:nvPr/>
        </p:nvSpPr>
        <p:spPr>
          <a:xfrm>
            <a:off x="690880" y="953762"/>
            <a:ext cx="10881490" cy="739981"/>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algn="ctr">
              <a:lnSpc>
                <a:spcPct val="110000"/>
              </a:lnSpc>
              <a:defRPr/>
            </a:pPr>
            <a:r>
              <a:rPr lang="en-US" altLang="zh-TW" sz="2400" b="1" dirty="0" err="1">
                <a:solidFill>
                  <a:schemeClr val="tx1"/>
                </a:solidFill>
                <a:latin typeface="+mj-ea"/>
                <a:ea typeface="+mj-ea"/>
              </a:rPr>
              <a:t>iMAS</a:t>
            </a:r>
            <a:r>
              <a:rPr lang="en-US" altLang="zh-TW" sz="2400" b="1" dirty="0">
                <a:solidFill>
                  <a:schemeClr val="tx1"/>
                </a:solidFill>
                <a:latin typeface="+mj-ea"/>
                <a:ea typeface="+mj-ea"/>
              </a:rPr>
              <a:t>+</a:t>
            </a:r>
            <a:r>
              <a:rPr lang="zh-TW" altLang="en-US" sz="2400" b="1" dirty="0">
                <a:solidFill>
                  <a:schemeClr val="tx1"/>
                </a:solidFill>
                <a:latin typeface="+mj-ea"/>
                <a:ea typeface="+mj-ea"/>
              </a:rPr>
              <a:t>醫咖</a:t>
            </a:r>
            <a:r>
              <a:rPr lang="en-US" altLang="zh-TW" sz="2400" b="1" dirty="0">
                <a:solidFill>
                  <a:schemeClr val="tx1"/>
                </a:solidFill>
                <a:latin typeface="+mj-ea"/>
                <a:ea typeface="+mj-ea"/>
              </a:rPr>
              <a:t>go</a:t>
            </a:r>
            <a:r>
              <a:rPr lang="zh-TW" altLang="en-US" sz="2400" b="1" dirty="0">
                <a:solidFill>
                  <a:schemeClr val="tx1"/>
                </a:solidFill>
              </a:rPr>
              <a:t>整合應用、</a:t>
            </a:r>
            <a:r>
              <a:rPr lang="zh-TW" altLang="en-US" sz="2400" b="1" dirty="0">
                <a:solidFill>
                  <a:schemeClr val="tx1"/>
                </a:solidFill>
                <a:latin typeface="+mj-ea"/>
                <a:ea typeface="+mj-ea"/>
              </a:rPr>
              <a:t>引領遠距醫療新時代，拓展在宅醫療創新應用</a:t>
            </a:r>
          </a:p>
        </p:txBody>
      </p:sp>
    </p:spTree>
    <p:extLst>
      <p:ext uri="{BB962C8B-B14F-4D97-AF65-F5344CB8AC3E}">
        <p14:creationId xmlns:p14="http://schemas.microsoft.com/office/powerpoint/2010/main" val="1931402505"/>
      </p:ext>
    </p:extLst>
  </p:cSld>
  <p:clrMapOvr>
    <a:masterClrMapping/>
  </p:clrMapOvr>
</p:sld>
</file>

<file path=ppt/theme/theme1.xml><?xml version="1.0" encoding="utf-8"?>
<a:theme xmlns:a="http://schemas.openxmlformats.org/drawingml/2006/main" name="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17763</TotalTime>
  <Words>2315</Words>
  <Application>Microsoft Office PowerPoint</Application>
  <PresentationFormat>寬螢幕</PresentationFormat>
  <Paragraphs>118</Paragraphs>
  <Slides>15</Slides>
  <Notes>2</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15</vt:i4>
      </vt:variant>
    </vt:vector>
  </HeadingPairs>
  <TitlesOfParts>
    <vt:vector size="21" baseType="lpstr">
      <vt:lpstr>微軟正黑體</vt:lpstr>
      <vt:lpstr>Arial</vt:lpstr>
      <vt:lpstr>Calibri</vt:lpstr>
      <vt:lpstr>Verdana</vt:lpstr>
      <vt:lpstr>Wingdings</vt:lpstr>
      <vt:lpstr>簡報內頁</vt:lpstr>
      <vt:lpstr>114年度各組重大效益</vt:lpstr>
      <vt:lpstr>U組</vt:lpstr>
      <vt:lpstr>PowerPoint 簡報</vt:lpstr>
      <vt:lpstr>PowerPoint 簡報</vt:lpstr>
      <vt:lpstr>PowerPoint 簡報</vt:lpstr>
      <vt:lpstr>PowerPoint 簡報</vt:lpstr>
      <vt:lpstr>PowerPoint 簡報</vt:lpstr>
      <vt:lpstr>H組</vt:lpstr>
      <vt:lpstr>PowerPoint 簡報</vt:lpstr>
      <vt:lpstr>PowerPoint 簡報</vt:lpstr>
      <vt:lpstr>PowerPoint 簡報</vt:lpstr>
      <vt:lpstr>S組</vt:lpstr>
      <vt:lpstr>PowerPoint 簡報</vt:lpstr>
      <vt:lpstr>PowerPoint 簡報</vt:lpstr>
      <vt:lpstr>PowerPoint 簡報</vt:lpstr>
    </vt:vector>
  </TitlesOfParts>
  <Company>TAS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ITRI投影片範本B</dc:title>
  <dc:creator>ITRI</dc:creator>
  <cp:keywords>2008NewCIS</cp:keywords>
  <cp:lastModifiedBy>郭禹瑄</cp:lastModifiedBy>
  <cp:revision>1239</cp:revision>
  <cp:lastPrinted>2023-02-14T03:04:54Z</cp:lastPrinted>
  <dcterms:created xsi:type="dcterms:W3CDTF">2008-05-08T04:38:45Z</dcterms:created>
  <dcterms:modified xsi:type="dcterms:W3CDTF">2025-02-19T02:40:13Z</dcterms:modified>
</cp:coreProperties>
</file>