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723" r:id="rId2"/>
    <p:sldMasterId id="2147483735" r:id="rId3"/>
  </p:sldMasterIdLst>
  <p:notesMasterIdLst>
    <p:notesMasterId r:id="rId24"/>
  </p:notesMasterIdLst>
  <p:handoutMasterIdLst>
    <p:handoutMasterId r:id="rId25"/>
  </p:handoutMasterIdLst>
  <p:sldIdLst>
    <p:sldId id="626" r:id="rId4"/>
    <p:sldId id="852" r:id="rId5"/>
    <p:sldId id="821" r:id="rId6"/>
    <p:sldId id="779" r:id="rId7"/>
    <p:sldId id="854" r:id="rId8"/>
    <p:sldId id="850" r:id="rId9"/>
    <p:sldId id="853" r:id="rId10"/>
    <p:sldId id="782" r:id="rId11"/>
    <p:sldId id="783" r:id="rId12"/>
    <p:sldId id="820" r:id="rId13"/>
    <p:sldId id="822" r:id="rId14"/>
    <p:sldId id="833" r:id="rId15"/>
    <p:sldId id="755" r:id="rId16"/>
    <p:sldId id="768" r:id="rId17"/>
    <p:sldId id="256" r:id="rId18"/>
    <p:sldId id="842" r:id="rId19"/>
    <p:sldId id="843" r:id="rId20"/>
    <p:sldId id="841" r:id="rId21"/>
    <p:sldId id="849" r:id="rId22"/>
    <p:sldId id="847" r:id="rId23"/>
  </p:sldIdLst>
  <p:sldSz cx="9144000" cy="6858000" type="screen4x3"/>
  <p:notesSz cx="6797675" cy="9928225"/>
  <p:defaultTextStyle>
    <a:defPPr>
      <a:defRPr lang="zh-TW"/>
    </a:defPPr>
    <a:lvl1pPr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葉燕燕" initials="葉燕燕" lastIdx="2" clrIdx="0">
    <p:extLst>
      <p:ext uri="{19B8F6BF-5375-455C-9EA6-DF929625EA0E}">
        <p15:presenceInfo xmlns:p15="http://schemas.microsoft.com/office/powerpoint/2012/main" userId="S::750576@itri.org.tw::548c4802-c0c1-4eed-bfac-0f2bb126ef4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FFFF99"/>
    <a:srgbClr val="0066CC"/>
    <a:srgbClr val="FFFFFF"/>
    <a:srgbClr val="002060"/>
    <a:srgbClr val="DBF8F9"/>
    <a:srgbClr val="ABFFF7"/>
    <a:srgbClr val="66FF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淺色樣式 1 - 輔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60" autoAdjust="0"/>
    <p:restoredTop sz="99400" autoAdjust="0"/>
  </p:normalViewPr>
  <p:slideViewPr>
    <p:cSldViewPr snapToGrid="0">
      <p:cViewPr varScale="1">
        <p:scale>
          <a:sx n="94" d="100"/>
          <a:sy n="94" d="100"/>
        </p:scale>
        <p:origin x="1310" y="67"/>
      </p:cViewPr>
      <p:guideLst>
        <p:guide orient="horz" pos="2183"/>
        <p:guide pos="29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354" y="60"/>
      </p:cViewPr>
      <p:guideLst>
        <p:guide orient="horz" pos="3128"/>
        <p:guide pos="2142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3" y="1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56" y="1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3" y="9430094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56" y="9430094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A3C1836-1D35-4551-B5A9-6FD8CCC5FF5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00603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3" y="1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56" y="1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3AF2CE5-511B-4E6F-A6C4-807EE711B3E8}" type="datetimeFigureOut">
              <a:rPr lang="zh-TW" altLang="en-US"/>
              <a:pPr>
                <a:defRPr/>
              </a:pPr>
              <a:t>2025/2/19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75" y="4715916"/>
            <a:ext cx="5438139" cy="446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3" y="9430094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56" y="9430094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EB41366-FE2A-4E2F-94BC-6DB0CE3C5E6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00721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00C6E-B47C-4212-964B-B422CF3A9F49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29172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110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叡藝呆帳沖銷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和解討回款    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(MN6500  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損失與賠償動支數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8075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92789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35840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63128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87667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02753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05086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七月份新增</a:t>
            </a:r>
            <a:r>
              <a:rPr lang="en-US" altLang="zh-TW" dirty="0"/>
              <a:t>N301AA </a:t>
            </a:r>
            <a:r>
              <a:rPr lang="zh-TW" altLang="en-US" dirty="0"/>
              <a:t>環構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08338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3661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4110038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138" y="2338388"/>
            <a:ext cx="7772400" cy="765175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4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</a:lstStyle>
          <a:p>
            <a:pPr lv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9138" y="3598863"/>
            <a:ext cx="7013575" cy="9144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 lvl="0"/>
            <a:r>
              <a:rPr lang="zh-TW" altLang="en-US" noProof="0" dirty="0"/>
              <a:t>按一下以編輯母片副標題樣式</a:t>
            </a:r>
          </a:p>
        </p:txBody>
      </p:sp>
      <p:pic>
        <p:nvPicPr>
          <p:cNvPr id="10" name="Picture 28" descr="itri_CEL_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8" y="44603"/>
            <a:ext cx="1678774" cy="38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 dirty="0"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4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5878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29413" y="493612"/>
            <a:ext cx="2092325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0850" y="493612"/>
            <a:ext cx="6126163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03894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4110038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138" y="2338388"/>
            <a:ext cx="7772400" cy="765175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4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</a:lstStyle>
          <a:p>
            <a:pPr lv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9138" y="3598863"/>
            <a:ext cx="7013575" cy="9144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 lvl="0"/>
            <a:r>
              <a:rPr lang="zh-TW" altLang="en-US" noProof="0" dirty="0"/>
              <a:t>按一下以編輯母片副標題樣式</a:t>
            </a:r>
          </a:p>
        </p:txBody>
      </p:sp>
      <p:pic>
        <p:nvPicPr>
          <p:cNvPr id="10" name="Picture 28" descr="itri_CEL_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8" y="44603"/>
            <a:ext cx="1678774" cy="38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 dirty="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4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703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450850" y="1285592"/>
            <a:ext cx="8369300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282639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pattFill prst="pct5">
          <a:fgClr>
            <a:srgbClr val="ABE9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23456\Desktop\未命名-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1008"/>
            <a:ext cx="276225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034518"/>
            <a:ext cx="7772400" cy="778358"/>
          </a:xfrm>
        </p:spPr>
        <p:txBody>
          <a:bodyPr anchor="t"/>
          <a:lstStyle>
            <a:lvl1pPr algn="l">
              <a:defRPr sz="4000" b="0" cap="all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3812875"/>
            <a:ext cx="7772400" cy="670884"/>
          </a:xfrm>
        </p:spPr>
        <p:txBody>
          <a:bodyPr anchor="t"/>
          <a:lstStyle>
            <a:lvl1pPr marL="0" indent="0" algn="l" rtl="0" eaLnBrk="1" fontAlgn="base" hangingPunct="1">
              <a:spcBef>
                <a:spcPct val="0"/>
              </a:spcBef>
              <a:spcAft>
                <a:spcPct val="0"/>
              </a:spcAft>
              <a:buNone/>
              <a:defRPr kumimoji="1" lang="zh-TW" altLang="en-US" sz="2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11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53" descr="itri_CEL_C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6433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8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970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10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53" descr="itri_CEL_C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0747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84668"/>
            <a:ext cx="8229600" cy="63500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13" name="內容版面配置區 8"/>
          <p:cNvSpPr>
            <a:spLocks noGrp="1"/>
          </p:cNvSpPr>
          <p:nvPr>
            <p:ph sz="quarter" idx="14"/>
          </p:nvPr>
        </p:nvSpPr>
        <p:spPr>
          <a:xfrm>
            <a:off x="4646612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6277033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31994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694044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3576638" y="531994"/>
            <a:ext cx="5430837" cy="5853113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3560907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0397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346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450850" y="1285592"/>
            <a:ext cx="8369300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1614302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29413" y="493612"/>
            <a:ext cx="2092325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0850" y="493612"/>
            <a:ext cx="6126163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3067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z="1350">
              <a:solidFill>
                <a:srgbClr val="000000"/>
              </a:solidFill>
            </a:endParaRPr>
          </a:p>
        </p:txBody>
      </p:sp>
      <p:pic>
        <p:nvPicPr>
          <p:cNvPr id="7" name="Picture 53" descr="itri_CEL_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9" y="109540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4"/>
          <p:cNvSpPr txBox="1">
            <a:spLocks noChangeArrowheads="1"/>
          </p:cNvSpPr>
          <p:nvPr userDrawn="1"/>
        </p:nvSpPr>
        <p:spPr bwMode="auto">
          <a:xfrm>
            <a:off x="790004" y="6604002"/>
            <a:ext cx="5009706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r>
              <a:rPr lang="zh-TW" altLang="en-US" sz="75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  </a:t>
            </a:r>
            <a:r>
              <a:rPr lang="en-US" altLang="zh-TW" sz="75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│ ITRI  CONFIDENTIAL  DOCUMENT  DO  NOT  COPY  OR  DISTRIBUTE </a:t>
            </a:r>
            <a:endParaRPr lang="zh-TW" altLang="en-US" sz="75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9" name="Picture 16" descr="限閱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9764" y="109538"/>
            <a:ext cx="777875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43"/>
          <p:cNvSpPr>
            <a:spLocks noGrp="1" noChangeArrowheads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 algn="ctr">
              <a:defRPr sz="3000" smtClean="0"/>
            </a:lvl1pPr>
          </a:lstStyle>
          <a:p>
            <a:pPr lv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17412" name="Rectangle 4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100" smtClean="0"/>
            </a:lvl1pPr>
          </a:lstStyle>
          <a:p>
            <a:pPr lvl="0"/>
            <a:r>
              <a:rPr lang="zh-TW" altLang="en-US" noProof="0" dirty="0"/>
              <a:t>按一下以編輯母片副標題樣式</a:t>
            </a:r>
          </a:p>
        </p:txBody>
      </p:sp>
      <p:sp>
        <p:nvSpPr>
          <p:cNvPr id="10" name="Rectangle 45"/>
          <p:cNvSpPr>
            <a:spLocks noGrp="1" noChangeArrowheads="1"/>
          </p:cNvSpPr>
          <p:nvPr>
            <p:ph type="dt" sz="half" idx="10"/>
          </p:nvPr>
        </p:nvSpPr>
        <p:spPr>
          <a:xfrm>
            <a:off x="7486650" y="6667500"/>
            <a:ext cx="781050" cy="185738"/>
          </a:xfrm>
        </p:spPr>
        <p:txBody>
          <a:bodyPr/>
          <a:lstStyle>
            <a:lvl1pPr>
              <a:defRPr sz="750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FBB7D60A-819C-4015-A4AC-1005A67FCECD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2025/2/19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11" name="Rectangle 46"/>
          <p:cNvSpPr>
            <a:spLocks noGrp="1" noChangeArrowheads="1"/>
          </p:cNvSpPr>
          <p:nvPr>
            <p:ph type="ftr" sz="quarter" idx="11"/>
          </p:nvPr>
        </p:nvSpPr>
        <p:spPr>
          <a:xfrm>
            <a:off x="19050" y="6388102"/>
            <a:ext cx="2895600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2" name="Rectangle 4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496301" y="6627815"/>
            <a:ext cx="600075" cy="225425"/>
          </a:xfrm>
        </p:spPr>
        <p:txBody>
          <a:bodyPr/>
          <a:lstStyle>
            <a:lvl1pPr>
              <a:defRPr sz="750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6F66E05F-ADAE-4373-A8DC-7BBAC59E59CD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0480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0DF9D-8B69-445C-953B-96609147D56C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2025/2/19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BCA6C-749B-4F2C-BA0A-0587394BA248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1287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ctr">
              <a:defRPr sz="3000" b="0" cap="all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ctr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66CD5-B0E4-4BF6-A8A5-3F3E6F32EEAB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2025/2/19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462B1-0D9B-4AA9-B2D6-ED6839478C91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4439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1" y="1439864"/>
            <a:ext cx="4105275" cy="475773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14876" y="1439864"/>
            <a:ext cx="4106863" cy="475773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AEF4D-E132-4625-977E-ED4683828A6B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2025/2/19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C76E7-64CA-4A18-9F1D-7FF62C8DFE22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0155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13E3A-CD95-4EA5-961C-22B2B8F5631C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2025/2/19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88307-FA96-4094-BFFD-1B0927A1F1D9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1995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5C098-CC3A-420A-9003-5106F5AB27E8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2025/2/19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3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3E17D-D138-45A5-9EC8-F54BEB97B679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469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pattFill prst="pct5">
          <a:fgClr>
            <a:srgbClr val="ABE9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23456\Desktop\未命名-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1008"/>
            <a:ext cx="276225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034518"/>
            <a:ext cx="7772400" cy="778358"/>
          </a:xfrm>
        </p:spPr>
        <p:txBody>
          <a:bodyPr anchor="t"/>
          <a:lstStyle>
            <a:lvl1pPr algn="l">
              <a:defRPr sz="4000" b="0" cap="all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3812875"/>
            <a:ext cx="7772400" cy="670884"/>
          </a:xfrm>
        </p:spPr>
        <p:txBody>
          <a:bodyPr anchor="t"/>
          <a:lstStyle>
            <a:lvl1pPr marL="0" indent="0" algn="l" rtl="0" eaLnBrk="1" fontAlgn="base" hangingPunct="1">
              <a:spcBef>
                <a:spcPct val="0"/>
              </a:spcBef>
              <a:spcAft>
                <a:spcPct val="0"/>
              </a:spcAft>
              <a:buNone/>
              <a:defRPr kumimoji="1" lang="zh-TW" altLang="en-US" sz="2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11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53" descr="itri_CEL_C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045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96148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latin typeface="Calibri" panose="020F0502020204030204" pitchFamily="34" charset="0"/>
            </a:endParaRPr>
          </a:p>
        </p:txBody>
      </p:sp>
      <p:sp>
        <p:nvSpPr>
          <p:cNvPr id="3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10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53" descr="itri_CEL_C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8123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84668"/>
            <a:ext cx="8229600" cy="63500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13" name="內容版面配置區 8"/>
          <p:cNvSpPr>
            <a:spLocks noGrp="1"/>
          </p:cNvSpPr>
          <p:nvPr>
            <p:ph sz="quarter" idx="14"/>
          </p:nvPr>
        </p:nvSpPr>
        <p:spPr>
          <a:xfrm>
            <a:off x="4646612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764414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31994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694044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3576638" y="531994"/>
            <a:ext cx="5430837" cy="5853113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574114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1133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33967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slideLayout" Target="../slideLayouts/slideLayout23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0" descr="E版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89862"/>
            <a:ext cx="8369300" cy="69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dirty="0"/>
              <a:t>按一下以編輯母片標題樣式</a:t>
            </a:r>
          </a:p>
        </p:txBody>
      </p:sp>
      <p:sp>
        <p:nvSpPr>
          <p:cNvPr id="29740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04925"/>
            <a:ext cx="8364538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dirty="0"/>
              <a:t>第一層</a:t>
            </a:r>
            <a:endParaRPr lang="en-US" altLang="zh-TW" noProof="0" dirty="0"/>
          </a:p>
          <a:p>
            <a:pPr lvl="1"/>
            <a:r>
              <a:rPr lang="zh-TW" altLang="en-US" noProof="0" dirty="0"/>
              <a:t>第二層</a:t>
            </a:r>
            <a:endParaRPr lang="en-US" altLang="zh-TW" noProof="0" dirty="0"/>
          </a:p>
          <a:p>
            <a:pPr lvl="2"/>
            <a:r>
              <a:rPr lang="zh-TW" altLang="en-US" noProof="0" dirty="0"/>
              <a:t>第三層</a:t>
            </a:r>
          </a:p>
          <a:p>
            <a:pPr lvl="3"/>
            <a:r>
              <a:rPr lang="zh-TW" altLang="en-US" noProof="0" dirty="0"/>
              <a:t>第四層</a:t>
            </a:r>
            <a:endParaRPr lang="en-US" altLang="zh-TW" noProof="0" dirty="0"/>
          </a:p>
          <a:p>
            <a:pPr lvl="4"/>
            <a:r>
              <a:rPr lang="zh-TW" altLang="en-US" noProof="0" dirty="0"/>
              <a:t>第五層</a:t>
            </a:r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-8092" y="6391275"/>
            <a:ext cx="60960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13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16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7" name="圖片 1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53" descr="itri_CEL_C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92" r:id="rId2"/>
    <p:sldLayoutId id="2147483676" r:id="rId3"/>
    <p:sldLayoutId id="2147483679" r:id="rId4"/>
    <p:sldLayoutId id="2147483680" r:id="rId5"/>
    <p:sldLayoutId id="2147483678" r:id="rId6"/>
    <p:sldLayoutId id="2147483681" r:id="rId7"/>
    <p:sldLayoutId id="2147483682" r:id="rId8"/>
    <p:sldLayoutId id="2147483683" r:id="rId9"/>
    <p:sldLayoutId id="2147483684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lang="zh-TW" altLang="en-US" sz="3600" b="0" dirty="0" smtClean="0">
          <a:solidFill>
            <a:schemeClr val="tx1"/>
          </a:solidFill>
          <a:effectLst/>
          <a:latin typeface="Calibri" panose="020F0502020204030204" pitchFamily="34" charset="0"/>
          <a:ea typeface="標楷體" panose="03000509000000000000" pitchFamily="65" charset="-12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61950" indent="-36195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120000"/>
        <a:buFont typeface="微軟正黑體" panose="020B0604030504040204" pitchFamily="34" charset="-120"/>
        <a:buChar char="•"/>
        <a:defRPr kumimoji="1" lang="zh-TW" altLang="en-US" sz="2800" b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  <a:cs typeface="+mn-cs"/>
        </a:defRPr>
      </a:lvl1pPr>
      <a:lvl2pPr marL="715963" marR="0" indent="-271463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Times New Roman" panose="02020603050405020304" pitchFamily="18" charset="0"/>
        <a:buChar char="−"/>
        <a:tabLst/>
        <a:defRPr kumimoji="1" lang="zh-TW" altLang="en-US" sz="2400" b="0" baseline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marL="1146175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Pct val="80000"/>
        <a:buFont typeface="Wingdings" panose="05000000000000000000" pitchFamily="2" charset="2"/>
        <a:buChar char="Ø"/>
        <a:tabLst>
          <a:tab pos="1077913" algn="l"/>
        </a:tabLst>
        <a:defRPr kumimoji="1" lang="zh-TW" altLang="en-US" sz="20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marL="1349375" indent="-187325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lang="zh-TW" altLang="en-US" sz="18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marL="1778000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Wingdings" panose="05000000000000000000" pitchFamily="2" charset="2"/>
        <a:buChar char="ü"/>
        <a:tabLst/>
        <a:defRPr kumimoji="1" lang="zh-TW" altLang="en-US" sz="1800" noProof="0" dirty="0" smtClean="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0" descr="E版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89862"/>
            <a:ext cx="8369300" cy="69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dirty="0"/>
              <a:t>按一下以編輯母片標題樣式</a:t>
            </a:r>
          </a:p>
        </p:txBody>
      </p:sp>
      <p:sp>
        <p:nvSpPr>
          <p:cNvPr id="29740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04925"/>
            <a:ext cx="8364538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dirty="0"/>
              <a:t>第一層</a:t>
            </a:r>
            <a:endParaRPr lang="en-US" altLang="zh-TW" noProof="0" dirty="0"/>
          </a:p>
          <a:p>
            <a:pPr lvl="1"/>
            <a:r>
              <a:rPr lang="zh-TW" altLang="en-US" noProof="0" dirty="0"/>
              <a:t>第二層</a:t>
            </a:r>
            <a:endParaRPr lang="en-US" altLang="zh-TW" noProof="0" dirty="0"/>
          </a:p>
          <a:p>
            <a:pPr lvl="2"/>
            <a:r>
              <a:rPr lang="zh-TW" altLang="en-US" noProof="0" dirty="0"/>
              <a:t>第三層</a:t>
            </a:r>
          </a:p>
          <a:p>
            <a:pPr lvl="3"/>
            <a:r>
              <a:rPr lang="zh-TW" altLang="en-US" noProof="0" dirty="0"/>
              <a:t>第四層</a:t>
            </a:r>
            <a:endParaRPr lang="en-US" altLang="zh-TW" noProof="0" dirty="0"/>
          </a:p>
          <a:p>
            <a:pPr lvl="4"/>
            <a:r>
              <a:rPr lang="zh-TW" altLang="en-US" noProof="0" dirty="0"/>
              <a:t>第五層</a:t>
            </a:r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-8092" y="6391275"/>
            <a:ext cx="60960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3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16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7" name="圖片 1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53" descr="itri_CEL_C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6639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lang="zh-TW" altLang="en-US" sz="3600" b="0" dirty="0" smtClean="0">
          <a:solidFill>
            <a:schemeClr val="tx1"/>
          </a:solidFill>
          <a:effectLst/>
          <a:latin typeface="Calibri" panose="020F0502020204030204" pitchFamily="34" charset="0"/>
          <a:ea typeface="標楷體" panose="03000509000000000000" pitchFamily="65" charset="-12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61950" indent="-36195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120000"/>
        <a:buFont typeface="微軟正黑體" panose="020B0604030504040204" pitchFamily="34" charset="-120"/>
        <a:buChar char="•"/>
        <a:defRPr kumimoji="1" lang="zh-TW" altLang="en-US" sz="2800" b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  <a:cs typeface="+mn-cs"/>
        </a:defRPr>
      </a:lvl1pPr>
      <a:lvl2pPr marL="715963" marR="0" indent="-271463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Times New Roman" panose="02020603050405020304" pitchFamily="18" charset="0"/>
        <a:buChar char="−"/>
        <a:tabLst/>
        <a:defRPr kumimoji="1" lang="zh-TW" altLang="en-US" sz="2400" b="0" baseline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marL="1146175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Pct val="80000"/>
        <a:buFont typeface="Wingdings" panose="05000000000000000000" pitchFamily="2" charset="2"/>
        <a:buChar char="Ø"/>
        <a:tabLst>
          <a:tab pos="1077913" algn="l"/>
        </a:tabLst>
        <a:defRPr kumimoji="1" lang="zh-TW" altLang="en-US" sz="20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marL="1349375" indent="-187325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lang="zh-TW" altLang="en-US" sz="18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marL="1778000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Wingdings" panose="05000000000000000000" pitchFamily="2" charset="2"/>
        <a:buChar char="ü"/>
        <a:tabLst/>
        <a:defRPr kumimoji="1" lang="zh-TW" altLang="en-US" sz="1800" noProof="0" dirty="0" smtClean="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z="135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338139" y="550863"/>
            <a:ext cx="8520112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39864"/>
            <a:ext cx="8364538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29741" name="Rectangle 4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05588" y="6619877"/>
            <a:ext cx="18002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75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5A4040ED-C257-4583-A032-66B9B3CA58E5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2025/2/19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" y="6391275"/>
            <a:ext cx="3173413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050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72500" y="6619877"/>
            <a:ext cx="5715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75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440E3C65-C5A6-4AC8-BE30-3C413B94452B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1035" name="Text Box 19"/>
          <p:cNvSpPr txBox="1">
            <a:spLocks noChangeArrowheads="1"/>
          </p:cNvSpPr>
          <p:nvPr userDrawn="1"/>
        </p:nvSpPr>
        <p:spPr bwMode="auto">
          <a:xfrm>
            <a:off x="-45696" y="6618288"/>
            <a:ext cx="4506362" cy="196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>
              <a:defRPr/>
            </a:pPr>
            <a:r>
              <a:rPr lang="zh-TW" altLang="en-US" sz="675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  </a:t>
            </a:r>
            <a:r>
              <a:rPr lang="en-US" altLang="zh-TW" sz="675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│ ITRI  CONFIDENTIAL  DOCUMENT  DO  NOT  COPY  OR  DISTRIBUTE </a:t>
            </a:r>
            <a:endParaRPr lang="zh-TW" altLang="en-US" sz="675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4" name="Picture 49" descr="itri_CEL_A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" y="0"/>
            <a:ext cx="1475655" cy="341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7224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4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9" name="Group 3"/>
          <p:cNvGrpSpPr>
            <a:grpSpLocks/>
          </p:cNvGrpSpPr>
          <p:nvPr/>
        </p:nvGrpSpPr>
        <p:grpSpPr bwMode="auto">
          <a:xfrm>
            <a:off x="401618" y="2492375"/>
            <a:ext cx="7546995" cy="1402731"/>
            <a:chOff x="0" y="1536"/>
            <a:chExt cx="5675" cy="663"/>
          </a:xfrm>
        </p:grpSpPr>
        <p:grpSp>
          <p:nvGrpSpPr>
            <p:cNvPr id="19462" name="Group 4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9469" name="Rectangle 5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gradFill rotWithShape="1">
                <a:gsLst>
                  <a:gs pos="0">
                    <a:srgbClr val="FFFF00"/>
                  </a:gs>
                  <a:gs pos="100000">
                    <a:srgbClr val="7676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70" name="Rectangle 6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9463" name="Group 7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9467" name="Rectangle 8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68" name="Rectangle 9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9464" name="Rectangle 10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2000">
                <a:solidFill>
                  <a:srgbClr val="000000"/>
                </a:solidFill>
              </a:endParaRPr>
            </a:p>
          </p:txBody>
        </p:sp>
        <p:sp>
          <p:nvSpPr>
            <p:cNvPr id="19465" name="Rectangle 11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2000">
                <a:solidFill>
                  <a:srgbClr val="000000"/>
                </a:solidFill>
              </a:endParaRPr>
            </a:p>
          </p:txBody>
        </p:sp>
        <p:sp>
          <p:nvSpPr>
            <p:cNvPr id="19466" name="Rectangle 12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2000">
                <a:solidFill>
                  <a:srgbClr val="000000"/>
                </a:solidFill>
              </a:endParaRPr>
            </a:p>
          </p:txBody>
        </p:sp>
      </p:grpSp>
      <p:sp>
        <p:nvSpPr>
          <p:cNvPr id="19460" name="Rectangle 13"/>
          <p:cNvSpPr>
            <a:spLocks noChangeArrowheads="1"/>
          </p:cNvSpPr>
          <p:nvPr/>
        </p:nvSpPr>
        <p:spPr bwMode="auto">
          <a:xfrm>
            <a:off x="516853" y="1823218"/>
            <a:ext cx="7772400" cy="13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服務系統科技中心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4800" b="1" dirty="0">
              <a:solidFill>
                <a:srgbClr val="000066"/>
              </a:solidFill>
              <a:ea typeface="標楷體" pitchFamily="65" charset="-12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3200" b="1" dirty="0">
                <a:solidFill>
                  <a:srgbClr val="000066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 </a:t>
            </a:r>
            <a:r>
              <a:rPr kumimoji="1" lang="zh-TW" altLang="en-US" sz="3200" b="1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財務報告</a:t>
            </a:r>
            <a:endParaRPr kumimoji="1" lang="en-US" altLang="zh-TW" sz="3200" b="1" dirty="0">
              <a:solidFill>
                <a:srgbClr val="000066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altLang="zh-TW" sz="1400" b="1" dirty="0">
              <a:solidFill>
                <a:srgbClr val="000066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400" b="1" dirty="0">
                <a:solidFill>
                  <a:srgbClr val="000066"/>
                </a:solidFill>
                <a:latin typeface="+mj-ea"/>
                <a:ea typeface="+mj-ea"/>
                <a:cs typeface="Times New Roman" panose="02020603050405020304" pitchFamily="18" charset="0"/>
              </a:rPr>
              <a:t> </a:t>
            </a:r>
            <a:r>
              <a:rPr kumimoji="1" lang="en-US" altLang="zh-TW" sz="1400" b="1" dirty="0">
                <a:solidFill>
                  <a:srgbClr val="000066"/>
                </a:solidFill>
                <a:latin typeface="+mj-ea"/>
                <a:ea typeface="+mj-ea"/>
                <a:cs typeface="Times New Roman" panose="02020603050405020304" pitchFamily="18" charset="0"/>
              </a:rPr>
              <a:t>FY113</a:t>
            </a:r>
            <a:r>
              <a:rPr kumimoji="1" lang="zh-TW" altLang="en-US" sz="1400" b="1" dirty="0">
                <a:solidFill>
                  <a:srgbClr val="000066"/>
                </a:solidFill>
                <a:latin typeface="+mj-ea"/>
                <a:ea typeface="+mj-ea"/>
                <a:cs typeface="Times New Roman" panose="02020603050405020304" pitchFamily="18" charset="0"/>
              </a:rPr>
              <a:t>決算數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1400" b="1" dirty="0">
                <a:solidFill>
                  <a:srgbClr val="000066"/>
                </a:solidFill>
                <a:latin typeface="+mj-ea"/>
                <a:ea typeface="+mj-ea"/>
              </a:rPr>
              <a:t> </a:t>
            </a:r>
            <a:br>
              <a:rPr kumimoji="1" lang="zh-TW" altLang="en-US" sz="1400" b="1" dirty="0">
                <a:solidFill>
                  <a:srgbClr val="800000"/>
                </a:solidFill>
                <a:latin typeface="+mj-ea"/>
                <a:ea typeface="+mj-ea"/>
              </a:rPr>
            </a:br>
            <a:endParaRPr kumimoji="1" lang="zh-TW" altLang="en-US" sz="1400" b="1" dirty="0">
              <a:solidFill>
                <a:srgbClr val="800000"/>
              </a:solidFill>
              <a:latin typeface="+mj-ea"/>
              <a:ea typeface="+mj-ea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2154126" y="5672014"/>
            <a:ext cx="36192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/>
              <a:t>                   </a:t>
            </a:r>
            <a:r>
              <a:rPr lang="zh-TW" altLang="en-US" sz="14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日期</a:t>
            </a:r>
            <a:r>
              <a:rPr lang="en-US" altLang="zh-TW" sz="140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  114.02.19</a:t>
            </a:r>
            <a:endParaRPr lang="en-US" altLang="zh-TW" sz="14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14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457219" y="5278487"/>
            <a:ext cx="213064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報告人</a:t>
            </a:r>
            <a:r>
              <a:rPr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葉燕燕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02535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92001" y="1825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b="1" dirty="0">
                <a:solidFill>
                  <a:srgbClr val="002060"/>
                </a:solidFill>
                <a:latin typeface="+mj-ea"/>
                <a:ea typeface="+mj-ea"/>
              </a:rPr>
              <a:t>各組企業收入</a:t>
            </a:r>
            <a:endParaRPr lang="zh-TW" altLang="en-US" sz="28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10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DA8534-A63C-4238-9F91-307BC969A5E2}"/>
              </a:ext>
            </a:extLst>
          </p:cNvPr>
          <p:cNvSpPr txBox="1"/>
          <p:nvPr/>
        </p:nvSpPr>
        <p:spPr>
          <a:xfrm>
            <a:off x="6886659" y="640720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ECD19612-2987-4BC0-970D-5EFFDBCA79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001" y="1024889"/>
            <a:ext cx="7811078" cy="3538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477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C3B3089E-7F13-441F-97F9-F88EF80FF6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54" y="814077"/>
            <a:ext cx="9038491" cy="5134435"/>
          </a:xfrm>
          <a:prstGeom prst="rect">
            <a:avLst/>
          </a:prstGeo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11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0" y="1392"/>
            <a:ext cx="9038491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科研動支</a:t>
            </a:r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97655F2D-677C-484B-97C0-DD7F233527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0004" y="452178"/>
            <a:ext cx="829128" cy="323116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B1F74236-7B9A-4318-8229-B03CE6ED4C40}"/>
              </a:ext>
            </a:extLst>
          </p:cNvPr>
          <p:cNvSpPr/>
          <p:nvPr/>
        </p:nvSpPr>
        <p:spPr>
          <a:xfrm>
            <a:off x="650999" y="6043923"/>
            <a:ext cx="66046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TW" altLang="en-US" sz="1200" dirty="0">
                <a:latin typeface="+mj-ea"/>
                <a:ea typeface="+mj-ea"/>
              </a:rPr>
              <a:t>註：前瞻計畫</a:t>
            </a:r>
            <a:r>
              <a:rPr lang="en-US" altLang="zh-TW" sz="1200" dirty="0">
                <a:latin typeface="+mj-ea"/>
                <a:ea typeface="+mj-ea"/>
              </a:rPr>
              <a:t>(P301AR)</a:t>
            </a:r>
            <a:r>
              <a:rPr lang="zh-TW" altLang="en-US" sz="1200" dirty="0">
                <a:latin typeface="+mj-ea"/>
                <a:ea typeface="+mj-ea"/>
              </a:rPr>
              <a:t>分別於</a:t>
            </a:r>
            <a:r>
              <a:rPr lang="en-US" altLang="zh-TW" sz="1200" dirty="0">
                <a:latin typeface="+mj-ea"/>
                <a:ea typeface="+mj-ea"/>
              </a:rPr>
              <a:t>12/26</a:t>
            </a:r>
            <a:r>
              <a:rPr lang="zh-TW" altLang="en-US" sz="1200" dirty="0">
                <a:latin typeface="+mj-ea"/>
                <a:ea typeface="+mj-ea"/>
              </a:rPr>
              <a:t>、</a:t>
            </a:r>
            <a:r>
              <a:rPr lang="en-US" altLang="zh-TW" sz="1200" dirty="0">
                <a:latin typeface="+mj-ea"/>
                <a:ea typeface="+mj-ea"/>
              </a:rPr>
              <a:t>12/31</a:t>
            </a:r>
            <a:r>
              <a:rPr lang="zh-TW" altLang="en-US" sz="1200" dirty="0">
                <a:latin typeface="+mj-ea"/>
                <a:ea typeface="+mj-ea"/>
              </a:rPr>
              <a:t>流入人事費</a:t>
            </a:r>
            <a:r>
              <a:rPr lang="en-US" altLang="zh-TW" sz="1200" dirty="0">
                <a:latin typeface="+mj-ea"/>
                <a:ea typeface="+mj-ea"/>
              </a:rPr>
              <a:t>1,200</a:t>
            </a:r>
            <a:r>
              <a:rPr lang="zh-TW" altLang="en-US" sz="1200" dirty="0">
                <a:latin typeface="+mj-ea"/>
                <a:ea typeface="+mj-ea"/>
              </a:rPr>
              <a:t>仟元、</a:t>
            </a:r>
            <a:r>
              <a:rPr lang="en-US" altLang="zh-TW" sz="1200" dirty="0">
                <a:latin typeface="+mj-ea"/>
                <a:ea typeface="+mj-ea"/>
              </a:rPr>
              <a:t>100</a:t>
            </a:r>
            <a:r>
              <a:rPr lang="zh-TW" altLang="en-US" sz="1200" dirty="0">
                <a:latin typeface="+mj-ea"/>
                <a:ea typeface="+mj-ea"/>
              </a:rPr>
              <a:t>仟元，共</a:t>
            </a:r>
            <a:r>
              <a:rPr lang="en-US" altLang="zh-TW" sz="1200" dirty="0">
                <a:latin typeface="+mj-ea"/>
                <a:ea typeface="+mj-ea"/>
              </a:rPr>
              <a:t>1,300</a:t>
            </a:r>
            <a:r>
              <a:rPr lang="zh-TW" altLang="en-US" sz="1200" dirty="0">
                <a:latin typeface="+mj-ea"/>
                <a:ea typeface="+mj-ea"/>
              </a:rPr>
              <a:t>仟元。</a:t>
            </a:r>
            <a:endParaRPr lang="en-US" altLang="zh-TW" sz="1200" dirty="0">
              <a:latin typeface="+mj-ea"/>
              <a:ea typeface="+mj-ea"/>
            </a:endParaRPr>
          </a:p>
          <a:p>
            <a:pPr algn="l"/>
            <a:r>
              <a:rPr lang="en-US" altLang="zh-TW" sz="1200" dirty="0">
                <a:latin typeface="+mj-ea"/>
                <a:ea typeface="+mj-ea"/>
              </a:rPr>
              <a:t>         </a:t>
            </a:r>
            <a:r>
              <a:rPr lang="zh-TW" altLang="en-US" sz="1200" dirty="0">
                <a:latin typeface="+mj-ea"/>
                <a:ea typeface="+mj-ea"/>
              </a:rPr>
              <a:t>另由生醫所支應</a:t>
            </a:r>
            <a:r>
              <a:rPr lang="en-US" altLang="zh-TW" sz="1200" dirty="0">
                <a:latin typeface="+mj-ea"/>
                <a:ea typeface="+mj-ea"/>
              </a:rPr>
              <a:t>1,065K</a:t>
            </a:r>
          </a:p>
        </p:txBody>
      </p:sp>
    </p:spTree>
    <p:extLst>
      <p:ext uri="{BB962C8B-B14F-4D97-AF65-F5344CB8AC3E}">
        <p14:creationId xmlns:p14="http://schemas.microsoft.com/office/powerpoint/2010/main" val="2110258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12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0" y="25726"/>
            <a:ext cx="9038491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知服</a:t>
            </a:r>
            <a:r>
              <a:rPr lang="en-US" altLang="zh-TW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-</a:t>
            </a:r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實報實支</a:t>
            </a:r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642D5754-1D7F-4120-98D3-19F4C820BB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3371" y="412569"/>
            <a:ext cx="829128" cy="323116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BBDE7EAA-70E9-443D-BB87-8AA8B63840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386" y="574127"/>
            <a:ext cx="7382113" cy="5487384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36B5134D-3D50-4201-944E-0F1010ECAD99}"/>
              </a:ext>
            </a:extLst>
          </p:cNvPr>
          <p:cNvSpPr/>
          <p:nvPr/>
        </p:nvSpPr>
        <p:spPr>
          <a:xfrm>
            <a:off x="896386" y="6064291"/>
            <a:ext cx="45852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TW" altLang="en-US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註：</a:t>
            </a:r>
            <a:r>
              <a:rPr lang="en-US" altLang="zh-TW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產發署</a:t>
            </a:r>
            <a:r>
              <a:rPr lang="en-US" altLang="zh-TW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1000" b="0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整備高齡產業生態系計畫人事費超支</a:t>
            </a:r>
            <a:r>
              <a:rPr lang="en-US" altLang="zh-TW" sz="10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2,277</a:t>
            </a:r>
            <a:r>
              <a:rPr lang="zh-TW" altLang="en-US" sz="10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  <a:endParaRPr lang="en-US" altLang="zh-TW" sz="10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en-US" altLang="zh-TW" sz="10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2.</a:t>
            </a:r>
            <a:r>
              <a:rPr lang="zh-TW" altLang="en-US" sz="10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數位部</a:t>
            </a:r>
            <a:r>
              <a:rPr lang="en-US" altLang="zh-TW" sz="10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10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高齡學習社交資源盤點及趨勢研析計畫人事費超支</a:t>
            </a:r>
            <a:r>
              <a:rPr lang="en-US" altLang="zh-TW" sz="10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303</a:t>
            </a:r>
            <a:r>
              <a:rPr lang="zh-TW" altLang="en-US" sz="10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  <a:endParaRPr lang="en-US" altLang="zh-TW" sz="10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en-US" altLang="zh-TW" sz="10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3.</a:t>
            </a:r>
            <a:r>
              <a:rPr lang="zh-TW" altLang="en-US" sz="10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數位部</a:t>
            </a:r>
            <a:r>
              <a:rPr lang="en-US" altLang="zh-TW" sz="10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10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高齡學習社交資源服務生態系建構計畫人事費超支</a:t>
            </a:r>
            <a:r>
              <a:rPr lang="en-US" altLang="zh-TW" sz="10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1,999</a:t>
            </a:r>
            <a:r>
              <a:rPr lang="zh-TW" altLang="en-US" sz="10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  <a:endParaRPr lang="en-US" altLang="zh-TW" sz="10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090289B4-C8D9-419B-9EFD-9EDF57AFC957}"/>
              </a:ext>
            </a:extLst>
          </p:cNvPr>
          <p:cNvSpPr txBox="1"/>
          <p:nvPr/>
        </p:nvSpPr>
        <p:spPr>
          <a:xfrm>
            <a:off x="5481658" y="6039853"/>
            <a:ext cx="3209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提醒</a:t>
            </a:r>
            <a:r>
              <a:rPr lang="en-US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pPr algn="l"/>
            <a:r>
              <a:rPr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委辦計劃如有人月規範請留意人月掌控</a:t>
            </a:r>
          </a:p>
        </p:txBody>
      </p:sp>
    </p:spTree>
    <p:extLst>
      <p:ext uri="{BB962C8B-B14F-4D97-AF65-F5344CB8AC3E}">
        <p14:creationId xmlns:p14="http://schemas.microsoft.com/office/powerpoint/2010/main" val="1585984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圖片 12">
            <a:extLst>
              <a:ext uri="{FF2B5EF4-FFF2-40B4-BE49-F238E27FC236}">
                <a16:creationId xmlns:a16="http://schemas.microsoft.com/office/drawing/2014/main" id="{A019C89C-05BB-42AC-9E37-5BD95EA82B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4790" y="543934"/>
            <a:ext cx="8570974" cy="5415432"/>
          </a:xfrm>
          <a:prstGeom prst="rect">
            <a:avLst/>
          </a:prstGeo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</p:spPr>
        <p:txBody>
          <a:bodyPr/>
          <a:lstStyle/>
          <a:p>
            <a:fld id="{F6602ED5-4A91-4AD9-AC63-D57B56DD798C}" type="slidenum">
              <a:rPr lang="zh-TW" altLang="en-US" smtClean="0"/>
              <a:pPr/>
              <a:t>13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-101926" y="-97829"/>
            <a:ext cx="9038491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r>
              <a:rPr lang="zh-TW" altLang="en-US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應用研究</a:t>
            </a:r>
            <a:endParaRPr lang="zh-TW" altLang="en-US" sz="2400" b="1" kern="12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38411217-8DC5-40D0-A594-62CEDE5A62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7393" y="382376"/>
            <a:ext cx="829128" cy="323116"/>
          </a:xfrm>
          <a:prstGeom prst="rect">
            <a:avLst/>
          </a:prstGeom>
        </p:spPr>
      </p:pic>
      <p:grpSp>
        <p:nvGrpSpPr>
          <p:cNvPr id="14" name="群組 13">
            <a:extLst>
              <a:ext uri="{FF2B5EF4-FFF2-40B4-BE49-F238E27FC236}">
                <a16:creationId xmlns:a16="http://schemas.microsoft.com/office/drawing/2014/main" id="{AA047253-2258-4EE4-9FFC-9B0D4B19877A}"/>
              </a:ext>
            </a:extLst>
          </p:cNvPr>
          <p:cNvGrpSpPr/>
          <p:nvPr/>
        </p:nvGrpSpPr>
        <p:grpSpPr>
          <a:xfrm>
            <a:off x="785689" y="6116922"/>
            <a:ext cx="7013484" cy="318393"/>
            <a:chOff x="2351139" y="6000494"/>
            <a:chExt cx="6377993" cy="318393"/>
          </a:xfrm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id="{10A758A8-996E-4071-A95C-57F75899D459}"/>
                </a:ext>
              </a:extLst>
            </p:cNvPr>
            <p:cNvSpPr/>
            <p:nvPr/>
          </p:nvSpPr>
          <p:spPr>
            <a:xfrm>
              <a:off x="2554130" y="6011110"/>
              <a:ext cx="6175002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US" altLang="zh-TW" sz="1400" dirty="0">
                  <a:latin typeface="+mj-ea"/>
                  <a:ea typeface="+mj-ea"/>
                </a:rPr>
                <a:t>75</a:t>
              </a:r>
              <a:r>
                <a:rPr lang="zh-TW" altLang="en-US" sz="1400" dirty="0">
                  <a:latin typeface="+mj-ea"/>
                  <a:ea typeface="+mj-ea"/>
                </a:rPr>
                <a:t>萬的委託專業服務費未能於</a:t>
              </a:r>
              <a:r>
                <a:rPr lang="en-US" altLang="zh-TW" sz="1400" dirty="0">
                  <a:latin typeface="+mj-ea"/>
                  <a:ea typeface="+mj-ea"/>
                </a:rPr>
                <a:t>113</a:t>
              </a:r>
              <a:r>
                <a:rPr lang="zh-TW" altLang="en-US" sz="1400" dirty="0">
                  <a:latin typeface="+mj-ea"/>
                  <a:ea typeface="+mj-ea"/>
                </a:rPr>
                <a:t>年年底前完成收貨（原本預計於</a:t>
              </a:r>
              <a:r>
                <a:rPr lang="en-US" altLang="zh-TW" sz="1400" dirty="0">
                  <a:latin typeface="+mj-ea"/>
                  <a:ea typeface="+mj-ea"/>
                </a:rPr>
                <a:t>12/27</a:t>
              </a:r>
              <a:r>
                <a:rPr lang="zh-TW" altLang="en-US" sz="1400" dirty="0">
                  <a:latin typeface="+mj-ea"/>
                  <a:ea typeface="+mj-ea"/>
                </a:rPr>
                <a:t>收貨）。</a:t>
              </a:r>
            </a:p>
          </p:txBody>
        </p:sp>
        <p:sp>
          <p:nvSpPr>
            <p:cNvPr id="47" name="Freeform 512">
              <a:extLst>
                <a:ext uri="{FF2B5EF4-FFF2-40B4-BE49-F238E27FC236}">
                  <a16:creationId xmlns:a16="http://schemas.microsoft.com/office/drawing/2014/main" id="{412DCB4C-6BBE-48B2-A8A9-0D5F3D79E26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1139" y="6000494"/>
              <a:ext cx="168274" cy="302794"/>
            </a:xfrm>
            <a:custGeom>
              <a:avLst/>
              <a:gdLst>
                <a:gd name="T0" fmla="*/ 54 w 106"/>
                <a:gd name="T1" fmla="*/ 105 h 210"/>
                <a:gd name="T2" fmla="*/ 0 w 106"/>
                <a:gd name="T3" fmla="*/ 159 h 210"/>
                <a:gd name="T4" fmla="*/ 0 w 106"/>
                <a:gd name="T5" fmla="*/ 210 h 210"/>
                <a:gd name="T6" fmla="*/ 0 w 106"/>
                <a:gd name="T7" fmla="*/ 210 h 210"/>
                <a:gd name="T8" fmla="*/ 106 w 106"/>
                <a:gd name="T9" fmla="*/ 105 h 210"/>
                <a:gd name="T10" fmla="*/ 0 w 106"/>
                <a:gd name="T11" fmla="*/ 0 h 210"/>
                <a:gd name="T12" fmla="*/ 0 w 106"/>
                <a:gd name="T13" fmla="*/ 0 h 210"/>
                <a:gd name="T14" fmla="*/ 0 w 106"/>
                <a:gd name="T15" fmla="*/ 51 h 210"/>
                <a:gd name="T16" fmla="*/ 54 w 106"/>
                <a:gd name="T17" fmla="*/ 105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6" h="210">
                  <a:moveTo>
                    <a:pt x="54" y="105"/>
                  </a:moveTo>
                  <a:lnTo>
                    <a:pt x="0" y="159"/>
                  </a:lnTo>
                  <a:lnTo>
                    <a:pt x="0" y="210"/>
                  </a:lnTo>
                  <a:lnTo>
                    <a:pt x="0" y="210"/>
                  </a:lnTo>
                  <a:lnTo>
                    <a:pt x="106" y="105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51"/>
                  </a:lnTo>
                  <a:lnTo>
                    <a:pt x="54" y="105"/>
                  </a:lnTo>
                  <a:close/>
                </a:path>
              </a:pathLst>
            </a:custGeom>
            <a:solidFill>
              <a:schemeClr val="accent5"/>
            </a:solidFill>
            <a:ln>
              <a:solidFill>
                <a:schemeClr val="accent5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75899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51799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427698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03598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379497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855397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331296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07196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dirty="0">
                <a:solidFill>
                  <a:srgbClr val="3399FF"/>
                </a:solidFill>
              </a:endParaRPr>
            </a:p>
          </p:txBody>
        </p:sp>
      </p:grpSp>
      <p:sp>
        <p:nvSpPr>
          <p:cNvPr id="51" name="矩形 50">
            <a:extLst>
              <a:ext uri="{FF2B5EF4-FFF2-40B4-BE49-F238E27FC236}">
                <a16:creationId xmlns:a16="http://schemas.microsoft.com/office/drawing/2014/main" id="{C4D07640-6F2E-41CE-AF3C-F4638C9B231A}"/>
              </a:ext>
            </a:extLst>
          </p:cNvPr>
          <p:cNvSpPr/>
          <p:nvPr/>
        </p:nvSpPr>
        <p:spPr bwMode="auto">
          <a:xfrm>
            <a:off x="6899739" y="1474075"/>
            <a:ext cx="549467" cy="161769"/>
          </a:xfrm>
          <a:prstGeom prst="rect">
            <a:avLst/>
          </a:prstGeom>
          <a:noFill/>
          <a:ln w="2857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cxnSp>
        <p:nvCxnSpPr>
          <p:cNvPr id="27" name="直線接點 26">
            <a:extLst>
              <a:ext uri="{FF2B5EF4-FFF2-40B4-BE49-F238E27FC236}">
                <a16:creationId xmlns:a16="http://schemas.microsoft.com/office/drawing/2014/main" id="{DF8B4C39-FA47-4C75-92DE-E91FC10A9AB1}"/>
              </a:ext>
            </a:extLst>
          </p:cNvPr>
          <p:cNvCxnSpPr/>
          <p:nvPr/>
        </p:nvCxnSpPr>
        <p:spPr bwMode="auto">
          <a:xfrm>
            <a:off x="4404039" y="2544016"/>
            <a:ext cx="60745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接點 27">
            <a:extLst>
              <a:ext uri="{FF2B5EF4-FFF2-40B4-BE49-F238E27FC236}">
                <a16:creationId xmlns:a16="http://schemas.microsoft.com/office/drawing/2014/main" id="{27822849-0E08-4A34-A56F-309F9F159109}"/>
              </a:ext>
            </a:extLst>
          </p:cNvPr>
          <p:cNvCxnSpPr/>
          <p:nvPr/>
        </p:nvCxnSpPr>
        <p:spPr bwMode="auto">
          <a:xfrm>
            <a:off x="4404039" y="2738352"/>
            <a:ext cx="60745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直線接點 28">
            <a:extLst>
              <a:ext uri="{FF2B5EF4-FFF2-40B4-BE49-F238E27FC236}">
                <a16:creationId xmlns:a16="http://schemas.microsoft.com/office/drawing/2014/main" id="{7187CEC1-5E83-412B-B569-AE56CFA39548}"/>
              </a:ext>
            </a:extLst>
          </p:cNvPr>
          <p:cNvCxnSpPr/>
          <p:nvPr/>
        </p:nvCxnSpPr>
        <p:spPr bwMode="auto">
          <a:xfrm>
            <a:off x="4404039" y="1962739"/>
            <a:ext cx="60745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3457410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14</a:t>
            </a:fld>
            <a:endParaRPr lang="zh-TW" altLang="en-US" dirty="0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>
          <a:xfrm>
            <a:off x="1301082" y="42577"/>
            <a:ext cx="6784139" cy="697538"/>
          </a:xfrm>
        </p:spPr>
        <p:txBody>
          <a:bodyPr/>
          <a:lstStyle/>
          <a:p>
            <a:r>
              <a:rPr lang="zh-TW" altLang="en-US" sz="2800" b="1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間接費用</a:t>
            </a:r>
            <a:endParaRPr lang="zh-TW" altLang="en-US" sz="2800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5F34EE3D-C9BC-4DAB-AE67-5B9EA34D1DD9}"/>
              </a:ext>
            </a:extLst>
          </p:cNvPr>
          <p:cNvSpPr txBox="1"/>
          <p:nvPr/>
        </p:nvSpPr>
        <p:spPr>
          <a:xfrm>
            <a:off x="7503734" y="515284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5A1B2CB5-30E7-42FB-8A6A-E94DCD6894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" y="907247"/>
            <a:ext cx="8984123" cy="5043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4736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方塊 8">
            <a:extLst>
              <a:ext uri="{FF2B5EF4-FFF2-40B4-BE49-F238E27FC236}">
                <a16:creationId xmlns:a16="http://schemas.microsoft.com/office/drawing/2014/main" id="{E08773D2-40A8-4A85-901C-1EB52F3A6C6E}"/>
              </a:ext>
            </a:extLst>
          </p:cNvPr>
          <p:cNvSpPr txBox="1"/>
          <p:nvPr/>
        </p:nvSpPr>
        <p:spPr>
          <a:xfrm>
            <a:off x="1583775" y="226975"/>
            <a:ext cx="59764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應收帳款超過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90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天期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已開立發票尚未收款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0AA73B89-67ED-43F7-82A8-931B42FC1E09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301496" y="829023"/>
            <a:ext cx="8541007" cy="4255356"/>
          </a:xfrm>
          <a:prstGeom prst="rect">
            <a:avLst/>
          </a:prstGeom>
        </p:spPr>
      </p:pic>
      <p:sp>
        <p:nvSpPr>
          <p:cNvPr id="3" name="文字方塊 2">
            <a:extLst>
              <a:ext uri="{FF2B5EF4-FFF2-40B4-BE49-F238E27FC236}">
                <a16:creationId xmlns:a16="http://schemas.microsoft.com/office/drawing/2014/main" id="{BAAF0154-91EF-4535-ACBA-3144CF9D3EB5}"/>
              </a:ext>
            </a:extLst>
          </p:cNvPr>
          <p:cNvSpPr txBox="1"/>
          <p:nvPr/>
        </p:nvSpPr>
        <p:spPr>
          <a:xfrm>
            <a:off x="8174644" y="1894115"/>
            <a:ext cx="1042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>
                <a:solidFill>
                  <a:srgbClr val="FF0000"/>
                </a:solidFill>
                <a:latin typeface="+mj-ea"/>
                <a:ea typeface="+mj-ea"/>
              </a:rPr>
              <a:t>2/18</a:t>
            </a:r>
            <a:r>
              <a:rPr lang="zh-TW" altLang="en-US" sz="1200" dirty="0">
                <a:solidFill>
                  <a:srgbClr val="FF0000"/>
                </a:solidFill>
                <a:latin typeface="+mj-ea"/>
                <a:ea typeface="+mj-ea"/>
              </a:rPr>
              <a:t>尚未付款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ECD47454-9372-411D-8FAD-0244DA9EF819}"/>
              </a:ext>
            </a:extLst>
          </p:cNvPr>
          <p:cNvSpPr txBox="1"/>
          <p:nvPr/>
        </p:nvSpPr>
        <p:spPr>
          <a:xfrm>
            <a:off x="7799670" y="2895601"/>
            <a:ext cx="1042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>
                <a:solidFill>
                  <a:srgbClr val="FF0000"/>
                </a:solidFill>
                <a:latin typeface="+mj-ea"/>
                <a:ea typeface="+mj-ea"/>
              </a:rPr>
              <a:t>2/18</a:t>
            </a:r>
            <a:r>
              <a:rPr lang="zh-TW" altLang="en-US" sz="1200" dirty="0">
                <a:solidFill>
                  <a:srgbClr val="FF0000"/>
                </a:solidFill>
                <a:latin typeface="+mj-ea"/>
                <a:ea typeface="+mj-ea"/>
              </a:rPr>
              <a:t>尚未付款</a:t>
            </a:r>
          </a:p>
        </p:txBody>
      </p:sp>
      <p:cxnSp>
        <p:nvCxnSpPr>
          <p:cNvPr id="10" name="直線接點 9">
            <a:extLst>
              <a:ext uri="{FF2B5EF4-FFF2-40B4-BE49-F238E27FC236}">
                <a16:creationId xmlns:a16="http://schemas.microsoft.com/office/drawing/2014/main" id="{D52E66B8-23A6-4A69-A3B3-A6598735B281}"/>
              </a:ext>
            </a:extLst>
          </p:cNvPr>
          <p:cNvCxnSpPr/>
          <p:nvPr/>
        </p:nvCxnSpPr>
        <p:spPr bwMode="auto">
          <a:xfrm>
            <a:off x="6947808" y="2637065"/>
            <a:ext cx="44903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直線接點 10">
            <a:extLst>
              <a:ext uri="{FF2B5EF4-FFF2-40B4-BE49-F238E27FC236}">
                <a16:creationId xmlns:a16="http://schemas.microsoft.com/office/drawing/2014/main" id="{B6F10659-33F7-4CEA-AAB6-BD0DE486D00F}"/>
              </a:ext>
            </a:extLst>
          </p:cNvPr>
          <p:cNvCxnSpPr/>
          <p:nvPr/>
        </p:nvCxnSpPr>
        <p:spPr bwMode="auto">
          <a:xfrm>
            <a:off x="8471542" y="3548744"/>
            <a:ext cx="44903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0820824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方塊 8">
            <a:extLst>
              <a:ext uri="{FF2B5EF4-FFF2-40B4-BE49-F238E27FC236}">
                <a16:creationId xmlns:a16="http://schemas.microsoft.com/office/drawing/2014/main" id="{E08773D2-40A8-4A85-901C-1EB52F3A6C6E}"/>
              </a:ext>
            </a:extLst>
          </p:cNvPr>
          <p:cNvSpPr txBox="1"/>
          <p:nvPr/>
        </p:nvSpPr>
        <p:spPr>
          <a:xfrm>
            <a:off x="2051334" y="198496"/>
            <a:ext cx="49319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應收票據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客戶繳交非即期票據沖抵帳款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D10C4F67-50D9-4627-9D76-607321A04AE0}"/>
              </a:ext>
            </a:extLst>
          </p:cNvPr>
          <p:cNvSpPr txBox="1"/>
          <p:nvPr/>
        </p:nvSpPr>
        <p:spPr>
          <a:xfrm>
            <a:off x="7280998" y="704029"/>
            <a:ext cx="95415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0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0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 </a:t>
            </a:r>
            <a:r>
              <a:rPr lang="zh-TW" altLang="en-US" sz="10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728FCD59-8C4D-4E81-9D4F-94A55BE12F16}"/>
              </a:ext>
            </a:extLst>
          </p:cNvPr>
          <p:cNvSpPr txBox="1"/>
          <p:nvPr/>
        </p:nvSpPr>
        <p:spPr>
          <a:xfrm>
            <a:off x="669266" y="841820"/>
            <a:ext cx="222437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0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資料統計截止日</a:t>
            </a:r>
            <a:r>
              <a:rPr lang="en-US" altLang="zh-TW" sz="10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:113/12/31</a:t>
            </a:r>
            <a:endParaRPr lang="zh-TW" altLang="en-US" sz="105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1F302F75-323C-4386-981A-C5B09EC269A1}"/>
              </a:ext>
            </a:extLst>
          </p:cNvPr>
          <p:cNvSpPr/>
          <p:nvPr/>
        </p:nvSpPr>
        <p:spPr bwMode="auto">
          <a:xfrm>
            <a:off x="1689463" y="3570514"/>
            <a:ext cx="6975566" cy="200297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00B58F8D-52F6-4057-BCB6-67FADADEA6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150" y="1237161"/>
            <a:ext cx="7505700" cy="2959282"/>
          </a:xfrm>
          <a:prstGeom prst="rect">
            <a:avLst/>
          </a:prstGeo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50754DF3-5A80-436B-82EF-3412CA1B808D}"/>
              </a:ext>
            </a:extLst>
          </p:cNvPr>
          <p:cNvSpPr txBox="1"/>
          <p:nvPr/>
        </p:nvSpPr>
        <p:spPr>
          <a:xfrm>
            <a:off x="819150" y="1738993"/>
            <a:ext cx="1728107" cy="49802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348346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17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52754" y="192223"/>
            <a:ext cx="9038491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endParaRPr lang="en-US" altLang="zh-TW" sz="28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應計收入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企業收入認列超過開立發票數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(BP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計畫已結束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/IP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已交付完成超過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</a:p>
          <a:p>
            <a:endParaRPr lang="zh-TW" altLang="en-US" sz="2000" b="1" kern="12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0A439BCE-91BE-4C3D-A57A-E54CD41A28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76" y="1029202"/>
            <a:ext cx="7259088" cy="4987877"/>
          </a:xfrm>
          <a:prstGeom prst="rect">
            <a:avLst/>
          </a:prstGeom>
        </p:spPr>
      </p:pic>
      <p:sp>
        <p:nvSpPr>
          <p:cNvPr id="21" name="矩形 20">
            <a:extLst>
              <a:ext uri="{FF2B5EF4-FFF2-40B4-BE49-F238E27FC236}">
                <a16:creationId xmlns:a16="http://schemas.microsoft.com/office/drawing/2014/main" id="{16CD4175-334D-4A81-9307-DE74CB7CAA9B}"/>
              </a:ext>
            </a:extLst>
          </p:cNvPr>
          <p:cNvSpPr/>
          <p:nvPr/>
        </p:nvSpPr>
        <p:spPr bwMode="auto">
          <a:xfrm>
            <a:off x="6255666" y="2824154"/>
            <a:ext cx="673350" cy="222735"/>
          </a:xfrm>
          <a:prstGeom prst="rect">
            <a:avLst/>
          </a:prstGeom>
          <a:noFill/>
          <a:ln w="2857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206FE21A-4CB0-4B0F-8575-86B7706F4A8E}"/>
              </a:ext>
            </a:extLst>
          </p:cNvPr>
          <p:cNvSpPr/>
          <p:nvPr/>
        </p:nvSpPr>
        <p:spPr bwMode="auto">
          <a:xfrm>
            <a:off x="6115015" y="3461221"/>
            <a:ext cx="787901" cy="222735"/>
          </a:xfrm>
          <a:prstGeom prst="rect">
            <a:avLst/>
          </a:prstGeom>
          <a:noFill/>
          <a:ln w="2857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DC84C7F6-1C17-4D81-B01C-0D8D46181A39}"/>
              </a:ext>
            </a:extLst>
          </p:cNvPr>
          <p:cNvSpPr txBox="1"/>
          <p:nvPr/>
        </p:nvSpPr>
        <p:spPr>
          <a:xfrm>
            <a:off x="7828824" y="1856253"/>
            <a:ext cx="13106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000" dirty="0">
                <a:solidFill>
                  <a:srgbClr val="0000FF"/>
                </a:solidFill>
                <a:latin typeface="+mj-ea"/>
                <a:ea typeface="+mj-ea"/>
              </a:rPr>
              <a:t>已於</a:t>
            </a:r>
            <a:r>
              <a:rPr lang="en-US" altLang="zh-TW" sz="1000" dirty="0">
                <a:solidFill>
                  <a:srgbClr val="0000FF"/>
                </a:solidFill>
                <a:latin typeface="+mj-ea"/>
                <a:ea typeface="+mj-ea"/>
              </a:rPr>
              <a:t>2/13</a:t>
            </a:r>
            <a:r>
              <a:rPr lang="zh-TW" altLang="en-US" sz="1000" dirty="0">
                <a:solidFill>
                  <a:srgbClr val="0000FF"/>
                </a:solidFill>
                <a:latin typeface="+mj-ea"/>
                <a:ea typeface="+mj-ea"/>
              </a:rPr>
              <a:t>開立發票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28CDE34A-A556-4601-ACAD-C2FB93CF8D85}"/>
              </a:ext>
            </a:extLst>
          </p:cNvPr>
          <p:cNvSpPr txBox="1"/>
          <p:nvPr/>
        </p:nvSpPr>
        <p:spPr>
          <a:xfrm>
            <a:off x="7384021" y="2186709"/>
            <a:ext cx="19104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solidFill>
                  <a:srgbClr val="0000FF"/>
                </a:solidFill>
                <a:latin typeface="+mj-ea"/>
                <a:ea typeface="+mj-ea"/>
              </a:rPr>
              <a:t>已於</a:t>
            </a:r>
            <a:r>
              <a:rPr lang="en-US" altLang="zh-TW" sz="1200" dirty="0">
                <a:solidFill>
                  <a:srgbClr val="0000FF"/>
                </a:solidFill>
                <a:latin typeface="+mj-ea"/>
                <a:ea typeface="+mj-ea"/>
              </a:rPr>
              <a:t>2/5</a:t>
            </a:r>
            <a:r>
              <a:rPr lang="zh-TW" altLang="en-US" sz="1200" dirty="0">
                <a:solidFill>
                  <a:srgbClr val="0000FF"/>
                </a:solidFill>
                <a:latin typeface="+mj-ea"/>
                <a:ea typeface="+mj-ea"/>
              </a:rPr>
              <a:t>開立發票</a:t>
            </a:r>
            <a:r>
              <a:rPr lang="en-US" altLang="zh-TW" sz="1200" dirty="0">
                <a:solidFill>
                  <a:srgbClr val="0000FF"/>
                </a:solidFill>
                <a:latin typeface="+mj-ea"/>
                <a:ea typeface="+mj-ea"/>
              </a:rPr>
              <a:t>300</a:t>
            </a:r>
            <a:endParaRPr lang="zh-TW" altLang="en-US" sz="1200" dirty="0">
              <a:solidFill>
                <a:srgbClr val="0000FF"/>
              </a:solidFill>
              <a:latin typeface="+mj-ea"/>
              <a:ea typeface="+mj-ea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7CFFF849-7BF1-468C-AADB-95BB252F1826}"/>
              </a:ext>
            </a:extLst>
          </p:cNvPr>
          <p:cNvSpPr txBox="1"/>
          <p:nvPr/>
        </p:nvSpPr>
        <p:spPr>
          <a:xfrm>
            <a:off x="7520416" y="4281916"/>
            <a:ext cx="17226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solidFill>
                  <a:srgbClr val="0000FF"/>
                </a:solidFill>
                <a:latin typeface="+mj-ea"/>
                <a:ea typeface="+mj-ea"/>
              </a:rPr>
              <a:t>已於</a:t>
            </a:r>
            <a:r>
              <a:rPr lang="en-US" altLang="zh-TW" sz="1200" dirty="0">
                <a:solidFill>
                  <a:srgbClr val="0000FF"/>
                </a:solidFill>
                <a:latin typeface="+mj-ea"/>
                <a:ea typeface="+mj-ea"/>
              </a:rPr>
              <a:t>2/4</a:t>
            </a:r>
            <a:r>
              <a:rPr lang="zh-TW" altLang="en-US" sz="1200" dirty="0">
                <a:solidFill>
                  <a:srgbClr val="0000FF"/>
                </a:solidFill>
                <a:latin typeface="+mj-ea"/>
                <a:ea typeface="+mj-ea"/>
              </a:rPr>
              <a:t>開立發票</a:t>
            </a:r>
          </a:p>
        </p:txBody>
      </p:sp>
      <p:sp>
        <p:nvSpPr>
          <p:cNvPr id="2" name="右大括弧 1">
            <a:extLst>
              <a:ext uri="{FF2B5EF4-FFF2-40B4-BE49-F238E27FC236}">
                <a16:creationId xmlns:a16="http://schemas.microsoft.com/office/drawing/2014/main" id="{F25559A1-C469-4EAD-8235-AB135BCDD76C}"/>
              </a:ext>
            </a:extLst>
          </p:cNvPr>
          <p:cNvSpPr/>
          <p:nvPr/>
        </p:nvSpPr>
        <p:spPr bwMode="auto">
          <a:xfrm>
            <a:off x="7780564" y="1877290"/>
            <a:ext cx="130629" cy="29495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F8A27FDE-1C3F-4DF6-A2B5-9AA9452260F8}"/>
              </a:ext>
            </a:extLst>
          </p:cNvPr>
          <p:cNvSpPr txBox="1"/>
          <p:nvPr/>
        </p:nvSpPr>
        <p:spPr>
          <a:xfrm>
            <a:off x="7260271" y="2431845"/>
            <a:ext cx="17226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已逾兩年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BAC02509-3B46-42AC-9259-D5CB031EF2B1}"/>
              </a:ext>
            </a:extLst>
          </p:cNvPr>
          <p:cNvSpPr txBox="1"/>
          <p:nvPr/>
        </p:nvSpPr>
        <p:spPr>
          <a:xfrm>
            <a:off x="7298472" y="2784025"/>
            <a:ext cx="17226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已逾兩年</a:t>
            </a: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C1856E9F-C860-49F7-BAB0-355B01BA1A34}"/>
              </a:ext>
            </a:extLst>
          </p:cNvPr>
          <p:cNvSpPr txBox="1"/>
          <p:nvPr/>
        </p:nvSpPr>
        <p:spPr>
          <a:xfrm>
            <a:off x="7298472" y="3025363"/>
            <a:ext cx="17226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已逾兩年</a:t>
            </a: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394CD7BF-CCA0-48F2-B941-19C51A053AD1}"/>
              </a:ext>
            </a:extLst>
          </p:cNvPr>
          <p:cNvSpPr txBox="1"/>
          <p:nvPr/>
        </p:nvSpPr>
        <p:spPr>
          <a:xfrm>
            <a:off x="7574583" y="3431696"/>
            <a:ext cx="17226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成果交付已逾兩年</a:t>
            </a: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3F27BBFE-ED1B-4388-8B07-5020AC692E92}"/>
              </a:ext>
            </a:extLst>
          </p:cNvPr>
          <p:cNvSpPr txBox="1"/>
          <p:nvPr/>
        </p:nvSpPr>
        <p:spPr>
          <a:xfrm>
            <a:off x="7539518" y="3623523"/>
            <a:ext cx="17226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成果交付已逾兩年</a:t>
            </a: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5118F4F4-6253-4A8D-BF74-8F183885CECB}"/>
              </a:ext>
            </a:extLst>
          </p:cNvPr>
          <p:cNvSpPr txBox="1"/>
          <p:nvPr/>
        </p:nvSpPr>
        <p:spPr>
          <a:xfrm>
            <a:off x="7297719" y="4726994"/>
            <a:ext cx="17226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金額較大</a:t>
            </a: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4A75D138-364B-438D-95D5-F5D1B72EFE5A}"/>
              </a:ext>
            </a:extLst>
          </p:cNvPr>
          <p:cNvSpPr txBox="1"/>
          <p:nvPr/>
        </p:nvSpPr>
        <p:spPr>
          <a:xfrm>
            <a:off x="1419266" y="6023060"/>
            <a:ext cx="676501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TW" altLang="en-US" sz="1400" dirty="0">
                <a:latin typeface="+mj-ea"/>
                <a:ea typeface="+mj-ea"/>
              </a:rPr>
              <a:t> 請各主管督導已結案計畫驗收進度</a:t>
            </a:r>
            <a:r>
              <a:rPr lang="en-US" altLang="zh-TW" sz="1400" dirty="0">
                <a:latin typeface="+mj-ea"/>
                <a:ea typeface="+mj-ea"/>
              </a:rPr>
              <a:t>,</a:t>
            </a:r>
            <a:r>
              <a:rPr lang="zh-TW" altLang="en-US" sz="1400" dirty="0">
                <a:latin typeface="+mj-ea"/>
                <a:ea typeface="+mj-ea"/>
              </a:rPr>
              <a:t>以利如期開立發票進行收款</a:t>
            </a:r>
            <a:endParaRPr lang="en-US" altLang="zh-TW" sz="1400" dirty="0">
              <a:latin typeface="+mj-ea"/>
              <a:ea typeface="+mj-ea"/>
            </a:endParaRPr>
          </a:p>
          <a:p>
            <a:pPr algn="l"/>
            <a:r>
              <a:rPr lang="zh-TW" altLang="en-US" sz="1400" dirty="0">
                <a:latin typeface="+mj-ea"/>
                <a:ea typeface="+mj-ea"/>
              </a:rPr>
              <a:t> 合約訂定應盡量考慮投入與收款取得平衡</a:t>
            </a: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A8BB73A5-1BFC-486B-ADC8-5BC2BD248DE5}"/>
              </a:ext>
            </a:extLst>
          </p:cNvPr>
          <p:cNvSpPr txBox="1"/>
          <p:nvPr/>
        </p:nvSpPr>
        <p:spPr>
          <a:xfrm>
            <a:off x="7520417" y="3231675"/>
            <a:ext cx="17226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成果交付已逾兩年</a:t>
            </a:r>
          </a:p>
        </p:txBody>
      </p:sp>
      <p:sp>
        <p:nvSpPr>
          <p:cNvPr id="24" name="Freeform 512">
            <a:extLst>
              <a:ext uri="{FF2B5EF4-FFF2-40B4-BE49-F238E27FC236}">
                <a16:creationId xmlns:a16="http://schemas.microsoft.com/office/drawing/2014/main" id="{F08B66CB-B059-44AF-BD92-4D3D7EDADDEC}"/>
              </a:ext>
            </a:extLst>
          </p:cNvPr>
          <p:cNvSpPr>
            <a:spLocks/>
          </p:cNvSpPr>
          <p:nvPr/>
        </p:nvSpPr>
        <p:spPr bwMode="auto">
          <a:xfrm>
            <a:off x="1159403" y="6095324"/>
            <a:ext cx="230968" cy="302794"/>
          </a:xfrm>
          <a:custGeom>
            <a:avLst/>
            <a:gdLst>
              <a:gd name="T0" fmla="*/ 54 w 106"/>
              <a:gd name="T1" fmla="*/ 105 h 210"/>
              <a:gd name="T2" fmla="*/ 0 w 106"/>
              <a:gd name="T3" fmla="*/ 159 h 210"/>
              <a:gd name="T4" fmla="*/ 0 w 106"/>
              <a:gd name="T5" fmla="*/ 210 h 210"/>
              <a:gd name="T6" fmla="*/ 0 w 106"/>
              <a:gd name="T7" fmla="*/ 210 h 210"/>
              <a:gd name="T8" fmla="*/ 106 w 106"/>
              <a:gd name="T9" fmla="*/ 105 h 210"/>
              <a:gd name="T10" fmla="*/ 0 w 106"/>
              <a:gd name="T11" fmla="*/ 0 h 210"/>
              <a:gd name="T12" fmla="*/ 0 w 106"/>
              <a:gd name="T13" fmla="*/ 0 h 210"/>
              <a:gd name="T14" fmla="*/ 0 w 106"/>
              <a:gd name="T15" fmla="*/ 51 h 210"/>
              <a:gd name="T16" fmla="*/ 54 w 106"/>
              <a:gd name="T17" fmla="*/ 105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6" h="210">
                <a:moveTo>
                  <a:pt x="54" y="105"/>
                </a:moveTo>
                <a:lnTo>
                  <a:pt x="0" y="159"/>
                </a:lnTo>
                <a:lnTo>
                  <a:pt x="0" y="210"/>
                </a:lnTo>
                <a:lnTo>
                  <a:pt x="0" y="210"/>
                </a:lnTo>
                <a:lnTo>
                  <a:pt x="106" y="105"/>
                </a:lnTo>
                <a:lnTo>
                  <a:pt x="0" y="0"/>
                </a:lnTo>
                <a:lnTo>
                  <a:pt x="0" y="0"/>
                </a:lnTo>
                <a:lnTo>
                  <a:pt x="0" y="51"/>
                </a:lnTo>
                <a:lnTo>
                  <a:pt x="54" y="105"/>
                </a:lnTo>
                <a:close/>
              </a:path>
            </a:pathLst>
          </a:custGeom>
          <a:solidFill>
            <a:schemeClr val="accent5"/>
          </a:solidFill>
          <a:ln>
            <a:solidFill>
              <a:schemeClr val="accent5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5179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5899" algn="l" defTabSz="95179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1799" algn="l" defTabSz="95179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7698" algn="l" defTabSz="95179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03598" algn="l" defTabSz="95179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79497" algn="l" defTabSz="95179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55397" algn="l" defTabSz="95179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31296" algn="l" defTabSz="95179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07196" algn="l" defTabSz="95179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>
              <a:solidFill>
                <a:srgbClr val="3399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1162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18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52754" y="182652"/>
            <a:ext cx="8973259" cy="688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應計收入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企業收入認列超過開立發票數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結案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90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天內及尚未結案金額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超過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萬以上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</a:p>
          <a:p>
            <a:endParaRPr lang="zh-TW" altLang="en-US" sz="2000" b="1" kern="12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CDDC127C-D4BF-46B7-9C79-3375DB1AA771}"/>
              </a:ext>
            </a:extLst>
          </p:cNvPr>
          <p:cNvGrpSpPr/>
          <p:nvPr/>
        </p:nvGrpSpPr>
        <p:grpSpPr>
          <a:xfrm>
            <a:off x="1159403" y="5985111"/>
            <a:ext cx="6764650" cy="523220"/>
            <a:chOff x="1562591" y="5920707"/>
            <a:chExt cx="4928458" cy="523220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7DE9561B-192A-4423-88F8-7B6D374D81E8}"/>
                </a:ext>
              </a:extLst>
            </p:cNvPr>
            <p:cNvSpPr/>
            <p:nvPr/>
          </p:nvSpPr>
          <p:spPr>
            <a:xfrm>
              <a:off x="1919049" y="5920707"/>
              <a:ext cx="4572000" cy="52322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l"/>
              <a:r>
                <a:rPr lang="zh-TW" altLang="en-US" sz="1400" dirty="0">
                  <a:latin typeface="+mj-ea"/>
                  <a:ea typeface="+mj-ea"/>
                </a:rPr>
                <a:t>請各主管督導已結案計畫驗收進度</a:t>
              </a:r>
              <a:r>
                <a:rPr lang="en-US" altLang="zh-TW" sz="1400" dirty="0">
                  <a:latin typeface="+mj-ea"/>
                  <a:ea typeface="+mj-ea"/>
                </a:rPr>
                <a:t>,</a:t>
              </a:r>
              <a:r>
                <a:rPr lang="zh-TW" altLang="en-US" sz="1400" dirty="0">
                  <a:latin typeface="+mj-ea"/>
                  <a:ea typeface="+mj-ea"/>
                </a:rPr>
                <a:t>以利如期開立發票進行收款</a:t>
              </a:r>
              <a:endParaRPr lang="en-US" altLang="zh-TW" sz="1400" dirty="0">
                <a:latin typeface="+mj-ea"/>
                <a:ea typeface="+mj-ea"/>
              </a:endParaRPr>
            </a:p>
            <a:p>
              <a:pPr algn="l"/>
              <a:r>
                <a:rPr lang="zh-TW" altLang="en-US" sz="1400" dirty="0">
                  <a:latin typeface="+mj-ea"/>
                  <a:ea typeface="+mj-ea"/>
                </a:rPr>
                <a:t> 合約訂定應盡量考慮投入與收款取得平衡</a:t>
              </a:r>
            </a:p>
          </p:txBody>
        </p:sp>
        <p:sp>
          <p:nvSpPr>
            <p:cNvPr id="9" name="Freeform 512">
              <a:extLst>
                <a:ext uri="{FF2B5EF4-FFF2-40B4-BE49-F238E27FC236}">
                  <a16:creationId xmlns:a16="http://schemas.microsoft.com/office/drawing/2014/main" id="{FDE02936-606B-4F6B-AC5C-E8B2B7BB4EC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62591" y="6030920"/>
              <a:ext cx="168274" cy="302794"/>
            </a:xfrm>
            <a:custGeom>
              <a:avLst/>
              <a:gdLst>
                <a:gd name="T0" fmla="*/ 54 w 106"/>
                <a:gd name="T1" fmla="*/ 105 h 210"/>
                <a:gd name="T2" fmla="*/ 0 w 106"/>
                <a:gd name="T3" fmla="*/ 159 h 210"/>
                <a:gd name="T4" fmla="*/ 0 w 106"/>
                <a:gd name="T5" fmla="*/ 210 h 210"/>
                <a:gd name="T6" fmla="*/ 0 w 106"/>
                <a:gd name="T7" fmla="*/ 210 h 210"/>
                <a:gd name="T8" fmla="*/ 106 w 106"/>
                <a:gd name="T9" fmla="*/ 105 h 210"/>
                <a:gd name="T10" fmla="*/ 0 w 106"/>
                <a:gd name="T11" fmla="*/ 0 h 210"/>
                <a:gd name="T12" fmla="*/ 0 w 106"/>
                <a:gd name="T13" fmla="*/ 0 h 210"/>
                <a:gd name="T14" fmla="*/ 0 w 106"/>
                <a:gd name="T15" fmla="*/ 51 h 210"/>
                <a:gd name="T16" fmla="*/ 54 w 106"/>
                <a:gd name="T17" fmla="*/ 105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6" h="210">
                  <a:moveTo>
                    <a:pt x="54" y="105"/>
                  </a:moveTo>
                  <a:lnTo>
                    <a:pt x="0" y="159"/>
                  </a:lnTo>
                  <a:lnTo>
                    <a:pt x="0" y="210"/>
                  </a:lnTo>
                  <a:lnTo>
                    <a:pt x="0" y="210"/>
                  </a:lnTo>
                  <a:lnTo>
                    <a:pt x="106" y="105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51"/>
                  </a:lnTo>
                  <a:lnTo>
                    <a:pt x="54" y="105"/>
                  </a:lnTo>
                  <a:close/>
                </a:path>
              </a:pathLst>
            </a:custGeom>
            <a:solidFill>
              <a:schemeClr val="accent5"/>
            </a:solidFill>
            <a:ln>
              <a:solidFill>
                <a:schemeClr val="accent5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75899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51799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427698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03598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379497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855397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331296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07196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dirty="0">
                <a:solidFill>
                  <a:srgbClr val="3399FF"/>
                </a:solidFill>
              </a:endParaRPr>
            </a:p>
          </p:txBody>
        </p:sp>
      </p:grpSp>
      <p:pic>
        <p:nvPicPr>
          <p:cNvPr id="12" name="圖片 11">
            <a:extLst>
              <a:ext uri="{FF2B5EF4-FFF2-40B4-BE49-F238E27FC236}">
                <a16:creationId xmlns:a16="http://schemas.microsoft.com/office/drawing/2014/main" id="{704D4576-1C25-4EE6-8D13-BA5E93F479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741" y="1061764"/>
            <a:ext cx="8067023" cy="4787243"/>
          </a:xfrm>
          <a:prstGeom prst="rect">
            <a:avLst/>
          </a:prstGeom>
        </p:spPr>
      </p:pic>
      <p:sp>
        <p:nvSpPr>
          <p:cNvPr id="2" name="橢圓 1">
            <a:extLst>
              <a:ext uri="{FF2B5EF4-FFF2-40B4-BE49-F238E27FC236}">
                <a16:creationId xmlns:a16="http://schemas.microsoft.com/office/drawing/2014/main" id="{102C95C5-6A38-41EF-B39E-2B236E4E237E}"/>
              </a:ext>
            </a:extLst>
          </p:cNvPr>
          <p:cNvSpPr/>
          <p:nvPr/>
        </p:nvSpPr>
        <p:spPr bwMode="auto">
          <a:xfrm>
            <a:off x="4384267" y="4563836"/>
            <a:ext cx="551090" cy="310243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98888BE1-4A5E-4944-A1E5-87FB3FF069B5}"/>
              </a:ext>
            </a:extLst>
          </p:cNvPr>
          <p:cNvSpPr/>
          <p:nvPr/>
        </p:nvSpPr>
        <p:spPr bwMode="auto">
          <a:xfrm>
            <a:off x="4337323" y="5164626"/>
            <a:ext cx="644979" cy="393834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51BF9E28-A08D-4405-BFA9-BA1B8D20E443}"/>
              </a:ext>
            </a:extLst>
          </p:cNvPr>
          <p:cNvSpPr txBox="1"/>
          <p:nvPr/>
        </p:nvSpPr>
        <p:spPr>
          <a:xfrm>
            <a:off x="7354287" y="4563836"/>
            <a:ext cx="17669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solidFill>
                  <a:srgbClr val="0000FF"/>
                </a:solidFill>
              </a:rPr>
              <a:t>款項未收，計畫延展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55A84322-13BC-4C73-B09F-C51BD162842A}"/>
              </a:ext>
            </a:extLst>
          </p:cNvPr>
          <p:cNvSpPr txBox="1"/>
          <p:nvPr/>
        </p:nvSpPr>
        <p:spPr>
          <a:xfrm>
            <a:off x="7259059" y="5210499"/>
            <a:ext cx="17669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solidFill>
                  <a:srgbClr val="0000FF"/>
                </a:solidFill>
              </a:rPr>
              <a:t>計畫延展</a:t>
            </a:r>
            <a:r>
              <a:rPr lang="en-US" altLang="zh-TW" sz="1200" dirty="0">
                <a:solidFill>
                  <a:srgbClr val="0000FF"/>
                </a:solidFill>
              </a:rPr>
              <a:t>? </a:t>
            </a:r>
            <a:r>
              <a:rPr lang="zh-TW" altLang="en-US" sz="1200" dirty="0">
                <a:solidFill>
                  <a:srgbClr val="0000FF"/>
                </a:solidFill>
              </a:rPr>
              <a:t>協議中止</a:t>
            </a:r>
            <a:r>
              <a:rPr lang="en-US" altLang="zh-TW" sz="1200" dirty="0">
                <a:solidFill>
                  <a:srgbClr val="0000FF"/>
                </a:solidFill>
              </a:rPr>
              <a:t>?</a:t>
            </a:r>
            <a:endParaRPr lang="zh-TW" altLang="en-US" sz="1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1049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19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52754" y="182652"/>
            <a:ext cx="8973259" cy="688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應計收入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企業收入認列超過開立發票數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結案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90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天內及尚未結案金額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超過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萬以上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</a:p>
          <a:p>
            <a:endParaRPr lang="zh-TW" altLang="en-US" sz="2000" b="1" kern="12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CDDC127C-D4BF-46B7-9C79-3375DB1AA771}"/>
              </a:ext>
            </a:extLst>
          </p:cNvPr>
          <p:cNvGrpSpPr/>
          <p:nvPr/>
        </p:nvGrpSpPr>
        <p:grpSpPr>
          <a:xfrm>
            <a:off x="1193225" y="5599251"/>
            <a:ext cx="6974067" cy="523220"/>
            <a:chOff x="1604461" y="5629440"/>
            <a:chExt cx="5081031" cy="523220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7DE9561B-192A-4423-88F8-7B6D374D81E8}"/>
                </a:ext>
              </a:extLst>
            </p:cNvPr>
            <p:cNvSpPr/>
            <p:nvPr/>
          </p:nvSpPr>
          <p:spPr>
            <a:xfrm>
              <a:off x="2079002" y="5629440"/>
              <a:ext cx="460649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zh-TW" altLang="en-US" sz="1400" dirty="0">
                  <a:latin typeface="+mj-ea"/>
                  <a:ea typeface="+mj-ea"/>
                </a:rPr>
                <a:t>請各主管督導已結案計畫驗收進度</a:t>
              </a:r>
              <a:r>
                <a:rPr lang="en-US" altLang="zh-TW" sz="1400" dirty="0">
                  <a:latin typeface="+mj-ea"/>
                  <a:ea typeface="+mj-ea"/>
                </a:rPr>
                <a:t>,</a:t>
              </a:r>
              <a:r>
                <a:rPr lang="zh-TW" altLang="en-US" sz="1400" dirty="0">
                  <a:latin typeface="+mj-ea"/>
                  <a:ea typeface="+mj-ea"/>
                </a:rPr>
                <a:t>以利如期開立發票進行收款</a:t>
              </a:r>
              <a:endParaRPr lang="en-US" altLang="zh-TW" sz="1400" dirty="0">
                <a:latin typeface="+mj-ea"/>
                <a:ea typeface="+mj-ea"/>
              </a:endParaRPr>
            </a:p>
            <a:p>
              <a:pPr algn="l"/>
              <a:r>
                <a:rPr lang="zh-TW" altLang="en-US" sz="1400" dirty="0">
                  <a:latin typeface="+mj-ea"/>
                  <a:ea typeface="+mj-ea"/>
                </a:rPr>
                <a:t> 合約訂定應盡量考慮投入與收款取得平衡</a:t>
              </a:r>
            </a:p>
          </p:txBody>
        </p:sp>
        <p:sp>
          <p:nvSpPr>
            <p:cNvPr id="9" name="Freeform 512">
              <a:extLst>
                <a:ext uri="{FF2B5EF4-FFF2-40B4-BE49-F238E27FC236}">
                  <a16:creationId xmlns:a16="http://schemas.microsoft.com/office/drawing/2014/main" id="{FDE02936-606B-4F6B-AC5C-E8B2B7BB4EC1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4461" y="5638838"/>
              <a:ext cx="168274" cy="302794"/>
            </a:xfrm>
            <a:custGeom>
              <a:avLst/>
              <a:gdLst>
                <a:gd name="T0" fmla="*/ 54 w 106"/>
                <a:gd name="T1" fmla="*/ 105 h 210"/>
                <a:gd name="T2" fmla="*/ 0 w 106"/>
                <a:gd name="T3" fmla="*/ 159 h 210"/>
                <a:gd name="T4" fmla="*/ 0 w 106"/>
                <a:gd name="T5" fmla="*/ 210 h 210"/>
                <a:gd name="T6" fmla="*/ 0 w 106"/>
                <a:gd name="T7" fmla="*/ 210 h 210"/>
                <a:gd name="T8" fmla="*/ 106 w 106"/>
                <a:gd name="T9" fmla="*/ 105 h 210"/>
                <a:gd name="T10" fmla="*/ 0 w 106"/>
                <a:gd name="T11" fmla="*/ 0 h 210"/>
                <a:gd name="T12" fmla="*/ 0 w 106"/>
                <a:gd name="T13" fmla="*/ 0 h 210"/>
                <a:gd name="T14" fmla="*/ 0 w 106"/>
                <a:gd name="T15" fmla="*/ 51 h 210"/>
                <a:gd name="T16" fmla="*/ 54 w 106"/>
                <a:gd name="T17" fmla="*/ 105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6" h="210">
                  <a:moveTo>
                    <a:pt x="54" y="105"/>
                  </a:moveTo>
                  <a:lnTo>
                    <a:pt x="0" y="159"/>
                  </a:lnTo>
                  <a:lnTo>
                    <a:pt x="0" y="210"/>
                  </a:lnTo>
                  <a:lnTo>
                    <a:pt x="0" y="210"/>
                  </a:lnTo>
                  <a:lnTo>
                    <a:pt x="106" y="105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51"/>
                  </a:lnTo>
                  <a:lnTo>
                    <a:pt x="54" y="105"/>
                  </a:lnTo>
                  <a:close/>
                </a:path>
              </a:pathLst>
            </a:custGeom>
            <a:solidFill>
              <a:schemeClr val="accent5"/>
            </a:solidFill>
            <a:ln>
              <a:solidFill>
                <a:schemeClr val="accent5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75899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51799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427698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03598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379497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855397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331296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07196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dirty="0">
                <a:solidFill>
                  <a:srgbClr val="3399FF"/>
                </a:solidFill>
              </a:endParaRPr>
            </a:p>
          </p:txBody>
        </p:sp>
      </p:grpSp>
      <p:pic>
        <p:nvPicPr>
          <p:cNvPr id="5" name="圖片 4">
            <a:extLst>
              <a:ext uri="{FF2B5EF4-FFF2-40B4-BE49-F238E27FC236}">
                <a16:creationId xmlns:a16="http://schemas.microsoft.com/office/drawing/2014/main" id="{9A96E3C6-B047-40AC-BC67-D59C1A1351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736" y="1071813"/>
            <a:ext cx="7378147" cy="3630816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9A24C4F6-1036-434B-B10F-E570903F7FE1}"/>
              </a:ext>
            </a:extLst>
          </p:cNvPr>
          <p:cNvSpPr txBox="1"/>
          <p:nvPr/>
        </p:nvSpPr>
        <p:spPr>
          <a:xfrm>
            <a:off x="6932588" y="2534759"/>
            <a:ext cx="18766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solidFill>
                  <a:srgbClr val="0000FF"/>
                </a:solidFill>
                <a:latin typeface="+mj-ea"/>
                <a:ea typeface="+mj-ea"/>
              </a:rPr>
              <a:t>已於</a:t>
            </a:r>
            <a:r>
              <a:rPr lang="en-US" altLang="zh-TW" sz="1200" dirty="0">
                <a:solidFill>
                  <a:srgbClr val="0000FF"/>
                </a:solidFill>
                <a:latin typeface="+mj-ea"/>
                <a:ea typeface="+mj-ea"/>
              </a:rPr>
              <a:t>2/13</a:t>
            </a:r>
            <a:r>
              <a:rPr lang="zh-TW" altLang="en-US" sz="1200" dirty="0">
                <a:solidFill>
                  <a:srgbClr val="0000FF"/>
                </a:solidFill>
                <a:latin typeface="+mj-ea"/>
                <a:ea typeface="+mj-ea"/>
              </a:rPr>
              <a:t>開立發票</a:t>
            </a:r>
            <a:r>
              <a:rPr lang="en-US" altLang="zh-TW" sz="1200" dirty="0">
                <a:solidFill>
                  <a:srgbClr val="0000FF"/>
                </a:solidFill>
                <a:latin typeface="+mj-ea"/>
                <a:ea typeface="+mj-ea"/>
              </a:rPr>
              <a:t>2,750</a:t>
            </a:r>
            <a:endParaRPr lang="zh-TW" altLang="en-US" sz="1200" dirty="0">
              <a:solidFill>
                <a:srgbClr val="0000FF"/>
              </a:solidFill>
              <a:latin typeface="+mj-ea"/>
              <a:ea typeface="+mj-ea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DBA839B0-945C-49D6-BB9B-9F3D09C3C199}"/>
              </a:ext>
            </a:extLst>
          </p:cNvPr>
          <p:cNvSpPr txBox="1"/>
          <p:nvPr/>
        </p:nvSpPr>
        <p:spPr>
          <a:xfrm>
            <a:off x="6852456" y="3928505"/>
            <a:ext cx="18766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>
                <a:solidFill>
                  <a:srgbClr val="0000FF"/>
                </a:solidFill>
                <a:latin typeface="+mj-ea"/>
                <a:ea typeface="+mj-ea"/>
              </a:rPr>
              <a:t>*</a:t>
            </a:r>
            <a:r>
              <a:rPr lang="zh-TW" altLang="en-US" sz="1200" dirty="0">
                <a:solidFill>
                  <a:srgbClr val="0000FF"/>
                </a:solidFill>
                <a:latin typeface="+mj-ea"/>
                <a:ea typeface="+mj-ea"/>
              </a:rPr>
              <a:t>已於</a:t>
            </a:r>
            <a:r>
              <a:rPr lang="en-US" altLang="zh-TW" sz="1200" dirty="0">
                <a:solidFill>
                  <a:srgbClr val="0000FF"/>
                </a:solidFill>
                <a:latin typeface="+mj-ea"/>
                <a:ea typeface="+mj-ea"/>
              </a:rPr>
              <a:t>2/18</a:t>
            </a:r>
            <a:r>
              <a:rPr lang="zh-TW" altLang="en-US" sz="1200" dirty="0">
                <a:solidFill>
                  <a:srgbClr val="0000FF"/>
                </a:solidFill>
                <a:latin typeface="+mj-ea"/>
                <a:ea typeface="+mj-ea"/>
              </a:rPr>
              <a:t>全數開立發票</a:t>
            </a:r>
          </a:p>
        </p:txBody>
      </p:sp>
    </p:spTree>
    <p:extLst>
      <p:ext uri="{BB962C8B-B14F-4D97-AF65-F5344CB8AC3E}">
        <p14:creationId xmlns:p14="http://schemas.microsoft.com/office/powerpoint/2010/main" val="4012424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285F588A-4101-4998-85E2-B286BE69D9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2</a:t>
            </a:fld>
            <a:endParaRPr lang="zh-TW" altLang="en-US" dirty="0"/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B35367C3-45C4-41E4-8AC3-0CE870A1F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0573" y="78504"/>
            <a:ext cx="6122121" cy="709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sz="2400" b="1" i="0" u="none" strike="noStrike" dirty="0">
                <a:solidFill>
                  <a:schemeClr val="accent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財務指標</a:t>
            </a:r>
            <a:endParaRPr lang="zh-TW" altLang="en-US" sz="2800" b="1" dirty="0">
              <a:solidFill>
                <a:schemeClr val="accent1"/>
              </a:solidFill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156A39F4-A933-4626-A7BD-589C17515E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543" y="485998"/>
            <a:ext cx="8304589" cy="566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9106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20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52754" y="182652"/>
            <a:ext cx="8973259" cy="688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應計收入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企業收入認列超過開立發票數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結案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90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天內及尚未結案金額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超過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萬以上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</a:p>
          <a:p>
            <a:endParaRPr lang="zh-TW" altLang="en-US" sz="2000" b="1" kern="12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CDDC127C-D4BF-46B7-9C79-3375DB1AA771}"/>
              </a:ext>
            </a:extLst>
          </p:cNvPr>
          <p:cNvGrpSpPr/>
          <p:nvPr/>
        </p:nvGrpSpPr>
        <p:grpSpPr>
          <a:xfrm>
            <a:off x="1094505" y="5977978"/>
            <a:ext cx="6766486" cy="523220"/>
            <a:chOff x="1675294" y="5338695"/>
            <a:chExt cx="4929795" cy="523220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7DE9561B-192A-4423-88F8-7B6D374D81E8}"/>
                </a:ext>
              </a:extLst>
            </p:cNvPr>
            <p:cNvSpPr/>
            <p:nvPr/>
          </p:nvSpPr>
          <p:spPr>
            <a:xfrm>
              <a:off x="2033089" y="5338695"/>
              <a:ext cx="457200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zh-TW" altLang="en-US" sz="1400" dirty="0">
                  <a:latin typeface="+mj-ea"/>
                  <a:ea typeface="+mj-ea"/>
                </a:rPr>
                <a:t>請各主管督導已結案計畫驗收進度</a:t>
              </a:r>
              <a:r>
                <a:rPr lang="en-US" altLang="zh-TW" sz="1400" dirty="0">
                  <a:latin typeface="+mj-ea"/>
                  <a:ea typeface="+mj-ea"/>
                </a:rPr>
                <a:t>,</a:t>
              </a:r>
              <a:r>
                <a:rPr lang="zh-TW" altLang="en-US" sz="1400" dirty="0">
                  <a:latin typeface="+mj-ea"/>
                  <a:ea typeface="+mj-ea"/>
                </a:rPr>
                <a:t>以利如期開立發票進行收款</a:t>
              </a:r>
              <a:endParaRPr lang="en-US" altLang="zh-TW" sz="1400" dirty="0">
                <a:latin typeface="+mj-ea"/>
                <a:ea typeface="+mj-ea"/>
              </a:endParaRPr>
            </a:p>
            <a:p>
              <a:pPr algn="l"/>
              <a:r>
                <a:rPr lang="zh-TW" altLang="en-US" sz="1400" dirty="0">
                  <a:latin typeface="+mj-ea"/>
                  <a:ea typeface="+mj-ea"/>
                </a:rPr>
                <a:t> 合約訂定應盡量考慮投入與收款取得平衡</a:t>
              </a:r>
            </a:p>
          </p:txBody>
        </p:sp>
        <p:sp>
          <p:nvSpPr>
            <p:cNvPr id="9" name="Freeform 512">
              <a:extLst>
                <a:ext uri="{FF2B5EF4-FFF2-40B4-BE49-F238E27FC236}">
                  <a16:creationId xmlns:a16="http://schemas.microsoft.com/office/drawing/2014/main" id="{FDE02936-606B-4F6B-AC5C-E8B2B7BB4EC1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5294" y="5448908"/>
              <a:ext cx="168274" cy="302794"/>
            </a:xfrm>
            <a:custGeom>
              <a:avLst/>
              <a:gdLst>
                <a:gd name="T0" fmla="*/ 54 w 106"/>
                <a:gd name="T1" fmla="*/ 105 h 210"/>
                <a:gd name="T2" fmla="*/ 0 w 106"/>
                <a:gd name="T3" fmla="*/ 159 h 210"/>
                <a:gd name="T4" fmla="*/ 0 w 106"/>
                <a:gd name="T5" fmla="*/ 210 h 210"/>
                <a:gd name="T6" fmla="*/ 0 w 106"/>
                <a:gd name="T7" fmla="*/ 210 h 210"/>
                <a:gd name="T8" fmla="*/ 106 w 106"/>
                <a:gd name="T9" fmla="*/ 105 h 210"/>
                <a:gd name="T10" fmla="*/ 0 w 106"/>
                <a:gd name="T11" fmla="*/ 0 h 210"/>
                <a:gd name="T12" fmla="*/ 0 w 106"/>
                <a:gd name="T13" fmla="*/ 0 h 210"/>
                <a:gd name="T14" fmla="*/ 0 w 106"/>
                <a:gd name="T15" fmla="*/ 51 h 210"/>
                <a:gd name="T16" fmla="*/ 54 w 106"/>
                <a:gd name="T17" fmla="*/ 105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6" h="210">
                  <a:moveTo>
                    <a:pt x="54" y="105"/>
                  </a:moveTo>
                  <a:lnTo>
                    <a:pt x="0" y="159"/>
                  </a:lnTo>
                  <a:lnTo>
                    <a:pt x="0" y="210"/>
                  </a:lnTo>
                  <a:lnTo>
                    <a:pt x="0" y="210"/>
                  </a:lnTo>
                  <a:lnTo>
                    <a:pt x="106" y="105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51"/>
                  </a:lnTo>
                  <a:lnTo>
                    <a:pt x="54" y="105"/>
                  </a:lnTo>
                  <a:close/>
                </a:path>
              </a:pathLst>
            </a:custGeom>
            <a:solidFill>
              <a:schemeClr val="accent5"/>
            </a:solidFill>
            <a:ln>
              <a:solidFill>
                <a:schemeClr val="accent5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75899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51799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427698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03598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379497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855397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331296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07196" algn="l" defTabSz="951799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dirty="0">
                <a:solidFill>
                  <a:srgbClr val="3399FF"/>
                </a:solidFill>
              </a:endParaRPr>
            </a:p>
          </p:txBody>
        </p:sp>
      </p:grp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33E24DA3-C0F8-44BB-8676-5AC99622B626}"/>
              </a:ext>
            </a:extLst>
          </p:cNvPr>
          <p:cNvSpPr txBox="1"/>
          <p:nvPr/>
        </p:nvSpPr>
        <p:spPr>
          <a:xfrm>
            <a:off x="6796126" y="2522389"/>
            <a:ext cx="18766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>
                <a:solidFill>
                  <a:srgbClr val="0000FF"/>
                </a:solidFill>
                <a:latin typeface="+mj-ea"/>
                <a:ea typeface="+mj-ea"/>
              </a:rPr>
              <a:t>*</a:t>
            </a:r>
            <a:r>
              <a:rPr lang="zh-TW" altLang="en-US" sz="1200" dirty="0">
                <a:solidFill>
                  <a:srgbClr val="0000FF"/>
                </a:solidFill>
                <a:latin typeface="+mj-ea"/>
                <a:ea typeface="+mj-ea"/>
              </a:rPr>
              <a:t>已於</a:t>
            </a:r>
            <a:r>
              <a:rPr lang="en-US" altLang="zh-TW" sz="1200" dirty="0">
                <a:solidFill>
                  <a:srgbClr val="0000FF"/>
                </a:solidFill>
                <a:latin typeface="+mj-ea"/>
                <a:ea typeface="+mj-ea"/>
              </a:rPr>
              <a:t>2/18</a:t>
            </a:r>
            <a:r>
              <a:rPr lang="zh-TW" altLang="en-US" sz="1200" dirty="0">
                <a:solidFill>
                  <a:srgbClr val="0000FF"/>
                </a:solidFill>
                <a:latin typeface="+mj-ea"/>
                <a:ea typeface="+mj-ea"/>
              </a:rPr>
              <a:t>開立</a:t>
            </a:r>
            <a:r>
              <a:rPr lang="en-US" altLang="zh-TW" sz="1200" dirty="0">
                <a:solidFill>
                  <a:srgbClr val="0000FF"/>
                </a:solidFill>
                <a:latin typeface="+mj-ea"/>
                <a:ea typeface="+mj-ea"/>
              </a:rPr>
              <a:t>5,200</a:t>
            </a:r>
            <a:endParaRPr lang="zh-TW" altLang="en-US" sz="1200" dirty="0">
              <a:solidFill>
                <a:srgbClr val="0000FF"/>
              </a:solidFill>
              <a:latin typeface="+mj-ea"/>
              <a:ea typeface="+mj-ea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32E2AC64-67DE-4844-8674-939B8D660461}"/>
              </a:ext>
            </a:extLst>
          </p:cNvPr>
          <p:cNvSpPr txBox="1"/>
          <p:nvPr/>
        </p:nvSpPr>
        <p:spPr>
          <a:xfrm>
            <a:off x="6922653" y="3368091"/>
            <a:ext cx="18766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solidFill>
                  <a:srgbClr val="0000FF"/>
                </a:solidFill>
                <a:latin typeface="+mj-ea"/>
                <a:ea typeface="+mj-ea"/>
              </a:rPr>
              <a:t>已於</a:t>
            </a:r>
            <a:r>
              <a:rPr lang="en-US" altLang="zh-TW" sz="1200" dirty="0">
                <a:solidFill>
                  <a:srgbClr val="0000FF"/>
                </a:solidFill>
                <a:latin typeface="+mj-ea"/>
                <a:ea typeface="+mj-ea"/>
              </a:rPr>
              <a:t>2/12</a:t>
            </a:r>
            <a:r>
              <a:rPr lang="zh-TW" altLang="en-US" sz="1200" dirty="0">
                <a:solidFill>
                  <a:srgbClr val="0000FF"/>
                </a:solidFill>
                <a:latin typeface="+mj-ea"/>
                <a:ea typeface="+mj-ea"/>
              </a:rPr>
              <a:t>開立</a:t>
            </a:r>
            <a:r>
              <a:rPr lang="en-US" altLang="zh-TW" sz="1200" dirty="0">
                <a:solidFill>
                  <a:srgbClr val="0000FF"/>
                </a:solidFill>
                <a:latin typeface="+mj-ea"/>
                <a:ea typeface="+mj-ea"/>
              </a:rPr>
              <a:t>1,400</a:t>
            </a:r>
            <a:endParaRPr lang="zh-TW" altLang="en-US" sz="1200" dirty="0">
              <a:solidFill>
                <a:srgbClr val="0000FF"/>
              </a:solidFill>
              <a:latin typeface="+mj-ea"/>
              <a:ea typeface="+mj-ea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01243542-3DCF-498D-8E3C-1FA7DD2C13BD}"/>
              </a:ext>
            </a:extLst>
          </p:cNvPr>
          <p:cNvSpPr txBox="1"/>
          <p:nvPr/>
        </p:nvSpPr>
        <p:spPr>
          <a:xfrm>
            <a:off x="6922653" y="3679820"/>
            <a:ext cx="18766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solidFill>
                  <a:srgbClr val="0000FF"/>
                </a:solidFill>
                <a:latin typeface="+mj-ea"/>
                <a:ea typeface="+mj-ea"/>
              </a:rPr>
              <a:t>已於</a:t>
            </a:r>
            <a:r>
              <a:rPr lang="en-US" altLang="zh-TW" sz="1200" dirty="0">
                <a:solidFill>
                  <a:srgbClr val="0000FF"/>
                </a:solidFill>
                <a:latin typeface="+mj-ea"/>
                <a:ea typeface="+mj-ea"/>
              </a:rPr>
              <a:t>2/14</a:t>
            </a:r>
            <a:r>
              <a:rPr lang="zh-TW" altLang="en-US" sz="1200" dirty="0">
                <a:solidFill>
                  <a:srgbClr val="0000FF"/>
                </a:solidFill>
                <a:latin typeface="+mj-ea"/>
                <a:ea typeface="+mj-ea"/>
              </a:rPr>
              <a:t>開立</a:t>
            </a:r>
            <a:r>
              <a:rPr lang="en-US" altLang="zh-TW" sz="1200" dirty="0">
                <a:solidFill>
                  <a:srgbClr val="0000FF"/>
                </a:solidFill>
                <a:latin typeface="+mj-ea"/>
                <a:ea typeface="+mj-ea"/>
              </a:rPr>
              <a:t>570</a:t>
            </a:r>
            <a:endParaRPr lang="zh-TW" altLang="en-US" sz="1200" dirty="0">
              <a:solidFill>
                <a:srgbClr val="0000FF"/>
              </a:solidFill>
              <a:latin typeface="+mj-ea"/>
              <a:ea typeface="+mj-ea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2FF4B314-9B57-4085-B874-31CB6F28CD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868" y="871016"/>
            <a:ext cx="7319596" cy="4760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263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285F588A-4101-4998-85E2-B286BE69D9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3</a:t>
            </a:fld>
            <a:endParaRPr lang="zh-TW" altLang="en-US" dirty="0"/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B35367C3-45C4-41E4-8AC3-0CE870A1F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1394" y="-3361"/>
            <a:ext cx="6122121" cy="709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收支餘絀</a:t>
            </a:r>
          </a:p>
          <a:p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AB02FCA8-0363-4094-BED3-920ECED119F1}"/>
              </a:ext>
            </a:extLst>
          </p:cNvPr>
          <p:cNvSpPr txBox="1"/>
          <p:nvPr/>
        </p:nvSpPr>
        <p:spPr>
          <a:xfrm>
            <a:off x="7097301" y="94511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DB9EE50D-A49B-473C-ABCA-63B3057F25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635" y="643890"/>
            <a:ext cx="7968343" cy="5699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555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92001" y="1825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營收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餘絀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4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DA8534-A63C-4238-9F91-307BC969A5E2}"/>
              </a:ext>
            </a:extLst>
          </p:cNvPr>
          <p:cNvSpPr txBox="1"/>
          <p:nvPr/>
        </p:nvSpPr>
        <p:spPr>
          <a:xfrm>
            <a:off x="7267342" y="502221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3089582C-F69E-4E3F-B6F5-7F59222AC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000" y="1031644"/>
            <a:ext cx="8184316" cy="4794711"/>
          </a:xfrm>
          <a:prstGeom prst="rect">
            <a:avLst/>
          </a:prstGeom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11E2752B-58F6-4195-B493-7C43F8E19AD5}"/>
              </a:ext>
            </a:extLst>
          </p:cNvPr>
          <p:cNvSpPr txBox="1"/>
          <p:nvPr/>
        </p:nvSpPr>
        <p:spPr>
          <a:xfrm>
            <a:off x="6147707" y="4686301"/>
            <a:ext cx="498022" cy="473528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solidFill>
                  <a:srgbClr val="FF0000"/>
                </a:solidFill>
                <a:latin typeface="+mj-ea"/>
                <a:ea typeface="+mj-ea"/>
              </a:rPr>
              <a:t>占比</a:t>
            </a:r>
            <a:r>
              <a:rPr lang="en-US" altLang="zh-TW" sz="1200" dirty="0">
                <a:solidFill>
                  <a:srgbClr val="FF0000"/>
                </a:solidFill>
                <a:latin typeface="+mj-ea"/>
                <a:ea typeface="+mj-ea"/>
              </a:rPr>
              <a:t>32%</a:t>
            </a:r>
            <a:endParaRPr lang="zh-TW" altLang="en-US" sz="12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EE7E25FC-1A32-48EE-BE85-2CFD722B646C}"/>
              </a:ext>
            </a:extLst>
          </p:cNvPr>
          <p:cNvSpPr txBox="1"/>
          <p:nvPr/>
        </p:nvSpPr>
        <p:spPr>
          <a:xfrm>
            <a:off x="962225" y="5896890"/>
            <a:ext cx="72510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1600" b="1" dirty="0">
                <a:latin typeface="+mj-ea"/>
                <a:ea typeface="+mj-ea"/>
              </a:rPr>
              <a:t>企業收入集中於</a:t>
            </a:r>
            <a:r>
              <a:rPr lang="en-US" altLang="zh-TW" sz="1600" b="1" dirty="0">
                <a:latin typeface="+mj-ea"/>
                <a:ea typeface="+mj-ea"/>
              </a:rPr>
              <a:t>12</a:t>
            </a:r>
            <a:r>
              <a:rPr lang="zh-TW" altLang="en-US" sz="1600" b="1" dirty="0">
                <a:latin typeface="+mj-ea"/>
                <a:ea typeface="+mj-ea"/>
              </a:rPr>
              <a:t>月</a:t>
            </a:r>
            <a:r>
              <a:rPr lang="en-US" altLang="zh-TW" sz="1600" b="1" dirty="0">
                <a:latin typeface="+mj-ea"/>
                <a:ea typeface="+mj-ea"/>
              </a:rPr>
              <a:t>(</a:t>
            </a:r>
            <a:r>
              <a:rPr lang="zh-TW" altLang="en-US" sz="1600" b="1" dirty="0">
                <a:latin typeface="+mj-ea"/>
                <a:ea typeface="+mj-ea"/>
              </a:rPr>
              <a:t>中下旬</a:t>
            </a:r>
            <a:r>
              <a:rPr lang="en-US" altLang="zh-TW" sz="1600" b="1" dirty="0">
                <a:latin typeface="+mj-ea"/>
                <a:ea typeface="+mj-ea"/>
              </a:rPr>
              <a:t>)</a:t>
            </a:r>
            <a:r>
              <a:rPr lang="zh-TW" altLang="en-US" sz="1600" b="1" dirty="0">
                <a:latin typeface="+mj-ea"/>
                <a:ea typeface="+mj-ea"/>
              </a:rPr>
              <a:t>達全年度</a:t>
            </a:r>
            <a:r>
              <a:rPr lang="en-US" altLang="zh-TW" sz="1600" b="1" dirty="0">
                <a:latin typeface="+mj-ea"/>
                <a:ea typeface="+mj-ea"/>
              </a:rPr>
              <a:t>32%</a:t>
            </a:r>
            <a:r>
              <a:rPr lang="zh-TW" altLang="en-US" sz="1600" b="1" dirty="0">
                <a:latin typeface="+mj-ea"/>
                <a:ea typeface="+mj-ea"/>
              </a:rPr>
              <a:t>，交易事項頻繁且需即時因應，</a:t>
            </a:r>
            <a:endParaRPr lang="en-US" altLang="zh-TW" sz="1600" b="1" dirty="0">
              <a:latin typeface="+mj-ea"/>
              <a:ea typeface="+mj-ea"/>
            </a:endParaRPr>
          </a:p>
          <a:p>
            <a:pPr algn="l"/>
            <a:r>
              <a:rPr lang="zh-TW" altLang="en-US" sz="1600" b="1" dirty="0">
                <a:latin typeface="+mj-ea"/>
                <a:ea typeface="+mj-ea"/>
              </a:rPr>
              <a:t>恐影響交付、收款及入帳品質，建議可以提前規劃及改善</a:t>
            </a:r>
          </a:p>
        </p:txBody>
      </p:sp>
    </p:spTree>
    <p:extLst>
      <p:ext uri="{BB962C8B-B14F-4D97-AF65-F5344CB8AC3E}">
        <p14:creationId xmlns:p14="http://schemas.microsoft.com/office/powerpoint/2010/main" val="1383811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1135382" y="247671"/>
            <a:ext cx="6122121" cy="709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各組財務目標實際數</a:t>
            </a:r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3721" y="522571"/>
            <a:ext cx="829128" cy="323116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D5622663-120B-4030-93A9-110FF76724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815" y="1088212"/>
            <a:ext cx="8428481" cy="4188999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7B6E7423-45BF-4BC1-AF63-23DC754C2AB6}"/>
              </a:ext>
            </a:extLst>
          </p:cNvPr>
          <p:cNvSpPr/>
          <p:nvPr/>
        </p:nvSpPr>
        <p:spPr bwMode="auto">
          <a:xfrm>
            <a:off x="3053443" y="2763778"/>
            <a:ext cx="514350" cy="212271"/>
          </a:xfrm>
          <a:prstGeom prst="rect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32AE9A60-B087-4649-AFD4-9714514E2D78}"/>
              </a:ext>
            </a:extLst>
          </p:cNvPr>
          <p:cNvSpPr/>
          <p:nvPr/>
        </p:nvSpPr>
        <p:spPr bwMode="auto">
          <a:xfrm>
            <a:off x="3053443" y="4432208"/>
            <a:ext cx="514350" cy="212271"/>
          </a:xfrm>
          <a:prstGeom prst="rect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183A47ED-EA84-4EE7-ADE5-693359F63404}"/>
              </a:ext>
            </a:extLst>
          </p:cNvPr>
          <p:cNvSpPr/>
          <p:nvPr/>
        </p:nvSpPr>
        <p:spPr bwMode="auto">
          <a:xfrm>
            <a:off x="4572000" y="2726871"/>
            <a:ext cx="514350" cy="286087"/>
          </a:xfrm>
          <a:prstGeom prst="rect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EE698DFF-9577-46E7-AC0F-CEEF1A3950D4}"/>
              </a:ext>
            </a:extLst>
          </p:cNvPr>
          <p:cNvSpPr/>
          <p:nvPr/>
        </p:nvSpPr>
        <p:spPr bwMode="auto">
          <a:xfrm>
            <a:off x="4572000" y="4448872"/>
            <a:ext cx="514350" cy="240847"/>
          </a:xfrm>
          <a:prstGeom prst="rect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430E6884-9BF2-4A95-BB9B-9B0F7F4027A2}"/>
              </a:ext>
            </a:extLst>
          </p:cNvPr>
          <p:cNvSpPr/>
          <p:nvPr/>
        </p:nvSpPr>
        <p:spPr bwMode="auto">
          <a:xfrm>
            <a:off x="6157341" y="2800687"/>
            <a:ext cx="427264" cy="212271"/>
          </a:xfrm>
          <a:prstGeom prst="rect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74332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1371600" y="490900"/>
            <a:ext cx="6122121" cy="709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各組財務目標達成</a:t>
            </a:r>
          </a:p>
          <a:p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414201" y="5826848"/>
            <a:ext cx="3314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1400" dirty="0"/>
              <a:t> 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3721" y="522571"/>
            <a:ext cx="829128" cy="323116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E109FC7B-289B-4C33-BEF1-C41FD82D6F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943" y="939216"/>
            <a:ext cx="8645978" cy="4751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895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F315EECA-5351-4B53-993B-74267669D3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7</a:t>
            </a:fld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CB67649A-130F-4654-9DAA-7995025580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943" y="794657"/>
            <a:ext cx="8671622" cy="556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41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1269124" y="490900"/>
            <a:ext cx="6122121" cy="709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各組財務指標達成</a:t>
            </a:r>
          </a:p>
          <a:p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8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414201" y="5826848"/>
            <a:ext cx="3314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1400" dirty="0"/>
              <a:t> 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3721" y="522571"/>
            <a:ext cx="829128" cy="323116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A13E4671-3170-4223-B8A7-E2EB50A060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4107" y="1029854"/>
            <a:ext cx="8777787" cy="3721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234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1350771" y="341778"/>
            <a:ext cx="6122121" cy="709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組收入</a:t>
            </a:r>
          </a:p>
          <a:p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2892" y="373449"/>
            <a:ext cx="829128" cy="323116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3DED65BF-CDFD-4FD3-BBF6-171DF0DDBE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6253" y="1051351"/>
            <a:ext cx="8091493" cy="4328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422790"/>
      </p:ext>
    </p:extLst>
  </p:cSld>
  <p:clrMapOvr>
    <a:masterClrMapping/>
  </p:clrMapOvr>
</p:sld>
</file>

<file path=ppt/theme/theme1.xml><?xml version="1.0" encoding="utf-8"?>
<a:theme xmlns:a="http://schemas.openxmlformats.org/drawingml/2006/main" name="簡報內頁">
  <a:themeElements>
    <a:clrScheme name="自訂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2436B"/>
      </a:accent1>
      <a:accent2>
        <a:srgbClr val="DE3E42"/>
      </a:accent2>
      <a:accent3>
        <a:srgbClr val="0083B8"/>
      </a:accent3>
      <a:accent4>
        <a:srgbClr val="2A967A"/>
      </a:accent4>
      <a:accent5>
        <a:srgbClr val="C25A20"/>
      </a:accent5>
      <a:accent6>
        <a:srgbClr val="07797F"/>
      </a:accent6>
      <a:hlink>
        <a:srgbClr val="CC5F22"/>
      </a:hlink>
      <a:folHlink>
        <a:srgbClr val="8C6A4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簡報內頁">
  <a:themeElements>
    <a:clrScheme name="自訂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2436B"/>
      </a:accent1>
      <a:accent2>
        <a:srgbClr val="DE3E42"/>
      </a:accent2>
      <a:accent3>
        <a:srgbClr val="0083B8"/>
      </a:accent3>
      <a:accent4>
        <a:srgbClr val="2A967A"/>
      </a:accent4>
      <a:accent5>
        <a:srgbClr val="C25A20"/>
      </a:accent5>
      <a:accent6>
        <a:srgbClr val="07797F"/>
      </a:accent6>
      <a:hlink>
        <a:srgbClr val="CC5F22"/>
      </a:hlink>
      <a:folHlink>
        <a:srgbClr val="8C6A4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TRI_pptB_中英文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42182</TotalTime>
  <Words>693</Words>
  <Application>Microsoft Office PowerPoint</Application>
  <PresentationFormat>如螢幕大小 (4:3)</PresentationFormat>
  <Paragraphs>106</Paragraphs>
  <Slides>20</Slides>
  <Notes>10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20</vt:i4>
      </vt:variant>
    </vt:vector>
  </HeadingPairs>
  <TitlesOfParts>
    <vt:vector size="29" baseType="lpstr">
      <vt:lpstr>微軟正黑體</vt:lpstr>
      <vt:lpstr>標楷體</vt:lpstr>
      <vt:lpstr>Arial</vt:lpstr>
      <vt:lpstr>Calibri</vt:lpstr>
      <vt:lpstr>Times New Roman</vt:lpstr>
      <vt:lpstr>Wingdings</vt:lpstr>
      <vt:lpstr>簡報內頁</vt:lpstr>
      <vt:lpstr>1_簡報內頁</vt:lpstr>
      <vt:lpstr>ITRI_pptB_中英文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間接費用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ITRI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A-01-Restricted-v20150909</dc:title>
  <dc:creator>ITRI</dc:creator>
  <cp:lastModifiedBy>葉燕燕</cp:lastModifiedBy>
  <cp:revision>2867</cp:revision>
  <cp:lastPrinted>2025-02-18T09:49:57Z</cp:lastPrinted>
  <dcterms:created xsi:type="dcterms:W3CDTF">2008-05-08T04:38:45Z</dcterms:created>
  <dcterms:modified xsi:type="dcterms:W3CDTF">2025-02-19T03:07:49Z</dcterms:modified>
</cp:coreProperties>
</file>