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76" r:id="rId2"/>
    <p:sldId id="523" r:id="rId3"/>
    <p:sldId id="531" r:id="rId4"/>
    <p:sldId id="516" r:id="rId5"/>
    <p:sldId id="1049" r:id="rId6"/>
    <p:sldId id="264" r:id="rId7"/>
    <p:sldId id="1052" r:id="rId8"/>
    <p:sldId id="1053" r:id="rId9"/>
    <p:sldId id="3636" r:id="rId10"/>
    <p:sldId id="4496" r:id="rId11"/>
    <p:sldId id="4509" r:id="rId12"/>
    <p:sldId id="4555" r:id="rId13"/>
    <p:sldId id="524" r:id="rId14"/>
    <p:sldId id="509" r:id="rId15"/>
    <p:sldId id="451" r:id="rId16"/>
    <p:sldId id="2076138222" r:id="rId17"/>
    <p:sldId id="2076138220" r:id="rId18"/>
    <p:sldId id="2076138223" r:id="rId19"/>
    <p:sldId id="1057" r:id="rId20"/>
    <p:sldId id="526" r:id="rId21"/>
    <p:sldId id="528" r:id="rId22"/>
    <p:sldId id="530" r:id="rId23"/>
    <p:sldId id="259" r:id="rId24"/>
    <p:sldId id="4552" r:id="rId25"/>
    <p:sldId id="4556" r:id="rId26"/>
    <p:sldId id="4554" r:id="rId27"/>
  </p:sldIdLst>
  <p:sldSz cx="12192000" cy="6858000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CCFF"/>
    <a:srgbClr val="0000FF"/>
    <a:srgbClr val="F1FA9A"/>
    <a:srgbClr val="FF0000"/>
    <a:srgbClr val="D9FF7D"/>
    <a:srgbClr val="73FDD6"/>
    <a:srgbClr val="87CAAC"/>
    <a:srgbClr val="00B2B3"/>
    <a:srgbClr val="5FB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2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-3648" y="-102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6202397420264"/>
          <c:y val="0.11316798358501773"/>
          <c:w val="0.89369446146447795"/>
          <c:h val="0.7241331821420863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112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1929658420935633E-2"/>
                  <c:y val="-3.7192574658282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88-44DC-9BE4-0FABF36749C0}"/>
                </c:ext>
              </c:extLst>
            </c:dLbl>
            <c:dLbl>
              <c:idx val="1"/>
              <c:layout>
                <c:manualLayout>
                  <c:x val="-2.0666132971596141E-2"/>
                  <c:y val="4.373406222429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88-44DC-9BE4-0FABF36749C0}"/>
                </c:ext>
              </c:extLst>
            </c:dLbl>
            <c:dLbl>
              <c:idx val="2"/>
              <c:layout>
                <c:manualLayout>
                  <c:x val="-2.3848206884097639E-2"/>
                  <c:y val="-1.75092957769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88-44DC-9BE4-0FABF36749C0}"/>
                </c:ext>
              </c:extLst>
            </c:dLbl>
            <c:dLbl>
              <c:idx val="3"/>
              <c:layout>
                <c:manualLayout>
                  <c:x val="-9.228564156451291E-3"/>
                  <c:y val="7.54879527536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688-44DC-9BE4-0FABF36749C0}"/>
                </c:ext>
              </c:extLst>
            </c:dLbl>
            <c:dLbl>
              <c:idx val="4"/>
              <c:layout>
                <c:manualLayout>
                  <c:x val="-7.3542801538899784E-3"/>
                  <c:y val="5.078535718745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88-44DC-9BE4-0FABF36749C0}"/>
                </c:ext>
              </c:extLst>
            </c:dLbl>
            <c:dLbl>
              <c:idx val="5"/>
              <c:layout>
                <c:manualLayout>
                  <c:x val="-4.3831153288504843E-2"/>
                  <c:y val="-2.493179500901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688-44DC-9BE4-0FABF36749C0}"/>
                </c:ext>
              </c:extLst>
            </c:dLbl>
            <c:dLbl>
              <c:idx val="6"/>
              <c:layout>
                <c:manualLayout>
                  <c:x val="-3.2033174409747948E-2"/>
                  <c:y val="-3.962060877335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88-44DC-9BE4-0FABF36749C0}"/>
                </c:ext>
              </c:extLst>
            </c:dLbl>
            <c:dLbl>
              <c:idx val="7"/>
              <c:layout>
                <c:manualLayout>
                  <c:x val="-3.7623037805612797E-2"/>
                  <c:y val="-2.523860175470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688-44DC-9BE4-0FABF36749C0}"/>
                </c:ext>
              </c:extLst>
            </c:dLbl>
            <c:dLbl>
              <c:idx val="8"/>
              <c:layout>
                <c:manualLayout>
                  <c:x val="-1.8687859005914725E-2"/>
                  <c:y val="4.124699309552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688-44DC-9BE4-0FABF36749C0}"/>
                </c:ext>
              </c:extLst>
            </c:dLbl>
            <c:dLbl>
              <c:idx val="9"/>
              <c:layout>
                <c:manualLayout>
                  <c:x val="-3.6798322510130016E-2"/>
                  <c:y val="-2.948694947254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688-44DC-9BE4-0FABF36749C0}"/>
                </c:ext>
              </c:extLst>
            </c:dLbl>
            <c:dLbl>
              <c:idx val="10"/>
              <c:layout>
                <c:manualLayout>
                  <c:x val="-4.945514283452751E-2"/>
                  <c:y val="-2.7237694558896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688-44DC-9BE4-0FABF36749C0}"/>
                </c:ext>
              </c:extLst>
            </c:dLbl>
            <c:dLbl>
              <c:idx val="11"/>
              <c:layout>
                <c:manualLayout>
                  <c:x val="-2.5557073853254886E-2"/>
                  <c:y val="-1.688054241316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688-44DC-9BE4-0FABF3674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工作表1!$B$2:$B$13</c:f>
              <c:numCache>
                <c:formatCode>#,##0_);\(#,##0\)</c:formatCode>
                <c:ptCount val="12"/>
                <c:pt idx="0">
                  <c:v>5190</c:v>
                </c:pt>
                <c:pt idx="1">
                  <c:v>13287</c:v>
                </c:pt>
                <c:pt idx="2">
                  <c:v>26966</c:v>
                </c:pt>
                <c:pt idx="3">
                  <c:v>28466</c:v>
                </c:pt>
                <c:pt idx="4">
                  <c:v>33615</c:v>
                </c:pt>
                <c:pt idx="5" formatCode="#,##0_ ">
                  <c:v>93589</c:v>
                </c:pt>
                <c:pt idx="6" formatCode="#,##0_ ">
                  <c:v>98590</c:v>
                </c:pt>
                <c:pt idx="7" formatCode="#,##0_ ">
                  <c:v>121919</c:v>
                </c:pt>
                <c:pt idx="8" formatCode="#,##0_ ">
                  <c:v>142053</c:v>
                </c:pt>
                <c:pt idx="9" formatCode="#,##0_ ">
                  <c:v>153430</c:v>
                </c:pt>
                <c:pt idx="10" formatCode="#,##0_ ">
                  <c:v>170653</c:v>
                </c:pt>
                <c:pt idx="11" formatCode="#,##0_ ">
                  <c:v>213602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4AD-4715-8BF7-70E62225E4D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113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39923614300563E-2"/>
                  <c:y val="-5.0123675125185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AD-4715-8BF7-70E62225E4D1}"/>
                </c:ext>
              </c:extLst>
            </c:dLbl>
            <c:dLbl>
              <c:idx val="1"/>
              <c:layout>
                <c:manualLayout>
                  <c:x val="-3.6158362399807777E-2"/>
                  <c:y val="-2.2615426759752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AD-4715-8BF7-70E62225E4D1}"/>
                </c:ext>
              </c:extLst>
            </c:dLbl>
            <c:dLbl>
              <c:idx val="2"/>
              <c:layout>
                <c:manualLayout>
                  <c:x val="-2.5701636017118057E-2"/>
                  <c:y val="2.6751493568490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AD-4715-8BF7-70E62225E4D1}"/>
                </c:ext>
              </c:extLst>
            </c:dLbl>
            <c:dLbl>
              <c:idx val="3"/>
              <c:layout>
                <c:manualLayout>
                  <c:x val="-2.1298888672440664E-2"/>
                  <c:y val="-3.1588721795424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AD-4715-8BF7-70E62225E4D1}"/>
                </c:ext>
              </c:extLst>
            </c:dLbl>
            <c:dLbl>
              <c:idx val="4"/>
              <c:layout>
                <c:manualLayout>
                  <c:x val="-4.0973941366534289E-2"/>
                  <c:y val="-3.1208770088458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AD-4715-8BF7-70E62225E4D1}"/>
                </c:ext>
              </c:extLst>
            </c:dLbl>
            <c:dLbl>
              <c:idx val="5"/>
              <c:layout>
                <c:manualLayout>
                  <c:x val="-3.7362262490279297E-2"/>
                  <c:y val="3.5961670627000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AD-4715-8BF7-70E62225E4D1}"/>
                </c:ext>
              </c:extLst>
            </c:dLbl>
            <c:dLbl>
              <c:idx val="6"/>
              <c:layout>
                <c:manualLayout>
                  <c:x val="-2.5873878280554014E-2"/>
                  <c:y val="1.80619247098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AD-4715-8BF7-70E62225E4D1}"/>
                </c:ext>
              </c:extLst>
            </c:dLbl>
            <c:dLbl>
              <c:idx val="7"/>
              <c:layout>
                <c:manualLayout>
                  <c:x val="-2.2227783520766386E-2"/>
                  <c:y val="1.920473575607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AD-4715-8BF7-70E62225E4D1}"/>
                </c:ext>
              </c:extLst>
            </c:dLbl>
            <c:dLbl>
              <c:idx val="8"/>
              <c:layout>
                <c:manualLayout>
                  <c:x val="-3.7362257141489386E-2"/>
                  <c:y val="-3.682871146897395E-2"/>
                </c:manualLayout>
              </c:layout>
              <c:tx>
                <c:rich>
                  <a:bodyPr/>
                  <a:lstStyle/>
                  <a:p>
                    <a:fld id="{C8DC31F2-FE9A-4F79-9D6F-724854822EE5}" type="VALUE">
                      <a:rPr lang="en-US" altLang="zh-TW" sz="1197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4AD-4715-8BF7-70E62225E4D1}"/>
                </c:ext>
              </c:extLst>
            </c:dLbl>
            <c:dLbl>
              <c:idx val="9"/>
              <c:layout>
                <c:manualLayout>
                  <c:x val="-3.5676235733965896E-2"/>
                  <c:y val="2.6195389170691669E-2"/>
                </c:manualLayout>
              </c:layout>
              <c:tx>
                <c:rich>
                  <a:bodyPr/>
                  <a:lstStyle/>
                  <a:p>
                    <a:fld id="{2A533F88-0C7E-4F1B-B339-B59E76389A29}" type="VALUE">
                      <a:rPr lang="en-US" altLang="zh-TW" sz="1197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[值]</a:t>
                    </a:fld>
                    <a:endParaRPr lang="zh-TW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34AD-4715-8BF7-70E62225E4D1}"/>
                </c:ext>
              </c:extLst>
            </c:dLbl>
            <c:dLbl>
              <c:idx val="10"/>
              <c:layout>
                <c:manualLayout>
                  <c:x val="-3.4575856981096484E-2"/>
                  <c:y val="2.7189204987020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AD-4715-8BF7-70E62225E4D1}"/>
                </c:ext>
              </c:extLst>
            </c:dLbl>
            <c:dLbl>
              <c:idx val="11"/>
              <c:layout>
                <c:manualLayout>
                  <c:x val="-5.675605348136499E-3"/>
                  <c:y val="4.6260925031154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868429272970709E-2"/>
                      <c:h val="0.10989184077966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34AD-4715-8BF7-70E62225E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工作表1!$C$2:$C$13</c:f>
              <c:numCache>
                <c:formatCode>#,##0_);\(#,##0\)</c:formatCode>
                <c:ptCount val="12"/>
                <c:pt idx="0">
                  <c:v>9493</c:v>
                </c:pt>
                <c:pt idx="1">
                  <c:v>19608</c:v>
                </c:pt>
                <c:pt idx="2">
                  <c:v>20868</c:v>
                </c:pt>
                <c:pt idx="3">
                  <c:v>43684</c:v>
                </c:pt>
                <c:pt idx="4">
                  <c:v>54449</c:v>
                </c:pt>
                <c:pt idx="5" formatCode="#,##0_ ">
                  <c:v>75981</c:v>
                </c:pt>
                <c:pt idx="6" formatCode="#,##0_ ">
                  <c:v>85591</c:v>
                </c:pt>
                <c:pt idx="7" formatCode="#,##0_ ">
                  <c:v>91957</c:v>
                </c:pt>
                <c:pt idx="8" formatCode="#,##0_ ">
                  <c:v>144243</c:v>
                </c:pt>
                <c:pt idx="9" formatCode="#,##0_ ">
                  <c:v>152704</c:v>
                </c:pt>
                <c:pt idx="10" formatCode="#,##0_ ">
                  <c:v>166724</c:v>
                </c:pt>
                <c:pt idx="11" formatCode="#,##0_ ">
                  <c:v>205848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4AD-4715-8BF7-70E62225E4D1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114已簽約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9584-466E-B46D-BA3919F4C6C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50A-4306-B989-E10AD5F8A5A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450A-4306-B989-E10AD5F8A5A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50A-4306-B989-E10AD5F8A5A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50A-4306-B989-E10AD5F8A5AA}"/>
              </c:ext>
            </c:extLst>
          </c:dPt>
          <c:dPt>
            <c:idx val="5"/>
            <c:marker>
              <c:spPr>
                <a:ln>
                  <a:prstDash val="solid"/>
                </a:ln>
              </c:spPr>
            </c:marker>
            <c:bubble3D val="0"/>
            <c:spPr>
              <a:ln cmpd="sng">
                <a:solidFill>
                  <a:srgbClr val="FF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6-062D-4801-820E-F495A26820D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8-574B-4D2D-B898-5E9313AE1D2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1B76-4753-9D31-F3B09FEE5545}"/>
              </c:ext>
            </c:extLst>
          </c:dPt>
          <c:dPt>
            <c:idx val="8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AFC-4391-BA8E-1A80396F3746}"/>
              </c:ext>
            </c:extLst>
          </c:dPt>
          <c:dPt>
            <c:idx val="9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B43-4B9B-B7E0-611488C1781B}"/>
              </c:ext>
            </c:extLst>
          </c:dPt>
          <c:dPt>
            <c:idx val="10"/>
            <c:marker>
              <c:spPr>
                <a:ln>
                  <a:prstDash val="dash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B43-4B9B-B7E0-611488C1781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5B43-4B9B-B7E0-611488C1781B}"/>
              </c:ext>
            </c:extLst>
          </c:dPt>
          <c:dLbls>
            <c:dLbl>
              <c:idx val="0"/>
              <c:layout>
                <c:manualLayout>
                  <c:x val="-2.9994326527536249E-2"/>
                  <c:y val="1.720453932022994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87E72532-6426-4C94-A2CC-C3A62751D163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0F4F25E3-3266-4B05-AE89-4CA8798EABE8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584-466E-B46D-BA3919F4C6CE}"/>
                </c:ext>
              </c:extLst>
            </c:dLbl>
            <c:dLbl>
              <c:idx val="1"/>
              <c:layout>
                <c:manualLayout>
                  <c:x val="-4.3031179451886656E-2"/>
                  <c:y val="-6.020601778182418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9ECB1ED6-D7B0-45BE-88B7-B61F6A75EBB9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18D4CB2F-ABCF-4669-B642-062CA6B3128A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50A-4306-B989-E10AD5F8A5AA}"/>
                </c:ext>
              </c:extLst>
            </c:dLbl>
            <c:dLbl>
              <c:idx val="2"/>
              <c:layout>
                <c:manualLayout>
                  <c:x val="-4.2962547972124669E-2"/>
                  <c:y val="-6.041429152684404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6AC788AD-1117-4FBD-B2B2-617634566619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BD0D5AE5-D0C5-4A85-A4D4-11159CE6CF93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50A-4306-B989-E10AD5F8A5AA}"/>
                </c:ext>
              </c:extLst>
            </c:dLbl>
            <c:dLbl>
              <c:idx val="3"/>
              <c:layout>
                <c:manualLayout>
                  <c:x val="-3.2093084762247377E-2"/>
                  <c:y val="4.310138540311232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25F8CB3F-A334-4797-BD79-3FB3E0524E51}" type="CELLRANG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F9885B02-B7D4-47C5-AE60-27621343D411}" type="VALUE">
                      <a:rPr lang="en-US" altLang="zh-TW" baseline="0" dirty="0"/>
                      <a:pPr>
                        <a:defRPr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50A-4306-B989-E10AD5F8A5AA}"/>
                </c:ext>
              </c:extLst>
            </c:dLbl>
            <c:dLbl>
              <c:idx val="4"/>
              <c:layout>
                <c:manualLayout>
                  <c:x val="-6.8519337440794678E-2"/>
                  <c:y val="-4.282312458866516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450A-4306-B989-E10AD5F8A5AA}"/>
                </c:ext>
              </c:extLst>
            </c:dLbl>
            <c:dLbl>
              <c:idx val="5"/>
              <c:layout>
                <c:manualLayout>
                  <c:x val="-1.9744009697440265E-2"/>
                  <c:y val="4.57671028230186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062D-4801-820E-F495A26820DB}"/>
                </c:ext>
              </c:extLst>
            </c:dLbl>
            <c:dLbl>
              <c:idx val="6"/>
              <c:layout>
                <c:manualLayout>
                  <c:x val="-3.6616268978523839E-2"/>
                  <c:y val="0.106508005848723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76934177269447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8-574B-4D2D-B898-5E9313AE1D2F}"/>
                </c:ext>
              </c:extLst>
            </c:dLbl>
            <c:dLbl>
              <c:idx val="7"/>
              <c:layout>
                <c:manualLayout>
                  <c:x val="-3.057977959246741E-2"/>
                  <c:y val="7.46406592113215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1B76-4753-9D31-F3B09FEE5545}"/>
                </c:ext>
              </c:extLst>
            </c:dLbl>
            <c:dLbl>
              <c:idx val="8"/>
              <c:layout>
                <c:manualLayout>
                  <c:x val="-9.6157679876804597E-2"/>
                  <c:y val="-3.66702387317949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41048740053454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9-CAFC-4391-BA8E-1A80396F3746}"/>
                </c:ext>
              </c:extLst>
            </c:dLbl>
            <c:dLbl>
              <c:idx val="9"/>
              <c:layout>
                <c:manualLayout>
                  <c:x val="-6.4529563910458665E-2"/>
                  <c:y val="9.005615533237618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10306506317469"/>
                      <c:h val="5.623534016977521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A-5B43-4B9B-B7E0-611488C1781B}"/>
                </c:ext>
              </c:extLst>
            </c:dLbl>
            <c:dLbl>
              <c:idx val="10"/>
              <c:layout>
                <c:manualLayout>
                  <c:x val="-0.12448356944363474"/>
                  <c:y val="-3.5744308316093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5B43-4B9B-B7E0-611488C1781B}"/>
                </c:ext>
              </c:extLst>
            </c:dLbl>
            <c:dLbl>
              <c:idx val="11"/>
              <c:layout>
                <c:manualLayout>
                  <c:x val="-3.7320736992130607E-2"/>
                  <c:y val="-9.280683650065773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endParaRPr lang="en-US" altLang="zh-TW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047305892121"/>
                      <c:h val="4.7837827949301068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B-5B43-4B9B-B7E0-611488C178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工作表1!$D$2:$D$13</c:f>
              <c:numCache>
                <c:formatCode>#,##0_);\(#,##0\)</c:formatCode>
                <c:ptCount val="12"/>
                <c:pt idx="0">
                  <c:v>609</c:v>
                </c:pt>
                <c:pt idx="1">
                  <c:v>17967</c:v>
                </c:pt>
                <c:pt idx="2">
                  <c:v>27161</c:v>
                </c:pt>
                <c:pt idx="3">
                  <c:v>29661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工作表1!$F$2:$F$13</c15:f>
                <c15:dlblRangeCache>
                  <c:ptCount val="12"/>
                  <c:pt idx="0">
                    <c:v>0%</c:v>
                  </c:pt>
                  <c:pt idx="1">
                    <c:v>6%</c:v>
                  </c:pt>
                  <c:pt idx="2">
                    <c:v>10%</c:v>
                  </c:pt>
                  <c:pt idx="3">
                    <c:v>11%</c:v>
                  </c:pt>
                  <c:pt idx="4">
                    <c:v>0%</c:v>
                  </c:pt>
                  <c:pt idx="5">
                    <c:v>0%</c:v>
                  </c:pt>
                  <c:pt idx="6">
                    <c:v>0%</c:v>
                  </c:pt>
                  <c:pt idx="7">
                    <c:v>0%</c:v>
                  </c:pt>
                  <c:pt idx="8">
                    <c:v>0%</c:v>
                  </c:pt>
                  <c:pt idx="9">
                    <c:v>0%</c:v>
                  </c:pt>
                  <c:pt idx="10">
                    <c:v>0%</c:v>
                  </c:pt>
                  <c:pt idx="11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450A-4306-B989-E10AD5F8A5AA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112已簽約2</c:v>
                </c:pt>
              </c:strCache>
            </c:strRef>
          </c:tx>
          <c:cat>
            <c:strRef>
              <c:f>工作表1!$A$2:$A$13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工作表1!$E$2:$E$13</c:f>
            </c:numRef>
          </c:val>
          <c:smooth val="0"/>
          <c:extLst>
            <c:ext xmlns:c16="http://schemas.microsoft.com/office/drawing/2014/chart" uri="{C3380CC4-5D6E-409C-BE32-E72D297353CC}">
              <c16:uniqueId val="{00000011-ACF5-4BC5-B4E8-10300F0C4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662048"/>
        <c:axId val="1269662592"/>
      </c:lineChart>
      <c:catAx>
        <c:axId val="126966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2592"/>
        <c:crosses val="autoZero"/>
        <c:auto val="1"/>
        <c:lblAlgn val="ctr"/>
        <c:lblOffset val="100"/>
        <c:noMultiLvlLbl val="0"/>
      </c:catAx>
      <c:valAx>
        <c:axId val="1269662592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2696620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445587108087201"/>
          <c:y val="1.2912766672059778E-2"/>
          <c:w val="0.27492898679934158"/>
          <c:h val="4.920860005398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lnSpc>
          <a:spcPct val="150000"/>
        </a:lnSpc>
        <a:defRPr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77273757199969E-2"/>
          <c:y val="0.10773449299879954"/>
          <c:w val="0.91360473221756089"/>
          <c:h val="0.8328778075457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已簽約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0004722841218878E-2"/>
                  <c:y val="-5.6025371632366823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altLang="zh-TW" sz="1200" dirty="0">
                        <a:solidFill>
                          <a:schemeClr val="tx1"/>
                        </a:solidFill>
                      </a:rPr>
                      <a:t>286</a:t>
                    </a:r>
                    <a:r>
                      <a:rPr lang="en-US" sz="1200" dirty="0">
                        <a:solidFill>
                          <a:schemeClr val="tx1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5D9EDB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23571226320568E-2"/>
                      <c:h val="8.15937723582572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066-450D-A7E9-C4815C602DD2}"/>
                </c:ext>
              </c:extLst>
            </c:dLbl>
            <c:dLbl>
              <c:idx val="1"/>
              <c:layout>
                <c:manualLayout>
                  <c:x val="6.7448824237303168E-2"/>
                  <c:y val="-1.7998859858142716E-2"/>
                </c:manualLayout>
              </c:layout>
              <c:tx>
                <c:rich>
                  <a:bodyPr rot="0" vert="horz" anchorCtr="0"/>
                  <a:lstStyle/>
                  <a:p>
                    <a:pPr algn="ctr" rtl="0">
                      <a:lnSpc>
                        <a:spcPts val="1600"/>
                      </a:lnSpc>
                      <a:def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8%</a:t>
                    </a:r>
                  </a:p>
                  <a:p>
                    <a:pPr algn="ctr" rtl="0">
                      <a:lnSpc>
                        <a:spcPts val="1600"/>
                      </a:lnSpc>
                      <a:def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4,227K</a:t>
                    </a:r>
                  </a:p>
                </c:rich>
              </c:tx>
              <c:spPr>
                <a:noFill/>
                <a:ln w="38100">
                  <a:solidFill>
                    <a:srgbClr val="5D9EDB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043324793761316E-2"/>
                      <c:h val="7.972520720931104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066-450D-A7E9-C4815C602DD2}"/>
                </c:ext>
              </c:extLst>
            </c:dLbl>
            <c:dLbl>
              <c:idx val="2"/>
              <c:layout>
                <c:manualLayout>
                  <c:x val="7.838582442268982E-2"/>
                  <c:y val="-4.0169491820003581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sz="1200" b="1" dirty="0"/>
                      <a:t>1%</a:t>
                    </a:r>
                  </a:p>
                  <a:p>
                    <a:pPr>
                      <a:lnSpc>
                        <a:spcPts val="1800"/>
                      </a:lnSpc>
                      <a:defRPr sz="1100" b="1"/>
                    </a:pPr>
                    <a:r>
                      <a:rPr lang="en-US" sz="1200" b="1" dirty="0"/>
                      <a:t>1,</a:t>
                    </a:r>
                    <a:r>
                      <a:rPr lang="en-US" altLang="zh-TW" sz="1200" b="1" dirty="0"/>
                      <a:t>397</a:t>
                    </a:r>
                    <a:r>
                      <a:rPr lang="en-US" sz="1200" b="1" dirty="0"/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5298D8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9.312403109345424E-2"/>
                      <c:h val="9.44471976096427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zh-TW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3.8471885929513049E-3</c:v>
                </c:pt>
                <c:pt idx="1">
                  <c:v>7.8299527646568487E-2</c:v>
                </c:pt>
                <c:pt idx="2">
                  <c:v>1.062979843710766E-2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6-450D-A7E9-C4815C602DD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可簽約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66-450D-A7E9-C4815C602D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66-450D-A7E9-C4815C602DD2}"/>
                </c:ext>
              </c:extLst>
            </c:dLbl>
            <c:dLbl>
              <c:idx val="2"/>
              <c:layout>
                <c:manualLayout>
                  <c:x val="7.8148174780393362E-2"/>
                  <c:y val="-0.15861024354890024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dirty="0"/>
                      <a:t>15</a:t>
                    </a:r>
                    <a:r>
                      <a:rPr lang="en-US" dirty="0"/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dirty="0"/>
                      <a:t>19,852</a:t>
                    </a:r>
                    <a:r>
                      <a:rPr lang="en-US" dirty="0"/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38869796411649E-2"/>
                      <c:h val="0.106194514080691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0000FF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0.14042443103566346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66-450D-A7E9-C4815C602DD2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推廣中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66-450D-A7E9-C4815C602DD2}"/>
                </c:ext>
              </c:extLst>
            </c:dLbl>
            <c:dLbl>
              <c:idx val="1"/>
              <c:layout>
                <c:manualLayout>
                  <c:x val="6.7838100016236191E-2"/>
                  <c:y val="-1.68847014166611E-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sz="1200" b="1" dirty="0">
                        <a:solidFill>
                          <a:schemeClr val="tx1"/>
                        </a:solidFill>
                      </a:rPr>
                      <a:t>80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43,027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FFFF0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8286257999395E-2"/>
                      <c:h val="9.061088162089146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3066-450D-A7E9-C4815C602DD2}"/>
                </c:ext>
              </c:extLst>
            </c:dLbl>
            <c:dLbl>
              <c:idx val="2"/>
              <c:layout>
                <c:manualLayout>
                  <c:x val="7.8194864118037957E-2"/>
                  <c:y val="-0.24801474537121532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29%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kumimoji="1" lang="en-US" altLang="zh-TW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38,258</a:t>
                    </a:r>
                    <a:r>
                      <a:rPr kumimoji="1" lang="en-US" sz="1200" b="1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FFFF0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779605037441466E-2"/>
                      <c:h val="9.51666077471378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3066-450D-A7E9-C4815C602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lnSpc>
                    <a:spcPts val="1800"/>
                  </a:lnSpc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工作表1!$D$2:$D$4</c:f>
              <c:numCache>
                <c:formatCode>0%</c:formatCode>
                <c:ptCount val="3"/>
                <c:pt idx="0">
                  <c:v>6.5106268496099004E-2</c:v>
                </c:pt>
                <c:pt idx="1">
                  <c:v>0.71871816245253306</c:v>
                </c:pt>
                <c:pt idx="2">
                  <c:v>0.14005158914345281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66-450D-A7E9-C4815C602DD2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努力中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8046694454284337E-2"/>
                  <c:y val="-0.11596320261676477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0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%</a:t>
                    </a:r>
                  </a:p>
                  <a:p>
                    <a:pPr>
                      <a:lnSpc>
                        <a:spcPts val="1600"/>
                      </a:lnSpc>
                      <a:defRPr sz="1200" b="1">
                        <a:solidFill>
                          <a:srgbClr val="0000FF"/>
                        </a:solidFill>
                      </a:defRPr>
                    </a:pPr>
                    <a:r>
                      <a:rPr lang="en-US" altLang="zh-TW" sz="1200" b="1" dirty="0">
                        <a:solidFill>
                          <a:srgbClr val="0000FF"/>
                        </a:solidFill>
                      </a:rPr>
                      <a:t>286</a:t>
                    </a:r>
                    <a:r>
                      <a:rPr lang="en-US" sz="1200" b="1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78410667536002E-2"/>
                      <c:h val="8.17921437399749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560-41BE-9D5B-D4B814DECF44}"/>
                </c:ext>
              </c:extLst>
            </c:dLbl>
            <c:dLbl>
              <c:idx val="1"/>
              <c:layout>
                <c:manualLayout>
                  <c:x val="6.8194528795397641E-2"/>
                  <c:y val="0.49299985922028894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8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%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6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4,227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K</a:t>
                    </a:r>
                  </a:p>
                </c:rich>
              </c:tx>
              <c:spPr>
                <a:noFill/>
                <a:ln w="38100">
                  <a:solidFill>
                    <a:srgbClr val="92D050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386538888824184E-2"/>
                      <c:h val="8.305375703021181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560-41BE-9D5B-D4B814DECF44}"/>
                </c:ext>
              </c:extLst>
            </c:dLbl>
            <c:dLbl>
              <c:idx val="2"/>
              <c:layout>
                <c:manualLayout>
                  <c:x val="7.8170057552146552E-2"/>
                  <c:y val="-0.32556116357038206"/>
                </c:manualLayout>
              </c:layout>
              <c:tx>
                <c:rich>
                  <a:bodyPr rot="0" vert="horz"/>
                  <a:lstStyle/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9</a:t>
                    </a:r>
                    <a:r>
                      <a:rPr lang="en-US" dirty="0">
                        <a:solidFill>
                          <a:srgbClr val="0000FF"/>
                        </a:solidFill>
                      </a:rPr>
                      <a:t>%</a:t>
                    </a: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 </a:t>
                    </a:r>
                  </a:p>
                  <a:p>
                    <a:pPr>
                      <a:lnSpc>
                        <a:spcPts val="1800"/>
                      </a:lnSpc>
                      <a:defRPr sz="1200" b="1"/>
                    </a:pPr>
                    <a:r>
                      <a:rPr lang="en-US" altLang="zh-TW" dirty="0">
                        <a:solidFill>
                          <a:srgbClr val="0000FF"/>
                        </a:solidFill>
                      </a:rPr>
                      <a:t>38,258K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 w="38100">
                  <a:solidFill>
                    <a:srgbClr val="F4B183"/>
                  </a:solidFill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69817015257536E-2"/>
                      <c:h val="0.104570774371206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560-41BE-9D5B-D4B814DEC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工作表1!$E$2:$E$4</c:f>
              <c:numCache>
                <c:formatCode>0%</c:formatCode>
                <c:ptCount val="3"/>
                <c:pt idx="0">
                  <c:v>2.9459241323648102E-2</c:v>
                </c:pt>
                <c:pt idx="1">
                  <c:v>0.32883208298601463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66-450D-A7E9-C4815C602DD2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缺口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3.1576063007032729E-3"/>
                  <c:y val="-0.3601846299839928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zh-TW" altLang="en-US" sz="11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缺口</a:t>
                    </a:r>
                    <a:r>
                      <a:rPr lang="en-US" altLang="zh-TW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90% </a:t>
                    </a:r>
                  </a:p>
                  <a:p>
                    <a:pPr>
                      <a:defRPr sz="1400" b="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sz="14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(67,024K)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48285642640337"/>
                      <c:h val="0.139838013445131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B4F-4BD8-B683-2483D11E9D09}"/>
                </c:ext>
              </c:extLst>
            </c:dLbl>
            <c:dLbl>
              <c:idx val="1"/>
              <c:layout>
                <c:manualLayout>
                  <c:x val="-1.3955464267528229E-3"/>
                  <c:y val="-0.1184488792824049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FD36E9F3-5DC7-46AB-A011-E10E89600C19}" type="VALUE">
                      <a:rPr lang="en-US" altLang="zh-TW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4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  </a:t>
                    </a:r>
                  </a:p>
                  <a:p>
                    <a:pPr>
                      <a:defRPr sz="1400"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altLang="zh-TW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(1,372K)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6F-4429-BB21-2E5DE91388FE}"/>
                </c:ext>
              </c:extLst>
            </c:dLbl>
            <c:dLbl>
              <c:idx val="2"/>
              <c:layout>
                <c:manualLayout>
                  <c:x val="-1.7963060236646415E-3"/>
                  <c:y val="-0.30166337311663688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altLang="zh-TW" sz="1400" b="0" i="0" u="none" strike="noStrike" kern="1200" baseline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defRPr>
                    </a:pPr>
                    <a:r>
                      <a:rPr lang="zh-TW" altLang="en-US" sz="11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缺口</a:t>
                    </a:r>
                    <a:fld id="{CD168ECF-82D2-41E8-B26F-1DE8E06D931E}" type="VALUE">
                      <a:rPr lang="en-US" altLang="zh-TW" sz="1400" b="0" i="0" u="none" strike="noStrike" kern="1200" baseline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rPr>
                      <a:pPr algn="ctr" rtl="0">
                        <a:defRPr lang="en-US" altLang="zh-TW" sz="1400" b="0" i="0" u="none" strike="noStrike" kern="1200" baseline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defRPr>
                      </a:pPr>
                      <a:t>[值]</a:t>
                    </a:fld>
                    <a:r>
                      <a:rPr lang="en-US" altLang="zh-TW" sz="1400" b="0" i="0" u="none" strike="noStrike" kern="1200" baseline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rPr>
                      <a:t>   (93,165K)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73627161421188E-2"/>
                      <c:h val="0.10726457164247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86F-4429-BB21-2E5DE9138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H</c:v>
                </c:pt>
                <c:pt idx="1">
                  <c:v>S</c:v>
                </c:pt>
                <c:pt idx="2">
                  <c:v>U</c:v>
                </c:pt>
              </c:strCache>
            </c:strRef>
          </c:cat>
          <c:val>
            <c:numRef>
              <c:f>工作表1!$F$2:$F$4</c:f>
              <c:numCache>
                <c:formatCode>0%</c:formatCode>
                <c:ptCount val="3"/>
                <c:pt idx="0">
                  <c:v>0.9015873015873016</c:v>
                </c:pt>
                <c:pt idx="1">
                  <c:v>-0.12584977308511613</c:v>
                </c:pt>
                <c:pt idx="2">
                  <c:v>0.70889418138377602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3-4D00-8C4F-B9FBC9EA0F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0"/>
        <c:overlap val="100"/>
        <c:axId val="1269658784"/>
        <c:axId val="1269659872"/>
      </c:barChart>
      <c:catAx>
        <c:axId val="12696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zh-TW"/>
          </a:p>
        </c:txPr>
        <c:crossAx val="1269659872"/>
        <c:crosses val="autoZero"/>
        <c:auto val="1"/>
        <c:lblAlgn val="ctr"/>
        <c:lblOffset val="100"/>
        <c:noMultiLvlLbl val="0"/>
      </c:catAx>
      <c:valAx>
        <c:axId val="1269659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269658784"/>
        <c:crosses val="autoZero"/>
        <c:crossBetween val="between"/>
      </c:valAx>
      <c:spPr>
        <a:noFill/>
        <a:effectLst/>
      </c:spPr>
    </c:plotArea>
    <c:legend>
      <c:legendPos val="b"/>
      <c:layout>
        <c:manualLayout>
          <c:xMode val="edge"/>
          <c:yMode val="edge"/>
          <c:x val="9.7688249872697596E-3"/>
          <c:y val="4.5557261262463454E-3"/>
          <c:w val="0.19652084781533249"/>
          <c:h val="0.1006062164855944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0.6545</cdr:x>
      <cdr:y>0.27467</cdr:y>
    </cdr:from>
    <cdr:to>
      <cdr:x>0.74781</cdr:x>
      <cdr:y>0.34918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5556240" y="106177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0.07465</cdr:x>
      <cdr:y>0.85241</cdr:y>
    </cdr:from>
    <cdr:to>
      <cdr:x>0.19035</cdr:x>
      <cdr:y>0.90407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679343" y="4752528"/>
          <a:ext cx="1052914" cy="288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0.5523</cdr:x>
      <cdr:y>0.29527</cdr:y>
    </cdr:from>
    <cdr:to>
      <cdr:x>0.63377</cdr:x>
      <cdr:y>0.37807</cdr:y>
    </cdr:to>
    <cdr:sp macro="" textlink="">
      <cdr:nvSpPr>
        <cdr:cNvPr id="6" name="矩形 5">
          <a:extLst xmlns:a="http://schemas.openxmlformats.org/drawingml/2006/main">
            <a:ext uri="{FF2B5EF4-FFF2-40B4-BE49-F238E27FC236}">
              <a16:creationId xmlns:a16="http://schemas.microsoft.com/office/drawing/2014/main" id="{C93128CC-7751-4C3F-842B-19BDB1930108}"/>
            </a:ext>
          </a:extLst>
        </cdr:cNvPr>
        <cdr:cNvSpPr/>
      </cdr:nvSpPr>
      <cdr:spPr>
        <a:xfrm xmlns:a="http://schemas.openxmlformats.org/drawingml/2006/main">
          <a:off x="6044735" y="1698876"/>
          <a:ext cx="891663" cy="476404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4B183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113</a:t>
          </a:r>
          <a:r>
            <a:rPr kumimoji="1" lang="en-US" altLang="zh-TW" sz="1200" i="0" u="none" strike="noStrike" kern="120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</a:p>
        <a:p xmlns:a="http://schemas.openxmlformats.org/drawingml/2006/main">
          <a:pPr marL="0" indent="0" algn="ctr" rtl="0" eaLnBrk="0" fontAlgn="base" hangingPunct="0">
            <a:spcBef>
              <a:spcPct val="0"/>
            </a:spcBef>
            <a:spcAft>
              <a:spcPct val="0"/>
            </a:spcAft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60</a:t>
          </a:r>
          <a:r>
            <a:rPr kumimoji="1" lang="en-US" altLang="zh-TW" sz="1200" i="0" u="none" strike="noStrike" kern="1200" baseline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,779K</a:t>
          </a:r>
        </a:p>
      </cdr:txBody>
    </cdr:sp>
  </cdr:relSizeAnchor>
  <cdr:relSizeAnchor xmlns:cdr="http://schemas.openxmlformats.org/drawingml/2006/chartDrawing">
    <cdr:from>
      <cdr:x>0.24999</cdr:x>
      <cdr:y>0.44767</cdr:y>
    </cdr:from>
    <cdr:to>
      <cdr:x>0.32054</cdr:x>
      <cdr:y>0.53047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2736037" y="2575724"/>
          <a:ext cx="772148" cy="476404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4B183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10%</a:t>
          </a:r>
        </a:p>
        <a:p xmlns:a="http://schemas.openxmlformats.org/drawingml/2006/main">
          <a:pPr algn="ctr">
            <a:defRPr sz="1400" b="0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7,316K</a:t>
          </a:r>
        </a:p>
      </cdr:txBody>
    </cdr:sp>
  </cdr:relSizeAnchor>
  <cdr:relSizeAnchor xmlns:cdr="http://schemas.openxmlformats.org/drawingml/2006/chartDrawing">
    <cdr:from>
      <cdr:x>0.33552</cdr:x>
      <cdr:y>0.56717</cdr:y>
    </cdr:from>
    <cdr:to>
      <cdr:x>0.49173</cdr:x>
      <cdr:y>0.67951</cdr:y>
    </cdr:to>
    <cdr:sp macro="" textlink="">
      <cdr:nvSpPr>
        <cdr:cNvPr id="8" name="矩形 7"/>
        <cdr:cNvSpPr/>
      </cdr:nvSpPr>
      <cdr:spPr>
        <a:xfrm xmlns:a="http://schemas.openxmlformats.org/drawingml/2006/main">
          <a:off x="3672142" y="3263333"/>
          <a:ext cx="1709641" cy="646331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FFFF0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推廣中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pPr>
            <a:defRPr/>
          </a:pP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中光電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BP+IP</a:t>
          </a: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36,000K</a:t>
          </a:r>
        </a:p>
        <a:p xmlns:a="http://schemas.openxmlformats.org/drawingml/2006/main">
          <a:pPr>
            <a:defRPr/>
          </a:pPr>
          <a:r>
            <a:rPr lang="zh-TW" altLang="en-US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奧圖碼               </a:t>
          </a:r>
          <a:r>
            <a: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2,800K</a:t>
          </a:r>
        </a:p>
      </cdr:txBody>
    </cdr:sp>
  </cdr:relSizeAnchor>
  <cdr:relSizeAnchor xmlns:cdr="http://schemas.openxmlformats.org/drawingml/2006/chartDrawing">
    <cdr:from>
      <cdr:x>0.34747</cdr:x>
      <cdr:y>0.74451</cdr:y>
    </cdr:from>
    <cdr:to>
      <cdr:x>0.49124</cdr:x>
      <cdr:y>0.82475</cdr:y>
    </cdr:to>
    <cdr:sp macro="" textlink="">
      <cdr:nvSpPr>
        <cdr:cNvPr id="9" name="矩形 8"/>
        <cdr:cNvSpPr/>
      </cdr:nvSpPr>
      <cdr:spPr>
        <a:xfrm xmlns:a="http://schemas.openxmlformats.org/drawingml/2006/main">
          <a:off x="3802936" y="4283656"/>
          <a:ext cx="1573517" cy="461665"/>
        </a:xfrm>
        <a:prstGeom xmlns:a="http://schemas.openxmlformats.org/drawingml/2006/main" prst="rect">
          <a:avLst/>
        </a:prstGeom>
        <a:ln xmlns:a="http://schemas.openxmlformats.org/drawingml/2006/main" w="57150">
          <a:solidFill>
            <a:srgbClr val="92D05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TW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5pPr>
          <a:lvl6pPr marL="22860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6pPr>
          <a:lvl7pPr marL="27432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7pPr>
          <a:lvl8pPr marL="32004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8pPr>
          <a:lvl9pPr marL="3657600" algn="l" defTabSz="914400" rtl="0" eaLnBrk="1" latinLnBrk="0" hangingPunct="1">
            <a:defRPr kumimoji="1" sz="3200" b="1" kern="12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  <a:cs typeface="+mn-cs"/>
            </a:defRPr>
          </a:lvl9pPr>
        </a:lstStyle>
        <a:p xmlns:a="http://schemas.openxmlformats.org/drawingml/2006/main"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S(</a:t>
          </a:r>
          <a:r>
            <a: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可簽約</a:t>
          </a:r>
          <a:r>
            <a: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</a:p>
        <a:p xmlns:a="http://schemas.openxmlformats.org/drawingml/2006/main"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                  </a:t>
          </a:r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--</a:t>
          </a:r>
          <a:r>
            <a: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K</a:t>
          </a:r>
          <a:r>
            <a: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endParaRPr lang="en-US" altLang="zh-TW" sz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  <cdr:relSizeAnchor xmlns:cdr="http://schemas.openxmlformats.org/drawingml/2006/chartDrawing">
    <cdr:from>
      <cdr:x>0.20452</cdr:x>
      <cdr:y>0.39829</cdr:y>
    </cdr:from>
    <cdr:to>
      <cdr:x>0.305</cdr:x>
      <cdr:y>0.5623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1861241" y="2220619"/>
          <a:ext cx="914406" cy="91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650701-39C2-4C39-B774-AC0ACA9B5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59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5D6E0B5-C9D1-4321-9F3E-3F5A2FCA6E31}" type="datetimeFigureOut">
              <a:rPr lang="zh-TW" altLang="en-US"/>
              <a:pPr>
                <a:defRPr/>
              </a:pPr>
              <a:t>2025/2/28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D86CCB-8F76-4AE6-907E-95309338C6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3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B72CC4A-8A72-4F63-9AC3-CC57A94DDDA4}" type="slidenum">
              <a:rPr lang="zh-TW" altLang="en-US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4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6363" y="742950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503" fontAlgn="auto">
              <a:spcBef>
                <a:spcPts val="0"/>
              </a:spcBef>
              <a:spcAft>
                <a:spcPts val="0"/>
              </a:spcAft>
              <a:defRPr/>
            </a:pPr>
            <a:fld id="{44CE71AA-09F8-4FB5-8A13-288836B8A8A4}" type="slidenum">
              <a:rPr kumimoji="0" lang="zh-TW" altLang="en-US">
                <a:solidFill>
                  <a:prstClr val="black"/>
                </a:solidFill>
                <a:latin typeface="Calibri" panose="020F0502020204030204"/>
              </a:rPr>
              <a:pPr defTabSz="912503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kumimoji="0" lang="zh-TW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842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6363" y="742950"/>
            <a:ext cx="662305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23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5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B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530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共識：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努力中：成案率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0~59%-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初洽、業科案未送件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推廣中：成案率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60~80%-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已啟動議約動作、金額達共識、業科已送件未審查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可簽約：成案率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81~99%-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洽案系統成本訂價送簽或法務議約完成或用印簽辦中、業科審查通過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65024-6C29-460A-A7EB-138FDFDC4AD9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1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41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88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526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08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1BC97-980A-450C-A04C-16BC36E16F91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93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-1" y="6618288"/>
            <a:ext cx="12192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pic>
        <p:nvPicPr>
          <p:cNvPr id="11" name="Picture 26" descr="itri_CEL_A_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579438"/>
            <a:ext cx="3328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 userDrawn="1"/>
        </p:nvGrpSpPr>
        <p:grpSpPr>
          <a:xfrm>
            <a:off x="10074276" y="0"/>
            <a:ext cx="2117723" cy="6858000"/>
            <a:chOff x="10074276" y="0"/>
            <a:chExt cx="2117723" cy="6858000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276" y="0"/>
              <a:ext cx="2117723" cy="6858000"/>
            </a:xfrm>
            <a:prstGeom prst="rect">
              <a:avLst/>
            </a:prstGeom>
          </p:spPr>
        </p:pic>
        <p:pic>
          <p:nvPicPr>
            <p:cNvPr id="16" name="圖片 16" descr="氣球.gif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173" y="660401"/>
              <a:ext cx="1436687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6698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/>
              <a:t>簡報標題</a:t>
            </a:r>
          </a:p>
        </p:txBody>
      </p:sp>
      <p:sp>
        <p:nvSpPr>
          <p:cNvPr id="14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5379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/>
              <a:t>簡報單位 簡報人名稱</a:t>
            </a:r>
            <a:r>
              <a:rPr lang="en-US" altLang="zh-TW" sz="2000" dirty="0"/>
              <a:t> </a:t>
            </a:r>
            <a:r>
              <a:rPr lang="zh-TW" altLang="en-US" sz="2000" dirty="0"/>
              <a:t>職稱</a:t>
            </a:r>
            <a:endParaRPr lang="en-US" altLang="zh-TW" sz="2000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11614808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85379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/>
              <a:t>簡報日期</a:t>
            </a:r>
          </a:p>
        </p:txBody>
      </p:sp>
      <p:sp>
        <p:nvSpPr>
          <p:cNvPr id="13" name="Text Box 48"/>
          <p:cNvSpPr txBox="1">
            <a:spLocks noChangeArrowheads="1"/>
          </p:cNvSpPr>
          <p:nvPr userDrawn="1"/>
        </p:nvSpPr>
        <p:spPr bwMode="auto">
          <a:xfrm>
            <a:off x="-1" y="6616092"/>
            <a:ext cx="35671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zh-TW" sz="1000" dirty="0">
                <a:solidFill>
                  <a:schemeClr val="bg1"/>
                </a:solidFill>
                <a:ea typeface="微軟正黑體" panose="020B0604030504040204" pitchFamily="34" charset="-120"/>
              </a:rPr>
              <a:t>©ITRI. </a:t>
            </a:r>
            <a:r>
              <a:rPr lang="zh-TW" altLang="en-US" sz="1000" dirty="0">
                <a:solidFill>
                  <a:schemeClr val="bg1"/>
                </a:solidFill>
                <a:ea typeface="微軟正黑體" panose="020B0604030504040204" pitchFamily="34" charset="-120"/>
              </a:rPr>
              <a:t>工業技術研究院著作</a:t>
            </a:r>
          </a:p>
        </p:txBody>
      </p:sp>
    </p:spTree>
    <p:extLst>
      <p:ext uri="{BB962C8B-B14F-4D97-AF65-F5344CB8AC3E}">
        <p14:creationId xmlns:p14="http://schemas.microsoft.com/office/powerpoint/2010/main" val="273325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372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3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285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19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72553" y="425301"/>
            <a:ext cx="2789767" cy="56659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1136" y="425301"/>
            <a:ext cx="8168217" cy="5665973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54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56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solidFill>
                <a:prstClr val="black"/>
              </a:solidFill>
              <a:latin typeface="Arial"/>
              <a:ea typeface="標楷體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1BA6-A525-4294-9821-88548ADF96C9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26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61EC23-A249-61C4-D677-AB9D09F8A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661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1" y="1439864"/>
            <a:ext cx="7981506" cy="47577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8825023" y="1439864"/>
            <a:ext cx="2822033" cy="475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763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39865"/>
            <a:ext cx="11037455" cy="28556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片版面配置區 2"/>
          <p:cNvSpPr>
            <a:spLocks noGrp="1"/>
          </p:cNvSpPr>
          <p:nvPr>
            <p:ph type="pic" idx="11"/>
          </p:nvPr>
        </p:nvSpPr>
        <p:spPr>
          <a:xfrm>
            <a:off x="609601" y="4444409"/>
            <a:ext cx="11037456" cy="1753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88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2174355" y="2564904"/>
            <a:ext cx="7772400" cy="1035546"/>
          </a:xfrm>
        </p:spPr>
        <p:txBody>
          <a:bodyPr anchor="t" anchorCtr="0">
            <a:noAutofit/>
          </a:bodyPr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副標題 2"/>
          <p:cNvSpPr>
            <a:spLocks noGrp="1"/>
          </p:cNvSpPr>
          <p:nvPr>
            <p:ph type="subTitle" idx="1"/>
          </p:nvPr>
        </p:nvSpPr>
        <p:spPr>
          <a:xfrm>
            <a:off x="2860155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1761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50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2" y="1439864"/>
            <a:ext cx="54737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86502" y="1439864"/>
            <a:ext cx="5475817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545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10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43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12192000" cy="239712"/>
          </a:xfrm>
          <a:prstGeom prst="rect">
            <a:avLst/>
          </a:prstGeom>
          <a:solidFill>
            <a:srgbClr val="00B2B3"/>
          </a:solidFill>
          <a:ln>
            <a:noFill/>
          </a:ln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264920"/>
            <a:ext cx="11045923" cy="94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39864"/>
            <a:ext cx="1103745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0" y="6619878"/>
            <a:ext cx="762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3" name="Line 50"/>
          <p:cNvSpPr>
            <a:spLocks noChangeShapeType="1"/>
          </p:cNvSpPr>
          <p:nvPr/>
        </p:nvSpPr>
        <p:spPr bwMode="auto">
          <a:xfrm>
            <a:off x="12194119" y="6202363"/>
            <a:ext cx="1155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51"/>
          <p:cNvSpPr>
            <a:spLocks noChangeShapeType="1"/>
          </p:cNvSpPr>
          <p:nvPr/>
        </p:nvSpPr>
        <p:spPr bwMode="auto">
          <a:xfrm rot="5400000">
            <a:off x="10084331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52"/>
          <p:cNvSpPr txBox="1">
            <a:spLocks noChangeArrowheads="1"/>
          </p:cNvSpPr>
          <p:nvPr/>
        </p:nvSpPr>
        <p:spPr bwMode="auto">
          <a:xfrm>
            <a:off x="0" y="72009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TW" altLang="en-US" sz="2400">
                <a:ea typeface="微軟正黑體" panose="020B0604030504040204" pitchFamily="34" charset="-120"/>
              </a:rPr>
              <a:t>建議字型：中文微軟正黑體，英文</a:t>
            </a:r>
            <a:r>
              <a:rPr lang="en-US" altLang="zh-TW" sz="2400">
                <a:ea typeface="微軟正黑體" panose="020B0604030504040204" pitchFamily="34" charset="-120"/>
              </a:rPr>
              <a:t>Arial</a:t>
            </a:r>
          </a:p>
        </p:txBody>
      </p:sp>
      <p:pic>
        <p:nvPicPr>
          <p:cNvPr id="14" name="Picture 28" descr="itri_CEL_A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8" y="6159948"/>
            <a:ext cx="1476375" cy="3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1" y="6616092"/>
            <a:ext cx="35671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zh-TW" sz="1000" dirty="0">
                <a:solidFill>
                  <a:schemeClr val="bg1"/>
                </a:solidFill>
                <a:ea typeface="微軟正黑體" panose="020B0604030504040204" pitchFamily="34" charset="-120"/>
              </a:rPr>
              <a:t>©ITRI. </a:t>
            </a:r>
            <a:r>
              <a:rPr lang="zh-TW" altLang="en-US" sz="1000" dirty="0">
                <a:solidFill>
                  <a:schemeClr val="bg1"/>
                </a:solidFill>
                <a:ea typeface="微軟正黑體" panose="020B0604030504040204" pitchFamily="34" charset="-120"/>
              </a:rPr>
              <a:t>工業技術研究院著作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14" r:id="rId3"/>
    <p:sldLayoutId id="2147483915" r:id="rId4"/>
    <p:sldLayoutId id="2147483904" r:id="rId5"/>
    <p:sldLayoutId id="2147483916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7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itd.cpc.tw/CitdWeb/Web/Detail.aspx?p=6d367b26-5717-436e-9cbc-a498feb07df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3229026"/>
            <a:ext cx="10037134" cy="1187999"/>
          </a:xfrm>
        </p:spPr>
        <p:txBody>
          <a:bodyPr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</a:t>
            </a:r>
            <a:r>
              <a:rPr lang="en-US" altLang="zh-TW" sz="4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中心目標設定說明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5059680"/>
            <a:ext cx="10037134" cy="755904"/>
          </a:xfrm>
        </p:spPr>
        <p:txBody>
          <a:bodyPr/>
          <a:lstStyle/>
          <a:p>
            <a:pPr algn="ctr"/>
            <a:r>
              <a:rPr lang="zh-TW" altLang="en-US" sz="2800" b="1" dirty="0"/>
              <a:t>企推組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>
          <a:xfrm>
            <a:off x="3624266" y="5912895"/>
            <a:ext cx="2788603" cy="432303"/>
          </a:xfrm>
        </p:spPr>
        <p:txBody>
          <a:bodyPr/>
          <a:lstStyle/>
          <a:p>
            <a:pPr algn="ctr"/>
            <a:r>
              <a:rPr lang="en-US" altLang="zh-TW" sz="2000" b="1" dirty="0"/>
              <a:t>114.02.19</a:t>
            </a:r>
            <a:endParaRPr lang="zh-TW" altLang="en-US" sz="2000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A2636B-FC7E-B1EF-E903-4AD989E93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250249"/>
            <a:ext cx="9144000" cy="518941"/>
          </a:xfrm>
        </p:spPr>
        <p:txBody>
          <a:bodyPr/>
          <a:lstStyle/>
          <a:p>
            <a:r>
              <a:rPr lang="en-US" altLang="zh-TW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中心企業收入</a:t>
            </a:r>
            <a:r>
              <a:rPr lang="zh-TW" altLang="en-US" sz="3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zh-TW" altLang="en-US" sz="3200" dirty="0">
                <a:solidFill>
                  <a:srgbClr val="0033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endParaRPr lang="zh-TW" altLang="en-US" sz="3200" dirty="0"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196885"/>
              </p:ext>
            </p:extLst>
          </p:nvPr>
        </p:nvGraphicFramePr>
        <p:xfrm>
          <a:off x="623392" y="769191"/>
          <a:ext cx="10549095" cy="49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0153253" y="132896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17228" y="913145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276,563K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DCC574-2C05-46D9-ABC5-E31728F36F9E}"/>
              </a:ext>
            </a:extLst>
          </p:cNvPr>
          <p:cNvSpPr txBox="1"/>
          <p:nvPr/>
        </p:nvSpPr>
        <p:spPr>
          <a:xfrm>
            <a:off x="1233968" y="5207574"/>
            <a:ext cx="2592288" cy="1528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本期主要新增簽約：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5,301K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美律	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4,067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S300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寬緯	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H200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春耕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小額	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286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U300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大昌華嘉	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445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捷盛	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U300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中華郵政          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143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9FD17D8-AD15-464B-837B-CE0B8C2C08EB}"/>
              </a:ext>
            </a:extLst>
          </p:cNvPr>
          <p:cNvSpPr txBox="1"/>
          <p:nvPr/>
        </p:nvSpPr>
        <p:spPr>
          <a:xfrm>
            <a:off x="4561173" y="5207574"/>
            <a:ext cx="2956055" cy="881235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>
            <a:no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月預計簽約：</a:t>
            </a:r>
            <a:r>
              <a:rPr kumimoji="0"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主要案件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12,057K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今口香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IP+BP	  10,152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U500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碩網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     1,905</a:t>
            </a:r>
          </a:p>
        </p:txBody>
      </p:sp>
      <p:sp>
        <p:nvSpPr>
          <p:cNvPr id="3" name="矩形 2"/>
          <p:cNvSpPr/>
          <p:nvPr/>
        </p:nvSpPr>
        <p:spPr>
          <a:xfrm>
            <a:off x="1819956" y="1894555"/>
            <a:ext cx="5878784" cy="72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企收簽約數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02/19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5,910K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BP:5,910K</a:t>
            </a:r>
            <a:r>
              <a:rPr lang="zh-TW" altLang="en-US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IP:--</a:t>
            </a:r>
            <a:r>
              <a:rPr lang="zh-TW" altLang="en-US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4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加上成案率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&gt;60%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( 23,751K )</a:t>
            </a:r>
            <a:r>
              <a:rPr lang="zh-TW" altLang="en-US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=29,661K(11%)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C85C593-CC6D-466B-9A8C-4D8E82B9FF7D}"/>
              </a:ext>
            </a:extLst>
          </p:cNvPr>
          <p:cNvSpPr txBox="1"/>
          <p:nvPr/>
        </p:nvSpPr>
        <p:spPr>
          <a:xfrm>
            <a:off x="8252145" y="5211198"/>
            <a:ext cx="3028431" cy="1467313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txBody>
          <a:bodyPr wrap="square" rtlCol="0">
            <a:no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3-4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月預計簽約：</a:t>
            </a:r>
            <a:r>
              <a:rPr kumimoji="0"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主要案件</a:t>
            </a:r>
            <a:r>
              <a:rPr kumimoji="0"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11,694K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弘達增購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TAG	    2,416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漢錸	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6,398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百事益	    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H000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坤璜	        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旳蔓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   900</a:t>
            </a:r>
          </a:p>
          <a:p>
            <a:pPr marL="171450" indent="-17145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H100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欣辰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</a:t>
            </a:r>
            <a:r>
              <a: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	     1,600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7E97587-FB21-4727-A493-9188D5B7C383}"/>
              </a:ext>
            </a:extLst>
          </p:cNvPr>
          <p:cNvCxnSpPr>
            <a:cxnSpLocks/>
          </p:cNvCxnSpPr>
          <p:nvPr/>
        </p:nvCxnSpPr>
        <p:spPr>
          <a:xfrm flipH="1">
            <a:off x="2366010" y="2617830"/>
            <a:ext cx="561638" cy="22170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3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875993892"/>
              </p:ext>
            </p:extLst>
          </p:nvPr>
        </p:nvGraphicFramePr>
        <p:xfrm>
          <a:off x="623659" y="563495"/>
          <a:ext cx="10944683" cy="575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9391" y="-23412"/>
            <a:ext cx="6294333" cy="765175"/>
          </a:xfrm>
        </p:spPr>
        <p:txBody>
          <a:bodyPr/>
          <a:lstStyle/>
          <a:p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各組之企業簽約數統計</a:t>
            </a:r>
          </a:p>
        </p:txBody>
      </p:sp>
      <p:sp>
        <p:nvSpPr>
          <p:cNvPr id="10" name="矩形 9"/>
          <p:cNvSpPr/>
          <p:nvPr/>
        </p:nvSpPr>
        <p:spPr>
          <a:xfrm>
            <a:off x="7789972" y="3669080"/>
            <a:ext cx="1762326" cy="646331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高鐵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15,990K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增購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2,416K</a:t>
            </a:r>
          </a:p>
        </p:txBody>
      </p:sp>
      <p:sp>
        <p:nvSpPr>
          <p:cNvPr id="11" name="文字方塊 1"/>
          <p:cNvSpPr txBox="1"/>
          <p:nvPr/>
        </p:nvSpPr>
        <p:spPr>
          <a:xfrm>
            <a:off x="2235064" y="6272153"/>
            <a:ext cx="1668812" cy="38910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74,340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</a:p>
        </p:txBody>
      </p:sp>
      <p:sp>
        <p:nvSpPr>
          <p:cNvPr id="16" name="矩形 15"/>
          <p:cNvSpPr/>
          <p:nvPr/>
        </p:nvSpPr>
        <p:spPr>
          <a:xfrm>
            <a:off x="7799720" y="4302153"/>
            <a:ext cx="1742831" cy="830997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今口香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BP+IP  10,152K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漢錸 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6,398K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碩網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1,905K</a:t>
            </a:r>
          </a:p>
        </p:txBody>
      </p:sp>
      <p:sp>
        <p:nvSpPr>
          <p:cNvPr id="17" name="文字方塊 1"/>
          <p:cNvSpPr txBox="1"/>
          <p:nvPr/>
        </p:nvSpPr>
        <p:spPr>
          <a:xfrm>
            <a:off x="5445414" y="6299641"/>
            <a:ext cx="1668812" cy="3662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53,985K</a:t>
            </a: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</a:p>
        </p:txBody>
      </p:sp>
      <p:sp>
        <p:nvSpPr>
          <p:cNvPr id="18" name="文字方塊 1"/>
          <p:cNvSpPr txBox="1"/>
          <p:nvPr/>
        </p:nvSpPr>
        <p:spPr>
          <a:xfrm>
            <a:off x="8812077" y="6287584"/>
            <a:ext cx="1742831" cy="37828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企業目標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131,423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zh-TW" altLang="en-US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9899" y="3860643"/>
            <a:ext cx="778382" cy="461665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7%</a:t>
            </a:r>
          </a:p>
          <a:p>
            <a:pPr algn="ctr">
              <a:defRPr sz="1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5,126K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A6A545A-F9C5-4BA4-8CE0-B93CD0A45BB0}"/>
              </a:ext>
            </a:extLst>
          </p:cNvPr>
          <p:cNvSpPr/>
          <p:nvPr/>
        </p:nvSpPr>
        <p:spPr>
          <a:xfrm>
            <a:off x="4295801" y="2065312"/>
            <a:ext cx="1709641" cy="1384995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泰沂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行動貝果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(A+)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州巧科技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禾馨醫療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所羅門    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1,800K</a:t>
            </a:r>
          </a:p>
          <a:p>
            <a:pPr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荷魯視                 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952K</a:t>
            </a:r>
          </a:p>
        </p:txBody>
      </p:sp>
      <p:sp>
        <p:nvSpPr>
          <p:cNvPr id="19" name="矩形 18"/>
          <p:cNvSpPr/>
          <p:nvPr/>
        </p:nvSpPr>
        <p:spPr>
          <a:xfrm>
            <a:off x="4421267" y="5426692"/>
            <a:ext cx="1584175" cy="646331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S(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美律   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4,067K</a:t>
            </a:r>
          </a:p>
          <a:p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寬緯      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160K</a:t>
            </a:r>
          </a:p>
        </p:txBody>
      </p:sp>
      <p:sp>
        <p:nvSpPr>
          <p:cNvPr id="28" name="矩形 27"/>
          <p:cNvSpPr/>
          <p:nvPr/>
        </p:nvSpPr>
        <p:spPr>
          <a:xfrm>
            <a:off x="7799720" y="5242025"/>
            <a:ext cx="1584176" cy="1015663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U(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大昌華嘉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445K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捷盛        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200K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中華郵政     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143K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小額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609K</a:t>
            </a:r>
          </a:p>
        </p:txBody>
      </p:sp>
      <p:sp>
        <p:nvSpPr>
          <p:cNvPr id="21" name="矩形 20"/>
          <p:cNvSpPr/>
          <p:nvPr/>
        </p:nvSpPr>
        <p:spPr>
          <a:xfrm>
            <a:off x="7799720" y="3034829"/>
            <a:ext cx="1561970" cy="461665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E42DED0-5FC0-4D75-95B9-BA6A651C73DA}"/>
              </a:ext>
            </a:extLst>
          </p:cNvPr>
          <p:cNvSpPr/>
          <p:nvPr/>
        </p:nvSpPr>
        <p:spPr>
          <a:xfrm>
            <a:off x="1293887" y="5426692"/>
            <a:ext cx="1476745" cy="461665"/>
          </a:xfrm>
          <a:prstGeom prst="rect">
            <a:avLst/>
          </a:prstGeom>
          <a:ln w="57150">
            <a:solidFill>
              <a:srgbClr val="5D9EDB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春耕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小額      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286K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3988F8F-CF76-44CF-A996-50E59FD2F1BF}"/>
              </a:ext>
            </a:extLst>
          </p:cNvPr>
          <p:cNvSpPr/>
          <p:nvPr/>
        </p:nvSpPr>
        <p:spPr>
          <a:xfrm>
            <a:off x="1300511" y="2739339"/>
            <a:ext cx="1476557" cy="646331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努力中</a:t>
            </a:r>
            <a:r>
              <a:rPr lang="en-US" altLang="zh-TW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盈亮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盈亮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2,000K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639F80D-D522-4E76-957D-B3ABB97B1849}"/>
              </a:ext>
            </a:extLst>
          </p:cNvPr>
          <p:cNvSpPr/>
          <p:nvPr/>
        </p:nvSpPr>
        <p:spPr>
          <a:xfrm>
            <a:off x="1269908" y="3491313"/>
            <a:ext cx="1507160" cy="120032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推廣中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1,960K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欣辰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1,600K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旳蔓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百事益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190K</a:t>
            </a:r>
          </a:p>
          <a:p>
            <a:pPr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坤璜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190K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30DAA2C-1EE7-4749-BCF5-73BB65654CD8}"/>
              </a:ext>
            </a:extLst>
          </p:cNvPr>
          <p:cNvSpPr/>
          <p:nvPr/>
        </p:nvSpPr>
        <p:spPr>
          <a:xfrm>
            <a:off x="1292049" y="4855768"/>
            <a:ext cx="1507160" cy="46166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H(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可簽約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812077" y="69965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276,563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>
            <a:off x="675617" y="1986236"/>
            <a:ext cx="1109754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1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4351771" y="0"/>
            <a:ext cx="348845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提醒事項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E1339BA-9C99-4F3C-B58A-F5FB44C39B5A}"/>
              </a:ext>
            </a:extLst>
          </p:cNvPr>
          <p:cNvSpPr txBox="1"/>
          <p:nvPr/>
        </p:nvSpPr>
        <p:spPr>
          <a:xfrm>
            <a:off x="731397" y="749024"/>
            <a:ext cx="1072919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業科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經濟部產發署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年「協助產業提升競爭力布局海外市場計畫」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預算七億，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線上書審，每案補助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，建議可優先規劃爭取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&amp;S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組規劃進行中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提前認列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13,533K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企收完工百分比，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上半年請加速簽約認列</a:t>
            </a: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sz="2000" b="1" u="sng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推廣案：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欣辰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1,600K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、旳蔓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900K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，請加速於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完成簽約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高齡業科提案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盈亮、百事益、坤璜等高齡業科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掌握提案時程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加速各部門之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案源規劃，目前缺乏能見度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lvl="1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業科案：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已送審：中光電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(A+)36,000K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、奧圖碼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2,800K</a:t>
            </a:r>
          </a:p>
          <a:p>
            <a:pPr marL="1265238" lvl="2" indent="-3508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請於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提案送件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：行動貝果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(A+)8,000K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、泰沂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產創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)6,000K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、所羅門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(A+)1,800K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、荷魯視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)952K</a:t>
            </a:r>
            <a:endParaRPr lang="en-US" altLang="zh-TW" sz="20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組：</a:t>
            </a:r>
            <a:endParaRPr lang="en-US" altLang="zh-TW" sz="2000" b="1" u="sng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0000" lvl="1" indent="-3528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今口香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(10,152K)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、碩網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(1,905K)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請加速於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月前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完成簽約</a:t>
            </a:r>
          </a:p>
          <a:p>
            <a:pPr marL="810000" lvl="1" indent="-3528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案源規劃</a:t>
            </a: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51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5F5A698-5C99-4149-B300-0A3CE2B5D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EAC9FE9-A6F2-44D9-BF86-47613272A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b="1" dirty="0">
                <a:latin typeface="+mn-ea"/>
                <a:ea typeface="+mn-ea"/>
              </a:rPr>
              <a:t>附件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25F5DFDA-6911-46E3-9B35-FA88177EA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98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FC989BB-7961-4235-8BB5-8EF12E67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04490"/>
              </p:ext>
            </p:extLst>
          </p:nvPr>
        </p:nvGraphicFramePr>
        <p:xfrm>
          <a:off x="942401" y="999272"/>
          <a:ext cx="10307198" cy="5075701"/>
        </p:xfrm>
        <a:graphic>
          <a:graphicData uri="http://schemas.openxmlformats.org/drawingml/2006/table">
            <a:tbl>
              <a:tblPr/>
              <a:tblGrid>
                <a:gridCol w="3432565">
                  <a:extLst>
                    <a:ext uri="{9D8B030D-6E8A-4147-A177-3AD203B41FA5}">
                      <a16:colId xmlns:a16="http://schemas.microsoft.com/office/drawing/2014/main" val="3898964501"/>
                    </a:ext>
                  </a:extLst>
                </a:gridCol>
                <a:gridCol w="864858">
                  <a:extLst>
                    <a:ext uri="{9D8B030D-6E8A-4147-A177-3AD203B41FA5}">
                      <a16:colId xmlns:a16="http://schemas.microsoft.com/office/drawing/2014/main" val="777104189"/>
                    </a:ext>
                  </a:extLst>
                </a:gridCol>
                <a:gridCol w="809062">
                  <a:extLst>
                    <a:ext uri="{9D8B030D-6E8A-4147-A177-3AD203B41FA5}">
                      <a16:colId xmlns:a16="http://schemas.microsoft.com/office/drawing/2014/main" val="1510785797"/>
                    </a:ext>
                  </a:extLst>
                </a:gridCol>
                <a:gridCol w="1037436">
                  <a:extLst>
                    <a:ext uri="{9D8B030D-6E8A-4147-A177-3AD203B41FA5}">
                      <a16:colId xmlns:a16="http://schemas.microsoft.com/office/drawing/2014/main" val="188390447"/>
                    </a:ext>
                  </a:extLst>
                </a:gridCol>
                <a:gridCol w="753265">
                  <a:extLst>
                    <a:ext uri="{9D8B030D-6E8A-4147-A177-3AD203B41FA5}">
                      <a16:colId xmlns:a16="http://schemas.microsoft.com/office/drawing/2014/main" val="466612685"/>
                    </a:ext>
                  </a:extLst>
                </a:gridCol>
                <a:gridCol w="788672">
                  <a:extLst>
                    <a:ext uri="{9D8B030D-6E8A-4147-A177-3AD203B41FA5}">
                      <a16:colId xmlns:a16="http://schemas.microsoft.com/office/drawing/2014/main" val="1856909048"/>
                    </a:ext>
                  </a:extLst>
                </a:gridCol>
                <a:gridCol w="764353">
                  <a:extLst>
                    <a:ext uri="{9D8B030D-6E8A-4147-A177-3AD203B41FA5}">
                      <a16:colId xmlns:a16="http://schemas.microsoft.com/office/drawing/2014/main" val="557044426"/>
                    </a:ext>
                  </a:extLst>
                </a:gridCol>
                <a:gridCol w="967002">
                  <a:extLst>
                    <a:ext uri="{9D8B030D-6E8A-4147-A177-3AD203B41FA5}">
                      <a16:colId xmlns:a16="http://schemas.microsoft.com/office/drawing/2014/main" val="1282658424"/>
                    </a:ext>
                  </a:extLst>
                </a:gridCol>
                <a:gridCol w="889985">
                  <a:extLst>
                    <a:ext uri="{9D8B030D-6E8A-4147-A177-3AD203B41FA5}">
                      <a16:colId xmlns:a16="http://schemas.microsoft.com/office/drawing/2014/main" val="137329807"/>
                    </a:ext>
                  </a:extLst>
                </a:gridCol>
              </a:tblGrid>
              <a:tr h="450982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服科中心現有人力</a:t>
                      </a:r>
                      <a:r>
                        <a:rPr lang="zh-TW" alt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(114/1/3)</a:t>
                      </a:r>
                      <a:endParaRPr lang="zh-TW" altLang="zh-TW" sz="1100" b="1" dirty="0">
                        <a:effectLst/>
                        <a:latin typeface="+mn-lt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140812"/>
                  </a:ext>
                </a:extLst>
              </a:tr>
              <a:tr h="425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B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首榮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AI-Team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41957"/>
                  </a:ext>
                </a:extLst>
              </a:tr>
              <a:tr h="425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現在正班人力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92061"/>
                  </a:ext>
                </a:extLst>
              </a:tr>
              <a:tr h="522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lvl="1" algn="l" fontAlgn="ctr"/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進用中待報到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含外包轉正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調入</a:t>
                      </a:r>
                      <a:r>
                        <a:rPr lang="en-US" altLang="zh-TW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人</a:t>
                      </a:r>
                      <a:r>
                        <a:rPr lang="en-US" altLang="zh-TW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000" b="1" i="0" u="none" strike="noStrike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zh-TW" alt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b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研替</a:t>
                      </a:r>
                      <a:r>
                        <a:rPr lang="en-US" altLang="zh-TW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x2,</a:t>
                      </a:r>
                      <a:r>
                        <a:rPr lang="zh-TW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調入</a:t>
                      </a:r>
                      <a:r>
                        <a:rPr lang="en-US" altLang="zh-TW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x1)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en-US" altLang="zh-TW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b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復職</a:t>
                      </a:r>
                      <a:r>
                        <a:rPr lang="en-US" altLang="zh-TW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x1)</a:t>
                      </a:r>
                      <a:endParaRPr lang="zh-TW" alt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27881"/>
                  </a:ext>
                </a:extLst>
              </a:tr>
              <a:tr h="646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lvl="1" algn="l" fontAlgn="ctr"/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已申請離職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退休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所際異動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zh-TW" alt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調出</a:t>
                      </a:r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</a:t>
                      </a:r>
                      <a:br>
                        <a:rPr lang="en-US" altLang="zh-TW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調出</a:t>
                      </a:r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x1, </a:t>
                      </a:r>
                      <a:r>
                        <a:rPr lang="zh-TW" alt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退休</a:t>
                      </a:r>
                      <a:r>
                        <a:rPr lang="en-US" altLang="zh-TW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x2)</a:t>
                      </a:r>
                      <a:endParaRPr lang="zh-TW" alt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調出</a:t>
                      </a:r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:2</a:t>
                      </a:r>
                    </a:p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退休</a:t>
                      </a:r>
                      <a:r>
                        <a:rPr lang="en-US" altLang="zh-TW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:2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499215"/>
                  </a:ext>
                </a:extLst>
              </a:tr>
              <a:tr h="425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lvl="1" algn="l" fontAlgn="ctr"/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已申請職缺招募中</a:t>
                      </a:r>
                      <a:r>
                        <a:rPr lang="en-US" altLang="zh-TW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(50%)</a:t>
                      </a:r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en-US" altLang="zh-TW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395224"/>
                  </a:ext>
                </a:extLst>
              </a:tr>
              <a:tr h="431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現有全時派遣人力</a:t>
                      </a:r>
                      <a:r>
                        <a:rPr lang="en-US" altLang="zh-TW" sz="18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(50%)</a:t>
                      </a:r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515392"/>
                  </a:ext>
                </a:extLst>
              </a:tr>
              <a:tr h="460492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進用中待報到</a:t>
                      </a:r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607120"/>
                  </a:ext>
                </a:extLst>
              </a:tr>
              <a:tr h="43122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已申請異動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轉出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017806"/>
                  </a:ext>
                </a:extLst>
              </a:tr>
              <a:tr h="431221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已申請職缺招募中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轉入</a:t>
                      </a:r>
                      <a:r>
                        <a:rPr lang="en-US" altLang="zh-TW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909479"/>
                  </a:ext>
                </a:extLst>
              </a:tr>
              <a:tr h="425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9.5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30.5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74.25</a:t>
                      </a:r>
                      <a:endParaRPr lang="en-US" altLang="zh-TW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2.5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軟正黑體"/>
                        </a:defRPr>
                      </a:lvl9pPr>
                    </a:lstStyle>
                    <a:p>
                      <a:pPr algn="ctr" fontAlgn="ctr"/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73066"/>
                  </a:ext>
                </a:extLst>
              </a:tr>
            </a:tbl>
          </a:graphicData>
        </a:graphic>
      </p:graphicFrame>
      <p:sp>
        <p:nvSpPr>
          <p:cNvPr id="5" name="標題 4">
            <a:extLst>
              <a:ext uri="{FF2B5EF4-FFF2-40B4-BE49-F238E27FC236}">
                <a16:creationId xmlns:a16="http://schemas.microsoft.com/office/drawing/2014/main" id="{ED4C82F3-7E10-37AA-9DD9-3AD24A85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latin typeface="+mn-ea"/>
                <a:ea typeface="+mn-ea"/>
              </a:rPr>
              <a:t>FY114</a:t>
            </a:r>
            <a:r>
              <a:rPr lang="zh-TW" altLang="en-US" b="1" dirty="0">
                <a:latin typeface="+mn-ea"/>
                <a:ea typeface="+mn-ea"/>
              </a:rPr>
              <a:t>服科中心 現有正班人力員額預估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AAC0C3-65C2-23AA-5CA2-FBD48C6B2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291133" y="6619878"/>
            <a:ext cx="7620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b="1" smtClean="0">
                <a:latin typeface="+mn-ea"/>
                <a:ea typeface="+mn-ea"/>
              </a:rPr>
              <a:pPr>
                <a:defRPr/>
              </a:pPr>
              <a:t>14</a:t>
            </a:fld>
            <a:endParaRPr lang="en-US" altLang="zh-TW" b="1">
              <a:latin typeface="+mn-ea"/>
              <a:ea typeface="+mn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50CCFC6-8D24-43F8-AEA6-E520F1311094}"/>
              </a:ext>
            </a:extLst>
          </p:cNvPr>
          <p:cNvSpPr txBox="1"/>
          <p:nvPr/>
        </p:nvSpPr>
        <p:spPr>
          <a:xfrm>
            <a:off x="7595106" y="6379720"/>
            <a:ext cx="1270992" cy="369332"/>
          </a:xfrm>
          <a:prstGeom prst="rect">
            <a:avLst/>
          </a:prstGeom>
          <a:solidFill>
            <a:srgbClr val="D9FF7D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156.25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</a:t>
            </a:r>
          </a:p>
        </p:txBody>
      </p:sp>
      <p:sp>
        <p:nvSpPr>
          <p:cNvPr id="10" name="投影片編號版面配置區 2">
            <a:extLst>
              <a:ext uri="{FF2B5EF4-FFF2-40B4-BE49-F238E27FC236}">
                <a16:creationId xmlns:a16="http://schemas.microsoft.com/office/drawing/2014/main" id="{923216AB-2EFF-436E-BED1-B3040540637D}"/>
              </a:ext>
            </a:extLst>
          </p:cNvPr>
          <p:cNvSpPr txBox="1">
            <a:spLocks/>
          </p:cNvSpPr>
          <p:nvPr/>
        </p:nvSpPr>
        <p:spPr bwMode="auto">
          <a:xfrm>
            <a:off x="11430000" y="6619878"/>
            <a:ext cx="762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r" defTabSz="914400" rtl="0" eaLnBrk="1" fontAlgn="ctr" latinLnBrk="0" hangingPunct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5FDFD5-B10D-4DDE-98D7-F3B9956527CF}" type="slidenum">
              <a:rPr lang="zh-TW" altLang="en-US" b="1" smtClean="0">
                <a:solidFill>
                  <a:schemeClr val="tx1"/>
                </a:solidFill>
              </a:rPr>
              <a:pPr algn="ctr"/>
              <a:t>14</a:t>
            </a:fld>
            <a:endParaRPr lang="en-US" altLang="zh-TW" sz="1400" b="1" dirty="0">
              <a:solidFill>
                <a:schemeClr val="tx1"/>
              </a:solidFill>
            </a:endParaRPr>
          </a:p>
        </p:txBody>
      </p:sp>
      <p:sp>
        <p:nvSpPr>
          <p:cNvPr id="16" name="右大括弧 15">
            <a:extLst>
              <a:ext uri="{FF2B5EF4-FFF2-40B4-BE49-F238E27FC236}">
                <a16:creationId xmlns:a16="http://schemas.microsoft.com/office/drawing/2014/main" id="{B18E3E1F-7A7A-4EE3-B23B-DA1464A79A4D}"/>
              </a:ext>
            </a:extLst>
          </p:cNvPr>
          <p:cNvSpPr/>
          <p:nvPr/>
        </p:nvSpPr>
        <p:spPr>
          <a:xfrm rot="5400000">
            <a:off x="8045937" y="4727292"/>
            <a:ext cx="369330" cy="2848771"/>
          </a:xfrm>
          <a:prstGeom prst="rightBrace">
            <a:avLst>
              <a:gd name="adj1" fmla="val 19909"/>
              <a:gd name="adj2" fmla="val 51181"/>
            </a:avLst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b="1">
              <a:latin typeface="+mn-ea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CDD3361-6C7C-45BE-97A2-EE748675BCCD}"/>
              </a:ext>
            </a:extLst>
          </p:cNvPr>
          <p:cNvSpPr txBox="1"/>
          <p:nvPr/>
        </p:nvSpPr>
        <p:spPr>
          <a:xfrm>
            <a:off x="5385703" y="6250546"/>
            <a:ext cx="162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人資提供數據</a:t>
            </a:r>
          </a:p>
        </p:txBody>
      </p:sp>
    </p:spTree>
    <p:extLst>
      <p:ext uri="{BB962C8B-B14F-4D97-AF65-F5344CB8AC3E}">
        <p14:creationId xmlns:p14="http://schemas.microsoft.com/office/powerpoint/2010/main" val="267473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投影片編號版面配置區 3">
            <a:extLst>
              <a:ext uri="{FF2B5EF4-FFF2-40B4-BE49-F238E27FC236}">
                <a16:creationId xmlns:a16="http://schemas.microsoft.com/office/drawing/2014/main" id="{834B3E8F-407A-45CD-957E-E93700D3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13863" y="6499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1C44025-BEA9-474E-9707-251518A085E0}" type="slidenum">
              <a:rPr lang="en-US" altLang="zh-TW" smtClean="0"/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zh-TW" sz="1000">
              <a:solidFill>
                <a:srgbClr val="000000"/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FDB666F-4F87-4145-88E2-55B656691C79}"/>
              </a:ext>
            </a:extLst>
          </p:cNvPr>
          <p:cNvGraphicFramePr>
            <a:graphicFrameLocks noGrp="1"/>
          </p:cNvGraphicFramePr>
          <p:nvPr/>
        </p:nvGraphicFramePr>
        <p:xfrm>
          <a:off x="332537" y="862973"/>
          <a:ext cx="11526925" cy="5527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7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設定方式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設定方式</a:t>
                      </a: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23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衍生加值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rtl="0" fontAlgn="ctr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科專類</a:t>
                      </a:r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l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採用</a:t>
                      </a:r>
                      <a:r>
                        <a:rPr lang="zh-TW" altLang="en-US" sz="1800" b="0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科專經費占比</a:t>
                      </a:r>
                      <a:r>
                        <a:rPr lang="zh-TW" altLang="en-US" sz="1800" b="0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</a:t>
                      </a:r>
                      <a:endParaRPr lang="en-US" altLang="zh-TW" sz="1800" b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endParaRPr lang="en-US" altLang="zh-TW" sz="1800" b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各組目標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=〔 (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60%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+(111+110)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決算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40%)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中心科專總經費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〕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，再乘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中心目標數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marR="0" lvl="0" indent="-2698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sz="1800" b="0" u="none" strike="noStrike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各組衍生加值新簽約與年度收入目標相同</a:t>
                      </a:r>
                      <a:endParaRPr lang="en-US" altLang="zh-TW" sz="1800" b="0" u="none" strike="noStrike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9875" marR="0" lvl="0" indent="-2698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商業司計畫衍生加值不計入目標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外計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3,000K)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algn="l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採用</a:t>
                      </a:r>
                      <a:r>
                        <a:rPr lang="zh-TW" altLang="en-US" sz="1800" b="0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科專經費占比</a:t>
                      </a:r>
                      <a:r>
                        <a:rPr lang="zh-TW" altLang="en-US" sz="1800" b="0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</a:t>
                      </a:r>
                      <a:endParaRPr lang="en-US" altLang="zh-TW" sz="1800" b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endParaRPr lang="en-US" altLang="zh-TW" sz="1800" b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各組目標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=〔 (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60%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+(112+111)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決算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40%)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中心科專總經費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〕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，再乘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中心目標數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marR="0" lvl="0" indent="-2698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sz="1800" b="0" u="none" strike="noStrike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各組衍生加值新簽約與年度收入目標相同</a:t>
                      </a:r>
                      <a:endParaRPr lang="en-US" altLang="zh-TW" sz="1800" b="0" u="none" strike="noStrike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9875" indent="-269875" algn="l" rtl="0" fontAlgn="ctr"/>
                      <a:endParaRPr lang="en-US" altLang="zh-TW" sz="1800" b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9875" indent="-269875" algn="l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800" b="1" i="0" u="sng" strike="noStrike" dirty="0">
                          <a:solidFill>
                            <a:srgbClr val="0066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商業司計畫衍生加值不計入目標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外計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3,000K)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89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科專研發成果收入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rtl="0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科專研發成果繳庫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 rtl="0" fontAlgn="ctr"/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fontAlgn="ctr" latinLnBrk="0" hangingPunct="1">
                        <a:lnSpc>
                          <a:spcPts val="1800"/>
                        </a:lnSpc>
                        <a:buAutoNum type="arabicPeriod"/>
                      </a:pP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採用「科專經費占比」設定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914400" rtl="0" eaLnBrk="1" fontAlgn="ctr" latinLnBrk="0" hangingPunct="1">
                        <a:lnSpc>
                          <a:spcPts val="1800"/>
                        </a:lnSpc>
                        <a:buNone/>
                      </a:pP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9875" indent="-269875" algn="l" rtl="0" fontAlgn="ctr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各組目標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=〔 (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50%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+(111+110)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決算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50%)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中心科專總經費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〕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，再乘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中心目標數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 defTabSz="914400" rtl="0" eaLnBrk="1" fontAlgn="ctr" latinLnBrk="0" hangingPunct="1">
                        <a:lnSpc>
                          <a:spcPts val="1800"/>
                        </a:lnSpc>
                      </a:pP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18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kumimoji="0" lang="en-US" altLang="zh-TW" sz="18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2563" indent="-182563" algn="l" defTabSz="914400" rtl="0" eaLnBrk="1" fontAlgn="ctr" latinLnBrk="0" hangingPunct="1">
                        <a:lnSpc>
                          <a:spcPts val="1800"/>
                        </a:lnSpc>
                      </a:pP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全院目標若調整則中心等比率調整各組目標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fontAlgn="ctr" latinLnBrk="0" hangingPunct="1">
                        <a:lnSpc>
                          <a:spcPts val="1800"/>
                        </a:lnSpc>
                        <a:buAutoNum type="arabicPeriod"/>
                      </a:pP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採用「科專經費占比」設定</a:t>
                      </a: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914400" rtl="0" eaLnBrk="1" fontAlgn="ctr" latinLnBrk="0" hangingPunct="1">
                        <a:lnSpc>
                          <a:spcPts val="1800"/>
                        </a:lnSpc>
                        <a:buNone/>
                      </a:pPr>
                      <a:endParaRPr lang="en-US" altLang="zh-TW" sz="180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9875" indent="-269875" algn="l" rtl="0" fontAlgn="ctr"/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各組目標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=〔 (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60% </a:t>
                      </a:r>
                      <a:r>
                        <a:rPr lang="en-US" altLang="zh-TW" sz="1800" b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+(111+110)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年科專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決算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40%)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中心科專總經費</a:t>
                      </a:r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〕</a:t>
                      </a:r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，再乘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中心目標數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-182563" algn="l" defTabSz="914400" rtl="0" eaLnBrk="1" fontAlgn="ctr" latinLnBrk="0" hangingPunct="1">
                        <a:lnSpc>
                          <a:spcPts val="1800"/>
                        </a:lnSpc>
                      </a:pP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18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kumimoji="0" lang="en-US" altLang="zh-TW" sz="18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82563" indent="-182563" algn="l" defTabSz="914400" rtl="0" eaLnBrk="1" fontAlgn="ctr" latinLnBrk="0" hangingPunct="1">
                        <a:lnSpc>
                          <a:spcPts val="1800"/>
                        </a:lnSpc>
                      </a:pPr>
                      <a:r>
                        <a:rPr lang="en-US" altLang="zh-TW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lang="zh-TW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全院目標若調整則中心等比率調整各組目標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2" marR="3692" marT="3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1DD3CD6F-0052-4F0E-88D6-D8167A686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7885"/>
            <a:ext cx="12192000" cy="6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B2B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中心各組量化績效目標設定方案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32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315A741-2757-4B8C-9A11-D0EF5D93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67" y="599244"/>
            <a:ext cx="10445674" cy="5892132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6971A3-81DC-4573-8BCC-3C121FC89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A1438EC-7F59-4EC6-AE38-A6D90459ADA1}"/>
              </a:ext>
            </a:extLst>
          </p:cNvPr>
          <p:cNvSpPr txBox="1"/>
          <p:nvPr/>
        </p:nvSpPr>
        <p:spPr>
          <a:xfrm>
            <a:off x="2377262" y="92754"/>
            <a:ext cx="6883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各組科專類研發收入預估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EC32B0-C494-4B4B-99B9-09A13FA0DED7}"/>
              </a:ext>
            </a:extLst>
          </p:cNvPr>
          <p:cNvSpPr/>
          <p:nvPr/>
        </p:nvSpPr>
        <p:spPr bwMode="auto">
          <a:xfrm>
            <a:off x="4399205" y="589994"/>
            <a:ext cx="1495985" cy="5901382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58DA1F5-201F-44E9-9755-047A70E744FC}"/>
              </a:ext>
            </a:extLst>
          </p:cNvPr>
          <p:cNvSpPr txBox="1"/>
          <p:nvPr/>
        </p:nvSpPr>
        <p:spPr>
          <a:xfrm>
            <a:off x="10006607" y="249080"/>
            <a:ext cx="1235134" cy="36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單位</a:t>
            </a:r>
            <a:r>
              <a:rPr lang="en-US" altLang="zh-TW" b="1" dirty="0">
                <a:latin typeface="+mn-ea"/>
                <a:ea typeface="+mn-ea"/>
              </a:rPr>
              <a:t>:</a:t>
            </a:r>
            <a:r>
              <a:rPr lang="zh-TW" altLang="en-US" b="1" dirty="0">
                <a:latin typeface="+mn-ea"/>
                <a:ea typeface="+mn-ea"/>
              </a:rPr>
              <a:t> 千元</a:t>
            </a:r>
          </a:p>
        </p:txBody>
      </p:sp>
    </p:spTree>
    <p:extLst>
      <p:ext uri="{BB962C8B-B14F-4D97-AF65-F5344CB8AC3E}">
        <p14:creationId xmlns:p14="http://schemas.microsoft.com/office/powerpoint/2010/main" val="48587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7789F26-C5ED-437C-B04D-C8F333A9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9" y="580114"/>
            <a:ext cx="10897496" cy="5976755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51A6165-EDCF-4E40-9DF1-5FC095E52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5B990D-DEFB-457F-9DCB-91C2CD915C00}"/>
              </a:ext>
            </a:extLst>
          </p:cNvPr>
          <p:cNvSpPr txBox="1"/>
          <p:nvPr/>
        </p:nvSpPr>
        <p:spPr>
          <a:xfrm>
            <a:off x="2377262" y="56894"/>
            <a:ext cx="6883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各組政府</a:t>
            </a:r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BP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計畫預估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BAA0A7-290B-41E1-89FD-2A29BFA58610}"/>
              </a:ext>
            </a:extLst>
          </p:cNvPr>
          <p:cNvSpPr/>
          <p:nvPr/>
        </p:nvSpPr>
        <p:spPr bwMode="auto">
          <a:xfrm>
            <a:off x="5326825" y="580114"/>
            <a:ext cx="1644129" cy="5976754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1A8540-351B-4400-B05F-48EBF8711DA4}"/>
              </a:ext>
            </a:extLst>
          </p:cNvPr>
          <p:cNvSpPr txBox="1"/>
          <p:nvPr/>
        </p:nvSpPr>
        <p:spPr>
          <a:xfrm>
            <a:off x="10447671" y="213220"/>
            <a:ext cx="1235134" cy="36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單位</a:t>
            </a:r>
            <a:r>
              <a:rPr lang="en-US" altLang="zh-TW" b="1" dirty="0">
                <a:latin typeface="+mn-ea"/>
                <a:ea typeface="+mn-ea"/>
              </a:rPr>
              <a:t>:</a:t>
            </a:r>
            <a:r>
              <a:rPr lang="zh-TW" altLang="en-US" b="1" dirty="0">
                <a:latin typeface="+mn-ea"/>
                <a:ea typeface="+mn-ea"/>
              </a:rPr>
              <a:t> 千元</a:t>
            </a:r>
          </a:p>
        </p:txBody>
      </p:sp>
    </p:spTree>
    <p:extLst>
      <p:ext uri="{BB962C8B-B14F-4D97-AF65-F5344CB8AC3E}">
        <p14:creationId xmlns:p14="http://schemas.microsoft.com/office/powerpoint/2010/main" val="351747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524F3-CE97-4A09-86F8-A0BE53B58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21" y="103555"/>
            <a:ext cx="11045923" cy="941580"/>
          </a:xfrm>
        </p:spPr>
        <p:txBody>
          <a:bodyPr/>
          <a:lstStyle/>
          <a:p>
            <a:pPr algn="ctr"/>
            <a:r>
              <a:rPr lang="en-US" altLang="zh-TW" b="1" dirty="0"/>
              <a:t>FY114</a:t>
            </a:r>
            <a:r>
              <a:rPr lang="zh-TW" altLang="en-US" b="1" dirty="0"/>
              <a:t>政府服務現況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703E9BC-6872-42F0-98AE-BB971D96A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477576E-09E2-4338-8D9B-A4DD6E74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0" y="717697"/>
            <a:ext cx="10260419" cy="5876209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C6EC73-B942-4FB1-8B3D-693A73EC6CD8}"/>
              </a:ext>
            </a:extLst>
          </p:cNvPr>
          <p:cNvSpPr txBox="1"/>
          <p:nvPr/>
        </p:nvSpPr>
        <p:spPr>
          <a:xfrm>
            <a:off x="10006607" y="249080"/>
            <a:ext cx="1235134" cy="36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單位</a:t>
            </a:r>
            <a:r>
              <a:rPr lang="en-US" altLang="zh-TW" b="1" dirty="0">
                <a:latin typeface="+mn-ea"/>
                <a:ea typeface="+mn-ea"/>
              </a:rPr>
              <a:t>:</a:t>
            </a:r>
            <a:r>
              <a:rPr lang="zh-TW" altLang="en-US" b="1" dirty="0">
                <a:latin typeface="+mn-ea"/>
                <a:ea typeface="+mn-ea"/>
              </a:rPr>
              <a:t> 千元</a:t>
            </a:r>
          </a:p>
        </p:txBody>
      </p:sp>
    </p:spTree>
    <p:extLst>
      <p:ext uri="{BB962C8B-B14F-4D97-AF65-F5344CB8AC3E}">
        <p14:creationId xmlns:p14="http://schemas.microsoft.com/office/powerpoint/2010/main" val="284841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608408-2EC7-4F27-BBE3-C0F76BD2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" y="452211"/>
            <a:ext cx="11112138" cy="523149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latin typeface="+mn-lt"/>
                <a:ea typeface="微軟正黑體" panose="020B0604030504040204" pitchFamily="34" charset="-120"/>
              </a:rPr>
              <a:t>試算</a:t>
            </a:r>
            <a:r>
              <a:rPr lang="en-US" altLang="zh-TW" sz="2800" b="1" dirty="0">
                <a:latin typeface="+mn-lt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+mn-lt"/>
                <a:ea typeface="微軟正黑體" panose="020B0604030504040204" pitchFamily="34" charset="-120"/>
              </a:rPr>
              <a:t> 業科過案簽約獎勵</a:t>
            </a:r>
            <a:endParaRPr lang="zh-TW" altLang="en-US" sz="2000" b="1" dirty="0">
              <a:solidFill>
                <a:srgbClr val="0070C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BC45ED-E6C4-4874-9DC9-098E371D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0C31A1-2971-444B-AD36-AEE0671BBABA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3C610B2-04C1-4031-A310-F398FF3A34EA}"/>
              </a:ext>
            </a:extLst>
          </p:cNvPr>
          <p:cNvSpPr txBox="1"/>
          <p:nvPr/>
        </p:nvSpPr>
        <p:spPr>
          <a:xfrm>
            <a:off x="330925" y="1511248"/>
            <a:ext cx="5023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方案一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每案提撥簽約金額</a:t>
            </a:r>
            <a:r>
              <a:rPr lang="en-US" altLang="zh-TW" sz="2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0.5%</a:t>
            </a:r>
            <a:r>
              <a:rPr lang="zh-TW" altLang="en-US" sz="28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，為簽約獎勵，</a:t>
            </a:r>
            <a:r>
              <a:rPr lang="zh-TW" altLang="en-US" sz="2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上限</a:t>
            </a:r>
            <a:r>
              <a:rPr lang="en-US" altLang="zh-TW" sz="2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2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萬元。</a:t>
            </a:r>
            <a:endParaRPr lang="zh-TW" altLang="en-US" sz="2800" dirty="0"/>
          </a:p>
          <a:p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BB4D92E-489A-4A01-9A0E-02BE318CA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" y="3701776"/>
            <a:ext cx="5355769" cy="167976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F1AF3A17-F17A-413D-8FA8-B8781D08647E}"/>
              </a:ext>
            </a:extLst>
          </p:cNvPr>
          <p:cNvSpPr txBox="1"/>
          <p:nvPr/>
        </p:nvSpPr>
        <p:spPr>
          <a:xfrm>
            <a:off x="5556071" y="1511248"/>
            <a:ext cx="63050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方案二</a:t>
            </a:r>
            <a:r>
              <a:rPr lang="en-US" altLang="zh-TW" sz="28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27063" marR="0" lvl="1" indent="-169863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500</a:t>
            </a:r>
            <a:r>
              <a:rPr lang="zh-TW" altLang="en-US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萬以下</a:t>
            </a:r>
            <a:r>
              <a:rPr lang="en-US" altLang="zh-TW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每案提撥簽約金額</a:t>
            </a: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0.5%</a:t>
            </a:r>
            <a:r>
              <a:rPr lang="zh-TW" altLang="en-US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endParaRPr lang="en-US" altLang="zh-TW" sz="2400" b="0" i="0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27063" marR="0" lvl="1" indent="-169863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501</a:t>
            </a:r>
            <a:r>
              <a:rPr lang="zh-TW" altLang="en-US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</a:t>
            </a: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-1000</a:t>
            </a:r>
            <a:r>
              <a:rPr lang="zh-TW" altLang="en-US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</a:t>
            </a:r>
            <a:r>
              <a:rPr lang="en-US" altLang="zh-TW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每案提撥簽約金額</a:t>
            </a: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0.6%</a:t>
            </a:r>
            <a:r>
              <a:rPr lang="zh-TW" altLang="en-US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endParaRPr lang="en-US" altLang="zh-TW" sz="2400" b="0" i="0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27063" marR="0" lvl="1" indent="-169863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1000</a:t>
            </a:r>
            <a:r>
              <a:rPr lang="zh-TW" altLang="en-US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萬以上</a:t>
            </a:r>
            <a:r>
              <a:rPr lang="en-US" altLang="zh-TW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每案提撥簽約金額</a:t>
            </a: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0.8%</a:t>
            </a:r>
            <a:r>
              <a:rPr lang="zh-TW" altLang="en-US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endParaRPr lang="en-US" altLang="zh-TW" sz="2400" b="0" i="0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27063" marR="0" lvl="1" indent="-169863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上限</a:t>
            </a:r>
            <a:r>
              <a:rPr lang="en-US" altLang="zh-TW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</a:t>
            </a:r>
            <a:r>
              <a:rPr lang="zh-TW" altLang="en-US" sz="2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萬元。</a:t>
            </a:r>
            <a:endParaRPr lang="en-US" altLang="zh-TW" sz="2400" b="0" i="0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28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45F9B87-AA44-461E-9468-7E167CCF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14" y="3701776"/>
            <a:ext cx="5355772" cy="16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2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0227020F-63AE-4E79-A66A-0EC6C9A8F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12191999" cy="558800"/>
          </a:xfrm>
        </p:spPr>
        <p:txBody>
          <a:bodyPr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中心各組量化績效目標設定方案</a:t>
            </a:r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F8B10794-7496-498C-A601-B387FB256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209191"/>
            <a:ext cx="10658475" cy="502064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2800" dirty="0">
                <a:latin typeface="PMingLiU" panose="02020500000000000000" pitchFamily="18" charset="-120"/>
              </a:rPr>
              <a:t>：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採用「</a:t>
            </a:r>
            <a:r>
              <a:rPr lang="zh-TW" altLang="en-US" sz="28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人均企業收入生產力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28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「人均餘絀力」且目標不低於前一年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設定基礎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全院企業收入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成長之政策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延續人均企業收入生產力</a:t>
            </a:r>
            <a:r>
              <a:rPr lang="zh-TW" altLang="en-US" sz="2000" dirty="0">
                <a:latin typeface="PMingLiU" panose="02020500000000000000" pitchFamily="18" charset="-120"/>
              </a:rPr>
              <a:t>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以各組估算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核定員額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解決晉用不足議題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人均生產力一致為基礎點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，訂定績效目標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餘絀收入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：採用「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人均餘絀力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」設定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衍生加值收入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科專經費占比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」設定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參考院部之科專收入量化公式精神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科專研發成果收入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：採用「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科專經費占比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」設定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參考院部之科專收入量化公式精神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科專研發成果繳庫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：採用「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科專經費占比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」設定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參考院部之科專收入量化公式精神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20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各組未達單位人事費需求目標時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增加該組企業收入目標補足差額</a:t>
            </a:r>
            <a:endParaRPr lang="zh-TW" altLang="en-US" sz="2000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BC0CAF20-CAA8-4A6D-B556-C06642C6CA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0000" y="6619878"/>
            <a:ext cx="762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15FDFD5-B10D-4DDE-98D7-F3B9956527CF}" type="slidenum">
              <a:rPr lang="zh-TW" altLang="en-US" b="1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764A0-ECA1-4C35-A04E-B781EE6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264920"/>
            <a:ext cx="11045923" cy="694304"/>
          </a:xfrm>
        </p:spPr>
        <p:txBody>
          <a:bodyPr/>
          <a:lstStyle/>
          <a:p>
            <a:pPr algn="ctr"/>
            <a:r>
              <a:rPr lang="en-US" altLang="zh-TW" b="1" dirty="0"/>
              <a:t>FY113</a:t>
            </a:r>
            <a:r>
              <a:rPr lang="zh-TW" altLang="en-US" b="1" dirty="0"/>
              <a:t>各組營收達成</a:t>
            </a:r>
            <a:r>
              <a:rPr lang="en-US" altLang="zh-TW" b="1" dirty="0"/>
              <a:t>(</a:t>
            </a:r>
            <a:r>
              <a:rPr lang="zh-TW" altLang="en-US" b="1" dirty="0"/>
              <a:t>決算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46B8158-5C22-4165-9B22-5A64FBE5C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FCB45C6-57ED-4CA6-B3D3-B8CEF0506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2388"/>
            <a:ext cx="12192000" cy="48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764A0-ECA1-4C35-A04E-B781EE6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264920"/>
            <a:ext cx="11045923" cy="694304"/>
          </a:xfrm>
        </p:spPr>
        <p:txBody>
          <a:bodyPr/>
          <a:lstStyle/>
          <a:p>
            <a:pPr algn="ctr"/>
            <a:r>
              <a:rPr lang="en-US" altLang="zh-TW" b="1" dirty="0"/>
              <a:t>FY113</a:t>
            </a:r>
            <a:r>
              <a:rPr lang="zh-TW" altLang="en-US" b="1" dirty="0"/>
              <a:t>企業收入達成</a:t>
            </a:r>
            <a:r>
              <a:rPr lang="en-US" altLang="zh-TW" b="1" dirty="0"/>
              <a:t>/</a:t>
            </a:r>
            <a:r>
              <a:rPr lang="zh-TW" altLang="en-US" b="1" dirty="0"/>
              <a:t>遞延數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46B8158-5C22-4165-9B22-5A64FBE5C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EA7095-EA68-429D-BB7B-5A50DA29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15" y="959224"/>
            <a:ext cx="11604958" cy="47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4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764A0-ECA1-4C35-A04E-B781EE6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264920"/>
            <a:ext cx="11045923" cy="694304"/>
          </a:xfrm>
        </p:spPr>
        <p:txBody>
          <a:bodyPr/>
          <a:lstStyle/>
          <a:p>
            <a:pPr algn="ctr"/>
            <a:r>
              <a:rPr lang="en-US" altLang="zh-TW" b="1" dirty="0"/>
              <a:t>FY113</a:t>
            </a:r>
            <a:r>
              <a:rPr lang="zh-TW" altLang="en-US" b="1" dirty="0"/>
              <a:t>各組餘絀達成</a:t>
            </a:r>
            <a:r>
              <a:rPr lang="en-US" altLang="zh-TW" b="1" dirty="0"/>
              <a:t>(</a:t>
            </a:r>
            <a:r>
              <a:rPr lang="zh-TW" altLang="en-US" b="1" dirty="0"/>
              <a:t>決算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46B8158-5C22-4165-9B22-5A64FBE5C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AAC906B-7BA7-4657-9F45-7A4E3A47A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1200150"/>
            <a:ext cx="4505326" cy="42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0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5D6BC29-2E35-47FB-B354-294AADEA9878}"/>
              </a:ext>
            </a:extLst>
          </p:cNvPr>
          <p:cNvSpPr txBox="1"/>
          <p:nvPr/>
        </p:nvSpPr>
        <p:spPr>
          <a:xfrm>
            <a:off x="10262960" y="526494"/>
            <a:ext cx="1305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600" dirty="0">
                <a:ea typeface="微軟正黑體" panose="020B0604030504040204" pitchFamily="34" charset="-120"/>
              </a:rPr>
              <a:t>單位：仟元</a:t>
            </a:r>
            <a:endParaRPr kumimoji="1" lang="en-US" altLang="zh-TW" sz="1600" dirty="0"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5EFD696-77A8-403E-8B43-B4D253B1B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03127"/>
              </p:ext>
            </p:extLst>
          </p:nvPr>
        </p:nvGraphicFramePr>
        <p:xfrm>
          <a:off x="1106608" y="947004"/>
          <a:ext cx="9978782" cy="5581149"/>
        </p:xfrm>
        <a:graphic>
          <a:graphicData uri="http://schemas.openxmlformats.org/drawingml/2006/table">
            <a:tbl>
              <a:tblPr/>
              <a:tblGrid>
                <a:gridCol w="2970428">
                  <a:extLst>
                    <a:ext uri="{9D8B030D-6E8A-4147-A177-3AD203B41FA5}">
                      <a16:colId xmlns:a16="http://schemas.microsoft.com/office/drawing/2014/main" val="791892967"/>
                    </a:ext>
                  </a:extLst>
                </a:gridCol>
                <a:gridCol w="1183530">
                  <a:extLst>
                    <a:ext uri="{9D8B030D-6E8A-4147-A177-3AD203B41FA5}">
                      <a16:colId xmlns:a16="http://schemas.microsoft.com/office/drawing/2014/main" val="288224094"/>
                    </a:ext>
                  </a:extLst>
                </a:gridCol>
                <a:gridCol w="1229943">
                  <a:extLst>
                    <a:ext uri="{9D8B030D-6E8A-4147-A177-3AD203B41FA5}">
                      <a16:colId xmlns:a16="http://schemas.microsoft.com/office/drawing/2014/main" val="4236965898"/>
                    </a:ext>
                  </a:extLst>
                </a:gridCol>
                <a:gridCol w="1229943">
                  <a:extLst>
                    <a:ext uri="{9D8B030D-6E8A-4147-A177-3AD203B41FA5}">
                      <a16:colId xmlns:a16="http://schemas.microsoft.com/office/drawing/2014/main" val="2874860810"/>
                    </a:ext>
                  </a:extLst>
                </a:gridCol>
                <a:gridCol w="1090704">
                  <a:extLst>
                    <a:ext uri="{9D8B030D-6E8A-4147-A177-3AD203B41FA5}">
                      <a16:colId xmlns:a16="http://schemas.microsoft.com/office/drawing/2014/main" val="2165452999"/>
                    </a:ext>
                  </a:extLst>
                </a:gridCol>
                <a:gridCol w="1090704">
                  <a:extLst>
                    <a:ext uri="{9D8B030D-6E8A-4147-A177-3AD203B41FA5}">
                      <a16:colId xmlns:a16="http://schemas.microsoft.com/office/drawing/2014/main" val="365135930"/>
                    </a:ext>
                  </a:extLst>
                </a:gridCol>
                <a:gridCol w="1183530">
                  <a:extLst>
                    <a:ext uri="{9D8B030D-6E8A-4147-A177-3AD203B41FA5}">
                      <a16:colId xmlns:a16="http://schemas.microsoft.com/office/drawing/2014/main" val="1949647446"/>
                    </a:ext>
                  </a:extLst>
                </a:gridCol>
              </a:tblGrid>
              <a:tr h="3597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S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組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首榮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承益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02812"/>
                  </a:ext>
                </a:extLst>
              </a:tr>
              <a:tr h="39451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員額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35.75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29.25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147.25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16604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業務收入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194,501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114,893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349,563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16,944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16,001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691,902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12582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研發收入</a:t>
                      </a:r>
                    </a:p>
                  </a:txBody>
                  <a:tcPr marL="243668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79,512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51,800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55,600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186,912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44843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服務收入</a:t>
                      </a:r>
                    </a:p>
                  </a:txBody>
                  <a:tcPr marL="243668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104,615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56,623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284,341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16,944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3,761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466,284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233124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企業收入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純民營</a:t>
                      </a:r>
                    </a:p>
                  </a:txBody>
                  <a:tcPr marL="487336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41,320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45,303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125,341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8,850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3,761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224,575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00117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政府收入</a:t>
                      </a:r>
                    </a:p>
                  </a:txBody>
                  <a:tcPr marL="487336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63,295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11,320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159,000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8,094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241,709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742001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科專衍生加值</a:t>
                      </a:r>
                    </a:p>
                  </a:txBody>
                  <a:tcPr marL="243668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10,374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6,470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7,122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12,240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36,206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91938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商業署衍生加值</a:t>
                      </a:r>
                    </a:p>
                  </a:txBody>
                  <a:tcPr marL="243668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2,500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2,500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116409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企業收入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51,694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51,773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134,963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8,850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16,001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263,281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97756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科專研發成果收入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7,630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4,791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5,323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12,240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29,984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024681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科專研發成果繳庫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3,737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2,347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2,608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2,496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11,188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66315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業務餘絀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14,112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9,828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25,620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1,680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</a:t>
                      </a:r>
                      <a:r>
                        <a:rPr lang="en-US" altLang="zh-TW" sz="20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714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51,954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914667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科專類專利應用數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921009"/>
                  </a:ext>
                </a:extLst>
              </a:tr>
              <a:tr h="3713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國際專利布局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1603" marR="11603" marT="11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   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             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35194"/>
                  </a:ext>
                </a:extLst>
              </a:tr>
            </a:tbl>
          </a:graphicData>
        </a:graphic>
      </p:graphicFrame>
      <p:sp>
        <p:nvSpPr>
          <p:cNvPr id="6" name="標題 4">
            <a:extLst>
              <a:ext uri="{FF2B5EF4-FFF2-40B4-BE49-F238E27FC236}">
                <a16:creationId xmlns:a16="http://schemas.microsoft.com/office/drawing/2014/main" id="{60441D12-AB80-41F0-8C7F-6D4196CBB685}"/>
              </a:ext>
            </a:extLst>
          </p:cNvPr>
          <p:cNvSpPr txBox="1">
            <a:spLocks/>
          </p:cNvSpPr>
          <p:nvPr/>
        </p:nvSpPr>
        <p:spPr>
          <a:xfrm>
            <a:off x="0" y="254819"/>
            <a:ext cx="12191999" cy="543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FY113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各組年度目標總表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月份人力設定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693A00-CBAD-40ED-A744-B969305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A14E9-C1B2-4426-9E02-7332F9EA689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49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4351769" y="116210"/>
            <a:ext cx="348845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各組業科規劃清單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4F000C5-9E88-41C7-903F-F8F702ED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19267"/>
              </p:ext>
            </p:extLst>
          </p:nvPr>
        </p:nvGraphicFramePr>
        <p:xfrm>
          <a:off x="157354" y="911860"/>
          <a:ext cx="1187728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238">
                  <a:extLst>
                    <a:ext uri="{9D8B030D-6E8A-4147-A177-3AD203B41FA5}">
                      <a16:colId xmlns:a16="http://schemas.microsoft.com/office/drawing/2014/main" val="2235848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7479015"/>
                    </a:ext>
                  </a:extLst>
                </a:gridCol>
                <a:gridCol w="1190151">
                  <a:extLst>
                    <a:ext uri="{9D8B030D-6E8A-4147-A177-3AD203B41FA5}">
                      <a16:colId xmlns:a16="http://schemas.microsoft.com/office/drawing/2014/main" val="4036351185"/>
                    </a:ext>
                  </a:extLst>
                </a:gridCol>
                <a:gridCol w="3024331">
                  <a:extLst>
                    <a:ext uri="{9D8B030D-6E8A-4147-A177-3AD203B41FA5}">
                      <a16:colId xmlns:a16="http://schemas.microsoft.com/office/drawing/2014/main" val="32815042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91237381"/>
                    </a:ext>
                  </a:extLst>
                </a:gridCol>
                <a:gridCol w="648079">
                  <a:extLst>
                    <a:ext uri="{9D8B030D-6E8A-4147-A177-3AD203B41FA5}">
                      <a16:colId xmlns:a16="http://schemas.microsoft.com/office/drawing/2014/main" val="826378674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3030289963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2241891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業科名稱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主導廠商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進度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1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A+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S000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中光電創境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虛實融合一體機智慧顯示互動系統開發計畫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家宏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提案中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1/21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送件，預計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月進行簡報審查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3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A+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S000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行動貝果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郁創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均泰運動科技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智慧棒球投打分析與回饋應用整合平台開發計畫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預計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月送件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5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A+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研發淬鍊計畫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S000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所羅門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全越運動事業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智慧全齡健身服務系統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預計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月送件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46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產創平台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S200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奧圖碼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Micro-LED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與光影透視轉換智慧裝置應用實證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泰維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提案中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1/15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送件，預計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月簡報審查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35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協助產業提升競爭力布局海外市場計畫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S300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泰沂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主題規劃中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治綱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月進行提案規劃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66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協助產業提升競爭力布局海外市場計畫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S300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荷魯視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智慧眼鏡開發暨海外市場布局計畫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宏墩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志聰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已完成初版計畫書，預計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3/7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送件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230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199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4351769" y="116632"/>
            <a:ext cx="3488450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32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各組業科規劃清單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4F000C5-9E88-41C7-903F-F8F702ED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99577"/>
              </p:ext>
            </p:extLst>
          </p:nvPr>
        </p:nvGraphicFramePr>
        <p:xfrm>
          <a:off x="157354" y="980728"/>
          <a:ext cx="1187728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238">
                  <a:extLst>
                    <a:ext uri="{9D8B030D-6E8A-4147-A177-3AD203B41FA5}">
                      <a16:colId xmlns:a16="http://schemas.microsoft.com/office/drawing/2014/main" val="2235848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7479015"/>
                    </a:ext>
                  </a:extLst>
                </a:gridCol>
                <a:gridCol w="1190151">
                  <a:extLst>
                    <a:ext uri="{9D8B030D-6E8A-4147-A177-3AD203B41FA5}">
                      <a16:colId xmlns:a16="http://schemas.microsoft.com/office/drawing/2014/main" val="4036351185"/>
                    </a:ext>
                  </a:extLst>
                </a:gridCol>
                <a:gridCol w="3024331">
                  <a:extLst>
                    <a:ext uri="{9D8B030D-6E8A-4147-A177-3AD203B41FA5}">
                      <a16:colId xmlns:a16="http://schemas.microsoft.com/office/drawing/2014/main" val="32815042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91237381"/>
                    </a:ext>
                  </a:extLst>
                </a:gridCol>
                <a:gridCol w="648079">
                  <a:extLst>
                    <a:ext uri="{9D8B030D-6E8A-4147-A177-3AD203B41FA5}">
                      <a16:colId xmlns:a16="http://schemas.microsoft.com/office/drawing/2014/main" val="826378674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3030289963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2241891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業科名稱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部門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主導廠商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計畫名稱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進度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412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臺北新創拔尖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U500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車博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循環零件國際經銷管理平台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區塊鏈關鍵技術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國書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理研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審查中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預定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月中旬後公告結果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90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農業業界科專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U100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漢錸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蝴蝶蘭切花多層架自動化搬運及物聯網可視化監控計畫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慧娟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瑞婷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已過案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簽約中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45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高齡普惠科技研發與實證補助計畫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欣辰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連鎖藥局高齡安心睡眠輔助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提案中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2/5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資格審補件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257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高齡產業普惠加值之主題式輔導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H100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百事益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個案型主題規劃中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建任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淑慧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預計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月中送件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8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高齡產業普惠加值之主題式輔導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坤璜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個案型主題規劃中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耀泰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預計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月中送件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44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高齡產業普惠加值之主題式輔導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盈亮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高齡健身器材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品慈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計畫書撰寫中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23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協助產業提升競爭力布局海外市場計畫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H000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盈亮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標楷體"/>
                          <a:cs typeface="+mn-cs"/>
                        </a:rPr>
                        <a:t>高齡健身器材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伯勲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品慈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規劃中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計畫書撰寫中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79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204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1">
            <a:extLst>
              <a:ext uri="{FF2B5EF4-FFF2-40B4-BE49-F238E27FC236}">
                <a16:creationId xmlns:a16="http://schemas.microsoft.com/office/drawing/2014/main" id="{06EAC8A8-BBF8-4E02-AB12-CDDD38A3774B}"/>
              </a:ext>
            </a:extLst>
          </p:cNvPr>
          <p:cNvSpPr txBox="1">
            <a:spLocks/>
          </p:cNvSpPr>
          <p:nvPr/>
        </p:nvSpPr>
        <p:spPr>
          <a:xfrm>
            <a:off x="947428" y="116632"/>
            <a:ext cx="10297144" cy="72008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標楷體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  <a:cs typeface="標楷體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8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年「協助產業提升競爭力布局海外市場計畫」</a:t>
            </a:r>
            <a:r>
              <a:rPr lang="zh-TW" altLang="en-US" sz="28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個案</a:t>
            </a:r>
            <a:r>
              <a:rPr lang="zh-TW" altLang="en-US" sz="280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E1339BA-9C99-4F3C-B58A-F5FB44C39B5A}"/>
              </a:ext>
            </a:extLst>
          </p:cNvPr>
          <p:cNvSpPr txBox="1"/>
          <p:nvPr/>
        </p:nvSpPr>
        <p:spPr>
          <a:xfrm>
            <a:off x="263352" y="836712"/>
            <a:ext cx="116652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網站連結：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https://citd.cpc.tw/CitdWeb/Web/Detail.aspx?p=6d367b26-5717-436e-9cbc-a498feb07df2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破題重點：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預算七億，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線上書審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申請期間：即日起至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秒止</a:t>
            </a:r>
            <a:endParaRPr lang="en-US" altLang="zh-TW" sz="16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補助金額上限：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每案新臺幣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，補助款不得超過申請補助計畫全案總經費之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資格：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依法辦理公司登記、商業或有限合夥登記之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工廠登記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月起</a:t>
            </a:r>
            <a:r>
              <a:rPr lang="zh-TW" altLang="en-US" sz="16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自行所研發製造產品</a:t>
            </a:r>
            <a:r>
              <a:rPr lang="zh-TW" altLang="en-US" sz="16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具有出口實績者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補助標的：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跨域整合：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運用現有成熟或新興技術，透過跨領域或跨行業技術整合開發方式，打造新應用領域或新功能規格之產品。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雙軸轉型：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導入綠色設計概念，開發具有節能、低碳排、易回收或低污染等環境友善之新設備或新產品；或運用巨量資料、擴增實境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(AR)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、虛擬實境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(VR)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、物聯網、雲端服務、資訊安全及人工智慧等智慧技術，加值產品新功能，以提升使用者效能。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技術加值：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運用創新技術及高端材料，開發精密度更高、品質更優越的高功能規格產品，切入關鍵產業供應鏈。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加分項目：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１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申請業者屬我國與中國大陸簽訂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ECFA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早收清單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且近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年有出口中國大陸實績者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須檢附出口證明文件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，經核定通過補助款金額最高得加碼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，惟加碼後補助金額不得超過個案補助上限及計畫總經費之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申請個案計畫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有購置全新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國產設備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臺灣資服業者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合作運用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發展智慧化解決方案者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5091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>
            <a:extLst>
              <a:ext uri="{FF2B5EF4-FFF2-40B4-BE49-F238E27FC236}">
                <a16:creationId xmlns:a16="http://schemas.microsoft.com/office/drawing/2014/main" id="{2BC9EA68-3FB1-4E39-A1FE-02B2BFDB4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17061"/>
            <a:ext cx="12192000" cy="645459"/>
          </a:xfrm>
        </p:spPr>
        <p:txBody>
          <a:bodyPr anchor="ctr" anchorCtr="0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中心各組量化績效目標設定方案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F3DA5EB-E835-40EF-AE4C-D0FABC3B0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28277"/>
              </p:ext>
            </p:extLst>
          </p:nvPr>
        </p:nvGraphicFramePr>
        <p:xfrm>
          <a:off x="637734" y="1180970"/>
          <a:ext cx="11177748" cy="5002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9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88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</a:pP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1" marR="3691" marT="3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設定方式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1" marR="3691" marT="3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</a:t>
                      </a:r>
                      <a:r>
                        <a:rPr lang="zh-TW" altLang="en-US" sz="18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設定方式</a:t>
                      </a:r>
                      <a:endParaRPr lang="zh-TW" altLang="en-US" sz="1800" b="1" u="none" strike="noStrike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90" marR="3690" marT="3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459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</a:pP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企業</a:t>
                      </a:r>
                      <a:endParaRPr lang="en-US" altLang="zh-TW" sz="1800" b="1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</a:pPr>
                      <a:r>
                        <a:rPr lang="en-US" altLang="zh-TW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BP</a:t>
                      </a:r>
                      <a:r>
                        <a:rPr lang="zh-TW" alt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1" marR="3691" marT="3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員額估算採正班人力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800" b="1" u="none" strike="noStrike" dirty="0">
                          <a:effectLst/>
                        </a:rPr>
                        <a:t>已申請職缺招募中</a:t>
                      </a:r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(50%)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+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全時派遣人力</a:t>
                      </a: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(25%) 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內部企收目標為</a:t>
                      </a:r>
                      <a:r>
                        <a:rPr lang="en-US" altLang="zh-TW" sz="1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264,166K</a:t>
                      </a:r>
                      <a:r>
                        <a:rPr lang="zh-TW" altLang="en-US" sz="1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，員額</a:t>
                      </a:r>
                      <a:r>
                        <a:rPr lang="en-US" altLang="zh-TW" sz="1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149.25</a:t>
                      </a:r>
                      <a:r>
                        <a:rPr lang="zh-TW" altLang="en-US" sz="1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endParaRPr lang="en-US" altLang="zh-TW" sz="18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人均企業生產力，採</a:t>
                      </a:r>
                      <a:r>
                        <a:rPr lang="zh-TW" altLang="en-US" sz="1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「人均企業生產力</a:t>
                      </a:r>
                      <a:r>
                        <a:rPr lang="en-US" altLang="zh-TW" sz="1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177</a:t>
                      </a:r>
                      <a:r>
                        <a:rPr lang="zh-TW" altLang="en-US" sz="1800" b="1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萬」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</a:t>
                      </a:r>
                    </a:p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各組企業收入目標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人均企業生產力</a:t>
                      </a: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177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各組員額人數</a:t>
                      </a:r>
                    </a:p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各組企業新簽約與年度收入目標相同 </a:t>
                      </a:r>
                    </a:p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1" marR="3691" marT="3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員額估算採正班人力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1800" b="1" u="none" strike="noStrike" dirty="0">
                          <a:effectLst/>
                        </a:rPr>
                        <a:t>已申請職缺招募中</a:t>
                      </a:r>
                      <a:r>
                        <a:rPr lang="en-US" altLang="zh-TW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(50%)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+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全時派遣人力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(50%) 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66700" marR="0" lvl="0" indent="-26670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月份餘額預估</a:t>
                      </a:r>
                      <a:r>
                        <a:rPr lang="en-US" altLang="zh-TW" sz="1800" b="1" i="0" u="sng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156.25</a:t>
                      </a:r>
                      <a:r>
                        <a:rPr lang="zh-TW" altLang="en-US" sz="1800" b="1" i="0" u="sng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，內部企收目標為</a:t>
                      </a:r>
                      <a:r>
                        <a:rPr lang="en-US" altLang="zh-TW" sz="1800" b="1" i="0" u="sng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276,563K</a:t>
                      </a:r>
                    </a:p>
                    <a:p>
                      <a:pPr marL="266700" marR="0" lvl="0" indent="-26670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人均企業生產力，採「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人均企業生產力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177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」設定</a:t>
                      </a:r>
                      <a:r>
                        <a:rPr lang="en-US" altLang="zh-TW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維持</a:t>
                      </a:r>
                      <a:r>
                        <a:rPr lang="en-US" altLang="zh-TW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266700" indent="-266700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  <a:buAutoNum type="arabicPeriod"/>
                      </a:pP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各組企業收入目標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人均企業生產力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177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各組員額人數</a:t>
                      </a:r>
                    </a:p>
                    <a:p>
                      <a:pPr marL="269875" indent="-269875" algn="l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各組</a:t>
                      </a:r>
                      <a:r>
                        <a:rPr lang="zh-TW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企業新簽約與年度收入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目標相同 </a:t>
                      </a:r>
                    </a:p>
                  </a:txBody>
                  <a:tcPr marL="3691" marR="3691" marT="3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66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10000"/>
                        </a:lnSpc>
                        <a:spcAft>
                          <a:spcPts val="200"/>
                        </a:spcAft>
                      </a:pP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餘絀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1" marR="3691" marT="3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人均餘絀力以</a:t>
                      </a:r>
                      <a:r>
                        <a:rPr lang="en-US" altLang="zh-TW" sz="1800" b="1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33.6</a:t>
                      </a:r>
                      <a:r>
                        <a:rPr lang="zh-TW" altLang="en-US" sz="1800" b="1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zh-TW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</a:t>
                      </a:r>
                      <a:endParaRPr lang="en-US" altLang="zh-TW" sz="1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u="sng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1" marR="3691" marT="3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FY114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人均餘絀力 </a:t>
                      </a:r>
                      <a:r>
                        <a:rPr lang="en-US" altLang="zh-TW" sz="1800" b="1" u="sng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r>
                        <a:rPr lang="zh-TW" altLang="en-US" sz="1800" b="1" u="sng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 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設定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(38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x156.25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=5,937.5</a:t>
                      </a:r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萬餘絀目標</a:t>
                      </a:r>
                      <a:r>
                        <a:rPr lang="en-US" altLang="zh-TW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餘絀目標</a:t>
                      </a:r>
                      <a:r>
                        <a:rPr lang="en-US" altLang="zh-TW" sz="1800" b="1" u="sng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5,937.5</a:t>
                      </a:r>
                      <a:r>
                        <a:rPr lang="zh-TW" altLang="en-US" sz="1800" b="1" u="sng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en-US" altLang="zh-TW" sz="1800" b="1" u="sng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91" marR="3691" marT="36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0F19DCE1-4667-4572-9869-88026A780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0000" y="6619878"/>
            <a:ext cx="762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15FDFD5-B10D-4DDE-98D7-F3B9956527CF}" type="slidenum">
              <a:rPr lang="zh-TW" altLang="en-US" b="1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3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2F6D13-04A2-0433-F341-5536096B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584"/>
            <a:ext cx="12191999" cy="577049"/>
          </a:xfrm>
        </p:spPr>
        <p:txBody>
          <a:bodyPr/>
          <a:lstStyle/>
          <a:p>
            <a:pPr algn="ctr"/>
            <a:r>
              <a:rPr kumimoji="1" lang="en-US" altLang="zh-TW" b="1" dirty="0"/>
              <a:t>FY114</a:t>
            </a:r>
            <a:r>
              <a:rPr kumimoji="1" lang="zh-TW" altLang="en-US" b="1" dirty="0"/>
              <a:t>各組主要營業目標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D2066F8-0174-5689-5A69-E64116EEE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zh-TW" b="1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69B4F1C-16C3-4242-978A-962A1F9483CD}"/>
              </a:ext>
            </a:extLst>
          </p:cNvPr>
          <p:cNvSpPr txBox="1"/>
          <p:nvPr/>
        </p:nvSpPr>
        <p:spPr>
          <a:xfrm>
            <a:off x="10901082" y="647633"/>
            <a:ext cx="1057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+mn-ea"/>
                <a:ea typeface="+mn-ea"/>
              </a:rPr>
              <a:t>單位</a:t>
            </a:r>
            <a:r>
              <a:rPr lang="en-US" altLang="zh-TW" sz="1400" dirty="0">
                <a:latin typeface="+mn-ea"/>
                <a:ea typeface="+mn-ea"/>
              </a:rPr>
              <a:t>:</a:t>
            </a:r>
            <a:r>
              <a:rPr lang="zh-TW" altLang="en-US" sz="1400" dirty="0">
                <a:latin typeface="+mn-ea"/>
                <a:ea typeface="+mn-ea"/>
              </a:rPr>
              <a:t> 千元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0FE62F0-18BE-423E-911F-37677D0A9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08640"/>
              </p:ext>
            </p:extLst>
          </p:nvPr>
        </p:nvGraphicFramePr>
        <p:xfrm>
          <a:off x="746396" y="1005486"/>
          <a:ext cx="11212521" cy="5256539"/>
        </p:xfrm>
        <a:graphic>
          <a:graphicData uri="http://schemas.openxmlformats.org/drawingml/2006/table">
            <a:tbl>
              <a:tblPr/>
              <a:tblGrid>
                <a:gridCol w="2211407">
                  <a:extLst>
                    <a:ext uri="{9D8B030D-6E8A-4147-A177-3AD203B41FA5}">
                      <a16:colId xmlns:a16="http://schemas.microsoft.com/office/drawing/2014/main" val="3778744502"/>
                    </a:ext>
                  </a:extLst>
                </a:gridCol>
                <a:gridCol w="1002043">
                  <a:extLst>
                    <a:ext uri="{9D8B030D-6E8A-4147-A177-3AD203B41FA5}">
                      <a16:colId xmlns:a16="http://schemas.microsoft.com/office/drawing/2014/main" val="655171160"/>
                    </a:ext>
                  </a:extLst>
                </a:gridCol>
                <a:gridCol w="1002043">
                  <a:extLst>
                    <a:ext uri="{9D8B030D-6E8A-4147-A177-3AD203B41FA5}">
                      <a16:colId xmlns:a16="http://schemas.microsoft.com/office/drawing/2014/main" val="2173435429"/>
                    </a:ext>
                  </a:extLst>
                </a:gridCol>
                <a:gridCol w="1002043">
                  <a:extLst>
                    <a:ext uri="{9D8B030D-6E8A-4147-A177-3AD203B41FA5}">
                      <a16:colId xmlns:a16="http://schemas.microsoft.com/office/drawing/2014/main" val="3645803445"/>
                    </a:ext>
                  </a:extLst>
                </a:gridCol>
                <a:gridCol w="898384">
                  <a:extLst>
                    <a:ext uri="{9D8B030D-6E8A-4147-A177-3AD203B41FA5}">
                      <a16:colId xmlns:a16="http://schemas.microsoft.com/office/drawing/2014/main" val="2146609521"/>
                    </a:ext>
                  </a:extLst>
                </a:gridCol>
                <a:gridCol w="881107">
                  <a:extLst>
                    <a:ext uri="{9D8B030D-6E8A-4147-A177-3AD203B41FA5}">
                      <a16:colId xmlns:a16="http://schemas.microsoft.com/office/drawing/2014/main" val="2026981976"/>
                    </a:ext>
                  </a:extLst>
                </a:gridCol>
                <a:gridCol w="1002043">
                  <a:extLst>
                    <a:ext uri="{9D8B030D-6E8A-4147-A177-3AD203B41FA5}">
                      <a16:colId xmlns:a16="http://schemas.microsoft.com/office/drawing/2014/main" val="2031362067"/>
                    </a:ext>
                  </a:extLst>
                </a:gridCol>
                <a:gridCol w="3213451">
                  <a:extLst>
                    <a:ext uri="{9D8B030D-6E8A-4147-A177-3AD203B41FA5}">
                      <a16:colId xmlns:a16="http://schemas.microsoft.com/office/drawing/2014/main" val="2307876834"/>
                    </a:ext>
                  </a:extLst>
                </a:gridCol>
              </a:tblGrid>
              <a:tr h="334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項目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組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組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U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組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首榮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AI-Team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合計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備註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53976"/>
                  </a:ext>
                </a:extLst>
              </a:tr>
              <a:tr h="57093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員額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人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30.5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74.25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2.5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156.25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正班人力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已申請職缺招募中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(50%)+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全時派遣人力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(50%)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41870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業務收入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188,303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168,707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390,370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26,474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14,195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788,049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835445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研發收入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87,600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99,262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86,838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9,770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283,470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737599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服務收入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91,042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60,175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291,637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26,474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3,751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473,079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579215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企業收入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純民營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3294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64,679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44,715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119,528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12,390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3,751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245,063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015172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政府收入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73294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26,363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15,460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172,109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14,084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228,016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13789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科專衍生加值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9,661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9,270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8,895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674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28,500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154065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商業司衍生加值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3,000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3,000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725178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企業收入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74,340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53,985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131,423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12,390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4,425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276,563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人均企業生產力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: 177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萬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人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483125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科專研發成果收入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9,661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9,270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8,895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674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28,500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依院部建議值同步調整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03993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科專研發成果繳庫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4,831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4,635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4,448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337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14,250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依院部建議值同步調整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06241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業務餘絀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15,960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11,590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28,215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2,660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950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59,375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人均餘絀力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: 38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萬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人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957449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科專類專利應用數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件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58435"/>
                  </a:ext>
                </a:extLst>
              </a:tr>
              <a:tr h="33468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國際專利布局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案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       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 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252" marR="8252" marT="8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8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B2E214-4856-4C8A-85F5-6925E9E93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0C31A1-2971-444B-AD36-AEE0671BBABA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3761022D-7B12-48A2-AEF7-25201D0E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915" y="2564904"/>
            <a:ext cx="10682344" cy="1035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FY114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中心即時營運獎勵方案說明</a:t>
            </a: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290CD68B-4F48-44F8-9D09-D61C9DE10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155" y="4701092"/>
            <a:ext cx="6400800" cy="93770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>
                <a:ea typeface="微軟正黑體" panose="020B0604030504040204" pitchFamily="34" charset="-120"/>
              </a:rPr>
              <a:t>企推組</a:t>
            </a:r>
            <a:endParaRPr lang="en-US" altLang="zh-TW" sz="2800" dirty="0"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ea typeface="微軟正黑體" panose="020B0604030504040204" pitchFamily="34" charset="-120"/>
              </a:rPr>
              <a:t>114</a:t>
            </a:r>
            <a:r>
              <a:rPr lang="en-US" altLang="zh-TW" sz="2600" dirty="0">
                <a:ea typeface="微軟正黑體" panose="020B0604030504040204" pitchFamily="34" charset="-120"/>
              </a:rPr>
              <a:t>.02.19</a:t>
            </a:r>
          </a:p>
        </p:txBody>
      </p:sp>
    </p:spTree>
    <p:extLst>
      <p:ext uri="{BB962C8B-B14F-4D97-AF65-F5344CB8AC3E}">
        <p14:creationId xmlns:p14="http://schemas.microsoft.com/office/powerpoint/2010/main" val="420055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C93C1A2-F2E0-48F9-B51B-386F8FC2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533517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>
                <a:latin typeface="+mn-lt"/>
                <a:ea typeface="微軟正黑體" panose="020B0604030504040204" pitchFamily="34" charset="-120"/>
              </a:rPr>
              <a:t>FY114</a:t>
            </a:r>
            <a:r>
              <a:rPr lang="zh-TW" altLang="en-US" sz="3200" dirty="0">
                <a:latin typeface="+mn-lt"/>
                <a:ea typeface="微軟正黑體" panose="020B0604030504040204" pitchFamily="34" charset="-120"/>
              </a:rPr>
              <a:t>中心即時營運獎勵方案</a:t>
            </a:r>
            <a:r>
              <a:rPr lang="en-US" altLang="zh-TW" sz="3200" dirty="0">
                <a:latin typeface="+mn-lt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+mn-lt"/>
                <a:ea typeface="微軟正黑體" panose="020B0604030504040204" pitchFamily="34" charset="-120"/>
              </a:rPr>
              <a:t>餘絀類獎勵</a:t>
            </a:r>
            <a:endParaRPr lang="zh-TW" altLang="en-US" sz="2400" b="1" dirty="0">
              <a:solidFill>
                <a:srgbClr val="3333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7DC0D42-0B7C-4CF7-9170-52C28D27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0C31A1-2971-444B-AD36-AEE0671BBABA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85E5F47-9032-4879-95E5-F2F9225F6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82164"/>
              </p:ext>
            </p:extLst>
          </p:nvPr>
        </p:nvGraphicFramePr>
        <p:xfrm>
          <a:off x="888274" y="771152"/>
          <a:ext cx="10605387" cy="5897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9842">
                  <a:extLst>
                    <a:ext uri="{9D8B030D-6E8A-4147-A177-3AD203B41FA5}">
                      <a16:colId xmlns:a16="http://schemas.microsoft.com/office/drawing/2014/main" val="2772142237"/>
                    </a:ext>
                  </a:extLst>
                </a:gridCol>
                <a:gridCol w="6475860">
                  <a:extLst>
                    <a:ext uri="{9D8B030D-6E8A-4147-A177-3AD203B41FA5}">
                      <a16:colId xmlns:a16="http://schemas.microsoft.com/office/drawing/2014/main" val="93820253"/>
                    </a:ext>
                  </a:extLst>
                </a:gridCol>
                <a:gridCol w="2089685">
                  <a:extLst>
                    <a:ext uri="{9D8B030D-6E8A-4147-A177-3AD203B41FA5}">
                      <a16:colId xmlns:a16="http://schemas.microsoft.com/office/drawing/2014/main" val="1656860472"/>
                    </a:ext>
                  </a:extLst>
                </a:gridCol>
              </a:tblGrid>
              <a:tr h="4925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24761"/>
                  </a:ext>
                </a:extLst>
              </a:tr>
              <a:tr h="26412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各組餘絀獎勵</a:t>
                      </a:r>
                      <a:b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年度結算為準</a:t>
                      </a:r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員額</a:t>
                      </a:r>
                      <a:r>
                        <a:rPr kumimoji="0" lang="en-US" altLang="zh-TW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zh-TW" altLang="en-US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人以上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14400" marR="0" lvl="1" indent="-4572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企業收入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目標達成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100%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提撥超額餘絀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altLang="zh-TW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%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為獎勵金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上限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 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14400" marR="0" lvl="1" indent="-4572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企業收入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目標達成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80%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提撥超額餘絀</a:t>
                      </a:r>
                      <a:r>
                        <a:rPr kumimoji="0" lang="en-US" altLang="zh-TW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10%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為獎勵金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上限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萬元；</a:t>
                      </a:r>
                      <a:endParaRPr kumimoji="0" lang="en-US" altLang="zh-TW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marR="0" lvl="0" indent="-4572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員額</a:t>
                      </a:r>
                      <a:r>
                        <a:rPr kumimoji="0" lang="en-US" altLang="zh-TW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zh-TW" altLang="en-US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人以下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14400" marR="0" lvl="1" indent="-4572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企業收入目標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100%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達成，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提撥超額餘絀</a:t>
                      </a:r>
                      <a:r>
                        <a:rPr kumimoji="0" lang="en-US" altLang="zh-TW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10%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為獎勵金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上限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</a:t>
                      </a:r>
                      <a:endParaRPr kumimoji="0" lang="en-US" altLang="zh-TW" sz="1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註：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員額核定設為</a:t>
                      </a:r>
                      <a:r>
                        <a:rPr kumimoji="0" lang="en-US" altLang="zh-TW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zh-TW" altLang="en-US" sz="18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人，由執行長室核定之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437628"/>
                  </a:ext>
                </a:extLst>
              </a:tr>
              <a:tr h="65368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衍生收入</a:t>
                      </a:r>
                      <a:endParaRPr lang="en-US" altLang="zh-TW" sz="180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超越目標獎勵 </a:t>
                      </a:r>
                      <a:b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年度結算為準</a:t>
                      </a:r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超越衍生收入目標提撥超額收入數</a:t>
                      </a:r>
                      <a:r>
                        <a:rPr lang="en-US" altLang="zh-TW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5%</a:t>
                      </a:r>
                      <a:r>
                        <a:rPr lang="zh-TW" altLang="en-US" sz="18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為獎勵金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229562"/>
                  </a:ext>
                </a:extLst>
              </a:tr>
              <a:tr h="186230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企業收入目標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達成獎勵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即時季獎勵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當季完成認列之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累積季目標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，於每季結算後，分別提撥當季完成認列數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第一季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0.6%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  第二季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0.4%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  第三季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0.2%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末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結算達成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目標，再提撥獎勵金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(50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人以上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)/5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(50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人以下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4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8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C93C1A2-F2E0-48F9-B51B-386F8FC2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84"/>
            <a:ext cx="12192000" cy="533517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>
                <a:latin typeface="+mn-lt"/>
                <a:ea typeface="微軟正黑體" panose="020B0604030504040204" pitchFamily="34" charset="-120"/>
              </a:rPr>
              <a:t>FY114</a:t>
            </a:r>
            <a:r>
              <a:rPr lang="zh-TW" altLang="en-US" sz="3200" dirty="0">
                <a:latin typeface="+mn-lt"/>
                <a:ea typeface="微軟正黑體" panose="020B0604030504040204" pitchFamily="34" charset="-120"/>
              </a:rPr>
              <a:t>中心即時營運獎勵方案</a:t>
            </a:r>
            <a:r>
              <a:rPr lang="en-US" altLang="zh-TW" sz="3200" dirty="0">
                <a:latin typeface="+mn-lt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+mn-lt"/>
                <a:ea typeface="微軟正黑體" panose="020B0604030504040204" pitchFamily="34" charset="-120"/>
              </a:rPr>
              <a:t>簽約類獎勵</a:t>
            </a:r>
            <a:endParaRPr lang="zh-TW" altLang="en-US" sz="24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7DC0D42-0B7C-4CF7-9170-52C28D27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0C31A1-2971-444B-AD36-AEE0671BBABA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85E5F47-9032-4879-95E5-F2F9225F6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26069"/>
              </p:ext>
            </p:extLst>
          </p:nvPr>
        </p:nvGraphicFramePr>
        <p:xfrm>
          <a:off x="235131" y="560038"/>
          <a:ext cx="11822398" cy="6161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086">
                  <a:extLst>
                    <a:ext uri="{9D8B030D-6E8A-4147-A177-3AD203B41FA5}">
                      <a16:colId xmlns:a16="http://schemas.microsoft.com/office/drawing/2014/main" val="2772142237"/>
                    </a:ext>
                  </a:extLst>
                </a:gridCol>
                <a:gridCol w="4357359">
                  <a:extLst>
                    <a:ext uri="{9D8B030D-6E8A-4147-A177-3AD203B41FA5}">
                      <a16:colId xmlns:a16="http://schemas.microsoft.com/office/drawing/2014/main" val="93820253"/>
                    </a:ext>
                  </a:extLst>
                </a:gridCol>
                <a:gridCol w="3899648">
                  <a:extLst>
                    <a:ext uri="{9D8B030D-6E8A-4147-A177-3AD203B41FA5}">
                      <a16:colId xmlns:a16="http://schemas.microsoft.com/office/drawing/2014/main" val="1656860472"/>
                    </a:ext>
                  </a:extLst>
                </a:gridCol>
                <a:gridCol w="1954305">
                  <a:extLst>
                    <a:ext uri="{9D8B030D-6E8A-4147-A177-3AD203B41FA5}">
                      <a16:colId xmlns:a16="http://schemas.microsoft.com/office/drawing/2014/main" val="399023545"/>
                    </a:ext>
                  </a:extLst>
                </a:gridCol>
              </a:tblGrid>
              <a:tr h="63082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備註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24761"/>
                  </a:ext>
                </a:extLst>
              </a:tr>
              <a:tr h="117672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企業收入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簽約目標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達成獎勵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達成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企業收入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簽約累積季目標數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，分別提撥當季簽約總數</a:t>
                      </a:r>
                    </a:p>
                    <a:p>
                      <a:pPr marL="3571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第一季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0.5%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；第二季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0.4%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；第三季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0.3%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</a:p>
                    <a:p>
                      <a:pPr marL="35718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註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簽約時提撥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50%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；結案時再提撥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50%)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年度末簽約達成目標，再提撥獎勵金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  <a:p>
                      <a:pPr marL="342900" indent="-342900" algn="ctr" fontAlgn="ctr">
                        <a:buFont typeface="+mj-lt"/>
                        <a:buAutoNum type="arabicPeriod"/>
                      </a:pP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229562"/>
                  </a:ext>
                </a:extLst>
              </a:tr>
              <a:tr h="7921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衍生簽約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達成獎勵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達成衍生收入累積季目標數，分別提撥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第一季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5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萬元；第二季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4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萬元；第三季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3</a:t>
                      </a: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42225"/>
                  </a:ext>
                </a:extLst>
              </a:tr>
              <a:tr h="62538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業科過案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簽約獎勵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參與企業申請政府補助計畫過案，與本院簽約合作，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方案一</a:t>
                      </a:r>
                      <a:r>
                        <a:rPr lang="en-US" altLang="zh-TW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每案提撥簽約金額</a:t>
                      </a: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0.5%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，為簽約獎勵，</a:t>
                      </a: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上限</a:t>
                      </a: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萬元。</a:t>
                      </a:r>
                      <a:endParaRPr lang="en-US" altLang="zh-TW" sz="16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方案二</a:t>
                      </a:r>
                      <a:r>
                        <a:rPr lang="en-US" altLang="zh-TW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</a:t>
                      </a:r>
                      <a:endParaRPr lang="en-US" altLang="zh-TW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627063" marR="0" lvl="1" indent="-1698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萬以下</a:t>
                      </a:r>
                      <a:r>
                        <a:rPr lang="en-US" altLang="zh-TW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每案提撥簽約金額</a:t>
                      </a: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0.5%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627063" marR="0" lvl="1" indent="-1698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501</a:t>
                      </a: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</a:t>
                      </a: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-1000</a:t>
                      </a: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</a:t>
                      </a:r>
                      <a:r>
                        <a:rPr lang="en-US" altLang="zh-TW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每案提撥簽約金額</a:t>
                      </a: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0.6%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627063" marR="0" lvl="1" indent="-1698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1000</a:t>
                      </a: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萬以上</a:t>
                      </a:r>
                      <a:r>
                        <a:rPr lang="en-US" altLang="zh-TW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每案提撥簽約金額</a:t>
                      </a: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0.8%</a:t>
                      </a:r>
                      <a:r>
                        <a:rPr lang="zh-TW" alt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627063" marR="0" lvl="1" indent="-1698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上限</a:t>
                      </a:r>
                      <a:r>
                        <a:rPr lang="en-US" altLang="zh-TW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zh-TW" alt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萬元。</a:t>
                      </a:r>
                      <a:endParaRPr lang="en-US" altLang="zh-TW" sz="16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與各組討論後，建議可增加業科過案簽約獎勵。</a:t>
                      </a:r>
                      <a:endParaRPr lang="en-US" altLang="zh-TW" sz="16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179388" marR="0" lvl="0" indent="-1793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擬定方案如左，待執行長核定後公告。</a:t>
                      </a:r>
                    </a:p>
                  </a:txBody>
                  <a:tcPr marL="6350" marR="6350" marT="635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660250"/>
                  </a:ext>
                </a:extLst>
              </a:tr>
              <a:tr h="8242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Backlog</a:t>
                      </a:r>
                      <a:r>
                        <a:rPr lang="zh-TW" alt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人均獎勵</a:t>
                      </a:r>
                      <a:b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年度結算為準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Backlog</a:t>
                      </a:r>
                      <a:r>
                        <a:rPr lang="zh-TW" alt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最高人均獎勵金</a:t>
                      </a:r>
                      <a:r>
                        <a:rPr lang="en-US" altLang="zh-TW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</a:t>
                      </a:r>
                      <a:r>
                        <a:rPr lang="en-US" altLang="zh-TW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(50</a:t>
                      </a:r>
                      <a:r>
                        <a:rPr lang="zh-TW" altLang="en-US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人以上</a:t>
                      </a:r>
                      <a:r>
                        <a:rPr lang="en-US" altLang="zh-TW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 </a:t>
                      </a:r>
                      <a:r>
                        <a:rPr lang="en-US" altLang="zh-TW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萬元</a:t>
                      </a:r>
                      <a:r>
                        <a:rPr lang="en-US" altLang="zh-TW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(50</a:t>
                      </a:r>
                      <a:r>
                        <a:rPr lang="zh-TW" altLang="en-US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人以下</a:t>
                      </a:r>
                      <a:r>
                        <a:rPr lang="en-US" altLang="zh-TW" sz="16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  <a:p>
                      <a:pPr algn="l" fontAlgn="ctr"/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95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46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C93C1A2-F2E0-48F9-B51B-386F8FC2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551"/>
            <a:ext cx="12192000" cy="533517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>
                <a:latin typeface="+mn-lt"/>
                <a:ea typeface="微軟正黑體" panose="020B0604030504040204" pitchFamily="34" charset="-120"/>
              </a:rPr>
              <a:t>FY114</a:t>
            </a:r>
            <a:r>
              <a:rPr lang="zh-TW" altLang="en-US" sz="3200" dirty="0">
                <a:latin typeface="+mn-lt"/>
                <a:ea typeface="微軟正黑體" panose="020B0604030504040204" pitchFamily="34" charset="-120"/>
              </a:rPr>
              <a:t>中心即時營運獎勵方案</a:t>
            </a:r>
            <a:r>
              <a:rPr lang="en-US" altLang="zh-TW" sz="3200" dirty="0">
                <a:latin typeface="+mn-lt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latin typeface="+mn-lt"/>
                <a:ea typeface="微軟正黑體" panose="020B0604030504040204" pitchFamily="34" charset="-120"/>
              </a:rPr>
              <a:t>其他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7DC0D42-0B7C-4CF7-9170-52C28D27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0C31A1-2971-444B-AD36-AEE0671BBABA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85E5F47-9032-4879-95E5-F2F9225F6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19430"/>
              </p:ext>
            </p:extLst>
          </p:nvPr>
        </p:nvGraphicFramePr>
        <p:xfrm>
          <a:off x="688177" y="1037022"/>
          <a:ext cx="10815646" cy="5319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0831">
                  <a:extLst>
                    <a:ext uri="{9D8B030D-6E8A-4147-A177-3AD203B41FA5}">
                      <a16:colId xmlns:a16="http://schemas.microsoft.com/office/drawing/2014/main" val="2772142237"/>
                    </a:ext>
                  </a:extLst>
                </a:gridCol>
                <a:gridCol w="6425608">
                  <a:extLst>
                    <a:ext uri="{9D8B030D-6E8A-4147-A177-3AD203B41FA5}">
                      <a16:colId xmlns:a16="http://schemas.microsoft.com/office/drawing/2014/main" val="93820253"/>
                    </a:ext>
                  </a:extLst>
                </a:gridCol>
                <a:gridCol w="2219207">
                  <a:extLst>
                    <a:ext uri="{9D8B030D-6E8A-4147-A177-3AD203B41FA5}">
                      <a16:colId xmlns:a16="http://schemas.microsoft.com/office/drawing/2014/main" val="1656860472"/>
                    </a:ext>
                  </a:extLst>
                </a:gridCol>
              </a:tblGrid>
              <a:tr h="5517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FY114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292" marR="10292" marT="10292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24761"/>
                  </a:ext>
                </a:extLst>
              </a:tr>
              <a:tr h="19218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獎勵委員會核定</a:t>
                      </a:r>
                      <a:b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單位一級主管以上所有成員組成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重大案件與貢獻獎勵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如千萬級技術與智權整合案、重大企業收入簽約、各項臨時性重大貢獻獎勵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..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等，由委員會核訂獎勵獎金。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註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 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團隊亦可主動提出。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437628"/>
                  </a:ext>
                </a:extLst>
              </a:tr>
              <a:tr h="28457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中心即時績效獎勵之原則與辦法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事先掛號獎勵：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提案執行，可向人資申請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萬元以上獎金，將於經營團隊會議審查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即時獎勵：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獎勵範圍為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~10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萬元，結案完畢說明其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extra effort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及效益，由獎勵委員會評審。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授權組長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(Task Force leader)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即時獎金</a:t>
                      </a:r>
                      <a:r>
                        <a:rPr kumimoji="0" lang="en-US" altLang="zh-TW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萬元為上限，為鼓勵獎勵，不需審查。（每年核定之）</a:t>
                      </a:r>
                    </a:p>
                  </a:txBody>
                  <a:tcPr marL="6350" marR="6350" marT="635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en-US" altLang="zh-TW" sz="18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FY113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93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99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39618" y="1628800"/>
            <a:ext cx="6858001" cy="1513898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服科中心  </a:t>
            </a:r>
            <a:endParaRPr lang="en-US" altLang="zh-TW" sz="3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TW" altLang="en-US" sz="3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推廣業務報告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16948" y="4977476"/>
            <a:ext cx="9161252" cy="11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837" tIns="35918" rIns="71837" bIns="35918">
            <a:spAutoFit/>
          </a:bodyPr>
          <a:lstStyle/>
          <a:p>
            <a:pPr algn="ctr" defTabSz="717947" eaLnBrk="1" hangingPunct="1">
              <a:lnSpc>
                <a:spcPct val="150000"/>
              </a:lnSpc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2025/02/19</a:t>
            </a:r>
          </a:p>
          <a:p>
            <a:pPr algn="ctr" defTabSz="717947" eaLnBrk="1" hangingPunct="1">
              <a:lnSpc>
                <a:spcPct val="1500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企推組報告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983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3817</Words>
  <Application>Microsoft Office PowerPoint</Application>
  <PresentationFormat>寬螢幕</PresentationFormat>
  <Paragraphs>742</Paragraphs>
  <Slides>26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Microsoft JhengHei Light</vt:lpstr>
      <vt:lpstr>微軟正黑體</vt:lpstr>
      <vt:lpstr>PMingLiU</vt:lpstr>
      <vt:lpstr>PMingLiU</vt:lpstr>
      <vt:lpstr>Arial</vt:lpstr>
      <vt:lpstr>Calibri</vt:lpstr>
      <vt:lpstr>Wingdings</vt:lpstr>
      <vt:lpstr>簡報內頁</vt:lpstr>
      <vt:lpstr>FY114中心目標設定說明</vt:lpstr>
      <vt:lpstr>FY114中心各組量化績效目標設定方案</vt:lpstr>
      <vt:lpstr>FY114中心各組量化績效目標設定方案</vt:lpstr>
      <vt:lpstr>FY114各組主要營業目標</vt:lpstr>
      <vt:lpstr>FY114中心即時營運獎勵方案說明</vt:lpstr>
      <vt:lpstr>FY114中心即時營運獎勵方案-餘絀類獎勵</vt:lpstr>
      <vt:lpstr>FY114中心即時營運獎勵方案-簽約類獎勵</vt:lpstr>
      <vt:lpstr>FY114中心即時營運獎勵方案-其他</vt:lpstr>
      <vt:lpstr>PowerPoint 簡報</vt:lpstr>
      <vt:lpstr>FY114中心企業收入簽約統計</vt:lpstr>
      <vt:lpstr>各組之企業簽約數統計</vt:lpstr>
      <vt:lpstr>PowerPoint 簡報</vt:lpstr>
      <vt:lpstr>附件</vt:lpstr>
      <vt:lpstr>FY114服科中心 現有正班人力員額預估</vt:lpstr>
      <vt:lpstr>PowerPoint 簡報</vt:lpstr>
      <vt:lpstr>PowerPoint 簡報</vt:lpstr>
      <vt:lpstr>PowerPoint 簡報</vt:lpstr>
      <vt:lpstr>FY114政府服務現況</vt:lpstr>
      <vt:lpstr>試算: 業科過案簽約獎勵</vt:lpstr>
      <vt:lpstr>FY113各組營收達成(決算)</vt:lpstr>
      <vt:lpstr>FY113企業收入達成/遞延數</vt:lpstr>
      <vt:lpstr>FY113各組餘絀達成(決算)</vt:lpstr>
      <vt:lpstr>PowerPoint 簡報</vt:lpstr>
      <vt:lpstr>PowerPoint 簡報</vt:lpstr>
      <vt:lpstr>PowerPoint 簡報</vt:lpstr>
      <vt:lpstr>PowerPoint 簡報</vt:lpstr>
    </vt:vector>
  </TitlesOfParts>
  <Company>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ITRI投影片範本B</dc:title>
  <dc:creator>ITRI</dc:creator>
  <cp:keywords>2008NewCIS</cp:keywords>
  <cp:lastModifiedBy>A40267</cp:lastModifiedBy>
  <cp:revision>333</cp:revision>
  <cp:lastPrinted>2025-01-22T05:46:23Z</cp:lastPrinted>
  <dcterms:created xsi:type="dcterms:W3CDTF">2008-05-08T04:38:45Z</dcterms:created>
  <dcterms:modified xsi:type="dcterms:W3CDTF">2025-02-28T14:21:53Z</dcterms:modified>
</cp:coreProperties>
</file>