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68" r:id="rId1"/>
    <p:sldMasterId id="2147483781" r:id="rId2"/>
  </p:sldMasterIdLst>
  <p:notesMasterIdLst>
    <p:notesMasterId r:id="rId11"/>
  </p:notesMasterIdLst>
  <p:handoutMasterIdLst>
    <p:handoutMasterId r:id="rId12"/>
  </p:handoutMasterIdLst>
  <p:sldIdLst>
    <p:sldId id="3636" r:id="rId3"/>
    <p:sldId id="3934" r:id="rId4"/>
    <p:sldId id="4496" r:id="rId5"/>
    <p:sldId id="4509" r:id="rId6"/>
    <p:sldId id="4555" r:id="rId7"/>
    <p:sldId id="4560" r:id="rId8"/>
    <p:sldId id="4559" r:id="rId9"/>
    <p:sldId id="4558" r:id="rId10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謝政宏" initials="謝政宏" lastIdx="1" clrIdx="0">
    <p:extLst>
      <p:ext uri="{19B8F6BF-5375-455C-9EA6-DF929625EA0E}">
        <p15:presenceInfo xmlns:p15="http://schemas.microsoft.com/office/powerpoint/2012/main" userId="謝政宏" providerId="None"/>
      </p:ext>
    </p:extLst>
  </p:cmAuthor>
  <p:cmAuthor id="2" name="謝政宏" initials="謝政宏 [2]" lastIdx="1" clrIdx="1">
    <p:extLst>
      <p:ext uri="{19B8F6BF-5375-455C-9EA6-DF929625EA0E}">
        <p15:presenceInfo xmlns:p15="http://schemas.microsoft.com/office/powerpoint/2012/main" userId="S::B10045@itri.org.tw::a2660f33-1e15-4719-af23-8b13021414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7D31"/>
    <a:srgbClr val="EAEFF7"/>
    <a:srgbClr val="D2DEEF"/>
    <a:srgbClr val="7093D2"/>
    <a:srgbClr val="A2B1B4"/>
    <a:srgbClr val="DDBEAA"/>
    <a:srgbClr val="469597"/>
    <a:srgbClr val="BBC6C8"/>
    <a:srgbClr val="5BA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9" autoAdjust="0"/>
    <p:restoredTop sz="88955" autoAdjust="0"/>
  </p:normalViewPr>
  <p:slideViewPr>
    <p:cSldViewPr>
      <p:cViewPr varScale="1">
        <p:scale>
          <a:sx n="97" d="100"/>
          <a:sy n="97" d="100"/>
        </p:scale>
        <p:origin x="732" y="72"/>
      </p:cViewPr>
      <p:guideLst>
        <p:guide orient="horz" pos="618"/>
        <p:guide pos="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2364" y="15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6202397420264"/>
          <c:y val="0.11316798358501773"/>
          <c:w val="0.89369446146447795"/>
          <c:h val="0.72413318214208633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112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1929658420935633E-2"/>
                  <c:y val="-3.7192574658282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88-44DC-9BE4-0FABF36749C0}"/>
                </c:ext>
              </c:extLst>
            </c:dLbl>
            <c:dLbl>
              <c:idx val="1"/>
              <c:layout>
                <c:manualLayout>
                  <c:x val="-2.6685606680004324E-2"/>
                  <c:y val="-4.324137597640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688-44DC-9BE4-0FABF36749C0}"/>
                </c:ext>
              </c:extLst>
            </c:dLbl>
            <c:dLbl>
              <c:idx val="2"/>
              <c:layout>
                <c:manualLayout>
                  <c:x val="-1.9032627917371155E-2"/>
                  <c:y val="-3.0299801394668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688-44DC-9BE4-0FABF36749C0}"/>
                </c:ext>
              </c:extLst>
            </c:dLbl>
            <c:dLbl>
              <c:idx val="3"/>
              <c:layout>
                <c:manualLayout>
                  <c:x val="-1.8859722089904395E-2"/>
                  <c:y val="-1.4045586570573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688-44DC-9BE4-0FABF36749C0}"/>
                </c:ext>
              </c:extLst>
            </c:dLbl>
            <c:dLbl>
              <c:idx val="4"/>
              <c:layout>
                <c:manualLayout>
                  <c:x val="-7.3542801538899784E-3"/>
                  <c:y val="5.0785357187457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688-44DC-9BE4-0FABF36749C0}"/>
                </c:ext>
              </c:extLst>
            </c:dLbl>
            <c:dLbl>
              <c:idx val="5"/>
              <c:layout>
                <c:manualLayout>
                  <c:x val="-4.3831153288504843E-2"/>
                  <c:y val="-2.493179500901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688-44DC-9BE4-0FABF36749C0}"/>
                </c:ext>
              </c:extLst>
            </c:dLbl>
            <c:dLbl>
              <c:idx val="6"/>
              <c:layout>
                <c:manualLayout>
                  <c:x val="-3.2033174409747948E-2"/>
                  <c:y val="-3.9620608773350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688-44DC-9BE4-0FABF36749C0}"/>
                </c:ext>
              </c:extLst>
            </c:dLbl>
            <c:dLbl>
              <c:idx val="7"/>
              <c:layout>
                <c:manualLayout>
                  <c:x val="-3.7623037805612797E-2"/>
                  <c:y val="-2.523860175470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688-44DC-9BE4-0FABF36749C0}"/>
                </c:ext>
              </c:extLst>
            </c:dLbl>
            <c:dLbl>
              <c:idx val="8"/>
              <c:layout>
                <c:manualLayout>
                  <c:x val="-1.8687859005914725E-2"/>
                  <c:y val="4.1246993095525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688-44DC-9BE4-0FABF36749C0}"/>
                </c:ext>
              </c:extLst>
            </c:dLbl>
            <c:dLbl>
              <c:idx val="9"/>
              <c:layout>
                <c:manualLayout>
                  <c:x val="-3.6798322510130016E-2"/>
                  <c:y val="-2.9486949472543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688-44DC-9BE4-0FABF36749C0}"/>
                </c:ext>
              </c:extLst>
            </c:dLbl>
            <c:dLbl>
              <c:idx val="10"/>
              <c:layout>
                <c:manualLayout>
                  <c:x val="-4.945514283452751E-2"/>
                  <c:y val="-2.7237694558896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688-44DC-9BE4-0FABF36749C0}"/>
                </c:ext>
              </c:extLst>
            </c:dLbl>
            <c:dLbl>
              <c:idx val="11"/>
              <c:layout>
                <c:manualLayout>
                  <c:x val="-2.5557073853254886E-2"/>
                  <c:y val="-1.688054241316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688-44DC-9BE4-0FABF3674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工作表1!$B$2:$B$13</c:f>
              <c:numCache>
                <c:formatCode>#,##0_);\(#,##0\)</c:formatCode>
                <c:ptCount val="12"/>
                <c:pt idx="0">
                  <c:v>5190</c:v>
                </c:pt>
                <c:pt idx="1">
                  <c:v>13287</c:v>
                </c:pt>
                <c:pt idx="2">
                  <c:v>26966</c:v>
                </c:pt>
                <c:pt idx="3">
                  <c:v>28466</c:v>
                </c:pt>
                <c:pt idx="4">
                  <c:v>33615</c:v>
                </c:pt>
                <c:pt idx="5" formatCode="#,##0_ ">
                  <c:v>93589</c:v>
                </c:pt>
                <c:pt idx="6" formatCode="#,##0_ ">
                  <c:v>98590</c:v>
                </c:pt>
                <c:pt idx="7" formatCode="#,##0_ ">
                  <c:v>121919</c:v>
                </c:pt>
                <c:pt idx="8" formatCode="#,##0_ ">
                  <c:v>142053</c:v>
                </c:pt>
                <c:pt idx="9" formatCode="#,##0_ ">
                  <c:v>153430</c:v>
                </c:pt>
                <c:pt idx="10" formatCode="#,##0_ ">
                  <c:v>170653</c:v>
                </c:pt>
                <c:pt idx="11" formatCode="#,##0_ ">
                  <c:v>213602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4AD-4715-8BF7-70E62225E4D1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113</c:v>
                </c:pt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639923614300563E-2"/>
                  <c:y val="-5.0123675125185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AD-4715-8BF7-70E62225E4D1}"/>
                </c:ext>
              </c:extLst>
            </c:dLbl>
            <c:dLbl>
              <c:idx val="1"/>
              <c:layout>
                <c:manualLayout>
                  <c:x val="-2.7731099208036351E-2"/>
                  <c:y val="-6.0986943613005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4AD-4715-8BF7-70E62225E4D1}"/>
                </c:ext>
              </c:extLst>
            </c:dLbl>
            <c:dLbl>
              <c:idx val="2"/>
              <c:layout>
                <c:manualLayout>
                  <c:x val="-1.4866583341983364E-2"/>
                  <c:y val="2.1635291321390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AD-4715-8BF7-70E62225E4D1}"/>
                </c:ext>
              </c:extLst>
            </c:dLbl>
            <c:dLbl>
              <c:idx val="3"/>
              <c:layout>
                <c:manualLayout>
                  <c:x val="-2.1298888672440664E-2"/>
                  <c:y val="-3.1588721795424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4AD-4715-8BF7-70E62225E4D1}"/>
                </c:ext>
              </c:extLst>
            </c:dLbl>
            <c:dLbl>
              <c:idx val="4"/>
              <c:layout>
                <c:manualLayout>
                  <c:x val="-2.6527204466354697E-2"/>
                  <c:y val="1.7395087640141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AD-4715-8BF7-70E62225E4D1}"/>
                </c:ext>
              </c:extLst>
            </c:dLbl>
            <c:dLbl>
              <c:idx val="5"/>
              <c:layout>
                <c:manualLayout>
                  <c:x val="-3.7362262490279297E-2"/>
                  <c:y val="3.5961670627000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4AD-4715-8BF7-70E62225E4D1}"/>
                </c:ext>
              </c:extLst>
            </c:dLbl>
            <c:dLbl>
              <c:idx val="6"/>
              <c:layout>
                <c:manualLayout>
                  <c:x val="-2.5873878280554014E-2"/>
                  <c:y val="1.8061924709800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4AD-4715-8BF7-70E62225E4D1}"/>
                </c:ext>
              </c:extLst>
            </c:dLbl>
            <c:dLbl>
              <c:idx val="7"/>
              <c:layout>
                <c:manualLayout>
                  <c:x val="-2.2227783520766386E-2"/>
                  <c:y val="1.9204735756077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4AD-4715-8BF7-70E62225E4D1}"/>
                </c:ext>
              </c:extLst>
            </c:dLbl>
            <c:dLbl>
              <c:idx val="8"/>
              <c:layout>
                <c:manualLayout>
                  <c:x val="-3.7362257141489386E-2"/>
                  <c:y val="-3.682871146897395E-2"/>
                </c:manualLayout>
              </c:layout>
              <c:tx>
                <c:rich>
                  <a:bodyPr/>
                  <a:lstStyle/>
                  <a:p>
                    <a:fld id="{C8DC31F2-FE9A-4F79-9D6F-724854822EE5}" type="VALUE">
                      <a:rPr lang="en-US" altLang="zh-TW" sz="1197" b="1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[值]</a:t>
                    </a:fld>
                    <a:endParaRPr lang="zh-TW" alt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34AD-4715-8BF7-70E62225E4D1}"/>
                </c:ext>
              </c:extLst>
            </c:dLbl>
            <c:dLbl>
              <c:idx val="9"/>
              <c:layout>
                <c:manualLayout>
                  <c:x val="-3.5676235733965896E-2"/>
                  <c:y val="2.6195389170691669E-2"/>
                </c:manualLayout>
              </c:layout>
              <c:tx>
                <c:rich>
                  <a:bodyPr/>
                  <a:lstStyle/>
                  <a:p>
                    <a:fld id="{2A533F88-0C7E-4F1B-B339-B59E76389A29}" type="VALUE">
                      <a:rPr lang="en-US" altLang="zh-TW" sz="1197" b="1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[值]</a:t>
                    </a:fld>
                    <a:endParaRPr lang="zh-TW" alt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34AD-4715-8BF7-70E62225E4D1}"/>
                </c:ext>
              </c:extLst>
            </c:dLbl>
            <c:dLbl>
              <c:idx val="10"/>
              <c:layout>
                <c:manualLayout>
                  <c:x val="-3.4575856981096484E-2"/>
                  <c:y val="2.71892049870201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4AD-4715-8BF7-70E62225E4D1}"/>
                </c:ext>
              </c:extLst>
            </c:dLbl>
            <c:dLbl>
              <c:idx val="11"/>
              <c:layout>
                <c:manualLayout>
                  <c:x val="-5.675605348136499E-3"/>
                  <c:y val="4.62609250311545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868429272970709E-2"/>
                      <c:h val="0.10989184077966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34AD-4715-8BF7-70E62225E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工作表1!$C$2:$C$13</c:f>
              <c:numCache>
                <c:formatCode>#,##0_);\(#,##0\)</c:formatCode>
                <c:ptCount val="12"/>
                <c:pt idx="0">
                  <c:v>9493</c:v>
                </c:pt>
                <c:pt idx="1">
                  <c:v>19608</c:v>
                </c:pt>
                <c:pt idx="2">
                  <c:v>20868</c:v>
                </c:pt>
                <c:pt idx="3">
                  <c:v>43684</c:v>
                </c:pt>
                <c:pt idx="4">
                  <c:v>54449</c:v>
                </c:pt>
                <c:pt idx="5" formatCode="#,##0_ ">
                  <c:v>75981</c:v>
                </c:pt>
                <c:pt idx="6" formatCode="#,##0_ ">
                  <c:v>85591</c:v>
                </c:pt>
                <c:pt idx="7" formatCode="#,##0_ ">
                  <c:v>91957</c:v>
                </c:pt>
                <c:pt idx="8" formatCode="#,##0_ ">
                  <c:v>144243</c:v>
                </c:pt>
                <c:pt idx="9" formatCode="#,##0_ ">
                  <c:v>152704</c:v>
                </c:pt>
                <c:pt idx="10" formatCode="#,##0_ ">
                  <c:v>166724</c:v>
                </c:pt>
                <c:pt idx="11" formatCode="#,##0_ ">
                  <c:v>205848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34AD-4715-8BF7-70E62225E4D1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114已簽約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6-9584-466E-B46D-BA3919F4C6CE}"/>
              </c:ext>
            </c:extLst>
          </c:dPt>
          <c:dPt>
            <c:idx val="1"/>
            <c:bubble3D val="0"/>
            <c:spPr>
              <a:ln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50A-4306-B989-E10AD5F8A5A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450A-4306-B989-E10AD5F8A5A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450A-4306-B989-E10AD5F8A5A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50A-4306-B989-E10AD5F8A5AA}"/>
              </c:ext>
            </c:extLst>
          </c:dPt>
          <c:dPt>
            <c:idx val="5"/>
            <c:marker>
              <c:spPr>
                <a:ln>
                  <a:prstDash val="solid"/>
                </a:ln>
              </c:spPr>
            </c:marker>
            <c:bubble3D val="0"/>
            <c:spPr>
              <a:ln cmpd="sng">
                <a:solidFill>
                  <a:srgbClr val="FF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6-062D-4801-820E-F495A26820D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8-574B-4D2D-B898-5E9313AE1D2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9-1B76-4753-9D31-F3B09FEE5545}"/>
              </c:ext>
            </c:extLst>
          </c:dPt>
          <c:dPt>
            <c:idx val="8"/>
            <c:marker>
              <c:spPr>
                <a:ln>
                  <a:prstDash val="dash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AFC-4391-BA8E-1A80396F3746}"/>
              </c:ext>
            </c:extLst>
          </c:dPt>
          <c:dPt>
            <c:idx val="9"/>
            <c:marker>
              <c:spPr>
                <a:ln>
                  <a:prstDash val="dash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5B43-4B9B-B7E0-611488C1781B}"/>
              </c:ext>
            </c:extLst>
          </c:dPt>
          <c:dPt>
            <c:idx val="10"/>
            <c:marker>
              <c:spPr>
                <a:ln>
                  <a:prstDash val="dash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5B43-4B9B-B7E0-611488C1781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5B43-4B9B-B7E0-611488C1781B}"/>
              </c:ext>
            </c:extLst>
          </c:dPt>
          <c:dLbls>
            <c:dLbl>
              <c:idx val="0"/>
              <c:layout>
                <c:manualLayout>
                  <c:x val="-2.9994326527536249E-2"/>
                  <c:y val="1.720453932022994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102AC217-1F0E-4596-BBE2-92E0191FF998}" type="CELLRANG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[CELLRANGE]</a:t>
                    </a:fld>
                    <a:r>
                      <a:rPr lang="en-US" altLang="zh-TW" baseline="0" dirty="0"/>
                      <a:t>, </a:t>
                    </a:r>
                    <a:fld id="{0D55CDDF-A864-4FBF-ADCA-2D4DFE61B400}" type="VALU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584-466E-B46D-BA3919F4C6CE}"/>
                </c:ext>
              </c:extLst>
            </c:dLbl>
            <c:dLbl>
              <c:idx val="1"/>
              <c:layout>
                <c:manualLayout>
                  <c:x val="-2.3768863584980534E-2"/>
                  <c:y val="2.421131929533368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0912E6AC-4856-47AC-8B09-BF4D40C6582F}" type="CELLRANG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[CELLRANGE]</a:t>
                    </a:fld>
                    <a:r>
                      <a:rPr lang="en-US" altLang="zh-TW" baseline="0" dirty="0"/>
                      <a:t>, </a:t>
                    </a:r>
                    <a:fld id="{9F1D2C5C-F6F2-4DD1-8445-F4D207BE2D66}" type="VALU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50A-4306-B989-E10AD5F8A5AA}"/>
                </c:ext>
              </c:extLst>
            </c:dLbl>
            <c:dLbl>
              <c:idx val="2"/>
              <c:layout>
                <c:manualLayout>
                  <c:x val="-2.6108021588581769E-2"/>
                  <c:y val="4.958405678581643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BC1CB79D-DAAB-4870-8911-DFCDFF4E44DA}" type="CELLRANG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[CELLRANGE]</a:t>
                    </a:fld>
                    <a:r>
                      <a:rPr lang="en-US" altLang="zh-TW" baseline="0" dirty="0"/>
                      <a:t>, </a:t>
                    </a:r>
                    <a:fld id="{60D8DD37-2434-4121-B7CE-F74037345C98}" type="VALU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50A-4306-B989-E10AD5F8A5AA}"/>
                </c:ext>
              </c:extLst>
            </c:dLbl>
            <c:dLbl>
              <c:idx val="3"/>
              <c:layout>
                <c:manualLayout>
                  <c:x val="-2.8481400537202481E-2"/>
                  <c:y val="3.031087978536112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5312D604-8368-4EDD-BEEB-1D4948AC2D16}" type="CELLRANG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[CELLRANGE]</a:t>
                    </a:fld>
                    <a:r>
                      <a:rPr lang="en-US" altLang="zh-TW" baseline="0" dirty="0"/>
                      <a:t>, </a:t>
                    </a:r>
                    <a:fld id="{93EA297C-2465-4085-BA34-EAC6520FCE2D}" type="VALU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50A-4306-B989-E10AD5F8A5AA}"/>
                </c:ext>
              </c:extLst>
            </c:dLbl>
            <c:dLbl>
              <c:idx val="4"/>
              <c:layout>
                <c:manualLayout>
                  <c:x val="-5.2868705798933505E-2"/>
                  <c:y val="-3.003271146633588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E4061F54-7C18-4E07-A360-5FFA46C16CF4}" type="CELLRANG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[CELLRANGE]</a:t>
                    </a:fld>
                    <a:r>
                      <a:rPr lang="en-US" altLang="zh-TW" baseline="0" dirty="0"/>
                      <a:t>, </a:t>
                    </a:r>
                    <a:fld id="{4DCDA4FB-EB19-40B5-B12C-AD80EB7C3C09}" type="VALU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50A-4306-B989-E10AD5F8A5AA}"/>
                </c:ext>
              </c:extLst>
            </c:dLbl>
            <c:dLbl>
              <c:idx val="5"/>
              <c:layout>
                <c:manualLayout>
                  <c:x val="-1.9744009697440265E-2"/>
                  <c:y val="4.576710282301869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6-062D-4801-820E-F495A26820DB}"/>
                </c:ext>
              </c:extLst>
            </c:dLbl>
            <c:dLbl>
              <c:idx val="6"/>
              <c:layout>
                <c:manualLayout>
                  <c:x val="-3.6616268978523839E-2"/>
                  <c:y val="0.1065080058487239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76934177269447"/>
                      <c:h val="5.6235340169775216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8-574B-4D2D-B898-5E9313AE1D2F}"/>
                </c:ext>
              </c:extLst>
            </c:dLbl>
            <c:dLbl>
              <c:idx val="7"/>
              <c:layout>
                <c:manualLayout>
                  <c:x val="-3.057977959246741E-2"/>
                  <c:y val="7.464065921132152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9-1B76-4753-9D31-F3B09FEE5545}"/>
                </c:ext>
              </c:extLst>
            </c:dLbl>
            <c:dLbl>
              <c:idx val="8"/>
              <c:layout>
                <c:manualLayout>
                  <c:x val="-9.6157679876804597E-2"/>
                  <c:y val="-3.667023873179492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41048740053454"/>
                      <c:h val="5.6235340169775216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9-CAFC-4391-BA8E-1A80396F3746}"/>
                </c:ext>
              </c:extLst>
            </c:dLbl>
            <c:dLbl>
              <c:idx val="9"/>
              <c:layout>
                <c:manualLayout>
                  <c:x val="-6.4529563910458665E-2"/>
                  <c:y val="9.005615533237618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10306506317469"/>
                      <c:h val="5.6235340169775216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A-5B43-4B9B-B7E0-611488C1781B}"/>
                </c:ext>
              </c:extLst>
            </c:dLbl>
            <c:dLbl>
              <c:idx val="10"/>
              <c:layout>
                <c:manualLayout>
                  <c:x val="-0.12448356944363474"/>
                  <c:y val="-3.57443083160938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C-5B43-4B9B-B7E0-611488C1781B}"/>
                </c:ext>
              </c:extLst>
            </c:dLbl>
            <c:dLbl>
              <c:idx val="11"/>
              <c:layout>
                <c:manualLayout>
                  <c:x val="-3.7320736992130607E-2"/>
                  <c:y val="-9.2806836500657734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6047305892121"/>
                      <c:h val="4.7837827949301068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B-5B43-4B9B-B7E0-611488C178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工作表1!$D$2:$D$13</c:f>
              <c:numCache>
                <c:formatCode>#,##0_);\(#,##0\)</c:formatCode>
                <c:ptCount val="12"/>
                <c:pt idx="0">
                  <c:v>1274</c:v>
                </c:pt>
                <c:pt idx="1">
                  <c:v>5986</c:v>
                </c:pt>
                <c:pt idx="2">
                  <c:v>20530</c:v>
                </c:pt>
                <c:pt idx="3">
                  <c:v>23460</c:v>
                </c:pt>
                <c:pt idx="4">
                  <c:v>69160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工作表1!$F$2:$F$13</c15:f>
                <c15:dlblRangeCache>
                  <c:ptCount val="12"/>
                  <c:pt idx="0">
                    <c:v>0%</c:v>
                  </c:pt>
                  <c:pt idx="1">
                    <c:v>2%</c:v>
                  </c:pt>
                  <c:pt idx="2">
                    <c:v>7%</c:v>
                  </c:pt>
                  <c:pt idx="3">
                    <c:v>9%</c:v>
                  </c:pt>
                  <c:pt idx="4">
                    <c:v>25%</c:v>
                  </c:pt>
                  <c:pt idx="5">
                    <c:v>0%</c:v>
                  </c:pt>
                  <c:pt idx="6">
                    <c:v>0%</c:v>
                  </c:pt>
                  <c:pt idx="7">
                    <c:v>0%</c:v>
                  </c:pt>
                  <c:pt idx="8">
                    <c:v>0%</c:v>
                  </c:pt>
                  <c:pt idx="9">
                    <c:v>0%</c:v>
                  </c:pt>
                  <c:pt idx="10">
                    <c:v>0%</c:v>
                  </c:pt>
                  <c:pt idx="11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450A-4306-B989-E10AD5F8A5AA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112已簽約2</c:v>
                </c:pt>
              </c:strCache>
            </c:strRef>
          </c:tx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工作表1!$E$2:$E$13</c:f>
            </c:numRef>
          </c:val>
          <c:smooth val="0"/>
          <c:extLst>
            <c:ext xmlns:c16="http://schemas.microsoft.com/office/drawing/2014/chart" uri="{C3380CC4-5D6E-409C-BE32-E72D297353CC}">
              <c16:uniqueId val="{00000011-ACF5-4BC5-B4E8-10300F0C4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9662048"/>
        <c:axId val="1269662592"/>
      </c:lineChart>
      <c:catAx>
        <c:axId val="1269662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69662592"/>
        <c:crosses val="autoZero"/>
        <c:auto val="1"/>
        <c:lblAlgn val="ctr"/>
        <c:lblOffset val="100"/>
        <c:noMultiLvlLbl val="0"/>
      </c:catAx>
      <c:valAx>
        <c:axId val="1269662592"/>
        <c:scaling>
          <c:orientation val="minMax"/>
        </c:scaling>
        <c:delete val="0"/>
        <c:axPos val="l"/>
        <c:numFmt formatCode="#,##0_);\(#,##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696620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1445587108087201"/>
          <c:y val="1.2912766672059778E-2"/>
          <c:w val="0.27492898679934158"/>
          <c:h val="4.920860005398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lnSpc>
          <a:spcPct val="150000"/>
        </a:lnSpc>
        <a:defRPr/>
      </a:pPr>
      <a:endParaRPr lang="zh-TW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77273757199969E-2"/>
          <c:y val="0.10773449299879954"/>
          <c:w val="0.91360473221756089"/>
          <c:h val="0.83287780754572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已簽約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7103770844710614E-2"/>
                  <c:y val="-5.3817997903946521E-2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600"/>
                      </a:lnSpc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en-US" altLang="zh-TW" sz="1200" dirty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%</a:t>
                    </a:r>
                  </a:p>
                  <a:p>
                    <a:pPr>
                      <a:lnSpc>
                        <a:spcPts val="1600"/>
                      </a:lnSpc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en-US" altLang="zh-TW" sz="1200" dirty="0">
                        <a:solidFill>
                          <a:schemeClr val="tx1"/>
                        </a:solidFill>
                      </a:rPr>
                      <a:t>286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K</a:t>
                    </a:r>
                  </a:p>
                </c:rich>
              </c:tx>
              <c:spPr>
                <a:noFill/>
                <a:ln w="38100">
                  <a:solidFill>
                    <a:srgbClr val="5D9EDB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021667233304055E-2"/>
                      <c:h val="8.159383489146927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066-450D-A7E9-C4815C602DD2}"/>
                </c:ext>
              </c:extLst>
            </c:dLbl>
            <c:dLbl>
              <c:idx val="1"/>
              <c:layout>
                <c:manualLayout>
                  <c:x val="6.7448824237303168E-2"/>
                  <c:y val="-1.7998859858142716E-2"/>
                </c:manualLayout>
              </c:layout>
              <c:tx>
                <c:rich>
                  <a:bodyPr rot="0" vert="horz" anchorCtr="0"/>
                  <a:lstStyle/>
                  <a:p>
                    <a:pPr algn="ctr" rtl="0">
                      <a:lnSpc>
                        <a:spcPts val="1600"/>
                      </a:lnSpc>
                      <a:defRPr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defRPr>
                    </a:pPr>
                    <a:r>
                      <a:rPr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8%</a:t>
                    </a:r>
                  </a:p>
                  <a:p>
                    <a:pPr algn="ctr" rtl="0">
                      <a:lnSpc>
                        <a:spcPts val="1600"/>
                      </a:lnSpc>
                      <a:defRPr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defRPr>
                    </a:pPr>
                    <a:r>
                      <a:rPr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4,227K</a:t>
                    </a:r>
                  </a:p>
                </c:rich>
              </c:tx>
              <c:spPr>
                <a:noFill/>
                <a:ln w="38100">
                  <a:solidFill>
                    <a:srgbClr val="5D9EDB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043324793761316E-2"/>
                      <c:h val="7.972520720931104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066-450D-A7E9-C4815C602DD2}"/>
                </c:ext>
              </c:extLst>
            </c:dLbl>
            <c:dLbl>
              <c:idx val="2"/>
              <c:layout>
                <c:manualLayout>
                  <c:x val="7.838582442268982E-2"/>
                  <c:y val="-5.1205925956824078E-2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800"/>
                      </a:lnSpc>
                      <a:defRPr sz="1100" b="1"/>
                    </a:pPr>
                    <a:r>
                      <a:rPr lang="en-US" sz="1200" b="1" dirty="0"/>
                      <a:t>1%</a:t>
                    </a:r>
                  </a:p>
                  <a:p>
                    <a:pPr>
                      <a:lnSpc>
                        <a:spcPts val="1800"/>
                      </a:lnSpc>
                      <a:defRPr sz="1100" b="1"/>
                    </a:pPr>
                    <a:r>
                      <a:rPr lang="en-US" sz="1200" b="1" dirty="0"/>
                      <a:t>1,473K</a:t>
                    </a:r>
                  </a:p>
                </c:rich>
              </c:tx>
              <c:spPr>
                <a:noFill/>
                <a:ln w="38100">
                  <a:solidFill>
                    <a:srgbClr val="5298D8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9.312403109345424E-2"/>
                      <c:h val="9.444719760964276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3066-450D-A7E9-C4815C602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/>
                </a:pPr>
                <a:endParaRPr lang="zh-TW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工作表1!$B$2:$B$4</c:f>
              <c:numCache>
                <c:formatCode>0%</c:formatCode>
                <c:ptCount val="3"/>
                <c:pt idx="0">
                  <c:v>3.8471885929513049E-3</c:v>
                </c:pt>
                <c:pt idx="1">
                  <c:v>7.8299527646568487E-2</c:v>
                </c:pt>
                <c:pt idx="2">
                  <c:v>1.1208083820944584E-2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66-450D-A7E9-C4815C602DD2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可簽約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66-450D-A7E9-C4815C602D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66-450D-A7E9-C4815C602DD2}"/>
                </c:ext>
              </c:extLst>
            </c:dLbl>
            <c:dLbl>
              <c:idx val="2"/>
              <c:layout>
                <c:manualLayout>
                  <c:x val="7.8148174780393362E-2"/>
                  <c:y val="-0.17626853816781296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800"/>
                      </a:lnSpc>
                      <a:defRPr sz="1200" b="1">
                        <a:solidFill>
                          <a:srgbClr val="0000FF"/>
                        </a:solidFill>
                      </a:defRPr>
                    </a:pPr>
                    <a:r>
                      <a:rPr lang="en-US" altLang="zh-TW" dirty="0"/>
                      <a:t>12</a:t>
                    </a:r>
                    <a:r>
                      <a:rPr lang="en-US" dirty="0"/>
                      <a:t>%</a:t>
                    </a:r>
                  </a:p>
                  <a:p>
                    <a:pPr>
                      <a:lnSpc>
                        <a:spcPts val="1800"/>
                      </a:lnSpc>
                      <a:defRPr sz="1200" b="1">
                        <a:solidFill>
                          <a:srgbClr val="0000FF"/>
                        </a:solidFill>
                      </a:defRPr>
                    </a:pPr>
                    <a:r>
                      <a:rPr lang="en-US" altLang="zh-TW" dirty="0"/>
                      <a:t>16,017</a:t>
                    </a:r>
                    <a:r>
                      <a:rPr lang="en-US" dirty="0"/>
                      <a:t>K</a:t>
                    </a:r>
                  </a:p>
                </c:rich>
              </c:tx>
              <c:spPr>
                <a:noFill/>
                <a:ln w="38100">
                  <a:solidFill>
                    <a:srgbClr val="92D050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38869796411649E-2"/>
                      <c:h val="0.106194514080691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3066-450D-A7E9-C4815C602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rgbClr val="0000FF"/>
                    </a:solidFill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工作表1!$C$2:$C$4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0.11066556082268705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066-450D-A7E9-C4815C602DD2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推廣中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66-450D-A7E9-C4815C602DD2}"/>
                </c:ext>
              </c:extLst>
            </c:dLbl>
            <c:dLbl>
              <c:idx val="1"/>
              <c:layout>
                <c:manualLayout>
                  <c:x val="6.7838100016236191E-2"/>
                  <c:y val="-1.68847014166611E-2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lang="en-US" altLang="zh-TW" sz="1200" b="1" dirty="0">
                        <a:solidFill>
                          <a:schemeClr val="tx1"/>
                        </a:solidFill>
                      </a:rPr>
                      <a:t>80</a:t>
                    </a:r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kumimoji="1"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43,027</a:t>
                    </a:r>
                    <a:r>
                      <a:rPr kumimoji="1" lang="en-US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K</a:t>
                    </a:r>
                  </a:p>
                </c:rich>
              </c:tx>
              <c:spPr>
                <a:noFill/>
                <a:ln w="38100">
                  <a:solidFill>
                    <a:srgbClr val="FFFF00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648286257999395E-2"/>
                      <c:h val="9.061088162089146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3066-450D-A7E9-C4815C602DD2}"/>
                </c:ext>
              </c:extLst>
            </c:dLbl>
            <c:dLbl>
              <c:idx val="2"/>
              <c:layout>
                <c:manualLayout>
                  <c:x val="7.8194864118037957E-2"/>
                  <c:y val="-0.26346575316276394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lang="en-US" altLang="zh-TW" sz="1200" b="1" dirty="0">
                        <a:solidFill>
                          <a:schemeClr val="tx1"/>
                        </a:solidFill>
                      </a:rPr>
                      <a:t>23</a:t>
                    </a:r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kumimoji="1"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29,917</a:t>
                    </a:r>
                    <a:r>
                      <a:rPr kumimoji="1" lang="en-US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K</a:t>
                    </a:r>
                  </a:p>
                </c:rich>
              </c:tx>
              <c:spPr>
                <a:noFill/>
                <a:ln w="38100">
                  <a:solidFill>
                    <a:srgbClr val="FFFF00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779605037441466E-2"/>
                      <c:h val="9.516660774713782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3066-450D-A7E9-C4815C602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lnSpc>
                    <a:spcPts val="1800"/>
                  </a:lnSpc>
                  <a:defRPr sz="1200" b="1"/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工作表1!$D$2:$D$4</c:f>
              <c:numCache>
                <c:formatCode>0%</c:formatCode>
                <c:ptCount val="3"/>
                <c:pt idx="0">
                  <c:v>7.7885391444713473E-2</c:v>
                </c:pt>
                <c:pt idx="1">
                  <c:v>0.71871816245253306</c:v>
                </c:pt>
                <c:pt idx="2">
                  <c:v>0.10576535309648996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066-450D-A7E9-C4815C602DD2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努力中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6886313655680985E-2"/>
                  <c:y val="-8.2853900206303108E-2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600"/>
                      </a:lnSpc>
                      <a:defRPr sz="1200" b="1">
                        <a:solidFill>
                          <a:srgbClr val="0000FF"/>
                        </a:solidFill>
                      </a:defRPr>
                    </a:pPr>
                    <a:r>
                      <a:rPr lang="en-US" altLang="zh-TW" sz="1200" b="1" dirty="0">
                        <a:solidFill>
                          <a:srgbClr val="0000FF"/>
                        </a:solidFill>
                      </a:rPr>
                      <a:t>0</a:t>
                    </a:r>
                    <a:r>
                      <a:rPr lang="en-US" sz="1200" b="1" dirty="0">
                        <a:solidFill>
                          <a:srgbClr val="0000FF"/>
                        </a:solidFill>
                      </a:rPr>
                      <a:t>%</a:t>
                    </a:r>
                  </a:p>
                  <a:p>
                    <a:pPr>
                      <a:lnSpc>
                        <a:spcPts val="1600"/>
                      </a:lnSpc>
                      <a:defRPr sz="1200" b="1">
                        <a:solidFill>
                          <a:srgbClr val="0000FF"/>
                        </a:solidFill>
                      </a:defRPr>
                    </a:pPr>
                    <a:r>
                      <a:rPr lang="en-US" altLang="zh-TW" sz="1200" b="1" dirty="0">
                        <a:solidFill>
                          <a:srgbClr val="0000FF"/>
                        </a:solidFill>
                      </a:rPr>
                      <a:t>286</a:t>
                    </a:r>
                    <a:r>
                      <a:rPr lang="en-US" sz="1200" b="1" dirty="0">
                        <a:solidFill>
                          <a:srgbClr val="0000FF"/>
                        </a:solidFill>
                      </a:rPr>
                      <a:t>K</a:t>
                    </a:r>
                  </a:p>
                </c:rich>
              </c:tx>
              <c:spPr>
                <a:noFill/>
                <a:ln w="38100">
                  <a:solidFill>
                    <a:srgbClr val="92D050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778410667536002E-2"/>
                      <c:h val="8.17921437399749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E560-41BE-9D5B-D4B814DECF44}"/>
                </c:ext>
              </c:extLst>
            </c:dLbl>
            <c:dLbl>
              <c:idx val="1"/>
              <c:layout>
                <c:manualLayout>
                  <c:x val="6.8194528795397641E-2"/>
                  <c:y val="0.49299985922028894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600"/>
                      </a:lnSpc>
                      <a:defRPr sz="1200" b="1"/>
                    </a:pPr>
                    <a:r>
                      <a:rPr lang="en-US" altLang="zh-TW" dirty="0">
                        <a:solidFill>
                          <a:srgbClr val="0000FF"/>
                        </a:solidFill>
                      </a:rPr>
                      <a:t>8</a:t>
                    </a:r>
                    <a:r>
                      <a:rPr lang="en-US" dirty="0">
                        <a:solidFill>
                          <a:srgbClr val="0000FF"/>
                        </a:solidFill>
                      </a:rPr>
                      <a:t>%</a:t>
                    </a:r>
                    <a:r>
                      <a:rPr lang="en-US" altLang="zh-TW" dirty="0">
                        <a:solidFill>
                          <a:srgbClr val="0000FF"/>
                        </a:solidFill>
                      </a:rPr>
                      <a:t> </a:t>
                    </a:r>
                  </a:p>
                  <a:p>
                    <a:pPr>
                      <a:lnSpc>
                        <a:spcPts val="1600"/>
                      </a:lnSpc>
                      <a:defRPr sz="1200" b="1"/>
                    </a:pPr>
                    <a:r>
                      <a:rPr lang="en-US" altLang="zh-TW" dirty="0">
                        <a:solidFill>
                          <a:srgbClr val="0000FF"/>
                        </a:solidFill>
                      </a:rPr>
                      <a:t>4,227</a:t>
                    </a:r>
                    <a:r>
                      <a:rPr lang="en-US" dirty="0">
                        <a:solidFill>
                          <a:srgbClr val="0000FF"/>
                        </a:solidFill>
                      </a:rPr>
                      <a:t>K</a:t>
                    </a:r>
                  </a:p>
                </c:rich>
              </c:tx>
              <c:spPr>
                <a:noFill/>
                <a:ln w="38100">
                  <a:solidFill>
                    <a:srgbClr val="92D050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386538888824184E-2"/>
                      <c:h val="8.305375703021181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560-41BE-9D5B-D4B814DECF44}"/>
                </c:ext>
              </c:extLst>
            </c:dLbl>
            <c:dLbl>
              <c:idx val="2"/>
              <c:layout>
                <c:manualLayout>
                  <c:x val="7.7009676753543074E-2"/>
                  <c:y val="-0.15560007786334643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lang="en-US" dirty="0">
                        <a:solidFill>
                          <a:srgbClr val="0000FF"/>
                        </a:solidFill>
                      </a:rPr>
                      <a:t>105%</a:t>
                    </a:r>
                    <a:r>
                      <a:rPr lang="en-US" altLang="zh-TW" dirty="0">
                        <a:solidFill>
                          <a:srgbClr val="0000FF"/>
                        </a:solidFill>
                      </a:rPr>
                      <a:t> </a:t>
                    </a:r>
                  </a:p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lang="en-US" altLang="zh-TW" dirty="0">
                        <a:solidFill>
                          <a:srgbClr val="0000FF"/>
                        </a:solidFill>
                      </a:rPr>
                      <a:t>137,997K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c:rich>
              </c:tx>
              <c:spPr>
                <a:noFill/>
                <a:ln w="38100">
                  <a:solidFill>
                    <a:srgbClr val="F4B183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369817015257536E-2"/>
                      <c:h val="0.1045707743712066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E560-41BE-9D5B-D4B814DECF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工作表1!$E$2:$E$4</c:f>
              <c:numCache>
                <c:formatCode>0%</c:formatCode>
                <c:ptCount val="3"/>
                <c:pt idx="0">
                  <c:v>4.5735808447672853E-2</c:v>
                </c:pt>
                <c:pt idx="1">
                  <c:v>0.27785495971103086</c:v>
                </c:pt>
                <c:pt idx="2">
                  <c:v>0.82238268796177227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066-450D-A7E9-C4815C602DD2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缺口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dLbl>
              <c:idx val="0"/>
              <c:layout>
                <c:manualLayout>
                  <c:x val="3.1576063007032729E-3"/>
                  <c:y val="-0.36018462998399281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zh-TW" altLang="en-US" sz="11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缺口</a:t>
                    </a:r>
                    <a:r>
                      <a:rPr lang="en-US" altLang="zh-TW" sz="14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87% </a:t>
                    </a:r>
                  </a:p>
                  <a:p>
                    <a:pPr>
                      <a:defRPr sz="1400" b="0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altLang="zh-TW" sz="14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(64,864K)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48285642640337"/>
                      <c:h val="0.1398380134451315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8B4F-4BD8-B683-2483D11E9D09}"/>
                </c:ext>
              </c:extLst>
            </c:dLbl>
            <c:dLbl>
              <c:idx val="1"/>
              <c:layout>
                <c:manualLayout>
                  <c:x val="-1.3955464267528229E-3"/>
                  <c:y val="-0.11844887928240498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FD36E9F3-5DC7-46AB-A011-E10E89600C19}" type="VALUE">
                      <a:rPr lang="en-US" altLang="zh-TW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4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r>
                      <a:rPr lang="en-US" altLang="zh-TW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  </a:t>
                    </a:r>
                  </a:p>
                  <a:p>
                    <a:pPr>
                      <a:defRPr sz="1400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altLang="zh-TW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(1,372K)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86F-4429-BB21-2E5DE91388FE}"/>
                </c:ext>
              </c:extLst>
            </c:dLbl>
            <c:dLbl>
              <c:idx val="2"/>
              <c:layout>
                <c:manualLayout>
                  <c:x val="-1.7963060236646415E-3"/>
                  <c:y val="-0.30166337311663688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altLang="zh-TW" sz="1400" b="0" i="0" u="none" strike="noStrike" kern="1200" baseline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defRPr>
                    </a:pPr>
                    <a:r>
                      <a:rPr lang="zh-TW" altLang="en-US" sz="11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缺口</a:t>
                    </a:r>
                    <a:fld id="{CD168ECF-82D2-41E8-B26F-1DE8E06D931E}" type="VALUE">
                      <a:rPr lang="en-US" altLang="zh-TW" sz="1400" b="0" i="0" u="none" strike="noStrike" kern="1200" baseline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rPr>
                      <a:pPr algn="ctr" rtl="0">
                        <a:defRPr lang="en-US" altLang="zh-TW" sz="1400" b="0" i="0" u="none" strike="noStrike" kern="1200" baseline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defRPr>
                      </a:pPr>
                      <a:t>[值]</a:t>
                    </a:fld>
                    <a:r>
                      <a:rPr lang="en-US" altLang="zh-TW" sz="1400" b="0" i="0" u="none" strike="noStrike" kern="1200" baseline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rPr>
                      <a:t>   (97,874K)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573627161421188E-2"/>
                      <c:h val="0.107264571642470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86F-4429-BB21-2E5DE9138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工作表1!$F$2:$F$4</c:f>
              <c:numCache>
                <c:formatCode>0%</c:formatCode>
                <c:ptCount val="3"/>
                <c:pt idx="0">
                  <c:v>0.8725316115146623</c:v>
                </c:pt>
                <c:pt idx="1">
                  <c:v>-7.4872649810132363E-2</c:v>
                </c:pt>
                <c:pt idx="2">
                  <c:v>-5.0021685701893914E-2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33-4D00-8C4F-B9FBC9EA0F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0"/>
        <c:overlap val="100"/>
        <c:axId val="1269658784"/>
        <c:axId val="1269659872"/>
      </c:barChart>
      <c:catAx>
        <c:axId val="126965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zh-TW"/>
          </a:p>
        </c:txPr>
        <c:crossAx val="1269659872"/>
        <c:crosses val="autoZero"/>
        <c:auto val="1"/>
        <c:lblAlgn val="ctr"/>
        <c:lblOffset val="100"/>
        <c:noMultiLvlLbl val="0"/>
      </c:catAx>
      <c:valAx>
        <c:axId val="12696598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1269658784"/>
        <c:crosses val="autoZero"/>
        <c:crossBetween val="between"/>
      </c:valAx>
      <c:spPr>
        <a:noFill/>
        <a:effectLst/>
      </c:spPr>
    </c:plotArea>
    <c:legend>
      <c:legendPos val="b"/>
      <c:layout>
        <c:manualLayout>
          <c:xMode val="edge"/>
          <c:yMode val="edge"/>
          <c:x val="9.7688249872697596E-3"/>
          <c:y val="4.5557261262463454E-3"/>
          <c:w val="0.19652084781533249"/>
          <c:h val="0.1006062164855944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0.6545</cdr:x>
      <cdr:y>0.27467</cdr:y>
    </cdr:from>
    <cdr:to>
      <cdr:x>0.74781</cdr:x>
      <cdr:y>0.34918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5556240" y="1061774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0.07465</cdr:x>
      <cdr:y>0.85241</cdr:y>
    </cdr:from>
    <cdr:to>
      <cdr:x>0.19035</cdr:x>
      <cdr:y>0.90407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679343" y="4752528"/>
          <a:ext cx="1052914" cy="288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0.5523</cdr:x>
      <cdr:y>0.29527</cdr:y>
    </cdr:from>
    <cdr:to>
      <cdr:x>0.63377</cdr:x>
      <cdr:y>0.37807</cdr:y>
    </cdr:to>
    <cdr:sp macro="" textlink="">
      <cdr:nvSpPr>
        <cdr:cNvPr id="6" name="矩形 5">
          <a:extLst xmlns:a="http://schemas.openxmlformats.org/drawingml/2006/main">
            <a:ext uri="{FF2B5EF4-FFF2-40B4-BE49-F238E27FC236}">
              <a16:creationId xmlns:a16="http://schemas.microsoft.com/office/drawing/2014/main" id="{C93128CC-7751-4C3F-842B-19BDB1930108}"/>
            </a:ext>
          </a:extLst>
        </cdr:cNvPr>
        <cdr:cNvSpPr/>
      </cdr:nvSpPr>
      <cdr:spPr>
        <a:xfrm xmlns:a="http://schemas.openxmlformats.org/drawingml/2006/main">
          <a:off x="6044735" y="1698876"/>
          <a:ext cx="891663" cy="476404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rgbClr val="F4B183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zh-TW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5pPr>
          <a:lvl6pPr marL="22860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6pPr>
          <a:lvl7pPr marL="27432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7pPr>
          <a:lvl8pPr marL="32004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8pPr>
          <a:lvl9pPr marL="36576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9pPr>
        </a:lstStyle>
        <a:p xmlns:a="http://schemas.openxmlformats.org/drawingml/2006/main">
          <a:pPr marL="0" indent="0" algn="ctr" rtl="0" eaLnBrk="0" fontAlgn="base" hangingPunct="0">
            <a:spcBef>
              <a:spcPct val="0"/>
            </a:spcBef>
            <a:spcAft>
              <a:spcPct val="0"/>
            </a:spcAft>
            <a:defRPr sz="1400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altLang="zh-TW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107</a:t>
          </a:r>
          <a:r>
            <a:rPr kumimoji="1" lang="en-US" altLang="zh-TW" sz="1200" i="0" u="none" strike="noStrike" kern="120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%</a:t>
          </a:r>
        </a:p>
        <a:p xmlns:a="http://schemas.openxmlformats.org/drawingml/2006/main">
          <a:pPr marL="0" indent="0" algn="ctr" rtl="0" eaLnBrk="0" fontAlgn="base" hangingPunct="0">
            <a:spcBef>
              <a:spcPct val="0"/>
            </a:spcBef>
            <a:spcAft>
              <a:spcPct val="0"/>
            </a:spcAft>
            <a:defRPr sz="1400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altLang="zh-TW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58</a:t>
          </a:r>
          <a:r>
            <a:rPr kumimoji="1" lang="en-US" altLang="zh-TW" sz="1200" i="0" u="none" strike="noStrike" kern="120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,027K</a:t>
          </a:r>
        </a:p>
      </cdr:txBody>
    </cdr:sp>
  </cdr:relSizeAnchor>
  <cdr:relSizeAnchor xmlns:cdr="http://schemas.openxmlformats.org/drawingml/2006/chartDrawing">
    <cdr:from>
      <cdr:x>0.25001</cdr:x>
      <cdr:y>0.33765</cdr:y>
    </cdr:from>
    <cdr:to>
      <cdr:x>0.32056</cdr:x>
      <cdr:y>0.42045</cdr:y>
    </cdr:to>
    <cdr:sp macro="" textlink="">
      <cdr:nvSpPr>
        <cdr:cNvPr id="7" name="矩形 6"/>
        <cdr:cNvSpPr/>
      </cdr:nvSpPr>
      <cdr:spPr>
        <a:xfrm xmlns:a="http://schemas.openxmlformats.org/drawingml/2006/main">
          <a:off x="2736240" y="1942727"/>
          <a:ext cx="772148" cy="476404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rgbClr val="F4B183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zh-TW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5pPr>
          <a:lvl6pPr marL="22860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6pPr>
          <a:lvl7pPr marL="27432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7pPr>
          <a:lvl8pPr marL="32004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8pPr>
          <a:lvl9pPr marL="36576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9pPr>
        </a:lstStyle>
        <a:p xmlns:a="http://schemas.openxmlformats.org/drawingml/2006/main">
          <a:pPr algn="ctr">
            <a:defRPr sz="1400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altLang="zh-TW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13%</a:t>
          </a:r>
        </a:p>
        <a:p xmlns:a="http://schemas.openxmlformats.org/drawingml/2006/main">
          <a:pPr algn="ctr">
            <a:defRPr sz="1400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altLang="zh-TW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9,476K</a:t>
          </a:r>
        </a:p>
      </cdr:txBody>
    </cdr:sp>
  </cdr:relSizeAnchor>
  <cdr:relSizeAnchor xmlns:cdr="http://schemas.openxmlformats.org/drawingml/2006/chartDrawing">
    <cdr:from>
      <cdr:x>0.33552</cdr:x>
      <cdr:y>0.56717</cdr:y>
    </cdr:from>
    <cdr:to>
      <cdr:x>0.49173</cdr:x>
      <cdr:y>0.67951</cdr:y>
    </cdr:to>
    <cdr:sp macro="" textlink="">
      <cdr:nvSpPr>
        <cdr:cNvPr id="8" name="矩形 7"/>
        <cdr:cNvSpPr/>
      </cdr:nvSpPr>
      <cdr:spPr>
        <a:xfrm xmlns:a="http://schemas.openxmlformats.org/drawingml/2006/main">
          <a:off x="3672142" y="3263333"/>
          <a:ext cx="1709641" cy="646331"/>
        </a:xfrm>
        <a:prstGeom xmlns:a="http://schemas.openxmlformats.org/drawingml/2006/main" prst="rect">
          <a:avLst/>
        </a:prstGeom>
        <a:ln xmlns:a="http://schemas.openxmlformats.org/drawingml/2006/main" w="57150">
          <a:solidFill>
            <a:srgbClr val="FFFF0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zh-TW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5pPr>
          <a:lvl6pPr marL="22860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6pPr>
          <a:lvl7pPr marL="27432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7pPr>
          <a:lvl8pPr marL="32004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8pPr>
          <a:lvl9pPr marL="36576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9pPr>
        </a:lstStyle>
        <a:p xmlns:a="http://schemas.openxmlformats.org/drawingml/2006/main">
          <a: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S(</a:t>
          </a:r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推廣中</a:t>
          </a:r>
          <a: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  <a:p xmlns:a="http://schemas.openxmlformats.org/drawingml/2006/main">
          <a:pPr>
            <a:defRPr/>
          </a:pPr>
          <a:r>
            <a:rPr lang="zh-TW" altLang="en-US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中光電</a:t>
          </a:r>
          <a:r>
            <a: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BP+IP</a:t>
          </a:r>
          <a:r>
            <a:rPr lang="zh-TW" altLang="en-US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36,000K</a:t>
          </a:r>
        </a:p>
        <a:p xmlns:a="http://schemas.openxmlformats.org/drawingml/2006/main">
          <a:pPr>
            <a:defRPr/>
          </a:pPr>
          <a:r>
            <a:rPr lang="zh-TW" altLang="en-US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奧圖碼               </a:t>
          </a:r>
          <a:r>
            <a: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2,800K</a:t>
          </a:r>
        </a:p>
      </cdr:txBody>
    </cdr:sp>
  </cdr:relSizeAnchor>
  <cdr:relSizeAnchor xmlns:cdr="http://schemas.openxmlformats.org/drawingml/2006/chartDrawing">
    <cdr:from>
      <cdr:x>0.34747</cdr:x>
      <cdr:y>0.74451</cdr:y>
    </cdr:from>
    <cdr:to>
      <cdr:x>0.49124</cdr:x>
      <cdr:y>0.82475</cdr:y>
    </cdr:to>
    <cdr:sp macro="" textlink="">
      <cdr:nvSpPr>
        <cdr:cNvPr id="9" name="矩形 8"/>
        <cdr:cNvSpPr/>
      </cdr:nvSpPr>
      <cdr:spPr>
        <a:xfrm xmlns:a="http://schemas.openxmlformats.org/drawingml/2006/main">
          <a:off x="3802936" y="4283656"/>
          <a:ext cx="1573517" cy="461665"/>
        </a:xfrm>
        <a:prstGeom xmlns:a="http://schemas.openxmlformats.org/drawingml/2006/main" prst="rect">
          <a:avLst/>
        </a:prstGeom>
        <a:ln xmlns:a="http://schemas.openxmlformats.org/drawingml/2006/main" w="57150">
          <a:solidFill>
            <a:srgbClr val="92D05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zh-TW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5pPr>
          <a:lvl6pPr marL="22860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6pPr>
          <a:lvl7pPr marL="27432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7pPr>
          <a:lvl8pPr marL="32004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8pPr>
          <a:lvl9pPr marL="36576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9pPr>
        </a:lstStyle>
        <a:p xmlns:a="http://schemas.openxmlformats.org/drawingml/2006/main">
          <a: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S(</a:t>
          </a:r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可簽約</a:t>
          </a:r>
          <a: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  <a:p xmlns:a="http://schemas.openxmlformats.org/drawingml/2006/main">
          <a:r>
            <a: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--</a:t>
          </a:r>
          <a:r>
            <a: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                      </a:t>
          </a:r>
          <a:r>
            <a: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--</a:t>
          </a:r>
          <a:r>
            <a: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K</a:t>
          </a:r>
          <a:r>
            <a: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endParaRPr lang="en-US" altLang="zh-TW" sz="1200" dirty="0">
            <a:solidFill>
              <a:prstClr val="black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70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1" tIns="45866" rIns="91731" bIns="45866" numCol="1" anchor="t" anchorCtr="0" compatLnSpc="1">
            <a:prstTxWarp prst="textNoShape">
              <a:avLst/>
            </a:prstTxWarp>
          </a:bodyPr>
          <a:lstStyle>
            <a:lvl1pPr defTabSz="9173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05" y="0"/>
            <a:ext cx="2945870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1" tIns="45866" rIns="91731" bIns="45866" numCol="1" anchor="t" anchorCtr="0" compatLnSpc="1">
            <a:prstTxWarp prst="textNoShape">
              <a:avLst/>
            </a:prstTxWarp>
          </a:bodyPr>
          <a:lstStyle>
            <a:lvl1pPr algn="r" defTabSz="9173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209"/>
            <a:ext cx="2945870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1" tIns="45866" rIns="91731" bIns="45866" numCol="1" anchor="b" anchorCtr="0" compatLnSpc="1">
            <a:prstTxWarp prst="textNoShape">
              <a:avLst/>
            </a:prstTxWarp>
          </a:bodyPr>
          <a:lstStyle>
            <a:lvl1pPr defTabSz="9173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05" y="9432209"/>
            <a:ext cx="2945870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1" tIns="45866" rIns="91731" bIns="45866" numCol="1" anchor="b" anchorCtr="0" compatLnSpc="1">
            <a:prstTxWarp prst="textNoShape">
              <a:avLst/>
            </a:prstTxWarp>
          </a:bodyPr>
          <a:lstStyle>
            <a:lvl1pPr algn="r" defTabSz="9173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B91DCDE-5A58-4C3D-996E-BD1B25B4BDB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2237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70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1" tIns="45866" rIns="91731" bIns="45866" numCol="1" anchor="t" anchorCtr="0" compatLnSpc="1">
            <a:prstTxWarp prst="textNoShape">
              <a:avLst/>
            </a:prstTxWarp>
          </a:bodyPr>
          <a:lstStyle>
            <a:lvl1pPr defTabSz="9173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05" y="0"/>
            <a:ext cx="2945870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1" tIns="45866" rIns="91731" bIns="45866" numCol="1" anchor="t" anchorCtr="0" compatLnSpc="1">
            <a:prstTxWarp prst="textNoShape">
              <a:avLst/>
            </a:prstTxWarp>
          </a:bodyPr>
          <a:lstStyle>
            <a:lvl1pPr algn="r" defTabSz="9173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6363" y="742950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5" y="4716105"/>
            <a:ext cx="4985806" cy="446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1" tIns="45866" rIns="91731" bIns="45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209"/>
            <a:ext cx="2945870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1" tIns="45866" rIns="91731" bIns="45866" numCol="1" anchor="b" anchorCtr="0" compatLnSpc="1">
            <a:prstTxWarp prst="textNoShape">
              <a:avLst/>
            </a:prstTxWarp>
          </a:bodyPr>
          <a:lstStyle>
            <a:lvl1pPr defTabSz="9173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05" y="9432209"/>
            <a:ext cx="2945870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1" tIns="45866" rIns="91731" bIns="45866" numCol="1" anchor="b" anchorCtr="0" compatLnSpc="1">
            <a:prstTxWarp prst="textNoShape">
              <a:avLst/>
            </a:prstTxWarp>
          </a:bodyPr>
          <a:lstStyle>
            <a:lvl1pPr algn="r" defTabSz="9173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61BC97-980A-450C-A04C-16BC36E16F9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2056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6363" y="742950"/>
            <a:ext cx="6623050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503" fontAlgn="auto">
              <a:spcBef>
                <a:spcPts val="0"/>
              </a:spcBef>
              <a:spcAft>
                <a:spcPts val="0"/>
              </a:spcAft>
              <a:defRPr/>
            </a:pPr>
            <a:fld id="{44CE71AA-09F8-4FB5-8A13-288836B8A8A4}" type="slidenum">
              <a:rPr kumimoji="0" lang="zh-TW" altLang="en-US">
                <a:solidFill>
                  <a:prstClr val="black"/>
                </a:solidFill>
                <a:latin typeface="Calibri" panose="020F0502020204030204"/>
              </a:rPr>
              <a:pPr defTabSz="912503" fontAlgn="auto">
                <a:spcBef>
                  <a:spcPts val="0"/>
                </a:spcBef>
                <a:spcAft>
                  <a:spcPts val="0"/>
                </a:spcAft>
                <a:defRPr/>
              </a:pPr>
              <a:t>0</a:t>
            </a:fld>
            <a:endParaRPr kumimoji="0" lang="zh-TW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842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6363" y="742950"/>
            <a:ext cx="6623050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65024-6C29-460A-A7EB-138FDFDC4AD9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23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85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B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組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530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共識：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努力中：成案率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0~59%-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初洽、業科案未送件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推廣中：成案率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60~80%-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已啟動議約動作、金額達共識、業科已送件未審查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可簽約：成案率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81~99%-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洽案系統成本訂價送簽或法務議約完成或用印簽辦中、業科審查通過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65024-6C29-460A-A7EB-138FDFDC4AD9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1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41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1BC97-980A-450C-A04C-16BC36E16F91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888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7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1BC97-980A-450C-A04C-16BC36E16F91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73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526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1BC97-980A-450C-A04C-16BC36E16F91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1628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7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1BC97-980A-450C-A04C-16BC36E16F91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73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15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6803-1258-4500-B9E1-21C009BBB319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661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-10789" y="6391285"/>
            <a:ext cx="8128000" cy="238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>
              <a:solidFill>
                <a:prstClr val="black"/>
              </a:solidFill>
              <a:ea typeface="標楷體"/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99" y="3866592"/>
            <a:ext cx="3683001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11638848" y="6618289"/>
            <a:ext cx="553156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601134" y="1285592"/>
            <a:ext cx="11159067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133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568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D1BA6-A525-4294-9821-88548ADF96C9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323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0" y="308093"/>
            <a:ext cx="11317110" cy="614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3" y="1090246"/>
            <a:ext cx="11324491" cy="5249007"/>
          </a:xfrm>
        </p:spPr>
        <p:txBody>
          <a:bodyPr/>
          <a:lstStyle>
            <a:lvl1pPr marL="273050" indent="-273050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23888" indent="-350838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9693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6998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endParaRPr lang="zh-TW" altLang="en-US" dirty="0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06F1-D6D8-4C2C-8EF2-88335AB5729B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8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6803-1258-4500-B9E1-21C009BBB319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225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981075"/>
            <a:ext cx="10972800" cy="5145088"/>
          </a:xfrm>
        </p:spPr>
        <p:txBody>
          <a:bodyPr/>
          <a:lstStyle>
            <a:lvl1pPr marL="342900" indent="-342900">
              <a:buClr>
                <a:srgbClr val="0070C0"/>
              </a:buClr>
              <a:buFont typeface="Wingdings" panose="05000000000000000000" pitchFamily="2" charset="2"/>
              <a:buChar char="n"/>
              <a:defRPr>
                <a:solidFill>
                  <a:srgbClr val="0070C0"/>
                </a:solidFill>
              </a:defRPr>
            </a:lvl1pPr>
            <a:lvl2pPr marL="742950" indent="-285750">
              <a:buFont typeface="Times New Roman" panose="02020603050405020304" pitchFamily="18" charset="0"/>
              <a:buChar char="−"/>
              <a:defRPr>
                <a:solidFill>
                  <a:schemeClr val="tx1"/>
                </a:solidFill>
              </a:defRPr>
            </a:lvl2pPr>
            <a:lvl3pPr>
              <a:buClrTx/>
              <a:defRPr/>
            </a:lvl3pPr>
            <a:lvl4pPr marL="1600200" indent="-228600">
              <a:buClrTx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E655-DAE8-4669-B92D-FD48184271D6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7855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8DF3-ED32-4F6A-BBCC-17369A789E6B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886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981075"/>
            <a:ext cx="10972800" cy="5145088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9A20-C649-4E22-B939-459D767EC0C2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6394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4" y="981075"/>
            <a:ext cx="5392617" cy="51450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89784" y="981075"/>
            <a:ext cx="5392617" cy="24955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89784" y="3629025"/>
            <a:ext cx="5392617" cy="2497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D449-3FB3-4359-8181-59F43F51AEB5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6727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592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5E77-19A4-450D-BF8F-14FF4CBC5F20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2446866" y="6958013"/>
            <a:ext cx="1219200" cy="914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433050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4" y="981075"/>
            <a:ext cx="5392617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89784" y="981075"/>
            <a:ext cx="5392617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2D9B-9815-454A-B368-9C3759B0F2C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673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981075"/>
            <a:ext cx="10972800" cy="5145088"/>
          </a:xfrm>
        </p:spPr>
        <p:txBody>
          <a:bodyPr/>
          <a:lstStyle>
            <a:lvl1pPr marL="342900" indent="-342900">
              <a:buClr>
                <a:srgbClr val="0070C0"/>
              </a:buClr>
              <a:buFont typeface="Wingdings" panose="05000000000000000000" pitchFamily="2" charset="2"/>
              <a:buChar char="n"/>
              <a:defRPr>
                <a:solidFill>
                  <a:srgbClr val="0070C0"/>
                </a:solidFill>
              </a:defRPr>
            </a:lvl1pPr>
            <a:lvl2pPr marL="742950" indent="-285750">
              <a:buFont typeface="Times New Roman" panose="02020603050405020304" pitchFamily="18" charset="0"/>
              <a:buChar char="−"/>
              <a:defRPr>
                <a:solidFill>
                  <a:schemeClr val="tx1"/>
                </a:solidFill>
              </a:defRPr>
            </a:lvl2pPr>
            <a:lvl3pPr>
              <a:buClrTx/>
              <a:defRPr/>
            </a:lvl3pPr>
            <a:lvl4pPr marL="1600200" indent="-228600">
              <a:buClrTx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E655-DAE8-4669-B92D-FD48184271D6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38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167"/>
            <a:ext cx="10972800" cy="61261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5D7E-62A7-4A42-9334-9F9C1521178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5676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08800"/>
            <a:ext cx="12192000" cy="1008000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96001" y="6650298"/>
            <a:ext cx="4415963" cy="188641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4"/>
          </p:nvPr>
        </p:nvSpPr>
        <p:spPr>
          <a:xfrm>
            <a:off x="11703055" y="6624646"/>
            <a:ext cx="493183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A083-72DE-4D07-8C93-533EFE1F291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19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-10789" y="6391285"/>
            <a:ext cx="8128000" cy="238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>
              <a:solidFill>
                <a:prstClr val="black"/>
              </a:solidFill>
              <a:ea typeface="標楷體"/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99" y="3866592"/>
            <a:ext cx="3683001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11638848" y="6618289"/>
            <a:ext cx="553156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601134" y="1285592"/>
            <a:ext cx="11159067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28870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568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D1BA6-A525-4294-9821-88548ADF96C9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5120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0" y="308093"/>
            <a:ext cx="11317110" cy="614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3" y="1090246"/>
            <a:ext cx="11324491" cy="5249007"/>
          </a:xfrm>
        </p:spPr>
        <p:txBody>
          <a:bodyPr/>
          <a:lstStyle>
            <a:lvl1pPr marL="273050" indent="-273050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23888" indent="-350838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9693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6998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endParaRPr lang="zh-TW" altLang="en-US" dirty="0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06F1-D6D8-4C2C-8EF2-88335AB5729B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9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8DF3-ED32-4F6A-BBCC-17369A789E6B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78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981075"/>
            <a:ext cx="10972800" cy="5145088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9A20-C649-4E22-B939-459D767EC0C2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156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4" y="981075"/>
            <a:ext cx="5392617" cy="51450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89784" y="981075"/>
            <a:ext cx="5392617" cy="24955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89784" y="3629025"/>
            <a:ext cx="5392617" cy="2497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D449-3FB3-4359-8181-59F43F51AEB5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696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592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5E77-19A4-450D-BF8F-14FF4CBC5F20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2446866" y="6958013"/>
            <a:ext cx="1219200" cy="914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870721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4" y="981075"/>
            <a:ext cx="5392617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89784" y="981075"/>
            <a:ext cx="5392617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2D9B-9815-454A-B368-9C3759B0F2C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72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167"/>
            <a:ext cx="10972800" cy="61261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5D7E-62A7-4A42-9334-9F9C1521178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733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08800"/>
            <a:ext cx="12192000" cy="1008000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96001" y="6650298"/>
            <a:ext cx="4415963" cy="188641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4"/>
          </p:nvPr>
        </p:nvSpPr>
        <p:spPr>
          <a:xfrm>
            <a:off x="11703055" y="6624646"/>
            <a:ext cx="493183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A083-72DE-4D07-8C93-533EFE1F291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1"/>
            <a:ext cx="10972800" cy="7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858414"/>
            <a:ext cx="10972800" cy="526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TW" altLang="en-US" dirty="0"/>
              <a:t>按一下以編輯母片文字樣式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Times New Roman" panose="02020603050405020304" pitchFamily="18" charset="0"/>
              <a:buChar char="−"/>
            </a:pPr>
            <a:r>
              <a:rPr lang="zh-TW" altLang="en-US" dirty="0"/>
              <a:t>第二層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Tx/>
              <a:buChar char="•"/>
            </a:pPr>
            <a:r>
              <a:rPr lang="zh-TW" altLang="en-US" dirty="0"/>
              <a:t>第三層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zh-TW" altLang="en-US" dirty="0"/>
              <a:t>第四層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572250"/>
            <a:ext cx="2844800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1pPr>
          </a:lstStyle>
          <a:p>
            <a:pPr eaLnBrk="1" hangingPunct="1">
              <a:defRPr/>
            </a:pPr>
            <a:fld id="{91BE293A-6A1F-4831-BE90-2C938A019D4C}" type="slidenum">
              <a:rPr lang="zh-TW" altLang="en-US" b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zh-TW" altLang="en-US" b="0">
              <a:solidFill>
                <a:prstClr val="white"/>
              </a:solidFill>
            </a:endParaRPr>
          </a:p>
        </p:txBody>
      </p:sp>
      <p:sp>
        <p:nvSpPr>
          <p:cNvPr id="1030" name="Rectangle 42"/>
          <p:cNvSpPr>
            <a:spLocks noChangeArrowheads="1"/>
          </p:cNvSpPr>
          <p:nvPr/>
        </p:nvSpPr>
        <p:spPr bwMode="auto">
          <a:xfrm>
            <a:off x="0" y="6618288"/>
            <a:ext cx="12192000" cy="239712"/>
          </a:xfrm>
          <a:prstGeom prst="rect">
            <a:avLst/>
          </a:prstGeom>
          <a:solidFill>
            <a:srgbClr val="009FE2"/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Times New Roman" pitchFamily="18" charset="0"/>
              <a:ea typeface="標楷體"/>
            </a:endParaRPr>
          </a:p>
        </p:txBody>
      </p:sp>
      <p:sp>
        <p:nvSpPr>
          <p:cNvPr id="1031" name="Rectangle 47"/>
          <p:cNvSpPr>
            <a:spLocks noChangeArrowheads="1"/>
          </p:cNvSpPr>
          <p:nvPr/>
        </p:nvSpPr>
        <p:spPr bwMode="auto">
          <a:xfrm>
            <a:off x="11489268" y="6619883"/>
            <a:ext cx="702734" cy="238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fld id="{5D1D1E38-F1E3-468F-BEA2-CDBA51F78C5E}" type="slidenum">
              <a:rPr kumimoji="0" lang="en-US" altLang="zh-TW" sz="1200" b="0">
                <a:solidFill>
                  <a:prstClr val="white"/>
                </a:solidFill>
                <a:latin typeface="Arial"/>
                <a:ea typeface="標楷體"/>
              </a:rPr>
              <a:pPr algn="r" eaLnBrk="1" fontAlgn="ctr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200" b="0">
              <a:solidFill>
                <a:prstClr val="white"/>
              </a:solidFill>
              <a:latin typeface="Arial"/>
              <a:ea typeface="標楷體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" y="6504265"/>
            <a:ext cx="10896533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工業技術研究院    </a:t>
            </a:r>
            <a:r>
              <a:rPr lang="en-US" altLang="zh-TW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│ ITRI  COPYRIGHT</a:t>
            </a:r>
            <a:r>
              <a:rPr lang="en-US" altLang="zh-TW" sz="18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800" b="0" dirty="0">
              <a:solidFill>
                <a:prstClr val="white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1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標楷體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lang="zh-TW" altLang="en-US" sz="2400" b="1" dirty="0" smtClean="0">
          <a:solidFill>
            <a:srgbClr val="0070C0"/>
          </a:solidFill>
          <a:latin typeface="Calibri" pitchFamily="34" charset="0"/>
          <a:ea typeface="+mn-ea"/>
          <a:cs typeface="Calibri" pitchFamily="34" charset="0"/>
        </a:defRPr>
      </a:lvl1pPr>
      <a:lvl2pPr marL="627063" indent="-28575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ü"/>
        <a:defRPr kumimoji="1" lang="zh-TW" altLang="en-US" sz="20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lang="zh-TW" altLang="en-US" sz="18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00FF"/>
        </a:buClr>
        <a:buFont typeface="Wingdings" pitchFamily="2" charset="2"/>
        <a:buChar char="p"/>
        <a:defRPr kumimoji="1" lang="zh-TW" altLang="en-US" sz="1600" b="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  <a:cs typeface="標楷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1"/>
            <a:ext cx="10972800" cy="7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858414"/>
            <a:ext cx="10972800" cy="526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TW" altLang="en-US" dirty="0"/>
              <a:t>按一下以編輯母片文字樣式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Times New Roman" panose="02020603050405020304" pitchFamily="18" charset="0"/>
              <a:buChar char="−"/>
            </a:pPr>
            <a:r>
              <a:rPr lang="zh-TW" altLang="en-US" dirty="0"/>
              <a:t>第二層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Tx/>
              <a:buChar char="•"/>
            </a:pPr>
            <a:r>
              <a:rPr lang="zh-TW" altLang="en-US" dirty="0"/>
              <a:t>第三層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zh-TW" altLang="en-US" dirty="0"/>
              <a:t>第四層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572250"/>
            <a:ext cx="2844800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1pPr>
          </a:lstStyle>
          <a:p>
            <a:pPr eaLnBrk="1" hangingPunct="1">
              <a:defRPr/>
            </a:pPr>
            <a:fld id="{91BE293A-6A1F-4831-BE90-2C938A019D4C}" type="slidenum">
              <a:rPr lang="zh-TW" altLang="en-US" b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zh-TW" altLang="en-US" b="0">
              <a:solidFill>
                <a:prstClr val="white"/>
              </a:solidFill>
            </a:endParaRPr>
          </a:p>
        </p:txBody>
      </p:sp>
      <p:sp>
        <p:nvSpPr>
          <p:cNvPr id="1030" name="Rectangle 42"/>
          <p:cNvSpPr>
            <a:spLocks noChangeArrowheads="1"/>
          </p:cNvSpPr>
          <p:nvPr/>
        </p:nvSpPr>
        <p:spPr bwMode="auto">
          <a:xfrm>
            <a:off x="0" y="6618288"/>
            <a:ext cx="12192000" cy="239712"/>
          </a:xfrm>
          <a:prstGeom prst="rect">
            <a:avLst/>
          </a:prstGeom>
          <a:solidFill>
            <a:srgbClr val="009FE2"/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Times New Roman" pitchFamily="18" charset="0"/>
              <a:ea typeface="標楷體"/>
            </a:endParaRPr>
          </a:p>
        </p:txBody>
      </p:sp>
      <p:sp>
        <p:nvSpPr>
          <p:cNvPr id="1031" name="Rectangle 47"/>
          <p:cNvSpPr>
            <a:spLocks noChangeArrowheads="1"/>
          </p:cNvSpPr>
          <p:nvPr/>
        </p:nvSpPr>
        <p:spPr bwMode="auto">
          <a:xfrm>
            <a:off x="11489268" y="6619883"/>
            <a:ext cx="702734" cy="238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fld id="{5D1D1E38-F1E3-468F-BEA2-CDBA51F78C5E}" type="slidenum">
              <a:rPr kumimoji="0" lang="en-US" altLang="zh-TW" sz="1200" b="0">
                <a:solidFill>
                  <a:prstClr val="white"/>
                </a:solidFill>
                <a:latin typeface="Arial"/>
                <a:ea typeface="標楷體"/>
              </a:rPr>
              <a:pPr algn="r" eaLnBrk="1" fontAlgn="ctr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200" b="0">
              <a:solidFill>
                <a:prstClr val="white"/>
              </a:solidFill>
              <a:latin typeface="Arial"/>
              <a:ea typeface="標楷體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" y="6504265"/>
            <a:ext cx="10896533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工業技術研究院    </a:t>
            </a:r>
            <a:r>
              <a:rPr lang="en-US" altLang="zh-TW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│ ITRI  COPYRIGHT</a:t>
            </a:r>
            <a:r>
              <a:rPr lang="en-US" altLang="zh-TW" sz="18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800" b="0" dirty="0">
              <a:solidFill>
                <a:prstClr val="white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33" name="圖片 11" descr="irti40_logo.png"/>
          <p:cNvPicPr>
            <a:picLocks noChangeAspect="1"/>
          </p:cNvPicPr>
          <p:nvPr/>
        </p:nvPicPr>
        <p:blipFill rotWithShape="1">
          <a:blip r:embed="rId14"/>
          <a:srcRect r="31073"/>
          <a:stretch/>
        </p:blipFill>
        <p:spPr bwMode="auto">
          <a:xfrm>
            <a:off x="16934" y="-7938"/>
            <a:ext cx="1950608" cy="50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78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標楷體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lang="zh-TW" altLang="en-US" sz="2400" b="1" dirty="0" smtClean="0">
          <a:solidFill>
            <a:srgbClr val="0070C0"/>
          </a:solidFill>
          <a:latin typeface="Calibri" pitchFamily="34" charset="0"/>
          <a:ea typeface="+mn-ea"/>
          <a:cs typeface="Calibri" pitchFamily="34" charset="0"/>
        </a:defRPr>
      </a:lvl1pPr>
      <a:lvl2pPr marL="627063" indent="-28575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ü"/>
        <a:defRPr kumimoji="1" lang="zh-TW" altLang="en-US" sz="20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lang="zh-TW" altLang="en-US" sz="18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00FF"/>
        </a:buClr>
        <a:buFont typeface="Wingdings" pitchFamily="2" charset="2"/>
        <a:buChar char="p"/>
        <a:defRPr kumimoji="1" lang="zh-TW" altLang="en-US" sz="1600" b="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  <a:cs typeface="標楷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39618" y="1628800"/>
            <a:ext cx="6858001" cy="1513898"/>
          </a:xfrm>
          <a:prstGeom prst="rect">
            <a:avLst/>
          </a:prstGeom>
          <a:noFill/>
          <a:ln>
            <a:noFill/>
          </a:ln>
        </p:spPr>
        <p:txBody>
          <a:bodyPr lIns="71837" tIns="35918" rIns="71837" bIns="35918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3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服科中心  </a:t>
            </a:r>
            <a:endParaRPr lang="en-US" altLang="zh-TW" sz="34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3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推廣業務報告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16948" y="4977476"/>
            <a:ext cx="9161252" cy="11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837" tIns="35918" rIns="71837" bIns="35918">
            <a:spAutoFit/>
          </a:bodyPr>
          <a:lstStyle/>
          <a:p>
            <a:pPr algn="ctr" defTabSz="717947" eaLnBrk="1" hangingPunct="1">
              <a:lnSpc>
                <a:spcPct val="150000"/>
              </a:lnSpc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2025/03/06</a:t>
            </a:r>
          </a:p>
          <a:p>
            <a:pPr algn="ctr" defTabSz="717947" eaLnBrk="1" hangingPunct="1">
              <a:lnSpc>
                <a:spcPct val="150000"/>
              </a:lnSpc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企推組報告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3983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05788" y="1484784"/>
            <a:ext cx="3780420" cy="2736304"/>
          </a:xfrm>
        </p:spPr>
        <p:txBody>
          <a:bodyPr/>
          <a:lstStyle/>
          <a:p>
            <a:pPr>
              <a:lnSpc>
                <a:spcPct val="150000"/>
              </a:lnSpc>
              <a:buClrTx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中心企業收入簽約統計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Tx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各組之企業簽約數統計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Tx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提醒事項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Tx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各組產業推廣規劃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82928" y="404664"/>
            <a:ext cx="18261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3200" b="1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charset="0"/>
              </a:rPr>
              <a:t>報告重點</a:t>
            </a:r>
          </a:p>
        </p:txBody>
      </p:sp>
    </p:spTree>
    <p:extLst>
      <p:ext uri="{BB962C8B-B14F-4D97-AF65-F5344CB8AC3E}">
        <p14:creationId xmlns:p14="http://schemas.microsoft.com/office/powerpoint/2010/main" val="249879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250249"/>
            <a:ext cx="9144000" cy="518941"/>
          </a:xfrm>
        </p:spPr>
        <p:txBody>
          <a:bodyPr/>
          <a:lstStyle/>
          <a:p>
            <a:r>
              <a:rPr lang="en-US" altLang="zh-TW" sz="3200" dirty="0">
                <a:solidFill>
                  <a:srgbClr val="0033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FY114</a:t>
            </a:r>
            <a:r>
              <a:rPr lang="zh-TW" altLang="en-US" sz="3200" dirty="0">
                <a:solidFill>
                  <a:srgbClr val="0033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中心企業收入</a:t>
            </a:r>
            <a:r>
              <a:rPr lang="zh-TW" altLang="en-US" sz="3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簽約</a:t>
            </a:r>
            <a:r>
              <a:rPr lang="zh-TW" altLang="en-US" sz="3200" dirty="0">
                <a:solidFill>
                  <a:srgbClr val="0033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  <a:endParaRPr lang="zh-TW" altLang="en-US" sz="3200" dirty="0">
              <a:solidFill>
                <a:srgbClr val="0000FF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529127"/>
              </p:ext>
            </p:extLst>
          </p:nvPr>
        </p:nvGraphicFramePr>
        <p:xfrm>
          <a:off x="623392" y="769191"/>
          <a:ext cx="10549095" cy="496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0153253" y="1328966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千元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517228" y="913145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FY114 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276,563K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4DCC574-2C05-46D9-ABC5-E31728F36F9E}"/>
              </a:ext>
            </a:extLst>
          </p:cNvPr>
          <p:cNvSpPr txBox="1"/>
          <p:nvPr/>
        </p:nvSpPr>
        <p:spPr>
          <a:xfrm>
            <a:off x="1233968" y="5207574"/>
            <a:ext cx="2592288" cy="630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本期主要新增簽約： </a:t>
            </a:r>
            <a:r>
              <a:rPr kumimoji="0"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--</a:t>
            </a:r>
            <a:r>
              <a:rPr kumimoji="0"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--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                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--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9FD17D8-AD15-464B-837B-CE0B8C2C08EB}"/>
              </a:ext>
            </a:extLst>
          </p:cNvPr>
          <p:cNvSpPr txBox="1"/>
          <p:nvPr/>
        </p:nvSpPr>
        <p:spPr>
          <a:xfrm>
            <a:off x="4561173" y="5207575"/>
            <a:ext cx="2956055" cy="1029738"/>
          </a:xfrm>
          <a:prstGeom prst="rect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txBody>
          <a:bodyPr wrap="square" rtlCol="0">
            <a:no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月預計簽約：</a:t>
            </a:r>
            <a:r>
              <a:rPr kumimoji="0"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主要案件</a:t>
            </a:r>
            <a:r>
              <a:rPr kumimoji="0"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14,544K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1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U100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今口香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IP+BP	   10,152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U500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碩網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     2,000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U000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弘達增購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	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2,392</a:t>
            </a:r>
          </a:p>
        </p:txBody>
      </p:sp>
      <p:sp>
        <p:nvSpPr>
          <p:cNvPr id="3" name="矩形 2"/>
          <p:cNvSpPr/>
          <p:nvPr/>
        </p:nvSpPr>
        <p:spPr>
          <a:xfrm>
            <a:off x="1819956" y="1894555"/>
            <a:ext cx="5878784" cy="72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企收簽約數</a:t>
            </a:r>
            <a:r>
              <a:rPr lang="zh-TW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03/06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達成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5,986K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6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BP:5,986K</a:t>
            </a:r>
            <a:r>
              <a:rPr lang="zh-TW" altLang="en-US" sz="16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IP:--</a:t>
            </a:r>
            <a:r>
              <a:rPr lang="zh-TW" altLang="en-US" sz="16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400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加上成案率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&gt;60%</a:t>
            </a: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( 63,174K )</a:t>
            </a: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=69,160K(25%)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C85C593-CC6D-466B-9A8C-4D8E82B9FF7D}"/>
              </a:ext>
            </a:extLst>
          </p:cNvPr>
          <p:cNvSpPr txBox="1"/>
          <p:nvPr/>
        </p:nvSpPr>
        <p:spPr>
          <a:xfrm>
            <a:off x="8246431" y="4653136"/>
            <a:ext cx="3100438" cy="2103477"/>
          </a:xfrm>
          <a:prstGeom prst="rect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txBody>
          <a:bodyPr wrap="square" rtlCol="0">
            <a:no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4-5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月預計簽約：</a:t>
            </a:r>
            <a:r>
              <a:rPr kumimoji="0"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主要案件</a:t>
            </a:r>
            <a:r>
              <a:rPr kumimoji="0"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42,630K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1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H000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全日罩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(4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	              760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英飛輪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(4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	              190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百事益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(4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	              190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H000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坤璜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(4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	              190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欣辰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(4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	           1,600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U000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弘達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籠車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(5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          6,000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S200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中光電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(5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)IP+BP   36,000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S200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奧圖碼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(5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	           2,800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旳蔓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(5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	               900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27E97587-FB21-4727-A493-9188D5B7C383}"/>
              </a:ext>
            </a:extLst>
          </p:cNvPr>
          <p:cNvCxnSpPr>
            <a:cxnSpLocks/>
          </p:cNvCxnSpPr>
          <p:nvPr/>
        </p:nvCxnSpPr>
        <p:spPr>
          <a:xfrm flipH="1">
            <a:off x="3031435" y="2617830"/>
            <a:ext cx="1048342" cy="21728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2373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接點 5"/>
          <p:cNvCxnSpPr>
            <a:cxnSpLocks/>
          </p:cNvCxnSpPr>
          <p:nvPr/>
        </p:nvCxnSpPr>
        <p:spPr>
          <a:xfrm>
            <a:off x="675617" y="1986236"/>
            <a:ext cx="11097548" cy="0"/>
          </a:xfrm>
          <a:prstGeom prst="line">
            <a:avLst/>
          </a:prstGeom>
          <a:ln w="190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3578592300"/>
              </p:ext>
            </p:extLst>
          </p:nvPr>
        </p:nvGraphicFramePr>
        <p:xfrm>
          <a:off x="623659" y="563495"/>
          <a:ext cx="10944683" cy="575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49391" y="-23412"/>
            <a:ext cx="6294333" cy="765175"/>
          </a:xfrm>
        </p:spPr>
        <p:txBody>
          <a:bodyPr/>
          <a:lstStyle/>
          <a:p>
            <a:r>
              <a:rPr lang="zh-TW" altLang="en-US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各組之企業簽約數統計</a:t>
            </a:r>
          </a:p>
        </p:txBody>
      </p:sp>
      <p:sp>
        <p:nvSpPr>
          <p:cNvPr id="10" name="矩形 9"/>
          <p:cNvSpPr/>
          <p:nvPr/>
        </p:nvSpPr>
        <p:spPr>
          <a:xfrm>
            <a:off x="7799720" y="3522603"/>
            <a:ext cx="1561970" cy="646331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U(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推廣中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高鐵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7,900K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弘達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籠車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6,000K</a:t>
            </a:r>
          </a:p>
        </p:txBody>
      </p:sp>
      <p:sp>
        <p:nvSpPr>
          <p:cNvPr id="11" name="文字方塊 1"/>
          <p:cNvSpPr txBox="1"/>
          <p:nvPr/>
        </p:nvSpPr>
        <p:spPr>
          <a:xfrm>
            <a:off x="2235064" y="6272153"/>
            <a:ext cx="1668812" cy="38910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企業目標</a:t>
            </a:r>
            <a:r>
              <a: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74,340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</a:p>
        </p:txBody>
      </p:sp>
      <p:sp>
        <p:nvSpPr>
          <p:cNvPr id="16" name="矩形 15"/>
          <p:cNvSpPr/>
          <p:nvPr/>
        </p:nvSpPr>
        <p:spPr>
          <a:xfrm>
            <a:off x="7799720" y="4289981"/>
            <a:ext cx="1742831" cy="830997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U(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可簽約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今口香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BP+IP  10,152K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弘達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增購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2,392K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碩網      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2,000K</a:t>
            </a:r>
          </a:p>
        </p:txBody>
      </p:sp>
      <p:sp>
        <p:nvSpPr>
          <p:cNvPr id="17" name="文字方塊 1"/>
          <p:cNvSpPr txBox="1"/>
          <p:nvPr/>
        </p:nvSpPr>
        <p:spPr>
          <a:xfrm>
            <a:off x="5445414" y="6299641"/>
            <a:ext cx="1668812" cy="3662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企業目標</a:t>
            </a:r>
            <a:r>
              <a: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53,985K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</a:p>
        </p:txBody>
      </p:sp>
      <p:sp>
        <p:nvSpPr>
          <p:cNvPr id="18" name="文字方塊 1"/>
          <p:cNvSpPr txBox="1"/>
          <p:nvPr/>
        </p:nvSpPr>
        <p:spPr>
          <a:xfrm>
            <a:off x="8812077" y="6287584"/>
            <a:ext cx="1742831" cy="37828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企業目標</a:t>
            </a:r>
            <a:r>
              <a: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131,423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9696" y="3743759"/>
            <a:ext cx="778382" cy="461665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defRPr sz="14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8%</a:t>
            </a:r>
          </a:p>
          <a:p>
            <a:pPr algn="ctr">
              <a:defRPr sz="14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6,076K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A6A545A-F9C5-4BA4-8CE0-B93CD0A45BB0}"/>
              </a:ext>
            </a:extLst>
          </p:cNvPr>
          <p:cNvSpPr/>
          <p:nvPr/>
        </p:nvSpPr>
        <p:spPr>
          <a:xfrm>
            <a:off x="4314327" y="2060446"/>
            <a:ext cx="1709641" cy="1015663"/>
          </a:xfrm>
          <a:prstGeom prst="rect">
            <a:avLst/>
          </a:prstGeom>
          <a:noFill/>
          <a:ln w="57150">
            <a:solidFill>
              <a:srgbClr val="F4B183"/>
            </a:solidFill>
          </a:ln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努力中</a:t>
            </a:r>
            <a:r>
              <a:rPr lang="en-US" altLang="zh-TW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泰沂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產創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2,000K</a:t>
            </a:r>
          </a:p>
          <a:p>
            <a:pPr>
              <a:defRPr/>
            </a:pP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行動貝果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(A+)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8,000K</a:t>
            </a:r>
          </a:p>
          <a:p>
            <a:pPr>
              <a:defRPr/>
            </a:pP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州巧科技          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2,000K</a:t>
            </a:r>
          </a:p>
          <a:p>
            <a:pPr>
              <a:defRPr/>
            </a:pP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禾馨醫療          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3,000K</a:t>
            </a:r>
          </a:p>
        </p:txBody>
      </p:sp>
      <p:sp>
        <p:nvSpPr>
          <p:cNvPr id="19" name="矩形 18"/>
          <p:cNvSpPr/>
          <p:nvPr/>
        </p:nvSpPr>
        <p:spPr>
          <a:xfrm>
            <a:off x="4421267" y="5426692"/>
            <a:ext cx="1584175" cy="646331"/>
          </a:xfrm>
          <a:prstGeom prst="rect">
            <a:avLst/>
          </a:prstGeom>
          <a:ln w="57150">
            <a:solidFill>
              <a:srgbClr val="5D9EDB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S(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簽約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美律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4,067K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寬緯   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160K</a:t>
            </a:r>
          </a:p>
        </p:txBody>
      </p:sp>
      <p:sp>
        <p:nvSpPr>
          <p:cNvPr id="28" name="矩形 27"/>
          <p:cNvSpPr/>
          <p:nvPr/>
        </p:nvSpPr>
        <p:spPr>
          <a:xfrm>
            <a:off x="7799720" y="5242025"/>
            <a:ext cx="1584176" cy="830997"/>
          </a:xfrm>
          <a:prstGeom prst="rect">
            <a:avLst/>
          </a:prstGeom>
          <a:ln w="57150">
            <a:solidFill>
              <a:srgbClr val="5D9EDB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U(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簽約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大昌華嘉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445K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捷盛     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小額     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828K</a:t>
            </a:r>
          </a:p>
        </p:txBody>
      </p:sp>
      <p:sp>
        <p:nvSpPr>
          <p:cNvPr id="21" name="矩形 20"/>
          <p:cNvSpPr/>
          <p:nvPr/>
        </p:nvSpPr>
        <p:spPr>
          <a:xfrm>
            <a:off x="7799720" y="1831896"/>
            <a:ext cx="1561970" cy="1569660"/>
          </a:xfrm>
          <a:prstGeom prst="rect">
            <a:avLst/>
          </a:prstGeom>
          <a:noFill/>
          <a:ln w="57150">
            <a:solidFill>
              <a:srgbClr val="F4B183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努力中</a:t>
            </a:r>
            <a:r>
              <a:rPr lang="en-US" altLang="zh-TW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世茂農業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60,000K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萊爾富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20,000K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精奕興業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10,280K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響賓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2,800K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加減數位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2,000K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弘達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-AI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12,000K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植數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1,000K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E42DED0-5FC0-4D75-95B9-BA6A651C73DA}"/>
              </a:ext>
            </a:extLst>
          </p:cNvPr>
          <p:cNvSpPr/>
          <p:nvPr/>
        </p:nvSpPr>
        <p:spPr>
          <a:xfrm>
            <a:off x="1293887" y="5426692"/>
            <a:ext cx="1476745" cy="461665"/>
          </a:xfrm>
          <a:prstGeom prst="rect">
            <a:avLst/>
          </a:prstGeom>
          <a:ln w="57150">
            <a:solidFill>
              <a:srgbClr val="5D9EDB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H(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已簽約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春耕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小額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286K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3988F8F-CF76-44CF-A996-50E59FD2F1BF}"/>
              </a:ext>
            </a:extLst>
          </p:cNvPr>
          <p:cNvSpPr/>
          <p:nvPr/>
        </p:nvSpPr>
        <p:spPr>
          <a:xfrm>
            <a:off x="1292049" y="2421259"/>
            <a:ext cx="1476557" cy="646331"/>
          </a:xfrm>
          <a:prstGeom prst="rect">
            <a:avLst/>
          </a:prstGeom>
          <a:noFill/>
          <a:ln w="57150">
            <a:solidFill>
              <a:srgbClr val="F4B183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努力中</a:t>
            </a:r>
            <a:r>
              <a:rPr lang="en-US" altLang="zh-TW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盈亮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炎傳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2,400K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639F80D-D522-4E76-957D-B3ABB97B1849}"/>
              </a:ext>
            </a:extLst>
          </p:cNvPr>
          <p:cNvSpPr/>
          <p:nvPr/>
        </p:nvSpPr>
        <p:spPr>
          <a:xfrm>
            <a:off x="1276747" y="3176849"/>
            <a:ext cx="1507160" cy="156966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推廣中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東元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1,960K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欣辰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1,600K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旳蔓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全日罩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760K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百事益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英飛輪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坤璜  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190K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30DAA2C-1EE7-4749-BCF5-73BB65654CD8}"/>
              </a:ext>
            </a:extLst>
          </p:cNvPr>
          <p:cNvSpPr/>
          <p:nvPr/>
        </p:nvSpPr>
        <p:spPr>
          <a:xfrm>
            <a:off x="1292049" y="4855768"/>
            <a:ext cx="1507160" cy="461665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H(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可簽約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8812077" y="699654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FY114 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276,563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141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1">
            <a:extLst>
              <a:ext uri="{FF2B5EF4-FFF2-40B4-BE49-F238E27FC236}">
                <a16:creationId xmlns:a16="http://schemas.microsoft.com/office/drawing/2014/main" id="{06EAC8A8-BBF8-4E02-AB12-CDDD38A3774B}"/>
              </a:ext>
            </a:extLst>
          </p:cNvPr>
          <p:cNvSpPr txBox="1">
            <a:spLocks/>
          </p:cNvSpPr>
          <p:nvPr/>
        </p:nvSpPr>
        <p:spPr>
          <a:xfrm>
            <a:off x="4351771" y="240529"/>
            <a:ext cx="3488450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標楷體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提醒事項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E1339BA-9C99-4F3C-B58A-F5FB44C39B5A}"/>
              </a:ext>
            </a:extLst>
          </p:cNvPr>
          <p:cNvSpPr txBox="1"/>
          <p:nvPr/>
        </p:nvSpPr>
        <p:spPr>
          <a:xfrm>
            <a:off x="731400" y="962231"/>
            <a:ext cx="10729192" cy="5132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組：</a:t>
            </a:r>
            <a:endParaRPr lang="en-US" altLang="zh-TW" sz="2200" b="1" u="sng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8038" lvl="1" indent="-350838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高齡業科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百事益、坤璜、全日罩、英飛輪</a:t>
            </a: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2/27</a:t>
            </a: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送件，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盈亮</a:t>
            </a: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海外</a:t>
            </a: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請加速提案</a:t>
            </a:r>
            <a:endParaRPr lang="en-US" altLang="zh-TW" sz="2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8038" lvl="1" indent="-350838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加速各部門之</a:t>
            </a:r>
            <a:r>
              <a:rPr lang="en-US" altLang="zh-TW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BP</a:t>
            </a: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案源規劃</a:t>
            </a:r>
            <a:r>
              <a:rPr lang="en-US" altLang="zh-TW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目前缺乏能見度</a:t>
            </a:r>
            <a:r>
              <a:rPr lang="en-US" altLang="zh-TW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組：</a:t>
            </a:r>
            <a:endParaRPr lang="en-US" altLang="zh-TW" sz="22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8038" lvl="1" indent="-350838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請加速</a:t>
            </a:r>
            <a:r>
              <a:rPr lang="en-US" altLang="zh-TW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BP</a:t>
            </a: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案件規劃與簽約</a:t>
            </a:r>
            <a:endParaRPr lang="en-US" altLang="zh-TW" sz="2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8038" lvl="1" indent="-350838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業科案：</a:t>
            </a:r>
            <a:endParaRPr lang="en-US" altLang="zh-TW" sz="2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65238" lvl="2" indent="-350838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已送審：中光電</a:t>
            </a:r>
            <a:r>
              <a:rPr lang="en-US" altLang="zh-TW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(A+)36,000K(</a:t>
            </a: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4/28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簡報審查</a:t>
            </a:r>
            <a:r>
              <a:rPr lang="en-US" altLang="zh-TW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、奧圖碼</a:t>
            </a:r>
            <a:r>
              <a:rPr lang="en-US" altLang="zh-TW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2,800K(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待審查通知</a:t>
            </a:r>
            <a:r>
              <a:rPr lang="en-US" altLang="zh-TW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265238" lvl="2" indent="-350838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TW" altLang="en-US" sz="2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請於加速提案送件</a:t>
            </a:r>
            <a:r>
              <a:rPr lang="en-US" altLang="zh-TW" sz="2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(Q1)</a:t>
            </a: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：行動貝果</a:t>
            </a:r>
            <a:r>
              <a:rPr lang="en-US" altLang="zh-TW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(A+)8,000K</a:t>
            </a: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、泰沂</a:t>
            </a:r>
            <a:r>
              <a:rPr lang="en-US" altLang="zh-TW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產創</a:t>
            </a:r>
            <a:r>
              <a:rPr lang="en-US" altLang="zh-TW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)2,000K</a:t>
            </a:r>
            <a:endParaRPr lang="en-US" altLang="zh-TW" sz="2200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組：</a:t>
            </a:r>
            <a:endParaRPr lang="en-US" altLang="zh-TW" sz="2200" b="1" u="sng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0000" lvl="1" indent="-35280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今口香</a:t>
            </a: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(10,152K)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、碩網</a:t>
            </a: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(2,000K)</a:t>
            </a: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請加速於</a:t>
            </a:r>
            <a:r>
              <a:rPr lang="en-US" altLang="zh-TW" sz="2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完成簽約</a:t>
            </a:r>
            <a:endParaRPr lang="en-US" altLang="zh-TW" sz="2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0000" lvl="1" indent="-35280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請盡早規劃年度</a:t>
            </a:r>
            <a:r>
              <a:rPr lang="en-US" altLang="zh-TW" sz="2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2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案源及簽約認列</a:t>
            </a:r>
            <a:endParaRPr lang="en-US" altLang="zh-TW" sz="22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75179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A64E72-538B-4F50-AC38-646690D7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"/>
            <a:ext cx="12192000" cy="765175"/>
          </a:xfrm>
        </p:spPr>
        <p:txBody>
          <a:bodyPr/>
          <a:lstStyle/>
          <a:p>
            <a:r>
              <a:rPr lang="en-US" altLang="zh-TW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組產業推廣規劃</a:t>
            </a:r>
            <a:endParaRPr lang="zh-TW" altLang="en-US" dirty="0">
              <a:effectLst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8145FAAA-7451-4DE5-BA3E-B5DB41D58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8"/>
          <a:stretch/>
        </p:blipFill>
        <p:spPr>
          <a:xfrm>
            <a:off x="4279429" y="1214400"/>
            <a:ext cx="3633141" cy="2545089"/>
          </a:xfr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9D519716-7F00-4892-AC39-26B2BDF1C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8036">
            <a:off x="556718" y="756225"/>
            <a:ext cx="541730" cy="663564"/>
          </a:xfrm>
          <a:prstGeom prst="rect">
            <a:avLst/>
          </a:prstGeom>
        </p:spPr>
      </p:pic>
      <p:sp>
        <p:nvSpPr>
          <p:cNvPr id="7" name="雲朵形 6">
            <a:extLst>
              <a:ext uri="{FF2B5EF4-FFF2-40B4-BE49-F238E27FC236}">
                <a16:creationId xmlns:a16="http://schemas.microsoft.com/office/drawing/2014/main" id="{CBAC8C43-0D9C-4B05-A445-F29D183130EC}"/>
              </a:ext>
            </a:extLst>
          </p:cNvPr>
          <p:cNvSpPr/>
          <p:nvPr/>
        </p:nvSpPr>
        <p:spPr>
          <a:xfrm>
            <a:off x="719376" y="965682"/>
            <a:ext cx="2870894" cy="129998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marR="0" lvl="0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遠距居家醫療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9388" marR="0" lvl="0" indent="3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1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醫咖</a:t>
            </a:r>
            <a:r>
              <a:rPr kumimoji="1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go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82563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iMAS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9388" marR="0" lvl="0" indent="3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智慧傷口服務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0B15CAAE-5744-4D50-89E3-CEBA63FF5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57395" r="64845" b="5375"/>
          <a:stretch/>
        </p:blipFill>
        <p:spPr>
          <a:xfrm rot="711117">
            <a:off x="7829900" y="1050138"/>
            <a:ext cx="560821" cy="638391"/>
          </a:xfrm>
          <a:prstGeom prst="rect">
            <a:avLst/>
          </a:prstGeom>
        </p:spPr>
      </p:pic>
      <p:sp>
        <p:nvSpPr>
          <p:cNvPr id="21" name="雲朵形 20">
            <a:extLst>
              <a:ext uri="{FF2B5EF4-FFF2-40B4-BE49-F238E27FC236}">
                <a16:creationId xmlns:a16="http://schemas.microsoft.com/office/drawing/2014/main" id="{DFAE5DCD-B460-4000-BBCB-2B8D10096118}"/>
              </a:ext>
            </a:extLst>
          </p:cNvPr>
          <p:cNvSpPr/>
          <p:nvPr/>
        </p:nvSpPr>
        <p:spPr>
          <a:xfrm>
            <a:off x="7969554" y="1104254"/>
            <a:ext cx="3756697" cy="165185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marR="0" lvl="0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高齡數位復能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9388" marR="0" lvl="0" indent="3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1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運動復健互動系統</a:t>
            </a:r>
          </a:p>
          <a:p>
            <a:pPr marL="179388" marR="0" lvl="0" indent="3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巴金森氏症節律復能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9388" marR="0" lvl="0" indent="3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Beat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Sync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音樂同步互動訓練</a:t>
            </a:r>
          </a:p>
        </p:txBody>
      </p:sp>
      <p:sp>
        <p:nvSpPr>
          <p:cNvPr id="26" name="雲朵形 25">
            <a:extLst>
              <a:ext uri="{FF2B5EF4-FFF2-40B4-BE49-F238E27FC236}">
                <a16:creationId xmlns:a16="http://schemas.microsoft.com/office/drawing/2014/main" id="{01DAE9AF-BF6A-4337-90E6-9FBE51D4F347}"/>
              </a:ext>
            </a:extLst>
          </p:cNvPr>
          <p:cNvSpPr/>
          <p:nvPr/>
        </p:nvSpPr>
        <p:spPr>
          <a:xfrm>
            <a:off x="495374" y="2564904"/>
            <a:ext cx="3359360" cy="111039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marR="0" lvl="0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產後護理系統</a:t>
            </a:r>
          </a:p>
          <a:p>
            <a:pPr marL="179388" marR="0" lvl="0" indent="3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護囑照護管理平台</a:t>
            </a:r>
            <a:endParaRPr kumimoji="1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9388" marR="0" lvl="0" indent="3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母嬰室內定位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26" name="Picture 2" descr="179,300+ 項蘋果插圖檔、免版稅向量圖形及美工圖案- iStock">
            <a:extLst>
              <a:ext uri="{FF2B5EF4-FFF2-40B4-BE49-F238E27FC236}">
                <a16:creationId xmlns:a16="http://schemas.microsoft.com/office/drawing/2014/main" id="{586EAD9C-7F98-4D71-A4D8-54F1B2B5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5390">
            <a:off x="81509" y="2087815"/>
            <a:ext cx="1214126" cy="12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雲朵形 26">
            <a:extLst>
              <a:ext uri="{FF2B5EF4-FFF2-40B4-BE49-F238E27FC236}">
                <a16:creationId xmlns:a16="http://schemas.microsoft.com/office/drawing/2014/main" id="{82C7BAD0-68BF-4552-B017-83B44A1C732E}"/>
              </a:ext>
            </a:extLst>
          </p:cNvPr>
          <p:cNvSpPr/>
          <p:nvPr/>
        </p:nvSpPr>
        <p:spPr>
          <a:xfrm>
            <a:off x="8284513" y="2876771"/>
            <a:ext cx="2697191" cy="96607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D.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前瞻與專案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Wingdings" panose="05000000000000000000" pitchFamily="2" charset="2"/>
            </a:endParaRPr>
          </a:p>
          <a:p>
            <a:pPr marL="179388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1.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腦神經運算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Wingdings" panose="05000000000000000000" pitchFamily="2" charset="2"/>
            </a:endParaRPr>
          </a:p>
          <a:p>
            <a:pPr marL="179388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2.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高齡普惠科技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AB79EAFC-45EA-4987-AD2E-F428BC4E74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612" y="2720184"/>
            <a:ext cx="621310" cy="638391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E54E6AC-3B13-4401-9BFA-3FEE07F1B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469324"/>
              </p:ext>
            </p:extLst>
          </p:nvPr>
        </p:nvGraphicFramePr>
        <p:xfrm>
          <a:off x="2277745" y="3861048"/>
          <a:ext cx="763651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80">
                  <a:extLst>
                    <a:ext uri="{9D8B030D-6E8A-4147-A177-3AD203B41FA5}">
                      <a16:colId xmlns:a16="http://schemas.microsoft.com/office/drawing/2014/main" val="3667086604"/>
                    </a:ext>
                  </a:extLst>
                </a:gridCol>
                <a:gridCol w="671830">
                  <a:extLst>
                    <a:ext uri="{9D8B030D-6E8A-4147-A177-3AD203B41FA5}">
                      <a16:colId xmlns:a16="http://schemas.microsoft.com/office/drawing/2014/main" val="3330598461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1488304899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240115215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56908809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605220908"/>
                    </a:ext>
                  </a:extLst>
                </a:gridCol>
                <a:gridCol w="1135380">
                  <a:extLst>
                    <a:ext uri="{9D8B030D-6E8A-4147-A177-3AD203B41FA5}">
                      <a16:colId xmlns:a16="http://schemas.microsoft.com/office/drawing/2014/main" val="22790117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業科名稱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主導廠商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</a:t>
                      </a:r>
                      <a:endParaRPr lang="zh-TW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927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高齡普惠科技研發補助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欣辰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連鎖藥局高齡安心睡眠輔助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建任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淑慧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3/3_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635402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高齡產業普惠加值輔導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百事益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銀髮電腦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訂閱服務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建任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淑慧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2/24_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送件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4806151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高齡產業普惠加值輔導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英飛輪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銀髮族五感煥能旅行團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建任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淑慧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2/24_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送件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36849829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高齡產業普惠加值輔導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坤璜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樂齡智慧鞋墊輔導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伯勲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耀泰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2/24_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送件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137144208"/>
                  </a:ext>
                </a:extLst>
              </a:tr>
              <a:tr h="138732"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高齡產業普惠加值輔導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全日罩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樂齡精準健康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O2O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服務實踐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伯勲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耀泰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2/27_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送件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942035208"/>
                  </a:ext>
                </a:extLst>
              </a:tr>
              <a:tr h="152444"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產業提升競爭力布局海外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盈亮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智慧超慢跑機開發案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伯勲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品慈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計畫書撰寫中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438835455"/>
                  </a:ext>
                </a:extLst>
              </a:tr>
            </a:tbl>
          </a:graphicData>
        </a:graphic>
      </p:graphicFrame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AFE71AC-FFC3-41C8-BE3E-4EB3F94B9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56059"/>
              </p:ext>
            </p:extLst>
          </p:nvPr>
        </p:nvGraphicFramePr>
        <p:xfrm>
          <a:off x="2277745" y="5781634"/>
          <a:ext cx="7636510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97380">
                  <a:extLst>
                    <a:ext uri="{9D8B030D-6E8A-4147-A177-3AD203B41FA5}">
                      <a16:colId xmlns:a16="http://schemas.microsoft.com/office/drawing/2014/main" val="3667086604"/>
                    </a:ext>
                  </a:extLst>
                </a:gridCol>
                <a:gridCol w="671830">
                  <a:extLst>
                    <a:ext uri="{9D8B030D-6E8A-4147-A177-3AD203B41FA5}">
                      <a16:colId xmlns:a16="http://schemas.microsoft.com/office/drawing/2014/main" val="3330598461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1488304899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240115215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1569088090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605220908"/>
                    </a:ext>
                  </a:extLst>
                </a:gridCol>
                <a:gridCol w="1135380">
                  <a:extLst>
                    <a:ext uri="{9D8B030D-6E8A-4147-A177-3AD203B41FA5}">
                      <a16:colId xmlns:a16="http://schemas.microsoft.com/office/drawing/2014/main" val="22790117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標案名稱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計畫金額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</a:t>
                      </a:r>
                      <a:endParaRPr lang="zh-TW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927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內政部警政署刑事警察局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千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百萬元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年度智慧統合預防詐騙偵察系統建置案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伯壎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毓瑩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備標中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3/25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截標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635402758"/>
                  </a:ext>
                </a:extLst>
              </a:tr>
            </a:tbl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7E1CCD5C-96B9-47EE-A4CA-7F79A4641238}"/>
              </a:ext>
            </a:extLst>
          </p:cNvPr>
          <p:cNvSpPr/>
          <p:nvPr/>
        </p:nvSpPr>
        <p:spPr>
          <a:xfrm>
            <a:off x="4176244" y="652214"/>
            <a:ext cx="3839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000" b="1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遠距</a:t>
            </a:r>
            <a:r>
              <a:rPr lang="en-US" altLang="zh-TW" sz="2000" b="1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000" b="1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r>
              <a:rPr lang="en-US" altLang="zh-TW" sz="2000" b="1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000" b="1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</a:t>
            </a:r>
            <a:r>
              <a:rPr lang="en-US" altLang="zh-TW" sz="2000" b="1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000" b="1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全齡醫護方案</a:t>
            </a:r>
            <a:endParaRPr lang="en-US" altLang="zh-TW" sz="2000" b="1" dirty="0">
              <a:solidFill>
                <a:srgbClr val="4472C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D5D6868-A073-4BE4-A284-B944EA1682CF}"/>
              </a:ext>
            </a:extLst>
          </p:cNvPr>
          <p:cNvSpPr txBox="1"/>
          <p:nvPr/>
        </p:nvSpPr>
        <p:spPr>
          <a:xfrm>
            <a:off x="3054663" y="2938377"/>
            <a:ext cx="1285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en-US" sz="16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資敏</a:t>
            </a:r>
            <a:endParaRPr lang="en-US" altLang="zh-TW" sz="1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：璽樂、東元、旳蔓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E2C43B7-D089-47F5-9583-507184CBC030}"/>
              </a:ext>
            </a:extLst>
          </p:cNvPr>
          <p:cNvSpPr txBox="1"/>
          <p:nvPr/>
        </p:nvSpPr>
        <p:spPr>
          <a:xfrm>
            <a:off x="10859596" y="1454826"/>
            <a:ext cx="126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：光田、</a:t>
            </a:r>
            <a:endParaRPr lang="en-US" altLang="zh-TW" sz="1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巨鷗</a:t>
            </a:r>
            <a:endParaRPr lang="en-US" altLang="zh-TW" sz="1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：盈亮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3F1A4E8-E188-48C4-BBF4-602A2686636F}"/>
              </a:ext>
            </a:extLst>
          </p:cNvPr>
          <p:cNvSpPr txBox="1"/>
          <p:nvPr/>
        </p:nvSpPr>
        <p:spPr>
          <a:xfrm>
            <a:off x="10408328" y="3140987"/>
            <a:ext cx="1448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en-US" sz="16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振業</a:t>
            </a:r>
            <a:endParaRPr lang="en-US" altLang="zh-TW" sz="1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：星詠、全日罩、坤璜、欣辰、百事益、英飛輪</a:t>
            </a:r>
            <a:endParaRPr lang="en-US" altLang="zh-TW" sz="1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01BC41E-DA4F-46A2-84FC-88364F312108}"/>
              </a:ext>
            </a:extLst>
          </p:cNvPr>
          <p:cNvSpPr txBox="1"/>
          <p:nvPr/>
        </p:nvSpPr>
        <p:spPr>
          <a:xfrm>
            <a:off x="490128" y="3722623"/>
            <a:ext cx="118494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O=</a:t>
            </a:r>
            <a:r>
              <a:rPr lang="zh-TW" altLang="en-US" sz="14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老客戶</a:t>
            </a:r>
            <a:br>
              <a:rPr lang="en-US" altLang="zh-TW" sz="14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N=</a:t>
            </a:r>
            <a:r>
              <a:rPr lang="zh-TW" altLang="en-US" sz="1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新洽客戶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57D901D-0148-41F8-8F44-06582ECBDE37}"/>
              </a:ext>
            </a:extLst>
          </p:cNvPr>
          <p:cNvSpPr txBox="1"/>
          <p:nvPr/>
        </p:nvSpPr>
        <p:spPr>
          <a:xfrm>
            <a:off x="2930278" y="1241465"/>
            <a:ext cx="1237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en-US" sz="16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：群邁、泰陞、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振業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：炎傳若瑟、欣技、先進醫資</a:t>
            </a:r>
            <a:endParaRPr lang="en-US" altLang="zh-TW" sz="1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428DC3C-08C3-4993-AFFB-DF05B06CBEE8}"/>
              </a:ext>
            </a:extLst>
          </p:cNvPr>
          <p:cNvSpPr txBox="1"/>
          <p:nvPr/>
        </p:nvSpPr>
        <p:spPr>
          <a:xfrm>
            <a:off x="1635306" y="4372338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業科案件</a:t>
            </a:r>
          </a:p>
        </p:txBody>
      </p:sp>
      <p:sp>
        <p:nvSpPr>
          <p:cNvPr id="4" name="左大括弧 3">
            <a:extLst>
              <a:ext uri="{FF2B5EF4-FFF2-40B4-BE49-F238E27FC236}">
                <a16:creationId xmlns:a16="http://schemas.microsoft.com/office/drawing/2014/main" id="{CF670F4F-3AAF-4938-9795-2545542B39EF}"/>
              </a:ext>
            </a:extLst>
          </p:cNvPr>
          <p:cNvSpPr/>
          <p:nvPr/>
        </p:nvSpPr>
        <p:spPr>
          <a:xfrm>
            <a:off x="2096972" y="4077072"/>
            <a:ext cx="123802" cy="170421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左大括弧 28">
            <a:extLst>
              <a:ext uri="{FF2B5EF4-FFF2-40B4-BE49-F238E27FC236}">
                <a16:creationId xmlns:a16="http://schemas.microsoft.com/office/drawing/2014/main" id="{7C275225-C9E8-4BA7-B371-FFC50BB8E8E2}"/>
              </a:ext>
            </a:extLst>
          </p:cNvPr>
          <p:cNvSpPr/>
          <p:nvPr/>
        </p:nvSpPr>
        <p:spPr>
          <a:xfrm>
            <a:off x="2096971" y="5811512"/>
            <a:ext cx="123802" cy="754087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6B92CB2D-0108-45A1-B6B9-824480DA8AAF}"/>
              </a:ext>
            </a:extLst>
          </p:cNvPr>
          <p:cNvSpPr txBox="1"/>
          <p:nvPr/>
        </p:nvSpPr>
        <p:spPr>
          <a:xfrm>
            <a:off x="1635306" y="5870395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標案</a:t>
            </a:r>
          </a:p>
        </p:txBody>
      </p:sp>
    </p:spTree>
    <p:extLst>
      <p:ext uri="{BB962C8B-B14F-4D97-AF65-F5344CB8AC3E}">
        <p14:creationId xmlns:p14="http://schemas.microsoft.com/office/powerpoint/2010/main" val="33871534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A64E72-538B-4F50-AC38-646690D7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7"/>
            <a:ext cx="10972800" cy="765175"/>
          </a:xfrm>
        </p:spPr>
        <p:txBody>
          <a:bodyPr/>
          <a:lstStyle/>
          <a:p>
            <a:r>
              <a:rPr lang="en-US" altLang="zh-TW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組產業推廣規劃</a:t>
            </a:r>
            <a:endParaRPr lang="zh-TW" altLang="en-US" dirty="0">
              <a:effectLst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8145FAAA-7451-4DE5-BA3E-B5DB41D58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8"/>
          <a:stretch/>
        </p:blipFill>
        <p:spPr>
          <a:xfrm>
            <a:off x="4185515" y="1042110"/>
            <a:ext cx="3820969" cy="2676667"/>
          </a:xfr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9D519716-7F00-4892-AC39-26B2BDF1C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3555">
            <a:off x="416157" y="795374"/>
            <a:ext cx="541730" cy="663564"/>
          </a:xfrm>
          <a:prstGeom prst="rect">
            <a:avLst/>
          </a:prstGeom>
        </p:spPr>
      </p:pic>
      <p:sp>
        <p:nvSpPr>
          <p:cNvPr id="7" name="雲朵形 6">
            <a:extLst>
              <a:ext uri="{FF2B5EF4-FFF2-40B4-BE49-F238E27FC236}">
                <a16:creationId xmlns:a16="http://schemas.microsoft.com/office/drawing/2014/main" id="{CBAC8C43-0D9C-4B05-A445-F29D183130EC}"/>
              </a:ext>
            </a:extLst>
          </p:cNvPr>
          <p:cNvSpPr/>
          <p:nvPr/>
        </p:nvSpPr>
        <p:spPr>
          <a:xfrm>
            <a:off x="416104" y="1001308"/>
            <a:ext cx="3621143" cy="153017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文化科技應用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3175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1.GAI</a:t>
            </a:r>
            <a:r>
              <a:rPr kumimoji="0"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內容多模態生成</a:t>
            </a:r>
          </a:p>
          <a:p>
            <a:pPr marL="179388" indent="3175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2.XR</a:t>
            </a:r>
            <a:r>
              <a:rPr kumimoji="0"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互動技術服務</a:t>
            </a:r>
            <a:endParaRPr kumimoji="0" lang="en-US" altLang="zh-TW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3175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0"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文化科技轉譯工程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E1CCD5C-96B9-47EE-A4CA-7F79A4641238}"/>
              </a:ext>
            </a:extLst>
          </p:cNvPr>
          <p:cNvSpPr/>
          <p:nvPr/>
        </p:nvSpPr>
        <p:spPr>
          <a:xfrm>
            <a:off x="1451634" y="653865"/>
            <a:ext cx="9288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0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發展虛實互動關鍵技術，結合跨域</a:t>
            </a:r>
            <a:r>
              <a:rPr lang="en-US" altLang="zh-TW" sz="20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AI/GAI</a:t>
            </a:r>
            <a:r>
              <a:rPr lang="zh-TW" altLang="en-US" sz="20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應用服務技術平台 推動智慧生活新服務</a:t>
            </a:r>
            <a:endParaRPr lang="en-US" altLang="zh-TW" sz="20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0B15CAAE-5744-4D50-89E3-CEBA63FF5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57395" r="64845" b="5375"/>
          <a:stretch/>
        </p:blipFill>
        <p:spPr>
          <a:xfrm rot="858551">
            <a:off x="7964183" y="1065031"/>
            <a:ext cx="560821" cy="638391"/>
          </a:xfrm>
          <a:prstGeom prst="rect">
            <a:avLst/>
          </a:prstGeom>
        </p:spPr>
      </p:pic>
      <p:sp>
        <p:nvSpPr>
          <p:cNvPr id="21" name="雲朵形 20">
            <a:extLst>
              <a:ext uri="{FF2B5EF4-FFF2-40B4-BE49-F238E27FC236}">
                <a16:creationId xmlns:a16="http://schemas.microsoft.com/office/drawing/2014/main" id="{DFAE5DCD-B460-4000-BBCB-2B8D10096118}"/>
              </a:ext>
            </a:extLst>
          </p:cNvPr>
          <p:cNvSpPr/>
          <p:nvPr/>
        </p:nvSpPr>
        <p:spPr>
          <a:xfrm>
            <a:off x="7839435" y="1270208"/>
            <a:ext cx="4352565" cy="185829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運動科技</a:t>
            </a:r>
            <a:r>
              <a:rPr kumimoji="0"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3175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複合穿戴生理感測與賦能系統</a:t>
            </a:r>
          </a:p>
          <a:p>
            <a:pPr marL="179388" indent="3175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非接觸運健姿態分析平台</a:t>
            </a:r>
          </a:p>
          <a:p>
            <a:pPr marL="179388" indent="3175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跨域大健康服務平台</a:t>
            </a:r>
          </a:p>
        </p:txBody>
      </p:sp>
      <p:sp>
        <p:nvSpPr>
          <p:cNvPr id="26" name="雲朵形 25">
            <a:extLst>
              <a:ext uri="{FF2B5EF4-FFF2-40B4-BE49-F238E27FC236}">
                <a16:creationId xmlns:a16="http://schemas.microsoft.com/office/drawing/2014/main" id="{01DAE9AF-BF6A-4337-90E6-9FBE51D4F347}"/>
              </a:ext>
            </a:extLst>
          </p:cNvPr>
          <p:cNvSpPr/>
          <p:nvPr/>
        </p:nvSpPr>
        <p:spPr>
          <a:xfrm>
            <a:off x="225567" y="2451104"/>
            <a:ext cx="3939919" cy="135480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跨域平台整合</a:t>
            </a:r>
          </a:p>
          <a:p>
            <a:pPr marL="179388" indent="3175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1.Edge Cloud 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端雲平台</a:t>
            </a:r>
          </a:p>
          <a:p>
            <a:pPr marL="179388" indent="3175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2.GenAI 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生成平台</a:t>
            </a:r>
          </a:p>
          <a:p>
            <a:pPr marL="179388" indent="3175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跨域技術平台</a:t>
            </a:r>
          </a:p>
        </p:txBody>
      </p:sp>
      <p:pic>
        <p:nvPicPr>
          <p:cNvPr id="1026" name="Picture 2" descr="179,300+ 項蘋果插圖檔、免版稅向量圖形及美工圖案- iStock">
            <a:extLst>
              <a:ext uri="{FF2B5EF4-FFF2-40B4-BE49-F238E27FC236}">
                <a16:creationId xmlns:a16="http://schemas.microsoft.com/office/drawing/2014/main" id="{586EAD9C-7F98-4D71-A4D8-54F1B2B5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308">
            <a:off x="-127943" y="2274215"/>
            <a:ext cx="1214126" cy="12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BB4B09AA-A3A8-457F-A8E9-061898971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631239"/>
              </p:ext>
            </p:extLst>
          </p:nvPr>
        </p:nvGraphicFramePr>
        <p:xfrm>
          <a:off x="857249" y="3807355"/>
          <a:ext cx="10477500" cy="2754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7300">
                  <a:extLst>
                    <a:ext uri="{9D8B030D-6E8A-4147-A177-3AD203B41FA5}">
                      <a16:colId xmlns:a16="http://schemas.microsoft.com/office/drawing/2014/main" val="209539636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0298005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3741929886"/>
                    </a:ext>
                  </a:extLst>
                </a:gridCol>
                <a:gridCol w="3340100">
                  <a:extLst>
                    <a:ext uri="{9D8B030D-6E8A-4147-A177-3AD203B41FA5}">
                      <a16:colId xmlns:a16="http://schemas.microsoft.com/office/drawing/2014/main" val="1638758679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4074117078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3570315628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6312484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業科名稱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kern="120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部門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主提廠商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計畫名稱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kern="120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進度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29999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技術司</a:t>
                      </a:r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-A+</a:t>
                      </a:r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研發淬鍊計畫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中光電創境</a:t>
                      </a:r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中強</a:t>
                      </a:r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奧圖碼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虛實融合一體機智慧顯示互動系統開發計畫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葉家宏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林宏墩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預計</a:t>
                      </a:r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4/28</a:t>
                      </a:r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進行簡報審查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405907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技術司</a:t>
                      </a:r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-A+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研發淬鍊計畫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S000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行動貝果</a:t>
                      </a:r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郁創</a:t>
                      </a:r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均泰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智慧棒球投打分析與回饋應用整合平台開發計畫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林宏墩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馬治綱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預計</a:t>
                      </a:r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月提案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184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技術司</a:t>
                      </a:r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-A+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研發淬鍊計畫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S000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所羅門</a:t>
                      </a:r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全越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智慧全齡健身服務系統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林宏墩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馬治綱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預計</a:t>
                      </a:r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月提案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69164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產發署</a:t>
                      </a:r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產創平台</a:t>
                      </a:r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創新優化計畫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S200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奧圖碼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Micro-LED</a:t>
                      </a:r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與光影透視轉換智慧裝置應用實證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林宏墩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蘇泰維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月送件，待簡報審查通知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50688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產發署</a:t>
                      </a:r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協助產業提升競爭力布局海外市場計畫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S200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泰沂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智慧感測光能帽開發暨海外市場布局計畫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林宏墩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馬治綱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預計</a:t>
                      </a:r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月提案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6198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產發署</a:t>
                      </a:r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協助產業提升競爭力布局海外市場計畫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S300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荷魯視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擷取式擴增生成視覺問答</a:t>
                      </a:r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(VLM+RAG)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技術之智慧眼鏡開發暨海外市場布局計畫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林宏墩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沈志聰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預計</a:t>
                      </a:r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月提案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71728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產發署</a:t>
                      </a:r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產創平台</a:t>
                      </a:r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創新優化計畫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S300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兔將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超解析</a:t>
                      </a:r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8K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影音</a:t>
                      </a:r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生成服務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林宏墩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沈志聰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預計</a:t>
                      </a:r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月提案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38364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產發署</a:t>
                      </a:r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產創平台</a:t>
                      </a:r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創新優化計畫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S300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佐臻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智慧眼鏡</a:t>
                      </a:r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3D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比對技術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林宏墩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沈志聰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預計</a:t>
                      </a:r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月提案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220680"/>
                  </a:ext>
                </a:extLst>
              </a:tr>
              <a:tr h="11656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文化部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S100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保安捌肆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XR</a:t>
                      </a:r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智能互動表達技術應用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林宏墩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施香蘭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預計</a:t>
                      </a:r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月提案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51000"/>
                  </a:ext>
                </a:extLst>
              </a:tr>
            </a:tbl>
          </a:graphicData>
        </a:graphic>
      </p:graphicFrame>
      <p:sp>
        <p:nvSpPr>
          <p:cNvPr id="13" name="文字方塊 12">
            <a:extLst>
              <a:ext uri="{FF2B5EF4-FFF2-40B4-BE49-F238E27FC236}">
                <a16:creationId xmlns:a16="http://schemas.microsoft.com/office/drawing/2014/main" id="{2F291496-B860-4A97-8204-41E79A89A155}"/>
              </a:ext>
            </a:extLst>
          </p:cNvPr>
          <p:cNvSpPr txBox="1"/>
          <p:nvPr/>
        </p:nvSpPr>
        <p:spPr>
          <a:xfrm>
            <a:off x="3051280" y="1733226"/>
            <a:ext cx="10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捷徑文化</a:t>
            </a:r>
            <a:endParaRPr lang="en-US" altLang="zh-TW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大可創藝</a:t>
            </a:r>
            <a:endParaRPr lang="en-US" altLang="zh-TW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72B9AAF-3488-4262-8BBA-33950C990625}"/>
              </a:ext>
            </a:extLst>
          </p:cNvPr>
          <p:cNvSpPr txBox="1"/>
          <p:nvPr/>
        </p:nvSpPr>
        <p:spPr>
          <a:xfrm>
            <a:off x="2931367" y="3107264"/>
            <a:ext cx="1028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Garmin</a:t>
            </a:r>
          </a:p>
          <a:p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美律科技</a:t>
            </a:r>
            <a:endParaRPr lang="en-US" altLang="zh-TW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BCE918B-2AE7-4E0F-9E58-91AEDF4DC15C}"/>
              </a:ext>
            </a:extLst>
          </p:cNvPr>
          <p:cNvSpPr txBox="1"/>
          <p:nvPr/>
        </p:nvSpPr>
        <p:spPr>
          <a:xfrm>
            <a:off x="10718330" y="2556153"/>
            <a:ext cx="1248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云泰科技</a:t>
            </a:r>
            <a:endParaRPr lang="en-US" altLang="zh-TW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傑萌生技</a:t>
            </a:r>
            <a:endParaRPr lang="en-US" altLang="zh-TW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宏樹生電</a:t>
            </a:r>
            <a:endParaRPr lang="en-US" altLang="zh-TW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得世寶科技</a:t>
            </a:r>
            <a:endParaRPr lang="en-US" altLang="zh-TW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C208DB4-9282-4AA6-BC6E-7F5F68D37AC0}"/>
              </a:ext>
            </a:extLst>
          </p:cNvPr>
          <p:cNvSpPr txBox="1"/>
          <p:nvPr/>
        </p:nvSpPr>
        <p:spPr>
          <a:xfrm>
            <a:off x="225567" y="4784142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業科案件</a:t>
            </a:r>
          </a:p>
        </p:txBody>
      </p:sp>
      <p:sp>
        <p:nvSpPr>
          <p:cNvPr id="17" name="左大括弧 16">
            <a:extLst>
              <a:ext uri="{FF2B5EF4-FFF2-40B4-BE49-F238E27FC236}">
                <a16:creationId xmlns:a16="http://schemas.microsoft.com/office/drawing/2014/main" id="{3E7289EB-F2DC-4B5C-8FDB-C70FD952061C}"/>
              </a:ext>
            </a:extLst>
          </p:cNvPr>
          <p:cNvSpPr/>
          <p:nvPr/>
        </p:nvSpPr>
        <p:spPr>
          <a:xfrm>
            <a:off x="695400" y="4021964"/>
            <a:ext cx="93636" cy="254002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4069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A64E72-538B-4F50-AC38-646690D7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U</a:t>
            </a:r>
            <a:r>
              <a:rPr lang="zh-TW" altLang="en-US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組產業推廣規劃</a:t>
            </a:r>
            <a:endParaRPr lang="zh-TW" altLang="en-US" dirty="0">
              <a:effectLst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8145FAAA-7451-4DE5-BA3E-B5DB41D58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8"/>
          <a:stretch/>
        </p:blipFill>
        <p:spPr>
          <a:xfrm>
            <a:off x="4395811" y="1546061"/>
            <a:ext cx="3400378" cy="2382034"/>
          </a:xfr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9D519716-7F00-4892-AC39-26B2BDF1C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31716">
            <a:off x="1143084" y="1148020"/>
            <a:ext cx="541730" cy="663564"/>
          </a:xfrm>
          <a:prstGeom prst="rect">
            <a:avLst/>
          </a:prstGeom>
        </p:spPr>
      </p:pic>
      <p:sp>
        <p:nvSpPr>
          <p:cNvPr id="7" name="雲朵形 6">
            <a:extLst>
              <a:ext uri="{FF2B5EF4-FFF2-40B4-BE49-F238E27FC236}">
                <a16:creationId xmlns:a16="http://schemas.microsoft.com/office/drawing/2014/main" id="{CBAC8C43-0D9C-4B05-A445-F29D183130EC}"/>
              </a:ext>
            </a:extLst>
          </p:cNvPr>
          <p:cNvSpPr/>
          <p:nvPr/>
        </p:nvSpPr>
        <p:spPr>
          <a:xfrm>
            <a:off x="1452873" y="1195450"/>
            <a:ext cx="2137590" cy="153017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marR="0" lvl="0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智慧倉儲</a:t>
            </a:r>
          </a:p>
          <a:p>
            <a:pPr marL="176213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kumimoji="0"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</a:t>
            </a:r>
          </a:p>
          <a:p>
            <a:pPr marL="176213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kumimoji="0"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軟硬整合</a:t>
            </a:r>
          </a:p>
          <a:p>
            <a:pPr marL="176213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kumimoji="0"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無人化</a:t>
            </a:r>
            <a:endParaRPr kumimoji="0"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E1CCD5C-96B9-47EE-A4CA-7F79A4641238}"/>
              </a:ext>
            </a:extLst>
          </p:cNvPr>
          <p:cNvSpPr/>
          <p:nvPr/>
        </p:nvSpPr>
        <p:spPr>
          <a:xfrm>
            <a:off x="2202135" y="652626"/>
            <a:ext cx="77877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以市場導向與產研共創，</a:t>
            </a:r>
            <a:r>
              <a:rPr lang="zh-TW" altLang="en-US" sz="2000" b="1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下世代智慧自動化倉儲技術</a:t>
            </a: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Solutions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0B15CAAE-5744-4D50-89E3-CEBA63FF5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22" b="94431" l="7692" r="33264">
                        <a14:foregroundMark x1="13514" y1="61017" x2="13514" y2="61017"/>
                        <a14:foregroundMark x1="16008" y1="61743" x2="14969" y2="61743"/>
                        <a14:foregroundMark x1="12058" y1="60048" x2="12058" y2="60048"/>
                        <a14:foregroundMark x1="21830" y1="62712" x2="21830" y2="62712"/>
                        <a14:foregroundMark x1="22869" y1="62712" x2="20374" y2="67312"/>
                        <a14:foregroundMark x1="20374" y1="65617" x2="23909" y2="62228"/>
                        <a14:foregroundMark x1="8108" y1="74334" x2="8524" y2="85230"/>
                        <a14:foregroundMark x1="16008" y1="92010" x2="23285" y2="94431"/>
                        <a14:foregroundMark x1="31185" y1="84019" x2="33264" y2="72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1" t="57395" r="64845" b="5375"/>
          <a:stretch/>
        </p:blipFill>
        <p:spPr>
          <a:xfrm rot="453931">
            <a:off x="7936243" y="1143091"/>
            <a:ext cx="560821" cy="638391"/>
          </a:xfrm>
          <a:prstGeom prst="rect">
            <a:avLst/>
          </a:prstGeom>
        </p:spPr>
      </p:pic>
      <p:sp>
        <p:nvSpPr>
          <p:cNvPr id="21" name="雲朵形 20">
            <a:extLst>
              <a:ext uri="{FF2B5EF4-FFF2-40B4-BE49-F238E27FC236}">
                <a16:creationId xmlns:a16="http://schemas.microsoft.com/office/drawing/2014/main" id="{DFAE5DCD-B460-4000-BBCB-2B8D10096118}"/>
              </a:ext>
            </a:extLst>
          </p:cNvPr>
          <p:cNvSpPr/>
          <p:nvPr/>
        </p:nvSpPr>
        <p:spPr>
          <a:xfrm>
            <a:off x="8299452" y="1157130"/>
            <a:ext cx="2749463" cy="133273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marR="0" lvl="0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智慧運輸</a:t>
            </a:r>
          </a:p>
          <a:p>
            <a:pPr marL="179388" marR="0" lvl="0" indent="-3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智慧決策</a:t>
            </a:r>
          </a:p>
          <a:p>
            <a:pPr marL="179388" marR="0" lvl="0" indent="-3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共享模式</a:t>
            </a:r>
          </a:p>
          <a:p>
            <a:pPr marL="179388" marR="0" lvl="0" indent="-3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省力、綠色化</a:t>
            </a:r>
          </a:p>
        </p:txBody>
      </p:sp>
      <p:sp>
        <p:nvSpPr>
          <p:cNvPr id="26" name="雲朵形 25">
            <a:extLst>
              <a:ext uri="{FF2B5EF4-FFF2-40B4-BE49-F238E27FC236}">
                <a16:creationId xmlns:a16="http://schemas.microsoft.com/office/drawing/2014/main" id="{01DAE9AF-BF6A-4337-90E6-9FBE51D4F347}"/>
              </a:ext>
            </a:extLst>
          </p:cNvPr>
          <p:cNvSpPr/>
          <p:nvPr/>
        </p:nvSpPr>
        <p:spPr>
          <a:xfrm>
            <a:off x="1673645" y="2834776"/>
            <a:ext cx="2137589" cy="104464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marR="0" lvl="0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智慧零售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9388" marR="0" lvl="0" indent="-3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虛實整合</a:t>
            </a:r>
          </a:p>
          <a:p>
            <a:pPr marL="179388" marR="0" lvl="0" indent="-3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虛實融合</a:t>
            </a:r>
          </a:p>
        </p:txBody>
      </p:sp>
      <p:pic>
        <p:nvPicPr>
          <p:cNvPr id="1026" name="Picture 2" descr="179,300+ 項蘋果插圖檔、免版稅向量圖形及美工圖案- iStock">
            <a:extLst>
              <a:ext uri="{FF2B5EF4-FFF2-40B4-BE49-F238E27FC236}">
                <a16:creationId xmlns:a16="http://schemas.microsoft.com/office/drawing/2014/main" id="{586EAD9C-7F98-4D71-A4D8-54F1B2B5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3655">
            <a:off x="1039492" y="2541368"/>
            <a:ext cx="1214126" cy="12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雲朵形 26">
            <a:extLst>
              <a:ext uri="{FF2B5EF4-FFF2-40B4-BE49-F238E27FC236}">
                <a16:creationId xmlns:a16="http://schemas.microsoft.com/office/drawing/2014/main" id="{82C7BAD0-68BF-4552-B017-83B44A1C732E}"/>
              </a:ext>
            </a:extLst>
          </p:cNvPr>
          <p:cNvSpPr/>
          <p:nvPr/>
        </p:nvSpPr>
        <p:spPr>
          <a:xfrm>
            <a:off x="8313600" y="2531365"/>
            <a:ext cx="2534928" cy="1329683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D.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其他</a:t>
            </a:r>
          </a:p>
          <a:p>
            <a:pPr marR="0" lvl="0" indent="1762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a.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智慧溫室</a:t>
            </a:r>
          </a:p>
          <a:p>
            <a:pPr marR="0" lvl="0" indent="1762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b.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韌性供應鏈</a:t>
            </a:r>
          </a:p>
          <a:p>
            <a:pPr marR="0" lvl="0" indent="1762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c.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淨零綠生活</a:t>
            </a: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AB79EAFC-45EA-4987-AD2E-F428BC4E74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873" y="2567597"/>
            <a:ext cx="621310" cy="638391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E54E6AC-3B13-4401-9BFA-3FEE07F1B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387670"/>
              </p:ext>
            </p:extLst>
          </p:nvPr>
        </p:nvGraphicFramePr>
        <p:xfrm>
          <a:off x="1063098" y="4032488"/>
          <a:ext cx="10505512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534">
                  <a:extLst>
                    <a:ext uri="{9D8B030D-6E8A-4147-A177-3AD203B41FA5}">
                      <a16:colId xmlns:a16="http://schemas.microsoft.com/office/drawing/2014/main" val="3667086604"/>
                    </a:ext>
                  </a:extLst>
                </a:gridCol>
                <a:gridCol w="1119774">
                  <a:extLst>
                    <a:ext uri="{9D8B030D-6E8A-4147-A177-3AD203B41FA5}">
                      <a16:colId xmlns:a16="http://schemas.microsoft.com/office/drawing/2014/main" val="3330598461"/>
                    </a:ext>
                  </a:extLst>
                </a:gridCol>
                <a:gridCol w="1061884">
                  <a:extLst>
                    <a:ext uri="{9D8B030D-6E8A-4147-A177-3AD203B41FA5}">
                      <a16:colId xmlns:a16="http://schemas.microsoft.com/office/drawing/2014/main" val="1488304899"/>
                    </a:ext>
                  </a:extLst>
                </a:gridCol>
                <a:gridCol w="3218942">
                  <a:extLst>
                    <a:ext uri="{9D8B030D-6E8A-4147-A177-3AD203B41FA5}">
                      <a16:colId xmlns:a16="http://schemas.microsoft.com/office/drawing/2014/main" val="2401152156"/>
                    </a:ext>
                  </a:extLst>
                </a:gridCol>
                <a:gridCol w="1128126">
                  <a:extLst>
                    <a:ext uri="{9D8B030D-6E8A-4147-A177-3AD203B41FA5}">
                      <a16:colId xmlns:a16="http://schemas.microsoft.com/office/drawing/2014/main" val="1569088090"/>
                    </a:ext>
                  </a:extLst>
                </a:gridCol>
                <a:gridCol w="1128126">
                  <a:extLst>
                    <a:ext uri="{9D8B030D-6E8A-4147-A177-3AD203B41FA5}">
                      <a16:colId xmlns:a16="http://schemas.microsoft.com/office/drawing/2014/main" val="3605220908"/>
                    </a:ext>
                  </a:extLst>
                </a:gridCol>
                <a:gridCol w="1128126">
                  <a:extLst>
                    <a:ext uri="{9D8B030D-6E8A-4147-A177-3AD203B41FA5}">
                      <a16:colId xmlns:a16="http://schemas.microsoft.com/office/drawing/2014/main" val="22790117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業科名稱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主導廠商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</a:t>
                      </a:r>
                      <a:endParaRPr lang="zh-TW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927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臺北新創拔尖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U500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車博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循環零件國際經銷管理平台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區塊鏈關鍵技術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5402758"/>
                  </a:ext>
                </a:extLst>
              </a:tr>
            </a:tbl>
          </a:graphicData>
        </a:graphic>
      </p:graphicFrame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AFE71AC-FFC3-41C8-BE3E-4EB3F94B9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70700"/>
              </p:ext>
            </p:extLst>
          </p:nvPr>
        </p:nvGraphicFramePr>
        <p:xfrm>
          <a:off x="1063099" y="4581128"/>
          <a:ext cx="10505511" cy="192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0533">
                  <a:extLst>
                    <a:ext uri="{9D8B030D-6E8A-4147-A177-3AD203B41FA5}">
                      <a16:colId xmlns:a16="http://schemas.microsoft.com/office/drawing/2014/main" val="3667086604"/>
                    </a:ext>
                  </a:extLst>
                </a:gridCol>
                <a:gridCol w="1131308">
                  <a:extLst>
                    <a:ext uri="{9D8B030D-6E8A-4147-A177-3AD203B41FA5}">
                      <a16:colId xmlns:a16="http://schemas.microsoft.com/office/drawing/2014/main" val="3330598461"/>
                    </a:ext>
                  </a:extLst>
                </a:gridCol>
                <a:gridCol w="1058486">
                  <a:extLst>
                    <a:ext uri="{9D8B030D-6E8A-4147-A177-3AD203B41FA5}">
                      <a16:colId xmlns:a16="http://schemas.microsoft.com/office/drawing/2014/main" val="1488304899"/>
                    </a:ext>
                  </a:extLst>
                </a:gridCol>
                <a:gridCol w="3210806">
                  <a:extLst>
                    <a:ext uri="{9D8B030D-6E8A-4147-A177-3AD203B41FA5}">
                      <a16:colId xmlns:a16="http://schemas.microsoft.com/office/drawing/2014/main" val="2401152156"/>
                    </a:ext>
                  </a:extLst>
                </a:gridCol>
                <a:gridCol w="1128126">
                  <a:extLst>
                    <a:ext uri="{9D8B030D-6E8A-4147-A177-3AD203B41FA5}">
                      <a16:colId xmlns:a16="http://schemas.microsoft.com/office/drawing/2014/main" val="1569088090"/>
                    </a:ext>
                  </a:extLst>
                </a:gridCol>
                <a:gridCol w="1128126">
                  <a:extLst>
                    <a:ext uri="{9D8B030D-6E8A-4147-A177-3AD203B41FA5}">
                      <a16:colId xmlns:a16="http://schemas.microsoft.com/office/drawing/2014/main" val="3605220908"/>
                    </a:ext>
                  </a:extLst>
                </a:gridCol>
                <a:gridCol w="1128126">
                  <a:extLst>
                    <a:ext uri="{9D8B030D-6E8A-4147-A177-3AD203B41FA5}">
                      <a16:colId xmlns:a16="http://schemas.microsoft.com/office/drawing/2014/main" val="22790117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標案來源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計畫金額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</a:t>
                      </a:r>
                      <a:endParaRPr lang="zh-TW" alt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927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40,715K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推動智慧物流國際鏈結計畫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(1/4)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慧娟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素珍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簽約中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635402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40,000K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流通服務智慧加值提升計畫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(1/4)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慧娟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筠緯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待審查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207688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41,600K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推動物流資材循環發展計畫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慧娟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瑞婷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規劃中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616586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35,048K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數位展覽科技研究實證計畫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慧娟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筠緯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已簽約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862225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產發署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21,791K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年度供應鏈韌性提升輔導計畫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慧娟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欣宜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簽約中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840961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11,333K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淨零綠生活碳足跡計算工具建構計畫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慧娟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國書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已簽約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18178167"/>
                  </a:ext>
                </a:extLst>
              </a:tr>
            </a:tbl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C0C628C0-B50B-4FEF-90B0-FD533D24FAEA}"/>
              </a:ext>
            </a:extLst>
          </p:cNvPr>
          <p:cNvSpPr/>
          <p:nvPr/>
        </p:nvSpPr>
        <p:spPr>
          <a:xfrm>
            <a:off x="5218957" y="976671"/>
            <a:ext cx="1754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3200" b="1" i="1" dirty="0">
                <a:solidFill>
                  <a:srgbClr val="FF0000"/>
                </a:solidFill>
                <a:latin typeface="Times New Roman"/>
                <a:ea typeface="微軟正黑體" panose="020B0604030504040204" pitchFamily="34" charset="-120"/>
              </a:rPr>
              <a:t>AI-inside</a:t>
            </a:r>
            <a:endParaRPr lang="zh-TW" altLang="en-US" sz="3200" b="1" i="1" dirty="0">
              <a:solidFill>
                <a:srgbClr val="FF0000"/>
              </a:solidFill>
              <a:latin typeface="Times New Roman"/>
              <a:ea typeface="標楷體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7C71874-C56B-461D-88E9-3769777A7D67}"/>
              </a:ext>
            </a:extLst>
          </p:cNvPr>
          <p:cNvSpPr txBox="1"/>
          <p:nvPr/>
        </p:nvSpPr>
        <p:spPr>
          <a:xfrm>
            <a:off x="3165762" y="1609239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今口香</a:t>
            </a:r>
            <a:endParaRPr lang="en-US" altLang="zh-TW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弘達流通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萊爾富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精奕興業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4D9828B-F8E3-4A49-BC66-81E6B133F68D}"/>
              </a:ext>
            </a:extLst>
          </p:cNvPr>
          <p:cNvSpPr txBox="1"/>
          <p:nvPr/>
        </p:nvSpPr>
        <p:spPr>
          <a:xfrm>
            <a:off x="10507186" y="1504716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弘達流通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響賓</a:t>
            </a:r>
            <a:endParaRPr lang="en-US" altLang="zh-TW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植數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339E06E-4A14-466E-8C76-4CA8BB663C75}"/>
              </a:ext>
            </a:extLst>
          </p:cNvPr>
          <p:cNvSpPr txBox="1"/>
          <p:nvPr/>
        </p:nvSpPr>
        <p:spPr>
          <a:xfrm>
            <a:off x="10362915" y="2880334"/>
            <a:ext cx="1149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世茂農業</a:t>
            </a:r>
            <a:endParaRPr lang="en-US" altLang="zh-TW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高鐵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加減數位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8D40698-89D3-4ED7-9CAB-ED5F75A8B750}"/>
              </a:ext>
            </a:extLst>
          </p:cNvPr>
          <p:cNvSpPr txBox="1"/>
          <p:nvPr/>
        </p:nvSpPr>
        <p:spPr>
          <a:xfrm>
            <a:off x="3417805" y="3148431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萊爾富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碩網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5969D53-9538-4725-B7BB-DF9175597120}"/>
              </a:ext>
            </a:extLst>
          </p:cNvPr>
          <p:cNvSpPr txBox="1"/>
          <p:nvPr/>
        </p:nvSpPr>
        <p:spPr>
          <a:xfrm>
            <a:off x="381477" y="3798976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業科案件</a:t>
            </a:r>
          </a:p>
        </p:txBody>
      </p:sp>
      <p:sp>
        <p:nvSpPr>
          <p:cNvPr id="29" name="左大括弧 28">
            <a:extLst>
              <a:ext uri="{FF2B5EF4-FFF2-40B4-BE49-F238E27FC236}">
                <a16:creationId xmlns:a16="http://schemas.microsoft.com/office/drawing/2014/main" id="{24210A0B-F10A-413A-955D-64244290ED6B}"/>
              </a:ext>
            </a:extLst>
          </p:cNvPr>
          <p:cNvSpPr/>
          <p:nvPr/>
        </p:nvSpPr>
        <p:spPr>
          <a:xfrm>
            <a:off x="832264" y="4032488"/>
            <a:ext cx="123803" cy="65303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左大括弧 29">
            <a:extLst>
              <a:ext uri="{FF2B5EF4-FFF2-40B4-BE49-F238E27FC236}">
                <a16:creationId xmlns:a16="http://schemas.microsoft.com/office/drawing/2014/main" id="{246543C1-9A6C-4592-BC35-3FF72ADFBC42}"/>
              </a:ext>
            </a:extLst>
          </p:cNvPr>
          <p:cNvSpPr/>
          <p:nvPr/>
        </p:nvSpPr>
        <p:spPr>
          <a:xfrm>
            <a:off x="855037" y="4777433"/>
            <a:ext cx="101029" cy="1723935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F84DF513-CF0F-4543-A019-D290FFF35EB8}"/>
              </a:ext>
            </a:extLst>
          </p:cNvPr>
          <p:cNvSpPr txBox="1"/>
          <p:nvPr/>
        </p:nvSpPr>
        <p:spPr>
          <a:xfrm>
            <a:off x="378767" y="5362401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標案</a:t>
            </a:r>
          </a:p>
        </p:txBody>
      </p:sp>
    </p:spTree>
    <p:extLst>
      <p:ext uri="{BB962C8B-B14F-4D97-AF65-F5344CB8AC3E}">
        <p14:creationId xmlns:p14="http://schemas.microsoft.com/office/powerpoint/2010/main" val="348147779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8_預設簡報設計">
      <a:majorFont>
        <a:latin typeface="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headEnd/>
          <a:tailEnd/>
        </a:ln>
      </a:spPr>
      <a:bodyPr wrap="none" anchor="ctr">
        <a:flatTx/>
      </a:bodyPr>
      <a:lstStyle>
        <a:defPPr>
          <a:defRPr>
            <a:solidFill>
              <a:srgbClr val="FFFFFF"/>
            </a:solidFill>
            <a:ea typeface="宋体" pitchFamily="2" charset="-122"/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佈景主題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8_預設簡報設計">
      <a:majorFont>
        <a:latin typeface="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headEnd/>
          <a:tailEnd/>
        </a:ln>
      </a:spPr>
      <a:bodyPr wrap="none" anchor="ctr">
        <a:flatTx/>
      </a:bodyPr>
      <a:lstStyle>
        <a:defPPr>
          <a:defRPr>
            <a:solidFill>
              <a:srgbClr val="FFFFFF"/>
            </a:solidFill>
            <a:ea typeface="宋体" pitchFamily="2" charset="-122"/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98細部審查-971226-簡報版</Template>
  <TotalTime>64564</TotalTime>
  <Words>1879</Words>
  <Application>Microsoft Office PowerPoint</Application>
  <PresentationFormat>寬螢幕</PresentationFormat>
  <Paragraphs>446</Paragraphs>
  <Slides>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微軟正黑體</vt:lpstr>
      <vt:lpstr>PMingLiU</vt:lpstr>
      <vt:lpstr>Arial</vt:lpstr>
      <vt:lpstr>Bookman Old Style</vt:lpstr>
      <vt:lpstr>Calibri</vt:lpstr>
      <vt:lpstr>Times New Roman</vt:lpstr>
      <vt:lpstr>Wingdings</vt:lpstr>
      <vt:lpstr>佈景主題1</vt:lpstr>
      <vt:lpstr>1_佈景主題1</vt:lpstr>
      <vt:lpstr>PowerPoint 簡報</vt:lpstr>
      <vt:lpstr>PowerPoint 簡報</vt:lpstr>
      <vt:lpstr>FY114中心企業收入簽約統計</vt:lpstr>
      <vt:lpstr>各組之企業簽約數統計</vt:lpstr>
      <vt:lpstr>PowerPoint 簡報</vt:lpstr>
      <vt:lpstr>H組產業推廣規劃</vt:lpstr>
      <vt:lpstr>S組產業推廣規劃</vt:lpstr>
      <vt:lpstr>U組產業推廣規劃</vt:lpstr>
    </vt:vector>
  </TitlesOfParts>
  <Company>ITRI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Achieve the ITRI 2012  Internationalization Goals - Concrete Action Proposals</dc:title>
  <dc:creator>謝文雄</dc:creator>
  <cp:lastModifiedBy>謝政宏</cp:lastModifiedBy>
  <cp:revision>4926</cp:revision>
  <cp:lastPrinted>2025-03-05T09:57:39Z</cp:lastPrinted>
  <dcterms:created xsi:type="dcterms:W3CDTF">2006-06-27T09:16:39Z</dcterms:created>
  <dcterms:modified xsi:type="dcterms:W3CDTF">2025-03-05T09:57:40Z</dcterms:modified>
</cp:coreProperties>
</file>