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7"/>
  </p:notesMasterIdLst>
  <p:handoutMasterIdLst>
    <p:handoutMasterId r:id="rId18"/>
  </p:handoutMasterIdLst>
  <p:sldIdLst>
    <p:sldId id="2829" r:id="rId6"/>
    <p:sldId id="3731" r:id="rId7"/>
    <p:sldId id="2145708181" r:id="rId8"/>
    <p:sldId id="2145708171" r:id="rId9"/>
    <p:sldId id="2145708172" r:id="rId10"/>
    <p:sldId id="2145708173" r:id="rId11"/>
    <p:sldId id="2145708169" r:id="rId12"/>
    <p:sldId id="2145708184" r:id="rId13"/>
    <p:sldId id="2145708185" r:id="rId14"/>
    <p:sldId id="2145708183" r:id="rId15"/>
    <p:sldId id="3764" r:id="rId16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23" autoAdjust="0"/>
    <p:restoredTop sz="93874" autoAdjust="0"/>
  </p:normalViewPr>
  <p:slideViewPr>
    <p:cSldViewPr snapToGrid="0">
      <p:cViewPr varScale="1">
        <p:scale>
          <a:sx n="71" d="100"/>
          <a:sy n="71" d="100"/>
        </p:scale>
        <p:origin x="708" y="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64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2025/3/6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786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639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176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480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48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60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21" r:id="rId15"/>
    <p:sldLayoutId id="2147483947" r:id="rId16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(114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114.03.06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703193"/>
              </p:ext>
            </p:extLst>
          </p:nvPr>
        </p:nvGraphicFramePr>
        <p:xfrm>
          <a:off x="457775" y="1184414"/>
          <a:ext cx="11276449" cy="3587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663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263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62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智慧運輸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饗賓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物流士助理系統訂閱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預估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萬元，未稅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，雙方洽談需求中。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1651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智慧零售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橘寶資訊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「基於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Transformer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之多模態影像生成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AI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技術解析與模型部署實踐」技術授權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(80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萬元，未稅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，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簽約中</a:t>
                      </a:r>
                      <a:r>
                        <a:rPr lang="zh-TW" altLang="zh-TW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TW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9388" marR="0" lvl="1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碩網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- GAI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跨境行銷推廣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(210</a:t>
                      </a:r>
                      <a:r>
                        <a:rPr lang="zh-TW" altLang="zh-TW" sz="16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萬元，含稅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，簽約中</a:t>
                      </a:r>
                      <a:r>
                        <a:rPr lang="zh-TW" altLang="zh-TW" sz="16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TW" sz="1600" b="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84977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5" y="149074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654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1266941" y="0"/>
            <a:ext cx="9320270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878839" y="74211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F858B1F-6CA6-4F20-9031-93B1F1DF7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27" y="1019109"/>
            <a:ext cx="11832946" cy="533576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319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8" y="38539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57102" y="590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131,423K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514410"/>
              </p:ext>
            </p:extLst>
          </p:nvPr>
        </p:nvGraphicFramePr>
        <p:xfrm>
          <a:off x="903383" y="1051838"/>
          <a:ext cx="10385233" cy="5470068"/>
        </p:xfrm>
        <a:graphic>
          <a:graphicData uri="http://schemas.openxmlformats.org/drawingml/2006/table">
            <a:tbl>
              <a:tblPr/>
              <a:tblGrid>
                <a:gridCol w="1998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3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53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136,998</a:t>
                      </a:r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11,3726</a:t>
                      </a:r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80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107,080K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邊緣式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高速動態辨識系統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蘆竹冷凍倉設計與建置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872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10,280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精奕興業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製造工廠自動搬運出貨倉系統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744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世茂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多層架立體植栽自動化搬運系統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313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響賓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物流士助理系統訂閱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336574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二手衣服回收循環創生服務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853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29,918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10,152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今口香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食品倉儲第三方物流系統建置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(BP+IP)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5,798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51,726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246080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-(GAI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影像生成技術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244973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增購第七批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TAG(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增額修約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6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籠車盤點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固定式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Reader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優化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28,444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18,560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7,900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高鐵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機械所轉委託案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8434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2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6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6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1,474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33,166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31,592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4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11,895K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48106"/>
              </p:ext>
            </p:extLst>
          </p:nvPr>
        </p:nvGraphicFramePr>
        <p:xfrm>
          <a:off x="1237561" y="1500688"/>
          <a:ext cx="9716877" cy="4791706"/>
        </p:xfrm>
        <a:graphic>
          <a:graphicData uri="http://schemas.openxmlformats.org/drawingml/2006/table">
            <a:tbl>
              <a:tblPr/>
              <a:tblGrid>
                <a:gridCol w="224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endParaRPr lang="en-US" altLang="zh-TW" sz="1600" b="1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2,438K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kumimoji="0" lang="en-US" altLang="zh-TW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3,438</a:t>
                      </a:r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植數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-AI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運輸調度技術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1,438K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金口香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倉儲儲位配置系統專利授權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2,438K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762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橘寶資訊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多模態影像生成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762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1,238K</a:t>
                      </a:r>
                      <a:r>
                        <a:rPr kumimoji="0" lang="zh-TW" altLang="en-US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1,238K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560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1,200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7172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997306" y="603024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291,637K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19EF3CE-D893-43E3-96BB-F85A8B109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38819"/>
              </p:ext>
            </p:extLst>
          </p:nvPr>
        </p:nvGraphicFramePr>
        <p:xfrm>
          <a:off x="756203" y="1064689"/>
          <a:ext cx="10752463" cy="5328816"/>
        </p:xfrm>
        <a:graphic>
          <a:graphicData uri="http://schemas.openxmlformats.org/drawingml/2006/table">
            <a:tbl>
              <a:tblPr/>
              <a:tblGrid>
                <a:gridCol w="206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8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281,260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280,636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114,580K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邊緣式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高速動態辨識系統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蘆竹冷凍倉設計與建置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70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10,280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精奕興業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製造工廠自動搬運出貨倉系統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世茂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多層架立體植栽自動化搬運系統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0217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響賓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物流士助理系統訂閱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14132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二手衣服回收循環創生服務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7,500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農業部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農產品冷鏈物流資源調查研究計畫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424983"/>
                  </a:ext>
                </a:extLst>
              </a:tr>
              <a:tr h="192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166,680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9,676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今口香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食品倉儲第三方物流系統建置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5,322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211,136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-(GAI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6519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增購第七批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TAG(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增額修約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籠車盤點</a:t>
                      </a:r>
                      <a:r>
                        <a:rPr lang="en-US" altLang="zh-TW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固定式</a:t>
                      </a:r>
                      <a:r>
                        <a:rPr lang="en-US" altLang="zh-TW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Reader</a:t>
                      </a:r>
                      <a:r>
                        <a:rPr lang="zh-TW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優化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92,968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高鐵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機械所轉委託案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83,084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083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45,000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商業署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流通服務智慧加值提升計畫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45,000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13086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區域韌性供應鏈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0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856986"/>
                  </a:ext>
                </a:extLst>
              </a:tr>
              <a:tr h="1361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07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r>
                        <a:rPr lang="en-US" altLang="zh-TW" sz="14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73,712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128,052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44%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54,438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19%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ADFF10-BBE7-41BE-B6F0-55894BC6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BE205DB-F0B3-44CD-880A-CD41A7FFB3B1}"/>
              </a:ext>
            </a:extLst>
          </p:cNvPr>
          <p:cNvSpPr txBox="1">
            <a:spLocks/>
          </p:cNvSpPr>
          <p:nvPr/>
        </p:nvSpPr>
        <p:spPr bwMode="auto">
          <a:xfrm>
            <a:off x="3515033" y="2268773"/>
            <a:ext cx="6715432" cy="15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kern="0" dirty="0">
              <a:solidFill>
                <a:srgbClr val="87CEF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955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218450"/>
              </p:ext>
            </p:extLst>
          </p:nvPr>
        </p:nvGraphicFramePr>
        <p:xfrm>
          <a:off x="587471" y="750094"/>
          <a:ext cx="11017051" cy="5452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425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45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8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</a:t>
                      </a: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儲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運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4625" marR="0" lvl="1" indent="-174625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(1)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弘達流通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全聯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提供籠車盤點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固定式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Reader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優化方案，預估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600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萬元，廠商內部簽核預算中。</a:t>
                      </a:r>
                      <a:endParaRPr lang="en-US" altLang="zh-TW" sz="16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加購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RFID TAG 4,770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組 ，預估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239.2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萬元，簽約中。</a:t>
                      </a:r>
                      <a:endParaRPr lang="en-US" altLang="zh-TW" sz="16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3. 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洽談邊緣式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高速效期辨識系統建置案，完成計畫書及議價，金額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預估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1,200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含稅</a:t>
                      </a:r>
                      <a:r>
                        <a:rPr lang="en-US" altLang="zh-TW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。</a:t>
                      </a:r>
                      <a:endParaRPr lang="en-US" altLang="zh-TW" sz="16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358775" marR="0" lvl="2" indent="-358775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(2)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今口香調理食品</a:t>
                      </a: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食品倉儲第三方物流系統建置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金品集團擴廠 打造冷鏈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Al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智能化倉儲物流，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1,066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含稅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。其中，技術服務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1,016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萬元及專利授權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50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含稅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marL="1371600" marR="0" lvl="3" indent="-11033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初步評估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ERP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廠商介接資料，討論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ERP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與倉儲系統介接規格。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371600" lvl="3" indent="-1103313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提供合約修正版予今口香確認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>
                        <a:lnSpc>
                          <a:spcPts val="2400"/>
                        </a:lnSpc>
                        <a:spcBef>
                          <a:spcPts val="60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台灣高鐵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列車智慧化維修資訊系統數位優化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約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790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萬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，未稅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8288">
                        <a:lnSpc>
                          <a:spcPts val="22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已更新規劃書與報價予台灣高鐵，後續配合高鐵議價與簽核程序，預計於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月簽約。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8288" indent="-268288">
                        <a:lnSpc>
                          <a:spcPts val="24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萊爾富</a:t>
                      </a: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蘆竹冷凍倉設計與建置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預估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萬元，未稅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，雙方洽談需求中。</a:t>
                      </a:r>
                    </a:p>
                    <a:p>
                      <a:pPr marL="0" indent="0">
                        <a:lnSpc>
                          <a:spcPts val="24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世茂農業生技智慧溫室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68288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世茂希望由工研院整合規劃與監造整個智慧溫室（包含太陽能，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，溫室空調，二氧化碳的控制與利用等等），不希望營造與自動化分包不同廠商。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3" y="95285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1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/>
        </p:nvGraphicFramePr>
        <p:xfrm>
          <a:off x="376804" y="892296"/>
          <a:ext cx="11438390" cy="5480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947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68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16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淨零碳排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26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循環包材推動計畫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ts val="26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推動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B2C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電商導入循環箱：</a:t>
                      </a:r>
                    </a:p>
                    <a:p>
                      <a:pPr marL="285750" lvl="0" indent="-106363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</a:t>
                      </a:r>
                      <a:r>
                        <a:rPr lang="en-US" altLang="zh-TW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momo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Yahoo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、東森討論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B2C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循環箱服務上線時發布共同新聞稿，並確認出貨作業流程、資訊回傳、消費者歸還流程宣導等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 marL="285750" lvl="0" indent="-106363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持續與新竹物流討論逆物流作業事宜。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26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超商代收服務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106363" algn="l" defTabSz="914400" rtl="0" eaLnBrk="1" latinLnBrk="0" hangingPunct="1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萊爾富已完成資訊串接測試，預計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3/3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進行實包測試。</a:t>
                      </a:r>
                    </a:p>
                    <a:p>
                      <a:pPr marL="285750" lvl="0" indent="-106363" algn="l" defTabSz="914400" rtl="0" eaLnBrk="1" latinLnBrk="0" hangingPunct="1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全家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日翊合約用印簽辦中，完成資訊串接測試，申請上正式機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(5~7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個工作天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 marL="285750" lvl="0" indent="-106363" algn="l" defTabSz="914400" rtl="0" eaLnBrk="1" latinLnBrk="0" hangingPunct="1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7-11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合約用印簽辦中，待安排資訊串接。</a:t>
                      </a:r>
                    </a:p>
                    <a:p>
                      <a:pPr marL="285750" lvl="0" indent="-106363" algn="l" defTabSz="914400" rtl="0" eaLnBrk="1" latinLnBrk="0" hangingPunct="1">
                        <a:lnSpc>
                          <a:spcPts val="26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完成三家超商之消費者歸還說明手冊。</a:t>
                      </a:r>
                      <a:endParaRPr lang="zh-TW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26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zh-HK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建置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碳足跡引擎有關場域能源分配參數、運輸碳排係數計算等。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26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請增成功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資源循環綠色設計 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主計畫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環境部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，協助商業署撰擬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綱要計畫書資料。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>
                        <a:lnSpc>
                          <a:spcPts val="26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淨零綠生活碳足跡計算工具建構計畫</a:t>
                      </a:r>
                    </a:p>
                    <a:p>
                      <a:pPr marL="179388" indent="0">
                        <a:lnSpc>
                          <a:spcPts val="2600"/>
                        </a:lnSpc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2/27 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環境部記者會宣布推出生活碳足跡計算器，期望透過計算器提供個人化碳排放數據分析，提升全民對淨零綠生活的認識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5" y="149074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603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8C3FC8-FB86-4009-BB67-08D4F81C776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b8aed4a6-ac34-40d8-b1d7-8aea5af9833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6723</TotalTime>
  <Words>1387</Words>
  <Application>Microsoft Office PowerPoint</Application>
  <PresentationFormat>寬螢幕</PresentationFormat>
  <Paragraphs>255</Paragraphs>
  <Slides>11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Calibri</vt:lpstr>
      <vt:lpstr>Wingdings</vt:lpstr>
      <vt:lpstr>簡報內頁</vt:lpstr>
      <vt:lpstr>1_簡報內頁</vt:lpstr>
      <vt:lpstr>U組核心業務報告 (114年3月份)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業務洽談進度 1/3</vt:lpstr>
      <vt:lpstr>業務洽談進度 2/3</vt:lpstr>
      <vt:lpstr>業務洽談進度 3/3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User</cp:lastModifiedBy>
  <cp:revision>844</cp:revision>
  <cp:lastPrinted>2021-11-08T09:04:53Z</cp:lastPrinted>
  <dcterms:created xsi:type="dcterms:W3CDTF">2008-05-08T04:38:45Z</dcterms:created>
  <dcterms:modified xsi:type="dcterms:W3CDTF">2025-03-06T10:00:15Z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