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0" r:id="rId4"/>
    <p:sldMasterId id="2147483918" r:id="rId5"/>
  </p:sldMasterIdLst>
  <p:notesMasterIdLst>
    <p:notesMasterId r:id="rId36"/>
  </p:notesMasterIdLst>
  <p:handoutMasterIdLst>
    <p:handoutMasterId r:id="rId37"/>
  </p:handoutMasterIdLst>
  <p:sldIdLst>
    <p:sldId id="4277" r:id="rId6"/>
    <p:sldId id="2147308428" r:id="rId7"/>
    <p:sldId id="2147308448" r:id="rId8"/>
    <p:sldId id="2147308440" r:id="rId9"/>
    <p:sldId id="2147308447" r:id="rId10"/>
    <p:sldId id="392" r:id="rId11"/>
    <p:sldId id="2147308450" r:id="rId12"/>
    <p:sldId id="2147308442" r:id="rId13"/>
    <p:sldId id="2147308441" r:id="rId14"/>
    <p:sldId id="2147308421" r:id="rId15"/>
    <p:sldId id="5862" r:id="rId16"/>
    <p:sldId id="2147308425" r:id="rId17"/>
    <p:sldId id="2147308449" r:id="rId18"/>
    <p:sldId id="2147308422" r:id="rId19"/>
    <p:sldId id="2147308423" r:id="rId20"/>
    <p:sldId id="2147308424" r:id="rId21"/>
    <p:sldId id="2147308420" r:id="rId22"/>
    <p:sldId id="5863" r:id="rId23"/>
    <p:sldId id="2147308427" r:id="rId24"/>
    <p:sldId id="2147308426" r:id="rId25"/>
    <p:sldId id="2147308443" r:id="rId26"/>
    <p:sldId id="2147308444" r:id="rId27"/>
    <p:sldId id="2147308445" r:id="rId28"/>
    <p:sldId id="2147308433" r:id="rId29"/>
    <p:sldId id="2147308406" r:id="rId30"/>
    <p:sldId id="2147308419" r:id="rId31"/>
    <p:sldId id="624" r:id="rId32"/>
    <p:sldId id="6533" r:id="rId33"/>
    <p:sldId id="2147308436" r:id="rId34"/>
    <p:sldId id="2147308437" r:id="rId35"/>
  </p:sldIdLst>
  <p:sldSz cx="12192000" cy="6858000"/>
  <p:notesSz cx="6797675" cy="992822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0000FF"/>
    <a:srgbClr val="D00000"/>
    <a:srgbClr val="009999"/>
    <a:srgbClr val="FFCC00"/>
    <a:srgbClr val="FFFF99"/>
    <a:srgbClr val="FFFFCC"/>
    <a:srgbClr val="CECEE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3883" autoAdjust="0"/>
  </p:normalViewPr>
  <p:slideViewPr>
    <p:cSldViewPr snapToGrid="0">
      <p:cViewPr varScale="1">
        <p:scale>
          <a:sx n="61" d="100"/>
          <a:sy n="61" d="100"/>
        </p:scale>
        <p:origin x="668" y="60"/>
      </p:cViewPr>
      <p:guideLst>
        <p:guide orient="horz" pos="2183"/>
        <p:guide pos="3840"/>
      </p:guideLst>
    </p:cSldViewPr>
  </p:slideViewPr>
  <p:notesTextViewPr>
    <p:cViewPr>
      <p:scale>
        <a:sx n="100" d="100"/>
        <a:sy n="100" d="100"/>
      </p:scale>
      <p:origin x="0" y="0"/>
    </p:cViewPr>
  </p:notesTextViewPr>
  <p:sorterViewPr>
    <p:cViewPr varScale="1">
      <p:scale>
        <a:sx n="1" d="1"/>
        <a:sy n="1" d="1"/>
      </p:scale>
      <p:origin x="0" y="-558"/>
    </p:cViewPr>
  </p:sorterViewPr>
  <p:notesViewPr>
    <p:cSldViewPr snapToGrid="0">
      <p:cViewPr varScale="1">
        <p:scale>
          <a:sx n="98" d="100"/>
          <a:sy n="98" d="100"/>
        </p:scale>
        <p:origin x="-3648" y="-102"/>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7"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pitchFamily="18" charset="-120"/>
              </a:defRPr>
            </a:lvl1pPr>
          </a:lstStyle>
          <a:p>
            <a:pPr>
              <a:defRPr/>
            </a:pPr>
            <a:endParaRPr lang="en-US" altLang="zh-TW"/>
          </a:p>
        </p:txBody>
      </p:sp>
      <p:sp>
        <p:nvSpPr>
          <p:cNvPr id="118788"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9"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6650701-39C2-4C39-B774-AC0ACA9B57FD}" type="slidenum">
              <a:rPr lang="en-US" altLang="zh-TW"/>
              <a:pPr>
                <a:defRPr/>
              </a:pPr>
              <a:t>‹#›</a:t>
            </a:fld>
            <a:endParaRPr lang="en-US" altLang="zh-TW"/>
          </a:p>
        </p:txBody>
      </p:sp>
    </p:spTree>
    <p:extLst>
      <p:ext uri="{BB962C8B-B14F-4D97-AF65-F5344CB8AC3E}">
        <p14:creationId xmlns:p14="http://schemas.microsoft.com/office/powerpoint/2010/main" val="341159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smtClean="0"/>
            </a:lvl1pPr>
          </a:lstStyle>
          <a:p>
            <a:pPr>
              <a:defRPr/>
            </a:pPr>
            <a:fld id="{35D6E0B5-C9D1-4321-9F3E-3F5A2FCA6E31}" type="datetimeFigureOut">
              <a:rPr lang="zh-TW" altLang="en-US"/>
              <a:pPr>
                <a:defRPr/>
              </a:pPr>
              <a:t>2025/3/6</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smtClean="0"/>
            </a:lvl1pPr>
          </a:lstStyle>
          <a:p>
            <a:pPr>
              <a:defRPr/>
            </a:pPr>
            <a:fld id="{96D86CCB-8F76-4AE6-907E-95309338C679}" type="slidenum">
              <a:rPr lang="zh-TW" altLang="en-US"/>
              <a:pPr>
                <a:defRPr/>
              </a:pPr>
              <a:t>‹#›</a:t>
            </a:fld>
            <a:endParaRPr lang="zh-TW" altLang="en-US"/>
          </a:p>
        </p:txBody>
      </p:sp>
    </p:spTree>
    <p:extLst>
      <p:ext uri="{BB962C8B-B14F-4D97-AF65-F5344CB8AC3E}">
        <p14:creationId xmlns:p14="http://schemas.microsoft.com/office/powerpoint/2010/main" val="2860368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D86CCB-8F76-4AE6-907E-95309338C679}"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10471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628650" lvl="1" indent="-314325">
              <a:lnSpc>
                <a:spcPts val="3000"/>
              </a:lnSpc>
              <a:spcBef>
                <a:spcPts val="0"/>
              </a:spcBef>
              <a:spcAft>
                <a:spcPts val="0"/>
              </a:spcAft>
              <a:buFont typeface="Arial" panose="020B0604020202020204" pitchFamily="34" charset="0"/>
              <a:buChar char="−"/>
            </a:pPr>
            <a:r>
              <a:rPr lang="zh-TW" altLang="zh-TW" sz="1200" b="0" dirty="0">
                <a:solidFill>
                  <a:schemeClr val="tx1">
                    <a:lumMod val="65000"/>
                    <a:lumOff val="35000"/>
                  </a:schemeClr>
                </a:solidFill>
                <a:latin typeface="+mn-ea"/>
              </a:rPr>
              <a:t>整合跨領域跨單位技術能力，</a:t>
            </a:r>
            <a:r>
              <a:rPr lang="zh-TW" altLang="zh-TW" sz="1200" b="0" kern="1200" dirty="0">
                <a:solidFill>
                  <a:schemeClr val="tx1">
                    <a:lumMod val="65000"/>
                    <a:lumOff val="35000"/>
                  </a:schemeClr>
                </a:solidFill>
                <a:latin typeface="+mn-ea"/>
                <a:ea typeface="+mn-ea"/>
                <a:cs typeface="+mn-cs"/>
              </a:rPr>
              <a:t>進行技術</a:t>
            </a:r>
            <a:r>
              <a:rPr lang="en-US" altLang="zh-TW" sz="1200" b="0" kern="1200" dirty="0">
                <a:solidFill>
                  <a:schemeClr val="tx1">
                    <a:lumMod val="65000"/>
                    <a:lumOff val="35000"/>
                  </a:schemeClr>
                </a:solidFill>
                <a:latin typeface="+mn-ea"/>
                <a:ea typeface="+mn-ea"/>
                <a:cs typeface="+mn-cs"/>
              </a:rPr>
              <a:t>/</a:t>
            </a:r>
            <a:r>
              <a:rPr lang="zh-TW" altLang="zh-TW" sz="1200" b="0" kern="1200" dirty="0">
                <a:solidFill>
                  <a:schemeClr val="tx1">
                    <a:lumMod val="65000"/>
                    <a:lumOff val="35000"/>
                  </a:schemeClr>
                </a:solidFill>
                <a:latin typeface="+mn-ea"/>
                <a:ea typeface="+mn-ea"/>
                <a:cs typeface="+mn-cs"/>
              </a:rPr>
              <a:t>產品場域驗證，促成</a:t>
            </a:r>
            <a:r>
              <a:rPr lang="zh-TW" altLang="zh-TW" sz="1200" b="0" dirty="0">
                <a:solidFill>
                  <a:schemeClr val="tx1">
                    <a:lumMod val="65000"/>
                    <a:lumOff val="35000"/>
                  </a:schemeClr>
                </a:solidFill>
                <a:latin typeface="+mn-ea"/>
              </a:rPr>
              <a:t>技術產業化</a:t>
            </a:r>
            <a:endParaRPr lang="en-US" altLang="zh-TW" sz="1200" b="0" dirty="0">
              <a:solidFill>
                <a:schemeClr val="tx1">
                  <a:lumMod val="65000"/>
                  <a:lumOff val="35000"/>
                </a:schemeClr>
              </a:solidFill>
              <a:latin typeface="+mn-ea"/>
            </a:endParaRPr>
          </a:p>
          <a:p>
            <a:pPr marL="628650" lvl="1" indent="-314325">
              <a:lnSpc>
                <a:spcPts val="3000"/>
              </a:lnSpc>
              <a:spcBef>
                <a:spcPts val="0"/>
              </a:spcBef>
              <a:spcAft>
                <a:spcPts val="0"/>
              </a:spcAft>
              <a:buFont typeface="Arial" panose="020B0604020202020204" pitchFamily="34" charset="0"/>
              <a:buChar char="−"/>
            </a:pPr>
            <a:r>
              <a:rPr lang="zh-TW" altLang="zh-TW" sz="1200" b="0" dirty="0">
                <a:solidFill>
                  <a:schemeClr val="tx1">
                    <a:lumMod val="65000"/>
                    <a:lumOff val="35000"/>
                  </a:schemeClr>
                </a:solidFill>
                <a:latin typeface="+mn-ea"/>
              </a:rPr>
              <a:t>精進既有技術成果，提高技術成熟度，連結國內外企業，實現技術產業化</a:t>
            </a:r>
            <a:endParaRPr lang="en-US" altLang="zh-TW" sz="1200" b="0" dirty="0">
              <a:solidFill>
                <a:schemeClr val="tx1">
                  <a:lumMod val="65000"/>
                  <a:lumOff val="35000"/>
                </a:schemeClr>
              </a:solidFill>
              <a:latin typeface="+mn-ea"/>
            </a:endParaRPr>
          </a:p>
        </p:txBody>
      </p:sp>
      <p:sp>
        <p:nvSpPr>
          <p:cNvPr id="4" name="投影片編號版面配置區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D86CCB-8F76-4AE6-907E-95309338C679}"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349136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20"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5802" y="2991902"/>
            <a:ext cx="3886200" cy="38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1" y="6618288"/>
            <a:ext cx="12192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pic>
        <p:nvPicPr>
          <p:cNvPr id="11" name="Picture 26" descr="itri_CEL_A_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8851" y="5794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
          <p:cNvSpPr>
            <a:spLocks noGrp="1" noChangeArrowheads="1"/>
          </p:cNvSpPr>
          <p:nvPr>
            <p:ph type="ctrTitle" hasCustomPrompt="1"/>
          </p:nvPr>
        </p:nvSpPr>
        <p:spPr>
          <a:xfrm>
            <a:off x="836698" y="2584703"/>
            <a:ext cx="6596065" cy="1219201"/>
          </a:xfrm>
        </p:spPr>
        <p:txBody>
          <a:bodyPr anchor="t" anchorCtr="0"/>
          <a:lstStyle>
            <a:lvl1pPr>
              <a:defRPr sz="4400" b="1">
                <a:solidFill>
                  <a:srgbClr val="00B2B3"/>
                </a:solidFill>
              </a:defRPr>
            </a:lvl1pPr>
          </a:lstStyle>
          <a:p>
            <a:r>
              <a:rPr lang="zh-TW" altLang="en-US" dirty="0"/>
              <a:t>簡報標題</a:t>
            </a:r>
          </a:p>
        </p:txBody>
      </p:sp>
      <p:sp>
        <p:nvSpPr>
          <p:cNvPr id="14" name="Rectangle 22"/>
          <p:cNvSpPr>
            <a:spLocks noGrp="1" noChangeArrowheads="1"/>
          </p:cNvSpPr>
          <p:nvPr>
            <p:ph type="subTitle" idx="1" hasCustomPrompt="1"/>
          </p:nvPr>
        </p:nvSpPr>
        <p:spPr>
          <a:xfrm>
            <a:off x="853791" y="5059680"/>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17" name="投影片編號版面配置區 3"/>
          <p:cNvSpPr>
            <a:spLocks noGrp="1"/>
          </p:cNvSpPr>
          <p:nvPr>
            <p:ph type="sldNum" sz="quarter" idx="11"/>
          </p:nvPr>
        </p:nvSpPr>
        <p:spPr>
          <a:xfrm>
            <a:off x="11614808" y="6619875"/>
            <a:ext cx="571500" cy="238125"/>
          </a:xfrm>
        </p:spPr>
        <p:txBody>
          <a:bodyPr/>
          <a:lstStyle/>
          <a:p>
            <a:pPr>
              <a:defRPr/>
            </a:pPr>
            <a:fld id="{1A71FFAD-F905-4792-971B-681FA4F61CA8}" type="slidenum">
              <a:rPr lang="en-US" altLang="zh-TW" smtClean="0"/>
              <a:pPr>
                <a:defRPr/>
              </a:pPr>
              <a:t>‹#›</a:t>
            </a:fld>
            <a:endParaRPr lang="en-US" altLang="zh-TW"/>
          </a:p>
        </p:txBody>
      </p:sp>
      <p:sp>
        <p:nvSpPr>
          <p:cNvPr id="18" name="文字版面配置區 8"/>
          <p:cNvSpPr>
            <a:spLocks noGrp="1"/>
          </p:cNvSpPr>
          <p:nvPr>
            <p:ph type="body" sz="quarter" idx="12" hasCustomPrompt="1"/>
          </p:nvPr>
        </p:nvSpPr>
        <p:spPr>
          <a:xfrm>
            <a:off x="853790" y="5902262"/>
            <a:ext cx="2788603" cy="432303"/>
          </a:xfrm>
        </p:spPr>
        <p:txBody>
          <a:bodyPr/>
          <a:lstStyle>
            <a:lvl1pPr marL="0" indent="0">
              <a:buNone/>
              <a:defRPr sz="1600"/>
            </a:lvl1pPr>
          </a:lstStyle>
          <a:p>
            <a:pPr lvl="0"/>
            <a:r>
              <a:rPr lang="zh-TW" altLang="en-US" dirty="0"/>
              <a:t>簡報日期</a:t>
            </a:r>
          </a:p>
        </p:txBody>
      </p:sp>
      <p:sp>
        <p:nvSpPr>
          <p:cNvPr id="13" name="Text Box 48"/>
          <p:cNvSpPr txBox="1">
            <a:spLocks noChangeArrowheads="1"/>
          </p:cNvSpPr>
          <p:nvPr userDrawn="1"/>
        </p:nvSpPr>
        <p:spPr bwMode="auto">
          <a:xfrm>
            <a:off x="-1" y="6616092"/>
            <a:ext cx="35671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1000" dirty="0">
                <a:solidFill>
                  <a:schemeClr val="bg1"/>
                </a:solidFill>
                <a:ea typeface="微軟正黑體" panose="020B0604030504040204" pitchFamily="34" charset="-120"/>
              </a:rPr>
              <a:t>©ITRI. </a:t>
            </a:r>
            <a:r>
              <a:rPr lang="zh-TW" altLang="en-US" sz="1000" dirty="0">
                <a:solidFill>
                  <a:schemeClr val="bg1"/>
                </a:solidFill>
                <a:ea typeface="微軟正黑體" panose="020B0604030504040204" pitchFamily="34" charset="-120"/>
              </a:rPr>
              <a:t>工業技術研究院著作</a:t>
            </a:r>
          </a:p>
        </p:txBody>
      </p:sp>
    </p:spTree>
    <p:extLst>
      <p:ext uri="{BB962C8B-B14F-4D97-AF65-F5344CB8AC3E}">
        <p14:creationId xmlns:p14="http://schemas.microsoft.com/office/powerpoint/2010/main" val="273325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337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3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602855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04519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972553" y="425301"/>
            <a:ext cx="2789767" cy="566597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1136" y="425301"/>
            <a:ext cx="8168217" cy="5665973"/>
          </a:xfrm>
        </p:spPr>
        <p:txBody>
          <a:bodyPr vert="eaVert"/>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654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055762" y="2324229"/>
            <a:ext cx="10080476"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a:spcBef>
                <a:spcPts val="170"/>
              </a:spcBef>
            </a:pPr>
            <a:r>
              <a:rPr lang="zh-TW" altLang="en-US" spc="-5">
                <a:latin typeface="微軟正黑體"/>
                <a:cs typeface="微軟正黑體"/>
              </a:rPr>
              <a:t>工業技術研究院機密資料</a:t>
            </a:r>
            <a:r>
              <a:rPr lang="zh-TW" altLang="en-US" spc="70">
                <a:latin typeface="微軟正黑體"/>
                <a:cs typeface="微軟正黑體"/>
              </a:rPr>
              <a:t> </a:t>
            </a:r>
            <a:r>
              <a:rPr lang="zh-TW" altLang="en-US" spc="-5">
                <a:latin typeface="微軟正黑體"/>
                <a:cs typeface="微軟正黑體"/>
              </a:rPr>
              <a:t>禁止複製、轉載、外流</a:t>
            </a:r>
            <a:r>
              <a:rPr lang="zh-TW" altLang="en-US" spc="65">
                <a:latin typeface="微軟正黑體"/>
                <a:cs typeface="微軟正黑體"/>
              </a:rPr>
              <a:t> </a:t>
            </a:r>
            <a:r>
              <a:rPr lang="en-US"/>
              <a:t>ITRI</a:t>
            </a:r>
            <a:r>
              <a:rPr lang="en-US" spc="-15"/>
              <a:t> </a:t>
            </a:r>
            <a:r>
              <a:rPr lang="en-US" spc="-5"/>
              <a:t>CONFIDENTIAL</a:t>
            </a:r>
            <a:r>
              <a:rPr lang="en-US"/>
              <a:t> </a:t>
            </a:r>
            <a:r>
              <a:rPr lang="en-US" spc="-5"/>
              <a:t>DOCUMENT</a:t>
            </a:r>
            <a:r>
              <a:rPr lang="en-US" spc="40"/>
              <a:t> </a:t>
            </a:r>
            <a:r>
              <a:rPr lang="en-US" spc="-5"/>
              <a:t>DO</a:t>
            </a:r>
            <a:r>
              <a:rPr lang="en-US"/>
              <a:t> </a:t>
            </a:r>
            <a:r>
              <a:rPr lang="en-US" spc="-5"/>
              <a:t>NOT</a:t>
            </a:r>
            <a:r>
              <a:rPr lang="en-US" spc="-10"/>
              <a:t> </a:t>
            </a:r>
            <a:r>
              <a:rPr lang="en-US" spc="-5"/>
              <a:t>COPY</a:t>
            </a:r>
            <a:r>
              <a:rPr lang="en-US" spc="5"/>
              <a:t> </a:t>
            </a:r>
            <a:r>
              <a:rPr lang="en-US" spc="-5"/>
              <a:t>OR</a:t>
            </a:r>
            <a:r>
              <a:rPr lang="en-US"/>
              <a:t> </a:t>
            </a:r>
            <a:r>
              <a:rPr lang="en-US" spc="-5"/>
              <a:t>DISTRIBUTE</a:t>
            </a: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B20433D-26DD-427F-AC63-3F1889D212DC}" type="datetime1">
              <a:rPr lang="en-US" altLang="zh-TW" smtClean="0"/>
              <a:t>3/6/2025</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38100">
              <a:lnSpc>
                <a:spcPts val="1425"/>
              </a:lnSpc>
            </a:pPr>
            <a:fld id="{81D60167-4931-47E6-BA6A-407CBD079E47}" type="slidenum">
              <a:rPr lang="en-US" altLang="zh-TW" smtClean="0"/>
              <a:pPr marL="38100">
                <a:lnSpc>
                  <a:spcPts val="1425"/>
                </a:lnSpc>
              </a:pPr>
              <a:t>‹#›</a:t>
            </a:fld>
            <a:endParaRPr lang="en-US" altLang="zh-TW" dirty="0"/>
          </a:p>
        </p:txBody>
      </p:sp>
      <p:sp>
        <p:nvSpPr>
          <p:cNvPr id="8" name="Rectangle 42">
            <a:extLst>
              <a:ext uri="{FF2B5EF4-FFF2-40B4-BE49-F238E27FC236}">
                <a16:creationId xmlns:a16="http://schemas.microsoft.com/office/drawing/2014/main" id="{910CD0BC-132A-4C30-9678-4B29766A8C42}"/>
              </a:ext>
            </a:extLst>
          </p:cNvPr>
          <p:cNvSpPr>
            <a:spLocks noChangeArrowheads="1"/>
          </p:cNvSpPr>
          <p:nvPr userDrawn="1"/>
        </p:nvSpPr>
        <p:spPr bwMode="auto">
          <a:xfrm>
            <a:off x="0" y="6618288"/>
            <a:ext cx="12192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1800"/>
          </a:p>
        </p:txBody>
      </p:sp>
      <p:sp>
        <p:nvSpPr>
          <p:cNvPr id="9" name="Rectangle 47">
            <a:extLst>
              <a:ext uri="{FF2B5EF4-FFF2-40B4-BE49-F238E27FC236}">
                <a16:creationId xmlns:a16="http://schemas.microsoft.com/office/drawing/2014/main" id="{9D151C0A-A048-4C2D-8B8F-6A85B9BD493E}"/>
              </a:ext>
            </a:extLst>
          </p:cNvPr>
          <p:cNvSpPr txBox="1">
            <a:spLocks noChangeArrowheads="1"/>
          </p:cNvSpPr>
          <p:nvPr userDrawn="1"/>
        </p:nvSpPr>
        <p:spPr bwMode="auto">
          <a:xfrm>
            <a:off x="11430000" y="6619876"/>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TW"/>
            </a:defPPr>
            <a:lvl1pPr marL="0" algn="r" defTabSz="914400" rtl="0" eaLnBrk="1" fontAlgn="ctr" latinLnBrk="0" hangingPunct="1">
              <a:defRPr sz="1200" kern="1200">
                <a:solidFill>
                  <a:schemeClr val="bg1"/>
                </a:solidFill>
                <a:latin typeface="+mn-lt"/>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A71FFAD-F905-4792-971B-681FA4F61CA8}" type="slidenum">
              <a:rPr lang="en-US" altLang="zh-TW" smtClean="0"/>
              <a:pPr>
                <a:defRPr/>
              </a:pPr>
              <a:t>‹#›</a:t>
            </a:fld>
            <a:endParaRPr lang="en-US" altLang="zh-TW"/>
          </a:p>
        </p:txBody>
      </p:sp>
      <p:pic>
        <p:nvPicPr>
          <p:cNvPr id="10" name="Picture 49" descr="itri_CEL_A">
            <a:extLst>
              <a:ext uri="{FF2B5EF4-FFF2-40B4-BE49-F238E27FC236}">
                <a16:creationId xmlns:a16="http://schemas.microsoft.com/office/drawing/2014/main" id="{83234209-57B3-4584-A1A1-C6AA34C94DD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58451" y="6278563"/>
            <a:ext cx="166793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8">
            <a:extLst>
              <a:ext uri="{FF2B5EF4-FFF2-40B4-BE49-F238E27FC236}">
                <a16:creationId xmlns:a16="http://schemas.microsoft.com/office/drawing/2014/main" id="{EF57B2A0-CD5D-4460-918D-F214E330EEF3}"/>
              </a:ext>
            </a:extLst>
          </p:cNvPr>
          <p:cNvSpPr txBox="1">
            <a:spLocks noChangeArrowheads="1"/>
          </p:cNvSpPr>
          <p:nvPr userDrawn="1"/>
        </p:nvSpPr>
        <p:spPr bwMode="auto">
          <a:xfrm>
            <a:off x="-1" y="6613526"/>
            <a:ext cx="356972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z="1000" dirty="0">
                <a:solidFill>
                  <a:schemeClr val="bg1"/>
                </a:solidFill>
                <a:ea typeface="微軟正黑體" panose="020B0604030504040204" pitchFamily="34" charset="-120"/>
              </a:rPr>
              <a:t>Copyright ITRI </a:t>
            </a:r>
            <a:r>
              <a:rPr lang="zh-TW" altLang="en-US" sz="1000" dirty="0">
                <a:solidFill>
                  <a:schemeClr val="bg1"/>
                </a:solidFill>
                <a:ea typeface="微軟正黑體" panose="020B0604030504040204" pitchFamily="34" charset="-120"/>
              </a:rPr>
              <a:t>工業技術研究院  版權所有</a:t>
            </a:r>
          </a:p>
        </p:txBody>
      </p:sp>
    </p:spTree>
    <p:extLst>
      <p:ext uri="{BB962C8B-B14F-4D97-AF65-F5344CB8AC3E}">
        <p14:creationId xmlns:p14="http://schemas.microsoft.com/office/powerpoint/2010/main" val="330796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0741" name="Rectangle 21"/>
          <p:cNvSpPr>
            <a:spLocks noGrp="1" noChangeArrowheads="1"/>
          </p:cNvSpPr>
          <p:nvPr>
            <p:ph type="ctrTitle"/>
          </p:nvPr>
        </p:nvSpPr>
        <p:spPr>
          <a:xfrm>
            <a:off x="958851" y="2338389"/>
            <a:ext cx="10363200" cy="765175"/>
          </a:xfrm>
        </p:spPr>
        <p:txBody>
          <a:bodyPr/>
          <a:lstStyle>
            <a:lvl1pPr>
              <a:defRPr sz="4800">
                <a:solidFill>
                  <a:schemeClr val="bg1"/>
                </a:solidFill>
              </a:defRPr>
            </a:lvl1pPr>
          </a:lstStyle>
          <a:p>
            <a:r>
              <a:rPr lang="zh-TW" altLang="en-US"/>
              <a:t>按一下以編輯母片標題樣式</a:t>
            </a:r>
          </a:p>
        </p:txBody>
      </p:sp>
      <p:sp>
        <p:nvSpPr>
          <p:cNvPr id="30742" name="Rectangle 22"/>
          <p:cNvSpPr>
            <a:spLocks noGrp="1" noChangeArrowheads="1"/>
          </p:cNvSpPr>
          <p:nvPr>
            <p:ph type="subTitle" idx="1"/>
          </p:nvPr>
        </p:nvSpPr>
        <p:spPr>
          <a:xfrm>
            <a:off x="958852" y="3598863"/>
            <a:ext cx="9351433" cy="914400"/>
          </a:xfrm>
        </p:spPr>
        <p:txBody>
          <a:bodyPr anchor="ctr"/>
          <a:lstStyle>
            <a:lvl1pPr marL="0" indent="0">
              <a:buFontTx/>
              <a:buNone/>
              <a:defRPr sz="2000">
                <a:solidFill>
                  <a:schemeClr val="bg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958851" y="5037138"/>
            <a:ext cx="2844800" cy="476250"/>
          </a:xfrm>
          <a:prstGeom prst="rect">
            <a:avLst/>
          </a:prstGeom>
        </p:spPr>
        <p:txBody>
          <a:bodyPr anchor="t"/>
          <a:lstStyle>
            <a:lvl1pPr>
              <a:defRPr sz="1400"/>
            </a:lvl1pPr>
          </a:lstStyle>
          <a:p>
            <a:pPr>
              <a:defRPr/>
            </a:pPr>
            <a:endParaRPr lang="en-US" altLang="zh-TW"/>
          </a:p>
        </p:txBody>
      </p:sp>
      <p:sp>
        <p:nvSpPr>
          <p:cNvPr id="7" name="Rectangle 24"/>
          <p:cNvSpPr>
            <a:spLocks noGrp="1" noChangeArrowheads="1"/>
          </p:cNvSpPr>
          <p:nvPr>
            <p:ph type="ftr" sz="quarter" idx="11"/>
          </p:nvPr>
        </p:nvSpPr>
        <p:spPr>
          <a:xfrm>
            <a:off x="4191000" y="6381750"/>
            <a:ext cx="3860800" cy="476250"/>
          </a:xfrm>
        </p:spPr>
        <p:txBody>
          <a:bodyPr anchor="t"/>
          <a:lstStyle>
            <a:lvl1pPr algn="ctr">
              <a:defRPr sz="1200">
                <a:solidFill>
                  <a:schemeClr val="bg1"/>
                </a:solidFill>
              </a:defRPr>
            </a:lvl1pPr>
          </a:lstStyle>
          <a:p>
            <a:pPr>
              <a:defRPr/>
            </a:pPr>
            <a:endParaRPr lang="en-US" altLang="zh-TW"/>
          </a:p>
        </p:txBody>
      </p:sp>
      <p:pic>
        <p:nvPicPr>
          <p:cNvPr id="11"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31200" y="3030209"/>
            <a:ext cx="3860800" cy="384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45056" y="528638"/>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2"/>
          <p:cNvSpPr>
            <a:spLocks noChangeArrowheads="1"/>
          </p:cNvSpPr>
          <p:nvPr userDrawn="1"/>
        </p:nvSpPr>
        <p:spPr bwMode="auto">
          <a:xfrm>
            <a:off x="0" y="6618288"/>
            <a:ext cx="12192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7" name="Rectangle 47"/>
          <p:cNvSpPr>
            <a:spLocks noGrp="1" noChangeArrowheads="1"/>
          </p:cNvSpPr>
          <p:nvPr>
            <p:ph type="sldNum" sz="quarter" idx="4"/>
          </p:nvPr>
        </p:nvSpPr>
        <p:spPr bwMode="auto">
          <a:xfrm>
            <a:off x="11430000" y="6619876"/>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sp>
        <p:nvSpPr>
          <p:cNvPr id="18" name="Text Box 48"/>
          <p:cNvSpPr txBox="1">
            <a:spLocks noChangeArrowheads="1"/>
          </p:cNvSpPr>
          <p:nvPr userDrawn="1"/>
        </p:nvSpPr>
        <p:spPr bwMode="auto">
          <a:xfrm>
            <a:off x="0" y="6616844"/>
            <a:ext cx="94958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2408139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xfrm>
            <a:off x="8157634" y="6619876"/>
            <a:ext cx="2400300" cy="238125"/>
          </a:xfrm>
          <a:prstGeom prst="rect">
            <a:avLst/>
          </a:prstGeom>
          <a:ln/>
        </p:spPr>
        <p:txBody>
          <a:bodyPr/>
          <a:lstStyle>
            <a:lvl1pPr>
              <a:defRPr/>
            </a:lvl1pPr>
          </a:lstStyle>
          <a:p>
            <a:pPr>
              <a:defRPr/>
            </a:pPr>
            <a:endParaRPr lang="en-US" altLang="zh-TW"/>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7"/>
          <p:cNvSpPr>
            <a:spLocks noGrp="1" noChangeArrowheads="1"/>
          </p:cNvSpPr>
          <p:nvPr>
            <p:ph type="sldNum" sz="quarter" idx="12"/>
          </p:nvPr>
        </p:nvSpPr>
        <p:spPr>
          <a:ln/>
        </p:spPr>
        <p:txBody>
          <a:bodyPr/>
          <a:lstStyle>
            <a:lvl1pPr>
              <a:defRPr/>
            </a:lvl1pPr>
          </a:lstStyle>
          <a:p>
            <a:pPr>
              <a:defRPr/>
            </a:pPr>
            <a:fld id="{444F97F5-4BC3-41F1-B66F-60A54547AA9C}" type="slidenum">
              <a:rPr lang="en-US" altLang="zh-TW"/>
              <a:pPr>
                <a:defRPr/>
              </a:pPr>
              <a:t>‹#›</a:t>
            </a:fld>
            <a:endParaRPr lang="en-US" altLang="zh-TW"/>
          </a:p>
        </p:txBody>
      </p:sp>
    </p:spTree>
    <p:extLst>
      <p:ext uri="{BB962C8B-B14F-4D97-AF65-F5344CB8AC3E}">
        <p14:creationId xmlns:p14="http://schemas.microsoft.com/office/powerpoint/2010/main" val="237712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5"/>
          <p:cNvSpPr>
            <a:spLocks noGrp="1" noChangeArrowheads="1"/>
          </p:cNvSpPr>
          <p:nvPr>
            <p:ph type="dt" sz="half" idx="10"/>
          </p:nvPr>
        </p:nvSpPr>
        <p:spPr>
          <a:xfrm>
            <a:off x="8157634" y="6619876"/>
            <a:ext cx="2400300" cy="238125"/>
          </a:xfrm>
          <a:prstGeom prst="rect">
            <a:avLst/>
          </a:prstGeom>
          <a:ln/>
        </p:spPr>
        <p:txBody>
          <a:bodyPr/>
          <a:lstStyle>
            <a:lvl1pPr>
              <a:defRPr/>
            </a:lvl1pPr>
          </a:lstStyle>
          <a:p>
            <a:pPr>
              <a:defRPr/>
            </a:pPr>
            <a:endParaRPr lang="en-US" altLang="zh-TW"/>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7"/>
          <p:cNvSpPr>
            <a:spLocks noGrp="1" noChangeArrowheads="1"/>
          </p:cNvSpPr>
          <p:nvPr>
            <p:ph type="sldNum" sz="quarter" idx="12"/>
          </p:nvPr>
        </p:nvSpPr>
        <p:spPr>
          <a:ln/>
        </p:spPr>
        <p:txBody>
          <a:bodyPr/>
          <a:lstStyle>
            <a:lvl1pPr>
              <a:defRPr/>
            </a:lvl1pPr>
          </a:lstStyle>
          <a:p>
            <a:pPr>
              <a:defRPr/>
            </a:pPr>
            <a:fld id="{DA540125-6F15-4552-BA9C-E8F014C1B0D7}" type="slidenum">
              <a:rPr lang="en-US" altLang="zh-TW"/>
              <a:pPr>
                <a:defRPr/>
              </a:pPr>
              <a:t>‹#›</a:t>
            </a:fld>
            <a:endParaRPr lang="en-US" altLang="zh-TW"/>
          </a:p>
        </p:txBody>
      </p:sp>
    </p:spTree>
    <p:extLst>
      <p:ext uri="{BB962C8B-B14F-4D97-AF65-F5344CB8AC3E}">
        <p14:creationId xmlns:p14="http://schemas.microsoft.com/office/powerpoint/2010/main" val="1119742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1" y="1439864"/>
            <a:ext cx="547370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286501" y="1439864"/>
            <a:ext cx="5475817"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xfrm>
            <a:off x="8157634" y="6619876"/>
            <a:ext cx="2400300" cy="238125"/>
          </a:xfrm>
          <a:prstGeom prst="rect">
            <a:avLst/>
          </a:prstGeom>
          <a:ln/>
        </p:spPr>
        <p:txBody>
          <a:bodyPr/>
          <a:lstStyle>
            <a:lvl1pPr>
              <a:defRPr/>
            </a:lvl1pPr>
          </a:lstStyle>
          <a:p>
            <a:pPr>
              <a:defRPr/>
            </a:pPr>
            <a:endParaRPr lang="en-US" altLang="zh-TW"/>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7"/>
          <p:cNvSpPr>
            <a:spLocks noGrp="1" noChangeArrowheads="1"/>
          </p:cNvSpPr>
          <p:nvPr>
            <p:ph type="sldNum" sz="quarter" idx="12"/>
          </p:nvPr>
        </p:nvSpPr>
        <p:spPr>
          <a:ln/>
        </p:spPr>
        <p:txBody>
          <a:bodyPr/>
          <a:lstStyle>
            <a:lvl1pPr>
              <a:defRPr/>
            </a:lvl1pPr>
          </a:lstStyle>
          <a:p>
            <a:pPr>
              <a:defRPr/>
            </a:pPr>
            <a:fld id="{511C0E3F-9E47-43DF-92FE-1CE651F4E6C0}" type="slidenum">
              <a:rPr lang="en-US" altLang="zh-TW"/>
              <a:pPr>
                <a:defRPr/>
              </a:pPr>
              <a:t>‹#›</a:t>
            </a:fld>
            <a:endParaRPr lang="en-US" altLang="zh-TW"/>
          </a:p>
        </p:txBody>
      </p:sp>
    </p:spTree>
    <p:extLst>
      <p:ext uri="{BB962C8B-B14F-4D97-AF65-F5344CB8AC3E}">
        <p14:creationId xmlns:p14="http://schemas.microsoft.com/office/powerpoint/2010/main" val="90233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66617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xfrm>
            <a:off x="8157634" y="6619876"/>
            <a:ext cx="2400300" cy="238125"/>
          </a:xfrm>
          <a:prstGeom prst="rect">
            <a:avLst/>
          </a:prstGeom>
          <a:ln/>
        </p:spPr>
        <p:txBody>
          <a:bodyPr/>
          <a:lstStyle>
            <a:lvl1pPr>
              <a:defRPr/>
            </a:lvl1pPr>
          </a:lstStyle>
          <a:p>
            <a:pPr>
              <a:defRPr/>
            </a:pPr>
            <a:endParaRPr lang="en-US" altLang="zh-TW"/>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47"/>
          <p:cNvSpPr>
            <a:spLocks noGrp="1" noChangeArrowheads="1"/>
          </p:cNvSpPr>
          <p:nvPr>
            <p:ph type="sldNum" sz="quarter" idx="12"/>
          </p:nvPr>
        </p:nvSpPr>
        <p:spPr>
          <a:ln/>
        </p:spPr>
        <p:txBody>
          <a:bodyPr/>
          <a:lstStyle>
            <a:lvl1pPr>
              <a:defRPr/>
            </a:lvl1pPr>
          </a:lstStyle>
          <a:p>
            <a:pPr>
              <a:defRPr/>
            </a:pPr>
            <a:fld id="{84CE56EF-DA1A-422A-B5E5-068FC7C8B879}" type="slidenum">
              <a:rPr lang="en-US" altLang="zh-TW"/>
              <a:pPr>
                <a:defRPr/>
              </a:pPr>
              <a:t>‹#›</a:t>
            </a:fld>
            <a:endParaRPr lang="en-US" altLang="zh-TW"/>
          </a:p>
        </p:txBody>
      </p:sp>
    </p:spTree>
    <p:extLst>
      <p:ext uri="{BB962C8B-B14F-4D97-AF65-F5344CB8AC3E}">
        <p14:creationId xmlns:p14="http://schemas.microsoft.com/office/powerpoint/2010/main" val="3134307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5"/>
          <p:cNvSpPr>
            <a:spLocks noGrp="1" noChangeArrowheads="1"/>
          </p:cNvSpPr>
          <p:nvPr>
            <p:ph type="dt" sz="half" idx="10"/>
          </p:nvPr>
        </p:nvSpPr>
        <p:spPr>
          <a:xfrm>
            <a:off x="8157634" y="6619876"/>
            <a:ext cx="2400300" cy="238125"/>
          </a:xfrm>
          <a:prstGeom prst="rect">
            <a:avLst/>
          </a:prstGeom>
          <a:ln/>
        </p:spPr>
        <p:txBody>
          <a:bodyPr/>
          <a:lstStyle>
            <a:lvl1pPr>
              <a:defRPr/>
            </a:lvl1pPr>
          </a:lstStyle>
          <a:p>
            <a:pPr>
              <a:defRPr/>
            </a:pPr>
            <a:endParaRPr lang="en-US" altLang="zh-TW"/>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47"/>
          <p:cNvSpPr>
            <a:spLocks noGrp="1" noChangeArrowheads="1"/>
          </p:cNvSpPr>
          <p:nvPr>
            <p:ph type="sldNum" sz="quarter" idx="12"/>
          </p:nvPr>
        </p:nvSpPr>
        <p:spPr>
          <a:ln/>
        </p:spPr>
        <p:txBody>
          <a:bodyPr/>
          <a:lstStyle>
            <a:lvl1pPr>
              <a:defRPr/>
            </a:lvl1pPr>
          </a:lstStyle>
          <a:p>
            <a:pPr>
              <a:defRPr/>
            </a:pPr>
            <a:fld id="{BE72A720-652E-41CC-9DB2-1E782C89C31B}" type="slidenum">
              <a:rPr lang="en-US" altLang="zh-TW"/>
              <a:pPr>
                <a:defRPr/>
              </a:pPr>
              <a:t>‹#›</a:t>
            </a:fld>
            <a:endParaRPr lang="en-US" altLang="zh-TW"/>
          </a:p>
        </p:txBody>
      </p:sp>
    </p:spTree>
    <p:extLst>
      <p:ext uri="{BB962C8B-B14F-4D97-AF65-F5344CB8AC3E}">
        <p14:creationId xmlns:p14="http://schemas.microsoft.com/office/powerpoint/2010/main" val="2829565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內容版面配置區 5"/>
          <p:cNvSpPr>
            <a:spLocks noGrp="1"/>
          </p:cNvSpPr>
          <p:nvPr>
            <p:ph sz="quarter" idx="13"/>
          </p:nvPr>
        </p:nvSpPr>
        <p:spPr>
          <a:xfrm>
            <a:off x="5996517" y="6777038"/>
            <a:ext cx="12192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5"/>
          <p:cNvSpPr>
            <a:spLocks noGrp="1" noChangeArrowheads="1"/>
          </p:cNvSpPr>
          <p:nvPr>
            <p:ph type="dt" sz="half" idx="14"/>
          </p:nvPr>
        </p:nvSpPr>
        <p:spPr>
          <a:xfrm>
            <a:off x="8157634" y="6619876"/>
            <a:ext cx="2400300" cy="238125"/>
          </a:xfrm>
          <a:prstGeom prst="rect">
            <a:avLst/>
          </a:prstGeom>
          <a:ln/>
        </p:spPr>
        <p:txBody>
          <a:bodyPr/>
          <a:lstStyle>
            <a:lvl1pPr>
              <a:defRPr/>
            </a:lvl1pPr>
          </a:lstStyle>
          <a:p>
            <a:pPr>
              <a:defRPr/>
            </a:pPr>
            <a:endParaRPr lang="en-US" altLang="zh-TW"/>
          </a:p>
        </p:txBody>
      </p:sp>
      <p:sp>
        <p:nvSpPr>
          <p:cNvPr id="4" name="Rectangle 46"/>
          <p:cNvSpPr>
            <a:spLocks noGrp="1" noChangeArrowheads="1"/>
          </p:cNvSpPr>
          <p:nvPr>
            <p:ph type="ftr" sz="quarter" idx="15"/>
          </p:nvPr>
        </p:nvSpPr>
        <p:spPr>
          <a:ln/>
        </p:spPr>
        <p:txBody>
          <a:bodyPr/>
          <a:lstStyle>
            <a:lvl1pPr>
              <a:defRPr/>
            </a:lvl1pPr>
          </a:lstStyle>
          <a:p>
            <a:pPr>
              <a:defRPr/>
            </a:pPr>
            <a:endParaRPr lang="en-US" altLang="zh-TW"/>
          </a:p>
        </p:txBody>
      </p:sp>
      <p:sp>
        <p:nvSpPr>
          <p:cNvPr id="5" name="Rectangle 47"/>
          <p:cNvSpPr>
            <a:spLocks noGrp="1" noChangeArrowheads="1"/>
          </p:cNvSpPr>
          <p:nvPr>
            <p:ph type="sldNum" sz="quarter" idx="16"/>
          </p:nvPr>
        </p:nvSpPr>
        <p:spPr>
          <a:ln/>
        </p:spPr>
        <p:txBody>
          <a:bodyPr/>
          <a:lstStyle>
            <a:lvl1pPr>
              <a:defRPr/>
            </a:lvl1pPr>
          </a:lstStyle>
          <a:p>
            <a:pPr>
              <a:defRPr/>
            </a:pPr>
            <a:fld id="{4E9A5376-84DF-44B9-84C8-BC627313A86E}" type="slidenum">
              <a:rPr lang="en-US" altLang="zh-TW"/>
              <a:pPr>
                <a:defRPr/>
              </a:pPr>
              <a:t>‹#›</a:t>
            </a:fld>
            <a:endParaRPr lang="en-US" altLang="zh-TW"/>
          </a:p>
        </p:txBody>
      </p:sp>
    </p:spTree>
    <p:extLst>
      <p:ext uri="{BB962C8B-B14F-4D97-AF65-F5344CB8AC3E}">
        <p14:creationId xmlns:p14="http://schemas.microsoft.com/office/powerpoint/2010/main" val="284584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5"/>
          <p:cNvSpPr>
            <a:spLocks noGrp="1" noChangeArrowheads="1"/>
          </p:cNvSpPr>
          <p:nvPr>
            <p:ph type="dt" sz="half" idx="10"/>
          </p:nvPr>
        </p:nvSpPr>
        <p:spPr>
          <a:xfrm>
            <a:off x="8157634" y="6619876"/>
            <a:ext cx="2400300" cy="238125"/>
          </a:xfrm>
          <a:prstGeom prst="rect">
            <a:avLst/>
          </a:prstGeom>
          <a:ln/>
        </p:spPr>
        <p:txBody>
          <a:bodyPr/>
          <a:lstStyle>
            <a:lvl1pPr>
              <a:defRPr/>
            </a:lvl1pPr>
          </a:lstStyle>
          <a:p>
            <a:pPr>
              <a:defRPr/>
            </a:pPr>
            <a:endParaRPr lang="en-US" altLang="zh-TW"/>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7"/>
          <p:cNvSpPr>
            <a:spLocks noGrp="1" noChangeArrowheads="1"/>
          </p:cNvSpPr>
          <p:nvPr>
            <p:ph type="sldNum" sz="quarter" idx="12"/>
          </p:nvPr>
        </p:nvSpPr>
        <p:spPr>
          <a:ln/>
        </p:spPr>
        <p:txBody>
          <a:bodyPr/>
          <a:lstStyle>
            <a:lvl1pPr>
              <a:defRPr/>
            </a:lvl1pPr>
          </a:lstStyle>
          <a:p>
            <a:pPr>
              <a:defRPr/>
            </a:pPr>
            <a:fld id="{5CBF9104-B4DC-48EE-A2B3-9F59D270F0CE}" type="slidenum">
              <a:rPr lang="en-US" altLang="zh-TW"/>
              <a:pPr>
                <a:defRPr/>
              </a:pPr>
              <a:t>‹#›</a:t>
            </a:fld>
            <a:endParaRPr lang="en-US" altLang="zh-TW"/>
          </a:p>
        </p:txBody>
      </p:sp>
    </p:spTree>
    <p:extLst>
      <p:ext uri="{BB962C8B-B14F-4D97-AF65-F5344CB8AC3E}">
        <p14:creationId xmlns:p14="http://schemas.microsoft.com/office/powerpoint/2010/main" val="1427110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5"/>
          <p:cNvSpPr>
            <a:spLocks noGrp="1" noChangeArrowheads="1"/>
          </p:cNvSpPr>
          <p:nvPr>
            <p:ph type="dt" sz="half" idx="10"/>
          </p:nvPr>
        </p:nvSpPr>
        <p:spPr>
          <a:xfrm>
            <a:off x="8157634" y="6619876"/>
            <a:ext cx="2400300" cy="238125"/>
          </a:xfrm>
          <a:prstGeom prst="rect">
            <a:avLst/>
          </a:prstGeom>
          <a:ln/>
        </p:spPr>
        <p:txBody>
          <a:bodyPr/>
          <a:lstStyle>
            <a:lvl1pPr>
              <a:defRPr/>
            </a:lvl1pPr>
          </a:lstStyle>
          <a:p>
            <a:pPr>
              <a:defRPr/>
            </a:pPr>
            <a:endParaRPr lang="en-US" altLang="zh-TW"/>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47"/>
          <p:cNvSpPr>
            <a:spLocks noGrp="1" noChangeArrowheads="1"/>
          </p:cNvSpPr>
          <p:nvPr>
            <p:ph type="sldNum" sz="quarter" idx="12"/>
          </p:nvPr>
        </p:nvSpPr>
        <p:spPr>
          <a:ln/>
        </p:spPr>
        <p:txBody>
          <a:bodyPr/>
          <a:lstStyle>
            <a:lvl1pPr>
              <a:defRPr/>
            </a:lvl1pPr>
          </a:lstStyle>
          <a:p>
            <a:pPr>
              <a:defRPr/>
            </a:pPr>
            <a:fld id="{FF207C82-A38C-4614-A18E-0FC8ABFA5972}" type="slidenum">
              <a:rPr lang="en-US" altLang="zh-TW"/>
              <a:pPr>
                <a:defRPr/>
              </a:pPr>
              <a:t>‹#›</a:t>
            </a:fld>
            <a:endParaRPr lang="en-US" altLang="zh-TW"/>
          </a:p>
        </p:txBody>
      </p:sp>
    </p:spTree>
    <p:extLst>
      <p:ext uri="{BB962C8B-B14F-4D97-AF65-F5344CB8AC3E}">
        <p14:creationId xmlns:p14="http://schemas.microsoft.com/office/powerpoint/2010/main" val="1549325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xfrm>
            <a:off x="8157634" y="6619876"/>
            <a:ext cx="2400300" cy="238125"/>
          </a:xfrm>
          <a:prstGeom prst="rect">
            <a:avLst/>
          </a:prstGeom>
          <a:ln/>
        </p:spPr>
        <p:txBody>
          <a:bodyPr/>
          <a:lstStyle>
            <a:lvl1pPr>
              <a:defRPr/>
            </a:lvl1pPr>
          </a:lstStyle>
          <a:p>
            <a:pPr>
              <a:defRPr/>
            </a:pPr>
            <a:endParaRPr lang="en-US" altLang="zh-TW"/>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7"/>
          <p:cNvSpPr>
            <a:spLocks noGrp="1" noChangeArrowheads="1"/>
          </p:cNvSpPr>
          <p:nvPr>
            <p:ph type="sldNum" sz="quarter" idx="12"/>
          </p:nvPr>
        </p:nvSpPr>
        <p:spPr>
          <a:ln/>
        </p:spPr>
        <p:txBody>
          <a:bodyPr/>
          <a:lstStyle>
            <a:lvl1pPr>
              <a:defRPr/>
            </a:lvl1pPr>
          </a:lstStyle>
          <a:p>
            <a:pPr>
              <a:defRPr/>
            </a:pPr>
            <a:fld id="{9007F366-3D45-49A5-ACB2-AA54379F2A74}" type="slidenum">
              <a:rPr lang="en-US" altLang="zh-TW"/>
              <a:pPr>
                <a:defRPr/>
              </a:pPr>
              <a:t>‹#›</a:t>
            </a:fld>
            <a:endParaRPr lang="en-US" altLang="zh-TW"/>
          </a:p>
        </p:txBody>
      </p:sp>
    </p:spTree>
    <p:extLst>
      <p:ext uri="{BB962C8B-B14F-4D97-AF65-F5344CB8AC3E}">
        <p14:creationId xmlns:p14="http://schemas.microsoft.com/office/powerpoint/2010/main" val="2312682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972551" y="0"/>
            <a:ext cx="2789767"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1134" y="0"/>
            <a:ext cx="8168217"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xfrm>
            <a:off x="8157634" y="6619876"/>
            <a:ext cx="2400300" cy="238125"/>
          </a:xfrm>
          <a:prstGeom prst="rect">
            <a:avLst/>
          </a:prstGeom>
          <a:ln/>
        </p:spPr>
        <p:txBody>
          <a:bodyPr/>
          <a:lstStyle>
            <a:lvl1pPr>
              <a:defRPr/>
            </a:lvl1pPr>
          </a:lstStyle>
          <a:p>
            <a:pPr>
              <a:defRPr/>
            </a:pPr>
            <a:endParaRPr lang="en-US" altLang="zh-TW"/>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47"/>
          <p:cNvSpPr>
            <a:spLocks noGrp="1" noChangeArrowheads="1"/>
          </p:cNvSpPr>
          <p:nvPr>
            <p:ph type="sldNum" sz="quarter" idx="12"/>
          </p:nvPr>
        </p:nvSpPr>
        <p:spPr>
          <a:ln/>
        </p:spPr>
        <p:txBody>
          <a:bodyPr/>
          <a:lstStyle>
            <a:lvl1pPr>
              <a:defRPr/>
            </a:lvl1pPr>
          </a:lstStyle>
          <a:p>
            <a:pPr>
              <a:defRPr/>
            </a:pPr>
            <a:fld id="{0E04855E-AFC9-4190-A078-DD4037710B13}" type="slidenum">
              <a:rPr lang="en-US" altLang="zh-TW"/>
              <a:pPr>
                <a:defRPr/>
              </a:pPr>
              <a:t>‹#›</a:t>
            </a:fld>
            <a:endParaRPr lang="en-US" altLang="zh-TW"/>
          </a:p>
        </p:txBody>
      </p:sp>
    </p:spTree>
    <p:extLst>
      <p:ext uri="{BB962C8B-B14F-4D97-AF65-F5344CB8AC3E}">
        <p14:creationId xmlns:p14="http://schemas.microsoft.com/office/powerpoint/2010/main" val="2564947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055762" y="2324229"/>
            <a:ext cx="10080476"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Arial"/>
                <a:cs typeface="Arial"/>
              </a:defRPr>
            </a:lvl1pPr>
          </a:lstStyle>
          <a:p>
            <a:pPr marL="12700">
              <a:spcBef>
                <a:spcPts val="170"/>
              </a:spcBef>
            </a:pPr>
            <a:endParaRPr lang="en-US" spc="-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38100">
              <a:lnSpc>
                <a:spcPts val="1425"/>
              </a:lnSpc>
            </a:pPr>
            <a:fld id="{81D60167-4931-47E6-BA6A-407CBD079E47}" type="slidenum">
              <a:rPr lang="en-US" altLang="zh-TW" smtClean="0"/>
              <a:pPr marL="38100">
                <a:lnSpc>
                  <a:spcPts val="1425"/>
                </a:lnSpc>
              </a:pPr>
              <a:t>‹#›</a:t>
            </a:fld>
            <a:endParaRPr lang="en-US" altLang="zh-TW" dirty="0"/>
          </a:p>
        </p:txBody>
      </p:sp>
      <p:sp>
        <p:nvSpPr>
          <p:cNvPr id="8" name="Rectangle 42">
            <a:extLst>
              <a:ext uri="{FF2B5EF4-FFF2-40B4-BE49-F238E27FC236}">
                <a16:creationId xmlns:a16="http://schemas.microsoft.com/office/drawing/2014/main" id="{910CD0BC-132A-4C30-9678-4B29766A8C42}"/>
              </a:ext>
            </a:extLst>
          </p:cNvPr>
          <p:cNvSpPr>
            <a:spLocks noChangeArrowheads="1"/>
          </p:cNvSpPr>
          <p:nvPr userDrawn="1"/>
        </p:nvSpPr>
        <p:spPr bwMode="auto">
          <a:xfrm>
            <a:off x="0" y="6618288"/>
            <a:ext cx="12192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1800"/>
          </a:p>
        </p:txBody>
      </p:sp>
      <p:sp>
        <p:nvSpPr>
          <p:cNvPr id="9" name="Rectangle 47">
            <a:extLst>
              <a:ext uri="{FF2B5EF4-FFF2-40B4-BE49-F238E27FC236}">
                <a16:creationId xmlns:a16="http://schemas.microsoft.com/office/drawing/2014/main" id="{9D151C0A-A048-4C2D-8B8F-6A85B9BD493E}"/>
              </a:ext>
            </a:extLst>
          </p:cNvPr>
          <p:cNvSpPr txBox="1">
            <a:spLocks noChangeArrowheads="1"/>
          </p:cNvSpPr>
          <p:nvPr userDrawn="1"/>
        </p:nvSpPr>
        <p:spPr bwMode="auto">
          <a:xfrm>
            <a:off x="11430000" y="6619876"/>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TW"/>
            </a:defPPr>
            <a:lvl1pPr marL="0" algn="r" defTabSz="914400" rtl="0" eaLnBrk="1" fontAlgn="ctr" latinLnBrk="0" hangingPunct="1">
              <a:defRPr sz="1200" kern="1200">
                <a:solidFill>
                  <a:schemeClr val="bg1"/>
                </a:solidFill>
                <a:latin typeface="+mn-lt"/>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A71FFAD-F905-4792-971B-681FA4F61CA8}" type="slidenum">
              <a:rPr lang="en-US" altLang="zh-TW" smtClean="0"/>
              <a:pPr>
                <a:defRPr/>
              </a:pPr>
              <a:t>‹#›</a:t>
            </a:fld>
            <a:endParaRPr lang="en-US" altLang="zh-TW"/>
          </a:p>
        </p:txBody>
      </p:sp>
      <p:pic>
        <p:nvPicPr>
          <p:cNvPr id="10" name="Picture 49" descr="itri_CEL_A">
            <a:extLst>
              <a:ext uri="{FF2B5EF4-FFF2-40B4-BE49-F238E27FC236}">
                <a16:creationId xmlns:a16="http://schemas.microsoft.com/office/drawing/2014/main" id="{83234209-57B3-4584-A1A1-C6AA34C94DD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58451" y="6278563"/>
            <a:ext cx="166793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8">
            <a:extLst>
              <a:ext uri="{FF2B5EF4-FFF2-40B4-BE49-F238E27FC236}">
                <a16:creationId xmlns:a16="http://schemas.microsoft.com/office/drawing/2014/main" id="{EF57B2A0-CD5D-4460-918D-F214E330EEF3}"/>
              </a:ext>
            </a:extLst>
          </p:cNvPr>
          <p:cNvSpPr txBox="1">
            <a:spLocks noChangeArrowheads="1"/>
          </p:cNvSpPr>
          <p:nvPr userDrawn="1"/>
        </p:nvSpPr>
        <p:spPr bwMode="auto">
          <a:xfrm>
            <a:off x="-1" y="6613526"/>
            <a:ext cx="356972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defRPr/>
            </a:pPr>
            <a:r>
              <a:rPr lang="en-US" altLang="zh-TW" sz="1000" dirty="0">
                <a:solidFill>
                  <a:schemeClr val="bg1"/>
                </a:solidFill>
                <a:ea typeface="微軟正黑體" panose="020B0604030504040204" pitchFamily="34" charset="-120"/>
              </a:rPr>
              <a:t>Copyright ITRI </a:t>
            </a:r>
            <a:r>
              <a:rPr lang="zh-TW" altLang="en-US" sz="1000" dirty="0">
                <a:solidFill>
                  <a:schemeClr val="bg1"/>
                </a:solidFill>
                <a:ea typeface="微軟正黑體" panose="020B0604030504040204" pitchFamily="34" charset="-120"/>
              </a:rPr>
              <a:t>工業技術研究院  版權所有</a:t>
            </a:r>
          </a:p>
        </p:txBody>
      </p:sp>
    </p:spTree>
    <p:extLst>
      <p:ext uri="{BB962C8B-B14F-4D97-AF65-F5344CB8AC3E}">
        <p14:creationId xmlns:p14="http://schemas.microsoft.com/office/powerpoint/2010/main" val="254840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1" y="1439864"/>
            <a:ext cx="7981506"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8825023" y="1439864"/>
            <a:ext cx="2822033" cy="4757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292763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439865"/>
            <a:ext cx="11037455" cy="28556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609601" y="4444409"/>
            <a:ext cx="11037456" cy="1753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185388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11" name="標題 1"/>
          <p:cNvSpPr>
            <a:spLocks noGrp="1"/>
          </p:cNvSpPr>
          <p:nvPr>
            <p:ph type="ctrTitle"/>
          </p:nvPr>
        </p:nvSpPr>
        <p:spPr>
          <a:xfrm>
            <a:off x="2174355" y="2564904"/>
            <a:ext cx="7772400" cy="1035546"/>
          </a:xfrm>
        </p:spPr>
        <p:txBody>
          <a:bodyPr anchor="t" anchorCtr="0">
            <a:noAutofit/>
          </a:bodyPr>
          <a:lstStyle>
            <a:lvl1pPr algn="ctr">
              <a:defRPr/>
            </a:lvl1pPr>
          </a:lstStyle>
          <a:p>
            <a:r>
              <a:rPr lang="zh-TW" altLang="en-US" dirty="0"/>
              <a:t>按一下以編輯母片標題樣式</a:t>
            </a:r>
          </a:p>
        </p:txBody>
      </p:sp>
      <p:sp>
        <p:nvSpPr>
          <p:cNvPr id="12" name="副標題 2"/>
          <p:cNvSpPr>
            <a:spLocks noGrp="1"/>
          </p:cNvSpPr>
          <p:nvPr>
            <p:ph type="subTitle" idx="1"/>
          </p:nvPr>
        </p:nvSpPr>
        <p:spPr>
          <a:xfrm>
            <a:off x="2860155"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31761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31150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2" y="1439864"/>
            <a:ext cx="5473700"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286502" y="1439864"/>
            <a:ext cx="5475817"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18545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20010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50643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12192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601133" y="264920"/>
            <a:ext cx="11045923" cy="9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609601" y="1439864"/>
            <a:ext cx="1103745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11430000" y="6619878"/>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
        <p:nvSpPr>
          <p:cNvPr id="1033" name="Line 50"/>
          <p:cNvSpPr>
            <a:spLocks noChangeShapeType="1"/>
          </p:cNvSpPr>
          <p:nvPr/>
        </p:nvSpPr>
        <p:spPr bwMode="auto">
          <a:xfrm>
            <a:off x="12194119" y="6202363"/>
            <a:ext cx="11557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4" name="Line 51"/>
          <p:cNvSpPr>
            <a:spLocks noChangeShapeType="1"/>
          </p:cNvSpPr>
          <p:nvPr/>
        </p:nvSpPr>
        <p:spPr bwMode="auto">
          <a:xfrm rot="5400000">
            <a:off x="10084331"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Text Box 48"/>
          <p:cNvSpPr txBox="1">
            <a:spLocks noChangeArrowheads="1"/>
          </p:cNvSpPr>
          <p:nvPr userDrawn="1"/>
        </p:nvSpPr>
        <p:spPr bwMode="auto">
          <a:xfrm>
            <a:off x="-1" y="6616092"/>
            <a:ext cx="35671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1000" dirty="0">
                <a:solidFill>
                  <a:schemeClr val="bg1"/>
                </a:solidFill>
                <a:ea typeface="微軟正黑體" panose="020B0604030504040204" pitchFamily="34" charset="-120"/>
              </a:rPr>
              <a:t>©ITRI. </a:t>
            </a:r>
            <a:r>
              <a:rPr lang="zh-TW" altLang="en-US" sz="1000" dirty="0">
                <a:solidFill>
                  <a:schemeClr val="bg1"/>
                </a:solidFill>
                <a:ea typeface="微軟正黑體" panose="020B0604030504040204" pitchFamily="34" charset="-120"/>
              </a:rPr>
              <a:t>工業技術研究院著作</a:t>
            </a:r>
          </a:p>
        </p:txBody>
      </p:sp>
    </p:spTree>
  </p:cSld>
  <p:clrMap bg1="lt1" tx1="dk1" bg2="lt2" tx2="dk2" accent1="accent1" accent2="accent2" accent3="accent3" accent4="accent4" accent5="accent5" accent6="accent6" hlink="hlink" folHlink="folHlink"/>
  <p:sldLayoutIdLst>
    <p:sldLayoutId id="2147483913" r:id="rId1"/>
    <p:sldLayoutId id="2147483903" r:id="rId2"/>
    <p:sldLayoutId id="2147483914" r:id="rId3"/>
    <p:sldLayoutId id="2147483915" r:id="rId4"/>
    <p:sldLayoutId id="2147483904" r:id="rId5"/>
    <p:sldLayoutId id="2147483916"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7" r:id="rId15"/>
  </p:sldLayoutIdLst>
  <p:hf hdr="0" ftr="0" dt="0"/>
  <p:txStyles>
    <p:titleStyle>
      <a:lvl1pPr algn="l" rtl="0" eaLnBrk="0" fontAlgn="base" hangingPunct="0">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userDrawn="1"/>
        </p:nvSpPr>
        <p:spPr bwMode="auto">
          <a:xfrm>
            <a:off x="0" y="6618288"/>
            <a:ext cx="12192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601133" y="0"/>
            <a:ext cx="11159067"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609600" y="1439864"/>
            <a:ext cx="11152717"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2" name="Rectangle 46"/>
          <p:cNvSpPr>
            <a:spLocks noGrp="1" noChangeArrowheads="1"/>
          </p:cNvSpPr>
          <p:nvPr>
            <p:ph type="ftr" sz="quarter" idx="3"/>
          </p:nvPr>
        </p:nvSpPr>
        <p:spPr bwMode="auto">
          <a:xfrm>
            <a:off x="0" y="6391276"/>
            <a:ext cx="8128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a:p>
        </p:txBody>
      </p:sp>
      <p:sp>
        <p:nvSpPr>
          <p:cNvPr id="29743" name="Rectangle 47"/>
          <p:cNvSpPr>
            <a:spLocks noGrp="1" noChangeArrowheads="1"/>
          </p:cNvSpPr>
          <p:nvPr>
            <p:ph type="sldNum" sz="quarter" idx="4"/>
          </p:nvPr>
        </p:nvSpPr>
        <p:spPr bwMode="auto">
          <a:xfrm>
            <a:off x="11430000" y="6619876"/>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sp>
        <p:nvSpPr>
          <p:cNvPr id="1034" name="Line 50"/>
          <p:cNvSpPr>
            <a:spLocks noChangeShapeType="1"/>
          </p:cNvSpPr>
          <p:nvPr/>
        </p:nvSpPr>
        <p:spPr bwMode="auto">
          <a:xfrm>
            <a:off x="12194118" y="6202363"/>
            <a:ext cx="11557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5" name="Line 51"/>
          <p:cNvSpPr>
            <a:spLocks noChangeShapeType="1"/>
          </p:cNvSpPr>
          <p:nvPr/>
        </p:nvSpPr>
        <p:spPr bwMode="auto">
          <a:xfrm rot="5400000">
            <a:off x="10084330"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 name="Text Box 52"/>
          <p:cNvSpPr txBox="1">
            <a:spLocks noChangeArrowheads="1"/>
          </p:cNvSpPr>
          <p:nvPr/>
        </p:nvSpPr>
        <p:spPr bwMode="auto">
          <a:xfrm>
            <a:off x="0" y="72009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3" name="圖片 12"/>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84466" y="193869"/>
            <a:ext cx="7461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5"/>
          <p:cNvSpPr>
            <a:spLocks noGrp="1" noChangeArrowheads="1"/>
          </p:cNvSpPr>
          <p:nvPr userDrawn="1"/>
        </p:nvSpPr>
        <p:spPr bwMode="auto">
          <a:xfrm>
            <a:off x="9395486" y="6626527"/>
            <a:ext cx="1976823"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endParaRPr lang="en-US" altLang="zh-TW" dirty="0"/>
          </a:p>
        </p:txBody>
      </p:sp>
      <p:sp>
        <p:nvSpPr>
          <p:cNvPr id="15" name="Text Box 48"/>
          <p:cNvSpPr txBox="1">
            <a:spLocks noChangeArrowheads="1"/>
          </p:cNvSpPr>
          <p:nvPr userDrawn="1"/>
        </p:nvSpPr>
        <p:spPr bwMode="auto">
          <a:xfrm>
            <a:off x="0" y="6616844"/>
            <a:ext cx="94958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428130841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hf hdr="0" ftr="0" dt="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CF1oU304zI&amp;t=252s" TargetMode="External"/><Relationship Id="rId2" Type="http://schemas.openxmlformats.org/officeDocument/2006/relationships/hyperlink" Target="https://www.youtube.com/watch?v=S7_TAve5aNw&amp;t=99s" TargetMode="External"/><Relationship Id="rId1" Type="http://schemas.openxmlformats.org/officeDocument/2006/relationships/slideLayout" Target="../slideLayouts/slideLayout9.xml"/><Relationship Id="rId5" Type="http://schemas.openxmlformats.org/officeDocument/2006/relationships/slide" Target="slide12.xml"/><Relationship Id="rId4" Type="http://schemas.openxmlformats.org/officeDocument/2006/relationships/hyperlink" Target="https://raptormaps.com/" TargetMode="External"/></Relationships>
</file>

<file path=ppt/slides/_rels/slide2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B4CF0C3-B1BC-4CAA-B265-6FB3B8CE48E6}"/>
              </a:ext>
            </a:extLst>
          </p:cNvPr>
          <p:cNvSpPr/>
          <p:nvPr/>
        </p:nvSpPr>
        <p:spPr bwMode="auto">
          <a:xfrm>
            <a:off x="0" y="1904999"/>
            <a:ext cx="12192000" cy="201101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Arial" charset="0"/>
              <a:ea typeface="新細明體" pitchFamily="18" charset="-120"/>
            </a:endParaRPr>
          </a:p>
        </p:txBody>
      </p:sp>
      <p:sp>
        <p:nvSpPr>
          <p:cNvPr id="6" name="標題 5">
            <a:extLst>
              <a:ext uri="{FF2B5EF4-FFF2-40B4-BE49-F238E27FC236}">
                <a16:creationId xmlns:a16="http://schemas.microsoft.com/office/drawing/2014/main" id="{77FE92A4-9867-4F82-AE11-2B058BE53EED}"/>
              </a:ext>
            </a:extLst>
          </p:cNvPr>
          <p:cNvSpPr>
            <a:spLocks noGrp="1"/>
          </p:cNvSpPr>
          <p:nvPr>
            <p:ph type="ctrTitle"/>
          </p:nvPr>
        </p:nvSpPr>
        <p:spPr>
          <a:xfrm>
            <a:off x="1055762" y="1862564"/>
            <a:ext cx="10080476" cy="2215991"/>
          </a:xfrm>
        </p:spPr>
        <p:txBody>
          <a:bodyPr/>
          <a:lstStyle/>
          <a:p>
            <a:pPr marL="12700" algn="ctr">
              <a:spcBef>
                <a:spcPts val="100"/>
              </a:spcBef>
            </a:pPr>
            <a:r>
              <a:rPr lang="en-US" altLang="zh-TW" sz="4800" b="1" dirty="0">
                <a:solidFill>
                  <a:srgbClr val="00B2B3"/>
                </a:solidFill>
                <a:latin typeface="微軟正黑體"/>
              </a:rPr>
              <a:t>FY114</a:t>
            </a:r>
            <a:r>
              <a:rPr lang="zh-TW" altLang="en-US" sz="4800" b="1" dirty="0">
                <a:solidFill>
                  <a:srgbClr val="00B2B3"/>
                </a:solidFill>
                <a:latin typeface="微軟正黑體"/>
              </a:rPr>
              <a:t>服科中心創新前瞻</a:t>
            </a:r>
            <a:br>
              <a:rPr lang="en-US" altLang="zh-TW" sz="4800" b="1" dirty="0">
                <a:solidFill>
                  <a:srgbClr val="00B2B3"/>
                </a:solidFill>
                <a:latin typeface="微軟正黑體"/>
              </a:rPr>
            </a:br>
            <a:r>
              <a:rPr lang="zh-TW" altLang="en-US" sz="4800" b="1" dirty="0">
                <a:solidFill>
                  <a:srgbClr val="00B2B3"/>
                </a:solidFill>
                <a:latin typeface="微軟正黑體"/>
              </a:rPr>
              <a:t>計畫經費及過案分析</a:t>
            </a:r>
            <a:br>
              <a:rPr lang="en-US" altLang="zh-TW" sz="4800" b="1" dirty="0">
                <a:solidFill>
                  <a:srgbClr val="00B2B3"/>
                </a:solidFill>
                <a:latin typeface="微軟正黑體"/>
              </a:rPr>
            </a:br>
            <a:endParaRPr lang="zh-TW" altLang="en-US" sz="4800" b="1" dirty="0">
              <a:solidFill>
                <a:srgbClr val="00B2B3"/>
              </a:solidFill>
              <a:latin typeface="微軟正黑體"/>
            </a:endParaRPr>
          </a:p>
        </p:txBody>
      </p:sp>
      <p:sp>
        <p:nvSpPr>
          <p:cNvPr id="7" name="副標題 6">
            <a:extLst>
              <a:ext uri="{FF2B5EF4-FFF2-40B4-BE49-F238E27FC236}">
                <a16:creationId xmlns:a16="http://schemas.microsoft.com/office/drawing/2014/main" id="{788FA496-2C76-4158-A2D7-47DB8C5EDBE7}"/>
              </a:ext>
            </a:extLst>
          </p:cNvPr>
          <p:cNvSpPr>
            <a:spLocks noGrp="1"/>
          </p:cNvSpPr>
          <p:nvPr>
            <p:ph type="subTitle" idx="4"/>
          </p:nvPr>
        </p:nvSpPr>
        <p:spPr>
          <a:xfrm>
            <a:off x="3061252" y="5400924"/>
            <a:ext cx="5993296" cy="430887"/>
          </a:xfrm>
        </p:spPr>
        <p:txBody>
          <a:bodyPr/>
          <a:lstStyle/>
          <a:p>
            <a:pPr marL="0" indent="0" algn="ctr">
              <a:buNone/>
            </a:pPr>
            <a:r>
              <a:rPr lang="zh-TW" altLang="en-US" sz="2800" dirty="0">
                <a:latin typeface="微軟正黑體" panose="020B0604030504040204" pitchFamily="34" charset="-120"/>
                <a:ea typeface="微軟正黑體" panose="020B0604030504040204" pitchFamily="34" charset="-120"/>
                <a:cs typeface="微軟正黑體"/>
              </a:rPr>
              <a:t>  </a:t>
            </a:r>
            <a:r>
              <a:rPr lang="en-US" altLang="zh-TW" sz="2400" spc="-10" dirty="0">
                <a:latin typeface="微軟正黑體" panose="020B0604030504040204" pitchFamily="34" charset="-120"/>
                <a:ea typeface="微軟正黑體" panose="020B0604030504040204" pitchFamily="34" charset="-120"/>
                <a:cs typeface="Arial"/>
              </a:rPr>
              <a:t>2025/3/6</a:t>
            </a:r>
            <a:endParaRPr lang="en-US" altLang="zh-TW" sz="2800" dirty="0">
              <a:latin typeface="微軟正黑體" panose="020B0604030504040204" pitchFamily="34" charset="-120"/>
              <a:ea typeface="微軟正黑體" panose="020B0604030504040204" pitchFamily="34" charset="-120"/>
              <a:cs typeface="Arial"/>
            </a:endParaRPr>
          </a:p>
        </p:txBody>
      </p:sp>
    </p:spTree>
    <p:extLst>
      <p:ext uri="{BB962C8B-B14F-4D97-AF65-F5344CB8AC3E}">
        <p14:creationId xmlns:p14="http://schemas.microsoft.com/office/powerpoint/2010/main" val="428196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8B3144D-405F-4333-91AA-12CDBE3812EE}"/>
              </a:ext>
            </a:extLst>
          </p:cNvPr>
          <p:cNvSpPr>
            <a:spLocks noGrp="1"/>
          </p:cNvSpPr>
          <p:nvPr>
            <p:ph type="sldNum" sz="quarter" idx="10"/>
          </p:nvPr>
        </p:nvSpPr>
        <p:spPr/>
        <p:txBody>
          <a:bodyPr/>
          <a:lstStyle/>
          <a:p>
            <a:pPr>
              <a:defRPr/>
            </a:pPr>
            <a:fld id="{1A71FFAD-F905-4792-971B-681FA4F61CA8}" type="slidenum">
              <a:rPr lang="en-US" altLang="zh-TW" smtClean="0"/>
              <a:pPr>
                <a:defRPr/>
              </a:pPr>
              <a:t>10</a:t>
            </a:fld>
            <a:endParaRPr lang="en-US" altLang="zh-TW"/>
          </a:p>
        </p:txBody>
      </p:sp>
      <p:graphicFrame>
        <p:nvGraphicFramePr>
          <p:cNvPr id="4" name="表格 3">
            <a:extLst>
              <a:ext uri="{FF2B5EF4-FFF2-40B4-BE49-F238E27FC236}">
                <a16:creationId xmlns:a16="http://schemas.microsoft.com/office/drawing/2014/main" id="{23A96E0F-E9DF-4E84-9878-E2985ABFE030}"/>
              </a:ext>
            </a:extLst>
          </p:cNvPr>
          <p:cNvGraphicFramePr>
            <a:graphicFrameLocks noGrp="1"/>
          </p:cNvGraphicFramePr>
          <p:nvPr>
            <p:extLst>
              <p:ext uri="{D42A27DB-BD31-4B8C-83A1-F6EECF244321}">
                <p14:modId xmlns:p14="http://schemas.microsoft.com/office/powerpoint/2010/main" val="2114467308"/>
              </p:ext>
            </p:extLst>
          </p:nvPr>
        </p:nvGraphicFramePr>
        <p:xfrm>
          <a:off x="219075" y="1605465"/>
          <a:ext cx="11677650" cy="4618444"/>
        </p:xfrm>
        <a:graphic>
          <a:graphicData uri="http://schemas.openxmlformats.org/drawingml/2006/table">
            <a:tbl>
              <a:tblPr firstRow="1" firstCol="1" bandRow="1">
                <a:tableStyleId>{74C1A8A3-306A-4EB7-A6B1-4F7E0EB9C5D6}</a:tableStyleId>
              </a:tblPr>
              <a:tblGrid>
                <a:gridCol w="390584">
                  <a:extLst>
                    <a:ext uri="{9D8B030D-6E8A-4147-A177-3AD203B41FA5}">
                      <a16:colId xmlns:a16="http://schemas.microsoft.com/office/drawing/2014/main" val="1210731350"/>
                    </a:ext>
                  </a:extLst>
                </a:gridCol>
                <a:gridCol w="279133">
                  <a:extLst>
                    <a:ext uri="{9D8B030D-6E8A-4147-A177-3AD203B41FA5}">
                      <a16:colId xmlns:a16="http://schemas.microsoft.com/office/drawing/2014/main" val="1323219929"/>
                    </a:ext>
                  </a:extLst>
                </a:gridCol>
                <a:gridCol w="3578433">
                  <a:extLst>
                    <a:ext uri="{9D8B030D-6E8A-4147-A177-3AD203B41FA5}">
                      <a16:colId xmlns:a16="http://schemas.microsoft.com/office/drawing/2014/main" val="1808778349"/>
                    </a:ext>
                  </a:extLst>
                </a:gridCol>
                <a:gridCol w="742950">
                  <a:extLst>
                    <a:ext uri="{9D8B030D-6E8A-4147-A177-3AD203B41FA5}">
                      <a16:colId xmlns:a16="http://schemas.microsoft.com/office/drawing/2014/main" val="48787528"/>
                    </a:ext>
                  </a:extLst>
                </a:gridCol>
                <a:gridCol w="1266825">
                  <a:extLst>
                    <a:ext uri="{9D8B030D-6E8A-4147-A177-3AD203B41FA5}">
                      <a16:colId xmlns:a16="http://schemas.microsoft.com/office/drawing/2014/main" val="3054472311"/>
                    </a:ext>
                  </a:extLst>
                </a:gridCol>
                <a:gridCol w="680885">
                  <a:extLst>
                    <a:ext uri="{9D8B030D-6E8A-4147-A177-3AD203B41FA5}">
                      <a16:colId xmlns:a16="http://schemas.microsoft.com/office/drawing/2014/main" val="1821355829"/>
                    </a:ext>
                  </a:extLst>
                </a:gridCol>
                <a:gridCol w="947768">
                  <a:extLst>
                    <a:ext uri="{9D8B030D-6E8A-4147-A177-3AD203B41FA5}">
                      <a16:colId xmlns:a16="http://schemas.microsoft.com/office/drawing/2014/main" val="3440412951"/>
                    </a:ext>
                  </a:extLst>
                </a:gridCol>
                <a:gridCol w="947768">
                  <a:extLst>
                    <a:ext uri="{9D8B030D-6E8A-4147-A177-3AD203B41FA5}">
                      <a16:colId xmlns:a16="http://schemas.microsoft.com/office/drawing/2014/main" val="3389933947"/>
                    </a:ext>
                  </a:extLst>
                </a:gridCol>
                <a:gridCol w="947768">
                  <a:extLst>
                    <a:ext uri="{9D8B030D-6E8A-4147-A177-3AD203B41FA5}">
                      <a16:colId xmlns:a16="http://schemas.microsoft.com/office/drawing/2014/main" val="1414475932"/>
                    </a:ext>
                  </a:extLst>
                </a:gridCol>
                <a:gridCol w="947768">
                  <a:extLst>
                    <a:ext uri="{9D8B030D-6E8A-4147-A177-3AD203B41FA5}">
                      <a16:colId xmlns:a16="http://schemas.microsoft.com/office/drawing/2014/main" val="172586320"/>
                    </a:ext>
                  </a:extLst>
                </a:gridCol>
                <a:gridCol w="947768">
                  <a:extLst>
                    <a:ext uri="{9D8B030D-6E8A-4147-A177-3AD203B41FA5}">
                      <a16:colId xmlns:a16="http://schemas.microsoft.com/office/drawing/2014/main" val="2939536320"/>
                    </a:ext>
                  </a:extLst>
                </a:gridCol>
              </a:tblGrid>
              <a:tr h="652875">
                <a:tc>
                  <a:txBody>
                    <a:bodyPr/>
                    <a:lstStyle/>
                    <a:p>
                      <a:pPr algn="ctr"/>
                      <a:endParaRPr lang="zh-TW" sz="12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序</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sz="1400" dirty="0">
                          <a:effectLst/>
                        </a:rPr>
                        <a:t>計畫名稱</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sz="1400" dirty="0">
                          <a:effectLst/>
                        </a:rPr>
                        <a:t>主辦</a:t>
                      </a:r>
                      <a:endParaRPr lang="en-US" altLang="zh-TW" sz="1400" dirty="0">
                        <a:effectLst/>
                      </a:endParaRPr>
                    </a:p>
                    <a:p>
                      <a:pPr algn="ctr"/>
                      <a:r>
                        <a:rPr lang="zh-TW" sz="1400" dirty="0">
                          <a:effectLst/>
                        </a:rPr>
                        <a:t>單位</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sz="1400" dirty="0">
                          <a:effectLst/>
                        </a:rPr>
                        <a:t>協辦單位</a:t>
                      </a:r>
                      <a:endParaRPr lang="zh-TW" sz="14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sz="1400" dirty="0">
                          <a:effectLst/>
                        </a:rPr>
                        <a:t>提案人</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altLang="en-US" sz="1400" dirty="0">
                          <a:effectLst/>
                          <a:latin typeface="+mn-ea"/>
                          <a:ea typeface="+mn-ea"/>
                        </a:rPr>
                        <a:t>審查結果</a:t>
                      </a:r>
                      <a:endParaRPr lang="zh-TW" sz="14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sz="1200" dirty="0">
                          <a:effectLst/>
                        </a:rPr>
                        <a:t>計畫總經費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860D"/>
                    </a:solidFill>
                  </a:tcPr>
                </a:tc>
                <a:tc>
                  <a:txBody>
                    <a:bodyPr/>
                    <a:lstStyle/>
                    <a:p>
                      <a:pPr algn="ctr"/>
                      <a:r>
                        <a:rPr lang="zh-TW" sz="1200" dirty="0">
                          <a:effectLst/>
                        </a:rPr>
                        <a:t>單位配合經費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860D"/>
                    </a:solidFill>
                  </a:tcPr>
                </a:tc>
                <a:tc>
                  <a:txBody>
                    <a:bodyPr/>
                    <a:lstStyle/>
                    <a:p>
                      <a:pPr algn="ctr"/>
                      <a:r>
                        <a:rPr lang="zh-TW" sz="1200" dirty="0">
                          <a:effectLst/>
                        </a:rPr>
                        <a:t>申請院前瞻</a:t>
                      </a:r>
                      <a:endParaRPr lang="en-US" altLang="zh-TW" sz="1200" dirty="0">
                        <a:effectLst/>
                      </a:endParaRPr>
                    </a:p>
                    <a:p>
                      <a:pPr algn="ctr"/>
                      <a:r>
                        <a:rPr lang="zh-TW" sz="1200" dirty="0">
                          <a:effectLst/>
                        </a:rPr>
                        <a:t>補助經費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860D"/>
                    </a:solidFill>
                  </a:tcPr>
                </a:tc>
                <a:tc>
                  <a:txBody>
                    <a:bodyPr/>
                    <a:lstStyle/>
                    <a:p>
                      <a:pPr algn="ctr"/>
                      <a:r>
                        <a:rPr lang="zh-TW" sz="1200" dirty="0">
                          <a:effectLst/>
                        </a:rPr>
                        <a:t>核定院前瞻</a:t>
                      </a:r>
                      <a:endParaRPr lang="en-US" altLang="zh-TW" sz="1200" dirty="0">
                        <a:effectLst/>
                      </a:endParaRPr>
                    </a:p>
                    <a:p>
                      <a:pPr algn="ctr"/>
                      <a:r>
                        <a:rPr lang="zh-TW" sz="1200" dirty="0">
                          <a:effectLst/>
                        </a:rPr>
                        <a:t>補助經費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860D"/>
                    </a:solidFill>
                  </a:tcPr>
                </a:tc>
                <a:extLst>
                  <a:ext uri="{0D108BD9-81ED-4DB2-BD59-A6C34878D82A}">
                    <a16:rowId xmlns:a16="http://schemas.microsoft.com/office/drawing/2014/main" val="2423025633"/>
                  </a:ext>
                </a:extLst>
              </a:tr>
              <a:tr h="444305">
                <a:tc rowSpan="6">
                  <a:txBody>
                    <a:bodyPr/>
                    <a:lstStyle/>
                    <a:p>
                      <a:pPr algn="ctr"/>
                      <a:r>
                        <a:rPr lang="zh-TW" altLang="en-US" sz="1600" dirty="0">
                          <a:effectLst/>
                        </a:rPr>
                        <a:t>主</a:t>
                      </a:r>
                      <a:endParaRPr lang="en-US" altLang="zh-TW" sz="1600" dirty="0">
                        <a:effectLst/>
                      </a:endParaRPr>
                    </a:p>
                    <a:p>
                      <a:pPr algn="ctr"/>
                      <a:r>
                        <a:rPr lang="zh-TW" altLang="en-US" sz="1600" dirty="0">
                          <a:effectLst/>
                        </a:rPr>
                        <a:t>題</a:t>
                      </a:r>
                      <a:endParaRPr lang="en-US" altLang="zh-TW" sz="1600" dirty="0">
                        <a:effectLst/>
                      </a:endParaRPr>
                    </a:p>
                    <a:p>
                      <a:pPr algn="ctr"/>
                      <a:r>
                        <a:rPr lang="zh-TW" altLang="en-US" sz="1600" dirty="0">
                          <a:effectLst/>
                        </a:rPr>
                        <a:t>型</a:t>
                      </a: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sz="1400" dirty="0">
                          <a:effectLst/>
                        </a:rPr>
                        <a:t>1</a:t>
                      </a:r>
                      <a:endParaRPr lang="zh-TW" sz="1400" dirty="0">
                        <a:effectLst/>
                        <a:latin typeface="+mn-ea"/>
                        <a:ea typeface="+mn-ea"/>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非皮膚接觸式腦波感知與語言意念分析技術</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電光所</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資通所</a:t>
                      </a:r>
                      <a:r>
                        <a:rPr lang="en-US" sz="1200" kern="1200" dirty="0">
                          <a:solidFill>
                            <a:schemeClr val="dk1"/>
                          </a:solidFill>
                          <a:effectLst/>
                          <a:latin typeface="+mn-lt"/>
                          <a:ea typeface="+mn-ea"/>
                          <a:cs typeface="+mn-cs"/>
                        </a:rPr>
                        <a:t>​</a:t>
                      </a:r>
                      <a:endParaRPr lang="zh-TW" altLang="en-US" sz="12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柯宏憲</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dirty="0">
                          <a:solidFill>
                            <a:srgbClr val="0000FF"/>
                          </a:solidFill>
                          <a:effectLst/>
                          <a:latin typeface="微軟正黑體" panose="020B0604030504040204" pitchFamily="34" charset="-120"/>
                          <a:ea typeface="微軟正黑體" panose="020B0604030504040204" pitchFamily="34" charset="-120"/>
                        </a:rPr>
                        <a:t>初審未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ctr"/>
                      <a:endParaRPr lang="zh-TW" sz="1200" dirty="0">
                        <a:effectLst/>
                        <a:latin typeface="Calibri" panose="020F0502020204030204" pitchFamily="34" charset="0"/>
                        <a:ea typeface="新細明體" panose="02020500000000000000" pitchFamily="18" charset="-120"/>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chemeClr val="bg1"/>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chemeClr val="bg1"/>
                    </a:solidFill>
                  </a:tcPr>
                </a:tc>
                <a:tc>
                  <a:txBody>
                    <a:bodyPr/>
                    <a:lstStyle/>
                    <a:p>
                      <a:pPr algn="ctr"/>
                      <a:endParaRPr lang="zh-TW" sz="1200" dirty="0">
                        <a:effectLst/>
                        <a:latin typeface="Calibri" panose="020F0502020204030204" pitchFamily="34" charset="0"/>
                        <a:ea typeface="新細明體" panose="02020500000000000000" pitchFamily="18" charset="-120"/>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chemeClr val="bg1"/>
                    </a:solidFill>
                  </a:tcPr>
                </a:tc>
                <a:tc>
                  <a:txBody>
                    <a:bodyPr/>
                    <a:lstStyle/>
                    <a:p>
                      <a:pPr marL="0" algn="ctr" defTabSz="914400" rtl="0" eaLnBrk="1" latinLnBrk="0" hangingPunct="1"/>
                      <a:endParaRPr lang="zh-TW" altLang="en-US" sz="1200" b="1" kern="1200" dirty="0">
                        <a:solidFill>
                          <a:schemeClr val="bg2">
                            <a:lumMod val="50000"/>
                          </a:schemeClr>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chemeClr val="bg1"/>
                    </a:solidFill>
                  </a:tcPr>
                </a:tc>
                <a:extLst>
                  <a:ext uri="{0D108BD9-81ED-4DB2-BD59-A6C34878D82A}">
                    <a16:rowId xmlns:a16="http://schemas.microsoft.com/office/drawing/2014/main" val="3455536940"/>
                  </a:ext>
                </a:extLst>
              </a:tr>
              <a:tr h="521220">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sz="1400" dirty="0">
                          <a:effectLst/>
                        </a:rPr>
                        <a:t>2</a:t>
                      </a:r>
                      <a:endParaRPr lang="zh-TW" sz="1400" dirty="0">
                        <a:effectLst/>
                        <a:latin typeface="+mn-ea"/>
                        <a:ea typeface="+mn-ea"/>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BCI </a:t>
                      </a:r>
                      <a:r>
                        <a:rPr lang="zh-TW" altLang="en-US" sz="1400" kern="1200" dirty="0">
                          <a:solidFill>
                            <a:schemeClr val="dk1"/>
                          </a:solidFill>
                          <a:effectLst/>
                          <a:latin typeface="+mn-lt"/>
                          <a:ea typeface="+mn-ea"/>
                          <a:cs typeface="+mn-cs"/>
                        </a:rPr>
                        <a:t>運動意念感知與回饋服務應用系統</a:t>
                      </a:r>
                      <a:r>
                        <a:rPr lang="en-US" sz="1400" kern="1200" dirty="0">
                          <a:solidFill>
                            <a:schemeClr val="dk1"/>
                          </a:solidFill>
                          <a:effectLst/>
                          <a:latin typeface="+mn-lt"/>
                          <a:ea typeface="+mn-ea"/>
                          <a:cs typeface="+mn-cs"/>
                        </a:rPr>
                        <a:t>- </a:t>
                      </a:r>
                    </a:p>
                    <a:p>
                      <a:pPr marL="0" algn="ctr" defTabSz="914400" rtl="0" eaLnBrk="1" latinLnBrk="0" hangingPunct="1"/>
                      <a:r>
                        <a:rPr lang="zh-TW" altLang="en-US" sz="1400" kern="1200" dirty="0">
                          <a:solidFill>
                            <a:schemeClr val="dk1"/>
                          </a:solidFill>
                          <a:effectLst/>
                          <a:latin typeface="+mn-lt"/>
                          <a:ea typeface="+mn-ea"/>
                          <a:cs typeface="+mn-cs"/>
                        </a:rPr>
                        <a:t>以射箭運動訓練為例</a:t>
                      </a:r>
                      <a:r>
                        <a:rPr lang="en-US" sz="1400" kern="1200" dirty="0">
                          <a:solidFill>
                            <a:schemeClr val="dk1"/>
                          </a:solidFill>
                          <a:effectLst/>
                          <a:latin typeface="+mn-lt"/>
                          <a:ea typeface="+mn-ea"/>
                          <a:cs typeface="+mn-cs"/>
                        </a:rPr>
                        <a:t>​</a:t>
                      </a:r>
                      <a:endParaRPr lang="zh-TW" altLang="en-US" sz="14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服科中心</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生醫所、電光系統所、機械所</a:t>
                      </a:r>
                      <a:r>
                        <a:rPr lang="en-US" sz="1200" kern="1200" dirty="0">
                          <a:solidFill>
                            <a:schemeClr val="dk1"/>
                          </a:solidFill>
                          <a:effectLst/>
                          <a:latin typeface="+mn-lt"/>
                          <a:ea typeface="+mn-ea"/>
                          <a:cs typeface="+mn-cs"/>
                        </a:rPr>
                        <a:t>​</a:t>
                      </a:r>
                      <a:endParaRPr lang="zh-TW" altLang="en-US" sz="12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zh-TW" sz="1300" kern="1200" dirty="0">
                          <a:solidFill>
                            <a:schemeClr val="dk1"/>
                          </a:solidFill>
                          <a:effectLst/>
                          <a:latin typeface="+mn-lt"/>
                          <a:ea typeface="+mn-ea"/>
                          <a:cs typeface="+mn-cs"/>
                        </a:rPr>
                        <a:t>柯立偉</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rPr>
                        <a:t>通過</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algn="ctr"/>
                      <a:r>
                        <a:rPr lang="en-US" sz="1400" dirty="0">
                          <a:effectLst/>
                        </a:rPr>
                        <a:t>18,000</a:t>
                      </a:r>
                      <a:endParaRPr lang="zh-TW" sz="1400" dirty="0">
                        <a:effectLst/>
                        <a:latin typeface="Calibri" panose="020F0502020204030204" pitchFamily="34" charset="0"/>
                        <a:ea typeface="新細明體" panose="02020500000000000000" pitchFamily="18" charset="-120"/>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rgbClr val="FFFFCC"/>
                    </a:solidFill>
                  </a:tcPr>
                </a:tc>
                <a:tc>
                  <a:txBody>
                    <a:bodyPr/>
                    <a:lstStyle/>
                    <a:p>
                      <a:pPr algn="ctr"/>
                      <a:r>
                        <a:rPr lang="en-US" sz="1400" dirty="0">
                          <a:effectLst/>
                        </a:rPr>
                        <a:t>18,000</a:t>
                      </a:r>
                      <a:endParaRPr lang="zh-TW" sz="1400" dirty="0">
                        <a:effectLst/>
                        <a:latin typeface="Calibri" panose="020F0502020204030204" pitchFamily="34" charset="0"/>
                        <a:ea typeface="新細明體" panose="02020500000000000000" pitchFamily="18" charset="-120"/>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en-US" altLang="zh-TW" sz="1400" b="1" kern="1200" dirty="0">
                          <a:solidFill>
                            <a:schemeClr val="bg2">
                              <a:lumMod val="50000"/>
                            </a:schemeClr>
                          </a:solidFill>
                          <a:effectLst/>
                          <a:latin typeface="+mn-lt"/>
                          <a:ea typeface="+mn-ea"/>
                          <a:cs typeface="+mn-cs"/>
                        </a:rPr>
                        <a:t>7,000</a:t>
                      </a:r>
                      <a:endParaRPr lang="zh-TW" altLang="en-US" sz="1400" b="1" kern="1200" dirty="0">
                        <a:solidFill>
                          <a:schemeClr val="bg2">
                            <a:lumMod val="50000"/>
                          </a:schemeClr>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4158600324"/>
                  </a:ext>
                </a:extLst>
              </a:tr>
              <a:tr h="513836">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sz="1400" dirty="0">
                          <a:effectLst/>
                        </a:rPr>
                        <a:t>3</a:t>
                      </a:r>
                      <a:endParaRPr lang="zh-TW" sz="1400" dirty="0">
                        <a:effectLst/>
                        <a:latin typeface="+mn-ea"/>
                        <a:ea typeface="+mn-ea"/>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多模態</a:t>
                      </a:r>
                      <a:r>
                        <a:rPr lang="en-US" sz="1400" kern="1200" dirty="0">
                          <a:solidFill>
                            <a:schemeClr val="dk1"/>
                          </a:solidFill>
                          <a:effectLst/>
                          <a:latin typeface="+mn-lt"/>
                          <a:ea typeface="+mn-ea"/>
                          <a:cs typeface="+mn-cs"/>
                        </a:rPr>
                        <a:t>BCI</a:t>
                      </a:r>
                      <a:r>
                        <a:rPr lang="zh-TW" altLang="en-US" sz="1400" kern="1200" dirty="0">
                          <a:solidFill>
                            <a:schemeClr val="dk1"/>
                          </a:solidFill>
                          <a:effectLst/>
                          <a:latin typeface="+mn-lt"/>
                          <a:ea typeface="+mn-ea"/>
                          <a:cs typeface="+mn-cs"/>
                        </a:rPr>
                        <a:t>感測與神經回饋賦能之</a:t>
                      </a:r>
                      <a:r>
                        <a:rPr lang="en-US" sz="1400" kern="1200" dirty="0">
                          <a:solidFill>
                            <a:schemeClr val="dk1"/>
                          </a:solidFill>
                          <a:effectLst/>
                          <a:latin typeface="+mn-lt"/>
                          <a:ea typeface="+mn-ea"/>
                          <a:cs typeface="+mn-cs"/>
                        </a:rPr>
                        <a:t>AI</a:t>
                      </a:r>
                      <a:r>
                        <a:rPr lang="zh-TW" altLang="en-US" sz="1400" kern="1200" dirty="0">
                          <a:solidFill>
                            <a:schemeClr val="dk1"/>
                          </a:solidFill>
                          <a:effectLst/>
                          <a:latin typeface="+mn-lt"/>
                          <a:ea typeface="+mn-ea"/>
                          <a:cs typeface="+mn-cs"/>
                        </a:rPr>
                        <a:t>腦機介面研究計畫</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資通所</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生醫所、機械所、產科國際所</a:t>
                      </a:r>
                      <a:r>
                        <a:rPr lang="en-US" sz="1200" kern="1200" dirty="0">
                          <a:solidFill>
                            <a:schemeClr val="dk1"/>
                          </a:solidFill>
                          <a:effectLst/>
                          <a:latin typeface="+mn-lt"/>
                          <a:ea typeface="+mn-ea"/>
                          <a:cs typeface="+mn-cs"/>
                        </a:rPr>
                        <a:t>​</a:t>
                      </a:r>
                      <a:endParaRPr lang="zh-TW" altLang="en-US" sz="12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連俊宏</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rPr>
                        <a:t>通過</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18,000</a:t>
                      </a:r>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kern="1200" noProof="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chemeClr val="bg1"/>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18,000</a:t>
                      </a:r>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1400" b="1" kern="1200" dirty="0">
                          <a:solidFill>
                            <a:schemeClr val="bg2">
                              <a:lumMod val="50000"/>
                            </a:schemeClr>
                          </a:solidFill>
                          <a:effectLst/>
                          <a:latin typeface="+mn-lt"/>
                          <a:ea typeface="+mn-ea"/>
                          <a:cs typeface="+mn-cs"/>
                        </a:rPr>
                        <a:t>13,000</a:t>
                      </a:r>
                      <a:endParaRPr lang="zh-TW" altLang="en-US" sz="1400" b="1" kern="1200" dirty="0">
                        <a:solidFill>
                          <a:schemeClr val="bg2">
                            <a:lumMod val="50000"/>
                          </a:schemeClr>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9711171"/>
                  </a:ext>
                </a:extLst>
              </a:tr>
              <a:tr h="468736">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altLang="zh-TW" sz="1400" dirty="0">
                          <a:effectLst/>
                          <a:latin typeface="+mn-ea"/>
                          <a:ea typeface="+mn-ea"/>
                        </a:rPr>
                        <a:t>4</a:t>
                      </a:r>
                      <a:endParaRPr lang="zh-TW" sz="1400" dirty="0">
                        <a:effectLst/>
                        <a:latin typeface="+mn-ea"/>
                        <a:ea typeface="+mn-ea"/>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多覺共融之人機互動技術</a:t>
                      </a:r>
                      <a:r>
                        <a:rPr lang="en-US" sz="1200" kern="1200" dirty="0">
                          <a:solidFill>
                            <a:srgbClr val="3B8289"/>
                          </a:solidFill>
                          <a:effectLst/>
                          <a:latin typeface="+mn-lt"/>
                          <a:ea typeface="+mn-ea"/>
                          <a:cs typeface="+mn-cs"/>
                        </a:rPr>
                        <a:t>​</a:t>
                      </a:r>
                      <a:r>
                        <a:rPr lang="zh-TW" altLang="en-US" sz="1200" kern="1200" dirty="0">
                          <a:solidFill>
                            <a:srgbClr val="3B8289"/>
                          </a:solidFill>
                          <a:effectLst/>
                          <a:latin typeface="+mn-lt"/>
                          <a:ea typeface="+mn-ea"/>
                          <a:cs typeface="+mn-cs"/>
                        </a:rPr>
                        <a:t>*延續</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機械所</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電光系統所、</a:t>
                      </a:r>
                      <a:endParaRPr lang="en-US" altLang="zh-TW" sz="1200" kern="1200" dirty="0">
                        <a:solidFill>
                          <a:schemeClr val="dk1"/>
                        </a:solidFill>
                        <a:effectLst/>
                        <a:latin typeface="+mn-lt"/>
                        <a:ea typeface="+mn-ea"/>
                        <a:cs typeface="+mn-cs"/>
                      </a:endParaRPr>
                    </a:p>
                    <a:p>
                      <a:pPr marL="0" algn="ctr" defTabSz="914400" rtl="0" eaLnBrk="1" latinLnBrk="0" hangingPunct="1"/>
                      <a:r>
                        <a:rPr lang="zh-TW" altLang="en-US" sz="1200" kern="1200" dirty="0">
                          <a:solidFill>
                            <a:schemeClr val="dk1"/>
                          </a:solidFill>
                          <a:effectLst/>
                          <a:latin typeface="+mn-lt"/>
                          <a:ea typeface="+mn-ea"/>
                          <a:cs typeface="+mn-cs"/>
                        </a:rPr>
                        <a:t>產科國際所</a:t>
                      </a:r>
                      <a:r>
                        <a:rPr lang="en-US" sz="1200" kern="1200" dirty="0">
                          <a:solidFill>
                            <a:schemeClr val="dk1"/>
                          </a:solidFill>
                          <a:effectLst/>
                          <a:latin typeface="+mn-lt"/>
                          <a:ea typeface="+mn-ea"/>
                          <a:cs typeface="+mn-cs"/>
                        </a:rPr>
                        <a:t>​</a:t>
                      </a:r>
                      <a:endParaRPr lang="zh-TW" altLang="en-US" sz="12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黃甦</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rPr>
                        <a:t>通過</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10,000</a:t>
                      </a:r>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kern="1200" noProof="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chemeClr val="bg1"/>
                    </a:solidFill>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10,000</a:t>
                      </a:r>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1400" b="1" kern="1200" dirty="0">
                          <a:solidFill>
                            <a:schemeClr val="bg2">
                              <a:lumMod val="50000"/>
                            </a:schemeClr>
                          </a:solidFill>
                          <a:effectLst/>
                          <a:latin typeface="+mn-lt"/>
                          <a:ea typeface="+mn-ea"/>
                          <a:cs typeface="+mn-cs"/>
                        </a:rPr>
                        <a:t>10,000</a:t>
                      </a:r>
                      <a:endParaRPr lang="zh-TW" altLang="en-US" sz="1400" b="1" kern="1200" dirty="0">
                        <a:solidFill>
                          <a:schemeClr val="bg2">
                            <a:lumMod val="50000"/>
                          </a:schemeClr>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56934380"/>
                  </a:ext>
                </a:extLst>
              </a:tr>
              <a:tr h="468736">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altLang="zh-TW" sz="1400" dirty="0">
                          <a:effectLst/>
                          <a:latin typeface="+mn-ea"/>
                          <a:ea typeface="+mn-ea"/>
                        </a:rPr>
                        <a:t>5</a:t>
                      </a:r>
                      <a:endParaRPr lang="zh-TW" sz="1400" dirty="0">
                        <a:effectLst/>
                        <a:latin typeface="+mn-ea"/>
                        <a:ea typeface="+mn-ea"/>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可適應不同環境和任務需求的可變形機器人</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機械所</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電光系統所、</a:t>
                      </a:r>
                      <a:endParaRPr lang="en-US" altLang="zh-TW" sz="1200" kern="1200" dirty="0">
                        <a:solidFill>
                          <a:schemeClr val="dk1"/>
                        </a:solidFill>
                        <a:effectLst/>
                        <a:latin typeface="+mn-lt"/>
                        <a:ea typeface="+mn-ea"/>
                        <a:cs typeface="+mn-cs"/>
                      </a:endParaRPr>
                    </a:p>
                    <a:p>
                      <a:pPr marL="0" algn="ctr" defTabSz="914400" rtl="0" eaLnBrk="1" latinLnBrk="0" hangingPunct="1"/>
                      <a:r>
                        <a:rPr lang="zh-TW" altLang="en-US" sz="1200" kern="1200" dirty="0">
                          <a:solidFill>
                            <a:schemeClr val="dk1"/>
                          </a:solidFill>
                          <a:effectLst/>
                          <a:latin typeface="+mn-lt"/>
                          <a:ea typeface="+mn-ea"/>
                          <a:cs typeface="+mn-cs"/>
                        </a:rPr>
                        <a:t>資通所、南分院</a:t>
                      </a:r>
                      <a:r>
                        <a:rPr lang="en-US" sz="1200" kern="1200" dirty="0">
                          <a:solidFill>
                            <a:schemeClr val="dk1"/>
                          </a:solidFill>
                          <a:effectLst/>
                          <a:latin typeface="+mn-lt"/>
                          <a:ea typeface="+mn-ea"/>
                          <a:cs typeface="+mn-cs"/>
                        </a:rPr>
                        <a:t>​</a:t>
                      </a:r>
                      <a:endParaRPr lang="zh-TW" altLang="en-US" sz="12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黃甦</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dirty="0">
                          <a:solidFill>
                            <a:srgbClr val="0000FF"/>
                          </a:solidFill>
                          <a:effectLst/>
                          <a:latin typeface="微軟正黑體" panose="020B0604030504040204" pitchFamily="34" charset="-120"/>
                          <a:ea typeface="微軟正黑體" panose="020B0604030504040204" pitchFamily="34" charset="-120"/>
                        </a:rPr>
                        <a:t>初審未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kern="1200" noProof="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chemeClr val="bg1"/>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chemeClr val="bg1"/>
                    </a:solidFill>
                  </a:tcPr>
                </a:tc>
                <a:tc>
                  <a:txBody>
                    <a:bodyPr/>
                    <a:lstStyle/>
                    <a:p>
                      <a:pPr marL="0" algn="ctr" defTabSz="914400" rtl="0" eaLnBrk="1" latinLnBrk="0" hangingPunct="1"/>
                      <a:endParaRPr lang="zh-TW" altLang="en-US" sz="1400" b="1" kern="1200" dirty="0">
                        <a:solidFill>
                          <a:schemeClr val="bg2">
                            <a:lumMod val="50000"/>
                          </a:schemeClr>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chemeClr val="bg1"/>
                    </a:solidFill>
                  </a:tcPr>
                </a:tc>
                <a:extLst>
                  <a:ext uri="{0D108BD9-81ED-4DB2-BD59-A6C34878D82A}">
                    <a16:rowId xmlns:a16="http://schemas.microsoft.com/office/drawing/2014/main" val="482976303"/>
                  </a:ext>
                </a:extLst>
              </a:tr>
              <a:tr h="468736">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altLang="zh-TW" sz="1400" dirty="0">
                          <a:effectLst/>
                          <a:latin typeface="+mn-ea"/>
                          <a:ea typeface="+mn-ea"/>
                        </a:rPr>
                        <a:t>6</a:t>
                      </a:r>
                      <a:endParaRPr lang="zh-TW" sz="1400" dirty="0">
                        <a:effectLst/>
                        <a:latin typeface="+mn-ea"/>
                        <a:ea typeface="+mn-ea"/>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3D</a:t>
                      </a:r>
                      <a:r>
                        <a:rPr lang="zh-TW" altLang="en-US" sz="1400" kern="1200" dirty="0">
                          <a:solidFill>
                            <a:schemeClr val="dk1"/>
                          </a:solidFill>
                          <a:effectLst/>
                          <a:latin typeface="+mn-lt"/>
                          <a:ea typeface="+mn-ea"/>
                          <a:cs typeface="+mn-cs"/>
                        </a:rPr>
                        <a:t>場景重建理解與數位雙生影像資料生成</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資通所</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中分院、服科中心</a:t>
                      </a:r>
                      <a:r>
                        <a:rPr lang="en-US" sz="1200" kern="1200" dirty="0">
                          <a:solidFill>
                            <a:schemeClr val="dk1"/>
                          </a:solidFill>
                          <a:effectLst/>
                          <a:latin typeface="+mn-lt"/>
                          <a:ea typeface="+mn-ea"/>
                          <a:cs typeface="+mn-cs"/>
                        </a:rPr>
                        <a:t>​</a:t>
                      </a:r>
                      <a:endParaRPr lang="zh-TW" altLang="en-US" sz="12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王恩慈</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mn-lt"/>
                          <a:ea typeface="+mn-ea"/>
                          <a:cs typeface="+mn-cs"/>
                        </a:rPr>
                        <a:t>通過</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en-US" sz="1400" kern="1200">
                          <a:solidFill>
                            <a:schemeClr val="dk1"/>
                          </a:solidFill>
                          <a:effectLst/>
                          <a:latin typeface="+mn-lt"/>
                          <a:ea typeface="+mn-ea"/>
                          <a:cs typeface="+mn-cs"/>
                        </a:rPr>
                        <a:t>18,000</a:t>
                      </a:r>
                      <a:endParaRPr lang="zh-TW" altLang="en-US" sz="1400" kern="120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rgbClr val="CCFFFF"/>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18,000</a:t>
                      </a:r>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en-US" sz="1400" b="1" kern="1200" dirty="0">
                          <a:solidFill>
                            <a:schemeClr val="bg2">
                              <a:lumMod val="50000"/>
                            </a:schemeClr>
                          </a:solidFill>
                          <a:effectLst/>
                          <a:latin typeface="+mn-lt"/>
                          <a:ea typeface="+mn-ea"/>
                          <a:cs typeface="+mn-cs"/>
                        </a:rPr>
                        <a:t>8,000</a:t>
                      </a:r>
                      <a:endParaRPr lang="zh-TW" altLang="en-US" sz="1400" b="1" kern="1200" dirty="0">
                        <a:solidFill>
                          <a:schemeClr val="bg2">
                            <a:lumMod val="50000"/>
                          </a:schemeClr>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048097234"/>
                  </a:ext>
                </a:extLst>
              </a:tr>
              <a:tr h="540000">
                <a:tc rowSpan="2">
                  <a:txBody>
                    <a:bodyPr/>
                    <a:lstStyle/>
                    <a:p>
                      <a:pPr algn="ctr"/>
                      <a:r>
                        <a:rPr lang="zh-TW" altLang="en-US" sz="1600" dirty="0">
                          <a:effectLst/>
                        </a:rPr>
                        <a:t>競</a:t>
                      </a:r>
                      <a:endParaRPr lang="en-US" altLang="zh-TW" sz="1600" dirty="0">
                        <a:effectLst/>
                      </a:endParaRPr>
                    </a:p>
                    <a:p>
                      <a:pPr algn="ctr"/>
                      <a:r>
                        <a:rPr lang="zh-TW" altLang="en-US" sz="1600" dirty="0">
                          <a:effectLst/>
                        </a:rPr>
                        <a:t>爭</a:t>
                      </a:r>
                      <a:endParaRPr lang="en-US" altLang="zh-TW" sz="1600" dirty="0">
                        <a:effectLst/>
                      </a:endParaRPr>
                    </a:p>
                    <a:p>
                      <a:pPr algn="ctr"/>
                      <a:r>
                        <a:rPr lang="zh-TW" altLang="en-US" sz="1600" dirty="0">
                          <a:effectLst/>
                        </a:rPr>
                        <a:t>型</a:t>
                      </a: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sz="1400" dirty="0">
                          <a:effectLst/>
                        </a:rPr>
                        <a:t>1</a:t>
                      </a:r>
                      <a:endParaRPr lang="zh-TW" sz="1400" dirty="0">
                        <a:effectLst/>
                        <a:latin typeface="Calibri" panose="020F0502020204030204" pitchFamily="34" charset="0"/>
                        <a:ea typeface="新細明體" panose="02020500000000000000" pitchFamily="18" charset="-120"/>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zh-TW" altLang="en-US" sz="1400" kern="1200" dirty="0">
                          <a:solidFill>
                            <a:schemeClr val="dk1"/>
                          </a:solidFill>
                          <a:effectLst/>
                          <a:latin typeface="+mn-lt"/>
                          <a:ea typeface="+mn-ea"/>
                          <a:cs typeface="+mn-cs"/>
                        </a:rPr>
                        <a:t>實現廣視野暨輕亮化</a:t>
                      </a:r>
                      <a:r>
                        <a:rPr lang="en-US" sz="1400" kern="1200" dirty="0">
                          <a:solidFill>
                            <a:schemeClr val="dk1"/>
                          </a:solidFill>
                          <a:effectLst/>
                          <a:latin typeface="+mn-lt"/>
                          <a:ea typeface="+mn-ea"/>
                          <a:cs typeface="+mn-cs"/>
                        </a:rPr>
                        <a:t>AR</a:t>
                      </a:r>
                      <a:r>
                        <a:rPr lang="zh-TW" altLang="en-US" sz="1400" kern="1200" dirty="0">
                          <a:solidFill>
                            <a:schemeClr val="dk1"/>
                          </a:solidFill>
                          <a:effectLst/>
                          <a:latin typeface="+mn-lt"/>
                          <a:ea typeface="+mn-ea"/>
                          <a:cs typeface="+mn-cs"/>
                        </a:rPr>
                        <a:t>眼鏡之雷射模組開發</a:t>
                      </a:r>
                      <a:endParaRPr lang="en-US" altLang="zh-TW" sz="1400" kern="1200" dirty="0">
                        <a:solidFill>
                          <a:schemeClr val="dk1"/>
                        </a:solidFill>
                        <a:effectLst/>
                        <a:latin typeface="+mn-lt"/>
                        <a:ea typeface="+mn-ea"/>
                        <a:cs typeface="+mn-cs"/>
                      </a:endParaRPr>
                    </a:p>
                    <a:p>
                      <a:r>
                        <a:rPr lang="en-US" altLang="zh-TW" sz="1400" kern="1200" dirty="0">
                          <a:solidFill>
                            <a:srgbClr val="3B8289"/>
                          </a:solidFill>
                          <a:effectLst/>
                          <a:latin typeface="+mn-lt"/>
                          <a:ea typeface="+mn-ea"/>
                          <a:cs typeface="+mn-cs"/>
                        </a:rPr>
                        <a:t>​</a:t>
                      </a:r>
                      <a:r>
                        <a:rPr lang="zh-TW" altLang="en-US" sz="1400" kern="1200" dirty="0">
                          <a:solidFill>
                            <a:srgbClr val="3B8289"/>
                          </a:solidFill>
                          <a:effectLst/>
                          <a:latin typeface="+mn-lt"/>
                          <a:ea typeface="+mn-ea"/>
                          <a:cs typeface="+mn-cs"/>
                        </a:rPr>
                        <a:t>*延續</a:t>
                      </a:r>
                      <a:endParaRPr lang="zh-TW" altLang="en-US" sz="14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電光所</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200" dirty="0">
                          <a:effectLst/>
                        </a:rPr>
                        <a:t>材化所、產服中心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劉學興</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dk1"/>
                          </a:solidFill>
                          <a:effectLst/>
                          <a:latin typeface="+mn-lt"/>
                          <a:ea typeface="+mn-ea"/>
                          <a:cs typeface="+mn-cs"/>
                        </a:rPr>
                        <a:t>13,334</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dk1"/>
                          </a:solidFill>
                          <a:effectLst/>
                          <a:latin typeface="+mn-lt"/>
                          <a:ea typeface="+mn-ea"/>
                          <a:cs typeface="+mn-cs"/>
                        </a:rPr>
                        <a:t>3,334</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dk1"/>
                          </a:solidFill>
                          <a:effectLst/>
                          <a:latin typeface="+mn-lt"/>
                          <a:ea typeface="+mn-ea"/>
                          <a:cs typeface="+mn-cs"/>
                        </a:rPr>
                        <a:t>10,000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a:solidFill>
                            <a:schemeClr val="bg2">
                              <a:lumMod val="50000"/>
                            </a:schemeClr>
                          </a:solidFill>
                          <a:effectLst/>
                          <a:latin typeface="+mn-lt"/>
                          <a:ea typeface="+mn-ea"/>
                          <a:cs typeface="+mn-cs"/>
                        </a:rPr>
                        <a:t>10,000</a:t>
                      </a:r>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15787"/>
                  </a:ext>
                </a:extLst>
              </a:tr>
              <a:tr h="540000">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99"/>
                    </a:solidFill>
                  </a:tcPr>
                </a:tc>
                <a:tc>
                  <a:txBody>
                    <a:bodyPr/>
                    <a:lstStyle/>
                    <a:p>
                      <a:pPr algn="ctr"/>
                      <a:r>
                        <a:rPr lang="en-US" sz="1400" dirty="0">
                          <a:effectLst/>
                        </a:rPr>
                        <a:t>2</a:t>
                      </a:r>
                      <a:endParaRPr lang="zh-TW" sz="1400" dirty="0">
                        <a:effectLst/>
                        <a:latin typeface="Calibri" panose="020F0502020204030204" pitchFamily="34" charset="0"/>
                        <a:ea typeface="新細明體" panose="02020500000000000000" pitchFamily="18" charset="-120"/>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r>
                        <a:rPr lang="zh-TW" altLang="en-US" sz="1400" kern="1200" dirty="0">
                          <a:solidFill>
                            <a:schemeClr val="dk1"/>
                          </a:solidFill>
                          <a:effectLst/>
                          <a:latin typeface="+mn-lt"/>
                          <a:ea typeface="+mn-ea"/>
                          <a:cs typeface="+mn-cs"/>
                        </a:rPr>
                        <a:t>蘭花物流運籌無人產儲服務</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AIoT</a:t>
                      </a:r>
                      <a:r>
                        <a:rPr lang="zh-TW" altLang="en-US" sz="1400" kern="1200" dirty="0">
                          <a:solidFill>
                            <a:schemeClr val="dk1"/>
                          </a:solidFill>
                          <a:effectLst/>
                          <a:latin typeface="+mn-lt"/>
                          <a:ea typeface="+mn-ea"/>
                          <a:cs typeface="+mn-cs"/>
                        </a:rPr>
                        <a:t>花卉分類與架梗機器人</a:t>
                      </a:r>
                      <a:r>
                        <a:rPr lang="en-US" sz="1400" kern="1200" dirty="0">
                          <a:solidFill>
                            <a:schemeClr val="dk1"/>
                          </a:solidFill>
                          <a:effectLst/>
                          <a:latin typeface="+mn-lt"/>
                          <a:ea typeface="+mn-ea"/>
                          <a:cs typeface="+mn-cs"/>
                        </a:rPr>
                        <a:t>​</a:t>
                      </a:r>
                      <a:endParaRPr lang="zh-TW" altLang="en-US" sz="14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服科中心</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a:r>
                        <a:rPr lang="zh-TW" sz="1200" dirty="0">
                          <a:effectLst/>
                        </a:rPr>
                        <a:t>南分院</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陳慧娟</a:t>
                      </a:r>
                      <a:r>
                        <a:rPr lang="en-US" sz="1300" kern="1200" dirty="0">
                          <a:solidFill>
                            <a:schemeClr val="dk1"/>
                          </a:solidFill>
                          <a:effectLst/>
                          <a:latin typeface="+mn-lt"/>
                          <a:ea typeface="+mn-ea"/>
                          <a:cs typeface="+mn-cs"/>
                        </a:rPr>
                        <a:t>​</a:t>
                      </a:r>
                      <a:endParaRPr lang="zh-TW" altLang="en-US" sz="13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dirty="0">
                          <a:solidFill>
                            <a:srgbClr val="0000FF"/>
                          </a:solidFill>
                          <a:effectLst/>
                          <a:latin typeface="微軟正黑體" panose="020B0604030504040204" pitchFamily="34" charset="-120"/>
                          <a:ea typeface="微軟正黑體" panose="020B0604030504040204" pitchFamily="34" charset="-120"/>
                        </a:rPr>
                        <a:t>複審未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rgbClr val="FFFFCC"/>
                    </a:solidFill>
                  </a:tcPr>
                </a:tc>
                <a:tc>
                  <a:txBody>
                    <a:bodyPr/>
                    <a:lstStyle/>
                    <a:p>
                      <a:pPr algn="ct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rgbClr val="FFFFCC"/>
                    </a:solidFill>
                  </a:tcPr>
                </a:tc>
                <a:tc>
                  <a:txBody>
                    <a:bodyPr/>
                    <a:lstStyle/>
                    <a:p>
                      <a:pPr algn="ct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rgbClr val="FFFFCC"/>
                    </a:solidFill>
                  </a:tcPr>
                </a:tc>
                <a:tc>
                  <a:txBody>
                    <a:bodyPr/>
                    <a:lstStyle/>
                    <a:p>
                      <a:pPr algn="ctr"/>
                      <a:endParaRPr lang="zh-TW" sz="1200" b="1" dirty="0">
                        <a:solidFill>
                          <a:schemeClr val="bg2">
                            <a:lumMod val="50000"/>
                          </a:schemeClr>
                        </a:solidFill>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accent3">
                          <a:lumMod val="50000"/>
                        </a:schemeClr>
                      </a:solidFill>
                      <a:prstDash val="solid"/>
                      <a:round/>
                      <a:headEnd type="none" w="med" len="med"/>
                      <a:tailEnd type="none" w="med" len="med"/>
                    </a:lnBlToTr>
                    <a:solidFill>
                      <a:srgbClr val="FFFFCC"/>
                    </a:solidFill>
                  </a:tcPr>
                </a:tc>
                <a:extLst>
                  <a:ext uri="{0D108BD9-81ED-4DB2-BD59-A6C34878D82A}">
                    <a16:rowId xmlns:a16="http://schemas.microsoft.com/office/drawing/2014/main" val="3656914299"/>
                  </a:ext>
                </a:extLst>
              </a:tr>
            </a:tbl>
          </a:graphicData>
        </a:graphic>
      </p:graphicFrame>
      <p:sp>
        <p:nvSpPr>
          <p:cNvPr id="7" name="標題 5">
            <a:extLst>
              <a:ext uri="{FF2B5EF4-FFF2-40B4-BE49-F238E27FC236}">
                <a16:creationId xmlns:a16="http://schemas.microsoft.com/office/drawing/2014/main" id="{3D6CE61A-9FC5-4069-A643-711B0DFF2917}"/>
              </a:ext>
            </a:extLst>
          </p:cNvPr>
          <p:cNvSpPr>
            <a:spLocks noGrp="1"/>
          </p:cNvSpPr>
          <p:nvPr>
            <p:ph type="title"/>
          </p:nvPr>
        </p:nvSpPr>
        <p:spPr>
          <a:xfrm>
            <a:off x="573039" y="162963"/>
            <a:ext cx="11045923" cy="580014"/>
          </a:xfrm>
        </p:spPr>
        <p:txBody>
          <a:bodyPr/>
          <a:lstStyle/>
          <a:p>
            <a:pPr algn="ctr"/>
            <a:r>
              <a:rPr lang="en-US" altLang="zh-TW" sz="3600" b="1" dirty="0">
                <a:solidFill>
                  <a:srgbClr val="00B1B3"/>
                </a:solidFill>
                <a:latin typeface="微軟正黑體"/>
              </a:rPr>
              <a:t>(A</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en-US" altLang="zh-TW" sz="3600" b="1" dirty="0">
                <a:solidFill>
                  <a:srgbClr val="00B1B3"/>
                </a:solidFill>
                <a:latin typeface="微軟正黑體"/>
              </a:rPr>
              <a:t>FY114</a:t>
            </a:r>
            <a:r>
              <a:rPr lang="zh-TW" altLang="en-US" sz="3600" b="1" dirty="0">
                <a:solidFill>
                  <a:srgbClr val="00B1B3"/>
                </a:solidFill>
                <a:latin typeface="微軟正黑體"/>
              </a:rPr>
              <a:t>院級</a:t>
            </a:r>
            <a:r>
              <a:rPr lang="zh-TW" altLang="en-US" b="1" dirty="0">
                <a:solidFill>
                  <a:srgbClr val="00B1B3"/>
                </a:solidFill>
                <a:latin typeface="微軟正黑體"/>
              </a:rPr>
              <a:t>前瞻</a:t>
            </a:r>
            <a:r>
              <a:rPr lang="en-US" altLang="zh-TW" b="1" dirty="0">
                <a:solidFill>
                  <a:srgbClr val="00B1B3"/>
                </a:solidFill>
                <a:latin typeface="微軟正黑體"/>
              </a:rPr>
              <a:t>-</a:t>
            </a:r>
            <a:r>
              <a:rPr lang="zh-TW" altLang="en-US" sz="3600" b="1" dirty="0">
                <a:solidFill>
                  <a:srgbClr val="00B1B3"/>
                </a:solidFill>
                <a:latin typeface="微軟正黑體"/>
              </a:rPr>
              <a:t>提案審查結果</a:t>
            </a:r>
          </a:p>
        </p:txBody>
      </p:sp>
      <p:sp>
        <p:nvSpPr>
          <p:cNvPr id="9" name="文字方塊 8">
            <a:extLst>
              <a:ext uri="{FF2B5EF4-FFF2-40B4-BE49-F238E27FC236}">
                <a16:creationId xmlns:a16="http://schemas.microsoft.com/office/drawing/2014/main" id="{4443AA33-C382-4E94-8479-9F21A2130AB0}"/>
              </a:ext>
            </a:extLst>
          </p:cNvPr>
          <p:cNvSpPr txBox="1"/>
          <p:nvPr/>
        </p:nvSpPr>
        <p:spPr>
          <a:xfrm>
            <a:off x="3662362" y="825812"/>
            <a:ext cx="4867276" cy="646331"/>
          </a:xfrm>
          <a:prstGeom prst="rect">
            <a:avLst/>
          </a:prstGeom>
          <a:noFill/>
        </p:spPr>
        <p:txBody>
          <a:bodyPr wrap="square">
            <a:spAutoFit/>
          </a:bodyPr>
          <a:lstStyle/>
          <a:p>
            <a:pPr algn="ctr"/>
            <a:r>
              <a:rPr lang="zh-TW" altLang="en-US" b="1" dirty="0">
                <a:solidFill>
                  <a:srgbClr val="0070C0"/>
                </a:solidFill>
                <a:latin typeface="+mn-ea"/>
                <a:ea typeface="+mn-ea"/>
              </a:rPr>
              <a:t>全院共</a:t>
            </a:r>
            <a:r>
              <a:rPr lang="en-US" altLang="zh-TW" b="1" dirty="0">
                <a:solidFill>
                  <a:srgbClr val="0070C0"/>
                </a:solidFill>
                <a:latin typeface="+mn-ea"/>
                <a:ea typeface="+mn-ea"/>
              </a:rPr>
              <a:t>8</a:t>
            </a:r>
            <a:r>
              <a:rPr lang="zh-TW" altLang="en-US" b="1" dirty="0">
                <a:solidFill>
                  <a:srgbClr val="0070C0"/>
                </a:solidFill>
                <a:latin typeface="+mn-ea"/>
                <a:ea typeface="+mn-ea"/>
              </a:rPr>
              <a:t>案 </a:t>
            </a:r>
            <a:r>
              <a:rPr lang="en-US" altLang="zh-TW" b="1" dirty="0">
                <a:solidFill>
                  <a:srgbClr val="0070C0"/>
                </a:solidFill>
                <a:latin typeface="+mn-ea"/>
                <a:ea typeface="+mn-ea"/>
              </a:rPr>
              <a:t>(</a:t>
            </a:r>
            <a:r>
              <a:rPr lang="zh-TW" altLang="en-US" b="1" dirty="0">
                <a:solidFill>
                  <a:srgbClr val="0070C0"/>
                </a:solidFill>
                <a:latin typeface="+mn-ea"/>
                <a:ea typeface="+mn-ea"/>
              </a:rPr>
              <a:t>通過</a:t>
            </a:r>
            <a:r>
              <a:rPr lang="en-US" altLang="zh-TW" b="1" dirty="0">
                <a:solidFill>
                  <a:srgbClr val="0070C0"/>
                </a:solidFill>
                <a:latin typeface="+mn-ea"/>
                <a:ea typeface="+mn-ea"/>
              </a:rPr>
              <a:t>5</a:t>
            </a:r>
            <a:r>
              <a:rPr lang="zh-TW" altLang="en-US" b="1" dirty="0">
                <a:solidFill>
                  <a:srgbClr val="0070C0"/>
                </a:solidFill>
                <a:latin typeface="+mn-ea"/>
                <a:ea typeface="+mn-ea"/>
              </a:rPr>
              <a:t>案、不通過</a:t>
            </a:r>
            <a:r>
              <a:rPr lang="en-US" altLang="zh-TW" b="1" dirty="0">
                <a:solidFill>
                  <a:srgbClr val="0070C0"/>
                </a:solidFill>
                <a:latin typeface="+mn-ea"/>
                <a:ea typeface="+mn-ea"/>
              </a:rPr>
              <a:t>3</a:t>
            </a:r>
            <a:r>
              <a:rPr lang="zh-TW" altLang="en-US" b="1" dirty="0">
                <a:solidFill>
                  <a:srgbClr val="0070C0"/>
                </a:solidFill>
                <a:latin typeface="+mn-ea"/>
                <a:ea typeface="+mn-ea"/>
              </a:rPr>
              <a:t>案</a:t>
            </a:r>
            <a:r>
              <a:rPr lang="en-US" altLang="zh-TW" b="1" dirty="0">
                <a:solidFill>
                  <a:srgbClr val="0070C0"/>
                </a:solidFill>
                <a:latin typeface="+mn-ea"/>
                <a:ea typeface="+mn-ea"/>
              </a:rPr>
              <a:t>)</a:t>
            </a:r>
          </a:p>
          <a:p>
            <a:pPr algn="ctr"/>
            <a:r>
              <a:rPr lang="zh-TW" altLang="en-US" b="1" dirty="0">
                <a:solidFill>
                  <a:srgbClr val="0000FF"/>
                </a:solidFill>
                <a:latin typeface="+mn-ea"/>
                <a:ea typeface="+mn-ea"/>
              </a:rPr>
              <a:t>服科主辦</a:t>
            </a:r>
            <a:r>
              <a:rPr lang="en-US" altLang="zh-TW" b="1" dirty="0">
                <a:solidFill>
                  <a:srgbClr val="0000FF"/>
                </a:solidFill>
                <a:latin typeface="+mn-ea"/>
                <a:ea typeface="+mn-ea"/>
              </a:rPr>
              <a:t>2</a:t>
            </a:r>
            <a:r>
              <a:rPr lang="zh-TW" altLang="en-US" b="1" dirty="0">
                <a:solidFill>
                  <a:srgbClr val="0000FF"/>
                </a:solidFill>
                <a:latin typeface="+mn-ea"/>
                <a:ea typeface="+mn-ea"/>
              </a:rPr>
              <a:t>案</a:t>
            </a:r>
            <a:r>
              <a:rPr lang="en-US" altLang="zh-TW" b="1" dirty="0">
                <a:solidFill>
                  <a:srgbClr val="0000FF"/>
                </a:solidFill>
                <a:latin typeface="+mn-ea"/>
                <a:ea typeface="+mn-ea"/>
              </a:rPr>
              <a:t>(</a:t>
            </a:r>
            <a:r>
              <a:rPr lang="zh-TW" altLang="en-US" b="1" dirty="0">
                <a:solidFill>
                  <a:srgbClr val="0000FF"/>
                </a:solidFill>
                <a:latin typeface="+mn-ea"/>
                <a:ea typeface="+mn-ea"/>
              </a:rPr>
              <a:t>通過</a:t>
            </a:r>
            <a:r>
              <a:rPr lang="en-US" altLang="zh-TW" b="1" dirty="0">
                <a:solidFill>
                  <a:srgbClr val="0000FF"/>
                </a:solidFill>
                <a:latin typeface="+mn-ea"/>
                <a:ea typeface="+mn-ea"/>
              </a:rPr>
              <a:t>1</a:t>
            </a:r>
            <a:r>
              <a:rPr lang="zh-TW" altLang="en-US" b="1" dirty="0">
                <a:solidFill>
                  <a:srgbClr val="0000FF"/>
                </a:solidFill>
                <a:latin typeface="+mn-ea"/>
                <a:ea typeface="+mn-ea"/>
              </a:rPr>
              <a:t>案</a:t>
            </a:r>
            <a:r>
              <a:rPr lang="en-US" altLang="zh-TW" b="1" dirty="0">
                <a:solidFill>
                  <a:srgbClr val="0000FF"/>
                </a:solidFill>
                <a:latin typeface="+mn-ea"/>
                <a:ea typeface="+mn-ea"/>
              </a:rPr>
              <a:t>)</a:t>
            </a:r>
            <a:r>
              <a:rPr lang="zh-TW" altLang="en-US" b="1" dirty="0">
                <a:solidFill>
                  <a:srgbClr val="0000FF"/>
                </a:solidFill>
                <a:latin typeface="+mn-ea"/>
                <a:ea typeface="+mn-ea"/>
              </a:rPr>
              <a:t>，協辦</a:t>
            </a:r>
            <a:r>
              <a:rPr lang="en-US" altLang="zh-TW" b="1" dirty="0">
                <a:solidFill>
                  <a:srgbClr val="0000FF"/>
                </a:solidFill>
                <a:latin typeface="+mn-ea"/>
                <a:ea typeface="+mn-ea"/>
              </a:rPr>
              <a:t>1</a:t>
            </a:r>
            <a:r>
              <a:rPr lang="zh-TW" altLang="en-US" b="1" dirty="0">
                <a:solidFill>
                  <a:srgbClr val="0000FF"/>
                </a:solidFill>
                <a:latin typeface="+mn-ea"/>
                <a:ea typeface="+mn-ea"/>
              </a:rPr>
              <a:t>案</a:t>
            </a:r>
            <a:r>
              <a:rPr lang="en-US" altLang="zh-TW" b="1" dirty="0">
                <a:solidFill>
                  <a:srgbClr val="0000FF"/>
                </a:solidFill>
                <a:latin typeface="+mn-ea"/>
                <a:ea typeface="+mn-ea"/>
              </a:rPr>
              <a:t>(</a:t>
            </a:r>
            <a:r>
              <a:rPr lang="zh-TW" altLang="en-US" b="1" dirty="0">
                <a:solidFill>
                  <a:srgbClr val="0000FF"/>
                </a:solidFill>
                <a:latin typeface="+mn-ea"/>
                <a:ea typeface="+mn-ea"/>
              </a:rPr>
              <a:t>通過</a:t>
            </a:r>
            <a:r>
              <a:rPr lang="en-US" altLang="zh-TW" b="1" dirty="0">
                <a:solidFill>
                  <a:srgbClr val="0000FF"/>
                </a:solidFill>
                <a:latin typeface="+mn-ea"/>
                <a:ea typeface="+mn-ea"/>
              </a:rPr>
              <a:t>1</a:t>
            </a:r>
            <a:r>
              <a:rPr lang="zh-TW" altLang="en-US" b="1" dirty="0">
                <a:solidFill>
                  <a:srgbClr val="0000FF"/>
                </a:solidFill>
                <a:latin typeface="+mn-ea"/>
                <a:ea typeface="+mn-ea"/>
              </a:rPr>
              <a:t>案</a:t>
            </a:r>
            <a:r>
              <a:rPr lang="en-US" altLang="zh-TW" b="1" dirty="0">
                <a:solidFill>
                  <a:srgbClr val="0000FF"/>
                </a:solidFill>
                <a:latin typeface="+mn-ea"/>
                <a:ea typeface="+mn-ea"/>
              </a:rPr>
              <a:t>)</a:t>
            </a:r>
          </a:p>
        </p:txBody>
      </p:sp>
      <p:sp>
        <p:nvSpPr>
          <p:cNvPr id="6" name="矩形 5">
            <a:hlinkClick r:id="rId2" action="ppaction://hlinksldjump"/>
            <a:extLst>
              <a:ext uri="{FF2B5EF4-FFF2-40B4-BE49-F238E27FC236}">
                <a16:creationId xmlns:a16="http://schemas.microsoft.com/office/drawing/2014/main" id="{E253CFE5-654D-46FE-ADB8-C2344341085D}"/>
              </a:ext>
            </a:extLst>
          </p:cNvPr>
          <p:cNvSpPr/>
          <p:nvPr/>
        </p:nvSpPr>
        <p:spPr bwMode="auto">
          <a:xfrm>
            <a:off x="10821712" y="522051"/>
            <a:ext cx="1188000"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BCI</a:t>
            </a:r>
            <a:r>
              <a:rPr lang="zh-TW" altLang="en-US" sz="1400" b="1" dirty="0">
                <a:solidFill>
                  <a:schemeClr val="accent5">
                    <a:lumMod val="25000"/>
                  </a:schemeClr>
                </a:solidFill>
                <a:latin typeface="微軟正黑體" panose="020B0604030504040204" pitchFamily="34" charset="-120"/>
                <a:ea typeface="微軟正黑體" panose="020B0604030504040204" pitchFamily="34" charset="-120"/>
              </a:rPr>
              <a:t>正向</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訓練</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F15A84E2-7A20-4818-8768-90E2AC0D289D}"/>
              </a:ext>
            </a:extLst>
          </p:cNvPr>
          <p:cNvSpPr txBox="1"/>
          <p:nvPr/>
        </p:nvSpPr>
        <p:spPr>
          <a:xfrm>
            <a:off x="11009709" y="231720"/>
            <a:ext cx="812006" cy="276999"/>
          </a:xfrm>
          <a:prstGeom prst="rect">
            <a:avLst/>
          </a:prstGeom>
          <a:noFill/>
        </p:spPr>
        <p:txBody>
          <a:bodyPr wrap="square">
            <a:spAutoFit/>
          </a:bodyPr>
          <a:lstStyle/>
          <a:p>
            <a:r>
              <a:rPr lang="zh-TW" altLang="en-US" sz="1200" b="1" dirty="0">
                <a:solidFill>
                  <a:srgbClr val="009999"/>
                </a:solidFill>
                <a:latin typeface="微軟正黑體" panose="020B0604030504040204" pitchFamily="34" charset="-120"/>
                <a:ea typeface="微軟正黑體" panose="020B0604030504040204" pitchFamily="34" charset="-120"/>
              </a:rPr>
              <a:t>審查意見</a:t>
            </a:r>
            <a:endParaRPr lang="zh-TW" altLang="en-US" sz="1200" dirty="0">
              <a:solidFill>
                <a:srgbClr val="009999"/>
              </a:solidFill>
              <a:latin typeface="微軟正黑體" panose="020B0604030504040204" pitchFamily="34" charset="-120"/>
              <a:ea typeface="微軟正黑體" panose="020B0604030504040204" pitchFamily="34" charset="-120"/>
            </a:endParaRPr>
          </a:p>
        </p:txBody>
      </p:sp>
      <p:sp>
        <p:nvSpPr>
          <p:cNvPr id="10" name="矩形 9">
            <a:hlinkClick r:id="rId3" action="ppaction://hlinksldjump"/>
            <a:extLst>
              <a:ext uri="{FF2B5EF4-FFF2-40B4-BE49-F238E27FC236}">
                <a16:creationId xmlns:a16="http://schemas.microsoft.com/office/drawing/2014/main" id="{277318E8-3F1E-4A98-85BF-85BBAF976E57}"/>
              </a:ext>
            </a:extLst>
          </p:cNvPr>
          <p:cNvSpPr/>
          <p:nvPr/>
        </p:nvSpPr>
        <p:spPr bwMode="auto">
          <a:xfrm>
            <a:off x="10821712" y="902344"/>
            <a:ext cx="1188000"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蘭花架梗</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1404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8B3144D-405F-4333-91AA-12CDBE3812EE}"/>
              </a:ext>
            </a:extLst>
          </p:cNvPr>
          <p:cNvSpPr>
            <a:spLocks noGrp="1"/>
          </p:cNvSpPr>
          <p:nvPr>
            <p:ph type="sldNum" sz="quarter" idx="10"/>
          </p:nvPr>
        </p:nvSpPr>
        <p:spPr/>
        <p:txBody>
          <a:bodyPr/>
          <a:lstStyle/>
          <a:p>
            <a:pPr>
              <a:defRPr/>
            </a:pPr>
            <a:fld id="{1A71FFAD-F905-4792-971B-681FA4F61CA8}" type="slidenum">
              <a:rPr lang="en-US" altLang="zh-TW" smtClean="0"/>
              <a:pPr>
                <a:defRPr/>
              </a:pPr>
              <a:t>11</a:t>
            </a:fld>
            <a:endParaRPr lang="en-US" altLang="zh-TW"/>
          </a:p>
        </p:txBody>
      </p:sp>
      <p:graphicFrame>
        <p:nvGraphicFramePr>
          <p:cNvPr id="4" name="表格 3">
            <a:extLst>
              <a:ext uri="{FF2B5EF4-FFF2-40B4-BE49-F238E27FC236}">
                <a16:creationId xmlns:a16="http://schemas.microsoft.com/office/drawing/2014/main" id="{23A96E0F-E9DF-4E84-9878-E2985ABFE030}"/>
              </a:ext>
            </a:extLst>
          </p:cNvPr>
          <p:cNvGraphicFramePr>
            <a:graphicFrameLocks noGrp="1"/>
          </p:cNvGraphicFramePr>
          <p:nvPr>
            <p:extLst>
              <p:ext uri="{D42A27DB-BD31-4B8C-83A1-F6EECF244321}">
                <p14:modId xmlns:p14="http://schemas.microsoft.com/office/powerpoint/2010/main" val="3593288988"/>
              </p:ext>
            </p:extLst>
          </p:nvPr>
        </p:nvGraphicFramePr>
        <p:xfrm>
          <a:off x="219075" y="1605466"/>
          <a:ext cx="11677650" cy="4696434"/>
        </p:xfrm>
        <a:graphic>
          <a:graphicData uri="http://schemas.openxmlformats.org/drawingml/2006/table">
            <a:tbl>
              <a:tblPr firstRow="1" firstCol="1" bandRow="1">
                <a:tableStyleId>{74C1A8A3-306A-4EB7-A6B1-4F7E0EB9C5D6}</a:tableStyleId>
              </a:tblPr>
              <a:tblGrid>
                <a:gridCol w="390584">
                  <a:extLst>
                    <a:ext uri="{9D8B030D-6E8A-4147-A177-3AD203B41FA5}">
                      <a16:colId xmlns:a16="http://schemas.microsoft.com/office/drawing/2014/main" val="1210731350"/>
                    </a:ext>
                  </a:extLst>
                </a:gridCol>
                <a:gridCol w="279133">
                  <a:extLst>
                    <a:ext uri="{9D8B030D-6E8A-4147-A177-3AD203B41FA5}">
                      <a16:colId xmlns:a16="http://schemas.microsoft.com/office/drawing/2014/main" val="1323219929"/>
                    </a:ext>
                  </a:extLst>
                </a:gridCol>
                <a:gridCol w="3578433">
                  <a:extLst>
                    <a:ext uri="{9D8B030D-6E8A-4147-A177-3AD203B41FA5}">
                      <a16:colId xmlns:a16="http://schemas.microsoft.com/office/drawing/2014/main" val="1808778349"/>
                    </a:ext>
                  </a:extLst>
                </a:gridCol>
                <a:gridCol w="742950">
                  <a:extLst>
                    <a:ext uri="{9D8B030D-6E8A-4147-A177-3AD203B41FA5}">
                      <a16:colId xmlns:a16="http://schemas.microsoft.com/office/drawing/2014/main" val="48787528"/>
                    </a:ext>
                  </a:extLst>
                </a:gridCol>
                <a:gridCol w="1266825">
                  <a:extLst>
                    <a:ext uri="{9D8B030D-6E8A-4147-A177-3AD203B41FA5}">
                      <a16:colId xmlns:a16="http://schemas.microsoft.com/office/drawing/2014/main" val="3054472311"/>
                    </a:ext>
                  </a:extLst>
                </a:gridCol>
                <a:gridCol w="680885">
                  <a:extLst>
                    <a:ext uri="{9D8B030D-6E8A-4147-A177-3AD203B41FA5}">
                      <a16:colId xmlns:a16="http://schemas.microsoft.com/office/drawing/2014/main" val="1821355829"/>
                    </a:ext>
                  </a:extLst>
                </a:gridCol>
                <a:gridCol w="947768">
                  <a:extLst>
                    <a:ext uri="{9D8B030D-6E8A-4147-A177-3AD203B41FA5}">
                      <a16:colId xmlns:a16="http://schemas.microsoft.com/office/drawing/2014/main" val="3440412951"/>
                    </a:ext>
                  </a:extLst>
                </a:gridCol>
                <a:gridCol w="947768">
                  <a:extLst>
                    <a:ext uri="{9D8B030D-6E8A-4147-A177-3AD203B41FA5}">
                      <a16:colId xmlns:a16="http://schemas.microsoft.com/office/drawing/2014/main" val="3389933947"/>
                    </a:ext>
                  </a:extLst>
                </a:gridCol>
                <a:gridCol w="947768">
                  <a:extLst>
                    <a:ext uri="{9D8B030D-6E8A-4147-A177-3AD203B41FA5}">
                      <a16:colId xmlns:a16="http://schemas.microsoft.com/office/drawing/2014/main" val="1414475932"/>
                    </a:ext>
                  </a:extLst>
                </a:gridCol>
                <a:gridCol w="947768">
                  <a:extLst>
                    <a:ext uri="{9D8B030D-6E8A-4147-A177-3AD203B41FA5}">
                      <a16:colId xmlns:a16="http://schemas.microsoft.com/office/drawing/2014/main" val="172586320"/>
                    </a:ext>
                  </a:extLst>
                </a:gridCol>
                <a:gridCol w="947768">
                  <a:extLst>
                    <a:ext uri="{9D8B030D-6E8A-4147-A177-3AD203B41FA5}">
                      <a16:colId xmlns:a16="http://schemas.microsoft.com/office/drawing/2014/main" val="2939536320"/>
                    </a:ext>
                  </a:extLst>
                </a:gridCol>
              </a:tblGrid>
              <a:tr h="425838">
                <a:tc>
                  <a:txBody>
                    <a:bodyPr/>
                    <a:lstStyle/>
                    <a:p>
                      <a:pPr algn="ctr"/>
                      <a:endParaRPr lang="zh-TW" sz="12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序</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計畫名稱</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主辦</a:t>
                      </a:r>
                      <a:endParaRPr lang="en-US" altLang="zh-TW" sz="1400" dirty="0">
                        <a:effectLst/>
                      </a:endParaRPr>
                    </a:p>
                    <a:p>
                      <a:pPr algn="ctr"/>
                      <a:r>
                        <a:rPr lang="zh-TW" sz="1400" dirty="0">
                          <a:effectLst/>
                        </a:rPr>
                        <a:t>單位</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協辦單位</a:t>
                      </a:r>
                      <a:endParaRPr lang="zh-TW" sz="14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提案人</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altLang="en-US" sz="1400" dirty="0">
                          <a:effectLst/>
                          <a:latin typeface="+mn-ea"/>
                          <a:ea typeface="+mn-ea"/>
                        </a:rPr>
                        <a:t>審查結果</a:t>
                      </a:r>
                      <a:endParaRPr lang="zh-TW" sz="14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200" dirty="0">
                          <a:effectLst/>
                        </a:rPr>
                        <a:t>計畫總經費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860D"/>
                    </a:solidFill>
                  </a:tcPr>
                </a:tc>
                <a:tc>
                  <a:txBody>
                    <a:bodyPr/>
                    <a:lstStyle/>
                    <a:p>
                      <a:pPr algn="ctr"/>
                      <a:r>
                        <a:rPr lang="zh-TW" sz="1200" dirty="0">
                          <a:effectLst/>
                        </a:rPr>
                        <a:t>單位配合經費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860D"/>
                    </a:solidFill>
                  </a:tcPr>
                </a:tc>
                <a:tc>
                  <a:txBody>
                    <a:bodyPr/>
                    <a:lstStyle/>
                    <a:p>
                      <a:pPr algn="ctr"/>
                      <a:r>
                        <a:rPr lang="zh-TW" sz="1200" dirty="0">
                          <a:effectLst/>
                        </a:rPr>
                        <a:t>申請院前瞻</a:t>
                      </a:r>
                      <a:endParaRPr lang="en-US" altLang="zh-TW" sz="1200" dirty="0">
                        <a:effectLst/>
                      </a:endParaRPr>
                    </a:p>
                    <a:p>
                      <a:pPr algn="ctr"/>
                      <a:r>
                        <a:rPr lang="zh-TW" sz="1200" dirty="0">
                          <a:effectLst/>
                        </a:rPr>
                        <a:t>補助經費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860D"/>
                    </a:solidFill>
                  </a:tcPr>
                </a:tc>
                <a:tc>
                  <a:txBody>
                    <a:bodyPr/>
                    <a:lstStyle/>
                    <a:p>
                      <a:pPr algn="ctr"/>
                      <a:r>
                        <a:rPr lang="zh-TW" sz="1200" dirty="0">
                          <a:effectLst/>
                        </a:rPr>
                        <a:t>核定院前瞻</a:t>
                      </a:r>
                      <a:endParaRPr lang="en-US" altLang="zh-TW" sz="1200" dirty="0">
                        <a:effectLst/>
                      </a:endParaRPr>
                    </a:p>
                    <a:p>
                      <a:pPr algn="ctr"/>
                      <a:r>
                        <a:rPr lang="zh-TW" sz="1200" dirty="0">
                          <a:effectLst/>
                        </a:rPr>
                        <a:t>補助經費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860D"/>
                    </a:solidFill>
                  </a:tcPr>
                </a:tc>
                <a:extLst>
                  <a:ext uri="{0D108BD9-81ED-4DB2-BD59-A6C34878D82A}">
                    <a16:rowId xmlns:a16="http://schemas.microsoft.com/office/drawing/2014/main" val="2423025633"/>
                  </a:ext>
                </a:extLst>
              </a:tr>
              <a:tr h="373369">
                <a:tc rowSpan="3">
                  <a:txBody>
                    <a:bodyPr/>
                    <a:lstStyle/>
                    <a:p>
                      <a:pPr algn="ctr"/>
                      <a:r>
                        <a:rPr lang="zh-TW" altLang="en-US" sz="1600" dirty="0">
                          <a:effectLst/>
                        </a:rPr>
                        <a:t>主</a:t>
                      </a:r>
                      <a:endParaRPr lang="en-US" altLang="zh-TW" sz="1600" dirty="0">
                        <a:effectLst/>
                      </a:endParaRPr>
                    </a:p>
                    <a:p>
                      <a:pPr algn="ctr"/>
                      <a:r>
                        <a:rPr lang="zh-TW" altLang="en-US" sz="1600" dirty="0">
                          <a:effectLst/>
                        </a:rPr>
                        <a:t>題</a:t>
                      </a:r>
                      <a:endParaRPr lang="en-US" altLang="zh-TW" sz="1600" dirty="0">
                        <a:effectLst/>
                      </a:endParaRPr>
                    </a:p>
                    <a:p>
                      <a:pPr algn="ctr"/>
                      <a:r>
                        <a:rPr lang="zh-TW" altLang="en-US" sz="1600" dirty="0">
                          <a:effectLst/>
                        </a:rPr>
                        <a:t>型</a:t>
                      </a: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sz="1400" dirty="0">
                          <a:effectLst/>
                        </a:rPr>
                        <a:t>1</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400" dirty="0">
                          <a:effectLst/>
                        </a:rPr>
                        <a:t>微創手術診療</a:t>
                      </a:r>
                      <a:r>
                        <a:rPr lang="en-US" sz="1400" dirty="0">
                          <a:effectLst/>
                        </a:rPr>
                        <a:t>-</a:t>
                      </a:r>
                      <a:r>
                        <a:rPr lang="zh-TW" sz="1400" dirty="0">
                          <a:effectLst/>
                        </a:rPr>
                        <a:t>雷射消融系統開發計畫</a:t>
                      </a:r>
                      <a:endParaRPr lang="zh-TW" sz="1400" dirty="0">
                        <a:effectLst/>
                        <a:latin typeface="+mn-ea"/>
                        <a:ea typeface="+mn-ea"/>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300" dirty="0">
                          <a:effectLst/>
                        </a:rPr>
                        <a:t>生醫所</a:t>
                      </a:r>
                      <a:endParaRPr lang="zh-TW" sz="1300" dirty="0">
                        <a:effectLst/>
                        <a:latin typeface="+mn-ea"/>
                        <a:ea typeface="+mn-ea"/>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200" dirty="0">
                          <a:effectLst/>
                        </a:rPr>
                        <a:t>南分院</a:t>
                      </a:r>
                      <a:endParaRPr lang="zh-TW" sz="12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王兆麟</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18,000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tc>
                  <a:txBody>
                    <a:bodyPr/>
                    <a:lstStyle/>
                    <a:p>
                      <a:pPr algn="ctr"/>
                      <a:r>
                        <a:rPr lang="en-US" sz="1400" dirty="0">
                          <a:effectLst/>
                        </a:rPr>
                        <a:t>18,000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1" dirty="0">
                          <a:solidFill>
                            <a:schemeClr val="bg2">
                              <a:lumMod val="50000"/>
                            </a:schemeClr>
                          </a:solidFill>
                          <a:effectLst/>
                        </a:rPr>
                        <a:t>15,000</a:t>
                      </a:r>
                      <a:endParaRPr lang="zh-TW" sz="1400" b="1" dirty="0">
                        <a:solidFill>
                          <a:schemeClr val="bg2">
                            <a:lumMod val="50000"/>
                          </a:schemeClr>
                        </a:solidFill>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5536940"/>
                  </a:ext>
                </a:extLst>
              </a:tr>
              <a:tr h="438005">
                <a:tc vMerge="1">
                  <a:txBody>
                    <a:bodyPr/>
                    <a:lstStyle/>
                    <a:p>
                      <a:pPr algn="ctr"/>
                      <a:endParaRPr lang="zh-TW" sz="1200" dirty="0">
                        <a:effectLst/>
                        <a:latin typeface="Calibri" panose="020F0502020204030204" pitchFamily="34" charset="0"/>
                        <a:ea typeface="新細明體" panose="02020500000000000000" pitchFamily="18" charset="-120"/>
                      </a:endParaRPr>
                    </a:p>
                  </a:txBody>
                  <a:tcPr marL="18415" marR="18415" marT="10160" marB="0" anchor="ctr"/>
                </a:tc>
                <a:tc>
                  <a:txBody>
                    <a:bodyPr/>
                    <a:lstStyle/>
                    <a:p>
                      <a:pPr algn="ctr"/>
                      <a:r>
                        <a:rPr lang="en-US" sz="1400" dirty="0">
                          <a:effectLst/>
                        </a:rPr>
                        <a:t>2</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en-US" sz="1400" dirty="0">
                          <a:effectLst/>
                        </a:rPr>
                        <a:t>XR</a:t>
                      </a:r>
                      <a:r>
                        <a:rPr lang="zh-TW" sz="1400" dirty="0">
                          <a:effectLst/>
                        </a:rPr>
                        <a:t>醫學培訓系統</a:t>
                      </a:r>
                      <a:r>
                        <a:rPr lang="zh-TW" altLang="en-US" sz="1200" kern="1200" dirty="0">
                          <a:solidFill>
                            <a:srgbClr val="3B8289"/>
                          </a:solidFill>
                          <a:effectLst/>
                          <a:latin typeface="+mn-lt"/>
                          <a:ea typeface="+mn-ea"/>
                          <a:cs typeface="+mn-cs"/>
                        </a:rPr>
                        <a:t>*延續</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zh-TW" sz="1300" dirty="0">
                          <a:effectLst/>
                        </a:rPr>
                        <a:t>生醫所</a:t>
                      </a:r>
                      <a:endParaRPr lang="zh-TW" sz="1300" dirty="0">
                        <a:effectLst/>
                        <a:latin typeface="+mn-ea"/>
                        <a:ea typeface="+mn-ea"/>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r>
                        <a:rPr lang="zh-TW" sz="1200" dirty="0">
                          <a:effectLst/>
                        </a:rPr>
                        <a:t>機械所、電光所、資通所、服科中心</a:t>
                      </a:r>
                      <a:endParaRPr lang="zh-TW" sz="1200" dirty="0">
                        <a:solidFill>
                          <a:srgbClr val="000000"/>
                        </a:solidFill>
                        <a:effectLst/>
                        <a:latin typeface="+mn-ea"/>
                        <a:ea typeface="+mn-ea"/>
                        <a:cs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胡紀平</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en-US" sz="1400" dirty="0">
                          <a:effectLst/>
                        </a:rPr>
                        <a:t>18,000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rgbClr val="CCFFFF"/>
                    </a:solidFill>
                  </a:tcPr>
                </a:tc>
                <a:tc>
                  <a:txBody>
                    <a:bodyPr/>
                    <a:lstStyle/>
                    <a:p>
                      <a:pPr algn="ctr"/>
                      <a:r>
                        <a:rPr lang="en-US" sz="1400" dirty="0">
                          <a:effectLst/>
                        </a:rPr>
                        <a:t>18,000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en-US" sz="1400" b="1" dirty="0">
                          <a:solidFill>
                            <a:schemeClr val="bg2">
                              <a:lumMod val="50000"/>
                            </a:schemeClr>
                          </a:solidFill>
                          <a:effectLst/>
                        </a:rPr>
                        <a:t>15,000</a:t>
                      </a:r>
                      <a:endParaRPr lang="zh-TW" sz="1400" b="1" dirty="0">
                        <a:solidFill>
                          <a:schemeClr val="bg2">
                            <a:lumMod val="50000"/>
                          </a:schemeClr>
                        </a:solidFill>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58600324"/>
                  </a:ext>
                </a:extLst>
              </a:tr>
              <a:tr h="393900">
                <a:tc vMerge="1">
                  <a:txBody>
                    <a:bodyPr/>
                    <a:lstStyle/>
                    <a:p>
                      <a:pPr algn="ctr"/>
                      <a:endParaRPr lang="zh-TW" sz="1200" dirty="0">
                        <a:effectLst/>
                        <a:latin typeface="Calibri" panose="020F0502020204030204" pitchFamily="34" charset="0"/>
                        <a:ea typeface="新細明體" panose="02020500000000000000" pitchFamily="18" charset="-120"/>
                      </a:endParaRPr>
                    </a:p>
                  </a:txBody>
                  <a:tcPr marL="18415" marR="18415" marT="10160" marB="0" anchor="ctr"/>
                </a:tc>
                <a:tc>
                  <a:txBody>
                    <a:bodyPr/>
                    <a:lstStyle/>
                    <a:p>
                      <a:pPr algn="ctr"/>
                      <a:r>
                        <a:rPr lang="en-US" sz="1400" dirty="0">
                          <a:effectLst/>
                        </a:rPr>
                        <a:t>3</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a:r>
                        <a:rPr lang="zh-TW" sz="1400" dirty="0">
                          <a:effectLst/>
                        </a:rPr>
                        <a:t>基於健保合規之申報文件生成引擎</a:t>
                      </a:r>
                      <a:endParaRPr lang="zh-TW" sz="1400" dirty="0">
                        <a:effectLst/>
                        <a:latin typeface="+mn-ea"/>
                        <a:ea typeface="+mn-ea"/>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a:r>
                        <a:rPr lang="zh-TW" sz="1300" dirty="0">
                          <a:effectLst/>
                        </a:rPr>
                        <a:t>服科中心</a:t>
                      </a:r>
                      <a:endParaRPr lang="zh-TW" sz="1300" dirty="0">
                        <a:effectLst/>
                        <a:latin typeface="+mn-ea"/>
                        <a:ea typeface="+mn-ea"/>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a:r>
                        <a:rPr lang="zh-TW" sz="1200" dirty="0">
                          <a:effectLst/>
                        </a:rPr>
                        <a:t>資通所、生醫所</a:t>
                      </a:r>
                      <a:endParaRPr lang="zh-TW" sz="12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楊文新</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a:r>
                        <a:rPr lang="en-US" sz="1400" dirty="0">
                          <a:effectLst/>
                        </a:rPr>
                        <a:t>18,000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rgbClr val="FFFFCC"/>
                    </a:solidFill>
                  </a:tcPr>
                </a:tc>
                <a:tc>
                  <a:txBody>
                    <a:bodyPr/>
                    <a:lstStyle/>
                    <a:p>
                      <a:pPr algn="ctr"/>
                      <a:r>
                        <a:rPr lang="en-US" sz="1400" dirty="0">
                          <a:effectLst/>
                        </a:rPr>
                        <a:t>18,000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ctr"/>
                      <a:r>
                        <a:rPr lang="en-US" sz="1400" b="1" dirty="0">
                          <a:solidFill>
                            <a:schemeClr val="bg2">
                              <a:lumMod val="50000"/>
                            </a:schemeClr>
                          </a:solidFill>
                          <a:effectLst/>
                        </a:rPr>
                        <a:t>8,000</a:t>
                      </a:r>
                      <a:endParaRPr lang="zh-TW" sz="1400" b="1" dirty="0">
                        <a:solidFill>
                          <a:schemeClr val="bg2">
                            <a:lumMod val="50000"/>
                          </a:schemeClr>
                        </a:solidFill>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119711171"/>
                  </a:ext>
                </a:extLst>
              </a:tr>
              <a:tr h="393900">
                <a:tc rowSpan="7">
                  <a:txBody>
                    <a:bodyPr/>
                    <a:lstStyle/>
                    <a:p>
                      <a:pPr algn="ctr"/>
                      <a:r>
                        <a:rPr lang="zh-TW" altLang="en-US" sz="1600" dirty="0">
                          <a:effectLst/>
                        </a:rPr>
                        <a:t>競</a:t>
                      </a:r>
                      <a:endParaRPr lang="en-US" altLang="zh-TW" sz="1600" dirty="0">
                        <a:effectLst/>
                      </a:endParaRPr>
                    </a:p>
                    <a:p>
                      <a:pPr algn="ctr"/>
                      <a:r>
                        <a:rPr lang="zh-TW" altLang="en-US" sz="1600" dirty="0">
                          <a:effectLst/>
                        </a:rPr>
                        <a:t>爭</a:t>
                      </a:r>
                      <a:endParaRPr lang="en-US" altLang="zh-TW" sz="1600" dirty="0">
                        <a:effectLst/>
                      </a:endParaRPr>
                    </a:p>
                    <a:p>
                      <a:pPr algn="ctr"/>
                      <a:r>
                        <a:rPr lang="zh-TW" altLang="en-US" sz="1600" dirty="0">
                          <a:effectLst/>
                        </a:rPr>
                        <a:t>型</a:t>
                      </a: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99"/>
                    </a:solidFill>
                  </a:tcPr>
                </a:tc>
                <a:tc>
                  <a:txBody>
                    <a:bodyPr/>
                    <a:lstStyle/>
                    <a:p>
                      <a:pPr algn="ctr"/>
                      <a:r>
                        <a:rPr lang="en-US" sz="1400" dirty="0">
                          <a:effectLst/>
                        </a:rPr>
                        <a:t>1</a:t>
                      </a:r>
                      <a:endParaRPr lang="zh-TW" sz="1400" dirty="0">
                        <a:effectLst/>
                        <a:latin typeface="Calibri" panose="020F0502020204030204" pitchFamily="34" charset="0"/>
                        <a:ea typeface="新細明體" panose="02020500000000000000" pitchFamily="18" charset="-120"/>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400" dirty="0">
                          <a:effectLst/>
                        </a:rPr>
                        <a:t>複雜針劑之連續式微流道與線上監控平台開發</a:t>
                      </a:r>
                      <a:endParaRPr lang="zh-TW" sz="14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300" dirty="0">
                          <a:effectLst/>
                        </a:rPr>
                        <a:t>生醫所</a:t>
                      </a:r>
                      <a:endParaRPr lang="zh-TW" sz="13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200" dirty="0">
                          <a:effectLst/>
                        </a:rPr>
                        <a:t>機械所、量測中心</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a:solidFill>
                            <a:schemeClr val="dk1"/>
                          </a:solidFill>
                          <a:effectLst/>
                          <a:latin typeface="+mn-lt"/>
                          <a:ea typeface="+mn-ea"/>
                          <a:cs typeface="+mn-cs"/>
                        </a:rPr>
                        <a:t>鄭淑珍</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a:ln>
                            <a:noFill/>
                          </a:ln>
                          <a:solidFill>
                            <a:srgbClr val="000000"/>
                          </a:solidFill>
                          <a:effectLst/>
                          <a:uLnTx/>
                          <a:uFillTx/>
                          <a:latin typeface="Arial"/>
                          <a:ea typeface="微軟正黑體"/>
                          <a:cs typeface="+mn-cs"/>
                        </a:rPr>
                        <a:t>通過</a:t>
                      </a:r>
                      <a:endPar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15,500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5,500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10,000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1" dirty="0">
                          <a:solidFill>
                            <a:schemeClr val="bg2">
                              <a:lumMod val="50000"/>
                            </a:schemeClr>
                          </a:solidFill>
                          <a:effectLst/>
                        </a:rPr>
                        <a:t>10,000</a:t>
                      </a:r>
                      <a:endParaRPr lang="zh-TW" sz="1400" b="1" dirty="0">
                        <a:solidFill>
                          <a:schemeClr val="bg2">
                            <a:lumMod val="50000"/>
                          </a:schemeClr>
                        </a:solidFill>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15787"/>
                  </a:ext>
                </a:extLst>
              </a:tr>
              <a:tr h="393900">
                <a:tc vMerge="1">
                  <a:txBody>
                    <a:bodyPr/>
                    <a:lstStyle/>
                    <a:p>
                      <a:pPr algn="ctr"/>
                      <a:endParaRPr lang="zh-TW" sz="1200" dirty="0">
                        <a:effectLst/>
                        <a:latin typeface="+mn-ea"/>
                        <a:ea typeface="+mn-ea"/>
                      </a:endParaRPr>
                    </a:p>
                  </a:txBody>
                  <a:tcPr marL="18415" marR="18415" marT="10160" marB="0" anchor="ctr"/>
                </a:tc>
                <a:tc>
                  <a:txBody>
                    <a:bodyPr/>
                    <a:lstStyle/>
                    <a:p>
                      <a:pPr algn="ctr"/>
                      <a:r>
                        <a:rPr lang="en-US" sz="1400" dirty="0">
                          <a:effectLst/>
                        </a:rPr>
                        <a:t>2</a:t>
                      </a:r>
                      <a:endParaRPr lang="zh-TW" sz="1400" dirty="0">
                        <a:effectLst/>
                        <a:latin typeface="Calibri" panose="020F0502020204030204" pitchFamily="34" charset="0"/>
                        <a:ea typeface="新細明體" panose="02020500000000000000" pitchFamily="18" charset="-120"/>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400" dirty="0">
                          <a:effectLst/>
                        </a:rPr>
                        <a:t>次世代</a:t>
                      </a:r>
                      <a:r>
                        <a:rPr lang="en-US" sz="1400" dirty="0">
                          <a:effectLst/>
                        </a:rPr>
                        <a:t>AI</a:t>
                      </a:r>
                      <a:r>
                        <a:rPr lang="zh-TW" sz="1400" dirty="0">
                          <a:effectLst/>
                        </a:rPr>
                        <a:t>加速臨床前藥物研發與應用</a:t>
                      </a:r>
                      <a:endParaRPr lang="zh-TW" sz="14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300" dirty="0">
                          <a:effectLst/>
                        </a:rPr>
                        <a:t>生醫所</a:t>
                      </a:r>
                      <a:endParaRPr lang="zh-TW" sz="13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200" dirty="0">
                          <a:effectLst/>
                        </a:rPr>
                        <a:t>資通所</a:t>
                      </a:r>
                      <a:endParaRPr lang="zh-TW" sz="120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許凱程</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12,640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3,660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8,980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1" dirty="0">
                          <a:solidFill>
                            <a:schemeClr val="bg2">
                              <a:lumMod val="50000"/>
                            </a:schemeClr>
                          </a:solidFill>
                          <a:effectLst/>
                        </a:rPr>
                        <a:t>8,980</a:t>
                      </a:r>
                      <a:endParaRPr lang="zh-TW" sz="1400" b="1" dirty="0">
                        <a:solidFill>
                          <a:schemeClr val="bg2">
                            <a:lumMod val="50000"/>
                          </a:schemeClr>
                        </a:solidFill>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6914299"/>
                  </a:ext>
                </a:extLst>
              </a:tr>
              <a:tr h="393900">
                <a:tc vMerge="1">
                  <a:txBody>
                    <a:bodyPr/>
                    <a:lstStyle/>
                    <a:p>
                      <a:pPr algn="ctr"/>
                      <a:endParaRPr lang="zh-TW" sz="1200" dirty="0">
                        <a:effectLst/>
                        <a:latin typeface="+mn-ea"/>
                        <a:ea typeface="+mn-ea"/>
                      </a:endParaRPr>
                    </a:p>
                  </a:txBody>
                  <a:tcPr marL="18415" marR="18415" marT="10160" marB="0" anchor="ctr"/>
                </a:tc>
                <a:tc>
                  <a:txBody>
                    <a:bodyPr/>
                    <a:lstStyle/>
                    <a:p>
                      <a:pPr algn="ctr"/>
                      <a:r>
                        <a:rPr lang="en-US" sz="1400">
                          <a:effectLst/>
                        </a:rPr>
                        <a:t>3</a:t>
                      </a:r>
                      <a:endParaRPr lang="zh-TW" sz="1400">
                        <a:effectLst/>
                        <a:latin typeface="Calibri" panose="020F0502020204030204" pitchFamily="34" charset="0"/>
                        <a:ea typeface="新細明體" panose="02020500000000000000" pitchFamily="18" charset="-120"/>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400" dirty="0">
                          <a:effectLst/>
                        </a:rPr>
                        <a:t>心血管疾病用穿戴式超音波貼片</a:t>
                      </a:r>
                      <a:endParaRPr lang="zh-TW" sz="14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300" dirty="0">
                          <a:effectLst/>
                        </a:rPr>
                        <a:t>生醫所</a:t>
                      </a:r>
                      <a:endParaRPr lang="zh-TW" sz="13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200" dirty="0">
                          <a:effectLst/>
                        </a:rPr>
                        <a:t>電光系統所</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胡長霖</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dirty="0">
                          <a:solidFill>
                            <a:srgbClr val="0000FF"/>
                          </a:solidFill>
                          <a:effectLst/>
                          <a:latin typeface="微軟正黑體" panose="020B0604030504040204" pitchFamily="34" charset="-120"/>
                          <a:ea typeface="微軟正黑體" panose="020B0604030504040204" pitchFamily="34" charset="-120"/>
                        </a:rPr>
                        <a:t>初審未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extLst>
                  <a:ext uri="{0D108BD9-81ED-4DB2-BD59-A6C34878D82A}">
                    <a16:rowId xmlns:a16="http://schemas.microsoft.com/office/drawing/2014/main" val="3819253121"/>
                  </a:ext>
                </a:extLst>
              </a:tr>
              <a:tr h="393900">
                <a:tc vMerge="1">
                  <a:txBody>
                    <a:bodyPr/>
                    <a:lstStyle/>
                    <a:p>
                      <a:pPr algn="ctr"/>
                      <a:endParaRPr lang="zh-TW" sz="1200" dirty="0">
                        <a:effectLst/>
                        <a:latin typeface="+mn-ea"/>
                        <a:ea typeface="+mn-ea"/>
                      </a:endParaRPr>
                    </a:p>
                  </a:txBody>
                  <a:tcPr marL="18415" marR="18415" marT="10160" marB="0" anchor="ctr"/>
                </a:tc>
                <a:tc>
                  <a:txBody>
                    <a:bodyPr/>
                    <a:lstStyle/>
                    <a:p>
                      <a:pPr algn="ctr"/>
                      <a:r>
                        <a:rPr lang="en-US" sz="1400" dirty="0">
                          <a:effectLst/>
                        </a:rPr>
                        <a:t>4</a:t>
                      </a:r>
                      <a:endParaRPr lang="zh-TW" sz="1400" dirty="0">
                        <a:effectLst/>
                        <a:latin typeface="Calibri" panose="020F0502020204030204" pitchFamily="34" charset="0"/>
                        <a:ea typeface="新細明體" panose="02020500000000000000" pitchFamily="18" charset="-120"/>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400" dirty="0">
                          <a:effectLst/>
                        </a:rPr>
                        <a:t>整合式數據驅動技術於基層與偏鄉健康照護</a:t>
                      </a:r>
                      <a:endParaRPr lang="zh-TW" sz="14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300" dirty="0">
                          <a:effectLst/>
                        </a:rPr>
                        <a:t>生醫所</a:t>
                      </a:r>
                      <a:endParaRPr lang="zh-TW" sz="13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200" dirty="0">
                          <a:effectLst/>
                        </a:rPr>
                        <a:t>中分院</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游家鑫</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dirty="0">
                          <a:solidFill>
                            <a:srgbClr val="0000FF"/>
                          </a:solidFill>
                          <a:effectLst/>
                          <a:latin typeface="微軟正黑體" panose="020B0604030504040204" pitchFamily="34" charset="-120"/>
                          <a:ea typeface="微軟正黑體" panose="020B0604030504040204" pitchFamily="34" charset="-120"/>
                        </a:rPr>
                        <a:t>初審未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extLst>
                  <a:ext uri="{0D108BD9-81ED-4DB2-BD59-A6C34878D82A}">
                    <a16:rowId xmlns:a16="http://schemas.microsoft.com/office/drawing/2014/main" val="1265308502"/>
                  </a:ext>
                </a:extLst>
              </a:tr>
              <a:tr h="393900">
                <a:tc vMerge="1">
                  <a:txBody>
                    <a:bodyPr/>
                    <a:lstStyle/>
                    <a:p>
                      <a:pPr algn="ctr"/>
                      <a:endParaRPr lang="zh-TW" sz="1200" dirty="0">
                        <a:effectLst/>
                        <a:latin typeface="+mn-ea"/>
                        <a:ea typeface="+mn-ea"/>
                      </a:endParaRPr>
                    </a:p>
                  </a:txBody>
                  <a:tcPr marL="18415" marR="18415" marT="10160" marB="0" anchor="ctr"/>
                </a:tc>
                <a:tc>
                  <a:txBody>
                    <a:bodyPr/>
                    <a:lstStyle/>
                    <a:p>
                      <a:pPr algn="ctr"/>
                      <a:r>
                        <a:rPr lang="en-US" sz="1400" dirty="0">
                          <a:effectLst/>
                        </a:rPr>
                        <a:t>5</a:t>
                      </a:r>
                      <a:endParaRPr lang="zh-TW" sz="1400" dirty="0">
                        <a:effectLst/>
                        <a:latin typeface="Calibri" panose="020F0502020204030204" pitchFamily="34" charset="0"/>
                        <a:ea typeface="新細明體" panose="02020500000000000000" pitchFamily="18" charset="-120"/>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400" dirty="0">
                          <a:effectLst/>
                        </a:rPr>
                        <a:t>創新膠體消融技術應用於心臟疾病治療</a:t>
                      </a:r>
                      <a:endParaRPr lang="zh-TW" sz="14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300" dirty="0">
                          <a:effectLst/>
                        </a:rPr>
                        <a:t>生醫所</a:t>
                      </a:r>
                      <a:endParaRPr lang="zh-TW" sz="13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zh-TW" sz="1200" dirty="0">
                          <a:effectLst/>
                        </a:rPr>
                        <a:t>南分院</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李若屏</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a:ln>
                            <a:noFill/>
                          </a:ln>
                          <a:solidFill>
                            <a:srgbClr val="000000"/>
                          </a:solidFill>
                          <a:effectLst/>
                          <a:uLnTx/>
                          <a:uFillTx/>
                          <a:latin typeface="Arial"/>
                          <a:ea typeface="微軟正黑體"/>
                          <a:cs typeface="+mn-cs"/>
                        </a:rPr>
                        <a:t>通過</a:t>
                      </a:r>
                      <a:endPar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10,000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4,500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dirty="0">
                          <a:effectLst/>
                        </a:rPr>
                        <a:t>5,500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1" dirty="0">
                          <a:solidFill>
                            <a:schemeClr val="bg2">
                              <a:lumMod val="50000"/>
                            </a:schemeClr>
                          </a:solidFill>
                          <a:effectLst/>
                        </a:rPr>
                        <a:t>3,000</a:t>
                      </a:r>
                      <a:endParaRPr lang="zh-TW" sz="1400" b="1" dirty="0">
                        <a:solidFill>
                          <a:schemeClr val="bg2">
                            <a:lumMod val="50000"/>
                          </a:schemeClr>
                        </a:solidFill>
                        <a:effectLst/>
                      </a:endParaRPr>
                    </a:p>
                    <a:p>
                      <a:pPr algn="ctr"/>
                      <a:r>
                        <a:rPr lang="en-US" sz="1200" b="1" dirty="0">
                          <a:solidFill>
                            <a:schemeClr val="bg2">
                              <a:lumMod val="50000"/>
                            </a:schemeClr>
                          </a:solidFill>
                          <a:effectLst/>
                        </a:rPr>
                        <a:t>(</a:t>
                      </a:r>
                      <a:r>
                        <a:rPr lang="zh-TW" sz="1200" b="1" dirty="0">
                          <a:solidFill>
                            <a:schemeClr val="bg2">
                              <a:lumMod val="50000"/>
                            </a:schemeClr>
                          </a:solidFill>
                          <a:effectLst/>
                        </a:rPr>
                        <a:t>僅支持生醫所膠體研發</a:t>
                      </a:r>
                      <a:r>
                        <a:rPr lang="en-US" sz="1200" b="1" dirty="0">
                          <a:solidFill>
                            <a:schemeClr val="bg2">
                              <a:lumMod val="50000"/>
                            </a:schemeClr>
                          </a:solidFill>
                          <a:effectLst/>
                        </a:rPr>
                        <a:t>)</a:t>
                      </a:r>
                      <a:endParaRPr lang="zh-TW" sz="1200" b="1" dirty="0">
                        <a:solidFill>
                          <a:schemeClr val="bg2">
                            <a:lumMod val="50000"/>
                          </a:schemeClr>
                        </a:solidFill>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9107754"/>
                  </a:ext>
                </a:extLst>
              </a:tr>
              <a:tr h="393900">
                <a:tc vMerge="1">
                  <a:txBody>
                    <a:bodyPr/>
                    <a:lstStyle/>
                    <a:p>
                      <a:pPr algn="ctr"/>
                      <a:endParaRPr lang="zh-TW" sz="1200" dirty="0">
                        <a:effectLst/>
                        <a:latin typeface="+mn-ea"/>
                        <a:ea typeface="+mn-ea"/>
                      </a:endParaRPr>
                    </a:p>
                  </a:txBody>
                  <a:tcPr marL="18415" marR="18415" marT="10160" marB="0" anchor="ctr"/>
                </a:tc>
                <a:tc>
                  <a:txBody>
                    <a:bodyPr/>
                    <a:lstStyle/>
                    <a:p>
                      <a:pPr algn="ctr"/>
                      <a:r>
                        <a:rPr lang="en-US" sz="1400" dirty="0">
                          <a:effectLst/>
                        </a:rPr>
                        <a:t>6</a:t>
                      </a:r>
                      <a:endParaRPr lang="zh-TW" sz="1400" dirty="0">
                        <a:effectLst/>
                        <a:latin typeface="Calibri" panose="020F0502020204030204" pitchFamily="34" charset="0"/>
                        <a:ea typeface="新細明體" panose="02020500000000000000" pitchFamily="18" charset="-120"/>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zh-TW" sz="1400" dirty="0">
                          <a:effectLst/>
                        </a:rPr>
                        <a:t>體內消化道多臂協作醫療機器人技術</a:t>
                      </a:r>
                      <a:endParaRPr lang="zh-TW" sz="14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zh-TW" sz="1300" dirty="0">
                          <a:effectLst/>
                        </a:rPr>
                        <a:t>機械所</a:t>
                      </a:r>
                      <a:endParaRPr lang="zh-TW" sz="13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zh-TW" sz="1200" dirty="0">
                          <a:effectLst/>
                        </a:rPr>
                        <a:t>生醫所、</a:t>
                      </a:r>
                      <a:r>
                        <a:rPr lang="zh-TW" sz="1200" b="0" dirty="0">
                          <a:effectLst/>
                        </a:rPr>
                        <a:t>服科中心</a:t>
                      </a:r>
                      <a:endParaRPr lang="zh-TW" sz="1200" b="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吳建佑</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srgbClr val="000000"/>
                          </a:solidFill>
                          <a:effectLst/>
                          <a:uLnTx/>
                          <a:uFillTx/>
                          <a:latin typeface="Arial"/>
                          <a:ea typeface="微軟正黑體"/>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en-US" sz="1400" dirty="0">
                          <a:effectLst/>
                        </a:rPr>
                        <a:t>16,337</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en-US" sz="1400" dirty="0">
                          <a:effectLst/>
                        </a:rPr>
                        <a:t>6,337</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en-US" sz="1400" dirty="0">
                          <a:effectLst/>
                        </a:rPr>
                        <a:t>10,000</a:t>
                      </a:r>
                      <a:endParaRPr lang="zh-TW" sz="14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r>
                        <a:rPr lang="en-US" sz="1400" b="1" dirty="0">
                          <a:solidFill>
                            <a:schemeClr val="bg2">
                              <a:lumMod val="50000"/>
                            </a:schemeClr>
                          </a:solidFill>
                          <a:effectLst/>
                        </a:rPr>
                        <a:t>10,000</a:t>
                      </a:r>
                      <a:endParaRPr lang="zh-TW" sz="1400" b="1" dirty="0">
                        <a:solidFill>
                          <a:schemeClr val="bg2">
                            <a:lumMod val="50000"/>
                          </a:schemeClr>
                        </a:solidFill>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2659788242"/>
                  </a:ext>
                </a:extLst>
              </a:tr>
              <a:tr h="393900">
                <a:tc vMerge="1">
                  <a:txBody>
                    <a:bodyPr/>
                    <a:lstStyle/>
                    <a:p>
                      <a:pPr algn="ctr"/>
                      <a:endParaRPr lang="zh-TW" sz="1200" dirty="0">
                        <a:effectLst/>
                        <a:latin typeface="+mn-ea"/>
                        <a:ea typeface="+mn-ea"/>
                      </a:endParaRPr>
                    </a:p>
                  </a:txBody>
                  <a:tcPr marL="18415" marR="18415" marT="10160" marB="0" anchor="ctr"/>
                </a:tc>
                <a:tc>
                  <a:txBody>
                    <a:bodyPr/>
                    <a:lstStyle/>
                    <a:p>
                      <a:pPr algn="ctr"/>
                      <a:r>
                        <a:rPr lang="en-US" sz="1400" dirty="0">
                          <a:effectLst/>
                        </a:rPr>
                        <a:t>7</a:t>
                      </a:r>
                      <a:endParaRPr lang="zh-TW" sz="1400" dirty="0">
                        <a:effectLst/>
                        <a:latin typeface="Calibri" panose="020F0502020204030204" pitchFamily="34" charset="0"/>
                        <a:ea typeface="新細明體" panose="02020500000000000000" pitchFamily="18" charset="-120"/>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zh-TW" sz="1400" dirty="0">
                          <a:effectLst/>
                        </a:rPr>
                        <a:t>巴金森氏症數位節律刺激復能方案</a:t>
                      </a:r>
                      <a:r>
                        <a:rPr lang="zh-TW" altLang="en-US" sz="1200" dirty="0">
                          <a:solidFill>
                            <a:srgbClr val="3B8289"/>
                          </a:solidFill>
                          <a:effectLst/>
                        </a:rPr>
                        <a:t>*延續</a:t>
                      </a:r>
                      <a:endParaRPr lang="zh-TW" sz="14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zh-TW" sz="1300" dirty="0">
                          <a:effectLst/>
                        </a:rPr>
                        <a:t>服科中心</a:t>
                      </a:r>
                      <a:endParaRPr lang="zh-TW" sz="1300" dirty="0">
                        <a:effectLst/>
                        <a:latin typeface="Calibri" panose="020F0502020204030204" pitchFamily="34" charset="0"/>
                        <a:ea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zh-TW" sz="1200" dirty="0">
                          <a:effectLst/>
                        </a:rPr>
                        <a:t>材化所</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張傳育</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dirty="0">
                          <a:solidFill>
                            <a:srgbClr val="0000FF"/>
                          </a:solidFill>
                          <a:effectLst/>
                          <a:latin typeface="微軟正黑體" panose="020B0604030504040204" pitchFamily="34" charset="-120"/>
                          <a:ea typeface="微軟正黑體" panose="020B0604030504040204" pitchFamily="34" charset="-120"/>
                        </a:rPr>
                        <a:t>複審未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rgbClr val="FFFFCC"/>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rgbClr val="FFFFCC"/>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rgbClr val="FFFFCC"/>
                    </a:solidFill>
                  </a:tcPr>
                </a:tc>
                <a:tc>
                  <a:txBody>
                    <a:bodyPr/>
                    <a:lstStyle/>
                    <a:p>
                      <a:pPr marL="0" algn="ctr" defTabSz="914400" rtl="0" eaLnBrk="1" latinLnBrk="0" hangingPunct="1"/>
                      <a:endParaRPr lang="zh-TW" altLang="en-US" sz="1400" b="1"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rgbClr val="FFFFCC"/>
                    </a:solidFill>
                  </a:tcPr>
                </a:tc>
                <a:extLst>
                  <a:ext uri="{0D108BD9-81ED-4DB2-BD59-A6C34878D82A}">
                    <a16:rowId xmlns:a16="http://schemas.microsoft.com/office/drawing/2014/main" val="1487870922"/>
                  </a:ext>
                </a:extLst>
              </a:tr>
            </a:tbl>
          </a:graphicData>
        </a:graphic>
      </p:graphicFrame>
      <p:sp>
        <p:nvSpPr>
          <p:cNvPr id="7" name="標題 5">
            <a:extLst>
              <a:ext uri="{FF2B5EF4-FFF2-40B4-BE49-F238E27FC236}">
                <a16:creationId xmlns:a16="http://schemas.microsoft.com/office/drawing/2014/main" id="{3D6CE61A-9FC5-4069-A643-711B0DFF2917}"/>
              </a:ext>
            </a:extLst>
          </p:cNvPr>
          <p:cNvSpPr>
            <a:spLocks noGrp="1"/>
          </p:cNvSpPr>
          <p:nvPr>
            <p:ph type="title"/>
          </p:nvPr>
        </p:nvSpPr>
        <p:spPr>
          <a:xfrm>
            <a:off x="573039" y="162963"/>
            <a:ext cx="11045923" cy="580014"/>
          </a:xfrm>
        </p:spPr>
        <p:txBody>
          <a:bodyPr/>
          <a:lstStyle/>
          <a:p>
            <a:pPr algn="ctr"/>
            <a:r>
              <a:rPr lang="en-US" altLang="zh-TW" sz="3600" b="1" dirty="0">
                <a:solidFill>
                  <a:srgbClr val="00B1B3"/>
                </a:solidFill>
                <a:latin typeface="微軟正黑體"/>
              </a:rPr>
              <a:t>(B</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en-US" altLang="zh-TW" sz="3600" b="1" dirty="0">
                <a:solidFill>
                  <a:srgbClr val="00B1B3"/>
                </a:solidFill>
                <a:latin typeface="微軟正黑體"/>
              </a:rPr>
              <a:t>FY114</a:t>
            </a:r>
            <a:r>
              <a:rPr lang="zh-TW" altLang="en-US" sz="3600" b="1" dirty="0">
                <a:solidFill>
                  <a:srgbClr val="00B1B3"/>
                </a:solidFill>
                <a:latin typeface="微軟正黑體"/>
              </a:rPr>
              <a:t>院級</a:t>
            </a:r>
            <a:r>
              <a:rPr lang="zh-TW" altLang="en-US" b="1" dirty="0">
                <a:solidFill>
                  <a:srgbClr val="00B1B3"/>
                </a:solidFill>
                <a:latin typeface="微軟正黑體"/>
              </a:rPr>
              <a:t>前瞻</a:t>
            </a:r>
            <a:r>
              <a:rPr lang="en-US" altLang="zh-TW" b="1" dirty="0">
                <a:solidFill>
                  <a:srgbClr val="00B1B3"/>
                </a:solidFill>
                <a:latin typeface="微軟正黑體"/>
              </a:rPr>
              <a:t>-</a:t>
            </a:r>
            <a:r>
              <a:rPr lang="zh-TW" altLang="en-US" sz="3600" b="1" dirty="0">
                <a:solidFill>
                  <a:srgbClr val="00B1B3"/>
                </a:solidFill>
                <a:latin typeface="微軟正黑體"/>
              </a:rPr>
              <a:t>提案審查結果</a:t>
            </a:r>
          </a:p>
        </p:txBody>
      </p:sp>
      <p:sp>
        <p:nvSpPr>
          <p:cNvPr id="9" name="文字方塊 8">
            <a:extLst>
              <a:ext uri="{FF2B5EF4-FFF2-40B4-BE49-F238E27FC236}">
                <a16:creationId xmlns:a16="http://schemas.microsoft.com/office/drawing/2014/main" id="{4443AA33-C382-4E94-8479-9F21A2130AB0}"/>
              </a:ext>
            </a:extLst>
          </p:cNvPr>
          <p:cNvSpPr txBox="1"/>
          <p:nvPr/>
        </p:nvSpPr>
        <p:spPr>
          <a:xfrm>
            <a:off x="3662362" y="825812"/>
            <a:ext cx="4867276" cy="646331"/>
          </a:xfrm>
          <a:prstGeom prst="rect">
            <a:avLst/>
          </a:prstGeom>
          <a:noFill/>
        </p:spPr>
        <p:txBody>
          <a:bodyPr wrap="square">
            <a:spAutoFit/>
          </a:bodyPr>
          <a:lstStyle/>
          <a:p>
            <a:pPr algn="ctr"/>
            <a:r>
              <a:rPr lang="zh-TW" altLang="en-US" b="1" dirty="0">
                <a:solidFill>
                  <a:srgbClr val="0070C0"/>
                </a:solidFill>
                <a:latin typeface="+mn-ea"/>
                <a:ea typeface="+mn-ea"/>
              </a:rPr>
              <a:t>全院共</a:t>
            </a:r>
            <a:r>
              <a:rPr lang="en-US" altLang="zh-TW" b="1" dirty="0">
                <a:solidFill>
                  <a:srgbClr val="0070C0"/>
                </a:solidFill>
                <a:latin typeface="+mn-ea"/>
                <a:ea typeface="+mn-ea"/>
              </a:rPr>
              <a:t>10</a:t>
            </a:r>
            <a:r>
              <a:rPr lang="zh-TW" altLang="en-US" b="1" dirty="0">
                <a:solidFill>
                  <a:srgbClr val="0070C0"/>
                </a:solidFill>
                <a:latin typeface="+mn-ea"/>
                <a:ea typeface="+mn-ea"/>
              </a:rPr>
              <a:t>案 </a:t>
            </a:r>
            <a:r>
              <a:rPr lang="en-US" altLang="zh-TW" b="1" dirty="0">
                <a:solidFill>
                  <a:srgbClr val="0070C0"/>
                </a:solidFill>
                <a:latin typeface="+mn-ea"/>
                <a:ea typeface="+mn-ea"/>
              </a:rPr>
              <a:t>(</a:t>
            </a:r>
            <a:r>
              <a:rPr lang="zh-TW" altLang="en-US" b="1" dirty="0">
                <a:solidFill>
                  <a:srgbClr val="0070C0"/>
                </a:solidFill>
                <a:latin typeface="+mn-ea"/>
                <a:ea typeface="+mn-ea"/>
              </a:rPr>
              <a:t>通過</a:t>
            </a:r>
            <a:r>
              <a:rPr lang="en-US" altLang="zh-TW" b="1" dirty="0">
                <a:solidFill>
                  <a:srgbClr val="0070C0"/>
                </a:solidFill>
                <a:latin typeface="+mn-ea"/>
                <a:ea typeface="+mn-ea"/>
              </a:rPr>
              <a:t>7</a:t>
            </a:r>
            <a:r>
              <a:rPr lang="zh-TW" altLang="en-US" b="1" dirty="0">
                <a:solidFill>
                  <a:srgbClr val="0070C0"/>
                </a:solidFill>
                <a:latin typeface="+mn-ea"/>
                <a:ea typeface="+mn-ea"/>
              </a:rPr>
              <a:t>案、不通過</a:t>
            </a:r>
            <a:r>
              <a:rPr lang="en-US" altLang="zh-TW" b="1" dirty="0">
                <a:solidFill>
                  <a:srgbClr val="0070C0"/>
                </a:solidFill>
                <a:latin typeface="+mn-ea"/>
                <a:ea typeface="+mn-ea"/>
              </a:rPr>
              <a:t>3</a:t>
            </a:r>
            <a:r>
              <a:rPr lang="zh-TW" altLang="en-US" b="1" dirty="0">
                <a:solidFill>
                  <a:srgbClr val="0070C0"/>
                </a:solidFill>
                <a:latin typeface="+mn-ea"/>
                <a:ea typeface="+mn-ea"/>
              </a:rPr>
              <a:t>案</a:t>
            </a:r>
            <a:r>
              <a:rPr lang="en-US" altLang="zh-TW" b="1" dirty="0">
                <a:solidFill>
                  <a:srgbClr val="0070C0"/>
                </a:solidFill>
                <a:latin typeface="+mn-ea"/>
                <a:ea typeface="+mn-ea"/>
              </a:rPr>
              <a:t>)</a:t>
            </a:r>
          </a:p>
          <a:p>
            <a:pPr algn="ctr"/>
            <a:r>
              <a:rPr lang="zh-TW" altLang="en-US" b="1" dirty="0">
                <a:solidFill>
                  <a:srgbClr val="0000FF"/>
                </a:solidFill>
                <a:latin typeface="+mn-ea"/>
                <a:ea typeface="+mn-ea"/>
              </a:rPr>
              <a:t>服科主辦</a:t>
            </a:r>
            <a:r>
              <a:rPr lang="en-US" altLang="zh-TW" b="1" dirty="0">
                <a:solidFill>
                  <a:srgbClr val="0000FF"/>
                </a:solidFill>
                <a:latin typeface="+mn-ea"/>
                <a:ea typeface="+mn-ea"/>
              </a:rPr>
              <a:t>2</a:t>
            </a:r>
            <a:r>
              <a:rPr lang="zh-TW" altLang="en-US" b="1" dirty="0">
                <a:solidFill>
                  <a:srgbClr val="0000FF"/>
                </a:solidFill>
                <a:latin typeface="+mn-ea"/>
                <a:ea typeface="+mn-ea"/>
              </a:rPr>
              <a:t>案</a:t>
            </a:r>
            <a:r>
              <a:rPr lang="en-US" altLang="zh-TW" b="1" dirty="0">
                <a:solidFill>
                  <a:srgbClr val="0000FF"/>
                </a:solidFill>
                <a:latin typeface="+mn-ea"/>
                <a:ea typeface="+mn-ea"/>
              </a:rPr>
              <a:t>(</a:t>
            </a:r>
            <a:r>
              <a:rPr lang="zh-TW" altLang="en-US" b="1" dirty="0">
                <a:solidFill>
                  <a:srgbClr val="0000FF"/>
                </a:solidFill>
                <a:latin typeface="+mn-ea"/>
                <a:ea typeface="+mn-ea"/>
              </a:rPr>
              <a:t>通過</a:t>
            </a:r>
            <a:r>
              <a:rPr lang="en-US" altLang="zh-TW" b="1" dirty="0">
                <a:solidFill>
                  <a:srgbClr val="0000FF"/>
                </a:solidFill>
                <a:latin typeface="+mn-ea"/>
                <a:ea typeface="+mn-ea"/>
              </a:rPr>
              <a:t>1</a:t>
            </a:r>
            <a:r>
              <a:rPr lang="zh-TW" altLang="en-US" b="1" dirty="0">
                <a:solidFill>
                  <a:srgbClr val="0000FF"/>
                </a:solidFill>
                <a:latin typeface="+mn-ea"/>
                <a:ea typeface="+mn-ea"/>
              </a:rPr>
              <a:t>案</a:t>
            </a:r>
            <a:r>
              <a:rPr lang="en-US" altLang="zh-TW" b="1" dirty="0">
                <a:solidFill>
                  <a:srgbClr val="0000FF"/>
                </a:solidFill>
                <a:latin typeface="+mn-ea"/>
                <a:ea typeface="+mn-ea"/>
              </a:rPr>
              <a:t>)</a:t>
            </a:r>
            <a:r>
              <a:rPr lang="zh-TW" altLang="en-US" b="1" dirty="0">
                <a:solidFill>
                  <a:srgbClr val="0000FF"/>
                </a:solidFill>
                <a:latin typeface="+mn-ea"/>
                <a:ea typeface="+mn-ea"/>
              </a:rPr>
              <a:t>，協辦</a:t>
            </a:r>
            <a:r>
              <a:rPr lang="en-US" altLang="zh-TW" b="1" dirty="0">
                <a:solidFill>
                  <a:srgbClr val="0000FF"/>
                </a:solidFill>
                <a:latin typeface="+mn-ea"/>
                <a:ea typeface="+mn-ea"/>
              </a:rPr>
              <a:t>2</a:t>
            </a:r>
            <a:r>
              <a:rPr lang="zh-TW" altLang="en-US" b="1" dirty="0">
                <a:solidFill>
                  <a:srgbClr val="0000FF"/>
                </a:solidFill>
                <a:latin typeface="+mn-ea"/>
                <a:ea typeface="+mn-ea"/>
              </a:rPr>
              <a:t>案</a:t>
            </a:r>
            <a:r>
              <a:rPr lang="en-US" altLang="zh-TW" b="1" dirty="0">
                <a:solidFill>
                  <a:srgbClr val="0000FF"/>
                </a:solidFill>
                <a:latin typeface="+mn-ea"/>
                <a:ea typeface="+mn-ea"/>
              </a:rPr>
              <a:t>(</a:t>
            </a:r>
            <a:r>
              <a:rPr lang="zh-TW" altLang="en-US" b="1" dirty="0">
                <a:solidFill>
                  <a:srgbClr val="0000FF"/>
                </a:solidFill>
                <a:latin typeface="+mn-ea"/>
                <a:ea typeface="+mn-ea"/>
              </a:rPr>
              <a:t>通過</a:t>
            </a:r>
            <a:r>
              <a:rPr lang="en-US" altLang="zh-TW" b="1" dirty="0">
                <a:solidFill>
                  <a:srgbClr val="0000FF"/>
                </a:solidFill>
                <a:latin typeface="+mn-ea"/>
                <a:ea typeface="+mn-ea"/>
              </a:rPr>
              <a:t>2</a:t>
            </a:r>
            <a:r>
              <a:rPr lang="zh-TW" altLang="en-US" b="1" dirty="0">
                <a:solidFill>
                  <a:srgbClr val="0000FF"/>
                </a:solidFill>
                <a:latin typeface="+mn-ea"/>
                <a:ea typeface="+mn-ea"/>
              </a:rPr>
              <a:t>案</a:t>
            </a:r>
            <a:r>
              <a:rPr lang="en-US" altLang="zh-TW" b="1" dirty="0">
                <a:solidFill>
                  <a:srgbClr val="0000FF"/>
                </a:solidFill>
                <a:latin typeface="+mn-ea"/>
                <a:ea typeface="+mn-ea"/>
              </a:rPr>
              <a:t>)</a:t>
            </a:r>
          </a:p>
        </p:txBody>
      </p:sp>
      <p:sp>
        <p:nvSpPr>
          <p:cNvPr id="2" name="矩形 1">
            <a:hlinkClick r:id="rId2" action="ppaction://hlinksldjump"/>
            <a:extLst>
              <a:ext uri="{FF2B5EF4-FFF2-40B4-BE49-F238E27FC236}">
                <a16:creationId xmlns:a16="http://schemas.microsoft.com/office/drawing/2014/main" id="{B236C31D-8D4C-4E2D-9725-B653477B560C}"/>
              </a:ext>
            </a:extLst>
          </p:cNvPr>
          <p:cNvSpPr/>
          <p:nvPr/>
        </p:nvSpPr>
        <p:spPr bwMode="auto">
          <a:xfrm>
            <a:off x="10920413" y="522051"/>
            <a:ext cx="962025"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健保合規</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
        <p:nvSpPr>
          <p:cNvPr id="8" name="矩形 7">
            <a:hlinkClick r:id="rId3" action="ppaction://hlinksldjump"/>
            <a:extLst>
              <a:ext uri="{FF2B5EF4-FFF2-40B4-BE49-F238E27FC236}">
                <a16:creationId xmlns:a16="http://schemas.microsoft.com/office/drawing/2014/main" id="{52E741DB-3A62-485E-B768-3A56AFEF1D3F}"/>
              </a:ext>
            </a:extLst>
          </p:cNvPr>
          <p:cNvSpPr/>
          <p:nvPr/>
        </p:nvSpPr>
        <p:spPr bwMode="auto">
          <a:xfrm>
            <a:off x="10934700" y="906701"/>
            <a:ext cx="962025"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accent5">
                    <a:lumMod val="25000"/>
                  </a:schemeClr>
                </a:solidFill>
                <a:latin typeface="微軟正黑體" panose="020B0604030504040204" pitchFamily="34" charset="-120"/>
                <a:ea typeface="微軟正黑體" panose="020B0604030504040204" pitchFamily="34" charset="-120"/>
              </a:rPr>
              <a:t>巴金森</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FAFE8299-7100-4DF1-887E-04C0D811AC7F}"/>
              </a:ext>
            </a:extLst>
          </p:cNvPr>
          <p:cNvSpPr txBox="1"/>
          <p:nvPr/>
        </p:nvSpPr>
        <p:spPr>
          <a:xfrm>
            <a:off x="11009709" y="231720"/>
            <a:ext cx="812006" cy="276999"/>
          </a:xfrm>
          <a:prstGeom prst="rect">
            <a:avLst/>
          </a:prstGeom>
          <a:noFill/>
        </p:spPr>
        <p:txBody>
          <a:bodyPr wrap="square">
            <a:spAutoFit/>
          </a:bodyPr>
          <a:lstStyle/>
          <a:p>
            <a:r>
              <a:rPr lang="zh-TW" altLang="en-US" sz="1200" b="1" dirty="0">
                <a:solidFill>
                  <a:srgbClr val="009999"/>
                </a:solidFill>
                <a:latin typeface="微軟正黑體" panose="020B0604030504040204" pitchFamily="34" charset="-120"/>
                <a:ea typeface="微軟正黑體" panose="020B0604030504040204" pitchFamily="34" charset="-120"/>
              </a:rPr>
              <a:t>審查意見</a:t>
            </a:r>
            <a:endParaRPr lang="zh-TW" altLang="en-US" sz="1200" dirty="0">
              <a:solidFill>
                <a:srgbClr val="00999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3630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8B3144D-405F-4333-91AA-12CDBE3812EE}"/>
              </a:ext>
            </a:extLst>
          </p:cNvPr>
          <p:cNvSpPr>
            <a:spLocks noGrp="1"/>
          </p:cNvSpPr>
          <p:nvPr>
            <p:ph type="sldNum" sz="quarter" idx="10"/>
          </p:nvPr>
        </p:nvSpPr>
        <p:spPr/>
        <p:txBody>
          <a:bodyPr/>
          <a:lstStyle/>
          <a:p>
            <a:pPr>
              <a:defRPr/>
            </a:pPr>
            <a:fld id="{1A71FFAD-F905-4792-971B-681FA4F61CA8}" type="slidenum">
              <a:rPr lang="en-US" altLang="zh-TW" smtClean="0"/>
              <a:pPr>
                <a:defRPr/>
              </a:pPr>
              <a:t>12</a:t>
            </a:fld>
            <a:endParaRPr lang="en-US" altLang="zh-TW"/>
          </a:p>
        </p:txBody>
      </p:sp>
      <p:graphicFrame>
        <p:nvGraphicFramePr>
          <p:cNvPr id="4" name="表格 3">
            <a:extLst>
              <a:ext uri="{FF2B5EF4-FFF2-40B4-BE49-F238E27FC236}">
                <a16:creationId xmlns:a16="http://schemas.microsoft.com/office/drawing/2014/main" id="{23A96E0F-E9DF-4E84-9878-E2985ABFE030}"/>
              </a:ext>
            </a:extLst>
          </p:cNvPr>
          <p:cNvGraphicFramePr>
            <a:graphicFrameLocks noGrp="1"/>
          </p:cNvGraphicFramePr>
          <p:nvPr>
            <p:extLst>
              <p:ext uri="{D42A27DB-BD31-4B8C-83A1-F6EECF244321}">
                <p14:modId xmlns:p14="http://schemas.microsoft.com/office/powerpoint/2010/main" val="1657345927"/>
              </p:ext>
            </p:extLst>
          </p:nvPr>
        </p:nvGraphicFramePr>
        <p:xfrm>
          <a:off x="385340" y="1554978"/>
          <a:ext cx="11421321" cy="4854118"/>
        </p:xfrm>
        <a:graphic>
          <a:graphicData uri="http://schemas.openxmlformats.org/drawingml/2006/table">
            <a:tbl>
              <a:tblPr firstRow="1" firstCol="1" bandRow="1">
                <a:tableStyleId>{74C1A8A3-306A-4EB7-A6B1-4F7E0EB9C5D6}</a:tableStyleId>
              </a:tblPr>
              <a:tblGrid>
                <a:gridCol w="575278">
                  <a:extLst>
                    <a:ext uri="{9D8B030D-6E8A-4147-A177-3AD203B41FA5}">
                      <a16:colId xmlns:a16="http://schemas.microsoft.com/office/drawing/2014/main" val="1210731350"/>
                    </a:ext>
                  </a:extLst>
                </a:gridCol>
                <a:gridCol w="411126">
                  <a:extLst>
                    <a:ext uri="{9D8B030D-6E8A-4147-A177-3AD203B41FA5}">
                      <a16:colId xmlns:a16="http://schemas.microsoft.com/office/drawing/2014/main" val="1323219929"/>
                    </a:ext>
                  </a:extLst>
                </a:gridCol>
                <a:gridCol w="5076000">
                  <a:extLst>
                    <a:ext uri="{9D8B030D-6E8A-4147-A177-3AD203B41FA5}">
                      <a16:colId xmlns:a16="http://schemas.microsoft.com/office/drawing/2014/main" val="1808778349"/>
                    </a:ext>
                  </a:extLst>
                </a:gridCol>
                <a:gridCol w="1094266">
                  <a:extLst>
                    <a:ext uri="{9D8B030D-6E8A-4147-A177-3AD203B41FA5}">
                      <a16:colId xmlns:a16="http://schemas.microsoft.com/office/drawing/2014/main" val="48787528"/>
                    </a:ext>
                  </a:extLst>
                </a:gridCol>
                <a:gridCol w="1865864">
                  <a:extLst>
                    <a:ext uri="{9D8B030D-6E8A-4147-A177-3AD203B41FA5}">
                      <a16:colId xmlns:a16="http://schemas.microsoft.com/office/drawing/2014/main" val="3054472311"/>
                    </a:ext>
                  </a:extLst>
                </a:gridCol>
                <a:gridCol w="1002852">
                  <a:extLst>
                    <a:ext uri="{9D8B030D-6E8A-4147-A177-3AD203B41FA5}">
                      <a16:colId xmlns:a16="http://schemas.microsoft.com/office/drawing/2014/main" val="1821355829"/>
                    </a:ext>
                  </a:extLst>
                </a:gridCol>
                <a:gridCol w="1395935">
                  <a:extLst>
                    <a:ext uri="{9D8B030D-6E8A-4147-A177-3AD203B41FA5}">
                      <a16:colId xmlns:a16="http://schemas.microsoft.com/office/drawing/2014/main" val="3440412951"/>
                    </a:ext>
                  </a:extLst>
                </a:gridCol>
              </a:tblGrid>
              <a:tr h="597840">
                <a:tc>
                  <a:txBody>
                    <a:bodyPr/>
                    <a:lstStyle/>
                    <a:p>
                      <a:pPr algn="ctr"/>
                      <a:endParaRPr lang="zh-TW" sz="12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序</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sz="1400" dirty="0">
                          <a:effectLst/>
                        </a:rPr>
                        <a:t>計畫名稱</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sz="1400" dirty="0">
                          <a:effectLst/>
                        </a:rPr>
                        <a:t>主辦</a:t>
                      </a:r>
                      <a:endParaRPr lang="en-US" altLang="zh-TW" sz="1400" dirty="0">
                        <a:effectLst/>
                      </a:endParaRPr>
                    </a:p>
                    <a:p>
                      <a:pPr algn="ctr"/>
                      <a:r>
                        <a:rPr lang="zh-TW" sz="1400" dirty="0">
                          <a:effectLst/>
                        </a:rPr>
                        <a:t>單位</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sz="1400" dirty="0">
                          <a:effectLst/>
                        </a:rPr>
                        <a:t>協辦單位</a:t>
                      </a:r>
                      <a:endParaRPr lang="zh-TW" sz="14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sz="1400" dirty="0">
                          <a:effectLst/>
                        </a:rPr>
                        <a:t>提案人</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tc>
                  <a:txBody>
                    <a:bodyPr/>
                    <a:lstStyle/>
                    <a:p>
                      <a:pPr algn="ctr"/>
                      <a:r>
                        <a:rPr lang="zh-TW" altLang="en-US" sz="1400" dirty="0">
                          <a:effectLst/>
                          <a:latin typeface="+mn-ea"/>
                          <a:ea typeface="+mn-ea"/>
                        </a:rPr>
                        <a:t>審查結果</a:t>
                      </a:r>
                      <a:endParaRPr lang="zh-TW" sz="14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009999"/>
                    </a:solidFill>
                  </a:tcPr>
                </a:tc>
                <a:extLst>
                  <a:ext uri="{0D108BD9-81ED-4DB2-BD59-A6C34878D82A}">
                    <a16:rowId xmlns:a16="http://schemas.microsoft.com/office/drawing/2014/main" val="2423025633"/>
                  </a:ext>
                </a:extLst>
              </a:tr>
              <a:tr h="406851">
                <a:tc rowSpan="4">
                  <a:txBody>
                    <a:bodyPr/>
                    <a:lstStyle/>
                    <a:p>
                      <a:pPr algn="ctr"/>
                      <a:r>
                        <a:rPr lang="zh-TW" altLang="en-US" sz="1600" dirty="0">
                          <a:effectLst/>
                        </a:rPr>
                        <a:t>主</a:t>
                      </a:r>
                      <a:endParaRPr lang="en-US" altLang="zh-TW" sz="1600" dirty="0">
                        <a:effectLst/>
                      </a:endParaRPr>
                    </a:p>
                    <a:p>
                      <a:pPr algn="ctr"/>
                      <a:r>
                        <a:rPr lang="zh-TW" altLang="en-US" sz="1600" dirty="0">
                          <a:effectLst/>
                        </a:rPr>
                        <a:t>題</a:t>
                      </a:r>
                      <a:endParaRPr lang="en-US" altLang="zh-TW" sz="1600" dirty="0">
                        <a:effectLst/>
                      </a:endParaRPr>
                    </a:p>
                    <a:p>
                      <a:pPr algn="ctr"/>
                      <a:r>
                        <a:rPr lang="zh-TW" altLang="en-US" sz="1600" dirty="0">
                          <a:effectLst/>
                        </a:rPr>
                        <a:t>型</a:t>
                      </a: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sz="1400" dirty="0">
                          <a:effectLst/>
                        </a:rPr>
                        <a:t>1</a:t>
                      </a:r>
                      <a:endParaRPr lang="zh-TW" sz="1400" dirty="0">
                        <a:effectLst/>
                        <a:latin typeface="+mn-ea"/>
                        <a:ea typeface="+mn-ea"/>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ctr"/>
                      <a:r>
                        <a:rPr lang="zh-TW" altLang="en-US" sz="1400" kern="1200" dirty="0">
                          <a:solidFill>
                            <a:schemeClr val="dk1"/>
                          </a:solidFill>
                          <a:effectLst/>
                          <a:latin typeface="+mn-lt"/>
                          <a:ea typeface="+mn-ea"/>
                          <a:cs typeface="+mn-cs"/>
                        </a:rPr>
                        <a:t>智慧管路微漏偵測與定位系統</a:t>
                      </a:r>
                      <a:r>
                        <a:rPr lang="zh-TW" altLang="en-US" sz="1200" kern="1200" dirty="0">
                          <a:solidFill>
                            <a:srgbClr val="3B8289"/>
                          </a:solidFill>
                          <a:effectLst/>
                          <a:latin typeface="+mn-lt"/>
                          <a:ea typeface="+mn-ea"/>
                          <a:cs typeface="+mn-cs"/>
                        </a:rPr>
                        <a:t>*延續</a:t>
                      </a:r>
                      <a:endParaRPr lang="zh-TW" altLang="en-US" sz="1400" kern="1200" dirty="0">
                        <a:solidFill>
                          <a:schemeClr val="dk1"/>
                        </a:solidFill>
                        <a:effectLst/>
                        <a:latin typeface="+mn-lt"/>
                        <a:ea typeface="+mn-ea"/>
                        <a:cs typeface="+mn-cs"/>
                      </a:endParaRP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ctr"/>
                      <a:r>
                        <a:rPr lang="zh-TW" altLang="en-US" sz="1400" kern="1200" dirty="0">
                          <a:solidFill>
                            <a:schemeClr val="dk1"/>
                          </a:solidFill>
                          <a:effectLst/>
                          <a:latin typeface="+mn-lt"/>
                          <a:ea typeface="+mn-ea"/>
                          <a:cs typeface="+mn-cs"/>
                        </a:rPr>
                        <a:t>材化所</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ctr"/>
                      <a:r>
                        <a:rPr lang="zh-TW" altLang="en-US" sz="1400" kern="1200" dirty="0">
                          <a:solidFill>
                            <a:schemeClr val="dk1"/>
                          </a:solidFill>
                          <a:effectLst/>
                          <a:latin typeface="+mn-lt"/>
                          <a:ea typeface="+mn-ea"/>
                          <a:cs typeface="+mn-cs"/>
                        </a:rPr>
                        <a:t>資通所</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ctr"/>
                      <a:r>
                        <a:rPr lang="zh-TW" altLang="en-US" sz="1400" kern="1200" dirty="0">
                          <a:solidFill>
                            <a:schemeClr val="dk1"/>
                          </a:solidFill>
                          <a:effectLst/>
                          <a:latin typeface="+mn-lt"/>
                          <a:ea typeface="+mn-ea"/>
                          <a:cs typeface="+mn-cs"/>
                        </a:rPr>
                        <a:t>李昭仁</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algn="ctr"/>
                      <a:r>
                        <a:rPr lang="zh-TW" altLang="en-US" sz="1400" kern="1200" dirty="0">
                          <a:solidFill>
                            <a:schemeClr val="dk1"/>
                          </a:solidFill>
                          <a:effectLst/>
                          <a:latin typeface="+mn-lt"/>
                          <a:ea typeface="+mn-ea"/>
                          <a:cs typeface="+mn-cs"/>
                        </a:rPr>
                        <a:t>通過</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5536940"/>
                  </a:ext>
                </a:extLst>
              </a:tr>
              <a:tr h="477283">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algn="ctr"/>
                      <a:r>
                        <a:rPr lang="en-US" sz="1400" dirty="0">
                          <a:effectLst/>
                        </a:rPr>
                        <a:t>2</a:t>
                      </a:r>
                      <a:endParaRPr lang="zh-TW" sz="1400" dirty="0">
                        <a:effectLst/>
                        <a:latin typeface="+mn-ea"/>
                        <a:ea typeface="+mn-ea"/>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未來步伐</a:t>
                      </a:r>
                      <a:r>
                        <a:rPr lang="en-US" sz="1400" kern="1200" dirty="0">
                          <a:solidFill>
                            <a:schemeClr val="dk1"/>
                          </a:solidFill>
                          <a:effectLst/>
                          <a:latin typeface="+mn-lt"/>
                          <a:ea typeface="+mn-ea"/>
                          <a:cs typeface="+mn-cs"/>
                        </a:rPr>
                        <a:t>: </a:t>
                      </a:r>
                      <a:r>
                        <a:rPr lang="zh-TW" altLang="en-US" sz="1400" kern="1200" dirty="0">
                          <a:solidFill>
                            <a:schemeClr val="dk1"/>
                          </a:solidFill>
                          <a:effectLst/>
                          <a:latin typeface="+mn-lt"/>
                          <a:ea typeface="+mn-ea"/>
                          <a:cs typeface="+mn-cs"/>
                        </a:rPr>
                        <a:t>鋼索驅動式復健助行科技</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服科中心</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智慧機械中心</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鄭伯壎</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dirty="0">
                          <a:solidFill>
                            <a:srgbClr val="0000FF"/>
                          </a:solidFill>
                          <a:effectLst/>
                          <a:latin typeface="微軟正黑體" panose="020B0604030504040204" pitchFamily="34" charset="-120"/>
                          <a:ea typeface="微軟正黑體" panose="020B0604030504040204" pitchFamily="34" charset="-120"/>
                        </a:rPr>
                        <a:t>複審未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4158600324"/>
                  </a:ext>
                </a:extLst>
              </a:tr>
              <a:tr h="470521">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3</a:t>
                      </a:r>
                      <a:endParaRPr lang="zh-TW" altLang="en-US" sz="1400" kern="1200" dirty="0">
                        <a:solidFill>
                          <a:schemeClr val="dk1"/>
                        </a:solidFill>
                        <a:effectLst/>
                        <a:latin typeface="+mn-lt"/>
                        <a:ea typeface="+mn-ea"/>
                        <a:cs typeface="+mn-cs"/>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智慧高耐候抗擾機群協作勘救災系統</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資通所</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機械所、感測系統中心</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陳宗賢</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通過</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9711171"/>
                  </a:ext>
                </a:extLst>
              </a:tr>
              <a:tr h="429223">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4</a:t>
                      </a:r>
                      <a:endParaRPr lang="zh-TW" altLang="en-US" sz="1400" kern="1200" dirty="0">
                        <a:solidFill>
                          <a:schemeClr val="dk1"/>
                        </a:solidFill>
                        <a:effectLst/>
                        <a:latin typeface="+mn-lt"/>
                        <a:ea typeface="+mn-ea"/>
                        <a:cs typeface="+mn-cs"/>
                      </a:endParaRPr>
                    </a:p>
                  </a:txBody>
                  <a:tcPr marL="18415" marR="18415" marT="1016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微電網組建模組前瞻技術研究</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綠能所</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資通所、產科國際所</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謝旼儒</a:t>
                      </a:r>
                    </a:p>
                  </a:txBody>
                  <a:tcPr marL="5080" marR="5080" marT="508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通過</a:t>
                      </a:r>
                    </a:p>
                  </a:txBody>
                  <a:tcPr marL="0" marR="0" marT="0" marB="0"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6934380"/>
                  </a:ext>
                </a:extLst>
              </a:tr>
              <a:tr h="494480">
                <a:tc rowSpan="5">
                  <a:txBody>
                    <a:bodyPr/>
                    <a:lstStyle/>
                    <a:p>
                      <a:pPr algn="ctr"/>
                      <a:r>
                        <a:rPr lang="zh-TW" altLang="en-US" sz="1600" dirty="0">
                          <a:effectLst/>
                        </a:rPr>
                        <a:t>競</a:t>
                      </a:r>
                      <a:endParaRPr lang="en-US" altLang="zh-TW" sz="1600" dirty="0">
                        <a:effectLst/>
                      </a:endParaRPr>
                    </a:p>
                    <a:p>
                      <a:pPr algn="ctr"/>
                      <a:r>
                        <a:rPr lang="zh-TW" altLang="en-US" sz="1600" dirty="0">
                          <a:effectLst/>
                        </a:rPr>
                        <a:t>爭</a:t>
                      </a:r>
                      <a:endParaRPr lang="en-US" altLang="zh-TW" sz="1600" dirty="0">
                        <a:effectLst/>
                      </a:endParaRPr>
                    </a:p>
                    <a:p>
                      <a:pPr algn="ctr"/>
                      <a:r>
                        <a:rPr lang="zh-TW" altLang="en-US" sz="1600" dirty="0">
                          <a:effectLst/>
                        </a:rPr>
                        <a:t>型</a:t>
                      </a: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生成式</a:t>
                      </a:r>
                      <a:r>
                        <a:rPr lang="en-US" sz="1400" kern="1200" dirty="0">
                          <a:solidFill>
                            <a:schemeClr val="dk1"/>
                          </a:solidFill>
                          <a:effectLst/>
                          <a:latin typeface="+mn-lt"/>
                          <a:ea typeface="+mn-ea"/>
                          <a:cs typeface="+mn-cs"/>
                        </a:rPr>
                        <a:t>AI</a:t>
                      </a:r>
                      <a:r>
                        <a:rPr lang="zh-TW" altLang="en-US" sz="1400" kern="1200" dirty="0">
                          <a:solidFill>
                            <a:schemeClr val="dk1"/>
                          </a:solidFill>
                          <a:effectLst/>
                          <a:latin typeface="+mn-lt"/>
                          <a:ea typeface="+mn-ea"/>
                          <a:cs typeface="+mn-cs"/>
                        </a:rPr>
                        <a:t>輔助探針卡開發</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機械所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南分院</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黃萌祺</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dirty="0">
                          <a:solidFill>
                            <a:srgbClr val="0000FF"/>
                          </a:solidFill>
                          <a:effectLst/>
                          <a:latin typeface="微軟正黑體" panose="020B0604030504040204" pitchFamily="34" charset="-120"/>
                          <a:ea typeface="微軟正黑體" panose="020B0604030504040204" pitchFamily="34" charset="-120"/>
                        </a:rPr>
                        <a:t>複審未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15787"/>
                  </a:ext>
                </a:extLst>
              </a:tr>
              <a:tr h="494480">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2</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鐵道強韌運營維護系統</a:t>
                      </a:r>
                      <a:r>
                        <a:rPr lang="zh-TW" altLang="en-US" sz="1200" kern="1200" dirty="0">
                          <a:solidFill>
                            <a:srgbClr val="3B8289"/>
                          </a:solidFill>
                          <a:effectLst/>
                          <a:latin typeface="+mn-lt"/>
                          <a:ea typeface="+mn-ea"/>
                          <a:cs typeface="+mn-cs"/>
                        </a:rPr>
                        <a:t>*延續</a:t>
                      </a:r>
                      <a:endParaRPr lang="zh-TW" altLang="en-US" sz="14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機械所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資通所、感測中心</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陳星壁</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914299"/>
                  </a:ext>
                </a:extLst>
              </a:tr>
              <a:tr h="494480">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3</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生成式</a:t>
                      </a:r>
                      <a:r>
                        <a:rPr lang="en-US" sz="1400" kern="1200" dirty="0">
                          <a:solidFill>
                            <a:schemeClr val="dk1"/>
                          </a:solidFill>
                          <a:effectLst/>
                          <a:latin typeface="+mn-lt"/>
                          <a:ea typeface="+mn-ea"/>
                          <a:cs typeface="+mn-cs"/>
                        </a:rPr>
                        <a:t>AI</a:t>
                      </a:r>
                      <a:r>
                        <a:rPr lang="zh-TW" altLang="en-US" sz="1400" kern="1200" dirty="0">
                          <a:solidFill>
                            <a:schemeClr val="dk1"/>
                          </a:solidFill>
                          <a:effectLst/>
                          <a:latin typeface="+mn-lt"/>
                          <a:ea typeface="+mn-ea"/>
                          <a:cs typeface="+mn-cs"/>
                        </a:rPr>
                        <a:t>應用於設備</a:t>
                      </a:r>
                      <a:r>
                        <a:rPr lang="en-US" sz="1400" kern="1200" dirty="0">
                          <a:solidFill>
                            <a:schemeClr val="dk1"/>
                          </a:solidFill>
                          <a:effectLst/>
                          <a:latin typeface="+mn-lt"/>
                          <a:ea typeface="+mn-ea"/>
                          <a:cs typeface="+mn-cs"/>
                        </a:rPr>
                        <a:t>PLC</a:t>
                      </a:r>
                      <a:r>
                        <a:rPr lang="zh-TW" altLang="en-US" sz="1400" kern="1200" dirty="0">
                          <a:solidFill>
                            <a:schemeClr val="dk1"/>
                          </a:solidFill>
                          <a:effectLst/>
                          <a:latin typeface="+mn-lt"/>
                          <a:ea typeface="+mn-ea"/>
                          <a:cs typeface="+mn-cs"/>
                        </a:rPr>
                        <a:t>控制軟體研發</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資通所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機械所</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林群惟</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2073356"/>
                  </a:ext>
                </a:extLst>
              </a:tr>
              <a:tr h="494480">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4</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現址式電漿觸媒處理</a:t>
                      </a:r>
                      <a:r>
                        <a:rPr lang="en-US" sz="1400" kern="1200" dirty="0">
                          <a:solidFill>
                            <a:schemeClr val="dk1"/>
                          </a:solidFill>
                          <a:effectLst/>
                          <a:latin typeface="+mn-lt"/>
                          <a:ea typeface="+mn-ea"/>
                          <a:cs typeface="+mn-cs"/>
                        </a:rPr>
                        <a:t>PFAS</a:t>
                      </a:r>
                      <a:r>
                        <a:rPr lang="zh-TW" altLang="en-US" sz="1400" kern="1200" dirty="0">
                          <a:solidFill>
                            <a:schemeClr val="dk1"/>
                          </a:solidFill>
                          <a:effectLst/>
                          <a:latin typeface="+mn-lt"/>
                          <a:ea typeface="+mn-ea"/>
                          <a:cs typeface="+mn-cs"/>
                        </a:rPr>
                        <a:t>技術</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綠能所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材化所、南分院</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潘冠綸</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dirty="0">
                          <a:solidFill>
                            <a:srgbClr val="0000FF"/>
                          </a:solidFill>
                          <a:effectLst/>
                          <a:latin typeface="微軟正黑體" panose="020B0604030504040204" pitchFamily="34" charset="-120"/>
                          <a:ea typeface="微軟正黑體" panose="020B0604030504040204" pitchFamily="34" charset="-120"/>
                        </a:rPr>
                        <a:t>複審未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0925667"/>
                  </a:ext>
                </a:extLst>
              </a:tr>
              <a:tr h="494480">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5</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zh-TW" sz="1400" kern="1200" dirty="0">
                          <a:solidFill>
                            <a:schemeClr val="dk1"/>
                          </a:solidFill>
                          <a:effectLst/>
                          <a:latin typeface="+mn-lt"/>
                          <a:ea typeface="+mn-ea"/>
                          <a:cs typeface="+mn-cs"/>
                        </a:rPr>
                        <a:t>輕量化深度學習模型實現全天候無人機巡檢之大規模太陽能板</a:t>
                      </a:r>
                      <a:endParaRPr lang="en-US" altLang="zh-TW" sz="1400" kern="1200" dirty="0">
                        <a:solidFill>
                          <a:schemeClr val="dk1"/>
                        </a:solidFill>
                        <a:effectLst/>
                        <a:latin typeface="+mn-lt"/>
                        <a:ea typeface="+mn-ea"/>
                        <a:cs typeface="+mn-cs"/>
                      </a:endParaRPr>
                    </a:p>
                    <a:p>
                      <a:pPr marL="0" algn="ctr" defTabSz="914400" rtl="0" eaLnBrk="1" latinLnBrk="0" hangingPunct="1"/>
                      <a:r>
                        <a:rPr lang="zh-TW" altLang="zh-TW" sz="1400" kern="1200" dirty="0">
                          <a:solidFill>
                            <a:schemeClr val="dk1"/>
                          </a:solidFill>
                          <a:effectLst/>
                          <a:latin typeface="+mn-lt"/>
                          <a:ea typeface="+mn-ea"/>
                          <a:cs typeface="+mn-cs"/>
                        </a:rPr>
                        <a:t>缺陷即時偵測</a:t>
                      </a:r>
                      <a:endParaRPr lang="zh-TW" altLang="en-US" sz="14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服科中心</a:t>
                      </a:r>
                    </a:p>
                  </a:txBody>
                  <a:tcPr marL="17780" marR="1778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量測中心</a:t>
                      </a:r>
                    </a:p>
                  </a:txBody>
                  <a:tcPr marL="17780" marR="1778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羅國書</a:t>
                      </a:r>
                    </a:p>
                  </a:txBody>
                  <a:tcPr marL="17780" marR="1778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dirty="0">
                          <a:solidFill>
                            <a:srgbClr val="0000FF"/>
                          </a:solidFill>
                          <a:effectLst/>
                          <a:latin typeface="微軟正黑體" panose="020B0604030504040204" pitchFamily="34" charset="-120"/>
                          <a:ea typeface="微軟正黑體" panose="020B0604030504040204" pitchFamily="34" charset="-120"/>
                        </a:rPr>
                        <a:t>初審未</a:t>
                      </a:r>
                      <a:r>
                        <a:rPr lang="zh-TW" altLang="zh-TW" sz="1400" dirty="0">
                          <a:solidFill>
                            <a:srgbClr val="0000FF"/>
                          </a:solidFill>
                          <a:effectLst/>
                          <a:latin typeface="微軟正黑體" panose="020B0604030504040204" pitchFamily="34" charset="-120"/>
                          <a:ea typeface="微軟正黑體" panose="020B0604030504040204" pitchFamily="34" charset="-120"/>
                        </a:rPr>
                        <a:t>通過</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879137346"/>
                  </a:ext>
                </a:extLst>
              </a:tr>
            </a:tbl>
          </a:graphicData>
        </a:graphic>
      </p:graphicFrame>
      <p:sp>
        <p:nvSpPr>
          <p:cNvPr id="7" name="標題 5">
            <a:extLst>
              <a:ext uri="{FF2B5EF4-FFF2-40B4-BE49-F238E27FC236}">
                <a16:creationId xmlns:a16="http://schemas.microsoft.com/office/drawing/2014/main" id="{3D6CE61A-9FC5-4069-A643-711B0DFF2917}"/>
              </a:ext>
            </a:extLst>
          </p:cNvPr>
          <p:cNvSpPr>
            <a:spLocks noGrp="1"/>
          </p:cNvSpPr>
          <p:nvPr>
            <p:ph type="title"/>
          </p:nvPr>
        </p:nvSpPr>
        <p:spPr>
          <a:xfrm>
            <a:off x="573039" y="162963"/>
            <a:ext cx="11045923" cy="580014"/>
          </a:xfrm>
        </p:spPr>
        <p:txBody>
          <a:bodyPr/>
          <a:lstStyle/>
          <a:p>
            <a:pPr algn="ctr"/>
            <a:r>
              <a:rPr lang="en-US" altLang="zh-TW" sz="3600" b="1" dirty="0">
                <a:solidFill>
                  <a:srgbClr val="00B1B3"/>
                </a:solidFill>
                <a:latin typeface="微軟正黑體"/>
              </a:rPr>
              <a:t>(D</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en-US" altLang="zh-TW" sz="3600" b="1" dirty="0">
                <a:solidFill>
                  <a:srgbClr val="00B1B3"/>
                </a:solidFill>
                <a:latin typeface="微軟正黑體"/>
              </a:rPr>
              <a:t>FY114</a:t>
            </a:r>
            <a:r>
              <a:rPr lang="zh-TW" altLang="en-US" sz="3600" b="1" dirty="0">
                <a:solidFill>
                  <a:srgbClr val="00B1B3"/>
                </a:solidFill>
                <a:latin typeface="微軟正黑體"/>
              </a:rPr>
              <a:t>院級</a:t>
            </a:r>
            <a:r>
              <a:rPr lang="zh-TW" altLang="en-US" b="1" dirty="0">
                <a:solidFill>
                  <a:srgbClr val="00B1B3"/>
                </a:solidFill>
                <a:latin typeface="微軟正黑體"/>
              </a:rPr>
              <a:t>前瞻</a:t>
            </a:r>
            <a:r>
              <a:rPr lang="en-US" altLang="zh-TW" b="1" dirty="0">
                <a:solidFill>
                  <a:srgbClr val="00B1B3"/>
                </a:solidFill>
                <a:latin typeface="微軟正黑體"/>
              </a:rPr>
              <a:t>-</a:t>
            </a:r>
            <a:r>
              <a:rPr lang="zh-TW" altLang="en-US" sz="3600" b="1" dirty="0">
                <a:solidFill>
                  <a:srgbClr val="00B1B3"/>
                </a:solidFill>
                <a:latin typeface="微軟正黑體"/>
              </a:rPr>
              <a:t>提案審查結果</a:t>
            </a:r>
          </a:p>
        </p:txBody>
      </p:sp>
      <p:sp>
        <p:nvSpPr>
          <p:cNvPr id="9" name="文字方塊 8">
            <a:extLst>
              <a:ext uri="{FF2B5EF4-FFF2-40B4-BE49-F238E27FC236}">
                <a16:creationId xmlns:a16="http://schemas.microsoft.com/office/drawing/2014/main" id="{4443AA33-C382-4E94-8479-9F21A2130AB0}"/>
              </a:ext>
            </a:extLst>
          </p:cNvPr>
          <p:cNvSpPr txBox="1"/>
          <p:nvPr/>
        </p:nvSpPr>
        <p:spPr>
          <a:xfrm>
            <a:off x="3662362" y="825812"/>
            <a:ext cx="4867276" cy="646331"/>
          </a:xfrm>
          <a:prstGeom prst="rect">
            <a:avLst/>
          </a:prstGeom>
          <a:noFill/>
        </p:spPr>
        <p:txBody>
          <a:bodyPr wrap="square">
            <a:spAutoFit/>
          </a:bodyPr>
          <a:lstStyle/>
          <a:p>
            <a:pPr algn="ctr"/>
            <a:r>
              <a:rPr lang="zh-TW" altLang="en-US" b="1" dirty="0">
                <a:solidFill>
                  <a:srgbClr val="0070C0"/>
                </a:solidFill>
                <a:latin typeface="+mn-ea"/>
                <a:ea typeface="+mn-ea"/>
              </a:rPr>
              <a:t>全院共</a:t>
            </a:r>
            <a:r>
              <a:rPr lang="en-US" altLang="zh-TW" b="1" dirty="0">
                <a:solidFill>
                  <a:srgbClr val="0070C0"/>
                </a:solidFill>
                <a:latin typeface="+mn-ea"/>
                <a:ea typeface="+mn-ea"/>
              </a:rPr>
              <a:t>9</a:t>
            </a:r>
            <a:r>
              <a:rPr lang="zh-TW" altLang="en-US" b="1" dirty="0">
                <a:solidFill>
                  <a:srgbClr val="0070C0"/>
                </a:solidFill>
                <a:latin typeface="+mn-ea"/>
                <a:ea typeface="+mn-ea"/>
              </a:rPr>
              <a:t>案 </a:t>
            </a:r>
            <a:r>
              <a:rPr lang="en-US" altLang="zh-TW" b="1" dirty="0">
                <a:solidFill>
                  <a:srgbClr val="0070C0"/>
                </a:solidFill>
                <a:latin typeface="+mn-ea"/>
                <a:ea typeface="+mn-ea"/>
              </a:rPr>
              <a:t>(</a:t>
            </a:r>
            <a:r>
              <a:rPr lang="zh-TW" altLang="en-US" b="1" dirty="0">
                <a:solidFill>
                  <a:srgbClr val="0070C0"/>
                </a:solidFill>
                <a:latin typeface="+mn-ea"/>
                <a:ea typeface="+mn-ea"/>
              </a:rPr>
              <a:t>通過</a:t>
            </a:r>
            <a:r>
              <a:rPr lang="en-US" altLang="zh-TW" b="1" dirty="0">
                <a:solidFill>
                  <a:srgbClr val="0070C0"/>
                </a:solidFill>
                <a:latin typeface="+mn-ea"/>
                <a:ea typeface="+mn-ea"/>
              </a:rPr>
              <a:t>5</a:t>
            </a:r>
            <a:r>
              <a:rPr lang="zh-TW" altLang="en-US" b="1" dirty="0">
                <a:solidFill>
                  <a:srgbClr val="0070C0"/>
                </a:solidFill>
                <a:latin typeface="+mn-ea"/>
                <a:ea typeface="+mn-ea"/>
              </a:rPr>
              <a:t>案、不通過</a:t>
            </a:r>
            <a:r>
              <a:rPr lang="en-US" altLang="zh-TW" b="1" dirty="0">
                <a:solidFill>
                  <a:srgbClr val="0070C0"/>
                </a:solidFill>
                <a:latin typeface="+mn-ea"/>
                <a:ea typeface="+mn-ea"/>
              </a:rPr>
              <a:t>4</a:t>
            </a:r>
            <a:r>
              <a:rPr lang="zh-TW" altLang="en-US" b="1" dirty="0">
                <a:solidFill>
                  <a:srgbClr val="0070C0"/>
                </a:solidFill>
                <a:latin typeface="+mn-ea"/>
                <a:ea typeface="+mn-ea"/>
              </a:rPr>
              <a:t>案</a:t>
            </a:r>
            <a:r>
              <a:rPr lang="en-US" altLang="zh-TW" b="1" dirty="0">
                <a:solidFill>
                  <a:srgbClr val="0070C0"/>
                </a:solidFill>
                <a:latin typeface="+mn-ea"/>
                <a:ea typeface="+mn-ea"/>
              </a:rPr>
              <a:t>)</a:t>
            </a:r>
          </a:p>
          <a:p>
            <a:pPr algn="ctr"/>
            <a:r>
              <a:rPr lang="zh-TW" altLang="en-US" b="1" dirty="0">
                <a:solidFill>
                  <a:srgbClr val="0000FF"/>
                </a:solidFill>
                <a:latin typeface="+mn-ea"/>
                <a:ea typeface="+mn-ea"/>
              </a:rPr>
              <a:t>服科主辦</a:t>
            </a:r>
            <a:r>
              <a:rPr lang="en-US" altLang="zh-TW" b="1" dirty="0">
                <a:solidFill>
                  <a:srgbClr val="0000FF"/>
                </a:solidFill>
                <a:latin typeface="+mn-ea"/>
                <a:ea typeface="+mn-ea"/>
              </a:rPr>
              <a:t>2</a:t>
            </a:r>
            <a:r>
              <a:rPr lang="zh-TW" altLang="en-US" b="1" dirty="0">
                <a:solidFill>
                  <a:srgbClr val="0000FF"/>
                </a:solidFill>
                <a:latin typeface="+mn-ea"/>
                <a:ea typeface="+mn-ea"/>
              </a:rPr>
              <a:t>案</a:t>
            </a:r>
            <a:r>
              <a:rPr lang="en-US" altLang="zh-TW" b="1" dirty="0">
                <a:solidFill>
                  <a:srgbClr val="0000FF"/>
                </a:solidFill>
                <a:latin typeface="+mn-ea"/>
                <a:ea typeface="+mn-ea"/>
              </a:rPr>
              <a:t>(</a:t>
            </a:r>
            <a:r>
              <a:rPr lang="zh-TW" altLang="en-US" b="1" dirty="0">
                <a:solidFill>
                  <a:srgbClr val="0000FF"/>
                </a:solidFill>
                <a:latin typeface="+mn-ea"/>
                <a:ea typeface="+mn-ea"/>
              </a:rPr>
              <a:t>通過</a:t>
            </a:r>
            <a:r>
              <a:rPr lang="en-US" altLang="zh-TW" b="1" dirty="0">
                <a:solidFill>
                  <a:srgbClr val="0000FF"/>
                </a:solidFill>
                <a:latin typeface="+mn-ea"/>
                <a:ea typeface="+mn-ea"/>
              </a:rPr>
              <a:t>0</a:t>
            </a:r>
            <a:r>
              <a:rPr lang="zh-TW" altLang="en-US" b="1" dirty="0">
                <a:solidFill>
                  <a:srgbClr val="0000FF"/>
                </a:solidFill>
                <a:latin typeface="+mn-ea"/>
                <a:ea typeface="+mn-ea"/>
              </a:rPr>
              <a:t>案</a:t>
            </a:r>
            <a:r>
              <a:rPr lang="en-US" altLang="zh-TW" b="1" dirty="0">
                <a:solidFill>
                  <a:srgbClr val="0000FF"/>
                </a:solidFill>
                <a:latin typeface="+mn-ea"/>
                <a:ea typeface="+mn-ea"/>
              </a:rPr>
              <a:t>)</a:t>
            </a:r>
          </a:p>
        </p:txBody>
      </p:sp>
      <p:sp>
        <p:nvSpPr>
          <p:cNvPr id="6" name="矩形 5">
            <a:hlinkClick r:id="rId2" action="ppaction://hlinksldjump"/>
            <a:extLst>
              <a:ext uri="{FF2B5EF4-FFF2-40B4-BE49-F238E27FC236}">
                <a16:creationId xmlns:a16="http://schemas.microsoft.com/office/drawing/2014/main" id="{794F51BE-7036-4C46-A82C-135FC1FEAEAE}"/>
              </a:ext>
            </a:extLst>
          </p:cNvPr>
          <p:cNvSpPr/>
          <p:nvPr/>
        </p:nvSpPr>
        <p:spPr bwMode="auto">
          <a:xfrm>
            <a:off x="10771425" y="515901"/>
            <a:ext cx="1260000"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accent5">
                    <a:lumMod val="25000"/>
                  </a:schemeClr>
                </a:solidFill>
                <a:latin typeface="微軟正黑體" panose="020B0604030504040204" pitchFamily="34" charset="-120"/>
                <a:ea typeface="微軟正黑體" panose="020B0604030504040204" pitchFamily="34" charset="-120"/>
              </a:rPr>
              <a:t>雙軸鋼索驅動</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
        <p:nvSpPr>
          <p:cNvPr id="8" name="矩形 7">
            <a:hlinkClick r:id="rId3" action="ppaction://hlinksldjump"/>
            <a:extLst>
              <a:ext uri="{FF2B5EF4-FFF2-40B4-BE49-F238E27FC236}">
                <a16:creationId xmlns:a16="http://schemas.microsoft.com/office/drawing/2014/main" id="{B887F48F-9BD8-4364-B021-A029BACF77D3}"/>
              </a:ext>
            </a:extLst>
          </p:cNvPr>
          <p:cNvSpPr/>
          <p:nvPr/>
        </p:nvSpPr>
        <p:spPr bwMode="auto">
          <a:xfrm>
            <a:off x="10785712" y="900551"/>
            <a:ext cx="1260000"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a:ln>
                  <a:noFill/>
                </a:ln>
                <a:solidFill>
                  <a:schemeClr val="accent5">
                    <a:lumMod val="25000"/>
                  </a:schemeClr>
                </a:solidFill>
                <a:latin typeface="微軟正黑體" panose="020B0604030504040204" pitchFamily="34" charset="-120"/>
                <a:ea typeface="微軟正黑體" panose="020B0604030504040204" pitchFamily="34" charset="-120"/>
              </a:rPr>
              <a:t>太陽能板偵測</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AC6FCA33-0BCB-4E9C-A81A-862B482F570B}"/>
              </a:ext>
            </a:extLst>
          </p:cNvPr>
          <p:cNvSpPr txBox="1"/>
          <p:nvPr/>
        </p:nvSpPr>
        <p:spPr>
          <a:xfrm>
            <a:off x="11009709" y="231720"/>
            <a:ext cx="812006" cy="276999"/>
          </a:xfrm>
          <a:prstGeom prst="rect">
            <a:avLst/>
          </a:prstGeom>
          <a:noFill/>
        </p:spPr>
        <p:txBody>
          <a:bodyPr wrap="square">
            <a:spAutoFit/>
          </a:bodyPr>
          <a:lstStyle/>
          <a:p>
            <a:r>
              <a:rPr lang="zh-TW" altLang="en-US" sz="1200" b="1" dirty="0">
                <a:solidFill>
                  <a:srgbClr val="009999"/>
                </a:solidFill>
                <a:latin typeface="微軟正黑體" panose="020B0604030504040204" pitchFamily="34" charset="-120"/>
                <a:ea typeface="微軟正黑體" panose="020B0604030504040204" pitchFamily="34" charset="-120"/>
              </a:rPr>
              <a:t>審查意見</a:t>
            </a:r>
            <a:endParaRPr lang="zh-TW" altLang="en-US" sz="1200" dirty="0">
              <a:solidFill>
                <a:srgbClr val="00999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287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8B3144D-405F-4333-91AA-12CDBE3812EE}"/>
              </a:ext>
            </a:extLst>
          </p:cNvPr>
          <p:cNvSpPr>
            <a:spLocks noGrp="1"/>
          </p:cNvSpPr>
          <p:nvPr>
            <p:ph type="sldNum" sz="quarter" idx="10"/>
          </p:nvPr>
        </p:nvSpPr>
        <p:spPr/>
        <p:txBody>
          <a:bodyPr/>
          <a:lstStyle/>
          <a:p>
            <a:pPr>
              <a:defRPr/>
            </a:pPr>
            <a:fld id="{1A71FFAD-F905-4792-971B-681FA4F61CA8}" type="slidenum">
              <a:rPr lang="en-US" altLang="zh-TW" smtClean="0"/>
              <a:pPr>
                <a:defRPr/>
              </a:pPr>
              <a:t>13</a:t>
            </a:fld>
            <a:endParaRPr lang="en-US" altLang="zh-TW"/>
          </a:p>
        </p:txBody>
      </p:sp>
      <p:sp>
        <p:nvSpPr>
          <p:cNvPr id="7" name="標題 5">
            <a:extLst>
              <a:ext uri="{FF2B5EF4-FFF2-40B4-BE49-F238E27FC236}">
                <a16:creationId xmlns:a16="http://schemas.microsoft.com/office/drawing/2014/main" id="{3D6CE61A-9FC5-4069-A643-711B0DFF2917}"/>
              </a:ext>
            </a:extLst>
          </p:cNvPr>
          <p:cNvSpPr>
            <a:spLocks noGrp="1"/>
          </p:cNvSpPr>
          <p:nvPr>
            <p:ph type="title"/>
          </p:nvPr>
        </p:nvSpPr>
        <p:spPr>
          <a:xfrm>
            <a:off x="573039" y="162963"/>
            <a:ext cx="11045923" cy="580014"/>
          </a:xfrm>
        </p:spPr>
        <p:txBody>
          <a:bodyPr/>
          <a:lstStyle/>
          <a:p>
            <a:pPr algn="ctr"/>
            <a:r>
              <a:rPr lang="en-US" altLang="zh-TW" sz="3600" b="1" dirty="0">
                <a:solidFill>
                  <a:srgbClr val="00B1B3"/>
                </a:solidFill>
                <a:latin typeface="微軟正黑體"/>
              </a:rPr>
              <a:t>(T</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en-US" altLang="zh-TW" sz="3600" b="1" dirty="0">
                <a:solidFill>
                  <a:srgbClr val="00B1B3"/>
                </a:solidFill>
                <a:latin typeface="微軟正黑體"/>
              </a:rPr>
              <a:t>FY114</a:t>
            </a:r>
            <a:r>
              <a:rPr lang="zh-TW" altLang="en-US" sz="3600" b="1" dirty="0">
                <a:solidFill>
                  <a:srgbClr val="00B1B3"/>
                </a:solidFill>
                <a:latin typeface="微軟正黑體"/>
              </a:rPr>
              <a:t>院級</a:t>
            </a:r>
            <a:r>
              <a:rPr lang="zh-TW" altLang="en-US" b="1" dirty="0">
                <a:solidFill>
                  <a:srgbClr val="00B1B3"/>
                </a:solidFill>
                <a:latin typeface="微軟正黑體"/>
              </a:rPr>
              <a:t>前瞻</a:t>
            </a:r>
            <a:r>
              <a:rPr lang="en-US" altLang="zh-TW" b="1" dirty="0">
                <a:solidFill>
                  <a:srgbClr val="00B1B3"/>
                </a:solidFill>
                <a:latin typeface="微軟正黑體"/>
              </a:rPr>
              <a:t>-</a:t>
            </a:r>
            <a:r>
              <a:rPr lang="zh-TW" altLang="en-US" sz="3600" b="1" dirty="0">
                <a:solidFill>
                  <a:srgbClr val="00B1B3"/>
                </a:solidFill>
                <a:latin typeface="微軟正黑體"/>
              </a:rPr>
              <a:t>提案審查結果</a:t>
            </a:r>
          </a:p>
        </p:txBody>
      </p:sp>
      <p:sp>
        <p:nvSpPr>
          <p:cNvPr id="9" name="文字方塊 8">
            <a:extLst>
              <a:ext uri="{FF2B5EF4-FFF2-40B4-BE49-F238E27FC236}">
                <a16:creationId xmlns:a16="http://schemas.microsoft.com/office/drawing/2014/main" id="{4443AA33-C382-4E94-8479-9F21A2130AB0}"/>
              </a:ext>
            </a:extLst>
          </p:cNvPr>
          <p:cNvSpPr txBox="1"/>
          <p:nvPr/>
        </p:nvSpPr>
        <p:spPr>
          <a:xfrm>
            <a:off x="3662362" y="825812"/>
            <a:ext cx="4867276" cy="646331"/>
          </a:xfrm>
          <a:prstGeom prst="rect">
            <a:avLst/>
          </a:prstGeom>
          <a:noFill/>
        </p:spPr>
        <p:txBody>
          <a:bodyPr wrap="square">
            <a:spAutoFit/>
          </a:bodyPr>
          <a:lstStyle/>
          <a:p>
            <a:pPr algn="ctr"/>
            <a:r>
              <a:rPr lang="zh-TW" altLang="en-US" b="1" dirty="0">
                <a:solidFill>
                  <a:srgbClr val="0070C0"/>
                </a:solidFill>
                <a:latin typeface="+mn-ea"/>
                <a:ea typeface="+mn-ea"/>
              </a:rPr>
              <a:t>全院共</a:t>
            </a:r>
            <a:r>
              <a:rPr lang="en-US" altLang="zh-TW" b="1" dirty="0">
                <a:solidFill>
                  <a:srgbClr val="0070C0"/>
                </a:solidFill>
                <a:latin typeface="+mn-ea"/>
                <a:ea typeface="+mn-ea"/>
              </a:rPr>
              <a:t>9</a:t>
            </a:r>
            <a:r>
              <a:rPr lang="zh-TW" altLang="en-US" b="1" dirty="0">
                <a:solidFill>
                  <a:srgbClr val="0070C0"/>
                </a:solidFill>
                <a:latin typeface="+mn-ea"/>
                <a:ea typeface="+mn-ea"/>
              </a:rPr>
              <a:t>案 </a:t>
            </a:r>
            <a:r>
              <a:rPr lang="en-US" altLang="zh-TW" b="1" dirty="0">
                <a:solidFill>
                  <a:srgbClr val="0070C0"/>
                </a:solidFill>
                <a:latin typeface="+mn-ea"/>
                <a:ea typeface="+mn-ea"/>
              </a:rPr>
              <a:t>(</a:t>
            </a:r>
            <a:r>
              <a:rPr lang="zh-TW" altLang="en-US" b="1" dirty="0">
                <a:solidFill>
                  <a:srgbClr val="0070C0"/>
                </a:solidFill>
                <a:latin typeface="+mn-ea"/>
                <a:ea typeface="+mn-ea"/>
              </a:rPr>
              <a:t>通過</a:t>
            </a:r>
            <a:r>
              <a:rPr lang="en-US" altLang="zh-TW" b="1" dirty="0">
                <a:solidFill>
                  <a:srgbClr val="0070C0"/>
                </a:solidFill>
                <a:latin typeface="+mn-ea"/>
                <a:ea typeface="+mn-ea"/>
              </a:rPr>
              <a:t>6</a:t>
            </a:r>
            <a:r>
              <a:rPr lang="zh-TW" altLang="en-US" b="1" dirty="0">
                <a:solidFill>
                  <a:srgbClr val="0070C0"/>
                </a:solidFill>
                <a:latin typeface="+mn-ea"/>
                <a:ea typeface="+mn-ea"/>
              </a:rPr>
              <a:t>案、不通過</a:t>
            </a:r>
            <a:r>
              <a:rPr lang="en-US" altLang="zh-TW" b="1" dirty="0">
                <a:solidFill>
                  <a:srgbClr val="0070C0"/>
                </a:solidFill>
                <a:latin typeface="+mn-ea"/>
                <a:ea typeface="+mn-ea"/>
              </a:rPr>
              <a:t>3</a:t>
            </a:r>
            <a:r>
              <a:rPr lang="zh-TW" altLang="en-US" b="1" dirty="0">
                <a:solidFill>
                  <a:srgbClr val="0070C0"/>
                </a:solidFill>
                <a:latin typeface="+mn-ea"/>
                <a:ea typeface="+mn-ea"/>
              </a:rPr>
              <a:t>案</a:t>
            </a:r>
            <a:r>
              <a:rPr lang="en-US" altLang="zh-TW" b="1" dirty="0">
                <a:solidFill>
                  <a:srgbClr val="0070C0"/>
                </a:solidFill>
                <a:latin typeface="+mn-ea"/>
                <a:ea typeface="+mn-ea"/>
              </a:rPr>
              <a:t>)</a:t>
            </a:r>
          </a:p>
          <a:p>
            <a:pPr algn="ctr"/>
            <a:r>
              <a:rPr lang="zh-TW" altLang="en-US" b="1" dirty="0">
                <a:solidFill>
                  <a:srgbClr val="0000FF"/>
                </a:solidFill>
                <a:latin typeface="+mn-ea"/>
                <a:ea typeface="+mn-ea"/>
              </a:rPr>
              <a:t>服科主辦</a:t>
            </a:r>
            <a:r>
              <a:rPr lang="en-US" altLang="zh-TW" b="1" dirty="0">
                <a:solidFill>
                  <a:srgbClr val="0000FF"/>
                </a:solidFill>
                <a:latin typeface="+mn-ea"/>
                <a:ea typeface="+mn-ea"/>
              </a:rPr>
              <a:t>0</a:t>
            </a:r>
            <a:r>
              <a:rPr lang="zh-TW" altLang="en-US" b="1" dirty="0">
                <a:solidFill>
                  <a:srgbClr val="0000FF"/>
                </a:solidFill>
                <a:latin typeface="+mn-ea"/>
                <a:ea typeface="+mn-ea"/>
              </a:rPr>
              <a:t>案，協辦</a:t>
            </a:r>
            <a:r>
              <a:rPr lang="en-US" altLang="zh-TW" b="1" dirty="0">
                <a:solidFill>
                  <a:srgbClr val="0000FF"/>
                </a:solidFill>
                <a:latin typeface="+mn-ea"/>
                <a:ea typeface="+mn-ea"/>
              </a:rPr>
              <a:t>1</a:t>
            </a:r>
            <a:r>
              <a:rPr lang="zh-TW" altLang="en-US" b="1" dirty="0">
                <a:solidFill>
                  <a:srgbClr val="0000FF"/>
                </a:solidFill>
                <a:latin typeface="+mn-ea"/>
                <a:ea typeface="+mn-ea"/>
              </a:rPr>
              <a:t>案</a:t>
            </a:r>
            <a:r>
              <a:rPr lang="en-US" altLang="zh-TW" b="1" dirty="0">
                <a:solidFill>
                  <a:srgbClr val="0000FF"/>
                </a:solidFill>
                <a:latin typeface="+mn-ea"/>
                <a:ea typeface="+mn-ea"/>
              </a:rPr>
              <a:t>(</a:t>
            </a:r>
            <a:r>
              <a:rPr lang="zh-TW" altLang="en-US" b="1" dirty="0">
                <a:solidFill>
                  <a:srgbClr val="0000FF"/>
                </a:solidFill>
                <a:latin typeface="+mn-ea"/>
                <a:ea typeface="+mn-ea"/>
              </a:rPr>
              <a:t>通過</a:t>
            </a:r>
            <a:r>
              <a:rPr lang="en-US" altLang="zh-TW" b="1" dirty="0">
                <a:solidFill>
                  <a:srgbClr val="0000FF"/>
                </a:solidFill>
                <a:latin typeface="+mn-ea"/>
                <a:ea typeface="+mn-ea"/>
              </a:rPr>
              <a:t>1</a:t>
            </a:r>
            <a:r>
              <a:rPr lang="zh-TW" altLang="en-US" b="1" dirty="0">
                <a:solidFill>
                  <a:srgbClr val="0000FF"/>
                </a:solidFill>
                <a:latin typeface="+mn-ea"/>
                <a:ea typeface="+mn-ea"/>
              </a:rPr>
              <a:t>案</a:t>
            </a:r>
            <a:r>
              <a:rPr lang="en-US" altLang="zh-TW" b="1" dirty="0">
                <a:solidFill>
                  <a:srgbClr val="0000FF"/>
                </a:solidFill>
                <a:latin typeface="+mn-ea"/>
                <a:ea typeface="+mn-ea"/>
              </a:rPr>
              <a:t>)</a:t>
            </a:r>
          </a:p>
        </p:txBody>
      </p:sp>
      <p:graphicFrame>
        <p:nvGraphicFramePr>
          <p:cNvPr id="11" name="表格 10">
            <a:extLst>
              <a:ext uri="{FF2B5EF4-FFF2-40B4-BE49-F238E27FC236}">
                <a16:creationId xmlns:a16="http://schemas.microsoft.com/office/drawing/2014/main" id="{8AD29B2A-798E-486A-A6A0-DAF1C437DCB5}"/>
              </a:ext>
            </a:extLst>
          </p:cNvPr>
          <p:cNvGraphicFramePr>
            <a:graphicFrameLocks noGrp="1"/>
          </p:cNvGraphicFramePr>
          <p:nvPr>
            <p:extLst>
              <p:ext uri="{D42A27DB-BD31-4B8C-83A1-F6EECF244321}">
                <p14:modId xmlns:p14="http://schemas.microsoft.com/office/powerpoint/2010/main" val="579007633"/>
              </p:ext>
            </p:extLst>
          </p:nvPr>
        </p:nvGraphicFramePr>
        <p:xfrm>
          <a:off x="219075" y="1605466"/>
          <a:ext cx="11677650" cy="4104203"/>
        </p:xfrm>
        <a:graphic>
          <a:graphicData uri="http://schemas.openxmlformats.org/drawingml/2006/table">
            <a:tbl>
              <a:tblPr firstRow="1" firstCol="1" bandRow="1">
                <a:tableStyleId>{74C1A8A3-306A-4EB7-A6B1-4F7E0EB9C5D6}</a:tableStyleId>
              </a:tblPr>
              <a:tblGrid>
                <a:gridCol w="390584">
                  <a:extLst>
                    <a:ext uri="{9D8B030D-6E8A-4147-A177-3AD203B41FA5}">
                      <a16:colId xmlns:a16="http://schemas.microsoft.com/office/drawing/2014/main" val="1210731350"/>
                    </a:ext>
                  </a:extLst>
                </a:gridCol>
                <a:gridCol w="279133">
                  <a:extLst>
                    <a:ext uri="{9D8B030D-6E8A-4147-A177-3AD203B41FA5}">
                      <a16:colId xmlns:a16="http://schemas.microsoft.com/office/drawing/2014/main" val="1323219929"/>
                    </a:ext>
                  </a:extLst>
                </a:gridCol>
                <a:gridCol w="3578433">
                  <a:extLst>
                    <a:ext uri="{9D8B030D-6E8A-4147-A177-3AD203B41FA5}">
                      <a16:colId xmlns:a16="http://schemas.microsoft.com/office/drawing/2014/main" val="1808778349"/>
                    </a:ext>
                  </a:extLst>
                </a:gridCol>
                <a:gridCol w="742950">
                  <a:extLst>
                    <a:ext uri="{9D8B030D-6E8A-4147-A177-3AD203B41FA5}">
                      <a16:colId xmlns:a16="http://schemas.microsoft.com/office/drawing/2014/main" val="48787528"/>
                    </a:ext>
                  </a:extLst>
                </a:gridCol>
                <a:gridCol w="1266825">
                  <a:extLst>
                    <a:ext uri="{9D8B030D-6E8A-4147-A177-3AD203B41FA5}">
                      <a16:colId xmlns:a16="http://schemas.microsoft.com/office/drawing/2014/main" val="3054472311"/>
                    </a:ext>
                  </a:extLst>
                </a:gridCol>
                <a:gridCol w="680885">
                  <a:extLst>
                    <a:ext uri="{9D8B030D-6E8A-4147-A177-3AD203B41FA5}">
                      <a16:colId xmlns:a16="http://schemas.microsoft.com/office/drawing/2014/main" val="1821355829"/>
                    </a:ext>
                  </a:extLst>
                </a:gridCol>
                <a:gridCol w="947768">
                  <a:extLst>
                    <a:ext uri="{9D8B030D-6E8A-4147-A177-3AD203B41FA5}">
                      <a16:colId xmlns:a16="http://schemas.microsoft.com/office/drawing/2014/main" val="3440412951"/>
                    </a:ext>
                  </a:extLst>
                </a:gridCol>
                <a:gridCol w="947768">
                  <a:extLst>
                    <a:ext uri="{9D8B030D-6E8A-4147-A177-3AD203B41FA5}">
                      <a16:colId xmlns:a16="http://schemas.microsoft.com/office/drawing/2014/main" val="3389933947"/>
                    </a:ext>
                  </a:extLst>
                </a:gridCol>
                <a:gridCol w="947768">
                  <a:extLst>
                    <a:ext uri="{9D8B030D-6E8A-4147-A177-3AD203B41FA5}">
                      <a16:colId xmlns:a16="http://schemas.microsoft.com/office/drawing/2014/main" val="1414475932"/>
                    </a:ext>
                  </a:extLst>
                </a:gridCol>
                <a:gridCol w="947768">
                  <a:extLst>
                    <a:ext uri="{9D8B030D-6E8A-4147-A177-3AD203B41FA5}">
                      <a16:colId xmlns:a16="http://schemas.microsoft.com/office/drawing/2014/main" val="172586320"/>
                    </a:ext>
                  </a:extLst>
                </a:gridCol>
                <a:gridCol w="947768">
                  <a:extLst>
                    <a:ext uri="{9D8B030D-6E8A-4147-A177-3AD203B41FA5}">
                      <a16:colId xmlns:a16="http://schemas.microsoft.com/office/drawing/2014/main" val="2939536320"/>
                    </a:ext>
                  </a:extLst>
                </a:gridCol>
              </a:tblGrid>
              <a:tr h="425838">
                <a:tc>
                  <a:txBody>
                    <a:bodyPr/>
                    <a:lstStyle/>
                    <a:p>
                      <a:pPr algn="ctr"/>
                      <a:endParaRPr lang="zh-TW" sz="12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序</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計畫名稱</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主辦</a:t>
                      </a:r>
                      <a:endParaRPr lang="en-US" altLang="zh-TW" sz="1400" dirty="0">
                        <a:effectLst/>
                      </a:endParaRPr>
                    </a:p>
                    <a:p>
                      <a:pPr algn="ctr"/>
                      <a:r>
                        <a:rPr lang="zh-TW" sz="1400" dirty="0">
                          <a:effectLst/>
                        </a:rPr>
                        <a:t>單位</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協辦單位</a:t>
                      </a:r>
                      <a:endParaRPr lang="zh-TW" sz="14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400" dirty="0">
                          <a:effectLst/>
                        </a:rPr>
                        <a:t>提案人</a:t>
                      </a:r>
                      <a:endParaRPr lang="zh-TW" sz="14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altLang="en-US" sz="1400" dirty="0">
                          <a:effectLst/>
                          <a:latin typeface="+mn-ea"/>
                          <a:ea typeface="+mn-ea"/>
                        </a:rPr>
                        <a:t>審查結果</a:t>
                      </a:r>
                      <a:endParaRPr lang="zh-TW" sz="1400" dirty="0">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9999"/>
                    </a:solidFill>
                  </a:tcPr>
                </a:tc>
                <a:tc>
                  <a:txBody>
                    <a:bodyPr/>
                    <a:lstStyle/>
                    <a:p>
                      <a:pPr algn="ctr"/>
                      <a:r>
                        <a:rPr lang="zh-TW" sz="1200" dirty="0">
                          <a:effectLst/>
                        </a:rPr>
                        <a:t>計畫總經費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860D"/>
                    </a:solidFill>
                  </a:tcPr>
                </a:tc>
                <a:tc>
                  <a:txBody>
                    <a:bodyPr/>
                    <a:lstStyle/>
                    <a:p>
                      <a:pPr algn="ctr"/>
                      <a:r>
                        <a:rPr lang="zh-TW" sz="1200" dirty="0">
                          <a:effectLst/>
                        </a:rPr>
                        <a:t>單位配合經費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860D"/>
                    </a:solidFill>
                  </a:tcPr>
                </a:tc>
                <a:tc>
                  <a:txBody>
                    <a:bodyPr/>
                    <a:lstStyle/>
                    <a:p>
                      <a:pPr algn="ctr"/>
                      <a:r>
                        <a:rPr lang="zh-TW" sz="1200" dirty="0">
                          <a:effectLst/>
                        </a:rPr>
                        <a:t>申請院前瞻</a:t>
                      </a:r>
                      <a:endParaRPr lang="en-US" altLang="zh-TW" sz="1200" dirty="0">
                        <a:effectLst/>
                      </a:endParaRPr>
                    </a:p>
                    <a:p>
                      <a:pPr algn="ctr"/>
                      <a:r>
                        <a:rPr lang="zh-TW" sz="1200" dirty="0">
                          <a:effectLst/>
                        </a:rPr>
                        <a:t>補助經費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860D"/>
                    </a:solidFill>
                  </a:tcPr>
                </a:tc>
                <a:tc>
                  <a:txBody>
                    <a:bodyPr/>
                    <a:lstStyle/>
                    <a:p>
                      <a:pPr algn="ctr"/>
                      <a:r>
                        <a:rPr lang="zh-TW" sz="1200" dirty="0">
                          <a:effectLst/>
                        </a:rPr>
                        <a:t>核定院前瞻</a:t>
                      </a:r>
                      <a:endParaRPr lang="en-US" altLang="zh-TW" sz="1200" dirty="0">
                        <a:effectLst/>
                      </a:endParaRPr>
                    </a:p>
                    <a:p>
                      <a:pPr algn="ctr"/>
                      <a:r>
                        <a:rPr lang="zh-TW" sz="1200" dirty="0">
                          <a:effectLst/>
                        </a:rPr>
                        <a:t>補助經費</a:t>
                      </a:r>
                    </a:p>
                    <a:p>
                      <a:pPr algn="ctr"/>
                      <a:r>
                        <a:rPr lang="en-US" sz="1200" dirty="0">
                          <a:effectLst/>
                        </a:rPr>
                        <a:t>(</a:t>
                      </a:r>
                      <a:r>
                        <a:rPr lang="zh-TW" sz="1200" dirty="0">
                          <a:effectLst/>
                        </a:rPr>
                        <a:t>仟元</a:t>
                      </a:r>
                      <a:r>
                        <a:rPr lang="en-US" sz="1200" dirty="0">
                          <a:effectLst/>
                        </a:rPr>
                        <a:t>)</a:t>
                      </a:r>
                      <a:endParaRPr lang="zh-TW" sz="1200" dirty="0">
                        <a:effectLst/>
                        <a:latin typeface="Calibri" panose="020F0502020204030204" pitchFamily="34" charset="0"/>
                        <a:ea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860D"/>
                    </a:solidFill>
                  </a:tcPr>
                </a:tc>
                <a:extLst>
                  <a:ext uri="{0D108BD9-81ED-4DB2-BD59-A6C34878D82A}">
                    <a16:rowId xmlns:a16="http://schemas.microsoft.com/office/drawing/2014/main" val="2423025633"/>
                  </a:ext>
                </a:extLst>
              </a:tr>
              <a:tr h="373369">
                <a:tc rowSpan="4">
                  <a:txBody>
                    <a:bodyPr/>
                    <a:lstStyle/>
                    <a:p>
                      <a:pPr algn="ctr"/>
                      <a:r>
                        <a:rPr lang="zh-TW" altLang="en-US" sz="1600" dirty="0">
                          <a:effectLst/>
                        </a:rPr>
                        <a:t>主</a:t>
                      </a:r>
                      <a:endParaRPr lang="en-US" altLang="zh-TW" sz="1600" dirty="0">
                        <a:effectLst/>
                      </a:endParaRPr>
                    </a:p>
                    <a:p>
                      <a:pPr algn="ctr"/>
                      <a:r>
                        <a:rPr lang="zh-TW" altLang="en-US" sz="1600" dirty="0">
                          <a:effectLst/>
                        </a:rPr>
                        <a:t>題</a:t>
                      </a:r>
                      <a:endParaRPr lang="en-US" altLang="zh-TW" sz="1600" dirty="0">
                        <a:effectLst/>
                      </a:endParaRPr>
                    </a:p>
                    <a:p>
                      <a:pPr algn="ctr"/>
                      <a:r>
                        <a:rPr lang="zh-TW" altLang="en-US" sz="1600" dirty="0">
                          <a:effectLst/>
                        </a:rPr>
                        <a:t>型</a:t>
                      </a: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高壓功率應用之</a:t>
                      </a:r>
                      <a:r>
                        <a:rPr lang="en-US" sz="1400" kern="1200" dirty="0" err="1">
                          <a:solidFill>
                            <a:schemeClr val="dk1"/>
                          </a:solidFill>
                          <a:effectLst/>
                          <a:latin typeface="+mn-lt"/>
                          <a:ea typeface="+mn-ea"/>
                          <a:cs typeface="+mn-cs"/>
                        </a:rPr>
                        <a:t>GaN</a:t>
                      </a:r>
                      <a:r>
                        <a:rPr lang="en-US" sz="1400" kern="1200" dirty="0">
                          <a:solidFill>
                            <a:schemeClr val="dk1"/>
                          </a:solidFill>
                          <a:effectLst/>
                          <a:latin typeface="+mn-lt"/>
                          <a:ea typeface="+mn-ea"/>
                          <a:cs typeface="+mn-cs"/>
                        </a:rPr>
                        <a:t>-on-</a:t>
                      </a:r>
                      <a:r>
                        <a:rPr lang="en-US" sz="1400" kern="1200" dirty="0" err="1">
                          <a:solidFill>
                            <a:schemeClr val="dk1"/>
                          </a:solidFill>
                          <a:effectLst/>
                          <a:latin typeface="+mn-lt"/>
                          <a:ea typeface="+mn-ea"/>
                          <a:cs typeface="+mn-cs"/>
                        </a:rPr>
                        <a:t>SiC</a:t>
                      </a:r>
                      <a:r>
                        <a:rPr lang="zh-TW" altLang="en-US" sz="1400" kern="1200" dirty="0">
                          <a:solidFill>
                            <a:schemeClr val="dk1"/>
                          </a:solidFill>
                          <a:effectLst/>
                          <a:latin typeface="+mn-lt"/>
                          <a:ea typeface="+mn-ea"/>
                          <a:cs typeface="+mn-cs"/>
                        </a:rPr>
                        <a:t>磊晶與元件技術</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電光所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量測中心</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a:solidFill>
                            <a:schemeClr val="dk1"/>
                          </a:solidFill>
                          <a:effectLst/>
                          <a:latin typeface="+mn-lt"/>
                          <a:ea typeface="+mn-ea"/>
                          <a:cs typeface="+mn-cs"/>
                        </a:rPr>
                        <a:t>葉伯淳</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dk1"/>
                          </a:solidFill>
                          <a:effectLst/>
                          <a:latin typeface="+mn-lt"/>
                          <a:ea typeface="+mn-ea"/>
                          <a:cs typeface="+mn-cs"/>
                        </a:rPr>
                        <a:t>18,000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noFill/>
                  </a:tcPr>
                </a:tc>
                <a:tc>
                  <a:txBody>
                    <a:bodyPr/>
                    <a:lstStyle/>
                    <a:p>
                      <a:pPr marL="0" algn="ctr" defTabSz="914400" rtl="0" eaLnBrk="1" latinLnBrk="0" hangingPunct="1"/>
                      <a:r>
                        <a:rPr lang="en-US" sz="1400" kern="1200" dirty="0">
                          <a:solidFill>
                            <a:schemeClr val="dk1"/>
                          </a:solidFill>
                          <a:effectLst/>
                          <a:latin typeface="+mn-lt"/>
                          <a:ea typeface="+mn-ea"/>
                          <a:cs typeface="+mn-cs"/>
                        </a:rPr>
                        <a:t>18,000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a:solidFill>
                            <a:schemeClr val="bg2">
                              <a:lumMod val="50000"/>
                            </a:schemeClr>
                          </a:solidFill>
                          <a:effectLst/>
                          <a:latin typeface="+mn-lt"/>
                          <a:ea typeface="+mn-ea"/>
                          <a:cs typeface="+mn-cs"/>
                        </a:rPr>
                        <a:t>10,000</a:t>
                      </a:r>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5536940"/>
                  </a:ext>
                </a:extLst>
              </a:tr>
              <a:tr h="373369">
                <a:tc vMerge="1">
                  <a:txBody>
                    <a:bodyPr/>
                    <a:lstStyle/>
                    <a:p>
                      <a:endParaRPr lang="zh-TW" altLang="en-US"/>
                    </a:p>
                  </a:txBody>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2</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次世代</a:t>
                      </a:r>
                      <a:r>
                        <a:rPr lang="en-US" sz="1400" kern="1200" dirty="0">
                          <a:solidFill>
                            <a:schemeClr val="dk1"/>
                          </a:solidFill>
                          <a:effectLst/>
                          <a:latin typeface="+mn-lt"/>
                          <a:ea typeface="+mn-ea"/>
                          <a:cs typeface="+mn-cs"/>
                        </a:rPr>
                        <a:t>AI</a:t>
                      </a:r>
                      <a:r>
                        <a:rPr lang="zh-TW" altLang="en-US" sz="1400" kern="1200" dirty="0">
                          <a:solidFill>
                            <a:schemeClr val="dk1"/>
                          </a:solidFill>
                          <a:effectLst/>
                          <a:latin typeface="+mn-lt"/>
                          <a:ea typeface="+mn-ea"/>
                          <a:cs typeface="+mn-cs"/>
                        </a:rPr>
                        <a:t>與電信融合系統技術</a:t>
                      </a:r>
                      <a:r>
                        <a:rPr lang="en-US" sz="1400" kern="1200" dirty="0">
                          <a:solidFill>
                            <a:schemeClr val="dk1"/>
                          </a:solidFill>
                          <a:effectLst/>
                          <a:latin typeface="+mn-lt"/>
                          <a:ea typeface="+mn-ea"/>
                          <a:cs typeface="+mn-cs"/>
                        </a:rPr>
                        <a:t>(1/2)</a:t>
                      </a:r>
                      <a:endParaRPr lang="zh-TW" altLang="en-US" sz="14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資通所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材化所</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黃任鋒</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rgbClr val="0000FF"/>
                          </a:solidFill>
                          <a:effectLst/>
                          <a:latin typeface="+mn-lt"/>
                          <a:ea typeface="+mn-ea"/>
                          <a:cs typeface="+mn-cs"/>
                        </a:rPr>
                        <a:t>複審未通過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zh-TW" sz="1000" dirty="0">
                        <a:effectLst/>
                        <a:latin typeface="Times New Roman" panose="02020603050405020304" pitchFamily="18" charset="0"/>
                        <a:ea typeface="新細明體" panose="02020500000000000000" pitchFamily="18" charset="-120"/>
                        <a:cs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tc>
                  <a:txBody>
                    <a:bodyPr/>
                    <a:lstStyle/>
                    <a:p>
                      <a:pPr algn="ctr"/>
                      <a:endParaRPr lang="zh-TW" sz="1000" dirty="0">
                        <a:effectLst/>
                        <a:latin typeface="Times New Roman" panose="02020603050405020304" pitchFamily="18" charset="0"/>
                        <a:ea typeface="新細明體" panose="02020500000000000000" pitchFamily="18" charset="-120"/>
                        <a:cs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tc>
                  <a:txBody>
                    <a:bodyPr/>
                    <a:lstStyle/>
                    <a:p>
                      <a:pPr algn="ctr"/>
                      <a:endParaRPr lang="zh-TW" sz="1000" dirty="0">
                        <a:effectLst/>
                        <a:latin typeface="Times New Roman" panose="02020603050405020304" pitchFamily="18" charset="0"/>
                        <a:ea typeface="新細明體" panose="02020500000000000000" pitchFamily="18" charset="-120"/>
                        <a:cs typeface="新細明體" panose="02020500000000000000" pitchFamily="18" charset="-12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tc>
                  <a:txBody>
                    <a:bodyPr/>
                    <a:lstStyle/>
                    <a:p>
                      <a:pPr algn="ctr"/>
                      <a:endParaRPr lang="zh-TW" sz="1000" dirty="0">
                        <a:effectLst/>
                        <a:latin typeface="Times New Roman" panose="02020603050405020304" pitchFamily="18" charset="0"/>
                        <a:ea typeface="新細明體" panose="02020500000000000000" pitchFamily="18" charset="-120"/>
                        <a:cs typeface="新細明體" panose="02020500000000000000" pitchFamily="18" charset="-120"/>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extLst>
                  <a:ext uri="{0D108BD9-81ED-4DB2-BD59-A6C34878D82A}">
                    <a16:rowId xmlns:a16="http://schemas.microsoft.com/office/drawing/2014/main" val="4179066308"/>
                  </a:ext>
                </a:extLst>
              </a:tr>
              <a:tr h="438005">
                <a:tc vMerge="1">
                  <a:txBody>
                    <a:bodyPr/>
                    <a:lstStyle/>
                    <a:p>
                      <a:pPr algn="ctr"/>
                      <a:endParaRPr lang="zh-TW" sz="1200" dirty="0">
                        <a:effectLst/>
                        <a:latin typeface="Calibri" panose="020F0502020204030204" pitchFamily="34" charset="0"/>
                        <a:ea typeface="新細明體" panose="02020500000000000000" pitchFamily="18" charset="-120"/>
                      </a:endParaRPr>
                    </a:p>
                  </a:txBody>
                  <a:tcPr marL="18415" marR="18415" marT="10160" marB="0" anchor="ctr"/>
                </a:tc>
                <a:tc>
                  <a:txBody>
                    <a:bodyPr/>
                    <a:lstStyle/>
                    <a:p>
                      <a:pPr marL="0" algn="ctr" defTabSz="914400" rtl="0" eaLnBrk="1" latinLnBrk="0" hangingPunct="1"/>
                      <a:r>
                        <a:rPr lang="en-US" altLang="zh-TW" sz="1400" kern="1200" dirty="0">
                          <a:solidFill>
                            <a:schemeClr val="dk1"/>
                          </a:solidFill>
                          <a:effectLst/>
                          <a:latin typeface="+mn-lt"/>
                          <a:ea typeface="+mn-ea"/>
                          <a:cs typeface="+mn-cs"/>
                        </a:rPr>
                        <a:t>3</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模型合併與模型安全共享技術</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zh-TW" altLang="en-US" sz="1300" kern="1200">
                          <a:solidFill>
                            <a:schemeClr val="dk1"/>
                          </a:solidFill>
                          <a:effectLst/>
                          <a:latin typeface="+mn-lt"/>
                          <a:ea typeface="+mn-ea"/>
                          <a:cs typeface="+mn-cs"/>
                        </a:rPr>
                        <a:t>資通所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服科中心、</a:t>
                      </a:r>
                      <a:endParaRPr lang="en-US" altLang="zh-TW" sz="1200" kern="1200" dirty="0">
                        <a:solidFill>
                          <a:schemeClr val="dk1"/>
                        </a:solidFill>
                        <a:effectLst/>
                        <a:latin typeface="+mn-lt"/>
                        <a:ea typeface="+mn-ea"/>
                        <a:cs typeface="+mn-cs"/>
                      </a:endParaRPr>
                    </a:p>
                    <a:p>
                      <a:pPr marL="0" algn="ctr" defTabSz="914400" rtl="0" eaLnBrk="1" latinLnBrk="0" hangingPunct="1"/>
                      <a:r>
                        <a:rPr lang="zh-TW" altLang="en-US" sz="1200" kern="1200" dirty="0">
                          <a:solidFill>
                            <a:schemeClr val="dk1"/>
                          </a:solidFill>
                          <a:effectLst/>
                          <a:latin typeface="+mn-lt"/>
                          <a:ea typeface="+mn-ea"/>
                          <a:cs typeface="+mn-cs"/>
                        </a:rPr>
                        <a:t>量測中心</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zh-TW" altLang="en-US" sz="1400" kern="1200">
                          <a:solidFill>
                            <a:schemeClr val="dk1"/>
                          </a:solidFill>
                          <a:effectLst/>
                          <a:latin typeface="+mn-lt"/>
                          <a:ea typeface="+mn-ea"/>
                          <a:cs typeface="+mn-cs"/>
                        </a:rPr>
                        <a:t>王子夏</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200" noProof="0" dirty="0">
                          <a:solidFill>
                            <a:schemeClr val="dk1"/>
                          </a:solidFill>
                          <a:effectLst/>
                          <a:latin typeface="+mn-lt"/>
                          <a:ea typeface="+mn-ea"/>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18,000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rgbClr val="CCFFFF"/>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18,000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marL="0" algn="ctr" defTabSz="914400" rtl="0" eaLnBrk="1" latinLnBrk="0" hangingPunct="1"/>
                      <a:r>
                        <a:rPr lang="en-US" sz="1400" b="1" kern="1200" dirty="0">
                          <a:solidFill>
                            <a:schemeClr val="bg2">
                              <a:lumMod val="50000"/>
                            </a:schemeClr>
                          </a:solidFill>
                          <a:effectLst/>
                          <a:latin typeface="+mn-lt"/>
                          <a:ea typeface="+mn-ea"/>
                          <a:cs typeface="+mn-cs"/>
                        </a:rPr>
                        <a:t>14,000</a:t>
                      </a:r>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58600324"/>
                  </a:ext>
                </a:extLst>
              </a:tr>
              <a:tr h="393900">
                <a:tc vMerge="1">
                  <a:txBody>
                    <a:bodyPr/>
                    <a:lstStyle/>
                    <a:p>
                      <a:pPr algn="ctr"/>
                      <a:endParaRPr lang="zh-TW" sz="1200" dirty="0">
                        <a:effectLst/>
                        <a:latin typeface="Calibri" panose="020F0502020204030204" pitchFamily="34" charset="0"/>
                        <a:ea typeface="新細明體" panose="02020500000000000000" pitchFamily="18" charset="-120"/>
                      </a:endParaRPr>
                    </a:p>
                  </a:txBody>
                  <a:tcPr marL="18415" marR="18415" marT="10160" marB="0" anchor="ctr">
                    <a:lnT w="1905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4</a:t>
                      </a:r>
                      <a:endParaRPr lang="zh-TW" altLang="en-US" sz="1400" kern="1200" dirty="0">
                        <a:solidFill>
                          <a:schemeClr val="dk1"/>
                        </a:solidFill>
                        <a:effectLst/>
                        <a:latin typeface="+mn-lt"/>
                        <a:ea typeface="+mn-ea"/>
                        <a:cs typeface="+mn-cs"/>
                      </a:endParaRPr>
                    </a:p>
                  </a:txBody>
                  <a:tcPr marL="18415" marR="18415" marT="10160" marB="0" anchor="ct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高解析</a:t>
                      </a:r>
                      <a:r>
                        <a:rPr lang="en-US" sz="1400" kern="1200" dirty="0">
                          <a:solidFill>
                            <a:schemeClr val="dk1"/>
                          </a:solidFill>
                          <a:effectLst/>
                          <a:latin typeface="+mn-lt"/>
                          <a:ea typeface="+mn-ea"/>
                          <a:cs typeface="+mn-cs"/>
                        </a:rPr>
                        <a:t>17um</a:t>
                      </a:r>
                      <a:r>
                        <a:rPr lang="zh-TW" altLang="en-US" sz="1400" kern="1200" dirty="0">
                          <a:solidFill>
                            <a:schemeClr val="dk1"/>
                          </a:solidFill>
                          <a:effectLst/>
                          <a:latin typeface="+mn-lt"/>
                          <a:ea typeface="+mn-ea"/>
                          <a:cs typeface="+mn-cs"/>
                        </a:rPr>
                        <a:t>熱像晶片開發</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300" kern="1200" dirty="0">
                          <a:solidFill>
                            <a:schemeClr val="dk1"/>
                          </a:solidFill>
                          <a:effectLst/>
                          <a:latin typeface="+mn-lt"/>
                          <a:ea typeface="+mn-ea"/>
                          <a:cs typeface="+mn-cs"/>
                        </a:rPr>
                        <a:t>感測中心</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電光系統所</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許郁文</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200" noProof="0" dirty="0">
                          <a:solidFill>
                            <a:schemeClr val="dk1"/>
                          </a:solidFill>
                          <a:effectLst/>
                          <a:latin typeface="+mn-lt"/>
                          <a:ea typeface="+mn-ea"/>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18,000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accent3">
                          <a:lumMod val="65000"/>
                        </a:schemeClr>
                      </a:solidFill>
                      <a:prstDash val="solid"/>
                      <a:round/>
                      <a:headEnd type="none" w="med" len="med"/>
                      <a:tailEnd type="none" w="med" len="med"/>
                    </a:lnBlToTr>
                    <a:solidFill>
                      <a:schemeClr val="bg1"/>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18,000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1" kern="1200" dirty="0">
                          <a:solidFill>
                            <a:schemeClr val="bg2">
                              <a:lumMod val="50000"/>
                            </a:schemeClr>
                          </a:solidFill>
                          <a:effectLst/>
                          <a:latin typeface="+mn-lt"/>
                          <a:ea typeface="+mn-ea"/>
                          <a:cs typeface="+mn-cs"/>
                        </a:rPr>
                        <a:t>14,000</a:t>
                      </a:r>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9711171"/>
                  </a:ext>
                </a:extLst>
              </a:tr>
              <a:tr h="393900">
                <a:tc rowSpan="5">
                  <a:txBody>
                    <a:bodyPr/>
                    <a:lstStyle/>
                    <a:p>
                      <a:pPr algn="ctr"/>
                      <a:r>
                        <a:rPr lang="zh-TW" altLang="en-US" sz="1600" dirty="0">
                          <a:effectLst/>
                        </a:rPr>
                        <a:t>競</a:t>
                      </a:r>
                      <a:endParaRPr lang="en-US" altLang="zh-TW" sz="1600" dirty="0">
                        <a:effectLst/>
                      </a:endParaRPr>
                    </a:p>
                    <a:p>
                      <a:pPr algn="ctr"/>
                      <a:r>
                        <a:rPr lang="zh-TW" altLang="en-US" sz="1600" dirty="0">
                          <a:effectLst/>
                        </a:rPr>
                        <a:t>爭</a:t>
                      </a:r>
                      <a:endParaRPr lang="en-US" altLang="zh-TW" sz="1600" dirty="0">
                        <a:effectLst/>
                      </a:endParaRPr>
                    </a:p>
                    <a:p>
                      <a:pPr algn="ctr"/>
                      <a:r>
                        <a:rPr lang="zh-TW" altLang="en-US" sz="1600" dirty="0">
                          <a:effectLst/>
                        </a:rPr>
                        <a:t>型</a:t>
                      </a: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sz="1400" kern="1200" dirty="0">
                          <a:solidFill>
                            <a:schemeClr val="dk1"/>
                          </a:solidFill>
                          <a:effectLst/>
                          <a:latin typeface="+mn-lt"/>
                          <a:ea typeface="+mn-ea"/>
                          <a:cs typeface="+mn-cs"/>
                        </a:rPr>
                        <a:t>1</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半導體磁效應超高電流感測技術</a:t>
                      </a:r>
                      <a:r>
                        <a:rPr lang="zh-TW" altLang="en-US" sz="1200" kern="1200" dirty="0">
                          <a:solidFill>
                            <a:srgbClr val="009999"/>
                          </a:solidFill>
                          <a:effectLst/>
                          <a:latin typeface="+mn-lt"/>
                          <a:ea typeface="+mn-ea"/>
                          <a:cs typeface="+mn-cs"/>
                        </a:rPr>
                        <a:t>*延續</a:t>
                      </a:r>
                      <a:endParaRPr lang="zh-TW" altLang="en-US" sz="1400" kern="1200" dirty="0">
                        <a:solidFill>
                          <a:srgbClr val="009999"/>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300" kern="1200">
                          <a:solidFill>
                            <a:schemeClr val="dk1"/>
                          </a:solidFill>
                          <a:effectLst/>
                          <a:latin typeface="+mn-lt"/>
                          <a:ea typeface="+mn-ea"/>
                          <a:cs typeface="+mn-cs"/>
                        </a:rPr>
                        <a:t>機械所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電光所、感測中心</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張存均</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200" noProof="0" dirty="0">
                          <a:solidFill>
                            <a:schemeClr val="dk1"/>
                          </a:solidFill>
                          <a:effectLst/>
                          <a:latin typeface="+mn-lt"/>
                          <a:ea typeface="+mn-ea"/>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a:solidFill>
                            <a:schemeClr val="dk1"/>
                          </a:solidFill>
                          <a:effectLst/>
                          <a:latin typeface="+mn-lt"/>
                          <a:ea typeface="+mn-ea"/>
                          <a:cs typeface="+mn-cs"/>
                        </a:rPr>
                        <a:t>14,000</a:t>
                      </a:r>
                      <a:endParaRPr lang="zh-TW" altLang="en-US" sz="1400" kern="120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dk1"/>
                          </a:solidFill>
                          <a:effectLst/>
                          <a:latin typeface="+mn-lt"/>
                          <a:ea typeface="+mn-ea"/>
                          <a:cs typeface="+mn-cs"/>
                        </a:rPr>
                        <a:t>4,000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a:solidFill>
                            <a:schemeClr val="dk1"/>
                          </a:solidFill>
                          <a:effectLst/>
                          <a:latin typeface="+mn-lt"/>
                          <a:ea typeface="+mn-ea"/>
                          <a:cs typeface="+mn-cs"/>
                        </a:rPr>
                        <a:t>10,000</a:t>
                      </a:r>
                      <a:endParaRPr lang="zh-TW" altLang="en-US" sz="1400" kern="120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a:solidFill>
                            <a:schemeClr val="bg2">
                              <a:lumMod val="50000"/>
                            </a:schemeClr>
                          </a:solidFill>
                          <a:effectLst/>
                          <a:latin typeface="+mn-lt"/>
                          <a:ea typeface="+mn-ea"/>
                          <a:cs typeface="+mn-cs"/>
                        </a:rPr>
                        <a:t>10,000</a:t>
                      </a:r>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15787"/>
                  </a:ext>
                </a:extLst>
              </a:tr>
              <a:tr h="393900">
                <a:tc vMerge="1">
                  <a:txBody>
                    <a:bodyPr/>
                    <a:lstStyle/>
                    <a:p>
                      <a:endParaRPr lang="zh-TW" altLang="en-US"/>
                    </a:p>
                  </a:txBody>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2</a:t>
                      </a:r>
                      <a:endParaRPr lang="zh-TW" altLang="zh-TW"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高解析</a:t>
                      </a:r>
                      <a:r>
                        <a:rPr lang="en-US" sz="1400" kern="1200" dirty="0">
                          <a:solidFill>
                            <a:schemeClr val="dk1"/>
                          </a:solidFill>
                          <a:effectLst/>
                          <a:latin typeface="+mn-lt"/>
                          <a:ea typeface="+mn-ea"/>
                          <a:cs typeface="+mn-cs"/>
                        </a:rPr>
                        <a:t>X-ray CT</a:t>
                      </a:r>
                      <a:r>
                        <a:rPr lang="zh-TW" altLang="en-US" sz="1400" kern="1200" dirty="0">
                          <a:solidFill>
                            <a:schemeClr val="dk1"/>
                          </a:solidFill>
                          <a:effectLst/>
                          <a:latin typeface="+mn-lt"/>
                          <a:ea typeface="+mn-ea"/>
                          <a:cs typeface="+mn-cs"/>
                        </a:rPr>
                        <a:t>偵測器開發計畫</a:t>
                      </a:r>
                      <a:r>
                        <a:rPr lang="en-US" sz="1400" kern="1200" dirty="0">
                          <a:solidFill>
                            <a:schemeClr val="dk1"/>
                          </a:solidFill>
                          <a:effectLst/>
                          <a:latin typeface="+mn-lt"/>
                          <a:ea typeface="+mn-ea"/>
                          <a:cs typeface="+mn-cs"/>
                        </a:rPr>
                        <a:t>(1/2)</a:t>
                      </a:r>
                      <a:endParaRPr lang="zh-TW" altLang="en-US" sz="1400" kern="1200" dirty="0">
                        <a:solidFill>
                          <a:schemeClr val="dk1"/>
                        </a:solidFill>
                        <a:effectLst/>
                        <a:latin typeface="+mn-lt"/>
                        <a:ea typeface="+mn-ea"/>
                        <a:cs typeface="+mn-cs"/>
                      </a:endParaRP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a:solidFill>
                            <a:schemeClr val="dk1"/>
                          </a:solidFill>
                          <a:effectLst/>
                          <a:latin typeface="+mn-lt"/>
                          <a:ea typeface="+mn-ea"/>
                          <a:cs typeface="+mn-cs"/>
                        </a:rPr>
                        <a:t>綠能所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量測中心</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黃國瑋</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rgbClr val="0000FF"/>
                          </a:solidFill>
                          <a:effectLst/>
                          <a:latin typeface="+mn-lt"/>
                          <a:ea typeface="+mn-ea"/>
                          <a:cs typeface="+mn-cs"/>
                        </a:rPr>
                        <a:t>複審未通過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extLst>
                  <a:ext uri="{0D108BD9-81ED-4DB2-BD59-A6C34878D82A}">
                    <a16:rowId xmlns:a16="http://schemas.microsoft.com/office/drawing/2014/main" val="1464591066"/>
                  </a:ext>
                </a:extLst>
              </a:tr>
              <a:tr h="393900">
                <a:tc vMerge="1">
                  <a:txBody>
                    <a:bodyPr/>
                    <a:lstStyle/>
                    <a:p>
                      <a:pPr algn="ctr"/>
                      <a:endParaRPr lang="zh-TW" sz="1200" dirty="0">
                        <a:effectLst/>
                        <a:latin typeface="+mn-ea"/>
                        <a:ea typeface="+mn-ea"/>
                      </a:endParaRPr>
                    </a:p>
                  </a:txBody>
                  <a:tcPr marL="18415" marR="18415" marT="1016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kern="1200" dirty="0">
                          <a:solidFill>
                            <a:schemeClr val="dk1"/>
                          </a:solidFill>
                          <a:effectLst/>
                          <a:latin typeface="+mn-lt"/>
                          <a:ea typeface="+mn-ea"/>
                          <a:cs typeface="+mn-cs"/>
                        </a:rPr>
                        <a:t>3</a:t>
                      </a:r>
                      <a:endParaRPr lang="zh-TW" altLang="zh-TW"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下世代</a:t>
                      </a:r>
                      <a:r>
                        <a:rPr lang="en-US" sz="1400" kern="1200" dirty="0">
                          <a:solidFill>
                            <a:schemeClr val="dk1"/>
                          </a:solidFill>
                          <a:effectLst/>
                          <a:latin typeface="+mn-lt"/>
                          <a:ea typeface="+mn-ea"/>
                          <a:cs typeface="+mn-cs"/>
                        </a:rPr>
                        <a:t>AI</a:t>
                      </a:r>
                      <a:r>
                        <a:rPr lang="zh-TW" altLang="en-US" sz="1400" kern="1200" dirty="0">
                          <a:solidFill>
                            <a:schemeClr val="dk1"/>
                          </a:solidFill>
                          <a:effectLst/>
                          <a:latin typeface="+mn-lt"/>
                          <a:ea typeface="+mn-ea"/>
                          <a:cs typeface="+mn-cs"/>
                        </a:rPr>
                        <a:t>運算寬頻電路設計與材料開發</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300" b="0" i="0" u="none" strike="noStrike" kern="1200" cap="none" spc="0" normalizeH="0" baseline="0" noProof="0" dirty="0">
                          <a:ln>
                            <a:noFill/>
                          </a:ln>
                          <a:solidFill>
                            <a:srgbClr val="000000"/>
                          </a:solidFill>
                          <a:effectLst/>
                          <a:uLnTx/>
                          <a:uFillTx/>
                          <a:latin typeface="Arial"/>
                          <a:ea typeface="微軟正黑體"/>
                          <a:cs typeface="+mn-cs"/>
                        </a:rPr>
                        <a:t>電光所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材化所</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陳盟升</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200" noProof="0" dirty="0">
                          <a:solidFill>
                            <a:schemeClr val="dk1"/>
                          </a:solidFill>
                          <a:effectLst/>
                          <a:latin typeface="+mn-lt"/>
                          <a:ea typeface="+mn-ea"/>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a:solidFill>
                            <a:schemeClr val="dk1"/>
                          </a:solidFill>
                          <a:effectLst/>
                          <a:latin typeface="+mn-lt"/>
                          <a:ea typeface="+mn-ea"/>
                          <a:cs typeface="+mn-cs"/>
                        </a:rPr>
                        <a:t>13,333</a:t>
                      </a:r>
                      <a:endParaRPr lang="zh-TW" altLang="en-US" sz="1400" kern="120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a:solidFill>
                            <a:schemeClr val="dk1"/>
                          </a:solidFill>
                          <a:effectLst/>
                          <a:latin typeface="+mn-lt"/>
                          <a:ea typeface="+mn-ea"/>
                          <a:cs typeface="+mn-cs"/>
                        </a:rPr>
                        <a:t>3,333</a:t>
                      </a:r>
                      <a:endParaRPr lang="zh-TW" altLang="en-US" sz="1400" kern="120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dk1"/>
                          </a:solidFill>
                          <a:effectLst/>
                          <a:latin typeface="+mn-lt"/>
                          <a:ea typeface="+mn-ea"/>
                          <a:cs typeface="+mn-cs"/>
                        </a:rPr>
                        <a:t>10,000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b="1" kern="1200" dirty="0">
                          <a:solidFill>
                            <a:schemeClr val="bg2">
                              <a:lumMod val="50000"/>
                            </a:schemeClr>
                          </a:solidFill>
                          <a:effectLst/>
                          <a:latin typeface="+mn-lt"/>
                          <a:ea typeface="+mn-ea"/>
                          <a:cs typeface="+mn-cs"/>
                        </a:rPr>
                        <a:t>10,000</a:t>
                      </a:r>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6914299"/>
                  </a:ext>
                </a:extLst>
              </a:tr>
              <a:tr h="393900">
                <a:tc vMerge="1">
                  <a:txBody>
                    <a:bodyPr/>
                    <a:lstStyle/>
                    <a:p>
                      <a:pPr algn="ctr"/>
                      <a:endParaRPr lang="zh-TW" sz="1200" dirty="0">
                        <a:effectLst/>
                        <a:latin typeface="+mn-ea"/>
                        <a:ea typeface="+mn-ea"/>
                      </a:endParaRPr>
                    </a:p>
                  </a:txBody>
                  <a:tcPr marL="18415" marR="18415" marT="10160" marB="0" anchor="ctr"/>
                </a:tc>
                <a:tc>
                  <a:txBody>
                    <a:bodyPr/>
                    <a:lstStyle/>
                    <a:p>
                      <a:pPr marL="0" algn="ctr" defTabSz="914400" rtl="0" eaLnBrk="1" latinLnBrk="0" hangingPunct="1"/>
                      <a:r>
                        <a:rPr lang="en-US" altLang="zh-TW" sz="1400" kern="1200" dirty="0">
                          <a:solidFill>
                            <a:schemeClr val="dk1"/>
                          </a:solidFill>
                          <a:effectLst/>
                          <a:latin typeface="+mn-lt"/>
                          <a:ea typeface="+mn-ea"/>
                          <a:cs typeface="+mn-cs"/>
                        </a:rPr>
                        <a:t>4</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dk1"/>
                          </a:solidFill>
                          <a:effectLst/>
                          <a:latin typeface="+mn-lt"/>
                          <a:ea typeface="+mn-ea"/>
                          <a:cs typeface="+mn-cs"/>
                        </a:rPr>
                        <a:t>AI</a:t>
                      </a:r>
                      <a:r>
                        <a:rPr lang="zh-TW" altLang="en-US" sz="1400" kern="1200" dirty="0">
                          <a:solidFill>
                            <a:schemeClr val="dk1"/>
                          </a:solidFill>
                          <a:effectLst/>
                          <a:latin typeface="+mn-lt"/>
                          <a:ea typeface="+mn-ea"/>
                          <a:cs typeface="+mn-cs"/>
                        </a:rPr>
                        <a:t>伺服器晶片端散熱技術開發</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300" b="0" i="0" u="none" strike="noStrike" kern="1200" cap="none" spc="0" normalizeH="0" baseline="0" noProof="0" dirty="0">
                          <a:ln>
                            <a:noFill/>
                          </a:ln>
                          <a:solidFill>
                            <a:srgbClr val="000000"/>
                          </a:solidFill>
                          <a:effectLst/>
                          <a:uLnTx/>
                          <a:uFillTx/>
                          <a:latin typeface="Arial"/>
                          <a:ea typeface="微軟正黑體"/>
                          <a:cs typeface="+mn-cs"/>
                        </a:rPr>
                        <a:t>電光所</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200" kern="1200" dirty="0">
                          <a:solidFill>
                            <a:schemeClr val="dk1"/>
                          </a:solidFill>
                          <a:effectLst/>
                          <a:latin typeface="+mn-lt"/>
                          <a:ea typeface="+mn-ea"/>
                          <a:cs typeface="+mn-cs"/>
                        </a:rPr>
                        <a:t>材化所</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簡恆傑</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kern="1200" noProof="0" dirty="0">
                          <a:solidFill>
                            <a:schemeClr val="dk1"/>
                          </a:solidFill>
                          <a:effectLst/>
                          <a:latin typeface="+mn-lt"/>
                          <a:ea typeface="+mn-ea"/>
                          <a:cs typeface="+mn-cs"/>
                        </a:rPr>
                        <a:t>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dirty="0">
                          <a:solidFill>
                            <a:schemeClr val="dk1"/>
                          </a:solidFill>
                          <a:effectLst/>
                          <a:latin typeface="+mn-lt"/>
                          <a:ea typeface="+mn-ea"/>
                          <a:cs typeface="+mn-cs"/>
                        </a:rPr>
                        <a:t>13,333</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marL="0" algn="ctr" defTabSz="914400" rtl="0" eaLnBrk="1" latinLnBrk="0" hangingPunct="1"/>
                      <a:r>
                        <a:rPr lang="en-US" sz="1400" kern="1200" dirty="0">
                          <a:solidFill>
                            <a:schemeClr val="dk1"/>
                          </a:solidFill>
                          <a:effectLst/>
                          <a:latin typeface="+mn-lt"/>
                          <a:ea typeface="+mn-ea"/>
                          <a:cs typeface="+mn-cs"/>
                        </a:rPr>
                        <a:t>3,333</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marL="0" algn="ctr" defTabSz="914400" rtl="0" eaLnBrk="1" latinLnBrk="0" hangingPunct="1"/>
                      <a:r>
                        <a:rPr lang="en-US" sz="1400" kern="1200" dirty="0">
                          <a:solidFill>
                            <a:schemeClr val="dk1"/>
                          </a:solidFill>
                          <a:effectLst/>
                          <a:latin typeface="+mn-lt"/>
                          <a:ea typeface="+mn-ea"/>
                          <a:cs typeface="+mn-cs"/>
                        </a:rPr>
                        <a:t>10,000</a:t>
                      </a:r>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marL="0" algn="ctr" defTabSz="914400" rtl="0" eaLnBrk="1" latinLnBrk="0" hangingPunct="1"/>
                      <a:r>
                        <a:rPr lang="en-US" sz="1400" b="1" kern="1200" dirty="0">
                          <a:solidFill>
                            <a:schemeClr val="bg2">
                              <a:lumMod val="50000"/>
                            </a:schemeClr>
                          </a:solidFill>
                          <a:effectLst/>
                          <a:latin typeface="+mn-lt"/>
                          <a:ea typeface="+mn-ea"/>
                          <a:cs typeface="+mn-cs"/>
                        </a:rPr>
                        <a:t>10,000</a:t>
                      </a:r>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3819253121"/>
                  </a:ext>
                </a:extLst>
              </a:tr>
              <a:tr h="393900">
                <a:tc vMerge="1">
                  <a:txBody>
                    <a:bodyPr/>
                    <a:lstStyle/>
                    <a:p>
                      <a:pPr algn="ctr"/>
                      <a:endParaRPr lang="zh-TW" sz="1600" dirty="0">
                        <a:effectLst/>
                        <a:latin typeface="+mn-ea"/>
                        <a:ea typeface="+mn-ea"/>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99"/>
                    </a:solidFill>
                  </a:tcPr>
                </a:tc>
                <a:tc>
                  <a:txBody>
                    <a:bodyPr/>
                    <a:lstStyle/>
                    <a:p>
                      <a:pPr marL="0" algn="ctr" defTabSz="914400" rtl="0" eaLnBrk="1" latinLnBrk="0" hangingPunct="1"/>
                      <a:r>
                        <a:rPr lang="en-US" altLang="zh-TW" sz="1400" kern="1200" dirty="0">
                          <a:solidFill>
                            <a:schemeClr val="dk1"/>
                          </a:solidFill>
                          <a:effectLst/>
                          <a:latin typeface="+mn-lt"/>
                          <a:ea typeface="+mn-ea"/>
                          <a:cs typeface="+mn-cs"/>
                        </a:rPr>
                        <a:t>5</a:t>
                      </a:r>
                      <a:endParaRPr lang="zh-TW" altLang="en-US" sz="1400" kern="1200" dirty="0">
                        <a:solidFill>
                          <a:schemeClr val="dk1"/>
                        </a:solidFill>
                        <a:effectLst/>
                        <a:latin typeface="+mn-lt"/>
                        <a:ea typeface="+mn-ea"/>
                        <a:cs typeface="+mn-cs"/>
                      </a:endParaRPr>
                    </a:p>
                  </a:txBody>
                  <a:tcPr marL="18415" marR="18415" marT="101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400" kern="1200" dirty="0" err="1">
                          <a:solidFill>
                            <a:schemeClr val="dk1"/>
                          </a:solidFill>
                          <a:effectLst/>
                          <a:latin typeface="+mn-lt"/>
                          <a:ea typeface="+mn-ea"/>
                          <a:cs typeface="+mn-cs"/>
                        </a:rPr>
                        <a:t>Metalens</a:t>
                      </a:r>
                      <a:r>
                        <a:rPr lang="zh-TW" altLang="en-US" sz="1400" kern="1200" dirty="0">
                          <a:solidFill>
                            <a:schemeClr val="dk1"/>
                          </a:solidFill>
                          <a:effectLst/>
                          <a:latin typeface="+mn-lt"/>
                          <a:ea typeface="+mn-ea"/>
                          <a:cs typeface="+mn-cs"/>
                        </a:rPr>
                        <a:t>奈米超透鏡與光場掃描解析技術</a:t>
                      </a:r>
                      <a:endParaRPr lang="en-US" altLang="zh-TW" sz="1400" kern="1200" dirty="0">
                        <a:solidFill>
                          <a:schemeClr val="dk1"/>
                        </a:solidFill>
                        <a:effectLst/>
                        <a:latin typeface="+mn-lt"/>
                        <a:ea typeface="+mn-ea"/>
                        <a:cs typeface="+mn-cs"/>
                      </a:endParaRPr>
                    </a:p>
                    <a:p>
                      <a:pPr marL="0" algn="ctr" defTabSz="914400" rtl="0" eaLnBrk="1" latinLnBrk="0" hangingPunct="1"/>
                      <a:r>
                        <a:rPr lang="zh-TW" altLang="en-US" sz="1200" kern="1200" dirty="0">
                          <a:solidFill>
                            <a:srgbClr val="009999"/>
                          </a:solidFill>
                          <a:effectLst/>
                          <a:latin typeface="+mn-lt"/>
                          <a:ea typeface="+mn-ea"/>
                          <a:cs typeface="+mn-cs"/>
                        </a:rPr>
                        <a:t>*延續</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感測中心</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量測中心</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chemeClr val="dk1"/>
                          </a:solidFill>
                          <a:effectLst/>
                          <a:latin typeface="+mn-lt"/>
                          <a:ea typeface="+mn-ea"/>
                          <a:cs typeface="+mn-cs"/>
                        </a:rPr>
                        <a:t>陳柏戎</a:t>
                      </a:r>
                    </a:p>
                  </a:txBody>
                  <a:tcPr marL="5080" marR="5080" marT="508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zh-TW" altLang="en-US" sz="1400" kern="1200" dirty="0">
                          <a:solidFill>
                            <a:srgbClr val="0000FF"/>
                          </a:solidFill>
                          <a:effectLst/>
                          <a:latin typeface="+mn-lt"/>
                          <a:ea typeface="+mn-ea"/>
                          <a:cs typeface="+mn-cs"/>
                        </a:rPr>
                        <a:t>複審未通過</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kern="1200" dirty="0">
                        <a:solidFill>
                          <a:schemeClr val="dk1"/>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tc>
                  <a:txBody>
                    <a:bodyPr/>
                    <a:lstStyle/>
                    <a:p>
                      <a:pPr marL="0" algn="ctr" defTabSz="914400" rtl="0" eaLnBrk="1" latinLnBrk="0" hangingPunct="1"/>
                      <a:endParaRPr lang="zh-TW" altLang="en-US" sz="1400" b="1" kern="1200" dirty="0">
                        <a:solidFill>
                          <a:schemeClr val="bg2">
                            <a:lumMod val="50000"/>
                          </a:schemeClr>
                        </a:solidFill>
                        <a:effectLst/>
                        <a:latin typeface="+mn-lt"/>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BlToTr w="6350" cap="flat" cmpd="sng" algn="ctr">
                      <a:solidFill>
                        <a:schemeClr val="bg1">
                          <a:lumMod val="50000"/>
                        </a:schemeClr>
                      </a:solidFill>
                      <a:prstDash val="solid"/>
                      <a:round/>
                      <a:headEnd type="none" w="med" len="med"/>
                      <a:tailEnd type="none" w="med" len="med"/>
                    </a:lnBlToTr>
                    <a:noFill/>
                  </a:tcPr>
                </a:tc>
                <a:extLst>
                  <a:ext uri="{0D108BD9-81ED-4DB2-BD59-A6C34878D82A}">
                    <a16:rowId xmlns:a16="http://schemas.microsoft.com/office/drawing/2014/main" val="1264317334"/>
                  </a:ext>
                </a:extLst>
              </a:tr>
            </a:tbl>
          </a:graphicData>
        </a:graphic>
      </p:graphicFrame>
    </p:spTree>
    <p:extLst>
      <p:ext uri="{BB962C8B-B14F-4D97-AF65-F5344CB8AC3E}">
        <p14:creationId xmlns:p14="http://schemas.microsoft.com/office/powerpoint/2010/main" val="241100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0BFB94E-5657-4D3D-B7AA-65BA847EA1B7}"/>
              </a:ext>
            </a:extLst>
          </p:cNvPr>
          <p:cNvSpPr>
            <a:spLocks noGrp="1"/>
          </p:cNvSpPr>
          <p:nvPr>
            <p:ph type="sldNum" sz="quarter" idx="10"/>
          </p:nvPr>
        </p:nvSpPr>
        <p:spPr/>
        <p:txBody>
          <a:bodyPr/>
          <a:lstStyle/>
          <a:p>
            <a:pPr>
              <a:defRPr/>
            </a:pPr>
            <a:fld id="{1A71FFAD-F905-4792-971B-681FA4F61CA8}" type="slidenum">
              <a:rPr lang="en-US" altLang="zh-TW" smtClean="0"/>
              <a:pPr>
                <a:defRPr/>
              </a:pPr>
              <a:t>14</a:t>
            </a:fld>
            <a:endParaRPr lang="en-US" altLang="zh-TW"/>
          </a:p>
        </p:txBody>
      </p:sp>
      <p:sp>
        <p:nvSpPr>
          <p:cNvPr id="4" name="標題 5">
            <a:extLst>
              <a:ext uri="{FF2B5EF4-FFF2-40B4-BE49-F238E27FC236}">
                <a16:creationId xmlns:a16="http://schemas.microsoft.com/office/drawing/2014/main" id="{E00F85CE-0530-40C3-89D7-B28D5F8BE2C2}"/>
              </a:ext>
            </a:extLst>
          </p:cNvPr>
          <p:cNvSpPr>
            <a:spLocks noGrp="1"/>
          </p:cNvSpPr>
          <p:nvPr>
            <p:ph type="title"/>
          </p:nvPr>
        </p:nvSpPr>
        <p:spPr>
          <a:xfrm>
            <a:off x="601663" y="265113"/>
            <a:ext cx="11045825" cy="941387"/>
          </a:xfrm>
        </p:spPr>
        <p:txBody>
          <a:bodyPr/>
          <a:lstStyle/>
          <a:p>
            <a:pPr algn="ctr"/>
            <a:r>
              <a:rPr lang="en-US" altLang="zh-TW" sz="3600" b="1" dirty="0">
                <a:solidFill>
                  <a:srgbClr val="00B1B3"/>
                </a:solidFill>
                <a:latin typeface="微軟正黑體"/>
              </a:rPr>
              <a:t>(A</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zh-TW" altLang="en-US" b="1" dirty="0">
                <a:solidFill>
                  <a:srgbClr val="00B1B3"/>
                </a:solidFill>
                <a:latin typeface="微軟正黑體"/>
              </a:rPr>
              <a:t>主題型</a:t>
            </a:r>
            <a:r>
              <a:rPr lang="en-US" altLang="zh-TW" b="1" dirty="0">
                <a:solidFill>
                  <a:srgbClr val="00B1B3"/>
                </a:solidFill>
                <a:latin typeface="微軟正黑體"/>
              </a:rPr>
              <a:t>/</a:t>
            </a:r>
            <a:r>
              <a:rPr lang="en-US" altLang="zh-TW" sz="3600" b="1" dirty="0">
                <a:solidFill>
                  <a:srgbClr val="00B1B3"/>
                </a:solidFill>
                <a:latin typeface="微軟正黑體"/>
              </a:rPr>
              <a:t>FY114</a:t>
            </a:r>
            <a:r>
              <a:rPr lang="zh-TW" altLang="en-US" b="1" dirty="0">
                <a:solidFill>
                  <a:srgbClr val="00B1B3"/>
                </a:solidFill>
                <a:latin typeface="微軟正黑體"/>
              </a:rPr>
              <a:t>院級前瞻提案之審查意見</a:t>
            </a:r>
            <a:r>
              <a:rPr lang="en-US" altLang="zh-TW" sz="2800" b="1" dirty="0">
                <a:solidFill>
                  <a:srgbClr val="00B1B3"/>
                </a:solidFill>
                <a:latin typeface="微軟正黑體"/>
              </a:rPr>
              <a:t>(1/2)</a:t>
            </a:r>
            <a:endParaRPr lang="zh-TW" altLang="en-US" b="1" dirty="0">
              <a:solidFill>
                <a:srgbClr val="00B1B3"/>
              </a:solidFill>
              <a:latin typeface="微軟正黑體"/>
            </a:endParaRPr>
          </a:p>
        </p:txBody>
      </p:sp>
      <p:graphicFrame>
        <p:nvGraphicFramePr>
          <p:cNvPr id="12" name="表格 12">
            <a:extLst>
              <a:ext uri="{FF2B5EF4-FFF2-40B4-BE49-F238E27FC236}">
                <a16:creationId xmlns:a16="http://schemas.microsoft.com/office/drawing/2014/main" id="{AD88762C-BE69-459F-BD92-C93F25566EA3}"/>
              </a:ext>
            </a:extLst>
          </p:cNvPr>
          <p:cNvGraphicFramePr>
            <a:graphicFrameLocks noGrp="1"/>
          </p:cNvGraphicFramePr>
          <p:nvPr>
            <p:extLst>
              <p:ext uri="{D42A27DB-BD31-4B8C-83A1-F6EECF244321}">
                <p14:modId xmlns:p14="http://schemas.microsoft.com/office/powerpoint/2010/main" val="1865423005"/>
              </p:ext>
            </p:extLst>
          </p:nvPr>
        </p:nvGraphicFramePr>
        <p:xfrm>
          <a:off x="1072707" y="1334349"/>
          <a:ext cx="10046586" cy="5212305"/>
        </p:xfrm>
        <a:graphic>
          <a:graphicData uri="http://schemas.openxmlformats.org/drawingml/2006/table">
            <a:tbl>
              <a:tblPr firstRow="1" bandRow="1">
                <a:tableStyleId>{85BE263C-DBD7-4A20-BB59-AAB30ACAA65A}</a:tableStyleId>
              </a:tblPr>
              <a:tblGrid>
                <a:gridCol w="1005307">
                  <a:extLst>
                    <a:ext uri="{9D8B030D-6E8A-4147-A177-3AD203B41FA5}">
                      <a16:colId xmlns:a16="http://schemas.microsoft.com/office/drawing/2014/main" val="2925747833"/>
                    </a:ext>
                  </a:extLst>
                </a:gridCol>
                <a:gridCol w="1229279">
                  <a:extLst>
                    <a:ext uri="{9D8B030D-6E8A-4147-A177-3AD203B41FA5}">
                      <a16:colId xmlns:a16="http://schemas.microsoft.com/office/drawing/2014/main" val="4206078292"/>
                    </a:ext>
                  </a:extLst>
                </a:gridCol>
                <a:gridCol w="7812000">
                  <a:extLst>
                    <a:ext uri="{9D8B030D-6E8A-4147-A177-3AD203B41FA5}">
                      <a16:colId xmlns:a16="http://schemas.microsoft.com/office/drawing/2014/main" val="116572140"/>
                    </a:ext>
                  </a:extLst>
                </a:gridCol>
              </a:tblGrid>
              <a:tr h="460305">
                <a:tc>
                  <a:txBody>
                    <a:bodyPr/>
                    <a:lstStyle/>
                    <a:p>
                      <a:pPr algn="l"/>
                      <a:endParaRPr lang="zh-TW" altLang="en-US" dirty="0"/>
                    </a:p>
                  </a:txBody>
                  <a:tcPr anchor="ctr">
                    <a:lnL w="12700" cap="flat" cmpd="sng" algn="ctr">
                      <a:solidFill>
                        <a:schemeClr val="accent3">
                          <a:lumMod val="5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02174"/>
                  </a:ext>
                </a:extLst>
              </a:tr>
              <a:tr h="9720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複審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(12/18)</a:t>
                      </a:r>
                      <a:endParaRPr lang="zh-TW" altLang="en-US" sz="1600" dirty="0"/>
                    </a:p>
                  </a:txBody>
                  <a:tcPr anchor="ctr">
                    <a:lnL w="1270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A</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有多少感測訊號在本案中可以偵測，以及其分析使用方式。</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運動成果如何與</a:t>
                      </a:r>
                      <a:r>
                        <a:rPr lang="en-US" altLang="zh-TW" sz="1800" kern="1200" dirty="0">
                          <a:solidFill>
                            <a:schemeClr val="dk1"/>
                          </a:solidFill>
                          <a:effectLst/>
                          <a:latin typeface="+mn-lt"/>
                          <a:ea typeface="+mn-ea"/>
                          <a:cs typeface="+mn-cs"/>
                        </a:rPr>
                        <a:t>EEG</a:t>
                      </a:r>
                      <a:r>
                        <a:rPr lang="zh-TW" altLang="zh-TW" sz="1800" kern="1200" dirty="0">
                          <a:solidFill>
                            <a:schemeClr val="dk1"/>
                          </a:solidFill>
                          <a:effectLst/>
                          <a:latin typeface="+mn-lt"/>
                          <a:ea typeface="+mn-ea"/>
                          <a:cs typeface="+mn-cs"/>
                        </a:rPr>
                        <a:t>的偵測相關聯</a:t>
                      </a:r>
                      <a:r>
                        <a:rPr lang="en-US" altLang="zh-TW" sz="1800" kern="1200" dirty="0">
                          <a:solidFill>
                            <a:schemeClr val="dk1"/>
                          </a:solidFill>
                          <a:effectLst/>
                          <a:latin typeface="+mn-lt"/>
                          <a:ea typeface="+mn-ea"/>
                          <a:cs typeface="+mn-cs"/>
                        </a:rPr>
                        <a:t>?</a:t>
                      </a:r>
                      <a:r>
                        <a:rPr lang="zh-TW" altLang="zh-TW" sz="1800" kern="1200" dirty="0">
                          <a:solidFill>
                            <a:schemeClr val="dk1"/>
                          </a:solidFill>
                          <a:effectLst/>
                          <a:latin typeface="+mn-lt"/>
                          <a:ea typeface="+mn-ea"/>
                          <a:cs typeface="+mn-cs"/>
                        </a:rPr>
                        <a:t>需要有更清楚的論述。</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如果只有事前訓練而非當場穿戴，計畫方向需要修正。</a:t>
                      </a:r>
                    </a:p>
                  </a:txBody>
                  <a:tcPr anchor="ctr">
                    <a:lnL w="635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3934040656"/>
                  </a:ext>
                </a:extLst>
              </a:tr>
              <a:tr h="1512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B</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effectLst/>
                          <a:latin typeface="+mn-lt"/>
                          <a:ea typeface="+mn-ea"/>
                          <a:cs typeface="+mn-cs"/>
                        </a:rPr>
                        <a:t>This project should focus on the understanding of the EEG signals to gain insight in neurological states beyond the measure of attention, as well as the constraints of the EEG signals and the practical limitations such as sensitivity to motions, as well as how can this learning enable future application scenarios.</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85187240"/>
                  </a:ext>
                </a:extLst>
              </a:tr>
              <a:tr h="504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C</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zh-TW" sz="1800" kern="1200" dirty="0">
                          <a:solidFill>
                            <a:schemeClr val="dk1"/>
                          </a:solidFill>
                          <a:effectLst/>
                          <a:latin typeface="+mn-lt"/>
                          <a:ea typeface="+mn-ea"/>
                          <a:cs typeface="+mn-cs"/>
                        </a:rPr>
                        <a:t>要針對</a:t>
                      </a:r>
                      <a:r>
                        <a:rPr lang="en-US" altLang="zh-TW" sz="1800" kern="1200" dirty="0">
                          <a:solidFill>
                            <a:schemeClr val="dk1"/>
                          </a:solidFill>
                          <a:effectLst/>
                          <a:latin typeface="+mn-lt"/>
                          <a:ea typeface="+mn-ea"/>
                          <a:cs typeface="+mn-cs"/>
                        </a:rPr>
                        <a:t>ARAC</a:t>
                      </a:r>
                      <a:r>
                        <a:rPr lang="zh-TW" altLang="zh-TW" sz="1800" kern="1200" dirty="0">
                          <a:solidFill>
                            <a:schemeClr val="dk1"/>
                          </a:solidFill>
                          <a:effectLst/>
                          <a:latin typeface="+mn-lt"/>
                          <a:ea typeface="+mn-ea"/>
                          <a:cs typeface="+mn-cs"/>
                        </a:rPr>
                        <a:t>對</a:t>
                      </a:r>
                      <a:r>
                        <a:rPr lang="en-US" altLang="zh-TW" sz="1800" kern="1200" dirty="0">
                          <a:solidFill>
                            <a:schemeClr val="dk1"/>
                          </a:solidFill>
                          <a:effectLst/>
                          <a:latin typeface="+mn-lt"/>
                          <a:ea typeface="+mn-ea"/>
                          <a:cs typeface="+mn-cs"/>
                        </a:rPr>
                        <a:t>BCI/EEG</a:t>
                      </a:r>
                      <a:r>
                        <a:rPr lang="zh-TW" altLang="zh-TW" sz="1800" kern="1200" dirty="0">
                          <a:solidFill>
                            <a:schemeClr val="dk1"/>
                          </a:solidFill>
                          <a:effectLst/>
                          <a:latin typeface="+mn-lt"/>
                          <a:ea typeface="+mn-ea"/>
                          <a:cs typeface="+mn-cs"/>
                        </a:rPr>
                        <a:t>量測時的挑戰要有所因應及調整。</a:t>
                      </a:r>
                    </a:p>
                  </a:txBody>
                  <a:tcPr anchor="ctr">
                    <a:lnL w="635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2645321502"/>
                  </a:ext>
                </a:extLst>
              </a:tr>
              <a:tr h="1764000">
                <a:tc vMerge="1">
                  <a:txBody>
                    <a:bodyPr/>
                    <a:lstStyle/>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D</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TW" sz="1800" kern="1200" dirty="0">
                          <a:solidFill>
                            <a:schemeClr val="dk1"/>
                          </a:solidFill>
                          <a:effectLst/>
                          <a:latin typeface="+mn-lt"/>
                          <a:ea typeface="+mn-ea"/>
                          <a:cs typeface="+mn-cs"/>
                        </a:rPr>
                        <a:t>Project #3 and #6 really need to be combined or re-directed in certain ways.  I feel #6</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s offset in feedback loop, signal filtering, as well as multi-channel enhancements can be combined with a more targeted set of use cases for BCI including what is proposed by #3.  We need focus for BCI and we need some fundamental improvement is signal collection, noise suppression, and feedbacks.</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1656680136"/>
                  </a:ext>
                </a:extLst>
              </a:tr>
            </a:tbl>
          </a:graphicData>
        </a:graphic>
      </p:graphicFrame>
      <p:sp>
        <p:nvSpPr>
          <p:cNvPr id="14" name="文字方塊 13">
            <a:extLst>
              <a:ext uri="{FF2B5EF4-FFF2-40B4-BE49-F238E27FC236}">
                <a16:creationId xmlns:a16="http://schemas.microsoft.com/office/drawing/2014/main" id="{BF446621-D751-40C7-947B-ECC806DB24B0}"/>
              </a:ext>
            </a:extLst>
          </p:cNvPr>
          <p:cNvSpPr txBox="1"/>
          <p:nvPr/>
        </p:nvSpPr>
        <p:spPr>
          <a:xfrm>
            <a:off x="2755107" y="876639"/>
            <a:ext cx="6681786" cy="707886"/>
          </a:xfrm>
          <a:prstGeom prst="rect">
            <a:avLst/>
          </a:prstGeom>
          <a:noFill/>
        </p:spPr>
        <p:txBody>
          <a:bodyPr wrap="square">
            <a:spAutoFit/>
          </a:bodyPr>
          <a:lstStyle/>
          <a:p>
            <a:pPr algn="ctr"/>
            <a:r>
              <a:rPr lang="en-US" altLang="zh-TW" sz="2000" b="1" dirty="0">
                <a:solidFill>
                  <a:srgbClr val="0000FF"/>
                </a:solidFill>
                <a:latin typeface="+mn-ea"/>
                <a:ea typeface="+mn-ea"/>
              </a:rPr>
              <a:t>【</a:t>
            </a:r>
            <a:r>
              <a:rPr lang="zh-TW" altLang="en-US" sz="2000" b="1" dirty="0">
                <a:solidFill>
                  <a:srgbClr val="0000FF"/>
                </a:solidFill>
                <a:latin typeface="+mn-ea"/>
                <a:ea typeface="+mn-ea"/>
              </a:rPr>
              <a:t>核定</a:t>
            </a:r>
            <a:r>
              <a:rPr lang="en-US" altLang="zh-TW" sz="2000" b="1" dirty="0">
                <a:solidFill>
                  <a:srgbClr val="0000FF"/>
                </a:solidFill>
                <a:latin typeface="+mn-ea"/>
                <a:ea typeface="+mn-ea"/>
              </a:rPr>
              <a:t>700</a:t>
            </a:r>
            <a:r>
              <a:rPr lang="zh-TW" altLang="en-US" sz="2000" b="1" dirty="0">
                <a:solidFill>
                  <a:srgbClr val="0000FF"/>
                </a:solidFill>
                <a:latin typeface="+mn-ea"/>
                <a:ea typeface="+mn-ea"/>
              </a:rPr>
              <a:t>萬</a:t>
            </a:r>
            <a:r>
              <a:rPr lang="en-US" altLang="zh-TW" sz="2000" b="1" dirty="0">
                <a:solidFill>
                  <a:srgbClr val="0000FF"/>
                </a:solidFill>
                <a:latin typeface="+mn-ea"/>
                <a:ea typeface="+mn-ea"/>
              </a:rPr>
              <a:t>】</a:t>
            </a:r>
            <a:r>
              <a:rPr lang="en-US" altLang="zh-TW" sz="2000" b="1" dirty="0">
                <a:solidFill>
                  <a:srgbClr val="0070C0"/>
                </a:solidFill>
                <a:latin typeface="+mn-ea"/>
                <a:ea typeface="+mn-ea"/>
              </a:rPr>
              <a:t>BCI</a:t>
            </a:r>
            <a:r>
              <a:rPr lang="zh-TW" altLang="en-US" sz="2000" b="1" dirty="0">
                <a:solidFill>
                  <a:srgbClr val="0070C0"/>
                </a:solidFill>
                <a:latin typeface="+mn-ea"/>
                <a:ea typeface="+mn-ea"/>
              </a:rPr>
              <a:t>為基礎之多元正念減壓訓練應用研究</a:t>
            </a:r>
            <a:endParaRPr lang="zh-TW" altLang="zh-TW" sz="2000" b="1" dirty="0">
              <a:solidFill>
                <a:srgbClr val="0070C0"/>
              </a:solidFill>
              <a:latin typeface="+mn-ea"/>
              <a:ea typeface="+mn-ea"/>
            </a:endParaRPr>
          </a:p>
          <a:p>
            <a:pPr algn="ctr"/>
            <a:endParaRPr lang="zh-TW" altLang="zh-TW" sz="2000" b="1" dirty="0">
              <a:solidFill>
                <a:srgbClr val="0070C0"/>
              </a:solidFill>
              <a:latin typeface="+mn-ea"/>
              <a:ea typeface="+mn-ea"/>
            </a:endParaRPr>
          </a:p>
        </p:txBody>
      </p:sp>
      <p:sp>
        <p:nvSpPr>
          <p:cNvPr id="6" name="矩形 5">
            <a:hlinkClick r:id="rId2" action="ppaction://hlinksldjump"/>
            <a:extLst>
              <a:ext uri="{FF2B5EF4-FFF2-40B4-BE49-F238E27FC236}">
                <a16:creationId xmlns:a16="http://schemas.microsoft.com/office/drawing/2014/main" id="{36EC052A-59E5-4B22-8EE3-46F760207214}"/>
              </a:ext>
            </a:extLst>
          </p:cNvPr>
          <p:cNvSpPr/>
          <p:nvPr/>
        </p:nvSpPr>
        <p:spPr bwMode="auto">
          <a:xfrm>
            <a:off x="11020426" y="137264"/>
            <a:ext cx="1050924"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A</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領域總表</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224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0BFB94E-5657-4D3D-B7AA-65BA847EA1B7}"/>
              </a:ext>
            </a:extLst>
          </p:cNvPr>
          <p:cNvSpPr>
            <a:spLocks noGrp="1"/>
          </p:cNvSpPr>
          <p:nvPr>
            <p:ph type="sldNum" sz="quarter" idx="10"/>
          </p:nvPr>
        </p:nvSpPr>
        <p:spPr/>
        <p:txBody>
          <a:bodyPr/>
          <a:lstStyle/>
          <a:p>
            <a:pPr>
              <a:defRPr/>
            </a:pPr>
            <a:fld id="{1A71FFAD-F905-4792-971B-681FA4F61CA8}" type="slidenum">
              <a:rPr lang="en-US" altLang="zh-TW" smtClean="0"/>
              <a:pPr>
                <a:defRPr/>
              </a:pPr>
              <a:t>15</a:t>
            </a:fld>
            <a:endParaRPr lang="en-US" altLang="zh-TW"/>
          </a:p>
        </p:txBody>
      </p:sp>
      <p:sp>
        <p:nvSpPr>
          <p:cNvPr id="4" name="標題 5">
            <a:extLst>
              <a:ext uri="{FF2B5EF4-FFF2-40B4-BE49-F238E27FC236}">
                <a16:creationId xmlns:a16="http://schemas.microsoft.com/office/drawing/2014/main" id="{E00F85CE-0530-40C3-89D7-B28D5F8BE2C2}"/>
              </a:ext>
            </a:extLst>
          </p:cNvPr>
          <p:cNvSpPr>
            <a:spLocks noGrp="1"/>
          </p:cNvSpPr>
          <p:nvPr>
            <p:ph type="title"/>
          </p:nvPr>
        </p:nvSpPr>
        <p:spPr>
          <a:xfrm>
            <a:off x="601663" y="265113"/>
            <a:ext cx="11045825" cy="941387"/>
          </a:xfrm>
        </p:spPr>
        <p:txBody>
          <a:bodyPr/>
          <a:lstStyle/>
          <a:p>
            <a:pPr algn="ctr"/>
            <a:r>
              <a:rPr lang="en-US" altLang="zh-TW" sz="3600" b="1" dirty="0">
                <a:solidFill>
                  <a:srgbClr val="00B1B3"/>
                </a:solidFill>
                <a:latin typeface="微軟正黑體"/>
              </a:rPr>
              <a:t>(A</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zh-TW" altLang="en-US" b="1" dirty="0">
                <a:solidFill>
                  <a:srgbClr val="00B1B3"/>
                </a:solidFill>
                <a:latin typeface="微軟正黑體"/>
              </a:rPr>
              <a:t>主題型</a:t>
            </a:r>
            <a:r>
              <a:rPr lang="en-US" altLang="zh-TW" b="1" dirty="0">
                <a:solidFill>
                  <a:srgbClr val="00B1B3"/>
                </a:solidFill>
                <a:latin typeface="微軟正黑體"/>
              </a:rPr>
              <a:t>/</a:t>
            </a:r>
            <a:r>
              <a:rPr lang="en-US" altLang="zh-TW" sz="3600" b="1" dirty="0">
                <a:solidFill>
                  <a:srgbClr val="00B1B3"/>
                </a:solidFill>
                <a:latin typeface="微軟正黑體"/>
              </a:rPr>
              <a:t>FY114</a:t>
            </a:r>
            <a:r>
              <a:rPr lang="zh-TW" altLang="en-US" b="1" dirty="0">
                <a:solidFill>
                  <a:srgbClr val="00B1B3"/>
                </a:solidFill>
                <a:latin typeface="微軟正黑體"/>
              </a:rPr>
              <a:t>院級前瞻提案之審查意見</a:t>
            </a:r>
            <a:r>
              <a:rPr lang="en-US" altLang="zh-TW" sz="2800" b="1" dirty="0">
                <a:solidFill>
                  <a:srgbClr val="00B1B3"/>
                </a:solidFill>
                <a:latin typeface="微軟正黑體"/>
              </a:rPr>
              <a:t>(2/2)</a:t>
            </a:r>
            <a:endParaRPr lang="zh-TW" altLang="en-US" b="1" dirty="0">
              <a:solidFill>
                <a:srgbClr val="00B1B3"/>
              </a:solidFill>
              <a:latin typeface="微軟正黑體"/>
            </a:endParaRPr>
          </a:p>
        </p:txBody>
      </p:sp>
      <p:graphicFrame>
        <p:nvGraphicFramePr>
          <p:cNvPr id="12" name="表格 12">
            <a:extLst>
              <a:ext uri="{FF2B5EF4-FFF2-40B4-BE49-F238E27FC236}">
                <a16:creationId xmlns:a16="http://schemas.microsoft.com/office/drawing/2014/main" id="{AD88762C-BE69-459F-BD92-C93F25566EA3}"/>
              </a:ext>
            </a:extLst>
          </p:cNvPr>
          <p:cNvGraphicFramePr>
            <a:graphicFrameLocks noGrp="1"/>
          </p:cNvGraphicFramePr>
          <p:nvPr>
            <p:extLst>
              <p:ext uri="{D42A27DB-BD31-4B8C-83A1-F6EECF244321}">
                <p14:modId xmlns:p14="http://schemas.microsoft.com/office/powerpoint/2010/main" val="2561702329"/>
              </p:ext>
            </p:extLst>
          </p:nvPr>
        </p:nvGraphicFramePr>
        <p:xfrm>
          <a:off x="1072707" y="1334349"/>
          <a:ext cx="10046586" cy="5140305"/>
        </p:xfrm>
        <a:graphic>
          <a:graphicData uri="http://schemas.openxmlformats.org/drawingml/2006/table">
            <a:tbl>
              <a:tblPr firstRow="1" bandRow="1">
                <a:tableStyleId>{85BE263C-DBD7-4A20-BB59-AAB30ACAA65A}</a:tableStyleId>
              </a:tblPr>
              <a:tblGrid>
                <a:gridCol w="1005307">
                  <a:extLst>
                    <a:ext uri="{9D8B030D-6E8A-4147-A177-3AD203B41FA5}">
                      <a16:colId xmlns:a16="http://schemas.microsoft.com/office/drawing/2014/main" val="2925747833"/>
                    </a:ext>
                  </a:extLst>
                </a:gridCol>
                <a:gridCol w="9041279">
                  <a:extLst>
                    <a:ext uri="{9D8B030D-6E8A-4147-A177-3AD203B41FA5}">
                      <a16:colId xmlns:a16="http://schemas.microsoft.com/office/drawing/2014/main" val="4206078292"/>
                    </a:ext>
                  </a:extLst>
                </a:gridCol>
              </a:tblGrid>
              <a:tr h="460305">
                <a:tc>
                  <a:txBody>
                    <a:bodyPr/>
                    <a:lstStyle/>
                    <a:p>
                      <a:pPr algn="l"/>
                      <a:endParaRPr lang="zh-TW" altLang="en-US" dirty="0"/>
                    </a:p>
                  </a:txBody>
                  <a:tcPr anchor="ctr">
                    <a:lnL w="12700" cap="flat" cmpd="sng" algn="ctr">
                      <a:solidFill>
                        <a:schemeClr val="accent3">
                          <a:lumMod val="5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02174"/>
                  </a:ext>
                </a:extLst>
              </a:tr>
              <a:tr h="46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初審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(10/29)</a:t>
                      </a:r>
                      <a:endParaRPr lang="zh-TW" altLang="en-US" sz="1600" dirty="0"/>
                    </a:p>
                  </a:txBody>
                  <a:tcPr anchor="ctr">
                    <a:lnL w="1270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342900" lvl="0" indent="-342900">
                        <a:buFont typeface="+mj-lt"/>
                        <a:buAutoNum type="arabicPeriod"/>
                      </a:pPr>
                      <a:r>
                        <a:rPr lang="zh-TW" altLang="zh-TW" sz="1800" kern="1200" dirty="0">
                          <a:solidFill>
                            <a:schemeClr val="dk1"/>
                          </a:solidFill>
                          <a:effectLst/>
                          <a:latin typeface="+mn-lt"/>
                          <a:ea typeface="+mn-ea"/>
                          <a:cs typeface="+mn-cs"/>
                        </a:rPr>
                        <a:t>提案範疇較廣，需進一步釐清哪些才是在</a:t>
                      </a:r>
                      <a:r>
                        <a:rPr lang="en-US" altLang="zh-TW" sz="1800" kern="1200" dirty="0">
                          <a:solidFill>
                            <a:schemeClr val="dk1"/>
                          </a:solidFill>
                          <a:effectLst/>
                          <a:latin typeface="+mn-lt"/>
                          <a:ea typeface="+mn-ea"/>
                          <a:cs typeface="+mn-cs"/>
                        </a:rPr>
                        <a:t> BCI </a:t>
                      </a:r>
                      <a:r>
                        <a:rPr lang="zh-TW" altLang="zh-TW" sz="1800" kern="1200" dirty="0">
                          <a:solidFill>
                            <a:schemeClr val="dk1"/>
                          </a:solidFill>
                          <a:effectLst/>
                          <a:latin typeface="+mn-lt"/>
                          <a:ea typeface="+mn-ea"/>
                          <a:cs typeface="+mn-cs"/>
                        </a:rPr>
                        <a:t>技術與應用需要突破的關鍵，很多部分都是跟運動科技相關但跟</a:t>
                      </a:r>
                      <a:r>
                        <a:rPr lang="en-US" altLang="zh-TW" sz="1800" kern="1200" dirty="0">
                          <a:solidFill>
                            <a:schemeClr val="dk1"/>
                          </a:solidFill>
                          <a:effectLst/>
                          <a:latin typeface="+mn-lt"/>
                          <a:ea typeface="+mn-ea"/>
                          <a:cs typeface="+mn-cs"/>
                        </a:rPr>
                        <a:t>BCI</a:t>
                      </a:r>
                      <a:r>
                        <a:rPr lang="zh-TW" altLang="zh-TW" sz="1800" kern="1200" dirty="0">
                          <a:solidFill>
                            <a:schemeClr val="dk1"/>
                          </a:solidFill>
                          <a:effectLst/>
                          <a:latin typeface="+mn-lt"/>
                          <a:ea typeface="+mn-ea"/>
                          <a:cs typeface="+mn-cs"/>
                        </a:rPr>
                        <a:t>的關聯程度不高。此外，工作項目中多為 “測試</a:t>
                      </a:r>
                      <a:r>
                        <a:rPr lang="en-US" altLang="zh-TW" sz="1800" kern="1200" dirty="0">
                          <a:solidFill>
                            <a:schemeClr val="dk1"/>
                          </a:solidFill>
                          <a:effectLst/>
                          <a:latin typeface="+mn-lt"/>
                          <a:ea typeface="+mn-ea"/>
                          <a:cs typeface="+mn-cs"/>
                        </a:rPr>
                        <a:t>”</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a:t>
                      </a:r>
                      <a:r>
                        <a:rPr lang="zh-TW" altLang="zh-TW" sz="1800" kern="1200" dirty="0">
                          <a:solidFill>
                            <a:schemeClr val="dk1"/>
                          </a:solidFill>
                          <a:effectLst/>
                          <a:latin typeface="+mn-lt"/>
                          <a:ea typeface="+mn-ea"/>
                          <a:cs typeface="+mn-cs"/>
                        </a:rPr>
                        <a:t>整合</a:t>
                      </a:r>
                      <a:r>
                        <a:rPr lang="en-US" altLang="zh-TW" sz="1800" kern="1200" dirty="0">
                          <a:solidFill>
                            <a:schemeClr val="dk1"/>
                          </a:solidFill>
                          <a:effectLst/>
                          <a:latin typeface="+mn-lt"/>
                          <a:ea typeface="+mn-ea"/>
                          <a:cs typeface="+mn-cs"/>
                        </a:rPr>
                        <a:t>”</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a:t>
                      </a:r>
                      <a:r>
                        <a:rPr lang="zh-TW" altLang="zh-TW" sz="1800" kern="1200" dirty="0">
                          <a:solidFill>
                            <a:schemeClr val="dk1"/>
                          </a:solidFill>
                          <a:effectLst/>
                          <a:latin typeface="+mn-lt"/>
                          <a:ea typeface="+mn-ea"/>
                          <a:cs typeface="+mn-cs"/>
                        </a:rPr>
                        <a:t>製作</a:t>
                      </a:r>
                      <a:r>
                        <a:rPr lang="en-US" altLang="zh-TW" sz="1800" kern="1200" dirty="0">
                          <a:solidFill>
                            <a:schemeClr val="dk1"/>
                          </a:solidFill>
                          <a:effectLst/>
                          <a:latin typeface="+mn-lt"/>
                          <a:ea typeface="+mn-ea"/>
                          <a:cs typeface="+mn-cs"/>
                        </a:rPr>
                        <a:t>”</a:t>
                      </a:r>
                      <a:r>
                        <a:rPr lang="zh-TW" altLang="zh-TW" sz="1800" kern="1200" dirty="0">
                          <a:solidFill>
                            <a:schemeClr val="dk1"/>
                          </a:solidFill>
                          <a:effectLst/>
                          <a:latin typeface="+mn-lt"/>
                          <a:ea typeface="+mn-ea"/>
                          <a:cs typeface="+mn-cs"/>
                        </a:rPr>
                        <a:t>等屬性，比較看不出可掌握的</a:t>
                      </a:r>
                      <a:r>
                        <a:rPr lang="en-US" altLang="zh-TW" sz="1800" kern="1200" dirty="0">
                          <a:solidFill>
                            <a:schemeClr val="dk1"/>
                          </a:solidFill>
                          <a:effectLst/>
                          <a:latin typeface="+mn-lt"/>
                          <a:ea typeface="+mn-ea"/>
                          <a:cs typeface="+mn-cs"/>
                        </a:rPr>
                        <a:t>BCI</a:t>
                      </a:r>
                      <a:r>
                        <a:rPr lang="zh-TW" altLang="zh-TW" sz="1800" kern="1200" dirty="0">
                          <a:solidFill>
                            <a:schemeClr val="dk1"/>
                          </a:solidFill>
                          <a:effectLst/>
                          <a:latin typeface="+mn-lt"/>
                          <a:ea typeface="+mn-ea"/>
                          <a:cs typeface="+mn-cs"/>
                        </a:rPr>
                        <a:t>關鍵核心。</a:t>
                      </a:r>
                    </a:p>
                    <a:p>
                      <a:pPr marL="342900" lvl="0" indent="-342900">
                        <a:buFont typeface="+mj-lt"/>
                        <a:buAutoNum type="arabicPeriod"/>
                      </a:pPr>
                      <a:r>
                        <a:rPr lang="zh-TW" altLang="zh-TW" sz="1800" kern="1200" dirty="0">
                          <a:solidFill>
                            <a:schemeClr val="dk1"/>
                          </a:solidFill>
                          <a:effectLst/>
                          <a:latin typeface="+mn-lt"/>
                          <a:ea typeface="+mn-ea"/>
                          <a:cs typeface="+mn-cs"/>
                        </a:rPr>
                        <a:t>跟新竹智慧射箭中心得到的意見是什麼值得參考</a:t>
                      </a:r>
                      <a:r>
                        <a:rPr lang="en-US" altLang="zh-TW" sz="1800" kern="1200" dirty="0">
                          <a:solidFill>
                            <a:schemeClr val="dk1"/>
                          </a:solidFill>
                          <a:effectLst/>
                          <a:latin typeface="+mn-lt"/>
                          <a:ea typeface="+mn-ea"/>
                          <a:cs typeface="+mn-cs"/>
                        </a:rPr>
                        <a:t>?</a:t>
                      </a:r>
                      <a:endParaRPr lang="zh-TW" altLang="zh-TW" sz="1800" kern="1200" dirty="0">
                        <a:solidFill>
                          <a:schemeClr val="dk1"/>
                        </a:solidFill>
                        <a:effectLst/>
                        <a:latin typeface="+mn-lt"/>
                        <a:ea typeface="+mn-ea"/>
                        <a:cs typeface="+mn-cs"/>
                      </a:endParaRPr>
                    </a:p>
                    <a:p>
                      <a:pPr marL="342900" lvl="0" indent="-342900">
                        <a:buFont typeface="+mj-lt"/>
                        <a:buAutoNum type="arabicPeriod"/>
                      </a:pPr>
                      <a:r>
                        <a:rPr lang="zh-TW" altLang="zh-TW" sz="1800" kern="1200" dirty="0">
                          <a:solidFill>
                            <a:schemeClr val="dk1"/>
                          </a:solidFill>
                          <a:effectLst/>
                          <a:latin typeface="+mn-lt"/>
                          <a:ea typeface="+mn-ea"/>
                          <a:cs typeface="+mn-cs"/>
                        </a:rPr>
                        <a:t>腦信號讀取的精準突破性，請加強說明此計畫之優勢</a:t>
                      </a:r>
                      <a:r>
                        <a:rPr lang="en-US" altLang="zh-TW" sz="1800" kern="1200" dirty="0">
                          <a:solidFill>
                            <a:schemeClr val="dk1"/>
                          </a:solidFill>
                          <a:effectLst/>
                          <a:latin typeface="+mn-lt"/>
                          <a:ea typeface="+mn-ea"/>
                          <a:cs typeface="+mn-cs"/>
                        </a:rPr>
                        <a:t>?</a:t>
                      </a:r>
                      <a:endParaRPr lang="zh-TW" altLang="zh-TW" sz="1800" kern="1200" dirty="0">
                        <a:solidFill>
                          <a:schemeClr val="dk1"/>
                        </a:solidFill>
                        <a:effectLst/>
                        <a:latin typeface="+mn-lt"/>
                        <a:ea typeface="+mn-ea"/>
                        <a:cs typeface="+mn-cs"/>
                      </a:endParaRPr>
                    </a:p>
                    <a:p>
                      <a:pPr marL="342900" lvl="0" indent="-342900">
                        <a:buFont typeface="+mj-lt"/>
                        <a:buAutoNum type="arabicPeriod"/>
                      </a:pPr>
                      <a:r>
                        <a:rPr lang="zh-TW" altLang="zh-TW" sz="1800" kern="1200" dirty="0">
                          <a:solidFill>
                            <a:schemeClr val="dk1"/>
                          </a:solidFill>
                          <a:effectLst/>
                          <a:latin typeface="+mn-lt"/>
                          <a:ea typeface="+mn-ea"/>
                          <a:cs typeface="+mn-cs"/>
                        </a:rPr>
                        <a:t>干擾源及其他足以影響專注力的因素需要有研發，須先建立一套正規化程序，才能通用於不同人，或是不同時間的量測</a:t>
                      </a:r>
                    </a:p>
                    <a:p>
                      <a:pPr marL="342900" lvl="0" indent="-342900">
                        <a:buFont typeface="+mj-lt"/>
                        <a:buAutoNum type="arabicPeriod"/>
                      </a:pPr>
                      <a:r>
                        <a:rPr lang="zh-TW" altLang="zh-TW" sz="1800" kern="1200" dirty="0">
                          <a:solidFill>
                            <a:schemeClr val="dk1"/>
                          </a:solidFill>
                          <a:effectLst/>
                          <a:latin typeface="+mn-lt"/>
                          <a:ea typeface="+mn-ea"/>
                          <a:cs typeface="+mn-cs"/>
                        </a:rPr>
                        <a:t>建議加入</a:t>
                      </a:r>
                      <a:r>
                        <a:rPr lang="en-US" altLang="zh-TW" sz="1800" kern="1200" dirty="0">
                          <a:solidFill>
                            <a:schemeClr val="dk1"/>
                          </a:solidFill>
                          <a:effectLst/>
                          <a:latin typeface="+mn-lt"/>
                          <a:ea typeface="+mn-ea"/>
                          <a:cs typeface="+mn-cs"/>
                        </a:rPr>
                        <a:t>EMG</a:t>
                      </a:r>
                      <a:r>
                        <a:rPr lang="zh-TW" altLang="zh-TW" sz="1800" kern="1200" dirty="0">
                          <a:solidFill>
                            <a:schemeClr val="dk1"/>
                          </a:solidFill>
                          <a:effectLst/>
                          <a:latin typeface="+mn-lt"/>
                          <a:ea typeface="+mn-ea"/>
                          <a:cs typeface="+mn-cs"/>
                        </a:rPr>
                        <a:t>量測及手部穩定度，建立</a:t>
                      </a:r>
                      <a:r>
                        <a:rPr lang="en-US" altLang="zh-TW" sz="1800" kern="1200" dirty="0">
                          <a:solidFill>
                            <a:schemeClr val="dk1"/>
                          </a:solidFill>
                          <a:effectLst/>
                          <a:latin typeface="+mn-lt"/>
                          <a:ea typeface="+mn-ea"/>
                          <a:cs typeface="+mn-cs"/>
                        </a:rPr>
                        <a:t>EEG</a:t>
                      </a:r>
                      <a:r>
                        <a:rPr lang="zh-TW" altLang="zh-TW" sz="1800" kern="1200" dirty="0">
                          <a:solidFill>
                            <a:schemeClr val="dk1"/>
                          </a:solidFill>
                          <a:effectLst/>
                          <a:latin typeface="+mn-lt"/>
                          <a:ea typeface="+mn-ea"/>
                          <a:cs typeface="+mn-cs"/>
                        </a:rPr>
                        <a:t>，</a:t>
                      </a:r>
                      <a:r>
                        <a:rPr lang="en-US" altLang="zh-TW" sz="1800" kern="1200" dirty="0">
                          <a:solidFill>
                            <a:schemeClr val="dk1"/>
                          </a:solidFill>
                          <a:effectLst/>
                          <a:latin typeface="+mn-lt"/>
                          <a:ea typeface="+mn-ea"/>
                          <a:cs typeface="+mn-cs"/>
                        </a:rPr>
                        <a:t>EMG</a:t>
                      </a:r>
                      <a:r>
                        <a:rPr lang="zh-TW" altLang="zh-TW" sz="1800" kern="1200" dirty="0">
                          <a:solidFill>
                            <a:schemeClr val="dk1"/>
                          </a:solidFill>
                          <a:effectLst/>
                          <a:latin typeface="+mn-lt"/>
                          <a:ea typeface="+mn-ea"/>
                          <a:cs typeface="+mn-cs"/>
                        </a:rPr>
                        <a:t>與肌肉強度等關係，有更強的特徵出來。</a:t>
                      </a:r>
                    </a:p>
                    <a:p>
                      <a:pPr marL="342900" lvl="0" indent="-342900">
                        <a:buFont typeface="+mj-lt"/>
                        <a:buAutoNum type="arabicPeriod"/>
                      </a:pPr>
                      <a:r>
                        <a:rPr lang="en-US" altLang="zh-TW" sz="1800" kern="1200" dirty="0">
                          <a:solidFill>
                            <a:schemeClr val="dk1"/>
                          </a:solidFill>
                          <a:effectLst/>
                          <a:latin typeface="+mn-lt"/>
                          <a:ea typeface="+mn-ea"/>
                          <a:cs typeface="+mn-cs"/>
                        </a:rPr>
                        <a:t>P11 </a:t>
                      </a:r>
                      <a:r>
                        <a:rPr lang="zh-TW" altLang="zh-TW" sz="1800" kern="1200" dirty="0">
                          <a:solidFill>
                            <a:schemeClr val="dk1"/>
                          </a:solidFill>
                          <a:effectLst/>
                          <a:latin typeface="+mn-lt"/>
                          <a:ea typeface="+mn-ea"/>
                          <a:cs typeface="+mn-cs"/>
                        </a:rPr>
                        <a:t>所提</a:t>
                      </a:r>
                      <a:r>
                        <a:rPr lang="en-US" altLang="zh-TW" sz="1800" kern="1200" dirty="0">
                          <a:solidFill>
                            <a:schemeClr val="dk1"/>
                          </a:solidFill>
                          <a:effectLst/>
                          <a:latin typeface="+mn-lt"/>
                          <a:ea typeface="+mn-ea"/>
                          <a:cs typeface="+mn-cs"/>
                        </a:rPr>
                        <a:t>Gaze AR </a:t>
                      </a:r>
                      <a:r>
                        <a:rPr lang="zh-TW" altLang="zh-TW" sz="1800" kern="1200" dirty="0">
                          <a:solidFill>
                            <a:schemeClr val="dk1"/>
                          </a:solidFill>
                          <a:effectLst/>
                          <a:latin typeface="+mn-lt"/>
                          <a:ea typeface="+mn-ea"/>
                          <a:cs typeface="+mn-cs"/>
                        </a:rPr>
                        <a:t>眼鏡這個名詞似乎是佐臻</a:t>
                      </a:r>
                      <a:r>
                        <a:rPr lang="en-US" altLang="zh-TW" sz="1800" kern="1200" dirty="0">
                          <a:solidFill>
                            <a:schemeClr val="dk1"/>
                          </a:solidFill>
                          <a:effectLst/>
                          <a:latin typeface="+mn-lt"/>
                          <a:ea typeface="+mn-ea"/>
                          <a:cs typeface="+mn-cs"/>
                        </a:rPr>
                        <a:t>2022</a:t>
                      </a:r>
                      <a:r>
                        <a:rPr lang="zh-TW" altLang="zh-TW" sz="1800" kern="1200" dirty="0">
                          <a:solidFill>
                            <a:schemeClr val="dk1"/>
                          </a:solidFill>
                          <a:effectLst/>
                          <a:latin typeface="+mn-lt"/>
                          <a:ea typeface="+mn-ea"/>
                          <a:cs typeface="+mn-cs"/>
                        </a:rPr>
                        <a:t>年已推出的眼球追蹤智慧眼鏡，佐臻也已與成大等單位進行運動科技的合作。團隊所提出要做的關鍵技術包括：</a:t>
                      </a:r>
                      <a:r>
                        <a:rPr lang="en-US" altLang="zh-TW" sz="1800" kern="1200" dirty="0" err="1">
                          <a:solidFill>
                            <a:schemeClr val="dk1"/>
                          </a:solidFill>
                          <a:effectLst/>
                          <a:latin typeface="+mn-lt"/>
                          <a:ea typeface="+mn-ea"/>
                          <a:cs typeface="+mn-cs"/>
                        </a:rPr>
                        <a:t>MicroLED</a:t>
                      </a:r>
                      <a:r>
                        <a:rPr lang="zh-TW" altLang="zh-TW" sz="1800" kern="1200" dirty="0">
                          <a:solidFill>
                            <a:schemeClr val="dk1"/>
                          </a:solidFill>
                          <a:effectLst/>
                          <a:latin typeface="+mn-lt"/>
                          <a:ea typeface="+mn-ea"/>
                          <a:cs typeface="+mn-cs"/>
                        </a:rPr>
                        <a:t>、高亮度、無線</a:t>
                      </a:r>
                      <a:r>
                        <a:rPr lang="en-US" altLang="zh-TW" sz="1800" kern="1200" dirty="0" err="1">
                          <a:solidFill>
                            <a:schemeClr val="dk1"/>
                          </a:solidFill>
                          <a:effectLst/>
                          <a:latin typeface="+mn-lt"/>
                          <a:ea typeface="+mn-ea"/>
                          <a:cs typeface="+mn-cs"/>
                        </a:rPr>
                        <a:t>Wifi</a:t>
                      </a:r>
                      <a:r>
                        <a:rPr lang="en-US" altLang="zh-TW" sz="1800" kern="1200" dirty="0">
                          <a:solidFill>
                            <a:schemeClr val="dk1"/>
                          </a:solidFill>
                          <a:effectLst/>
                          <a:latin typeface="+mn-lt"/>
                          <a:ea typeface="+mn-ea"/>
                          <a:cs typeface="+mn-cs"/>
                        </a:rPr>
                        <a:t> </a:t>
                      </a:r>
                      <a:r>
                        <a:rPr lang="zh-TW" altLang="zh-TW" sz="1800" kern="1200" dirty="0">
                          <a:solidFill>
                            <a:schemeClr val="dk1"/>
                          </a:solidFill>
                          <a:effectLst/>
                          <a:latin typeface="+mn-lt"/>
                          <a:ea typeface="+mn-ea"/>
                          <a:cs typeface="+mn-cs"/>
                        </a:rPr>
                        <a:t>等項目，跟本案的目標似乎沒有直接關聯。唯一可能有間接相關的是眼球追蹤精度</a:t>
                      </a:r>
                      <a:r>
                        <a:rPr lang="en-US" altLang="zh-TW" sz="1800" kern="1200" dirty="0">
                          <a:solidFill>
                            <a:schemeClr val="dk1"/>
                          </a:solidFill>
                          <a:effectLst/>
                          <a:latin typeface="+mn-lt"/>
                          <a:ea typeface="+mn-ea"/>
                          <a:cs typeface="+mn-cs"/>
                        </a:rPr>
                        <a:t>(2</a:t>
                      </a:r>
                      <a:r>
                        <a:rPr lang="zh-TW" altLang="zh-TW" sz="1800" kern="1200" dirty="0">
                          <a:solidFill>
                            <a:schemeClr val="dk1"/>
                          </a:solidFill>
                          <a:effectLst/>
                          <a:latin typeface="+mn-lt"/>
                          <a:ea typeface="+mn-ea"/>
                          <a:cs typeface="+mn-cs"/>
                        </a:rPr>
                        <a:t>度</a:t>
                      </a:r>
                      <a:r>
                        <a:rPr lang="en-US" altLang="zh-TW" sz="1800" kern="1200" dirty="0">
                          <a:solidFill>
                            <a:schemeClr val="dk1"/>
                          </a:solidFill>
                          <a:effectLst/>
                          <a:latin typeface="+mn-lt"/>
                          <a:ea typeface="+mn-ea"/>
                          <a:cs typeface="+mn-cs"/>
                        </a:rPr>
                        <a:t>)</a:t>
                      </a:r>
                      <a:r>
                        <a:rPr lang="zh-TW" altLang="zh-TW" sz="1800" kern="1200" dirty="0">
                          <a:solidFill>
                            <a:schemeClr val="dk1"/>
                          </a:solidFill>
                          <a:effectLst/>
                          <a:latin typeface="+mn-lt"/>
                          <a:ea typeface="+mn-ea"/>
                          <a:cs typeface="+mn-cs"/>
                        </a:rPr>
                        <a:t>，這部份的價值需要視</a:t>
                      </a:r>
                      <a:r>
                        <a:rPr lang="en-US" altLang="zh-TW" sz="1800" kern="1200" dirty="0">
                          <a:solidFill>
                            <a:schemeClr val="dk1"/>
                          </a:solidFill>
                          <a:effectLst/>
                          <a:latin typeface="+mn-lt"/>
                          <a:ea typeface="+mn-ea"/>
                          <a:cs typeface="+mn-cs"/>
                        </a:rPr>
                        <a:t>BCI</a:t>
                      </a:r>
                      <a:r>
                        <a:rPr lang="zh-TW" altLang="zh-TW" sz="1800" kern="1200" dirty="0">
                          <a:solidFill>
                            <a:schemeClr val="dk1"/>
                          </a:solidFill>
                          <a:effectLst/>
                          <a:latin typeface="+mn-lt"/>
                          <a:ea typeface="+mn-ea"/>
                          <a:cs typeface="+mn-cs"/>
                        </a:rPr>
                        <a:t>技術或應用目標的需求、以及跟佐臻既有或未來的技術的差異程度來評估。</a:t>
                      </a:r>
                    </a:p>
                    <a:p>
                      <a:pPr marL="342900" lvl="0" indent="-342900">
                        <a:buFont typeface="+mj-lt"/>
                        <a:buAutoNum type="arabicPeriod"/>
                      </a:pPr>
                      <a:r>
                        <a:rPr lang="en-US" altLang="zh-TW" sz="1800" kern="1200" dirty="0">
                          <a:solidFill>
                            <a:schemeClr val="dk1"/>
                          </a:solidFill>
                          <a:effectLst/>
                          <a:latin typeface="+mn-lt"/>
                          <a:ea typeface="+mn-ea"/>
                          <a:cs typeface="+mn-cs"/>
                        </a:rPr>
                        <a:t>P12</a:t>
                      </a:r>
                      <a:r>
                        <a:rPr lang="zh-TW" altLang="zh-TW" sz="1800" kern="1200" dirty="0">
                          <a:solidFill>
                            <a:schemeClr val="dk1"/>
                          </a:solidFill>
                          <a:effectLst/>
                          <a:latin typeface="+mn-lt"/>
                          <a:ea typeface="+mn-ea"/>
                          <a:cs typeface="+mn-cs"/>
                        </a:rPr>
                        <a:t>外骨骼智慧阻力器的部分，目前除了技術規格之外較缺乏其對</a:t>
                      </a:r>
                      <a:r>
                        <a:rPr lang="en-US" altLang="zh-TW" sz="1800" kern="1200" dirty="0">
                          <a:solidFill>
                            <a:schemeClr val="dk1"/>
                          </a:solidFill>
                          <a:effectLst/>
                          <a:latin typeface="+mn-lt"/>
                          <a:ea typeface="+mn-ea"/>
                          <a:cs typeface="+mn-cs"/>
                        </a:rPr>
                        <a:t>BCI</a:t>
                      </a:r>
                      <a:r>
                        <a:rPr lang="zh-TW" altLang="zh-TW" sz="1800" kern="1200" dirty="0">
                          <a:solidFill>
                            <a:schemeClr val="dk1"/>
                          </a:solidFill>
                          <a:effectLst/>
                          <a:latin typeface="+mn-lt"/>
                          <a:ea typeface="+mn-ea"/>
                          <a:cs typeface="+mn-cs"/>
                        </a:rPr>
                        <a:t>研究之必要性以及實用性的說明。</a:t>
                      </a:r>
                    </a:p>
                  </a:txBody>
                  <a:tcPr anchor="ctr">
                    <a:lnL w="635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4040656"/>
                  </a:ext>
                </a:extLst>
              </a:tr>
            </a:tbl>
          </a:graphicData>
        </a:graphic>
      </p:graphicFrame>
      <p:sp>
        <p:nvSpPr>
          <p:cNvPr id="14" name="文字方塊 13">
            <a:extLst>
              <a:ext uri="{FF2B5EF4-FFF2-40B4-BE49-F238E27FC236}">
                <a16:creationId xmlns:a16="http://schemas.microsoft.com/office/drawing/2014/main" id="{BF446621-D751-40C7-947B-ECC806DB24B0}"/>
              </a:ext>
            </a:extLst>
          </p:cNvPr>
          <p:cNvSpPr txBox="1"/>
          <p:nvPr/>
        </p:nvSpPr>
        <p:spPr>
          <a:xfrm>
            <a:off x="2755107" y="876639"/>
            <a:ext cx="6681786" cy="707886"/>
          </a:xfrm>
          <a:prstGeom prst="rect">
            <a:avLst/>
          </a:prstGeom>
          <a:noFill/>
        </p:spPr>
        <p:txBody>
          <a:bodyPr wrap="square">
            <a:spAutoFit/>
          </a:bodyPr>
          <a:lstStyle/>
          <a:p>
            <a:pPr algn="ctr"/>
            <a:r>
              <a:rPr lang="en-US" altLang="zh-TW" sz="2000" b="1" dirty="0">
                <a:solidFill>
                  <a:srgbClr val="0000FF"/>
                </a:solidFill>
                <a:latin typeface="+mn-ea"/>
                <a:ea typeface="+mn-ea"/>
              </a:rPr>
              <a:t>【</a:t>
            </a:r>
            <a:r>
              <a:rPr lang="zh-TW" altLang="en-US" sz="2000" b="1" dirty="0">
                <a:solidFill>
                  <a:srgbClr val="0000FF"/>
                </a:solidFill>
                <a:latin typeface="+mn-ea"/>
                <a:ea typeface="+mn-ea"/>
              </a:rPr>
              <a:t>核定</a:t>
            </a:r>
            <a:r>
              <a:rPr lang="en-US" altLang="zh-TW" sz="2000" b="1" dirty="0">
                <a:solidFill>
                  <a:srgbClr val="0000FF"/>
                </a:solidFill>
                <a:latin typeface="+mn-ea"/>
                <a:ea typeface="+mn-ea"/>
              </a:rPr>
              <a:t>700</a:t>
            </a:r>
            <a:r>
              <a:rPr lang="zh-TW" altLang="en-US" sz="2000" b="1" dirty="0">
                <a:solidFill>
                  <a:srgbClr val="0000FF"/>
                </a:solidFill>
                <a:latin typeface="+mn-ea"/>
                <a:ea typeface="+mn-ea"/>
              </a:rPr>
              <a:t>萬</a:t>
            </a:r>
            <a:r>
              <a:rPr lang="en-US" altLang="zh-TW" sz="2000" b="1" dirty="0">
                <a:solidFill>
                  <a:srgbClr val="0000FF"/>
                </a:solidFill>
                <a:latin typeface="+mn-ea"/>
                <a:ea typeface="+mn-ea"/>
              </a:rPr>
              <a:t>】</a:t>
            </a:r>
            <a:r>
              <a:rPr lang="en-US" altLang="zh-TW" sz="2000" b="1" dirty="0">
                <a:solidFill>
                  <a:srgbClr val="0070C0"/>
                </a:solidFill>
                <a:latin typeface="+mn-ea"/>
                <a:ea typeface="+mn-ea"/>
              </a:rPr>
              <a:t>BCI</a:t>
            </a:r>
            <a:r>
              <a:rPr lang="zh-TW" altLang="en-US" sz="2000" b="1" dirty="0">
                <a:solidFill>
                  <a:srgbClr val="0070C0"/>
                </a:solidFill>
                <a:latin typeface="+mn-ea"/>
                <a:ea typeface="+mn-ea"/>
              </a:rPr>
              <a:t>為基礎之多元正念減壓訓練應用研究</a:t>
            </a:r>
            <a:endParaRPr lang="zh-TW" altLang="zh-TW" sz="2000" b="1" dirty="0">
              <a:solidFill>
                <a:srgbClr val="0070C0"/>
              </a:solidFill>
              <a:latin typeface="+mn-ea"/>
              <a:ea typeface="+mn-ea"/>
            </a:endParaRPr>
          </a:p>
          <a:p>
            <a:pPr algn="ctr"/>
            <a:endParaRPr lang="zh-TW" altLang="zh-TW" sz="2000" b="1" dirty="0">
              <a:solidFill>
                <a:srgbClr val="0070C0"/>
              </a:solidFill>
              <a:latin typeface="+mn-ea"/>
              <a:ea typeface="+mn-ea"/>
            </a:endParaRPr>
          </a:p>
        </p:txBody>
      </p:sp>
      <p:sp>
        <p:nvSpPr>
          <p:cNvPr id="6" name="矩形 5">
            <a:hlinkClick r:id="rId2" action="ppaction://hlinksldjump"/>
            <a:extLst>
              <a:ext uri="{FF2B5EF4-FFF2-40B4-BE49-F238E27FC236}">
                <a16:creationId xmlns:a16="http://schemas.microsoft.com/office/drawing/2014/main" id="{686471EB-BAFB-4000-8A24-6E5264DD70B8}"/>
              </a:ext>
            </a:extLst>
          </p:cNvPr>
          <p:cNvSpPr/>
          <p:nvPr/>
        </p:nvSpPr>
        <p:spPr bwMode="auto">
          <a:xfrm>
            <a:off x="11020426" y="137264"/>
            <a:ext cx="1050924"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A</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領域總表</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8619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0BFB94E-5657-4D3D-B7AA-65BA847EA1B7}"/>
              </a:ext>
            </a:extLst>
          </p:cNvPr>
          <p:cNvSpPr>
            <a:spLocks noGrp="1"/>
          </p:cNvSpPr>
          <p:nvPr>
            <p:ph type="sldNum" sz="quarter" idx="10"/>
          </p:nvPr>
        </p:nvSpPr>
        <p:spPr/>
        <p:txBody>
          <a:bodyPr/>
          <a:lstStyle/>
          <a:p>
            <a:pPr>
              <a:defRPr/>
            </a:pPr>
            <a:fld id="{1A71FFAD-F905-4792-971B-681FA4F61CA8}" type="slidenum">
              <a:rPr lang="en-US" altLang="zh-TW" smtClean="0"/>
              <a:pPr>
                <a:defRPr/>
              </a:pPr>
              <a:t>16</a:t>
            </a:fld>
            <a:endParaRPr lang="en-US" altLang="zh-TW"/>
          </a:p>
        </p:txBody>
      </p:sp>
      <p:sp>
        <p:nvSpPr>
          <p:cNvPr id="4" name="標題 5">
            <a:extLst>
              <a:ext uri="{FF2B5EF4-FFF2-40B4-BE49-F238E27FC236}">
                <a16:creationId xmlns:a16="http://schemas.microsoft.com/office/drawing/2014/main" id="{E00F85CE-0530-40C3-89D7-B28D5F8BE2C2}"/>
              </a:ext>
            </a:extLst>
          </p:cNvPr>
          <p:cNvSpPr>
            <a:spLocks noGrp="1"/>
          </p:cNvSpPr>
          <p:nvPr>
            <p:ph type="title"/>
          </p:nvPr>
        </p:nvSpPr>
        <p:spPr>
          <a:xfrm>
            <a:off x="601663" y="265113"/>
            <a:ext cx="11045825" cy="941387"/>
          </a:xfrm>
        </p:spPr>
        <p:txBody>
          <a:bodyPr/>
          <a:lstStyle/>
          <a:p>
            <a:pPr algn="ctr"/>
            <a:r>
              <a:rPr lang="en-US" altLang="zh-TW" sz="3600" b="1" dirty="0">
                <a:solidFill>
                  <a:srgbClr val="00B1B3"/>
                </a:solidFill>
                <a:latin typeface="微軟正黑體"/>
              </a:rPr>
              <a:t>(A</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zh-TW" altLang="en-US" b="1" dirty="0">
                <a:solidFill>
                  <a:srgbClr val="00B1B3"/>
                </a:solidFill>
                <a:latin typeface="微軟正黑體"/>
              </a:rPr>
              <a:t>競爭型</a:t>
            </a:r>
            <a:r>
              <a:rPr lang="en-US" altLang="zh-TW" b="1" dirty="0">
                <a:solidFill>
                  <a:srgbClr val="00B1B3"/>
                </a:solidFill>
                <a:latin typeface="微軟正黑體"/>
              </a:rPr>
              <a:t>/</a:t>
            </a:r>
            <a:r>
              <a:rPr lang="en-US" altLang="zh-TW" sz="3600" b="1" dirty="0">
                <a:solidFill>
                  <a:srgbClr val="00B1B3"/>
                </a:solidFill>
                <a:latin typeface="微軟正黑體"/>
              </a:rPr>
              <a:t>FY114</a:t>
            </a:r>
            <a:r>
              <a:rPr lang="zh-TW" altLang="en-US" b="1" dirty="0">
                <a:solidFill>
                  <a:srgbClr val="00B1B3"/>
                </a:solidFill>
                <a:latin typeface="微軟正黑體"/>
              </a:rPr>
              <a:t>院級前瞻提案之審查意見</a:t>
            </a:r>
          </a:p>
        </p:txBody>
      </p:sp>
      <p:graphicFrame>
        <p:nvGraphicFramePr>
          <p:cNvPr id="12" name="表格 12">
            <a:extLst>
              <a:ext uri="{FF2B5EF4-FFF2-40B4-BE49-F238E27FC236}">
                <a16:creationId xmlns:a16="http://schemas.microsoft.com/office/drawing/2014/main" id="{AD88762C-BE69-459F-BD92-C93F25566EA3}"/>
              </a:ext>
            </a:extLst>
          </p:cNvPr>
          <p:cNvGraphicFramePr>
            <a:graphicFrameLocks noGrp="1"/>
          </p:cNvGraphicFramePr>
          <p:nvPr>
            <p:extLst>
              <p:ext uri="{D42A27DB-BD31-4B8C-83A1-F6EECF244321}">
                <p14:modId xmlns:p14="http://schemas.microsoft.com/office/powerpoint/2010/main" val="372659351"/>
              </p:ext>
            </p:extLst>
          </p:nvPr>
        </p:nvGraphicFramePr>
        <p:xfrm>
          <a:off x="327575" y="1295163"/>
          <a:ext cx="11536851" cy="5489505"/>
        </p:xfrm>
        <a:graphic>
          <a:graphicData uri="http://schemas.openxmlformats.org/drawingml/2006/table">
            <a:tbl>
              <a:tblPr firstRow="1" bandRow="1">
                <a:tableStyleId>{85BE263C-DBD7-4A20-BB59-AAB30ACAA65A}</a:tableStyleId>
              </a:tblPr>
              <a:tblGrid>
                <a:gridCol w="1178496">
                  <a:extLst>
                    <a:ext uri="{9D8B030D-6E8A-4147-A177-3AD203B41FA5}">
                      <a16:colId xmlns:a16="http://schemas.microsoft.com/office/drawing/2014/main" val="2925747833"/>
                    </a:ext>
                  </a:extLst>
                </a:gridCol>
                <a:gridCol w="1079563">
                  <a:extLst>
                    <a:ext uri="{9D8B030D-6E8A-4147-A177-3AD203B41FA5}">
                      <a16:colId xmlns:a16="http://schemas.microsoft.com/office/drawing/2014/main" val="4206078292"/>
                    </a:ext>
                  </a:extLst>
                </a:gridCol>
                <a:gridCol w="9278792">
                  <a:extLst>
                    <a:ext uri="{9D8B030D-6E8A-4147-A177-3AD203B41FA5}">
                      <a16:colId xmlns:a16="http://schemas.microsoft.com/office/drawing/2014/main" val="116572140"/>
                    </a:ext>
                  </a:extLst>
                </a:gridCol>
              </a:tblGrid>
              <a:tr h="460305">
                <a:tc>
                  <a:txBody>
                    <a:bodyPr/>
                    <a:lstStyle/>
                    <a:p>
                      <a:pPr algn="l"/>
                      <a:endParaRPr lang="zh-TW" altLang="en-US" dirty="0"/>
                    </a:p>
                  </a:txBody>
                  <a:tcPr anchor="ctr">
                    <a:lnL w="12700" cap="flat" cmpd="sng" algn="ctr">
                      <a:solidFill>
                        <a:schemeClr val="accent3">
                          <a:lumMod val="5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02174"/>
                  </a:ext>
                </a:extLst>
              </a:tr>
              <a:tr h="612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複審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(12/18)</a:t>
                      </a:r>
                      <a:endParaRPr lang="zh-TW" altLang="en-US" sz="1600" dirty="0"/>
                    </a:p>
                  </a:txBody>
                  <a:tcPr anchor="ctr">
                    <a:lnL w="1270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A</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機器手臂架梗的速度很難與人匹配，本計畫如何證明其價值</a:t>
                      </a:r>
                      <a:r>
                        <a:rPr lang="en-US" altLang="zh-TW" sz="1800" kern="1200" dirty="0">
                          <a:solidFill>
                            <a:schemeClr val="dk1"/>
                          </a:solidFill>
                          <a:effectLst/>
                          <a:latin typeface="+mn-lt"/>
                          <a:ea typeface="+mn-ea"/>
                          <a:cs typeface="+mn-cs"/>
                        </a:rPr>
                        <a:t>?</a:t>
                      </a:r>
                      <a:endParaRPr lang="zh-TW" altLang="zh-TW" sz="1800" kern="1200" dirty="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整體自動化的效能是否有評估</a:t>
                      </a:r>
                      <a:r>
                        <a:rPr lang="en-US" altLang="zh-TW" sz="1800" kern="1200" dirty="0">
                          <a:solidFill>
                            <a:schemeClr val="dk1"/>
                          </a:solidFill>
                          <a:effectLst/>
                          <a:latin typeface="+mn-lt"/>
                          <a:ea typeface="+mn-ea"/>
                          <a:cs typeface="+mn-cs"/>
                        </a:rPr>
                        <a:t>?</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3934040656"/>
                  </a:ext>
                </a:extLst>
              </a:tr>
              <a:tr h="1440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B</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The team need to come up with a fast and efficient solution to complete all the robotic maneuvering and AI decisions fast enough to be competitive with a </a:t>
                      </a:r>
                      <a:r>
                        <a:rPr lang="en-US" altLang="zh-TW" sz="1800" kern="1200" dirty="0" err="1">
                          <a:solidFill>
                            <a:schemeClr val="dk1"/>
                          </a:solidFill>
                          <a:effectLst/>
                          <a:latin typeface="+mn-lt"/>
                          <a:ea typeface="+mn-ea"/>
                          <a:cs typeface="+mn-cs"/>
                        </a:rPr>
                        <a:t>a</a:t>
                      </a:r>
                      <a:r>
                        <a:rPr lang="en-US" altLang="zh-TW" sz="1800" kern="1200" dirty="0">
                          <a:solidFill>
                            <a:schemeClr val="dk1"/>
                          </a:solidFill>
                          <a:effectLst/>
                          <a:latin typeface="+mn-lt"/>
                          <a:ea typeface="+mn-ea"/>
                          <a:cs typeface="+mn-cs"/>
                        </a:rPr>
                        <a:t> few seconds a Netherland work handled as shown in the video. </a:t>
                      </a:r>
                      <a:endParaRPr lang="zh-TW" altLang="zh-TW" sz="1800" kern="1200" dirty="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Our team need to find a way to infuse </a:t>
                      </a:r>
                      <a:r>
                        <a:rPr lang="zh-TW" altLang="zh-TW" sz="1800" kern="1200" dirty="0">
                          <a:solidFill>
                            <a:schemeClr val="dk1"/>
                          </a:solidFill>
                          <a:effectLst/>
                          <a:latin typeface="+mn-lt"/>
                          <a:ea typeface="+mn-ea"/>
                          <a:cs typeface="+mn-cs"/>
                        </a:rPr>
                        <a:t>美感</a:t>
                      </a:r>
                      <a:r>
                        <a:rPr lang="en-US" altLang="zh-TW" sz="1800" kern="1200" dirty="0">
                          <a:solidFill>
                            <a:schemeClr val="dk1"/>
                          </a:solidFill>
                          <a:effectLst/>
                          <a:latin typeface="+mn-lt"/>
                          <a:ea typeface="+mn-ea"/>
                          <a:cs typeface="+mn-cs"/>
                        </a:rPr>
                        <a:t>in the flower handled by robotic processing. </a:t>
                      </a:r>
                      <a:endParaRPr lang="zh-TW" altLang="zh-TW" sz="1800" kern="1200" dirty="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This project need to justify </a:t>
                      </a:r>
                      <a:r>
                        <a:rPr lang="zh-TW" altLang="zh-TW" sz="1800" kern="1200" dirty="0">
                          <a:solidFill>
                            <a:schemeClr val="dk1"/>
                          </a:solidFill>
                          <a:effectLst/>
                          <a:latin typeface="+mn-lt"/>
                          <a:ea typeface="+mn-ea"/>
                          <a:cs typeface="+mn-cs"/>
                        </a:rPr>
                        <a:t>成本效應</a:t>
                      </a:r>
                      <a:r>
                        <a:rPr lang="en-US" altLang="zh-TW" sz="1800" kern="1200" dirty="0">
                          <a:solidFill>
                            <a:schemeClr val="dk1"/>
                          </a:solidFill>
                          <a:effectLst/>
                          <a:latin typeface="+mn-lt"/>
                          <a:ea typeface="+mn-ea"/>
                          <a:cs typeface="+mn-cs"/>
                        </a:rPr>
                        <a:t> for it </a:t>
                      </a:r>
                      <a:r>
                        <a:rPr lang="en-US" altLang="zh-TW" sz="1800" kern="1200" dirty="0" err="1">
                          <a:solidFill>
                            <a:schemeClr val="dk1"/>
                          </a:solidFill>
                          <a:effectLst/>
                          <a:latin typeface="+mn-lt"/>
                          <a:ea typeface="+mn-ea"/>
                          <a:cs typeface="+mn-cs"/>
                        </a:rPr>
                        <a:t>ti</a:t>
                      </a:r>
                      <a:r>
                        <a:rPr lang="en-US" altLang="zh-TW" sz="1800" kern="1200" dirty="0">
                          <a:solidFill>
                            <a:schemeClr val="dk1"/>
                          </a:solidFill>
                          <a:effectLst/>
                          <a:latin typeface="+mn-lt"/>
                          <a:ea typeface="+mn-ea"/>
                          <a:cs typeface="+mn-cs"/>
                        </a:rPr>
                        <a:t> be adopted by the industry.</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85187240"/>
                  </a:ext>
                </a:extLst>
              </a:tr>
              <a:tr h="612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C</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要了解此提案的效益如何跟荷蘭做比較。</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整個經濟效益有無評估，除了省工時以外，包含成本要被考量。</a:t>
                      </a:r>
                    </a:p>
                  </a:txBody>
                  <a:tcPr anchor="ctr">
                    <a:lnL w="635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2645321502"/>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初審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(10/29)</a:t>
                      </a:r>
                      <a:endParaRPr lang="zh-TW" altLang="en-US" sz="1600" dirty="0"/>
                    </a:p>
                  </a:txBody>
                  <a:tcPr anchor="ctr">
                    <a:lnL w="1270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gridSpan="2">
                  <a:txBody>
                    <a:bodyPr/>
                    <a:lstStyle/>
                    <a:p>
                      <a:pPr marL="342900" lvl="0" indent="-342900" algn="just" defTabSz="914400" rtl="0" eaLnBrk="1" latinLnBrk="0" hangingPunct="1">
                        <a:buFont typeface="+mj-lt"/>
                        <a:buAutoNum type="arabicPeriod"/>
                      </a:pPr>
                      <a:r>
                        <a:rPr lang="zh-TW" altLang="zh-TW" sz="1800" kern="1200" dirty="0">
                          <a:solidFill>
                            <a:schemeClr val="dk1"/>
                          </a:solidFill>
                          <a:effectLst/>
                          <a:latin typeface="+mn-lt"/>
                          <a:ea typeface="+mn-ea"/>
                          <a:cs typeface="+mn-cs"/>
                        </a:rPr>
                        <a:t>提案的首要目標是幫助台灣工業界。</a:t>
                      </a:r>
                    </a:p>
                    <a:p>
                      <a:pPr marL="342900" lvl="0" indent="-342900" algn="just" defTabSz="914400" rtl="0" eaLnBrk="1" latinLnBrk="0" hangingPunct="1">
                        <a:buFont typeface="+mj-lt"/>
                        <a:buAutoNum type="arabicPeriod"/>
                      </a:pPr>
                      <a:r>
                        <a:rPr lang="zh-TW" altLang="zh-TW" sz="1800" kern="1200" dirty="0">
                          <a:solidFill>
                            <a:schemeClr val="dk1"/>
                          </a:solidFill>
                          <a:effectLst/>
                          <a:latin typeface="+mn-lt"/>
                          <a:ea typeface="+mn-ea"/>
                          <a:cs typeface="+mn-cs"/>
                        </a:rPr>
                        <a:t>自動化的價值是無人化，還是目前出貨有任何問題需要解決</a:t>
                      </a:r>
                      <a:r>
                        <a:rPr lang="en-US" altLang="zh-TW" sz="1800" kern="1200" dirty="0">
                          <a:solidFill>
                            <a:schemeClr val="dk1"/>
                          </a:solidFill>
                          <a:effectLst/>
                          <a:latin typeface="+mn-lt"/>
                          <a:ea typeface="+mn-ea"/>
                          <a:cs typeface="+mn-cs"/>
                        </a:rPr>
                        <a:t>? </a:t>
                      </a:r>
                      <a:r>
                        <a:rPr lang="zh-TW" altLang="zh-TW" sz="1800" kern="1200" dirty="0">
                          <a:solidFill>
                            <a:schemeClr val="dk1"/>
                          </a:solidFill>
                          <a:effectLst/>
                          <a:latin typeface="+mn-lt"/>
                          <a:ea typeface="+mn-ea"/>
                          <a:cs typeface="+mn-cs"/>
                        </a:rPr>
                        <a:t>要跟荷蘭的系統做一個分析，不然人力減少</a:t>
                      </a:r>
                      <a:r>
                        <a:rPr lang="en-US" altLang="zh-TW" sz="1800" kern="1200" dirty="0">
                          <a:solidFill>
                            <a:schemeClr val="dk1"/>
                          </a:solidFill>
                          <a:effectLst/>
                          <a:latin typeface="+mn-lt"/>
                          <a:ea typeface="+mn-ea"/>
                          <a:cs typeface="+mn-cs"/>
                        </a:rPr>
                        <a:t>30%</a:t>
                      </a:r>
                      <a:r>
                        <a:rPr lang="zh-TW" altLang="zh-TW" sz="1800" kern="1200" dirty="0">
                          <a:solidFill>
                            <a:schemeClr val="dk1"/>
                          </a:solidFill>
                          <a:effectLst/>
                          <a:latin typeface="+mn-lt"/>
                          <a:ea typeface="+mn-ea"/>
                          <a:cs typeface="+mn-cs"/>
                        </a:rPr>
                        <a:t>，可能還輸給荷蘭的自動化系統</a:t>
                      </a:r>
                    </a:p>
                    <a:p>
                      <a:pPr marL="342900" lvl="0" indent="-342900" algn="just" defTabSz="914400" rtl="0" eaLnBrk="1" latinLnBrk="0" hangingPunct="1">
                        <a:buFont typeface="+mj-lt"/>
                        <a:buAutoNum type="arabicPeriod"/>
                      </a:pPr>
                      <a:r>
                        <a:rPr lang="zh-TW" altLang="zh-TW" sz="1800" kern="1200" dirty="0">
                          <a:solidFill>
                            <a:schemeClr val="dk1"/>
                          </a:solidFill>
                          <a:effectLst/>
                          <a:latin typeface="+mn-lt"/>
                          <a:ea typeface="+mn-ea"/>
                          <a:cs typeface="+mn-cs"/>
                        </a:rPr>
                        <a:t>團隊需要擴大提案的範圍，超越監督學習以實現花、芽和莖之間的分割，進入強化學習，並輸出在哪裡綁莖的動作。 服科中心應該能夠自己處理這些任務。</a:t>
                      </a:r>
                    </a:p>
                    <a:p>
                      <a:pPr marL="342900" lvl="0" indent="-342900" algn="just" defTabSz="914400" rtl="0" eaLnBrk="1" latinLnBrk="0" hangingPunct="1">
                        <a:buFont typeface="+mj-lt"/>
                        <a:buAutoNum type="arabicPeriod"/>
                      </a:pPr>
                      <a:r>
                        <a:rPr lang="zh-TW" altLang="zh-TW" sz="1800" kern="1200" dirty="0">
                          <a:solidFill>
                            <a:schemeClr val="dk1"/>
                          </a:solidFill>
                          <a:effectLst/>
                          <a:latin typeface="+mn-lt"/>
                          <a:ea typeface="+mn-ea"/>
                          <a:cs typeface="+mn-cs"/>
                        </a:rPr>
                        <a:t>花卉辨識的能力是否基於現有技術</a:t>
                      </a:r>
                      <a:r>
                        <a:rPr lang="en-US" altLang="zh-TW" sz="1800" kern="1200" dirty="0">
                          <a:solidFill>
                            <a:schemeClr val="dk1"/>
                          </a:solidFill>
                          <a:effectLst/>
                          <a:latin typeface="+mn-lt"/>
                          <a:ea typeface="+mn-ea"/>
                          <a:cs typeface="+mn-cs"/>
                        </a:rPr>
                        <a:t>?</a:t>
                      </a:r>
                      <a:r>
                        <a:rPr lang="zh-TW" altLang="zh-TW" sz="1800" kern="1200" dirty="0">
                          <a:solidFill>
                            <a:schemeClr val="dk1"/>
                          </a:solidFill>
                          <a:effectLst/>
                          <a:latin typeface="+mn-lt"/>
                          <a:ea typeface="+mn-ea"/>
                          <a:cs typeface="+mn-cs"/>
                        </a:rPr>
                        <a:t>前瞻性為何</a:t>
                      </a:r>
                      <a:r>
                        <a:rPr lang="en-US" altLang="zh-TW" sz="1800" kern="1200" dirty="0">
                          <a:solidFill>
                            <a:schemeClr val="dk1"/>
                          </a:solidFill>
                          <a:effectLst/>
                          <a:latin typeface="+mn-lt"/>
                          <a:ea typeface="+mn-ea"/>
                          <a:cs typeface="+mn-cs"/>
                        </a:rPr>
                        <a:t>?</a:t>
                      </a:r>
                      <a:endParaRPr lang="zh-TW" altLang="zh-TW" sz="1800" kern="1200" dirty="0">
                        <a:solidFill>
                          <a:schemeClr val="dk1"/>
                        </a:solidFill>
                        <a:effectLst/>
                        <a:latin typeface="+mn-lt"/>
                        <a:ea typeface="+mn-ea"/>
                        <a:cs typeface="+mn-cs"/>
                      </a:endParaRPr>
                    </a:p>
                    <a:p>
                      <a:pPr marL="342900" lvl="0" indent="-342900" algn="just" defTabSz="914400" rtl="0" eaLnBrk="1" latinLnBrk="0" hangingPunct="1">
                        <a:buFont typeface="+mj-lt"/>
                        <a:buAutoNum type="arabicPeriod"/>
                      </a:pPr>
                      <a:r>
                        <a:rPr lang="zh-TW" altLang="zh-TW" sz="1800" kern="1200" dirty="0">
                          <a:solidFill>
                            <a:schemeClr val="dk1"/>
                          </a:solidFill>
                          <a:effectLst/>
                          <a:latin typeface="+mn-lt"/>
                          <a:ea typeface="+mn-ea"/>
                          <a:cs typeface="+mn-cs"/>
                        </a:rPr>
                        <a:t>需要相容的機械手臂才能成功處理紮帶作業。機器人的插梗技術包括</a:t>
                      </a:r>
                      <a:r>
                        <a:rPr lang="en-US" altLang="zh-TW" sz="1800" kern="1200" dirty="0">
                          <a:solidFill>
                            <a:schemeClr val="dk1"/>
                          </a:solidFill>
                          <a:effectLst/>
                          <a:latin typeface="+mn-lt"/>
                          <a:ea typeface="+mn-ea"/>
                          <a:cs typeface="+mn-cs"/>
                        </a:rPr>
                        <a:t>compliance control</a:t>
                      </a:r>
                      <a:r>
                        <a:rPr lang="zh-TW" altLang="zh-TW" sz="1800" kern="1200" dirty="0">
                          <a:solidFill>
                            <a:schemeClr val="dk1"/>
                          </a:solidFill>
                          <a:effectLst/>
                          <a:latin typeface="+mn-lt"/>
                          <a:ea typeface="+mn-ea"/>
                          <a:cs typeface="+mn-cs"/>
                        </a:rPr>
                        <a:t>，本案未有著墨</a:t>
                      </a:r>
                    </a:p>
                  </a:txBody>
                  <a:tcPr anchor="ctr">
                    <a:lnL w="635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初審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(10/29)</a:t>
                      </a: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2434715999"/>
                  </a:ext>
                </a:extLst>
              </a:tr>
            </a:tbl>
          </a:graphicData>
        </a:graphic>
      </p:graphicFrame>
      <p:sp>
        <p:nvSpPr>
          <p:cNvPr id="14" name="文字方塊 13">
            <a:extLst>
              <a:ext uri="{FF2B5EF4-FFF2-40B4-BE49-F238E27FC236}">
                <a16:creationId xmlns:a16="http://schemas.microsoft.com/office/drawing/2014/main" id="{BF446621-D751-40C7-947B-ECC806DB24B0}"/>
              </a:ext>
            </a:extLst>
          </p:cNvPr>
          <p:cNvSpPr txBox="1"/>
          <p:nvPr/>
        </p:nvSpPr>
        <p:spPr>
          <a:xfrm>
            <a:off x="1814071" y="876639"/>
            <a:ext cx="8563859" cy="707886"/>
          </a:xfrm>
          <a:prstGeom prst="rect">
            <a:avLst/>
          </a:prstGeom>
          <a:noFill/>
        </p:spPr>
        <p:txBody>
          <a:bodyPr wrap="square">
            <a:spAutoFit/>
          </a:bodyPr>
          <a:lstStyle/>
          <a:p>
            <a:r>
              <a:rPr lang="en-US" altLang="zh-TW" sz="2000" b="1" dirty="0">
                <a:solidFill>
                  <a:srgbClr val="0000FF"/>
                </a:solidFill>
                <a:latin typeface="+mn-ea"/>
                <a:ea typeface="+mn-ea"/>
              </a:rPr>
              <a:t>【</a:t>
            </a:r>
            <a:r>
              <a:rPr lang="zh-TW" altLang="en-US" sz="2000" b="1" dirty="0">
                <a:solidFill>
                  <a:srgbClr val="0000FF"/>
                </a:solidFill>
                <a:latin typeface="+mn-ea"/>
                <a:ea typeface="+mn-ea"/>
              </a:rPr>
              <a:t>複審未通過</a:t>
            </a:r>
            <a:r>
              <a:rPr lang="en-US" altLang="zh-TW" sz="2000" b="1" dirty="0">
                <a:solidFill>
                  <a:srgbClr val="0000FF"/>
                </a:solidFill>
                <a:latin typeface="+mn-ea"/>
                <a:ea typeface="+mn-ea"/>
              </a:rPr>
              <a:t>】</a:t>
            </a:r>
            <a:r>
              <a:rPr lang="zh-TW" altLang="en-US" sz="2000" b="1" dirty="0">
                <a:solidFill>
                  <a:srgbClr val="0070C0"/>
                </a:solidFill>
                <a:latin typeface="+mn-ea"/>
                <a:ea typeface="+mn-ea"/>
              </a:rPr>
              <a:t>蘭花物流運籌無人產儲服務</a:t>
            </a:r>
            <a:r>
              <a:rPr lang="en-US" altLang="zh-TW" sz="2000" b="1" dirty="0">
                <a:solidFill>
                  <a:srgbClr val="0070C0"/>
                </a:solidFill>
                <a:latin typeface="+mn-ea"/>
                <a:ea typeface="+mn-ea"/>
              </a:rPr>
              <a:t>- </a:t>
            </a:r>
            <a:r>
              <a:rPr lang="en-US" altLang="zh-TW" sz="2000" b="1" dirty="0" err="1">
                <a:solidFill>
                  <a:srgbClr val="0070C0"/>
                </a:solidFill>
                <a:latin typeface="+mn-ea"/>
                <a:ea typeface="+mn-ea"/>
              </a:rPr>
              <a:t>AIoT</a:t>
            </a:r>
            <a:r>
              <a:rPr lang="zh-TW" altLang="en-US" sz="2000" b="1" dirty="0">
                <a:solidFill>
                  <a:srgbClr val="0070C0"/>
                </a:solidFill>
                <a:latin typeface="+mn-ea"/>
                <a:ea typeface="+mn-ea"/>
              </a:rPr>
              <a:t>花卉分類與架梗機器人</a:t>
            </a:r>
            <a:r>
              <a:rPr lang="en-US" altLang="zh-TW" sz="2000" b="1" dirty="0">
                <a:solidFill>
                  <a:srgbClr val="0070C0"/>
                </a:solidFill>
                <a:latin typeface="+mn-ea"/>
                <a:ea typeface="+mn-ea"/>
              </a:rPr>
              <a:t>​</a:t>
            </a:r>
            <a:endParaRPr lang="zh-TW" altLang="en-US" sz="2000" b="1" dirty="0">
              <a:solidFill>
                <a:srgbClr val="0070C0"/>
              </a:solidFill>
              <a:latin typeface="+mn-ea"/>
              <a:ea typeface="+mn-ea"/>
            </a:endParaRPr>
          </a:p>
          <a:p>
            <a:pPr algn="ctr"/>
            <a:endParaRPr lang="zh-TW" altLang="zh-TW" sz="2000" b="1" dirty="0">
              <a:solidFill>
                <a:srgbClr val="0070C0"/>
              </a:solidFill>
              <a:latin typeface="+mn-ea"/>
              <a:ea typeface="+mn-ea"/>
            </a:endParaRPr>
          </a:p>
        </p:txBody>
      </p:sp>
      <p:sp>
        <p:nvSpPr>
          <p:cNvPr id="6" name="矩形 5">
            <a:hlinkClick r:id="rId2" action="ppaction://hlinksldjump"/>
            <a:extLst>
              <a:ext uri="{FF2B5EF4-FFF2-40B4-BE49-F238E27FC236}">
                <a16:creationId xmlns:a16="http://schemas.microsoft.com/office/drawing/2014/main" id="{E6FCD842-C9B6-453B-9D39-AA72B9F65973}"/>
              </a:ext>
            </a:extLst>
          </p:cNvPr>
          <p:cNvSpPr/>
          <p:nvPr/>
        </p:nvSpPr>
        <p:spPr bwMode="auto">
          <a:xfrm>
            <a:off x="11020426" y="137264"/>
            <a:ext cx="1050924"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A</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領域總表</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646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0BFB94E-5657-4D3D-B7AA-65BA847EA1B7}"/>
              </a:ext>
            </a:extLst>
          </p:cNvPr>
          <p:cNvSpPr>
            <a:spLocks noGrp="1"/>
          </p:cNvSpPr>
          <p:nvPr>
            <p:ph type="sldNum" sz="quarter" idx="10"/>
          </p:nvPr>
        </p:nvSpPr>
        <p:spPr/>
        <p:txBody>
          <a:bodyPr/>
          <a:lstStyle/>
          <a:p>
            <a:pPr>
              <a:defRPr/>
            </a:pPr>
            <a:fld id="{1A71FFAD-F905-4792-971B-681FA4F61CA8}" type="slidenum">
              <a:rPr lang="en-US" altLang="zh-TW" smtClean="0"/>
              <a:pPr>
                <a:defRPr/>
              </a:pPr>
              <a:t>17</a:t>
            </a:fld>
            <a:endParaRPr lang="en-US" altLang="zh-TW"/>
          </a:p>
        </p:txBody>
      </p:sp>
      <p:sp>
        <p:nvSpPr>
          <p:cNvPr id="4" name="標題 5">
            <a:extLst>
              <a:ext uri="{FF2B5EF4-FFF2-40B4-BE49-F238E27FC236}">
                <a16:creationId xmlns:a16="http://schemas.microsoft.com/office/drawing/2014/main" id="{E00F85CE-0530-40C3-89D7-B28D5F8BE2C2}"/>
              </a:ext>
            </a:extLst>
          </p:cNvPr>
          <p:cNvSpPr>
            <a:spLocks noGrp="1"/>
          </p:cNvSpPr>
          <p:nvPr>
            <p:ph type="title"/>
          </p:nvPr>
        </p:nvSpPr>
        <p:spPr>
          <a:xfrm>
            <a:off x="601663" y="265113"/>
            <a:ext cx="11045825" cy="941387"/>
          </a:xfrm>
        </p:spPr>
        <p:txBody>
          <a:bodyPr/>
          <a:lstStyle/>
          <a:p>
            <a:pPr algn="ctr"/>
            <a:r>
              <a:rPr lang="en-US" altLang="zh-TW" sz="3600" b="1" dirty="0">
                <a:solidFill>
                  <a:srgbClr val="00B1B3"/>
                </a:solidFill>
                <a:latin typeface="微軟正黑體"/>
              </a:rPr>
              <a:t>(B</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zh-TW" altLang="en-US" b="1" dirty="0">
                <a:solidFill>
                  <a:srgbClr val="00B1B3"/>
                </a:solidFill>
                <a:latin typeface="微軟正黑體"/>
              </a:rPr>
              <a:t>主題型</a:t>
            </a:r>
            <a:r>
              <a:rPr lang="en-US" altLang="zh-TW" b="1" dirty="0">
                <a:solidFill>
                  <a:srgbClr val="00B1B3"/>
                </a:solidFill>
                <a:latin typeface="微軟正黑體"/>
              </a:rPr>
              <a:t>/</a:t>
            </a:r>
            <a:r>
              <a:rPr lang="en-US" altLang="zh-TW" sz="3600" b="1" dirty="0">
                <a:solidFill>
                  <a:srgbClr val="00B1B3"/>
                </a:solidFill>
                <a:latin typeface="微軟正黑體"/>
              </a:rPr>
              <a:t>FY114</a:t>
            </a:r>
            <a:r>
              <a:rPr lang="zh-TW" altLang="en-US" b="1" dirty="0">
                <a:solidFill>
                  <a:srgbClr val="00B1B3"/>
                </a:solidFill>
                <a:latin typeface="微軟正黑體"/>
              </a:rPr>
              <a:t>院級前瞻提案之審查意見</a:t>
            </a:r>
          </a:p>
        </p:txBody>
      </p:sp>
      <p:graphicFrame>
        <p:nvGraphicFramePr>
          <p:cNvPr id="12" name="表格 12">
            <a:extLst>
              <a:ext uri="{FF2B5EF4-FFF2-40B4-BE49-F238E27FC236}">
                <a16:creationId xmlns:a16="http://schemas.microsoft.com/office/drawing/2014/main" id="{AD88762C-BE69-459F-BD92-C93F25566EA3}"/>
              </a:ext>
            </a:extLst>
          </p:cNvPr>
          <p:cNvGraphicFramePr>
            <a:graphicFrameLocks noGrp="1"/>
          </p:cNvGraphicFramePr>
          <p:nvPr>
            <p:extLst>
              <p:ext uri="{D42A27DB-BD31-4B8C-83A1-F6EECF244321}">
                <p14:modId xmlns:p14="http://schemas.microsoft.com/office/powerpoint/2010/main" val="2010987728"/>
              </p:ext>
            </p:extLst>
          </p:nvPr>
        </p:nvGraphicFramePr>
        <p:xfrm>
          <a:off x="1072707" y="1334349"/>
          <a:ext cx="10046586" cy="5176305"/>
        </p:xfrm>
        <a:graphic>
          <a:graphicData uri="http://schemas.openxmlformats.org/drawingml/2006/table">
            <a:tbl>
              <a:tblPr firstRow="1" bandRow="1">
                <a:tableStyleId>{85BE263C-DBD7-4A20-BB59-AAB30ACAA65A}</a:tableStyleId>
              </a:tblPr>
              <a:tblGrid>
                <a:gridCol w="1005307">
                  <a:extLst>
                    <a:ext uri="{9D8B030D-6E8A-4147-A177-3AD203B41FA5}">
                      <a16:colId xmlns:a16="http://schemas.microsoft.com/office/drawing/2014/main" val="2925747833"/>
                    </a:ext>
                  </a:extLst>
                </a:gridCol>
                <a:gridCol w="1229279">
                  <a:extLst>
                    <a:ext uri="{9D8B030D-6E8A-4147-A177-3AD203B41FA5}">
                      <a16:colId xmlns:a16="http://schemas.microsoft.com/office/drawing/2014/main" val="4206078292"/>
                    </a:ext>
                  </a:extLst>
                </a:gridCol>
                <a:gridCol w="7812000">
                  <a:extLst>
                    <a:ext uri="{9D8B030D-6E8A-4147-A177-3AD203B41FA5}">
                      <a16:colId xmlns:a16="http://schemas.microsoft.com/office/drawing/2014/main" val="116572140"/>
                    </a:ext>
                  </a:extLst>
                </a:gridCol>
              </a:tblGrid>
              <a:tr h="460305">
                <a:tc>
                  <a:txBody>
                    <a:bodyPr/>
                    <a:lstStyle/>
                    <a:p>
                      <a:pPr algn="l"/>
                      <a:endParaRPr lang="zh-TW" altLang="en-US" dirty="0"/>
                    </a:p>
                  </a:txBody>
                  <a:tcPr anchor="ctr">
                    <a:lnL w="6350" cap="flat" cmpd="sng" algn="ctr">
                      <a:solidFill>
                        <a:schemeClr val="accent3">
                          <a:lumMod val="50000"/>
                        </a:schemeClr>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02174"/>
                  </a:ext>
                </a:extLst>
              </a:tr>
              <a:tr h="648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複審</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(11/26)</a:t>
                      </a: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A</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需要確認國內醫療院所明確需求</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具有</a:t>
                      </a:r>
                      <a:r>
                        <a:rPr lang="en-US" altLang="zh-TW" sz="1800" kern="1200" dirty="0">
                          <a:solidFill>
                            <a:schemeClr val="dk1"/>
                          </a:solidFill>
                          <a:effectLst/>
                          <a:latin typeface="+mn-lt"/>
                          <a:ea typeface="+mn-ea"/>
                          <a:cs typeface="+mn-cs"/>
                        </a:rPr>
                        <a:t>AI</a:t>
                      </a:r>
                      <a:r>
                        <a:rPr lang="zh-TW" altLang="zh-TW" sz="1800" kern="1200" dirty="0">
                          <a:solidFill>
                            <a:schemeClr val="dk1"/>
                          </a:solidFill>
                          <a:effectLst/>
                          <a:latin typeface="+mn-lt"/>
                          <a:ea typeface="+mn-ea"/>
                          <a:cs typeface="+mn-cs"/>
                        </a:rPr>
                        <a:t>在醫療院所服務體系加值應用效益</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3934040656"/>
                  </a:ext>
                </a:extLst>
              </a:tr>
              <a:tr h="468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B</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r>
                        <a:rPr lang="zh-TW" altLang="zh-TW" sz="1800" kern="1200" dirty="0">
                          <a:solidFill>
                            <a:schemeClr val="dk1"/>
                          </a:solidFill>
                          <a:effectLst/>
                          <a:latin typeface="+mn-lt"/>
                          <a:ea typeface="+mn-ea"/>
                          <a:cs typeface="+mn-cs"/>
                        </a:rPr>
                        <a:t>需注意本計劃能對國內產業產生的價值，以及是否能推展到國際。</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85187240"/>
                  </a:ext>
                </a:extLst>
              </a:tr>
              <a:tr h="1080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C</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342900" lvl="0" indent="-342900">
                        <a:buFont typeface="+mj-lt"/>
                        <a:buAutoNum type="arabicPeriod"/>
                      </a:pPr>
                      <a:r>
                        <a:rPr lang="zh-TW" altLang="zh-TW" sz="1800" kern="1200" dirty="0">
                          <a:solidFill>
                            <a:schemeClr val="dk1"/>
                          </a:solidFill>
                          <a:effectLst/>
                          <a:latin typeface="+mn-lt"/>
                          <a:ea typeface="+mn-ea"/>
                          <a:cs typeface="+mn-cs"/>
                        </a:rPr>
                        <a:t>文件申報有市場性</a:t>
                      </a:r>
                      <a:endParaRPr lang="en-US" altLang="zh-TW" sz="1800" kern="1200" dirty="0">
                        <a:solidFill>
                          <a:schemeClr val="dk1"/>
                        </a:solidFill>
                        <a:effectLst/>
                        <a:latin typeface="+mn-lt"/>
                        <a:ea typeface="+mn-ea"/>
                        <a:cs typeface="+mn-cs"/>
                      </a:endParaRPr>
                    </a:p>
                    <a:p>
                      <a:pPr marL="342900" lvl="0" indent="-342900">
                        <a:buFont typeface="+mj-lt"/>
                        <a:buAutoNum type="arabicPeriod"/>
                      </a:pPr>
                      <a:r>
                        <a:rPr lang="zh-TW" altLang="zh-TW" sz="1800" kern="1200" dirty="0">
                          <a:solidFill>
                            <a:schemeClr val="dk1"/>
                          </a:solidFill>
                          <a:effectLst/>
                          <a:latin typeface="+mn-lt"/>
                          <a:ea typeface="+mn-ea"/>
                          <a:cs typeface="+mn-cs"/>
                        </a:rPr>
                        <a:t>生成式</a:t>
                      </a:r>
                      <a:r>
                        <a:rPr lang="en-US" altLang="zh-TW" sz="1800" kern="1200" dirty="0">
                          <a:solidFill>
                            <a:schemeClr val="dk1"/>
                          </a:solidFill>
                          <a:effectLst/>
                          <a:latin typeface="+mn-lt"/>
                          <a:ea typeface="+mn-ea"/>
                          <a:cs typeface="+mn-cs"/>
                        </a:rPr>
                        <a:t>AI </a:t>
                      </a:r>
                      <a:r>
                        <a:rPr lang="zh-TW" altLang="zh-TW" sz="1800" kern="1200" dirty="0">
                          <a:solidFill>
                            <a:schemeClr val="dk1"/>
                          </a:solidFill>
                          <a:effectLst/>
                          <a:latin typeface="+mn-lt"/>
                          <a:ea typeface="+mn-ea"/>
                          <a:cs typeface="+mn-cs"/>
                        </a:rPr>
                        <a:t>可減少工時</a:t>
                      </a:r>
                      <a:endParaRPr lang="en-US" altLang="zh-TW" sz="1800" kern="1200" dirty="0">
                        <a:solidFill>
                          <a:schemeClr val="dk1"/>
                        </a:solidFill>
                        <a:effectLst/>
                        <a:latin typeface="+mn-lt"/>
                        <a:ea typeface="+mn-ea"/>
                        <a:cs typeface="+mn-cs"/>
                      </a:endParaRPr>
                    </a:p>
                    <a:p>
                      <a:pPr marL="342900" lvl="0" indent="-342900">
                        <a:buFont typeface="+mj-lt"/>
                        <a:buAutoNum type="arabicPeriod"/>
                      </a:pPr>
                      <a:r>
                        <a:rPr lang="zh-TW" altLang="zh-TW" sz="1800" kern="1200" dirty="0">
                          <a:solidFill>
                            <a:schemeClr val="dk1"/>
                          </a:solidFill>
                          <a:effectLst/>
                          <a:latin typeface="+mn-lt"/>
                          <a:ea typeface="+mn-ea"/>
                          <a:cs typeface="+mn-cs"/>
                        </a:rPr>
                        <a:t>在台灣的市場並不太可行，可考慮美國，因為美國為</a:t>
                      </a:r>
                      <a:r>
                        <a:rPr lang="en-US" altLang="zh-TW" sz="1800" kern="1200" dirty="0">
                          <a:solidFill>
                            <a:schemeClr val="dk1"/>
                          </a:solidFill>
                          <a:effectLst/>
                          <a:latin typeface="+mn-lt"/>
                          <a:ea typeface="+mn-ea"/>
                          <a:cs typeface="+mn-cs"/>
                        </a:rPr>
                        <a:t>multi-payer system</a:t>
                      </a:r>
                      <a:endParaRPr lang="zh-TW" altLang="en-US" sz="18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2645321502"/>
                  </a:ext>
                </a:extLst>
              </a:tr>
              <a:tr h="6480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初審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(10/22)</a:t>
                      </a:r>
                    </a:p>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A</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zh-TW" altLang="zh-TW" sz="1800" kern="1200" dirty="0">
                          <a:solidFill>
                            <a:schemeClr val="dk1"/>
                          </a:solidFill>
                          <a:effectLst/>
                          <a:latin typeface="+mn-lt"/>
                          <a:ea typeface="+mn-ea"/>
                          <a:cs typeface="+mn-cs"/>
                        </a:rPr>
                        <a:t>本計畫未來於醫院落地的驗證規劃與商業模式陳述。</a:t>
                      </a:r>
                    </a:p>
                    <a:p>
                      <a:pPr marL="285750" lvl="0" indent="-285750">
                        <a:buFont typeface="Arial" panose="020B0604020202020204" pitchFamily="34" charset="0"/>
                        <a:buChar char="•"/>
                      </a:pPr>
                      <a:r>
                        <a:rPr lang="zh-TW" altLang="zh-TW" sz="1800" kern="1200" dirty="0">
                          <a:solidFill>
                            <a:schemeClr val="dk1"/>
                          </a:solidFill>
                          <a:effectLst/>
                          <a:latin typeface="+mn-lt"/>
                          <a:ea typeface="+mn-ea"/>
                          <a:cs typeface="+mn-cs"/>
                        </a:rPr>
                        <a:t>本計畫系統建立的準確率？</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3202614658"/>
                  </a:ext>
                </a:extLst>
              </a:tr>
              <a:tr h="468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B</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lvl="0"/>
                      <a:r>
                        <a:rPr lang="en-US" altLang="zh-TW" sz="1800" kern="1200" dirty="0">
                          <a:solidFill>
                            <a:schemeClr val="dk1"/>
                          </a:solidFill>
                          <a:effectLst/>
                          <a:latin typeface="+mn-lt"/>
                          <a:ea typeface="+mn-ea"/>
                          <a:cs typeface="+mn-cs"/>
                        </a:rPr>
                        <a:t>ICD</a:t>
                      </a:r>
                      <a:r>
                        <a:rPr lang="zh-TW" altLang="zh-TW" sz="1800" kern="1200" dirty="0">
                          <a:solidFill>
                            <a:schemeClr val="dk1"/>
                          </a:solidFill>
                          <a:effectLst/>
                          <a:latin typeface="+mn-lt"/>
                          <a:ea typeface="+mn-ea"/>
                          <a:cs typeface="+mn-cs"/>
                        </a:rPr>
                        <a:t>碼的勾選如何防弊</a:t>
                      </a:r>
                      <a:r>
                        <a:rPr lang="en-US" altLang="zh-TW" sz="1800" kern="1200" dirty="0">
                          <a:solidFill>
                            <a:schemeClr val="dk1"/>
                          </a:solidFill>
                          <a:effectLst/>
                          <a:latin typeface="+mn-lt"/>
                          <a:ea typeface="+mn-ea"/>
                          <a:cs typeface="+mn-cs"/>
                        </a:rPr>
                        <a:t>? </a:t>
                      </a:r>
                      <a:r>
                        <a:rPr lang="zh-TW" altLang="zh-TW" sz="1800" kern="1200" dirty="0">
                          <a:solidFill>
                            <a:schemeClr val="dk1"/>
                          </a:solidFill>
                          <a:effectLst/>
                          <a:latin typeface="+mn-lt"/>
                          <a:ea typeface="+mn-ea"/>
                          <a:cs typeface="+mn-cs"/>
                        </a:rPr>
                        <a:t>未來商業模式要說清楚，誰買單</a:t>
                      </a:r>
                      <a:r>
                        <a:rPr lang="en-US" altLang="zh-TW" sz="1800" kern="1200" dirty="0">
                          <a:solidFill>
                            <a:schemeClr val="dk1"/>
                          </a:solidFill>
                          <a:effectLst/>
                          <a:latin typeface="+mn-lt"/>
                          <a:ea typeface="+mn-ea"/>
                          <a:cs typeface="+mn-cs"/>
                        </a:rPr>
                        <a:t>?</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0477435"/>
                  </a:ext>
                </a:extLst>
              </a:tr>
              <a:tr h="936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C</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a:txBody>
                    <a:bodyPr/>
                    <a:lstStyle/>
                    <a:p>
                      <a:pPr lvl="0"/>
                      <a:r>
                        <a:rPr lang="zh-TW" altLang="zh-TW" sz="1800" kern="1200" dirty="0">
                          <a:solidFill>
                            <a:schemeClr val="dk1"/>
                          </a:solidFill>
                          <a:effectLst/>
                          <a:latin typeface="+mn-lt"/>
                          <a:ea typeface="+mn-ea"/>
                          <a:cs typeface="+mn-cs"/>
                        </a:rPr>
                        <a:t>本計畫有兩個可能的面向，一是提升醫療機構健保申報的效率、二是可能有提升健保效能的面向。兩者雖有關聯但目標未必完全一致，除了說明在這兩個面向可能的效益之外，另可進一步說明所提解決方案的商業模式與價值。</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150961139"/>
                  </a:ext>
                </a:extLst>
              </a:tr>
              <a:tr h="468000">
                <a:tc vMerge="1">
                  <a:txBody>
                    <a:bodyPr/>
                    <a:lstStyle/>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D</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solidFill>
                            <a:schemeClr val="dk1"/>
                          </a:solidFill>
                          <a:effectLst/>
                          <a:latin typeface="+mn-lt"/>
                          <a:ea typeface="+mn-ea"/>
                          <a:cs typeface="+mn-cs"/>
                        </a:rPr>
                        <a:t>申報優化需求明確，建議強化如何評估優化程度、及落地方式。</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80111487"/>
                  </a:ext>
                </a:extLst>
              </a:tr>
            </a:tbl>
          </a:graphicData>
        </a:graphic>
      </p:graphicFrame>
      <p:sp>
        <p:nvSpPr>
          <p:cNvPr id="14" name="文字方塊 13">
            <a:extLst>
              <a:ext uri="{FF2B5EF4-FFF2-40B4-BE49-F238E27FC236}">
                <a16:creationId xmlns:a16="http://schemas.microsoft.com/office/drawing/2014/main" id="{BF446621-D751-40C7-947B-ECC806DB24B0}"/>
              </a:ext>
            </a:extLst>
          </p:cNvPr>
          <p:cNvSpPr txBox="1"/>
          <p:nvPr/>
        </p:nvSpPr>
        <p:spPr>
          <a:xfrm>
            <a:off x="2755107" y="876639"/>
            <a:ext cx="6681786" cy="707886"/>
          </a:xfrm>
          <a:prstGeom prst="rect">
            <a:avLst/>
          </a:prstGeom>
          <a:noFill/>
        </p:spPr>
        <p:txBody>
          <a:bodyPr wrap="square">
            <a:spAutoFit/>
          </a:bodyPr>
          <a:lstStyle/>
          <a:p>
            <a:pPr algn="ctr"/>
            <a:r>
              <a:rPr lang="en-US" altLang="zh-TW" sz="2000" b="1" dirty="0">
                <a:solidFill>
                  <a:srgbClr val="0000FF"/>
                </a:solidFill>
                <a:latin typeface="+mn-ea"/>
                <a:ea typeface="+mn-ea"/>
              </a:rPr>
              <a:t>【</a:t>
            </a:r>
            <a:r>
              <a:rPr lang="zh-TW" altLang="en-US" sz="2000" b="1" dirty="0">
                <a:solidFill>
                  <a:srgbClr val="0000FF"/>
                </a:solidFill>
                <a:latin typeface="+mn-ea"/>
                <a:ea typeface="+mn-ea"/>
              </a:rPr>
              <a:t>核定</a:t>
            </a:r>
            <a:r>
              <a:rPr lang="en-US" altLang="zh-TW" sz="2000" b="1" dirty="0">
                <a:solidFill>
                  <a:srgbClr val="0000FF"/>
                </a:solidFill>
                <a:latin typeface="+mn-ea"/>
                <a:ea typeface="+mn-ea"/>
              </a:rPr>
              <a:t>800</a:t>
            </a:r>
            <a:r>
              <a:rPr lang="zh-TW" altLang="en-US" sz="2000" b="1" dirty="0">
                <a:solidFill>
                  <a:srgbClr val="0000FF"/>
                </a:solidFill>
                <a:latin typeface="+mn-ea"/>
                <a:ea typeface="+mn-ea"/>
              </a:rPr>
              <a:t>萬</a:t>
            </a:r>
            <a:r>
              <a:rPr lang="en-US" altLang="zh-TW" sz="2000" b="1" dirty="0">
                <a:solidFill>
                  <a:srgbClr val="0000FF"/>
                </a:solidFill>
                <a:latin typeface="+mn-ea"/>
                <a:ea typeface="+mn-ea"/>
              </a:rPr>
              <a:t>】</a:t>
            </a:r>
            <a:r>
              <a:rPr lang="zh-TW" altLang="zh-TW" sz="2000" b="1" dirty="0">
                <a:solidFill>
                  <a:srgbClr val="0070C0"/>
                </a:solidFill>
                <a:latin typeface="+mn-ea"/>
                <a:ea typeface="+mn-ea"/>
              </a:rPr>
              <a:t>基於健保合規之申報文件生成引擎</a:t>
            </a:r>
          </a:p>
          <a:p>
            <a:pPr algn="ctr"/>
            <a:endParaRPr lang="zh-TW" altLang="zh-TW" sz="2000" b="1" dirty="0">
              <a:solidFill>
                <a:srgbClr val="0070C0"/>
              </a:solidFill>
              <a:latin typeface="+mn-ea"/>
              <a:ea typeface="+mn-ea"/>
            </a:endParaRPr>
          </a:p>
        </p:txBody>
      </p:sp>
      <p:sp>
        <p:nvSpPr>
          <p:cNvPr id="6" name="矩形 5">
            <a:hlinkClick r:id="rId2" action="ppaction://hlinksldjump"/>
            <a:extLst>
              <a:ext uri="{FF2B5EF4-FFF2-40B4-BE49-F238E27FC236}">
                <a16:creationId xmlns:a16="http://schemas.microsoft.com/office/drawing/2014/main" id="{6DD19989-93B5-4D41-92E2-ABAC829C1820}"/>
              </a:ext>
            </a:extLst>
          </p:cNvPr>
          <p:cNvSpPr/>
          <p:nvPr/>
        </p:nvSpPr>
        <p:spPr bwMode="auto">
          <a:xfrm>
            <a:off x="11020426" y="137264"/>
            <a:ext cx="1050924"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B</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領域總表</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283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0BFB94E-5657-4D3D-B7AA-65BA847EA1B7}"/>
              </a:ext>
            </a:extLst>
          </p:cNvPr>
          <p:cNvSpPr>
            <a:spLocks noGrp="1"/>
          </p:cNvSpPr>
          <p:nvPr>
            <p:ph type="sldNum" sz="quarter" idx="10"/>
          </p:nvPr>
        </p:nvSpPr>
        <p:spPr/>
        <p:txBody>
          <a:bodyPr/>
          <a:lstStyle/>
          <a:p>
            <a:pPr>
              <a:defRPr/>
            </a:pPr>
            <a:fld id="{1A71FFAD-F905-4792-971B-681FA4F61CA8}" type="slidenum">
              <a:rPr lang="en-US" altLang="zh-TW" smtClean="0"/>
              <a:pPr>
                <a:defRPr/>
              </a:pPr>
              <a:t>18</a:t>
            </a:fld>
            <a:endParaRPr lang="en-US" altLang="zh-TW"/>
          </a:p>
        </p:txBody>
      </p:sp>
      <p:sp>
        <p:nvSpPr>
          <p:cNvPr id="4" name="標題 5">
            <a:extLst>
              <a:ext uri="{FF2B5EF4-FFF2-40B4-BE49-F238E27FC236}">
                <a16:creationId xmlns:a16="http://schemas.microsoft.com/office/drawing/2014/main" id="{E00F85CE-0530-40C3-89D7-B28D5F8BE2C2}"/>
              </a:ext>
            </a:extLst>
          </p:cNvPr>
          <p:cNvSpPr>
            <a:spLocks noGrp="1"/>
          </p:cNvSpPr>
          <p:nvPr>
            <p:ph type="title"/>
          </p:nvPr>
        </p:nvSpPr>
        <p:spPr>
          <a:xfrm>
            <a:off x="601663" y="265113"/>
            <a:ext cx="11045825" cy="941387"/>
          </a:xfrm>
        </p:spPr>
        <p:txBody>
          <a:bodyPr/>
          <a:lstStyle/>
          <a:p>
            <a:pPr algn="ctr"/>
            <a:r>
              <a:rPr lang="en-US" altLang="zh-TW" sz="3600" b="1" dirty="0">
                <a:solidFill>
                  <a:srgbClr val="00B1B3"/>
                </a:solidFill>
                <a:latin typeface="微軟正黑體"/>
              </a:rPr>
              <a:t>(B</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zh-TW" altLang="en-US" b="1" dirty="0">
                <a:solidFill>
                  <a:srgbClr val="00B1B3"/>
                </a:solidFill>
                <a:latin typeface="微軟正黑體"/>
              </a:rPr>
              <a:t>競爭型</a:t>
            </a:r>
            <a:r>
              <a:rPr lang="en-US" altLang="zh-TW" b="1" dirty="0">
                <a:solidFill>
                  <a:srgbClr val="00B1B3"/>
                </a:solidFill>
                <a:latin typeface="微軟正黑體"/>
              </a:rPr>
              <a:t>/</a:t>
            </a:r>
            <a:r>
              <a:rPr lang="en-US" altLang="zh-TW" sz="3600" b="1" dirty="0">
                <a:solidFill>
                  <a:srgbClr val="00B1B3"/>
                </a:solidFill>
                <a:latin typeface="微軟正黑體"/>
              </a:rPr>
              <a:t>FY114</a:t>
            </a:r>
            <a:r>
              <a:rPr lang="zh-TW" altLang="en-US" b="1" dirty="0">
                <a:solidFill>
                  <a:srgbClr val="00B1B3"/>
                </a:solidFill>
                <a:latin typeface="微軟正黑體"/>
              </a:rPr>
              <a:t>院級前瞻提案之審查意見</a:t>
            </a:r>
          </a:p>
        </p:txBody>
      </p:sp>
      <p:graphicFrame>
        <p:nvGraphicFramePr>
          <p:cNvPr id="12" name="表格 12">
            <a:extLst>
              <a:ext uri="{FF2B5EF4-FFF2-40B4-BE49-F238E27FC236}">
                <a16:creationId xmlns:a16="http://schemas.microsoft.com/office/drawing/2014/main" id="{AD88762C-BE69-459F-BD92-C93F25566EA3}"/>
              </a:ext>
            </a:extLst>
          </p:cNvPr>
          <p:cNvGraphicFramePr>
            <a:graphicFrameLocks noGrp="1"/>
          </p:cNvGraphicFramePr>
          <p:nvPr>
            <p:extLst>
              <p:ext uri="{D42A27DB-BD31-4B8C-83A1-F6EECF244321}">
                <p14:modId xmlns:p14="http://schemas.microsoft.com/office/powerpoint/2010/main" val="3198790548"/>
              </p:ext>
            </p:extLst>
          </p:nvPr>
        </p:nvGraphicFramePr>
        <p:xfrm>
          <a:off x="1072200" y="1342059"/>
          <a:ext cx="10047600" cy="4700792"/>
        </p:xfrm>
        <a:graphic>
          <a:graphicData uri="http://schemas.openxmlformats.org/drawingml/2006/table">
            <a:tbl>
              <a:tblPr firstRow="1" bandRow="1">
                <a:tableStyleId>{85BE263C-DBD7-4A20-BB59-AAB30ACAA65A}</a:tableStyleId>
              </a:tblPr>
              <a:tblGrid>
                <a:gridCol w="1004400">
                  <a:extLst>
                    <a:ext uri="{9D8B030D-6E8A-4147-A177-3AD203B41FA5}">
                      <a16:colId xmlns:a16="http://schemas.microsoft.com/office/drawing/2014/main" val="2925747833"/>
                    </a:ext>
                  </a:extLst>
                </a:gridCol>
                <a:gridCol w="1231200">
                  <a:extLst>
                    <a:ext uri="{9D8B030D-6E8A-4147-A177-3AD203B41FA5}">
                      <a16:colId xmlns:a16="http://schemas.microsoft.com/office/drawing/2014/main" val="4206078292"/>
                    </a:ext>
                  </a:extLst>
                </a:gridCol>
                <a:gridCol w="7812000">
                  <a:extLst>
                    <a:ext uri="{9D8B030D-6E8A-4147-A177-3AD203B41FA5}">
                      <a16:colId xmlns:a16="http://schemas.microsoft.com/office/drawing/2014/main" val="116572140"/>
                    </a:ext>
                  </a:extLst>
                </a:gridCol>
              </a:tblGrid>
              <a:tr h="478834">
                <a:tc>
                  <a:txBody>
                    <a:bodyPr/>
                    <a:lstStyle/>
                    <a:p>
                      <a:pPr algn="l"/>
                      <a:endParaRPr lang="zh-TW" altLang="en-US" dirty="0"/>
                    </a:p>
                  </a:txBody>
                  <a:tcPr anchor="ctr">
                    <a:lnL w="6350" cap="flat" cmpd="sng" algn="ctr">
                      <a:solidFill>
                        <a:schemeClr val="accent3">
                          <a:lumMod val="50000"/>
                        </a:schemeClr>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lt1"/>
                          </a:solidFill>
                          <a:effectLst/>
                          <a:latin typeface="+mn-lt"/>
                          <a:ea typeface="+mn-ea"/>
                          <a:cs typeface="+mn-cs"/>
                        </a:rPr>
                        <a:t>委員</a:t>
                      </a: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02174"/>
                  </a:ext>
                </a:extLst>
              </a:tr>
              <a:tr h="50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複審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(11/26)</a:t>
                      </a:r>
                      <a:endParaRPr lang="zh-TW" altLang="en-US" sz="1600" dirty="0"/>
                    </a:p>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A</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zh-TW" sz="1800" kern="1200" dirty="0">
                          <a:solidFill>
                            <a:schemeClr val="dk1"/>
                          </a:solidFill>
                          <a:effectLst/>
                          <a:latin typeface="+mn-lt"/>
                          <a:ea typeface="+mn-ea"/>
                          <a:cs typeface="+mn-cs"/>
                        </a:rPr>
                        <a:t>加速產業化推動</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3934040656"/>
                  </a:ext>
                </a:extLst>
              </a:tr>
              <a:tr h="504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B</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solidFill>
                            <a:schemeClr val="dk1"/>
                          </a:solidFill>
                          <a:effectLst/>
                        </a:rPr>
                        <a:t>無</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85187240"/>
                  </a:ext>
                </a:extLst>
              </a:tr>
              <a:tr h="1368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C</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tc>
                  <a:txBody>
                    <a:bodyPr/>
                    <a:lstStyle/>
                    <a:p>
                      <a:pPr marL="285750" lvl="0" indent="-285750" algn="l">
                        <a:buFont typeface="Arial" panose="020B0604020202020204" pitchFamily="34" charset="0"/>
                        <a:buChar char="•"/>
                      </a:pPr>
                      <a:r>
                        <a:rPr lang="zh-TW" altLang="zh-TW" sz="1800" kern="1200" dirty="0">
                          <a:solidFill>
                            <a:schemeClr val="dk1"/>
                          </a:solidFill>
                          <a:effectLst/>
                        </a:rPr>
                        <a:t>本計畫</a:t>
                      </a:r>
                      <a:r>
                        <a:rPr lang="en-US" altLang="zh-TW" sz="1800" kern="1200" dirty="0">
                          <a:solidFill>
                            <a:schemeClr val="dk1"/>
                          </a:solidFill>
                          <a:effectLst/>
                        </a:rPr>
                        <a:t>focus on </a:t>
                      </a:r>
                      <a:r>
                        <a:rPr lang="zh-TW" altLang="zh-TW" sz="1800" kern="1200" dirty="0">
                          <a:solidFill>
                            <a:schemeClr val="dk1"/>
                          </a:solidFill>
                          <a:effectLst/>
                        </a:rPr>
                        <a:t>社區醫療</a:t>
                      </a:r>
                    </a:p>
                    <a:p>
                      <a:pPr marL="285750" lvl="0" indent="-285750" algn="l">
                        <a:buFont typeface="Arial" panose="020B0604020202020204" pitchFamily="34" charset="0"/>
                        <a:buChar char="•"/>
                      </a:pPr>
                      <a:r>
                        <a:rPr lang="zh-TW" altLang="zh-TW" sz="1800" kern="1200" dirty="0">
                          <a:solidFill>
                            <a:schemeClr val="dk1"/>
                          </a:solidFill>
                          <a:effectLst/>
                        </a:rPr>
                        <a:t>音樂節律與步態控制可改善跌倒風險</a:t>
                      </a:r>
                    </a:p>
                    <a:p>
                      <a:pPr marL="285750" lvl="0" indent="-285750" algn="l">
                        <a:buFont typeface="Arial" panose="020B0604020202020204" pitchFamily="34" charset="0"/>
                        <a:buChar char="•"/>
                      </a:pPr>
                      <a:r>
                        <a:rPr lang="zh-TW" altLang="zh-TW" sz="1800" kern="1200" dirty="0">
                          <a:solidFill>
                            <a:schemeClr val="dk1"/>
                          </a:solidFill>
                          <a:effectLst/>
                        </a:rPr>
                        <a:t>本計劃前期已在</a:t>
                      </a:r>
                      <a:r>
                        <a:rPr lang="en-US" altLang="zh-TW" sz="1800" kern="1200" dirty="0">
                          <a:solidFill>
                            <a:schemeClr val="dk1"/>
                          </a:solidFill>
                          <a:effectLst/>
                        </a:rPr>
                        <a:t>Parkinson</a:t>
                      </a:r>
                      <a:r>
                        <a:rPr lang="zh-TW" altLang="zh-TW" sz="1800" kern="1200" dirty="0">
                          <a:solidFill>
                            <a:schemeClr val="dk1"/>
                          </a:solidFill>
                          <a:effectLst/>
                        </a:rPr>
                        <a:t>取得效果</a:t>
                      </a:r>
                    </a:p>
                    <a:p>
                      <a:pPr marL="285750" indent="-285750" algn="l">
                        <a:buFont typeface="Arial" panose="020B0604020202020204" pitchFamily="34" charset="0"/>
                        <a:buChar char="•"/>
                      </a:pPr>
                      <a:r>
                        <a:rPr lang="en-US" altLang="zh-TW" sz="1800" kern="1200" dirty="0">
                          <a:solidFill>
                            <a:schemeClr val="dk1"/>
                          </a:solidFill>
                          <a:effectLst/>
                        </a:rPr>
                        <a:t>Marketing is still main concern</a:t>
                      </a:r>
                      <a:endParaRPr lang="zh-TW" altLang="en-US" sz="18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2645321502"/>
                  </a:ext>
                </a:extLst>
              </a:tr>
              <a:tr h="504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初審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(11/5)</a:t>
                      </a:r>
                      <a:endParaRPr lang="zh-TW" altLang="en-US" sz="1600" dirty="0"/>
                    </a:p>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A</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solidFill>
                            <a:schemeClr val="dk1"/>
                          </a:solidFill>
                          <a:effectLst/>
                        </a:rPr>
                        <a:t>加速應用市場推動</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3202614658"/>
                  </a:ext>
                </a:extLst>
              </a:tr>
              <a:tr h="504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B</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a:solidFill>
                            <a:schemeClr val="dk1"/>
                          </a:solidFill>
                          <a:effectLst/>
                        </a:rPr>
                        <a:t>對腦的刺激有各種方法，有的更具侵略性、宜加多比較</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0477435"/>
                  </a:ext>
                </a:extLst>
              </a:tr>
              <a:tr h="837958">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C</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l"/>
                      <a:r>
                        <a:rPr lang="en-US" altLang="zh-TW" sz="1800" kern="1200" dirty="0">
                          <a:solidFill>
                            <a:schemeClr val="dk1"/>
                          </a:solidFill>
                          <a:effectLst/>
                        </a:rPr>
                        <a:t>1.</a:t>
                      </a:r>
                      <a:r>
                        <a:rPr lang="zh-TW" altLang="zh-TW" sz="1800" kern="1200" dirty="0">
                          <a:solidFill>
                            <a:schemeClr val="dk1"/>
                          </a:solidFill>
                          <a:effectLst/>
                        </a:rPr>
                        <a:t>此計劃行之有年，有進展，也有臨床運用之數據</a:t>
                      </a:r>
                    </a:p>
                    <a:p>
                      <a:pPr algn="l"/>
                      <a:r>
                        <a:rPr lang="en-US" altLang="zh-TW" sz="1800" kern="1200" dirty="0">
                          <a:solidFill>
                            <a:schemeClr val="dk1"/>
                          </a:solidFill>
                          <a:effectLst/>
                        </a:rPr>
                        <a:t>2.</a:t>
                      </a:r>
                      <a:r>
                        <a:rPr lang="zh-TW" altLang="zh-TW" sz="1800" kern="1200" dirty="0">
                          <a:solidFill>
                            <a:schemeClr val="dk1"/>
                          </a:solidFill>
                          <a:effectLst/>
                        </a:rPr>
                        <a:t>行銷方式須再加強</a:t>
                      </a:r>
                      <a:endParaRPr lang="zh-TW" altLang="en-US" sz="18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50961139"/>
                  </a:ext>
                </a:extLst>
              </a:tr>
            </a:tbl>
          </a:graphicData>
        </a:graphic>
      </p:graphicFrame>
      <p:sp>
        <p:nvSpPr>
          <p:cNvPr id="14" name="文字方塊 13">
            <a:extLst>
              <a:ext uri="{FF2B5EF4-FFF2-40B4-BE49-F238E27FC236}">
                <a16:creationId xmlns:a16="http://schemas.microsoft.com/office/drawing/2014/main" id="{BF446621-D751-40C7-947B-ECC806DB24B0}"/>
              </a:ext>
            </a:extLst>
          </p:cNvPr>
          <p:cNvSpPr txBox="1"/>
          <p:nvPr/>
        </p:nvSpPr>
        <p:spPr>
          <a:xfrm>
            <a:off x="2755107" y="876639"/>
            <a:ext cx="6681786" cy="400110"/>
          </a:xfrm>
          <a:prstGeom prst="rect">
            <a:avLst/>
          </a:prstGeom>
          <a:noFill/>
        </p:spPr>
        <p:txBody>
          <a:bodyPr wrap="square">
            <a:spAutoFit/>
          </a:bodyPr>
          <a:lstStyle/>
          <a:p>
            <a:pPr algn="ctr"/>
            <a:r>
              <a:rPr lang="en-US" altLang="zh-TW" sz="2000" b="1" dirty="0">
                <a:solidFill>
                  <a:srgbClr val="0000FF"/>
                </a:solidFill>
                <a:latin typeface="+mn-ea"/>
                <a:ea typeface="+mn-ea"/>
              </a:rPr>
              <a:t>【</a:t>
            </a:r>
            <a:r>
              <a:rPr lang="zh-TW" altLang="en-US" sz="2000" b="1" dirty="0">
                <a:solidFill>
                  <a:srgbClr val="0000FF"/>
                </a:solidFill>
                <a:latin typeface="+mn-ea"/>
                <a:ea typeface="+mn-ea"/>
              </a:rPr>
              <a:t>複審未通過</a:t>
            </a:r>
            <a:r>
              <a:rPr lang="en-US" altLang="zh-TW" sz="2000" b="1" dirty="0">
                <a:solidFill>
                  <a:srgbClr val="0000FF"/>
                </a:solidFill>
                <a:latin typeface="+mn-ea"/>
                <a:ea typeface="+mn-ea"/>
              </a:rPr>
              <a:t>】</a:t>
            </a:r>
            <a:r>
              <a:rPr lang="zh-TW" altLang="zh-TW" sz="2000" b="1" dirty="0">
                <a:solidFill>
                  <a:srgbClr val="0070C0"/>
                </a:solidFill>
                <a:latin typeface="+mn-ea"/>
                <a:ea typeface="+mn-ea"/>
              </a:rPr>
              <a:t>巴金森氏症數位節律刺激復能方案</a:t>
            </a:r>
            <a:r>
              <a:rPr lang="en-US" altLang="zh-TW" sz="2000" b="1" dirty="0">
                <a:solidFill>
                  <a:srgbClr val="0070C0"/>
                </a:solidFill>
                <a:latin typeface="+mn-ea"/>
                <a:ea typeface="+mn-ea"/>
              </a:rPr>
              <a:t>(2/2)</a:t>
            </a:r>
            <a:endParaRPr lang="zh-TW" altLang="zh-TW" sz="2000" b="1" dirty="0">
              <a:solidFill>
                <a:srgbClr val="0070C0"/>
              </a:solidFill>
              <a:latin typeface="+mn-ea"/>
              <a:ea typeface="+mn-ea"/>
            </a:endParaRPr>
          </a:p>
        </p:txBody>
      </p:sp>
      <p:sp>
        <p:nvSpPr>
          <p:cNvPr id="6" name="矩形 5">
            <a:hlinkClick r:id="rId2" action="ppaction://hlinksldjump"/>
            <a:extLst>
              <a:ext uri="{FF2B5EF4-FFF2-40B4-BE49-F238E27FC236}">
                <a16:creationId xmlns:a16="http://schemas.microsoft.com/office/drawing/2014/main" id="{8151257E-AEE2-4C60-93D3-856265F8DDE1}"/>
              </a:ext>
            </a:extLst>
          </p:cNvPr>
          <p:cNvSpPr/>
          <p:nvPr/>
        </p:nvSpPr>
        <p:spPr bwMode="auto">
          <a:xfrm>
            <a:off x="11020426" y="137264"/>
            <a:ext cx="1050924"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B</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領域總表</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46209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0BFB94E-5657-4D3D-B7AA-65BA847EA1B7}"/>
              </a:ext>
            </a:extLst>
          </p:cNvPr>
          <p:cNvSpPr>
            <a:spLocks noGrp="1"/>
          </p:cNvSpPr>
          <p:nvPr>
            <p:ph type="sldNum" sz="quarter" idx="10"/>
          </p:nvPr>
        </p:nvSpPr>
        <p:spPr/>
        <p:txBody>
          <a:bodyPr/>
          <a:lstStyle/>
          <a:p>
            <a:pPr>
              <a:defRPr/>
            </a:pPr>
            <a:fld id="{1A71FFAD-F905-4792-971B-681FA4F61CA8}" type="slidenum">
              <a:rPr lang="en-US" altLang="zh-TW" smtClean="0"/>
              <a:pPr>
                <a:defRPr/>
              </a:pPr>
              <a:t>19</a:t>
            </a:fld>
            <a:endParaRPr lang="en-US" altLang="zh-TW"/>
          </a:p>
        </p:txBody>
      </p:sp>
      <p:sp>
        <p:nvSpPr>
          <p:cNvPr id="4" name="標題 5">
            <a:extLst>
              <a:ext uri="{FF2B5EF4-FFF2-40B4-BE49-F238E27FC236}">
                <a16:creationId xmlns:a16="http://schemas.microsoft.com/office/drawing/2014/main" id="{E00F85CE-0530-40C3-89D7-B28D5F8BE2C2}"/>
              </a:ext>
            </a:extLst>
          </p:cNvPr>
          <p:cNvSpPr>
            <a:spLocks noGrp="1"/>
          </p:cNvSpPr>
          <p:nvPr>
            <p:ph type="title"/>
          </p:nvPr>
        </p:nvSpPr>
        <p:spPr>
          <a:xfrm>
            <a:off x="601663" y="265113"/>
            <a:ext cx="11045825" cy="941387"/>
          </a:xfrm>
        </p:spPr>
        <p:txBody>
          <a:bodyPr/>
          <a:lstStyle/>
          <a:p>
            <a:pPr algn="ctr"/>
            <a:r>
              <a:rPr lang="en-US" altLang="zh-TW" sz="3600" b="1" dirty="0">
                <a:solidFill>
                  <a:srgbClr val="00B1B3"/>
                </a:solidFill>
                <a:latin typeface="微軟正黑體"/>
              </a:rPr>
              <a:t>(D</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zh-TW" altLang="en-US" b="1" dirty="0">
                <a:solidFill>
                  <a:srgbClr val="00B1B3"/>
                </a:solidFill>
                <a:latin typeface="微軟正黑體"/>
              </a:rPr>
              <a:t>主題型</a:t>
            </a:r>
            <a:r>
              <a:rPr lang="en-US" altLang="zh-TW" b="1" dirty="0">
                <a:solidFill>
                  <a:srgbClr val="00B1B3"/>
                </a:solidFill>
                <a:latin typeface="微軟正黑體"/>
              </a:rPr>
              <a:t>/</a:t>
            </a:r>
            <a:r>
              <a:rPr lang="en-US" altLang="zh-TW" sz="3600" b="1" dirty="0">
                <a:solidFill>
                  <a:srgbClr val="00B1B3"/>
                </a:solidFill>
                <a:latin typeface="微軟正黑體"/>
              </a:rPr>
              <a:t>FY114</a:t>
            </a:r>
            <a:r>
              <a:rPr lang="zh-TW" altLang="en-US" b="1" dirty="0">
                <a:solidFill>
                  <a:srgbClr val="00B1B3"/>
                </a:solidFill>
                <a:latin typeface="微軟正黑體"/>
              </a:rPr>
              <a:t>院級前瞻提案之審查意見</a:t>
            </a:r>
            <a:r>
              <a:rPr lang="en-US" altLang="zh-TW" sz="2800" b="1" dirty="0">
                <a:solidFill>
                  <a:srgbClr val="00B1B3"/>
                </a:solidFill>
                <a:latin typeface="微軟正黑體"/>
              </a:rPr>
              <a:t>(1/2)</a:t>
            </a:r>
            <a:endParaRPr lang="zh-TW" altLang="en-US" sz="2800" b="1" dirty="0">
              <a:solidFill>
                <a:srgbClr val="00B1B3"/>
              </a:solidFill>
              <a:latin typeface="微軟正黑體"/>
            </a:endParaRPr>
          </a:p>
        </p:txBody>
      </p:sp>
      <p:graphicFrame>
        <p:nvGraphicFramePr>
          <p:cNvPr id="12" name="表格 12">
            <a:extLst>
              <a:ext uri="{FF2B5EF4-FFF2-40B4-BE49-F238E27FC236}">
                <a16:creationId xmlns:a16="http://schemas.microsoft.com/office/drawing/2014/main" id="{AD88762C-BE69-459F-BD92-C93F25566EA3}"/>
              </a:ext>
            </a:extLst>
          </p:cNvPr>
          <p:cNvGraphicFramePr>
            <a:graphicFrameLocks noGrp="1"/>
          </p:cNvGraphicFramePr>
          <p:nvPr>
            <p:extLst>
              <p:ext uri="{D42A27DB-BD31-4B8C-83A1-F6EECF244321}">
                <p14:modId xmlns:p14="http://schemas.microsoft.com/office/powerpoint/2010/main" val="165595839"/>
              </p:ext>
            </p:extLst>
          </p:nvPr>
        </p:nvGraphicFramePr>
        <p:xfrm>
          <a:off x="805347" y="1334349"/>
          <a:ext cx="10581307" cy="5145345"/>
        </p:xfrm>
        <a:graphic>
          <a:graphicData uri="http://schemas.openxmlformats.org/drawingml/2006/table">
            <a:tbl>
              <a:tblPr firstRow="1" bandRow="1">
                <a:tableStyleId>{85BE263C-DBD7-4A20-BB59-AAB30ACAA65A}</a:tableStyleId>
              </a:tblPr>
              <a:tblGrid>
                <a:gridCol w="1005307">
                  <a:extLst>
                    <a:ext uri="{9D8B030D-6E8A-4147-A177-3AD203B41FA5}">
                      <a16:colId xmlns:a16="http://schemas.microsoft.com/office/drawing/2014/main" val="2925747833"/>
                    </a:ext>
                  </a:extLst>
                </a:gridCol>
                <a:gridCol w="1044000">
                  <a:extLst>
                    <a:ext uri="{9D8B030D-6E8A-4147-A177-3AD203B41FA5}">
                      <a16:colId xmlns:a16="http://schemas.microsoft.com/office/drawing/2014/main" val="4206078292"/>
                    </a:ext>
                  </a:extLst>
                </a:gridCol>
                <a:gridCol w="8532000">
                  <a:extLst>
                    <a:ext uri="{9D8B030D-6E8A-4147-A177-3AD203B41FA5}">
                      <a16:colId xmlns:a16="http://schemas.microsoft.com/office/drawing/2014/main" val="116572140"/>
                    </a:ext>
                  </a:extLst>
                </a:gridCol>
              </a:tblGrid>
              <a:tr h="460305">
                <a:tc>
                  <a:txBody>
                    <a:bodyPr/>
                    <a:lstStyle/>
                    <a:p>
                      <a:pPr algn="l"/>
                      <a:endParaRPr lang="zh-TW" altLang="en-US" dirty="0"/>
                    </a:p>
                  </a:txBody>
                  <a:tcPr anchor="ctr">
                    <a:lnL w="6350" cap="flat" cmpd="sng" algn="ctr">
                      <a:solidFill>
                        <a:schemeClr val="accent3">
                          <a:lumMod val="50000"/>
                        </a:schemeClr>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02174"/>
                  </a:ext>
                </a:extLst>
              </a:tr>
              <a:tr h="792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複審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(11/25)</a:t>
                      </a:r>
                    </a:p>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7E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A</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E7E7E7"/>
                    </a:solidFill>
                  </a:tcPr>
                </a:tc>
                <a:tc>
                  <a:txBody>
                    <a:bodyPr/>
                    <a:lstStyle/>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The cable driven mechanism to meet functional or operational requirements is critical so its design may need to be elaborated in depth.</a:t>
                      </a:r>
                      <a:endParaRPr lang="zh-TW" altLang="zh-TW" sz="1800" kern="1200" dirty="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Physical therapy assisted machines and assisted walkers are two different machines. Same development strategies for the two machines may not be ideal.</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E7E7E7"/>
                    </a:solidFill>
                  </a:tcPr>
                </a:tc>
                <a:extLst>
                  <a:ext uri="{0D108BD9-81ED-4DB2-BD59-A6C34878D82A}">
                    <a16:rowId xmlns:a16="http://schemas.microsoft.com/office/drawing/2014/main" val="3202614658"/>
                  </a:ext>
                </a:extLst>
              </a:tr>
              <a:tr h="2124000">
                <a:tc vMerge="1">
                  <a:txBody>
                    <a:bodyPr/>
                    <a:lstStyle/>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E7E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B</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E7E7E7"/>
                    </a:solidFill>
                  </a:tcPr>
                </a:tc>
                <a:tc>
                  <a:txBody>
                    <a:bodyPr/>
                    <a:lstStyle/>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The design concept and basic physics is explained in the report. However,”</a:t>
                      </a:r>
                      <a:r>
                        <a:rPr lang="zh-TW" altLang="zh-TW" sz="1800" kern="1200" dirty="0">
                          <a:solidFill>
                            <a:schemeClr val="dk1"/>
                          </a:solidFill>
                          <a:effectLst/>
                          <a:latin typeface="+mn-lt"/>
                          <a:ea typeface="+mn-ea"/>
                          <a:cs typeface="+mn-cs"/>
                        </a:rPr>
                        <a:t>雙層鋼索驅動機構進行腿部與骨盆運動控制</a:t>
                      </a:r>
                      <a:r>
                        <a:rPr lang="en-US" altLang="zh-TW" sz="1800" kern="1200" dirty="0">
                          <a:solidFill>
                            <a:schemeClr val="dk1"/>
                          </a:solidFill>
                          <a:effectLst/>
                          <a:latin typeface="+mn-lt"/>
                          <a:ea typeface="+mn-ea"/>
                          <a:cs typeface="+mn-cs"/>
                        </a:rPr>
                        <a:t>” needs to be further explored with more detail. Servo control algorithm (force control, position control or hybrid control) and compliance mechanism needs to be more investigated.</a:t>
                      </a:r>
                      <a:endParaRPr lang="zh-TW" altLang="zh-TW" sz="1800" kern="1200" dirty="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Due to active drive system used, safety should be guaranteed. How the safety method should be designed needs to be considered.</a:t>
                      </a:r>
                      <a:endParaRPr lang="zh-TW" altLang="zh-TW" sz="1800" kern="1200" dirty="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I am sure there are control parameters associated with the drive system to ensure the smooth motion. HMI is needed. The total system will be more complicate than the current proposal.</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rgbClr val="E7E7E7"/>
                    </a:solidFill>
                  </a:tcPr>
                </a:tc>
                <a:extLst>
                  <a:ext uri="{0D108BD9-81ED-4DB2-BD59-A6C34878D82A}">
                    <a16:rowId xmlns:a16="http://schemas.microsoft.com/office/drawing/2014/main" val="4010477435"/>
                  </a:ext>
                </a:extLst>
              </a:tr>
              <a:tr h="936000">
                <a:tc vMerge="1">
                  <a:txBody>
                    <a:bodyPr/>
                    <a:lstStyle/>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E7E7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C</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7E7E7"/>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本計劃的患者對象需要更精確，是否需要有一套評估機制。另外在步行機上進行是否即可，為何要在空間中行動？因為行動裝置所需承載的重量大，本身可能也不輕，使用上的問題不少。</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150961139"/>
                  </a:ext>
                </a:extLst>
              </a:tr>
            </a:tbl>
          </a:graphicData>
        </a:graphic>
      </p:graphicFrame>
      <p:sp>
        <p:nvSpPr>
          <p:cNvPr id="14" name="文字方塊 13">
            <a:extLst>
              <a:ext uri="{FF2B5EF4-FFF2-40B4-BE49-F238E27FC236}">
                <a16:creationId xmlns:a16="http://schemas.microsoft.com/office/drawing/2014/main" id="{BF446621-D751-40C7-947B-ECC806DB24B0}"/>
              </a:ext>
            </a:extLst>
          </p:cNvPr>
          <p:cNvSpPr txBox="1"/>
          <p:nvPr/>
        </p:nvSpPr>
        <p:spPr>
          <a:xfrm>
            <a:off x="2755107" y="876639"/>
            <a:ext cx="6681786" cy="1015663"/>
          </a:xfrm>
          <a:prstGeom prst="rect">
            <a:avLst/>
          </a:prstGeom>
          <a:noFill/>
        </p:spPr>
        <p:txBody>
          <a:bodyPr wrap="square">
            <a:spAutoFit/>
          </a:bodyPr>
          <a:lstStyle/>
          <a:p>
            <a:pPr algn="ctr"/>
            <a:r>
              <a:rPr lang="en-US" altLang="zh-TW" sz="2000" b="1" dirty="0">
                <a:solidFill>
                  <a:srgbClr val="0000FF"/>
                </a:solidFill>
                <a:latin typeface="+mn-ea"/>
                <a:ea typeface="+mn-ea"/>
              </a:rPr>
              <a:t>【</a:t>
            </a:r>
            <a:r>
              <a:rPr lang="zh-TW" altLang="en-US" sz="2000" b="1" dirty="0">
                <a:solidFill>
                  <a:srgbClr val="0000FF"/>
                </a:solidFill>
                <a:latin typeface="+mn-ea"/>
                <a:ea typeface="+mn-ea"/>
              </a:rPr>
              <a:t>複審未通過</a:t>
            </a:r>
            <a:r>
              <a:rPr lang="en-US" altLang="zh-TW" sz="2000" b="1" dirty="0">
                <a:solidFill>
                  <a:srgbClr val="0000FF"/>
                </a:solidFill>
                <a:latin typeface="+mn-ea"/>
                <a:ea typeface="+mn-ea"/>
              </a:rPr>
              <a:t>】</a:t>
            </a:r>
            <a:r>
              <a:rPr lang="zh-TW" altLang="en-US" sz="2000" b="1" dirty="0">
                <a:solidFill>
                  <a:srgbClr val="0070C0"/>
                </a:solidFill>
                <a:latin typeface="+mn-ea"/>
                <a:ea typeface="+mn-ea"/>
              </a:rPr>
              <a:t>未來步伐</a:t>
            </a:r>
            <a:r>
              <a:rPr lang="en-US" altLang="zh-TW" sz="2000" b="1" dirty="0">
                <a:solidFill>
                  <a:srgbClr val="0070C0"/>
                </a:solidFill>
                <a:latin typeface="+mn-ea"/>
                <a:ea typeface="+mn-ea"/>
              </a:rPr>
              <a:t>: </a:t>
            </a:r>
            <a:r>
              <a:rPr lang="zh-TW" altLang="en-US" sz="2000" b="1" dirty="0">
                <a:solidFill>
                  <a:srgbClr val="0070C0"/>
                </a:solidFill>
                <a:latin typeface="+mn-ea"/>
                <a:ea typeface="+mn-ea"/>
              </a:rPr>
              <a:t>鋼索驅動式復健助行科技</a:t>
            </a:r>
          </a:p>
          <a:p>
            <a:pPr algn="ctr"/>
            <a:endParaRPr lang="zh-TW" altLang="zh-TW" sz="2000" b="1" dirty="0">
              <a:solidFill>
                <a:srgbClr val="0070C0"/>
              </a:solidFill>
              <a:latin typeface="+mn-ea"/>
              <a:ea typeface="+mn-ea"/>
            </a:endParaRPr>
          </a:p>
          <a:p>
            <a:pPr algn="ctr"/>
            <a:endParaRPr lang="zh-TW" altLang="zh-TW" sz="2000" b="1" dirty="0">
              <a:solidFill>
                <a:srgbClr val="0070C0"/>
              </a:solidFill>
              <a:latin typeface="+mn-ea"/>
              <a:ea typeface="+mn-ea"/>
            </a:endParaRPr>
          </a:p>
        </p:txBody>
      </p:sp>
      <p:sp>
        <p:nvSpPr>
          <p:cNvPr id="6" name="矩形 5">
            <a:hlinkClick r:id="rId2" action="ppaction://hlinksldjump"/>
            <a:extLst>
              <a:ext uri="{FF2B5EF4-FFF2-40B4-BE49-F238E27FC236}">
                <a16:creationId xmlns:a16="http://schemas.microsoft.com/office/drawing/2014/main" id="{06A04151-C5D5-475C-BCA7-EC0A0C749BA9}"/>
              </a:ext>
            </a:extLst>
          </p:cNvPr>
          <p:cNvSpPr/>
          <p:nvPr/>
        </p:nvSpPr>
        <p:spPr bwMode="auto">
          <a:xfrm>
            <a:off x="11020426" y="137264"/>
            <a:ext cx="1050924"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D</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領域總表</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9653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948BBDF-7076-4869-B9E0-CF9B4478E697}"/>
              </a:ext>
            </a:extLst>
          </p:cNvPr>
          <p:cNvSpPr>
            <a:spLocks noGrp="1"/>
          </p:cNvSpPr>
          <p:nvPr>
            <p:ph type="sldNum" sz="quarter" idx="10"/>
          </p:nvPr>
        </p:nvSpPr>
        <p:spPr/>
        <p:txBody>
          <a:bodyPr/>
          <a:lstStyle/>
          <a:p>
            <a:pPr>
              <a:defRPr/>
            </a:pPr>
            <a:fld id="{1A71FFAD-F905-4792-971B-681FA4F61CA8}" type="slidenum">
              <a:rPr lang="en-US" altLang="zh-TW" smtClean="0"/>
              <a:pPr>
                <a:defRPr/>
              </a:pPr>
              <a:t>2</a:t>
            </a:fld>
            <a:endParaRPr lang="en-US" altLang="zh-TW"/>
          </a:p>
        </p:txBody>
      </p:sp>
      <p:sp>
        <p:nvSpPr>
          <p:cNvPr id="4" name="標題 4">
            <a:extLst>
              <a:ext uri="{FF2B5EF4-FFF2-40B4-BE49-F238E27FC236}">
                <a16:creationId xmlns:a16="http://schemas.microsoft.com/office/drawing/2014/main" id="{B2E4EB0C-4713-483E-9FCC-11E19622F472}"/>
              </a:ext>
            </a:extLst>
          </p:cNvPr>
          <p:cNvSpPr>
            <a:spLocks noGrp="1"/>
          </p:cNvSpPr>
          <p:nvPr>
            <p:ph type="title"/>
          </p:nvPr>
        </p:nvSpPr>
        <p:spPr>
          <a:xfrm>
            <a:off x="516467" y="163287"/>
            <a:ext cx="11159067" cy="1023730"/>
          </a:xfrm>
        </p:spPr>
        <p:txBody>
          <a:bodyPr/>
          <a:lstStyle/>
          <a:p>
            <a:pPr algn="ctr"/>
            <a:r>
              <a:rPr lang="zh-TW" altLang="en-US" sz="3600" b="1" kern="1200" dirty="0">
                <a:solidFill>
                  <a:srgbClr val="00B2B3"/>
                </a:solidFill>
                <a:latin typeface="微軟正黑體" panose="020B0604030504040204" pitchFamily="34" charset="-120"/>
                <a:ea typeface="+mn-ea"/>
              </a:rPr>
              <a:t>院級前瞻過案率及協辦計畫逐年下降之原因分析</a:t>
            </a:r>
          </a:p>
        </p:txBody>
      </p:sp>
      <p:sp>
        <p:nvSpPr>
          <p:cNvPr id="5" name="投影片編號版面配置區 3">
            <a:extLst>
              <a:ext uri="{FF2B5EF4-FFF2-40B4-BE49-F238E27FC236}">
                <a16:creationId xmlns:a16="http://schemas.microsoft.com/office/drawing/2014/main" id="{1AB5A3E4-16CC-41BD-BD67-E9A94F58B1F4}"/>
              </a:ext>
            </a:extLst>
          </p:cNvPr>
          <p:cNvSpPr txBox="1">
            <a:spLocks/>
          </p:cNvSpPr>
          <p:nvPr/>
        </p:nvSpPr>
        <p:spPr>
          <a:xfrm>
            <a:off x="11430000" y="6619876"/>
            <a:ext cx="762000" cy="238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r" eaLnBrk="1" fontAlgn="ctr" hangingPunct="1">
              <a:spcBef>
                <a:spcPts val="0"/>
              </a:spcBef>
              <a:spcAft>
                <a:spcPts val="0"/>
              </a:spcAft>
              <a:defRPr/>
            </a:pPr>
            <a:endParaRPr kumimoji="0" lang="en-US" altLang="zh-TW" sz="1200" dirty="0">
              <a:solidFill>
                <a:srgbClr val="FFFFFF"/>
              </a:solidFill>
              <a:latin typeface="Arial"/>
              <a:ea typeface="微軟正黑體" panose="020B0604030504040204" pitchFamily="34" charset="-120"/>
            </a:endParaRPr>
          </a:p>
        </p:txBody>
      </p:sp>
      <p:sp>
        <p:nvSpPr>
          <p:cNvPr id="6" name="矩形 5">
            <a:extLst>
              <a:ext uri="{FF2B5EF4-FFF2-40B4-BE49-F238E27FC236}">
                <a16:creationId xmlns:a16="http://schemas.microsoft.com/office/drawing/2014/main" id="{6E1B57BB-1BF0-4726-AE46-6C5F85D76EFF}"/>
              </a:ext>
            </a:extLst>
          </p:cNvPr>
          <p:cNvSpPr/>
          <p:nvPr/>
        </p:nvSpPr>
        <p:spPr>
          <a:xfrm>
            <a:off x="131670" y="872320"/>
            <a:ext cx="11780930" cy="1554272"/>
          </a:xfrm>
          <a:prstGeom prst="rect">
            <a:avLst/>
          </a:prstGeom>
          <a:noFill/>
        </p:spPr>
        <p:txBody>
          <a:bodyPr wrap="square">
            <a:spAutoFit/>
          </a:bodyPr>
          <a:lstStyle/>
          <a:p>
            <a:pPr marL="457200" indent="-457200">
              <a:spcBef>
                <a:spcPts val="600"/>
              </a:spcBef>
              <a:spcAft>
                <a:spcPts val="0"/>
              </a:spcAft>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院級前瞻計畫</a:t>
            </a:r>
            <a:r>
              <a:rPr lang="zh-TW" altLang="en-US" sz="2000" b="1" u="sng" dirty="0">
                <a:solidFill>
                  <a:schemeClr val="accent5">
                    <a:lumMod val="50000"/>
                  </a:schemeClr>
                </a:solidFill>
                <a:latin typeface="微軟正黑體" panose="020B0604030504040204" pitchFamily="34" charset="-120"/>
                <a:ea typeface="微軟正黑體" panose="020B0604030504040204" pitchFamily="34" charset="-120"/>
              </a:rPr>
              <a:t>提案</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10</a:t>
            </a:r>
            <a:r>
              <a:rPr lang="zh-TW" altLang="en-US" sz="2000" b="1" u="sng" dirty="0">
                <a:solidFill>
                  <a:schemeClr val="accent5">
                    <a:lumMod val="50000"/>
                  </a:schemeClr>
                </a:solidFill>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主辦</a:t>
            </a:r>
            <a:r>
              <a:rPr lang="en-US" altLang="zh-TW" sz="2000" b="1" dirty="0">
                <a:latin typeface="微軟正黑體" panose="020B0604030504040204" pitchFamily="34" charset="-120"/>
                <a:ea typeface="微軟正黑體" panose="020B0604030504040204" pitchFamily="34" charset="-120"/>
              </a:rPr>
              <a:t>6</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協辦</a:t>
            </a:r>
            <a:r>
              <a:rPr lang="en-US" altLang="zh-TW" sz="2000" b="1" dirty="0">
                <a:latin typeface="微軟正黑體" panose="020B0604030504040204" pitchFamily="34" charset="-120"/>
                <a:ea typeface="微軟正黑體" panose="020B0604030504040204" pitchFamily="34" charset="-120"/>
              </a:rPr>
              <a:t>4</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通過</a:t>
            </a:r>
            <a:r>
              <a:rPr lang="en-US" altLang="zh-TW" sz="2000" b="1" dirty="0">
                <a:solidFill>
                  <a:srgbClr val="0000FF"/>
                </a:solidFill>
                <a:latin typeface="微軟正黑體" panose="020B0604030504040204" pitchFamily="34" charset="-120"/>
                <a:ea typeface="微軟正黑體" panose="020B0604030504040204" pitchFamily="34" charset="-120"/>
              </a:rPr>
              <a:t>4</a:t>
            </a:r>
            <a:r>
              <a:rPr lang="zh-TW" altLang="en-US" sz="2000" b="1" dirty="0">
                <a:solidFill>
                  <a:srgbClr val="0000FF"/>
                </a:solidFill>
                <a:latin typeface="微軟正黑體" panose="020B0604030504040204" pitchFamily="34" charset="-120"/>
                <a:ea typeface="微軟正黑體" panose="020B0604030504040204" pitchFamily="34" charset="-120"/>
              </a:rPr>
              <a:t>案</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主辦</a:t>
            </a:r>
            <a:r>
              <a:rPr lang="en-US" altLang="zh-TW" sz="2000" b="1" dirty="0">
                <a:solidFill>
                  <a:srgbClr val="0000FF"/>
                </a:solidFill>
                <a:latin typeface="微軟正黑體" panose="020B0604030504040204" pitchFamily="34" charset="-120"/>
                <a:ea typeface="微軟正黑體" panose="020B0604030504040204" pitchFamily="34" charset="-120"/>
              </a:rPr>
              <a:t>2</a:t>
            </a:r>
            <a:r>
              <a:rPr lang="zh-TW" altLang="en-US" sz="2000" b="1" dirty="0">
                <a:solidFill>
                  <a:srgbClr val="0000FF"/>
                </a:solidFill>
                <a:latin typeface="微軟正黑體" panose="020B0604030504040204" pitchFamily="34" charset="-120"/>
                <a:ea typeface="微軟正黑體" panose="020B0604030504040204" pitchFamily="34" charset="-120"/>
              </a:rPr>
              <a:t>案</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協辦</a:t>
            </a:r>
            <a:r>
              <a:rPr lang="en-US" altLang="zh-TW" sz="2000" b="1" dirty="0">
                <a:solidFill>
                  <a:srgbClr val="0000FF"/>
                </a:solidFill>
                <a:latin typeface="微軟正黑體" panose="020B0604030504040204" pitchFamily="34" charset="-120"/>
                <a:ea typeface="微軟正黑體" panose="020B0604030504040204" pitchFamily="34" charset="-120"/>
              </a:rPr>
              <a:t>4</a:t>
            </a:r>
            <a:r>
              <a:rPr lang="zh-TW" altLang="en-US" sz="2000" b="1" dirty="0">
                <a:solidFill>
                  <a:srgbClr val="0000FF"/>
                </a:solidFill>
                <a:latin typeface="微軟正黑體" panose="020B0604030504040204" pitchFamily="34" charset="-120"/>
                <a:ea typeface="微軟正黑體" panose="020B0604030504040204" pitchFamily="34" charset="-120"/>
              </a:rPr>
              <a:t>案</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，過案率</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60%</a:t>
            </a:r>
          </a:p>
          <a:p>
            <a:pPr marL="457200" indent="-457200">
              <a:spcBef>
                <a:spcPts val="600"/>
              </a:spcBef>
              <a:spcAft>
                <a:spcPts val="0"/>
              </a:spcAft>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過案申請經費 </a:t>
            </a:r>
            <a:r>
              <a:rPr lang="en-US" altLang="zh-TW" sz="2000" b="1" dirty="0">
                <a:latin typeface="微軟正黑體" panose="020B0604030504040204" pitchFamily="34" charset="-120"/>
                <a:ea typeface="微軟正黑體" panose="020B0604030504040204" pitchFamily="34" charset="-120"/>
              </a:rPr>
              <a:t>29,818K(</a:t>
            </a:r>
            <a:r>
              <a:rPr lang="zh-TW" altLang="en-US" sz="2000" b="1" u="sng" dirty="0">
                <a:solidFill>
                  <a:schemeClr val="accent5">
                    <a:lumMod val="50000"/>
                  </a:schemeClr>
                </a:solidFill>
                <a:highlight>
                  <a:srgbClr val="FFFF00"/>
                </a:highlight>
                <a:latin typeface="微軟正黑體" panose="020B0604030504040204" pitchFamily="34" charset="-120"/>
                <a:ea typeface="微軟正黑體" panose="020B0604030504040204" pitchFamily="34" charset="-120"/>
              </a:rPr>
              <a:t>院補助 </a:t>
            </a:r>
            <a:r>
              <a:rPr lang="en-US" altLang="zh-TW" sz="2000" b="1" u="sng" dirty="0">
                <a:solidFill>
                  <a:schemeClr val="accent5">
                    <a:lumMod val="50000"/>
                  </a:schemeClr>
                </a:solidFill>
                <a:highlight>
                  <a:srgbClr val="FFFF00"/>
                </a:highlight>
                <a:latin typeface="微軟正黑體" panose="020B0604030504040204" pitchFamily="34" charset="-120"/>
                <a:ea typeface="微軟正黑體" panose="020B0604030504040204" pitchFamily="34" charset="-120"/>
              </a:rPr>
              <a:t>17,096K</a:t>
            </a:r>
            <a:r>
              <a:rPr lang="zh-TW" altLang="en-US" sz="2000" b="1" dirty="0">
                <a:latin typeface="微軟正黑體" panose="020B0604030504040204" pitchFamily="34" charset="-120"/>
                <a:ea typeface="微軟正黑體" panose="020B0604030504040204" pitchFamily="34" charset="-120"/>
              </a:rPr>
              <a:t>，單位 </a:t>
            </a:r>
            <a:r>
              <a:rPr lang="en-US" altLang="zh-TW" sz="2000" b="1" dirty="0">
                <a:latin typeface="微軟正黑體" panose="020B0604030504040204" pitchFamily="34" charset="-120"/>
                <a:ea typeface="微軟正黑體" panose="020B0604030504040204" pitchFamily="34" charset="-120"/>
              </a:rPr>
              <a:t>2,000K)</a:t>
            </a:r>
            <a:r>
              <a:rPr lang="zh-TW" altLang="en-US" sz="2000" b="1" dirty="0">
                <a:latin typeface="微軟正黑體" panose="020B0604030504040204" pitchFamily="34" charset="-120"/>
                <a:ea typeface="微軟正黑體" panose="020B0604030504040204" pitchFamily="34" charset="-120"/>
              </a:rPr>
              <a:t>，院補助經費達成率為</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57.3%</a:t>
            </a:r>
            <a:endParaRPr kumimoji="0" lang="en-US" altLang="zh-TW" sz="2000" b="1" dirty="0">
              <a:solidFill>
                <a:srgbClr val="000000"/>
              </a:solidFill>
              <a:latin typeface="Arial"/>
              <a:ea typeface="微軟正黑體"/>
            </a:endParaRPr>
          </a:p>
          <a:p>
            <a:pPr marL="800100" lvl="1" indent="-342900" eaLnBrk="1" fontAlgn="auto" hangingPunct="1">
              <a:spcBef>
                <a:spcPts val="400"/>
              </a:spcBef>
              <a:spcAft>
                <a:spcPts val="400"/>
              </a:spcAft>
              <a:buFont typeface="Wingdings" panose="05000000000000000000" pitchFamily="2" charset="2"/>
              <a:buChar char="l"/>
              <a:defRPr/>
            </a:pPr>
            <a:r>
              <a:rPr kumimoji="0" lang="zh-TW" altLang="en-US" sz="2000" b="1" dirty="0">
                <a:solidFill>
                  <a:srgbClr val="000000"/>
                </a:solidFill>
                <a:latin typeface="Arial"/>
                <a:ea typeface="微軟正黑體"/>
              </a:rPr>
              <a:t>主辦</a:t>
            </a:r>
            <a:r>
              <a:rPr kumimoji="0" lang="en-US" altLang="zh-TW" sz="2000" b="1" dirty="0">
                <a:solidFill>
                  <a:srgbClr val="000000"/>
                </a:solidFill>
                <a:latin typeface="Arial"/>
                <a:ea typeface="微軟正黑體"/>
              </a:rPr>
              <a:t>:</a:t>
            </a:r>
            <a:r>
              <a:rPr kumimoji="0" lang="zh-TW" altLang="en-US" sz="2000" b="1" dirty="0">
                <a:solidFill>
                  <a:srgbClr val="000000"/>
                </a:solidFill>
                <a:latin typeface="Arial"/>
                <a:ea typeface="微軟正黑體"/>
              </a:rPr>
              <a:t> 通過</a:t>
            </a:r>
            <a:r>
              <a:rPr kumimoji="0" lang="en-US" altLang="zh-TW" sz="2000" b="1" dirty="0">
                <a:solidFill>
                  <a:srgbClr val="000000"/>
                </a:solidFill>
                <a:latin typeface="Arial"/>
                <a:ea typeface="微軟正黑體"/>
              </a:rPr>
              <a:t>2</a:t>
            </a:r>
            <a:r>
              <a:rPr kumimoji="0" lang="zh-TW" altLang="en-US" sz="2000" b="1" dirty="0">
                <a:solidFill>
                  <a:srgbClr val="000000"/>
                </a:solidFill>
                <a:latin typeface="Arial"/>
                <a:ea typeface="微軟正黑體"/>
              </a:rPr>
              <a:t>案，</a:t>
            </a:r>
            <a:r>
              <a:rPr kumimoji="0" lang="zh-TW" altLang="en-US" sz="2000" b="1" i="0" u="none" strike="noStrike" kern="1200" cap="none" spc="0" normalizeH="0" baseline="0" noProof="0" dirty="0">
                <a:ln>
                  <a:noFill/>
                </a:ln>
                <a:solidFill>
                  <a:srgbClr val="000000"/>
                </a:solidFill>
                <a:effectLst/>
                <a:uLnTx/>
                <a:uFillTx/>
                <a:latin typeface="Arial"/>
                <a:ea typeface="微軟正黑體"/>
                <a:cs typeface="+mn-cs"/>
              </a:rPr>
              <a:t>計畫</a:t>
            </a:r>
            <a:r>
              <a:rPr kumimoji="0" lang="zh-TW" altLang="en-US" sz="2000" b="1" u="sng" dirty="0">
                <a:solidFill>
                  <a:srgbClr val="0000FF"/>
                </a:solidFill>
                <a:latin typeface="Arial"/>
                <a:ea typeface="微軟正黑體"/>
              </a:rPr>
              <a:t>核定經費較低</a:t>
            </a:r>
            <a:r>
              <a:rPr kumimoji="0" lang="zh-TW" altLang="en-US" sz="2000" b="1" dirty="0">
                <a:solidFill>
                  <a:srgbClr val="0000FF"/>
                </a:solidFill>
                <a:latin typeface="Arial"/>
                <a:ea typeface="微軟正黑體"/>
              </a:rPr>
              <a:t>、</a:t>
            </a:r>
            <a:r>
              <a:rPr kumimoji="0" lang="zh-TW" altLang="en-US" sz="2000" b="1" u="sng" dirty="0">
                <a:solidFill>
                  <a:srgbClr val="0000FF"/>
                </a:solidFill>
                <a:latin typeface="Arial"/>
                <a:ea typeface="微軟正黑體"/>
              </a:rPr>
              <a:t>主力蘭花案未通過</a:t>
            </a:r>
            <a:r>
              <a:rPr kumimoji="0" lang="zh-TW" altLang="en-US" sz="2000" b="1" i="0" u="none" strike="noStrike" kern="1200" cap="none" spc="0" normalizeH="0" baseline="0" noProof="0" dirty="0">
                <a:ln>
                  <a:noFill/>
                </a:ln>
                <a:solidFill>
                  <a:srgbClr val="000000"/>
                </a:solidFill>
                <a:effectLst/>
                <a:uLnTx/>
                <a:uFillTx/>
                <a:latin typeface="Arial"/>
                <a:ea typeface="微軟正黑體"/>
                <a:cs typeface="+mn-cs"/>
              </a:rPr>
              <a:t>，致使總體補助經費下降</a:t>
            </a:r>
            <a:endParaRPr kumimoji="0" lang="en-US" altLang="zh-TW" sz="2000" b="1" i="0" u="none" strike="noStrike" kern="1200" cap="none" spc="0" normalizeH="0" baseline="0" noProof="0" dirty="0">
              <a:ln>
                <a:noFill/>
              </a:ln>
              <a:solidFill>
                <a:srgbClr val="000000"/>
              </a:solidFill>
              <a:effectLst/>
              <a:uLnTx/>
              <a:uFillTx/>
              <a:latin typeface="Arial"/>
              <a:ea typeface="微軟正黑體"/>
              <a:cs typeface="+mn-cs"/>
            </a:endParaRPr>
          </a:p>
          <a:p>
            <a:pPr marL="800100" lvl="1" indent="-342900" eaLnBrk="1" fontAlgn="auto" hangingPunct="1">
              <a:spcBef>
                <a:spcPts val="400"/>
              </a:spcBef>
              <a:spcAft>
                <a:spcPts val="400"/>
              </a:spcAft>
              <a:buFont typeface="Wingdings" panose="05000000000000000000" pitchFamily="2" charset="2"/>
              <a:buChar char="l"/>
              <a:defRPr/>
            </a:pPr>
            <a:r>
              <a:rPr kumimoji="0" lang="zh-TW" altLang="en-US" sz="2000" b="1" i="0" u="none" strike="noStrike" kern="1200" cap="none" spc="0" normalizeH="0" baseline="0" noProof="0" dirty="0">
                <a:ln>
                  <a:noFill/>
                </a:ln>
                <a:solidFill>
                  <a:srgbClr val="000000"/>
                </a:solidFill>
                <a:effectLst/>
                <a:uLnTx/>
                <a:uFillTx/>
                <a:latin typeface="Arial"/>
                <a:ea typeface="微軟正黑體"/>
                <a:cs typeface="+mn-cs"/>
              </a:rPr>
              <a:t>協辦</a:t>
            </a:r>
            <a:r>
              <a:rPr kumimoji="0" lang="en-US" altLang="zh-TW" sz="2000" b="1" dirty="0">
                <a:solidFill>
                  <a:srgbClr val="000000"/>
                </a:solidFill>
                <a:latin typeface="Arial"/>
                <a:ea typeface="微軟正黑體"/>
              </a:rPr>
              <a:t>:</a:t>
            </a:r>
            <a:r>
              <a:rPr kumimoji="0" lang="zh-TW" altLang="en-US" sz="2000" b="1" dirty="0">
                <a:solidFill>
                  <a:srgbClr val="000000"/>
                </a:solidFill>
                <a:latin typeface="Arial"/>
                <a:ea typeface="微軟正黑體"/>
              </a:rPr>
              <a:t> </a:t>
            </a:r>
            <a:r>
              <a:rPr kumimoji="0" lang="en-US" altLang="zh-TW" sz="2000" b="1" u="sng" dirty="0">
                <a:solidFill>
                  <a:srgbClr val="0000FF"/>
                </a:solidFill>
                <a:latin typeface="Arial"/>
                <a:ea typeface="微軟正黑體"/>
              </a:rPr>
              <a:t>4</a:t>
            </a:r>
            <a:r>
              <a:rPr kumimoji="0" lang="zh-TW" altLang="en-US" sz="2000" b="1" i="0" u="sng" strike="noStrike" kern="1200" cap="none" spc="0" normalizeH="0" baseline="0" noProof="0" dirty="0">
                <a:ln>
                  <a:noFill/>
                </a:ln>
                <a:solidFill>
                  <a:srgbClr val="0000FF"/>
                </a:solidFill>
                <a:effectLst/>
                <a:uLnTx/>
                <a:uFillTx/>
                <a:latin typeface="Arial"/>
                <a:ea typeface="微軟正黑體"/>
                <a:cs typeface="+mn-cs"/>
              </a:rPr>
              <a:t>案全數過案</a:t>
            </a:r>
            <a:r>
              <a:rPr kumimoji="0" lang="zh-TW" altLang="en-US" sz="2000" b="1" dirty="0">
                <a:solidFill>
                  <a:srgbClr val="0000FF"/>
                </a:solidFill>
                <a:latin typeface="Arial"/>
                <a:ea typeface="微軟正黑體"/>
              </a:rPr>
              <a:t>，</a:t>
            </a:r>
            <a:r>
              <a:rPr kumimoji="0" lang="zh-TW" altLang="en-US" sz="2000" b="1" i="0" u="none" strike="noStrike" kern="1200" cap="none" spc="0" normalizeH="0" baseline="0" noProof="0" dirty="0">
                <a:ln>
                  <a:noFill/>
                </a:ln>
                <a:solidFill>
                  <a:srgbClr val="000000"/>
                </a:solidFill>
                <a:effectLst/>
                <a:uLnTx/>
                <a:uFillTx/>
                <a:latin typeface="Arial"/>
                <a:ea typeface="微軟正黑體"/>
                <a:cs typeface="+mn-cs"/>
              </a:rPr>
              <a:t>過案率提升</a:t>
            </a:r>
            <a:endParaRPr kumimoji="0" lang="en-US" altLang="zh-TW" sz="2000" b="1" i="0" u="none" strike="noStrike" kern="1200" cap="none" spc="0" normalizeH="0" baseline="0" noProof="0" dirty="0">
              <a:ln>
                <a:noFill/>
              </a:ln>
              <a:solidFill>
                <a:srgbClr val="000000"/>
              </a:solidFill>
              <a:effectLst/>
              <a:uLnTx/>
              <a:uFillTx/>
              <a:latin typeface="Arial"/>
              <a:ea typeface="微軟正黑體"/>
              <a:cs typeface="+mn-cs"/>
            </a:endParaRPr>
          </a:p>
        </p:txBody>
      </p:sp>
      <p:graphicFrame>
        <p:nvGraphicFramePr>
          <p:cNvPr id="2" name="表格 6">
            <a:extLst>
              <a:ext uri="{FF2B5EF4-FFF2-40B4-BE49-F238E27FC236}">
                <a16:creationId xmlns:a16="http://schemas.microsoft.com/office/drawing/2014/main" id="{50C7CBFE-8AE4-4EFF-8E34-7C9BBA1FF7B6}"/>
              </a:ext>
            </a:extLst>
          </p:cNvPr>
          <p:cNvGraphicFramePr>
            <a:graphicFrameLocks noGrp="1"/>
          </p:cNvGraphicFramePr>
          <p:nvPr>
            <p:extLst>
              <p:ext uri="{D42A27DB-BD31-4B8C-83A1-F6EECF244321}">
                <p14:modId xmlns:p14="http://schemas.microsoft.com/office/powerpoint/2010/main" val="94436924"/>
              </p:ext>
            </p:extLst>
          </p:nvPr>
        </p:nvGraphicFramePr>
        <p:xfrm>
          <a:off x="1149219" y="2426592"/>
          <a:ext cx="8526993" cy="4019256"/>
        </p:xfrm>
        <a:graphic>
          <a:graphicData uri="http://schemas.openxmlformats.org/drawingml/2006/table">
            <a:tbl>
              <a:tblPr firstRow="1" bandRow="1">
                <a:tableStyleId>{9DCAF9ED-07DC-4A11-8D7F-57B35C25682E}</a:tableStyleId>
              </a:tblPr>
              <a:tblGrid>
                <a:gridCol w="1066800">
                  <a:extLst>
                    <a:ext uri="{9D8B030D-6E8A-4147-A177-3AD203B41FA5}">
                      <a16:colId xmlns:a16="http://schemas.microsoft.com/office/drawing/2014/main" val="2277809554"/>
                    </a:ext>
                  </a:extLst>
                </a:gridCol>
                <a:gridCol w="2041525">
                  <a:extLst>
                    <a:ext uri="{9D8B030D-6E8A-4147-A177-3AD203B41FA5}">
                      <a16:colId xmlns:a16="http://schemas.microsoft.com/office/drawing/2014/main" val="1037955934"/>
                    </a:ext>
                  </a:extLst>
                </a:gridCol>
                <a:gridCol w="1354667">
                  <a:extLst>
                    <a:ext uri="{9D8B030D-6E8A-4147-A177-3AD203B41FA5}">
                      <a16:colId xmlns:a16="http://schemas.microsoft.com/office/drawing/2014/main" val="2840706040"/>
                    </a:ext>
                  </a:extLst>
                </a:gridCol>
                <a:gridCol w="1354667">
                  <a:extLst>
                    <a:ext uri="{9D8B030D-6E8A-4147-A177-3AD203B41FA5}">
                      <a16:colId xmlns:a16="http://schemas.microsoft.com/office/drawing/2014/main" val="1307702348"/>
                    </a:ext>
                  </a:extLst>
                </a:gridCol>
                <a:gridCol w="1354667">
                  <a:extLst>
                    <a:ext uri="{9D8B030D-6E8A-4147-A177-3AD203B41FA5}">
                      <a16:colId xmlns:a16="http://schemas.microsoft.com/office/drawing/2014/main" val="3443325119"/>
                    </a:ext>
                  </a:extLst>
                </a:gridCol>
                <a:gridCol w="1354667">
                  <a:extLst>
                    <a:ext uri="{9D8B030D-6E8A-4147-A177-3AD203B41FA5}">
                      <a16:colId xmlns:a16="http://schemas.microsoft.com/office/drawing/2014/main" val="2496694413"/>
                    </a:ext>
                  </a:extLst>
                </a:gridCol>
              </a:tblGrid>
              <a:tr h="306998">
                <a:tc>
                  <a:txBody>
                    <a:bodyPr/>
                    <a:lstStyle/>
                    <a:p>
                      <a:endParaRPr lang="zh-TW" altLang="en-US" sz="1600" dirty="0"/>
                    </a:p>
                  </a:txBody>
                  <a:tcP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rgbClr val="009999"/>
                    </a:solidFill>
                  </a:tcPr>
                </a:tc>
                <a:tc>
                  <a:txBody>
                    <a:bodyPr/>
                    <a:lstStyle/>
                    <a:p>
                      <a:endParaRPr lang="zh-TW" altLang="en-US" sz="1600" dirty="0"/>
                    </a:p>
                  </a:txBody>
                  <a:tcP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rgbClr val="009999"/>
                    </a:solidFill>
                  </a:tcPr>
                </a:tc>
                <a:tc>
                  <a:txBody>
                    <a:bodyPr/>
                    <a:lstStyle/>
                    <a:p>
                      <a:pPr algn="ctr" rtl="0" fontAlgn="ctr"/>
                      <a:r>
                        <a:rPr lang="en-US" sz="1600" b="1" u="none" strike="noStrike" dirty="0">
                          <a:solidFill>
                            <a:schemeClr val="bg1"/>
                          </a:solidFill>
                          <a:effectLst/>
                        </a:rPr>
                        <a:t>FY111</a:t>
                      </a:r>
                      <a:endParaRPr lang="en-US" sz="16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rgbClr val="009999"/>
                    </a:solidFill>
                  </a:tcPr>
                </a:tc>
                <a:tc>
                  <a:txBody>
                    <a:bodyPr/>
                    <a:lstStyle/>
                    <a:p>
                      <a:pPr algn="ctr" rtl="0" fontAlgn="ctr"/>
                      <a:r>
                        <a:rPr lang="en-US" sz="1600" b="1" u="none" strike="noStrike" dirty="0">
                          <a:solidFill>
                            <a:schemeClr val="bg1"/>
                          </a:solidFill>
                          <a:effectLst/>
                        </a:rPr>
                        <a:t>FY112</a:t>
                      </a:r>
                      <a:endParaRPr lang="en-US" sz="16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rgbClr val="009999"/>
                    </a:solidFill>
                  </a:tcPr>
                </a:tc>
                <a:tc>
                  <a:txBody>
                    <a:bodyPr/>
                    <a:lstStyle/>
                    <a:p>
                      <a:pPr algn="ctr" rtl="0" fontAlgn="ctr"/>
                      <a:r>
                        <a:rPr lang="en-US" sz="1600" b="1" u="none" strike="noStrike" dirty="0">
                          <a:solidFill>
                            <a:schemeClr val="bg1"/>
                          </a:solidFill>
                          <a:effectLst/>
                        </a:rPr>
                        <a:t>FY113</a:t>
                      </a:r>
                      <a:endParaRPr lang="en-US" sz="16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rgbClr val="009999"/>
                    </a:solidFill>
                  </a:tcPr>
                </a:tc>
                <a:tc>
                  <a:txBody>
                    <a:bodyPr/>
                    <a:lstStyle/>
                    <a:p>
                      <a:pPr algn="ctr"/>
                      <a:r>
                        <a:rPr lang="en-US" altLang="zh-TW" sz="1600" dirty="0">
                          <a:solidFill>
                            <a:schemeClr val="bg1"/>
                          </a:solidFill>
                        </a:rPr>
                        <a:t>FY114</a:t>
                      </a:r>
                      <a:endParaRPr lang="zh-TW" altLang="en-US" sz="1600" dirty="0">
                        <a:solidFill>
                          <a:schemeClr val="bg1"/>
                        </a:solidFill>
                      </a:endParaRPr>
                    </a:p>
                  </a:txBody>
                  <a:tcPr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rgbClr val="009999"/>
                    </a:solidFill>
                  </a:tcPr>
                </a:tc>
                <a:extLst>
                  <a:ext uri="{0D108BD9-81ED-4DB2-BD59-A6C34878D82A}">
                    <a16:rowId xmlns:a16="http://schemas.microsoft.com/office/drawing/2014/main" val="3892957238"/>
                  </a:ext>
                </a:extLst>
              </a:tr>
              <a:tr h="306998">
                <a:tc rowSpan="3">
                  <a:txBody>
                    <a:bodyPr/>
                    <a:lstStyle/>
                    <a:p>
                      <a:pPr algn="ctr"/>
                      <a:r>
                        <a:rPr lang="zh-TW" altLang="en-US" sz="1600" b="1" dirty="0"/>
                        <a:t>申請情形</a:t>
                      </a:r>
                    </a:p>
                  </a:txBody>
                  <a:tcPr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l" fontAlgn="ctr"/>
                      <a:r>
                        <a:rPr lang="zh-TW" altLang="en-US" sz="1600" b="0" u="none" strike="noStrike" dirty="0">
                          <a:solidFill>
                            <a:schemeClr val="tx1">
                              <a:lumMod val="85000"/>
                              <a:lumOff val="15000"/>
                            </a:schemeClr>
                          </a:solidFill>
                          <a:effectLst/>
                        </a:rPr>
                        <a:t>件數</a:t>
                      </a:r>
                      <a:r>
                        <a:rPr lang="en-US" altLang="zh-TW" sz="1600" b="0" u="none" strike="noStrike" dirty="0">
                          <a:solidFill>
                            <a:srgbClr val="0070C0"/>
                          </a:solidFill>
                          <a:effectLst/>
                        </a:rPr>
                        <a:t>(</a:t>
                      </a:r>
                      <a:r>
                        <a:rPr lang="zh-TW" altLang="en-US" sz="1600" b="0" u="none" strike="noStrike" dirty="0">
                          <a:solidFill>
                            <a:srgbClr val="0070C0"/>
                          </a:solidFill>
                          <a:effectLst/>
                        </a:rPr>
                        <a:t>主辦</a:t>
                      </a:r>
                      <a:r>
                        <a:rPr lang="en-US" altLang="zh-TW" sz="1600" b="0" u="none" strike="noStrike" dirty="0">
                          <a:solidFill>
                            <a:srgbClr val="0070C0"/>
                          </a:solidFill>
                          <a:effectLst/>
                        </a:rPr>
                        <a:t>)</a:t>
                      </a:r>
                      <a:endParaRPr lang="en-US" altLang="zh-TW" sz="1600" b="0" i="0" u="none" strike="noStrike" dirty="0">
                        <a:solidFill>
                          <a:srgbClr val="0070C0"/>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4</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5</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8</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6</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2237150"/>
                  </a:ext>
                </a:extLst>
              </a:tr>
              <a:tr h="306998">
                <a:tc vMerge="1">
                  <a:txBody>
                    <a:bodyPr/>
                    <a:lstStyle/>
                    <a:p>
                      <a:endParaRPr lang="zh-TW" altLang="en-US" dirty="0"/>
                    </a:p>
                  </a:txBody>
                  <a:tcPr/>
                </a:tc>
                <a:tc>
                  <a:txBody>
                    <a:bodyPr/>
                    <a:lstStyle/>
                    <a:p>
                      <a:pPr algn="l" fontAlgn="ctr"/>
                      <a:r>
                        <a:rPr lang="zh-TW" altLang="en-US" sz="1600" b="0" u="none" strike="noStrike" dirty="0">
                          <a:solidFill>
                            <a:schemeClr val="tx1">
                              <a:lumMod val="85000"/>
                              <a:lumOff val="15000"/>
                            </a:schemeClr>
                          </a:solidFill>
                          <a:effectLst/>
                        </a:rPr>
                        <a:t>件數</a:t>
                      </a:r>
                      <a:r>
                        <a:rPr lang="en-US" altLang="zh-TW" sz="1600" b="0" u="none" strike="noStrike" kern="1200" dirty="0">
                          <a:solidFill>
                            <a:srgbClr val="0070C0"/>
                          </a:solidFill>
                          <a:effectLst/>
                          <a:latin typeface="+mn-lt"/>
                          <a:ea typeface="+mn-ea"/>
                          <a:cs typeface="+mn-cs"/>
                        </a:rPr>
                        <a:t>(</a:t>
                      </a:r>
                      <a:r>
                        <a:rPr lang="zh-TW" altLang="en-US" sz="1600" b="0" u="none" strike="noStrike" kern="1200" dirty="0">
                          <a:solidFill>
                            <a:srgbClr val="0070C0"/>
                          </a:solidFill>
                          <a:effectLst/>
                          <a:latin typeface="+mn-lt"/>
                          <a:ea typeface="+mn-ea"/>
                          <a:cs typeface="+mn-cs"/>
                        </a:rPr>
                        <a:t>協辦</a:t>
                      </a:r>
                      <a:r>
                        <a:rPr lang="en-US" altLang="zh-TW" sz="1600" b="0" u="none" strike="noStrike" kern="1200" dirty="0">
                          <a:solidFill>
                            <a:srgbClr val="0070C0"/>
                          </a:solidFill>
                          <a:effectLst/>
                          <a:latin typeface="+mn-lt"/>
                          <a:ea typeface="+mn-ea"/>
                          <a:cs typeface="+mn-cs"/>
                        </a:rPr>
                        <a:t>)</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6</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5</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2</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4</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5626956"/>
                  </a:ext>
                </a:extLst>
              </a:tr>
              <a:tr h="306998">
                <a:tc vMerge="1">
                  <a:txBody>
                    <a:bodyPr/>
                    <a:lstStyle/>
                    <a:p>
                      <a:endParaRPr lang="zh-TW" altLang="en-US" dirty="0"/>
                    </a:p>
                  </a:txBody>
                  <a:tcPr/>
                </a:tc>
                <a:tc>
                  <a:txBody>
                    <a:bodyPr/>
                    <a:lstStyle/>
                    <a:p>
                      <a:pPr algn="l" fontAlgn="ctr"/>
                      <a:r>
                        <a:rPr lang="zh-TW" altLang="en-US" sz="1600" b="1" u="none" strike="noStrike" dirty="0">
                          <a:solidFill>
                            <a:schemeClr val="tx1">
                              <a:lumMod val="85000"/>
                              <a:lumOff val="15000"/>
                            </a:schemeClr>
                          </a:solidFill>
                          <a:effectLst/>
                        </a:rPr>
                        <a:t>件數</a:t>
                      </a:r>
                      <a:r>
                        <a:rPr lang="en-US" altLang="zh-TW" sz="1600" b="1" u="none" strike="noStrike" dirty="0">
                          <a:solidFill>
                            <a:schemeClr val="tx1">
                              <a:lumMod val="85000"/>
                              <a:lumOff val="15000"/>
                            </a:schemeClr>
                          </a:solidFill>
                          <a:effectLst/>
                        </a:rPr>
                        <a:t>(</a:t>
                      </a:r>
                      <a:r>
                        <a:rPr lang="zh-TW" altLang="en-US" sz="1600" b="1" u="none" strike="noStrike" dirty="0">
                          <a:solidFill>
                            <a:schemeClr val="tx1">
                              <a:lumMod val="85000"/>
                              <a:lumOff val="15000"/>
                            </a:schemeClr>
                          </a:solidFill>
                          <a:effectLst/>
                        </a:rPr>
                        <a:t>合計</a:t>
                      </a:r>
                      <a:r>
                        <a:rPr lang="en-US" altLang="zh-TW" sz="1600" b="1" u="none" strike="noStrike" dirty="0">
                          <a:solidFill>
                            <a:schemeClr val="tx1">
                              <a:lumMod val="85000"/>
                              <a:lumOff val="15000"/>
                            </a:schemeClr>
                          </a:solidFill>
                          <a:effectLst/>
                        </a:rPr>
                        <a:t>)</a:t>
                      </a:r>
                      <a:endPar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10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10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10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extLst>
                  <a:ext uri="{0D108BD9-81ED-4DB2-BD59-A6C34878D82A}">
                    <a16:rowId xmlns:a16="http://schemas.microsoft.com/office/drawing/2014/main" val="2265608053"/>
                  </a:ext>
                </a:extLst>
              </a:tr>
              <a:tr h="306998">
                <a:tc rowSpan="6">
                  <a:txBody>
                    <a:bodyPr/>
                    <a:lstStyle/>
                    <a:p>
                      <a:pPr algn="ctr"/>
                      <a:r>
                        <a:rPr lang="zh-TW" altLang="en-US" sz="1600" b="1" dirty="0"/>
                        <a:t>通過情形</a:t>
                      </a:r>
                    </a:p>
                  </a:txBody>
                  <a:tcPr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l" fontAlgn="ctr"/>
                      <a:r>
                        <a:rPr lang="zh-TW" altLang="en-US" sz="1600" b="0" u="none" strike="noStrike" dirty="0">
                          <a:solidFill>
                            <a:schemeClr val="tx1">
                              <a:lumMod val="85000"/>
                              <a:lumOff val="15000"/>
                            </a:schemeClr>
                          </a:solidFill>
                          <a:effectLst/>
                        </a:rPr>
                        <a:t>件數</a:t>
                      </a:r>
                      <a:r>
                        <a:rPr lang="en-US" altLang="zh-TW" sz="1600" b="0" u="none" strike="noStrike" kern="1200" dirty="0">
                          <a:solidFill>
                            <a:srgbClr val="0070C0"/>
                          </a:solidFill>
                          <a:effectLst/>
                          <a:latin typeface="+mn-lt"/>
                          <a:ea typeface="+mn-ea"/>
                          <a:cs typeface="+mn-cs"/>
                        </a:rPr>
                        <a:t>(</a:t>
                      </a:r>
                      <a:r>
                        <a:rPr lang="zh-TW" altLang="en-US" sz="1600" b="0" u="none" strike="noStrike" kern="1200" dirty="0">
                          <a:solidFill>
                            <a:srgbClr val="0070C0"/>
                          </a:solidFill>
                          <a:effectLst/>
                          <a:latin typeface="+mn-lt"/>
                          <a:ea typeface="+mn-ea"/>
                          <a:cs typeface="+mn-cs"/>
                        </a:rPr>
                        <a:t>主辦</a:t>
                      </a:r>
                      <a:r>
                        <a:rPr lang="en-US" altLang="zh-TW" sz="1600" b="0" u="none" strike="noStrike" kern="1200" dirty="0">
                          <a:solidFill>
                            <a:srgbClr val="0070C0"/>
                          </a:solidFill>
                          <a:effectLst/>
                          <a:latin typeface="+mn-lt"/>
                          <a:ea typeface="+mn-ea"/>
                          <a:cs typeface="+mn-cs"/>
                        </a:rPr>
                        <a:t>)</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1</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3</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3</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2</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0187459"/>
                  </a:ext>
                </a:extLst>
              </a:tr>
              <a:tr h="306998">
                <a:tc vMerge="1">
                  <a:txBody>
                    <a:bodyPr/>
                    <a:lstStyle/>
                    <a:p>
                      <a:endParaRPr lang="zh-TW" altLang="en-US" dirty="0"/>
                    </a:p>
                  </a:txBody>
                  <a:tcPr/>
                </a:tc>
                <a:tc>
                  <a:txBody>
                    <a:bodyPr/>
                    <a:lstStyle/>
                    <a:p>
                      <a:pPr algn="l" fontAlgn="ctr"/>
                      <a:r>
                        <a:rPr lang="zh-TW" altLang="en-US" sz="1600" b="0" u="none" strike="noStrike" dirty="0">
                          <a:solidFill>
                            <a:schemeClr val="tx1">
                              <a:lumMod val="85000"/>
                              <a:lumOff val="15000"/>
                            </a:schemeClr>
                          </a:solidFill>
                          <a:effectLst/>
                        </a:rPr>
                        <a:t>件數</a:t>
                      </a:r>
                      <a:r>
                        <a:rPr lang="en-US" altLang="zh-TW" sz="1600" b="0" u="none" strike="noStrike" kern="1200" dirty="0">
                          <a:solidFill>
                            <a:srgbClr val="0070C0"/>
                          </a:solidFill>
                          <a:effectLst/>
                          <a:latin typeface="+mn-lt"/>
                          <a:ea typeface="+mn-ea"/>
                          <a:cs typeface="+mn-cs"/>
                        </a:rPr>
                        <a:t>(</a:t>
                      </a:r>
                      <a:r>
                        <a:rPr lang="zh-TW" altLang="en-US" sz="1600" b="0" u="none" strike="noStrike" kern="1200" dirty="0">
                          <a:solidFill>
                            <a:srgbClr val="0070C0"/>
                          </a:solidFill>
                          <a:effectLst/>
                          <a:latin typeface="+mn-lt"/>
                          <a:ea typeface="+mn-ea"/>
                          <a:cs typeface="+mn-cs"/>
                        </a:rPr>
                        <a:t>協辦</a:t>
                      </a:r>
                      <a:r>
                        <a:rPr lang="en-US" altLang="zh-TW" sz="1600" b="0" u="none" strike="noStrike" kern="1200" dirty="0">
                          <a:solidFill>
                            <a:srgbClr val="0070C0"/>
                          </a:solidFill>
                          <a:effectLst/>
                          <a:latin typeface="+mn-lt"/>
                          <a:ea typeface="+mn-ea"/>
                          <a:cs typeface="+mn-cs"/>
                        </a:rPr>
                        <a:t>)</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5</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2</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1</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4</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05206709"/>
                  </a:ext>
                </a:extLst>
              </a:tr>
              <a:tr h="306998">
                <a:tc vMerge="1">
                  <a:txBody>
                    <a:bodyPr/>
                    <a:lstStyle/>
                    <a:p>
                      <a:endParaRPr lang="zh-TW" altLang="en-US" dirty="0"/>
                    </a:p>
                  </a:txBody>
                  <a:tcPr/>
                </a:tc>
                <a:tc>
                  <a:txBody>
                    <a:bodyPr/>
                    <a:lstStyle/>
                    <a:p>
                      <a:pPr algn="l" fontAlgn="ctr"/>
                      <a:r>
                        <a:rPr lang="zh-TW" altLang="en-US" sz="1600" b="1" u="none" strike="noStrike" dirty="0">
                          <a:solidFill>
                            <a:schemeClr val="tx1">
                              <a:lumMod val="85000"/>
                              <a:lumOff val="15000"/>
                            </a:schemeClr>
                          </a:solidFill>
                          <a:effectLst/>
                        </a:rPr>
                        <a:t>件數</a:t>
                      </a:r>
                      <a:r>
                        <a:rPr lang="en-US" altLang="zh-TW" sz="1600" b="1" u="none" strike="noStrike" dirty="0">
                          <a:solidFill>
                            <a:schemeClr val="tx1">
                              <a:lumMod val="85000"/>
                              <a:lumOff val="15000"/>
                            </a:schemeClr>
                          </a:solidFill>
                          <a:effectLst/>
                        </a:rPr>
                        <a:t>(</a:t>
                      </a:r>
                      <a:r>
                        <a:rPr lang="zh-TW" altLang="en-US" sz="1600" b="1" u="none" strike="noStrike" dirty="0">
                          <a:solidFill>
                            <a:schemeClr val="tx1">
                              <a:lumMod val="85000"/>
                              <a:lumOff val="15000"/>
                            </a:schemeClr>
                          </a:solidFill>
                          <a:effectLst/>
                        </a:rPr>
                        <a:t>合計</a:t>
                      </a:r>
                      <a:r>
                        <a:rPr lang="en-US" altLang="zh-TW" sz="1600" b="1" u="none" strike="noStrike" dirty="0">
                          <a:solidFill>
                            <a:schemeClr val="tx1">
                              <a:lumMod val="85000"/>
                              <a:lumOff val="15000"/>
                            </a:schemeClr>
                          </a:solidFill>
                          <a:effectLst/>
                        </a:rPr>
                        <a:t>)</a:t>
                      </a:r>
                      <a:endPar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6</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5</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4</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6</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5">
                        <a:alpha val="40000"/>
                      </a:schemeClr>
                    </a:solidFill>
                  </a:tcPr>
                </a:tc>
                <a:extLst>
                  <a:ext uri="{0D108BD9-81ED-4DB2-BD59-A6C34878D82A}">
                    <a16:rowId xmlns:a16="http://schemas.microsoft.com/office/drawing/2014/main" val="4042599438"/>
                  </a:ext>
                </a:extLst>
              </a:tr>
              <a:tr h="306998">
                <a:tc vMerge="1">
                  <a:txBody>
                    <a:bodyPr/>
                    <a:lstStyle/>
                    <a:p>
                      <a:endParaRPr lang="zh-TW" altLang="en-US"/>
                    </a:p>
                  </a:txBody>
                  <a:tcPr/>
                </a:tc>
                <a:tc>
                  <a:txBody>
                    <a:bodyPr/>
                    <a:lstStyle/>
                    <a:p>
                      <a:pPr algn="l" fontAlgn="ctr"/>
                      <a:r>
                        <a:rPr lang="zh-TW" altLang="en-US" sz="1600" b="1" u="none" strike="noStrike" dirty="0">
                          <a:solidFill>
                            <a:schemeClr val="tx1">
                              <a:lumMod val="85000"/>
                              <a:lumOff val="15000"/>
                            </a:schemeClr>
                          </a:solidFill>
                          <a:effectLst/>
                        </a:rPr>
                        <a:t>過案率</a:t>
                      </a:r>
                      <a:r>
                        <a:rPr lang="en-US" altLang="zh-TW" sz="1600" b="1" u="none" strike="noStrike" dirty="0">
                          <a:solidFill>
                            <a:schemeClr val="tx1">
                              <a:lumMod val="85000"/>
                              <a:lumOff val="15000"/>
                            </a:schemeClr>
                          </a:solidFill>
                          <a:effectLst/>
                        </a:rPr>
                        <a:t>(</a:t>
                      </a:r>
                      <a:r>
                        <a:rPr lang="zh-TW" altLang="en-US" sz="1600" b="1" u="none" strike="noStrike" dirty="0">
                          <a:solidFill>
                            <a:schemeClr val="tx1">
                              <a:lumMod val="85000"/>
                              <a:lumOff val="15000"/>
                            </a:schemeClr>
                          </a:solidFill>
                          <a:effectLst/>
                        </a:rPr>
                        <a:t>合計</a:t>
                      </a:r>
                      <a:r>
                        <a:rPr lang="en-US" altLang="zh-TW" sz="1600" b="1" u="none" strike="noStrike" dirty="0">
                          <a:solidFill>
                            <a:schemeClr val="tx1">
                              <a:lumMod val="85000"/>
                              <a:lumOff val="15000"/>
                            </a:schemeClr>
                          </a:solidFill>
                          <a:effectLst/>
                        </a:rPr>
                        <a:t>)</a:t>
                      </a:r>
                      <a:endPar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60%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50%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40%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60%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8758777"/>
                  </a:ext>
                </a:extLst>
              </a:tr>
              <a:tr h="306998">
                <a:tc vMerge="1">
                  <a:txBody>
                    <a:bodyPr/>
                    <a:lstStyle/>
                    <a:p>
                      <a:endParaRPr lang="zh-TW" altLang="en-US" dirty="0"/>
                    </a:p>
                  </a:txBody>
                  <a:tcPr/>
                </a:tc>
                <a:tc>
                  <a:txBody>
                    <a:bodyPr/>
                    <a:lstStyle/>
                    <a:p>
                      <a:pPr algn="l" fontAlgn="ctr"/>
                      <a:r>
                        <a:rPr lang="zh-TW" altLang="en-US" sz="1600" b="0" u="none" strike="noStrike" dirty="0">
                          <a:solidFill>
                            <a:schemeClr val="tx1">
                              <a:lumMod val="85000"/>
                              <a:lumOff val="15000"/>
                            </a:schemeClr>
                          </a:solidFill>
                          <a:effectLst/>
                        </a:rPr>
                        <a:t>過案率</a:t>
                      </a:r>
                      <a:r>
                        <a:rPr lang="en-US" altLang="zh-TW" sz="1600" b="0" u="none" strike="noStrike" dirty="0">
                          <a:solidFill>
                            <a:schemeClr val="tx1">
                              <a:lumMod val="85000"/>
                              <a:lumOff val="15000"/>
                            </a:schemeClr>
                          </a:solidFill>
                          <a:effectLst/>
                        </a:rPr>
                        <a:t>(</a:t>
                      </a:r>
                      <a:r>
                        <a:rPr lang="zh-TW" altLang="en-US" sz="1600" b="0" u="none" strike="noStrike" dirty="0">
                          <a:solidFill>
                            <a:schemeClr val="tx1">
                              <a:lumMod val="85000"/>
                              <a:lumOff val="15000"/>
                            </a:schemeClr>
                          </a:solidFill>
                          <a:effectLst/>
                        </a:rPr>
                        <a:t>主辦</a:t>
                      </a:r>
                      <a:r>
                        <a:rPr lang="en-US" altLang="zh-TW" sz="1600" b="0" u="none" strike="noStrike" dirty="0">
                          <a:solidFill>
                            <a:schemeClr val="tx1">
                              <a:lumMod val="85000"/>
                              <a:lumOff val="15000"/>
                            </a:schemeClr>
                          </a:solidFill>
                          <a:effectLst/>
                        </a:rPr>
                        <a:t>)</a:t>
                      </a:r>
                      <a:endPar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25%</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60%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38%</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33%</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6078524"/>
                  </a:ext>
                </a:extLst>
              </a:tr>
              <a:tr h="306998">
                <a:tc vMerge="1">
                  <a:txBody>
                    <a:bodyPr/>
                    <a:lstStyle/>
                    <a:p>
                      <a:endParaRPr lang="zh-TW" altLang="en-US" dirty="0"/>
                    </a:p>
                  </a:txBody>
                  <a:tcPr/>
                </a:tc>
                <a:tc>
                  <a:txBody>
                    <a:bodyPr/>
                    <a:lstStyle/>
                    <a:p>
                      <a:pPr algn="l" fontAlgn="ctr"/>
                      <a:r>
                        <a:rPr lang="zh-TW" altLang="en-US" sz="1600" b="0" u="none" strike="noStrike" dirty="0">
                          <a:solidFill>
                            <a:schemeClr val="tx1">
                              <a:lumMod val="85000"/>
                              <a:lumOff val="15000"/>
                            </a:schemeClr>
                          </a:solidFill>
                          <a:effectLst/>
                        </a:rPr>
                        <a:t>過案率</a:t>
                      </a:r>
                      <a:r>
                        <a:rPr lang="en-US" altLang="zh-TW" sz="1600" b="0" u="none" strike="noStrike" dirty="0">
                          <a:solidFill>
                            <a:schemeClr val="tx1">
                              <a:lumMod val="85000"/>
                              <a:lumOff val="15000"/>
                            </a:schemeClr>
                          </a:solidFill>
                          <a:effectLst/>
                        </a:rPr>
                        <a:t>(</a:t>
                      </a:r>
                      <a:r>
                        <a:rPr lang="zh-TW" altLang="en-US" sz="1600" b="0" u="none" strike="noStrike" dirty="0">
                          <a:solidFill>
                            <a:schemeClr val="tx1">
                              <a:lumMod val="85000"/>
                              <a:lumOff val="15000"/>
                            </a:schemeClr>
                          </a:solidFill>
                          <a:effectLst/>
                        </a:rPr>
                        <a:t>協辦</a:t>
                      </a:r>
                      <a:r>
                        <a:rPr lang="en-US" altLang="zh-TW" sz="1600" b="0" u="none" strike="noStrike" dirty="0">
                          <a:solidFill>
                            <a:schemeClr val="tx1">
                              <a:lumMod val="85000"/>
                              <a:lumOff val="15000"/>
                            </a:schemeClr>
                          </a:solidFill>
                          <a:effectLst/>
                        </a:rPr>
                        <a:t>)</a:t>
                      </a:r>
                      <a:endPar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83%</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40%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50%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100%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6701855"/>
                  </a:ext>
                </a:extLst>
              </a:tr>
              <a:tr h="306998">
                <a:tc rowSpan="3">
                  <a:txBody>
                    <a:bodyPr/>
                    <a:lstStyle/>
                    <a:p>
                      <a:pPr algn="ctr"/>
                      <a:r>
                        <a:rPr lang="zh-TW" altLang="en-US" sz="1600" b="1" dirty="0"/>
                        <a:t>核定經費</a:t>
                      </a:r>
                    </a:p>
                  </a:txBody>
                  <a:tcPr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l" fontAlgn="ctr"/>
                      <a:r>
                        <a:rPr lang="zh-TW" altLang="en-US" sz="1600" b="1" u="none" strike="noStrike" dirty="0">
                          <a:solidFill>
                            <a:schemeClr val="tx1">
                              <a:lumMod val="85000"/>
                              <a:lumOff val="15000"/>
                            </a:schemeClr>
                          </a:solidFill>
                          <a:effectLst/>
                        </a:rPr>
                        <a:t>申請院補助經費</a:t>
                      </a:r>
                      <a:r>
                        <a:rPr lang="en-US" altLang="zh-TW" sz="1600" b="1" u="none" strike="noStrike" dirty="0">
                          <a:solidFill>
                            <a:schemeClr val="tx1">
                              <a:lumMod val="85000"/>
                              <a:lumOff val="15000"/>
                            </a:schemeClr>
                          </a:solidFill>
                          <a:effectLst/>
                        </a:rPr>
                        <a:t>(</a:t>
                      </a:r>
                      <a:r>
                        <a:rPr lang="zh-TW" altLang="en-US" sz="1600" b="1" u="none" strike="noStrike" dirty="0">
                          <a:solidFill>
                            <a:schemeClr val="tx1">
                              <a:lumMod val="85000"/>
                              <a:lumOff val="15000"/>
                            </a:schemeClr>
                          </a:solidFill>
                          <a:effectLst/>
                        </a:rPr>
                        <a:t>過案</a:t>
                      </a:r>
                      <a:r>
                        <a:rPr lang="en-US" altLang="zh-TW" sz="1600" b="1" u="none" strike="noStrike" dirty="0">
                          <a:solidFill>
                            <a:schemeClr val="tx1">
                              <a:lumMod val="85000"/>
                              <a:lumOff val="15000"/>
                            </a:schemeClr>
                          </a:solidFill>
                          <a:effectLst/>
                        </a:rPr>
                        <a:t>)</a:t>
                      </a:r>
                      <a:endPar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25,500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41,000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27,000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29,818</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667751346"/>
                  </a:ext>
                </a:extLst>
              </a:tr>
              <a:tr h="306998">
                <a:tc vMerge="1">
                  <a:txBody>
                    <a:bodyPr/>
                    <a:lstStyle/>
                    <a:p>
                      <a:r>
                        <a:rPr lang="zh-TW" altLang="en-US" sz="1600" dirty="0"/>
                        <a:t>核定經費</a:t>
                      </a:r>
                    </a:p>
                  </a:txBody>
                  <a:tcPr/>
                </a:tc>
                <a:tc>
                  <a:txBody>
                    <a:bodyPr/>
                    <a:lstStyle/>
                    <a:p>
                      <a:pPr algn="l" fontAlgn="ctr"/>
                      <a:r>
                        <a:rPr lang="zh-TW" altLang="en-US" sz="1600" b="1" u="none" strike="noStrike" dirty="0">
                          <a:solidFill>
                            <a:schemeClr val="tx1">
                              <a:lumMod val="85000"/>
                              <a:lumOff val="15000"/>
                            </a:schemeClr>
                          </a:solidFill>
                          <a:effectLst/>
                        </a:rPr>
                        <a:t>院核定補助經費</a:t>
                      </a:r>
                      <a:endParaRPr lang="zh-TW" altLang="en-US"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17,874</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40,404</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22,703</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17,096</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232800482"/>
                  </a:ext>
                </a:extLst>
              </a:tr>
              <a:tr h="306998">
                <a:tc vMerge="1">
                  <a:txBody>
                    <a:bodyPr/>
                    <a:lstStyle/>
                    <a:p>
                      <a:endParaRPr lang="zh-TW" altLang="en-US" dirty="0"/>
                    </a:p>
                  </a:txBody>
                  <a:tcPr/>
                </a:tc>
                <a:tc>
                  <a:txBody>
                    <a:bodyPr/>
                    <a:lstStyle/>
                    <a:p>
                      <a:pPr algn="l" fontAlgn="ctr"/>
                      <a:r>
                        <a:rPr lang="zh-TW" altLang="en-US" sz="1600" b="1" u="none" strike="noStrike" dirty="0">
                          <a:solidFill>
                            <a:schemeClr val="tx1">
                              <a:lumMod val="85000"/>
                              <a:lumOff val="15000"/>
                            </a:schemeClr>
                          </a:solidFill>
                          <a:effectLst/>
                        </a:rPr>
                        <a:t>院核定補助經費比例</a:t>
                      </a:r>
                      <a:endParaRPr lang="zh-TW" altLang="en-US" sz="1600" b="1"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70%</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99%</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84%</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57%</a:t>
                      </a:r>
                    </a:p>
                  </a:txBody>
                  <a:tcPr marL="9525" marR="9525" marT="9525"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932019286"/>
                  </a:ext>
                </a:extLst>
              </a:tr>
            </a:tbl>
          </a:graphicData>
        </a:graphic>
      </p:graphicFrame>
      <p:sp>
        <p:nvSpPr>
          <p:cNvPr id="7" name="矩形 6">
            <a:extLst>
              <a:ext uri="{FF2B5EF4-FFF2-40B4-BE49-F238E27FC236}">
                <a16:creationId xmlns:a16="http://schemas.microsoft.com/office/drawing/2014/main" id="{F6350C73-529A-497A-81C6-970A49600EEB}"/>
              </a:ext>
            </a:extLst>
          </p:cNvPr>
          <p:cNvSpPr/>
          <p:nvPr/>
        </p:nvSpPr>
        <p:spPr bwMode="auto">
          <a:xfrm>
            <a:off x="8333715" y="2426592"/>
            <a:ext cx="1342497" cy="4019256"/>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pitchFamily="18" charset="-120"/>
            </a:endParaRPr>
          </a:p>
        </p:txBody>
      </p:sp>
      <p:sp>
        <p:nvSpPr>
          <p:cNvPr id="8" name="語音泡泡: 圓角矩形 7">
            <a:extLst>
              <a:ext uri="{FF2B5EF4-FFF2-40B4-BE49-F238E27FC236}">
                <a16:creationId xmlns:a16="http://schemas.microsoft.com/office/drawing/2014/main" id="{AE90E445-49B6-45F7-9F9C-49BE2843FBA5}"/>
              </a:ext>
            </a:extLst>
          </p:cNvPr>
          <p:cNvSpPr/>
          <p:nvPr/>
        </p:nvSpPr>
        <p:spPr bwMode="auto">
          <a:xfrm>
            <a:off x="9795850" y="2297317"/>
            <a:ext cx="2043065" cy="1278802"/>
          </a:xfrm>
          <a:prstGeom prst="wedgeRoundRectCallout">
            <a:avLst>
              <a:gd name="adj1" fmla="val -70909"/>
              <a:gd name="adj2" fmla="val 2500"/>
              <a:gd name="adj3" fmla="val 16667"/>
            </a:avLst>
          </a:prstGeom>
          <a:solidFill>
            <a:schemeClr val="accent1"/>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en-US" altLang="zh-TW" sz="1600" b="1" dirty="0">
                <a:latin typeface="+mn-ea"/>
                <a:ea typeface="+mn-ea"/>
              </a:rPr>
              <a:t>FY114</a:t>
            </a:r>
            <a:r>
              <a:rPr lang="zh-TW" altLang="en-US" sz="1600" b="1" dirty="0">
                <a:latin typeface="+mn-ea"/>
                <a:ea typeface="+mn-ea"/>
                <a:cs typeface="Times New Roman" panose="02020603050405020304" pitchFamily="18" charset="0"/>
              </a:rPr>
              <a:t>主題型前瞻中心各領域提案</a:t>
            </a:r>
            <a:r>
              <a:rPr lang="en-US" altLang="zh-TW" sz="1600" b="1" dirty="0">
                <a:latin typeface="+mn-ea"/>
                <a:ea typeface="+mn-ea"/>
                <a:cs typeface="Times New Roman" panose="02020603050405020304" pitchFamily="18" charset="0"/>
              </a:rPr>
              <a:t>:</a:t>
            </a:r>
          </a:p>
          <a:p>
            <a:pPr algn="ctr" eaLnBrk="1" hangingPunct="1"/>
            <a:r>
              <a:rPr lang="zh-TW" altLang="en-US" sz="1600" b="1" u="sng" dirty="0">
                <a:solidFill>
                  <a:srgbClr val="0000FF"/>
                </a:solidFill>
                <a:latin typeface="+mn-ea"/>
                <a:ea typeface="+mn-ea"/>
                <a:cs typeface="Times New Roman" panose="02020603050405020304" pitchFamily="18" charset="0"/>
              </a:rPr>
              <a:t>主辦上限</a:t>
            </a:r>
            <a:r>
              <a:rPr lang="en-US" altLang="zh-TW" sz="1600" b="1" u="sng" dirty="0">
                <a:solidFill>
                  <a:srgbClr val="0000FF"/>
                </a:solidFill>
                <a:latin typeface="+mn-ea"/>
                <a:ea typeface="+mn-ea"/>
                <a:cs typeface="Times New Roman" panose="02020603050405020304" pitchFamily="18" charset="0"/>
              </a:rPr>
              <a:t>1</a:t>
            </a:r>
            <a:r>
              <a:rPr lang="zh-TW" altLang="en-US" sz="1600" b="1" u="sng" dirty="0">
                <a:solidFill>
                  <a:srgbClr val="0000FF"/>
                </a:solidFill>
                <a:latin typeface="+mn-ea"/>
                <a:ea typeface="+mn-ea"/>
                <a:cs typeface="Times New Roman" panose="02020603050405020304" pitchFamily="18" charset="0"/>
              </a:rPr>
              <a:t>案</a:t>
            </a:r>
            <a:br>
              <a:rPr lang="en-US" altLang="zh-TW" sz="1600" b="0" dirty="0">
                <a:latin typeface="+mn-ea"/>
                <a:ea typeface="+mn-ea"/>
                <a:cs typeface="Times New Roman" panose="02020603050405020304" pitchFamily="18" charset="0"/>
              </a:rPr>
            </a:br>
            <a:r>
              <a:rPr lang="en-US" altLang="zh-TW" sz="1300" b="1" dirty="0">
                <a:solidFill>
                  <a:srgbClr val="7030A0"/>
                </a:solidFill>
                <a:latin typeface="+mn-ea"/>
                <a:ea typeface="+mn-ea"/>
                <a:cs typeface="Times New Roman" panose="02020603050405020304" pitchFamily="18" charset="0"/>
              </a:rPr>
              <a:t>(FY113</a:t>
            </a:r>
            <a:r>
              <a:rPr lang="zh-TW" altLang="en-US" sz="1300" b="1" dirty="0">
                <a:solidFill>
                  <a:srgbClr val="7030A0"/>
                </a:solidFill>
                <a:latin typeface="+mn-ea"/>
                <a:ea typeface="+mn-ea"/>
                <a:cs typeface="Times New Roman" panose="02020603050405020304" pitchFamily="18" charset="0"/>
              </a:rPr>
              <a:t>中心</a:t>
            </a:r>
            <a:r>
              <a:rPr lang="en-US" altLang="zh-TW" sz="1300" b="1" dirty="0">
                <a:solidFill>
                  <a:srgbClr val="7030A0"/>
                </a:solidFill>
                <a:latin typeface="+mn-ea"/>
                <a:ea typeface="+mn-ea"/>
                <a:cs typeface="Times New Roman" panose="02020603050405020304" pitchFamily="18" charset="0"/>
              </a:rPr>
              <a:t>A</a:t>
            </a:r>
            <a:r>
              <a:rPr lang="zh-TW" altLang="en-US" sz="1300" b="1" dirty="0">
                <a:solidFill>
                  <a:srgbClr val="7030A0"/>
                </a:solidFill>
                <a:latin typeface="+mn-ea"/>
                <a:ea typeface="+mn-ea"/>
                <a:cs typeface="Times New Roman" panose="02020603050405020304" pitchFamily="18" charset="0"/>
              </a:rPr>
              <a:t>領域</a:t>
            </a:r>
            <a:endParaRPr lang="en-US" altLang="zh-TW" sz="1300" b="1" dirty="0">
              <a:solidFill>
                <a:srgbClr val="7030A0"/>
              </a:solidFill>
              <a:latin typeface="+mn-ea"/>
              <a:ea typeface="+mn-ea"/>
              <a:cs typeface="Times New Roman" panose="02020603050405020304" pitchFamily="18" charset="0"/>
            </a:endParaRPr>
          </a:p>
          <a:p>
            <a:pPr algn="ctr" eaLnBrk="1" hangingPunct="1"/>
            <a:r>
              <a:rPr lang="zh-TW" altLang="en-US" sz="1300" b="1" dirty="0">
                <a:solidFill>
                  <a:srgbClr val="7030A0"/>
                </a:solidFill>
                <a:latin typeface="+mn-ea"/>
                <a:ea typeface="+mn-ea"/>
                <a:cs typeface="Times New Roman" panose="02020603050405020304" pitchFamily="18" charset="0"/>
              </a:rPr>
              <a:t>主題型主辦</a:t>
            </a:r>
            <a:r>
              <a:rPr lang="en-US" altLang="zh-TW" sz="1300" b="1" dirty="0">
                <a:solidFill>
                  <a:srgbClr val="7030A0"/>
                </a:solidFill>
                <a:latin typeface="+mn-ea"/>
                <a:ea typeface="+mn-ea"/>
                <a:cs typeface="Times New Roman" panose="02020603050405020304" pitchFamily="18" charset="0"/>
              </a:rPr>
              <a:t>3</a:t>
            </a:r>
            <a:r>
              <a:rPr lang="zh-TW" altLang="en-US" sz="1300" b="1" dirty="0">
                <a:solidFill>
                  <a:srgbClr val="7030A0"/>
                </a:solidFill>
                <a:latin typeface="+mn-ea"/>
                <a:ea typeface="+mn-ea"/>
                <a:cs typeface="Times New Roman" panose="02020603050405020304" pitchFamily="18" charset="0"/>
              </a:rPr>
              <a:t>案</a:t>
            </a:r>
            <a:r>
              <a:rPr lang="en-US" altLang="zh-TW" sz="1300" b="1" dirty="0">
                <a:solidFill>
                  <a:srgbClr val="7030A0"/>
                </a:solidFill>
                <a:latin typeface="+mn-ea"/>
                <a:ea typeface="+mn-ea"/>
                <a:cs typeface="Times New Roman" panose="02020603050405020304" pitchFamily="18" charset="0"/>
              </a:rPr>
              <a:t>)</a:t>
            </a:r>
            <a:endParaRPr kumimoji="1" lang="zh-TW" altLang="en-US" sz="1300" b="1" i="0" u="none" strike="noStrike" cap="none" normalizeH="0" baseline="0" dirty="0">
              <a:ln>
                <a:noFill/>
              </a:ln>
              <a:solidFill>
                <a:srgbClr val="7030A0"/>
              </a:solidFill>
              <a:effectLst/>
              <a:latin typeface="Arial" charset="0"/>
              <a:ea typeface="新細明體" pitchFamily="18" charset="-120"/>
            </a:endParaRPr>
          </a:p>
          <a:p>
            <a:pPr algn="ctr" eaLnBrk="1" hangingPunct="1"/>
            <a:endParaRPr kumimoji="1" lang="zh-TW" altLang="en-US" sz="1800" b="0" i="0" u="none" strike="noStrike" cap="none" normalizeH="0" baseline="0" dirty="0">
              <a:ln>
                <a:noFill/>
              </a:ln>
              <a:solidFill>
                <a:schemeClr val="tx1"/>
              </a:solidFill>
              <a:effectLst/>
              <a:latin typeface="Arial" charset="0"/>
              <a:ea typeface="新細明體" pitchFamily="18" charset="-120"/>
            </a:endParaRPr>
          </a:p>
        </p:txBody>
      </p:sp>
    </p:spTree>
    <p:extLst>
      <p:ext uri="{BB962C8B-B14F-4D97-AF65-F5344CB8AC3E}">
        <p14:creationId xmlns:p14="http://schemas.microsoft.com/office/powerpoint/2010/main" val="225093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0BFB94E-5657-4D3D-B7AA-65BA847EA1B7}"/>
              </a:ext>
            </a:extLst>
          </p:cNvPr>
          <p:cNvSpPr>
            <a:spLocks noGrp="1"/>
          </p:cNvSpPr>
          <p:nvPr>
            <p:ph type="sldNum" sz="quarter" idx="10"/>
          </p:nvPr>
        </p:nvSpPr>
        <p:spPr/>
        <p:txBody>
          <a:bodyPr/>
          <a:lstStyle/>
          <a:p>
            <a:pPr>
              <a:defRPr/>
            </a:pPr>
            <a:fld id="{1A71FFAD-F905-4792-971B-681FA4F61CA8}" type="slidenum">
              <a:rPr lang="en-US" altLang="zh-TW" smtClean="0"/>
              <a:pPr>
                <a:defRPr/>
              </a:pPr>
              <a:t>20</a:t>
            </a:fld>
            <a:endParaRPr lang="en-US" altLang="zh-TW"/>
          </a:p>
        </p:txBody>
      </p:sp>
      <p:sp>
        <p:nvSpPr>
          <p:cNvPr id="4" name="標題 5">
            <a:extLst>
              <a:ext uri="{FF2B5EF4-FFF2-40B4-BE49-F238E27FC236}">
                <a16:creationId xmlns:a16="http://schemas.microsoft.com/office/drawing/2014/main" id="{E00F85CE-0530-40C3-89D7-B28D5F8BE2C2}"/>
              </a:ext>
            </a:extLst>
          </p:cNvPr>
          <p:cNvSpPr>
            <a:spLocks noGrp="1"/>
          </p:cNvSpPr>
          <p:nvPr>
            <p:ph type="title"/>
          </p:nvPr>
        </p:nvSpPr>
        <p:spPr>
          <a:xfrm>
            <a:off x="601663" y="265113"/>
            <a:ext cx="11045825" cy="941387"/>
          </a:xfrm>
        </p:spPr>
        <p:txBody>
          <a:bodyPr/>
          <a:lstStyle/>
          <a:p>
            <a:pPr algn="ctr"/>
            <a:r>
              <a:rPr lang="en-US" altLang="zh-TW" sz="3600" b="1" dirty="0">
                <a:solidFill>
                  <a:srgbClr val="00B1B3"/>
                </a:solidFill>
                <a:latin typeface="微軟正黑體"/>
              </a:rPr>
              <a:t>(D</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zh-TW" altLang="en-US" b="1" dirty="0">
                <a:solidFill>
                  <a:srgbClr val="00B1B3"/>
                </a:solidFill>
                <a:latin typeface="微軟正黑體"/>
              </a:rPr>
              <a:t>主題型</a:t>
            </a:r>
            <a:r>
              <a:rPr lang="en-US" altLang="zh-TW" b="1" dirty="0">
                <a:solidFill>
                  <a:srgbClr val="00B1B3"/>
                </a:solidFill>
                <a:latin typeface="微軟正黑體"/>
              </a:rPr>
              <a:t>/</a:t>
            </a:r>
            <a:r>
              <a:rPr lang="en-US" altLang="zh-TW" sz="3600" b="1" dirty="0">
                <a:solidFill>
                  <a:srgbClr val="00B1B3"/>
                </a:solidFill>
                <a:latin typeface="微軟正黑體"/>
              </a:rPr>
              <a:t>FY114</a:t>
            </a:r>
            <a:r>
              <a:rPr lang="zh-TW" altLang="en-US" b="1" dirty="0">
                <a:solidFill>
                  <a:srgbClr val="00B1B3"/>
                </a:solidFill>
                <a:latin typeface="微軟正黑體"/>
              </a:rPr>
              <a:t>院級前瞻提案之審查意見</a:t>
            </a:r>
            <a:r>
              <a:rPr lang="en-US" altLang="zh-TW" sz="2800" b="1" dirty="0">
                <a:solidFill>
                  <a:srgbClr val="00B1B3"/>
                </a:solidFill>
                <a:latin typeface="微軟正黑體"/>
              </a:rPr>
              <a:t>(2/2)</a:t>
            </a:r>
            <a:endParaRPr lang="zh-TW" altLang="en-US" sz="2800" b="1" dirty="0">
              <a:solidFill>
                <a:srgbClr val="00B1B3"/>
              </a:solidFill>
              <a:latin typeface="微軟正黑體"/>
            </a:endParaRPr>
          </a:p>
        </p:txBody>
      </p:sp>
      <p:graphicFrame>
        <p:nvGraphicFramePr>
          <p:cNvPr id="12" name="表格 12">
            <a:extLst>
              <a:ext uri="{FF2B5EF4-FFF2-40B4-BE49-F238E27FC236}">
                <a16:creationId xmlns:a16="http://schemas.microsoft.com/office/drawing/2014/main" id="{AD88762C-BE69-459F-BD92-C93F25566EA3}"/>
              </a:ext>
            </a:extLst>
          </p:cNvPr>
          <p:cNvGraphicFramePr>
            <a:graphicFrameLocks noGrp="1"/>
          </p:cNvGraphicFramePr>
          <p:nvPr>
            <p:extLst>
              <p:ext uri="{D42A27DB-BD31-4B8C-83A1-F6EECF244321}">
                <p14:modId xmlns:p14="http://schemas.microsoft.com/office/powerpoint/2010/main" val="476180175"/>
              </p:ext>
            </p:extLst>
          </p:nvPr>
        </p:nvGraphicFramePr>
        <p:xfrm>
          <a:off x="1072707" y="1334349"/>
          <a:ext cx="10046586" cy="4204305"/>
        </p:xfrm>
        <a:graphic>
          <a:graphicData uri="http://schemas.openxmlformats.org/drawingml/2006/table">
            <a:tbl>
              <a:tblPr firstRow="1" bandRow="1">
                <a:tableStyleId>{85BE263C-DBD7-4A20-BB59-AAB30ACAA65A}</a:tableStyleId>
              </a:tblPr>
              <a:tblGrid>
                <a:gridCol w="1005307">
                  <a:extLst>
                    <a:ext uri="{9D8B030D-6E8A-4147-A177-3AD203B41FA5}">
                      <a16:colId xmlns:a16="http://schemas.microsoft.com/office/drawing/2014/main" val="2925747833"/>
                    </a:ext>
                  </a:extLst>
                </a:gridCol>
                <a:gridCol w="1229279">
                  <a:extLst>
                    <a:ext uri="{9D8B030D-6E8A-4147-A177-3AD203B41FA5}">
                      <a16:colId xmlns:a16="http://schemas.microsoft.com/office/drawing/2014/main" val="4206078292"/>
                    </a:ext>
                  </a:extLst>
                </a:gridCol>
                <a:gridCol w="7812000">
                  <a:extLst>
                    <a:ext uri="{9D8B030D-6E8A-4147-A177-3AD203B41FA5}">
                      <a16:colId xmlns:a16="http://schemas.microsoft.com/office/drawing/2014/main" val="116572140"/>
                    </a:ext>
                  </a:extLst>
                </a:gridCol>
              </a:tblGrid>
              <a:tr h="460305">
                <a:tc>
                  <a:txBody>
                    <a:bodyPr/>
                    <a:lstStyle/>
                    <a:p>
                      <a:pPr algn="l"/>
                      <a:endParaRPr lang="zh-TW" altLang="en-US" dirty="0"/>
                    </a:p>
                  </a:txBody>
                  <a:tcPr anchor="ctr">
                    <a:lnL w="6350" cap="flat" cmpd="sng" algn="ctr">
                      <a:solidFill>
                        <a:schemeClr val="accent3">
                          <a:lumMod val="50000"/>
                        </a:schemeClr>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02174"/>
                  </a:ext>
                </a:extLst>
              </a:tr>
              <a:tr h="5400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初審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(10/7)</a:t>
                      </a:r>
                    </a:p>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A</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0" lvl="0" indent="0">
                        <a:buFont typeface="Arial" panose="020B0604020202020204" pitchFamily="34" charset="0"/>
                        <a:buNone/>
                      </a:pPr>
                      <a:r>
                        <a:rPr lang="zh-TW" altLang="zh-TW" sz="1800" kern="1200" dirty="0">
                          <a:solidFill>
                            <a:schemeClr val="dk1"/>
                          </a:solidFill>
                          <a:effectLst/>
                          <a:latin typeface="+mn-lt"/>
                          <a:ea typeface="+mn-ea"/>
                          <a:cs typeface="+mn-cs"/>
                        </a:rPr>
                        <a:t>產品或是裝置的具象不夠清楚。</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02614658"/>
                  </a:ext>
                </a:extLst>
              </a:tr>
              <a:tr h="684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B</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助行器的挑戰點為何？</a:t>
                      </a:r>
                      <a:r>
                        <a:rPr lang="en-US" altLang="zh-TW" sz="1800" kern="1200" dirty="0">
                          <a:solidFill>
                            <a:schemeClr val="dk1"/>
                          </a:solidFill>
                          <a:effectLst/>
                          <a:latin typeface="+mn-lt"/>
                          <a:ea typeface="+mn-ea"/>
                          <a:cs typeface="+mn-cs"/>
                        </a:rPr>
                        <a:t>Sensor? Actuator</a:t>
                      </a:r>
                      <a:r>
                        <a:rPr lang="zh-TW" altLang="zh-TW" sz="1800" kern="1200" dirty="0">
                          <a:solidFill>
                            <a:schemeClr val="dk1"/>
                          </a:solidFill>
                          <a:effectLst/>
                          <a:latin typeface="+mn-lt"/>
                          <a:ea typeface="+mn-ea"/>
                          <a:cs typeface="+mn-cs"/>
                        </a:rPr>
                        <a:t>？</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鋼索驅動機構會是主流？</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0477435"/>
                  </a:ext>
                </a:extLst>
              </a:tr>
              <a:tr h="1260000">
                <a:tc vMerge="1">
                  <a:txBody>
                    <a:bodyPr/>
                    <a:lstStyle/>
                    <a:p>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C</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挑戰的技術困難點不清楚？鋼索如何協助行走？</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如何跟既有輔助整合？</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助行跟復健的設計不同，復健需更多協助，訓練肌肉的細節。</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讓人穩定站起，往前行走是重要工作議，但目前資訊無法與可行性連結。</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0961139"/>
                  </a:ext>
                </a:extLst>
              </a:tr>
              <a:tr h="1260000">
                <a:tc vMerge="1">
                  <a:txBody>
                    <a:bodyPr/>
                    <a:lstStyle/>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D</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建議強化相關研究之比較，尤以各式步態訓練方法及優劣與應用情境。</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所列系統架構動態穩定性需確認。</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宜說明此開發之具體應用情境，以及所創造之韌性提升價值。</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宜先定義目標之</a:t>
                      </a:r>
                      <a:r>
                        <a:rPr lang="en-US" altLang="zh-TW" sz="1800" kern="1200" dirty="0">
                          <a:solidFill>
                            <a:schemeClr val="dk1"/>
                          </a:solidFill>
                          <a:effectLst/>
                          <a:latin typeface="+mn-lt"/>
                          <a:ea typeface="+mn-ea"/>
                          <a:cs typeface="+mn-cs"/>
                        </a:rPr>
                        <a:t>intended use</a:t>
                      </a:r>
                      <a:r>
                        <a:rPr lang="zh-TW" altLang="zh-TW" sz="1800" kern="1200" dirty="0">
                          <a:solidFill>
                            <a:schemeClr val="dk1"/>
                          </a:solidFill>
                          <a:effectLst/>
                          <a:latin typeface="+mn-lt"/>
                          <a:ea typeface="+mn-ea"/>
                          <a:cs typeface="+mn-cs"/>
                        </a:rPr>
                        <a:t>。</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80111487"/>
                  </a:ext>
                </a:extLst>
              </a:tr>
            </a:tbl>
          </a:graphicData>
        </a:graphic>
      </p:graphicFrame>
      <p:sp>
        <p:nvSpPr>
          <p:cNvPr id="14" name="文字方塊 13">
            <a:extLst>
              <a:ext uri="{FF2B5EF4-FFF2-40B4-BE49-F238E27FC236}">
                <a16:creationId xmlns:a16="http://schemas.microsoft.com/office/drawing/2014/main" id="{BF446621-D751-40C7-947B-ECC806DB24B0}"/>
              </a:ext>
            </a:extLst>
          </p:cNvPr>
          <p:cNvSpPr txBox="1"/>
          <p:nvPr/>
        </p:nvSpPr>
        <p:spPr>
          <a:xfrm>
            <a:off x="2755107" y="876639"/>
            <a:ext cx="6681786" cy="1015663"/>
          </a:xfrm>
          <a:prstGeom prst="rect">
            <a:avLst/>
          </a:prstGeom>
          <a:noFill/>
        </p:spPr>
        <p:txBody>
          <a:bodyPr wrap="square">
            <a:spAutoFit/>
          </a:bodyPr>
          <a:lstStyle/>
          <a:p>
            <a:pPr algn="ctr"/>
            <a:r>
              <a:rPr lang="en-US" altLang="zh-TW" sz="2000" b="1" dirty="0">
                <a:solidFill>
                  <a:srgbClr val="0000FF"/>
                </a:solidFill>
                <a:latin typeface="+mn-ea"/>
                <a:ea typeface="+mn-ea"/>
              </a:rPr>
              <a:t>【</a:t>
            </a:r>
            <a:r>
              <a:rPr lang="zh-TW" altLang="en-US" sz="2000" b="1" dirty="0">
                <a:solidFill>
                  <a:srgbClr val="0000FF"/>
                </a:solidFill>
                <a:latin typeface="+mn-ea"/>
                <a:ea typeface="+mn-ea"/>
              </a:rPr>
              <a:t>複審未通過</a:t>
            </a:r>
            <a:r>
              <a:rPr lang="en-US" altLang="zh-TW" sz="2000" b="1" dirty="0">
                <a:solidFill>
                  <a:srgbClr val="0000FF"/>
                </a:solidFill>
                <a:latin typeface="+mn-ea"/>
                <a:ea typeface="+mn-ea"/>
              </a:rPr>
              <a:t>】</a:t>
            </a:r>
            <a:r>
              <a:rPr lang="zh-TW" altLang="en-US" sz="2000" b="1" dirty="0">
                <a:solidFill>
                  <a:srgbClr val="0070C0"/>
                </a:solidFill>
                <a:latin typeface="+mn-ea"/>
                <a:ea typeface="+mn-ea"/>
              </a:rPr>
              <a:t>未來步伐</a:t>
            </a:r>
            <a:r>
              <a:rPr lang="en-US" altLang="zh-TW" sz="2000" b="1" dirty="0">
                <a:solidFill>
                  <a:srgbClr val="0070C0"/>
                </a:solidFill>
                <a:latin typeface="+mn-ea"/>
                <a:ea typeface="+mn-ea"/>
              </a:rPr>
              <a:t>: </a:t>
            </a:r>
            <a:r>
              <a:rPr lang="zh-TW" altLang="en-US" sz="2000" b="1" dirty="0">
                <a:solidFill>
                  <a:srgbClr val="0070C0"/>
                </a:solidFill>
                <a:latin typeface="+mn-ea"/>
                <a:ea typeface="+mn-ea"/>
              </a:rPr>
              <a:t>鋼索驅動式復健助行科技</a:t>
            </a:r>
          </a:p>
          <a:p>
            <a:pPr algn="ctr"/>
            <a:endParaRPr lang="zh-TW" altLang="zh-TW" sz="2000" b="1" dirty="0">
              <a:solidFill>
                <a:srgbClr val="0070C0"/>
              </a:solidFill>
              <a:latin typeface="+mn-ea"/>
              <a:ea typeface="+mn-ea"/>
            </a:endParaRPr>
          </a:p>
          <a:p>
            <a:pPr algn="ctr"/>
            <a:endParaRPr lang="zh-TW" altLang="zh-TW" sz="2000" b="1" dirty="0">
              <a:solidFill>
                <a:srgbClr val="0070C0"/>
              </a:solidFill>
              <a:latin typeface="+mn-ea"/>
              <a:ea typeface="+mn-ea"/>
            </a:endParaRPr>
          </a:p>
        </p:txBody>
      </p:sp>
      <p:sp>
        <p:nvSpPr>
          <p:cNvPr id="6" name="矩形 5">
            <a:hlinkClick r:id="rId2" action="ppaction://hlinksldjump"/>
            <a:extLst>
              <a:ext uri="{FF2B5EF4-FFF2-40B4-BE49-F238E27FC236}">
                <a16:creationId xmlns:a16="http://schemas.microsoft.com/office/drawing/2014/main" id="{00CED6D7-8694-44BF-B6F8-06CF3FAE0609}"/>
              </a:ext>
            </a:extLst>
          </p:cNvPr>
          <p:cNvSpPr/>
          <p:nvPr/>
        </p:nvSpPr>
        <p:spPr bwMode="auto">
          <a:xfrm>
            <a:off x="11020426" y="137264"/>
            <a:ext cx="1050924"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D</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領域總表</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4083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0BFB94E-5657-4D3D-B7AA-65BA847EA1B7}"/>
              </a:ext>
            </a:extLst>
          </p:cNvPr>
          <p:cNvSpPr>
            <a:spLocks noGrp="1"/>
          </p:cNvSpPr>
          <p:nvPr>
            <p:ph type="sldNum" sz="quarter" idx="10"/>
          </p:nvPr>
        </p:nvSpPr>
        <p:spPr/>
        <p:txBody>
          <a:bodyPr/>
          <a:lstStyle/>
          <a:p>
            <a:pPr>
              <a:defRPr/>
            </a:pPr>
            <a:fld id="{1A71FFAD-F905-4792-971B-681FA4F61CA8}" type="slidenum">
              <a:rPr lang="en-US" altLang="zh-TW" smtClean="0"/>
              <a:pPr>
                <a:defRPr/>
              </a:pPr>
              <a:t>21</a:t>
            </a:fld>
            <a:endParaRPr lang="en-US" altLang="zh-TW"/>
          </a:p>
        </p:txBody>
      </p:sp>
      <p:sp>
        <p:nvSpPr>
          <p:cNvPr id="4" name="標題 5">
            <a:extLst>
              <a:ext uri="{FF2B5EF4-FFF2-40B4-BE49-F238E27FC236}">
                <a16:creationId xmlns:a16="http://schemas.microsoft.com/office/drawing/2014/main" id="{E00F85CE-0530-40C3-89D7-B28D5F8BE2C2}"/>
              </a:ext>
            </a:extLst>
          </p:cNvPr>
          <p:cNvSpPr>
            <a:spLocks noGrp="1"/>
          </p:cNvSpPr>
          <p:nvPr>
            <p:ph type="title"/>
          </p:nvPr>
        </p:nvSpPr>
        <p:spPr>
          <a:xfrm>
            <a:off x="601663" y="265113"/>
            <a:ext cx="11045825" cy="941387"/>
          </a:xfrm>
        </p:spPr>
        <p:txBody>
          <a:bodyPr/>
          <a:lstStyle/>
          <a:p>
            <a:pPr algn="ctr"/>
            <a:r>
              <a:rPr lang="en-US" altLang="zh-TW" sz="3600" b="1" dirty="0">
                <a:solidFill>
                  <a:srgbClr val="00B1B3"/>
                </a:solidFill>
                <a:latin typeface="微軟正黑體"/>
              </a:rPr>
              <a:t>(D</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zh-TW" altLang="en-US" b="1" dirty="0">
                <a:solidFill>
                  <a:srgbClr val="00B1B3"/>
                </a:solidFill>
                <a:latin typeface="微軟正黑體"/>
              </a:rPr>
              <a:t>競爭型</a:t>
            </a:r>
            <a:r>
              <a:rPr lang="en-US" altLang="zh-TW" b="1" dirty="0">
                <a:solidFill>
                  <a:srgbClr val="00B1B3"/>
                </a:solidFill>
                <a:latin typeface="微軟正黑體"/>
              </a:rPr>
              <a:t>/</a:t>
            </a:r>
            <a:r>
              <a:rPr lang="en-US" altLang="zh-TW" sz="3600" b="1" dirty="0">
                <a:solidFill>
                  <a:srgbClr val="00B1B3"/>
                </a:solidFill>
                <a:latin typeface="微軟正黑體"/>
              </a:rPr>
              <a:t>FY114</a:t>
            </a:r>
            <a:r>
              <a:rPr lang="zh-TW" altLang="en-US" b="1" dirty="0">
                <a:solidFill>
                  <a:srgbClr val="00B1B3"/>
                </a:solidFill>
                <a:latin typeface="微軟正黑體"/>
              </a:rPr>
              <a:t>院級前瞻提案之審查意見</a:t>
            </a:r>
            <a:r>
              <a:rPr lang="en-US" altLang="zh-TW" sz="2800" b="1" dirty="0">
                <a:solidFill>
                  <a:srgbClr val="00B1B3"/>
                </a:solidFill>
                <a:latin typeface="微軟正黑體"/>
              </a:rPr>
              <a:t>(1/2)</a:t>
            </a:r>
            <a:endParaRPr lang="zh-TW" altLang="en-US" sz="2800" b="1" dirty="0">
              <a:solidFill>
                <a:srgbClr val="00B1B3"/>
              </a:solidFill>
              <a:latin typeface="微軟正黑體"/>
            </a:endParaRPr>
          </a:p>
        </p:txBody>
      </p:sp>
      <p:graphicFrame>
        <p:nvGraphicFramePr>
          <p:cNvPr id="12" name="表格 12">
            <a:extLst>
              <a:ext uri="{FF2B5EF4-FFF2-40B4-BE49-F238E27FC236}">
                <a16:creationId xmlns:a16="http://schemas.microsoft.com/office/drawing/2014/main" id="{AD88762C-BE69-459F-BD92-C93F25566EA3}"/>
              </a:ext>
            </a:extLst>
          </p:cNvPr>
          <p:cNvGraphicFramePr>
            <a:graphicFrameLocks noGrp="1"/>
          </p:cNvGraphicFramePr>
          <p:nvPr>
            <p:extLst>
              <p:ext uri="{D42A27DB-BD31-4B8C-83A1-F6EECF244321}">
                <p14:modId xmlns:p14="http://schemas.microsoft.com/office/powerpoint/2010/main" val="1151765795"/>
              </p:ext>
            </p:extLst>
          </p:nvPr>
        </p:nvGraphicFramePr>
        <p:xfrm>
          <a:off x="596679" y="1334349"/>
          <a:ext cx="10998643" cy="5215185"/>
        </p:xfrm>
        <a:graphic>
          <a:graphicData uri="http://schemas.openxmlformats.org/drawingml/2006/table">
            <a:tbl>
              <a:tblPr firstRow="1" bandRow="1">
                <a:tableStyleId>{85BE263C-DBD7-4A20-BB59-AAB30ACAA65A}</a:tableStyleId>
              </a:tblPr>
              <a:tblGrid>
                <a:gridCol w="839014">
                  <a:extLst>
                    <a:ext uri="{9D8B030D-6E8A-4147-A177-3AD203B41FA5}">
                      <a16:colId xmlns:a16="http://schemas.microsoft.com/office/drawing/2014/main" val="2925747833"/>
                    </a:ext>
                  </a:extLst>
                </a:gridCol>
                <a:gridCol w="1025937">
                  <a:extLst>
                    <a:ext uri="{9D8B030D-6E8A-4147-A177-3AD203B41FA5}">
                      <a16:colId xmlns:a16="http://schemas.microsoft.com/office/drawing/2014/main" val="4206078292"/>
                    </a:ext>
                  </a:extLst>
                </a:gridCol>
                <a:gridCol w="9133692">
                  <a:extLst>
                    <a:ext uri="{9D8B030D-6E8A-4147-A177-3AD203B41FA5}">
                      <a16:colId xmlns:a16="http://schemas.microsoft.com/office/drawing/2014/main" val="116572140"/>
                    </a:ext>
                  </a:extLst>
                </a:gridCol>
              </a:tblGrid>
              <a:tr h="460305">
                <a:tc>
                  <a:txBody>
                    <a:bodyPr/>
                    <a:lstStyle/>
                    <a:p>
                      <a:pPr algn="l"/>
                      <a:endParaRPr lang="zh-TW" altLang="en-US" dirty="0"/>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02174"/>
                  </a:ext>
                </a:extLst>
              </a:tr>
              <a:tr h="68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dirty="0"/>
                        <a:t>初審</a:t>
                      </a:r>
                      <a:endParaRPr lang="en-US" altLang="zh-TW"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dirty="0"/>
                        <a:t>(11/4)</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A</a:t>
                      </a:r>
                      <a:endParaRPr lang="zh-TW" altLang="zh-TW" sz="1600" kern="1200" dirty="0">
                        <a:solidFill>
                          <a:schemeClr val="dk1"/>
                        </a:solidFill>
                        <a:effectLst/>
                        <a:latin typeface="+mn-lt"/>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lvl="0"/>
                      <a:r>
                        <a:rPr lang="en-US" altLang="zh-TW" sz="1800" kern="1200" dirty="0">
                          <a:solidFill>
                            <a:schemeClr val="dk1"/>
                          </a:solidFill>
                          <a:effectLst/>
                          <a:latin typeface="+mn-lt"/>
                          <a:ea typeface="+mn-ea"/>
                          <a:cs typeface="+mn-cs"/>
                        </a:rPr>
                        <a:t>Does the EL imaging can be collected during normal solar panels operation or need additional external excitation mechanism?</a:t>
                      </a:r>
                      <a:endParaRPr lang="zh-TW" altLang="zh-TW" sz="1800" kern="1200" dirty="0">
                        <a:solidFill>
                          <a:schemeClr val="dk1"/>
                        </a:solidFill>
                        <a:effectLst/>
                        <a:latin typeface="+mn-lt"/>
                        <a:ea typeface="+mn-ea"/>
                        <a:cs typeface="+mn-cs"/>
                      </a:endParaRPr>
                    </a:p>
                    <a:p>
                      <a:pPr lvl="0"/>
                      <a:r>
                        <a:rPr lang="en-US" altLang="zh-TW" sz="1800" kern="1200" dirty="0">
                          <a:solidFill>
                            <a:schemeClr val="dk1"/>
                          </a:solidFill>
                          <a:effectLst/>
                          <a:latin typeface="+mn-lt"/>
                          <a:ea typeface="+mn-ea"/>
                          <a:cs typeface="+mn-cs"/>
                        </a:rPr>
                        <a:t>Recommend the project team to assess what additional information and/or advantage of this proposal (RGB + IR thermal + EL) brings compared to the current technology (RGB + IR thermal) cited in the following YouTube links: </a:t>
                      </a:r>
                      <a:endParaRPr lang="zh-TW" altLang="zh-TW" sz="1800" kern="1200" dirty="0">
                        <a:solidFill>
                          <a:schemeClr val="dk1"/>
                        </a:solidFill>
                        <a:effectLst/>
                        <a:latin typeface="+mn-lt"/>
                        <a:ea typeface="+mn-ea"/>
                        <a:cs typeface="+mn-cs"/>
                      </a:endParaRPr>
                    </a:p>
                    <a:p>
                      <a:pPr lvl="1"/>
                      <a:r>
                        <a:rPr lang="en-US" altLang="zh-TW" sz="1800" kern="1200" dirty="0">
                          <a:solidFill>
                            <a:schemeClr val="dk1"/>
                          </a:solidFill>
                          <a:effectLst/>
                          <a:latin typeface="+mn-lt"/>
                          <a:ea typeface="+mn-ea"/>
                          <a:cs typeface="+mn-cs"/>
                        </a:rPr>
                        <a:t>“Drone Solar Farm Inspection”: </a:t>
                      </a:r>
                      <a:r>
                        <a:rPr lang="en-US" altLang="zh-TW" sz="1800" u="sng" kern="1200" dirty="0">
                          <a:solidFill>
                            <a:schemeClr val="dk1"/>
                          </a:solidFill>
                          <a:effectLst/>
                          <a:latin typeface="+mn-lt"/>
                          <a:ea typeface="+mn-ea"/>
                          <a:cs typeface="+mn-cs"/>
                          <a:hlinkClick r:id="rId2"/>
                        </a:rPr>
                        <a:t>https://www.youtube.com/watch?v=S7_TAve5aNw&amp;t=99s</a:t>
                      </a:r>
                      <a:r>
                        <a:rPr lang="en-US" altLang="zh-TW" sz="1800" kern="1200" dirty="0">
                          <a:solidFill>
                            <a:schemeClr val="dk1"/>
                          </a:solidFill>
                          <a:effectLst/>
                          <a:latin typeface="+mn-lt"/>
                          <a:ea typeface="+mn-ea"/>
                          <a:cs typeface="+mn-cs"/>
                        </a:rPr>
                        <a:t> </a:t>
                      </a:r>
                      <a:endParaRPr lang="zh-TW" altLang="zh-TW" sz="1800" kern="1200" dirty="0">
                        <a:solidFill>
                          <a:schemeClr val="dk1"/>
                        </a:solidFill>
                        <a:effectLst/>
                        <a:latin typeface="+mn-lt"/>
                        <a:ea typeface="+mn-ea"/>
                        <a:cs typeface="+mn-cs"/>
                      </a:endParaRPr>
                    </a:p>
                    <a:p>
                      <a:pPr lvl="1"/>
                      <a:r>
                        <a:rPr lang="en-US" altLang="zh-TW" sz="1800" kern="1200" dirty="0">
                          <a:solidFill>
                            <a:schemeClr val="dk1"/>
                          </a:solidFill>
                          <a:effectLst/>
                          <a:latin typeface="+mn-lt"/>
                          <a:ea typeface="+mn-ea"/>
                          <a:cs typeface="+mn-cs"/>
                        </a:rPr>
                        <a:t>@2: 44 </a:t>
                      </a:r>
                      <a:r>
                        <a:rPr lang="en-US" altLang="zh-TW" sz="1800" kern="1200" dirty="0">
                          <a:solidFill>
                            <a:schemeClr val="dk1"/>
                          </a:solidFill>
                          <a:effectLst/>
                          <a:latin typeface="+mn-lt"/>
                          <a:ea typeface="+mn-ea"/>
                          <a:cs typeface="+mn-cs"/>
                          <a:sym typeface="Wingdings" panose="05000000000000000000" pitchFamily="2" charset="2"/>
                        </a:rPr>
                        <a:t></a:t>
                      </a:r>
                      <a:r>
                        <a:rPr lang="en-US" altLang="zh-TW" sz="1800" kern="1200" dirty="0">
                          <a:solidFill>
                            <a:schemeClr val="dk1"/>
                          </a:solidFill>
                          <a:effectLst/>
                          <a:latin typeface="+mn-lt"/>
                          <a:ea typeface="+mn-ea"/>
                          <a:cs typeface="+mn-cs"/>
                        </a:rPr>
                        <a:t> Claim RGB + IR thermal imaging can catch various defects: cracking, delamination, shading, reverse polarity, string outages, diode faults, vegetation, soiling, tracker faults, internal short circuits, etc.</a:t>
                      </a:r>
                      <a:endParaRPr lang="zh-TW" altLang="zh-TW" sz="1800" kern="1200" dirty="0">
                        <a:solidFill>
                          <a:schemeClr val="dk1"/>
                        </a:solidFill>
                        <a:effectLst/>
                        <a:latin typeface="+mn-lt"/>
                        <a:ea typeface="+mn-ea"/>
                        <a:cs typeface="+mn-cs"/>
                      </a:endParaRPr>
                    </a:p>
                    <a:p>
                      <a:pPr lvl="1"/>
                      <a:r>
                        <a:rPr lang="en-US" altLang="zh-TW" sz="1800" kern="1200" dirty="0">
                          <a:solidFill>
                            <a:schemeClr val="dk1"/>
                          </a:solidFill>
                          <a:effectLst/>
                          <a:latin typeface="+mn-lt"/>
                          <a:ea typeface="+mn-ea"/>
                          <a:cs typeface="+mn-cs"/>
                        </a:rPr>
                        <a:t>@3:30 fly path planning; @4:27 autonomous flying, shutter every 1.5 sec</a:t>
                      </a:r>
                      <a:endParaRPr lang="zh-TW" altLang="zh-TW" sz="1800" kern="1200" dirty="0">
                        <a:solidFill>
                          <a:schemeClr val="dk1"/>
                        </a:solidFill>
                        <a:effectLst/>
                        <a:latin typeface="+mn-lt"/>
                        <a:ea typeface="+mn-ea"/>
                        <a:cs typeface="+mn-cs"/>
                      </a:endParaRPr>
                    </a:p>
                    <a:p>
                      <a:pPr lvl="1"/>
                      <a:r>
                        <a:rPr lang="en-US" altLang="zh-TW" sz="1800" kern="1200" dirty="0">
                          <a:solidFill>
                            <a:schemeClr val="dk1"/>
                          </a:solidFill>
                          <a:effectLst/>
                          <a:latin typeface="+mn-lt"/>
                          <a:ea typeface="+mn-ea"/>
                          <a:cs typeface="+mn-cs"/>
                        </a:rPr>
                        <a:t>@8:30 cell hot spots; @8:55 shading; @9:45 surface cracks</a:t>
                      </a:r>
                      <a:endParaRPr lang="zh-TW" altLang="zh-TW" sz="1800" kern="1200" dirty="0">
                        <a:solidFill>
                          <a:schemeClr val="dk1"/>
                        </a:solidFill>
                        <a:effectLst/>
                        <a:latin typeface="+mn-lt"/>
                        <a:ea typeface="+mn-ea"/>
                        <a:cs typeface="+mn-cs"/>
                      </a:endParaRPr>
                    </a:p>
                    <a:p>
                      <a:pPr lvl="1"/>
                      <a:r>
                        <a:rPr lang="en-US" altLang="zh-TW" sz="1800" kern="1200" dirty="0">
                          <a:solidFill>
                            <a:schemeClr val="dk1"/>
                          </a:solidFill>
                          <a:effectLst/>
                          <a:latin typeface="+mn-lt"/>
                          <a:ea typeface="+mn-ea"/>
                          <a:cs typeface="+mn-cs"/>
                        </a:rPr>
                        <a:t>@10:00 recap and off-line analysis </a:t>
                      </a:r>
                      <a:r>
                        <a:rPr lang="en-US" altLang="zh-TW" sz="1800" kern="1200" dirty="0">
                          <a:solidFill>
                            <a:schemeClr val="dk1"/>
                          </a:solidFill>
                          <a:effectLst/>
                          <a:latin typeface="+mn-lt"/>
                          <a:ea typeface="+mn-ea"/>
                          <a:cs typeface="+mn-cs"/>
                          <a:sym typeface="Wingdings" panose="05000000000000000000" pitchFamily="2" charset="2"/>
                        </a:rPr>
                        <a:t></a:t>
                      </a:r>
                      <a:r>
                        <a:rPr lang="en-US" altLang="zh-TW" sz="1800" kern="1200" dirty="0">
                          <a:solidFill>
                            <a:schemeClr val="dk1"/>
                          </a:solidFill>
                          <a:effectLst/>
                          <a:latin typeface="+mn-lt"/>
                          <a:ea typeface="+mn-ea"/>
                          <a:cs typeface="+mn-cs"/>
                        </a:rPr>
                        <a:t> Raptor Maps (AI analysis): anomaly locations, impact on power output, revenue, etc.</a:t>
                      </a:r>
                      <a:endParaRPr lang="zh-TW" altLang="zh-TW" sz="1800" kern="1200" dirty="0">
                        <a:solidFill>
                          <a:schemeClr val="dk1"/>
                        </a:solidFill>
                        <a:effectLst/>
                        <a:latin typeface="+mn-lt"/>
                        <a:ea typeface="+mn-ea"/>
                        <a:cs typeface="+mn-cs"/>
                      </a:endParaRPr>
                    </a:p>
                    <a:p>
                      <a:pPr lvl="0"/>
                      <a:r>
                        <a:rPr lang="en-US" altLang="zh-TW" sz="1800" kern="1200" dirty="0">
                          <a:solidFill>
                            <a:schemeClr val="dk1"/>
                          </a:solidFill>
                          <a:effectLst/>
                          <a:latin typeface="+mn-lt"/>
                          <a:ea typeface="+mn-ea"/>
                          <a:cs typeface="+mn-cs"/>
                        </a:rPr>
                        <a:t>“Drone Solar Inspections”: </a:t>
                      </a:r>
                      <a:r>
                        <a:rPr lang="en-US" altLang="zh-TW" sz="1800" u="sng" kern="1200" dirty="0">
                          <a:solidFill>
                            <a:schemeClr val="dk1"/>
                          </a:solidFill>
                          <a:effectLst/>
                          <a:latin typeface="+mn-lt"/>
                          <a:ea typeface="+mn-ea"/>
                          <a:cs typeface="+mn-cs"/>
                          <a:hlinkClick r:id="rId3"/>
                        </a:rPr>
                        <a:t>https://www.youtube.com/watch?v=-CF1oU304zI&amp;t=252s</a:t>
                      </a:r>
                      <a:r>
                        <a:rPr lang="en-US" altLang="zh-TW" sz="1800" kern="1200" dirty="0">
                          <a:solidFill>
                            <a:schemeClr val="dk1"/>
                          </a:solidFill>
                          <a:effectLst/>
                          <a:latin typeface="+mn-lt"/>
                          <a:ea typeface="+mn-ea"/>
                          <a:cs typeface="+mn-cs"/>
                        </a:rPr>
                        <a:t> </a:t>
                      </a:r>
                      <a:endParaRPr lang="zh-TW" altLang="zh-TW" sz="1800" kern="1200" dirty="0">
                        <a:solidFill>
                          <a:schemeClr val="dk1"/>
                        </a:solidFill>
                        <a:effectLst/>
                        <a:latin typeface="+mn-lt"/>
                        <a:ea typeface="+mn-ea"/>
                        <a:cs typeface="+mn-cs"/>
                      </a:endParaRPr>
                    </a:p>
                    <a:p>
                      <a:pPr lvl="1"/>
                      <a:r>
                        <a:rPr lang="en-US" altLang="zh-TW" sz="1800" kern="1200" dirty="0">
                          <a:solidFill>
                            <a:schemeClr val="dk1"/>
                          </a:solidFill>
                          <a:effectLst/>
                          <a:latin typeface="+mn-lt"/>
                          <a:ea typeface="+mn-ea"/>
                          <a:cs typeface="+mn-cs"/>
                        </a:rPr>
                        <a:t>Interactive Maps, Estimation of revenue loss, etc.</a:t>
                      </a:r>
                      <a:endParaRPr lang="zh-TW" altLang="zh-TW" sz="1800" kern="1200" dirty="0">
                        <a:solidFill>
                          <a:schemeClr val="dk1"/>
                        </a:solidFill>
                        <a:effectLst/>
                        <a:latin typeface="+mn-lt"/>
                        <a:ea typeface="+mn-ea"/>
                        <a:cs typeface="+mn-cs"/>
                      </a:endParaRPr>
                    </a:p>
                    <a:p>
                      <a:pPr lvl="0"/>
                      <a:r>
                        <a:rPr lang="en-US" altLang="zh-TW" sz="1800" kern="1200" dirty="0">
                          <a:solidFill>
                            <a:schemeClr val="dk1"/>
                          </a:solidFill>
                          <a:effectLst/>
                          <a:latin typeface="+mn-lt"/>
                          <a:ea typeface="+mn-ea"/>
                          <a:cs typeface="+mn-cs"/>
                        </a:rPr>
                        <a:t>Raptor Maps: </a:t>
                      </a:r>
                      <a:r>
                        <a:rPr lang="en-US" altLang="zh-TW" sz="1800" u="sng" kern="1200" dirty="0">
                          <a:solidFill>
                            <a:schemeClr val="dk1"/>
                          </a:solidFill>
                          <a:effectLst/>
                          <a:latin typeface="+mn-lt"/>
                          <a:ea typeface="+mn-ea"/>
                          <a:cs typeface="+mn-cs"/>
                          <a:hlinkClick r:id="rId4"/>
                        </a:rPr>
                        <a:t>https://raptormaps.com/</a:t>
                      </a:r>
                      <a:r>
                        <a:rPr lang="en-US" altLang="zh-TW" sz="1800" kern="1200" dirty="0">
                          <a:solidFill>
                            <a:schemeClr val="dk1"/>
                          </a:solidFill>
                          <a:effectLst/>
                          <a:latin typeface="+mn-lt"/>
                          <a:ea typeface="+mn-ea"/>
                          <a:cs typeface="+mn-cs"/>
                        </a:rPr>
                        <a:t> </a:t>
                      </a:r>
                      <a:endParaRPr lang="zh-TW" altLang="zh-TW" sz="1800" kern="1200" dirty="0">
                        <a:solidFill>
                          <a:schemeClr val="dk1"/>
                        </a:solidFill>
                        <a:effectLst/>
                        <a:latin typeface="+mn-lt"/>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010477435"/>
                  </a:ext>
                </a:extLst>
              </a:tr>
            </a:tbl>
          </a:graphicData>
        </a:graphic>
      </p:graphicFrame>
      <p:sp>
        <p:nvSpPr>
          <p:cNvPr id="14" name="文字方塊 13">
            <a:extLst>
              <a:ext uri="{FF2B5EF4-FFF2-40B4-BE49-F238E27FC236}">
                <a16:creationId xmlns:a16="http://schemas.microsoft.com/office/drawing/2014/main" id="{BF446621-D751-40C7-947B-ECC806DB24B0}"/>
              </a:ext>
            </a:extLst>
          </p:cNvPr>
          <p:cNvSpPr txBox="1"/>
          <p:nvPr/>
        </p:nvSpPr>
        <p:spPr>
          <a:xfrm>
            <a:off x="742950" y="876639"/>
            <a:ext cx="10706100" cy="707886"/>
          </a:xfrm>
          <a:prstGeom prst="rect">
            <a:avLst/>
          </a:prstGeom>
          <a:noFill/>
        </p:spPr>
        <p:txBody>
          <a:bodyPr wrap="square">
            <a:spAutoFit/>
          </a:bodyPr>
          <a:lstStyle/>
          <a:p>
            <a:pPr algn="ctr"/>
            <a:r>
              <a:rPr lang="en-US" altLang="zh-TW" sz="2000" b="1" dirty="0">
                <a:solidFill>
                  <a:srgbClr val="0000FF"/>
                </a:solidFill>
                <a:latin typeface="+mn-ea"/>
                <a:ea typeface="+mn-ea"/>
              </a:rPr>
              <a:t>【</a:t>
            </a:r>
            <a:r>
              <a:rPr lang="zh-TW" altLang="en-US" sz="2000" b="1" dirty="0">
                <a:solidFill>
                  <a:srgbClr val="0000FF"/>
                </a:solidFill>
                <a:latin typeface="+mn-ea"/>
                <a:ea typeface="+mn-ea"/>
              </a:rPr>
              <a:t>初審未通過</a:t>
            </a:r>
            <a:r>
              <a:rPr lang="en-US" altLang="zh-TW" sz="2000" b="1" dirty="0">
                <a:solidFill>
                  <a:srgbClr val="0000FF"/>
                </a:solidFill>
                <a:latin typeface="+mn-ea"/>
                <a:ea typeface="+mn-ea"/>
              </a:rPr>
              <a:t>】</a:t>
            </a:r>
            <a:r>
              <a:rPr lang="zh-TW" altLang="en-US" sz="2000" b="1" dirty="0">
                <a:solidFill>
                  <a:srgbClr val="0070C0"/>
                </a:solidFill>
                <a:latin typeface="+mn-ea"/>
                <a:ea typeface="+mn-ea"/>
              </a:rPr>
              <a:t>輕量化深度學習模型實現全天候無人機巡檢之大規模太陽能板缺陷即時偵測</a:t>
            </a:r>
            <a:endParaRPr lang="en-US" altLang="zh-TW" sz="2000" b="1" dirty="0">
              <a:solidFill>
                <a:srgbClr val="0070C0"/>
              </a:solidFill>
              <a:latin typeface="+mn-ea"/>
              <a:ea typeface="+mn-ea"/>
            </a:endParaRPr>
          </a:p>
          <a:p>
            <a:pPr algn="ctr"/>
            <a:endParaRPr lang="zh-TW" altLang="en-US" sz="2000" b="1" dirty="0">
              <a:solidFill>
                <a:srgbClr val="0070C0"/>
              </a:solidFill>
              <a:latin typeface="+mn-ea"/>
              <a:ea typeface="+mn-ea"/>
            </a:endParaRPr>
          </a:p>
        </p:txBody>
      </p:sp>
      <p:sp>
        <p:nvSpPr>
          <p:cNvPr id="6" name="矩形 5">
            <a:hlinkClick r:id="rId5" action="ppaction://hlinksldjump"/>
            <a:extLst>
              <a:ext uri="{FF2B5EF4-FFF2-40B4-BE49-F238E27FC236}">
                <a16:creationId xmlns:a16="http://schemas.microsoft.com/office/drawing/2014/main" id="{00CED6D7-8694-44BF-B6F8-06CF3FAE0609}"/>
              </a:ext>
            </a:extLst>
          </p:cNvPr>
          <p:cNvSpPr/>
          <p:nvPr/>
        </p:nvSpPr>
        <p:spPr bwMode="auto">
          <a:xfrm>
            <a:off x="11020426" y="137264"/>
            <a:ext cx="1050924"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D</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領域總表</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130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E0BFB94E-5657-4D3D-B7AA-65BA847EA1B7}"/>
              </a:ext>
            </a:extLst>
          </p:cNvPr>
          <p:cNvSpPr>
            <a:spLocks noGrp="1"/>
          </p:cNvSpPr>
          <p:nvPr>
            <p:ph type="sldNum" sz="quarter" idx="10"/>
          </p:nvPr>
        </p:nvSpPr>
        <p:spPr/>
        <p:txBody>
          <a:bodyPr/>
          <a:lstStyle/>
          <a:p>
            <a:pPr>
              <a:defRPr/>
            </a:pPr>
            <a:fld id="{1A71FFAD-F905-4792-971B-681FA4F61CA8}" type="slidenum">
              <a:rPr lang="en-US" altLang="zh-TW" smtClean="0"/>
              <a:pPr>
                <a:defRPr/>
              </a:pPr>
              <a:t>22</a:t>
            </a:fld>
            <a:endParaRPr lang="en-US" altLang="zh-TW"/>
          </a:p>
        </p:txBody>
      </p:sp>
      <p:sp>
        <p:nvSpPr>
          <p:cNvPr id="4" name="標題 5">
            <a:extLst>
              <a:ext uri="{FF2B5EF4-FFF2-40B4-BE49-F238E27FC236}">
                <a16:creationId xmlns:a16="http://schemas.microsoft.com/office/drawing/2014/main" id="{E00F85CE-0530-40C3-89D7-B28D5F8BE2C2}"/>
              </a:ext>
            </a:extLst>
          </p:cNvPr>
          <p:cNvSpPr>
            <a:spLocks noGrp="1"/>
          </p:cNvSpPr>
          <p:nvPr>
            <p:ph type="title"/>
          </p:nvPr>
        </p:nvSpPr>
        <p:spPr>
          <a:xfrm>
            <a:off x="601663" y="265113"/>
            <a:ext cx="11045825" cy="941387"/>
          </a:xfrm>
        </p:spPr>
        <p:txBody>
          <a:bodyPr/>
          <a:lstStyle/>
          <a:p>
            <a:pPr algn="ctr"/>
            <a:r>
              <a:rPr lang="en-US" altLang="zh-TW" sz="3600" b="1" dirty="0">
                <a:solidFill>
                  <a:srgbClr val="00B1B3"/>
                </a:solidFill>
                <a:latin typeface="微軟正黑體"/>
              </a:rPr>
              <a:t>(D</a:t>
            </a:r>
            <a:r>
              <a:rPr lang="zh-TW" altLang="en-US" sz="3600" b="1" dirty="0">
                <a:solidFill>
                  <a:srgbClr val="00B1B3"/>
                </a:solidFill>
                <a:latin typeface="微軟正黑體"/>
              </a:rPr>
              <a:t>領域</a:t>
            </a:r>
            <a:r>
              <a:rPr lang="en-US" altLang="zh-TW" sz="3600" b="1" dirty="0">
                <a:solidFill>
                  <a:srgbClr val="00B1B3"/>
                </a:solidFill>
                <a:latin typeface="微軟正黑體"/>
              </a:rPr>
              <a:t>)</a:t>
            </a:r>
            <a:r>
              <a:rPr lang="en-US" altLang="zh-TW" b="1" dirty="0">
                <a:solidFill>
                  <a:srgbClr val="00B1B3"/>
                </a:solidFill>
                <a:latin typeface="微軟正黑體"/>
              </a:rPr>
              <a:t> </a:t>
            </a:r>
            <a:r>
              <a:rPr lang="zh-TW" altLang="en-US" b="1" dirty="0">
                <a:solidFill>
                  <a:srgbClr val="00B1B3"/>
                </a:solidFill>
                <a:latin typeface="微軟正黑體"/>
              </a:rPr>
              <a:t>競爭型</a:t>
            </a:r>
            <a:r>
              <a:rPr lang="en-US" altLang="zh-TW" b="1" dirty="0">
                <a:solidFill>
                  <a:srgbClr val="00B1B3"/>
                </a:solidFill>
                <a:latin typeface="微軟正黑體"/>
              </a:rPr>
              <a:t>/</a:t>
            </a:r>
            <a:r>
              <a:rPr lang="en-US" altLang="zh-TW" sz="3600" b="1" dirty="0">
                <a:solidFill>
                  <a:srgbClr val="00B1B3"/>
                </a:solidFill>
                <a:latin typeface="微軟正黑體"/>
              </a:rPr>
              <a:t>FY114</a:t>
            </a:r>
            <a:r>
              <a:rPr lang="zh-TW" altLang="en-US" b="1" dirty="0">
                <a:solidFill>
                  <a:srgbClr val="00B1B3"/>
                </a:solidFill>
                <a:latin typeface="微軟正黑體"/>
              </a:rPr>
              <a:t>院級前瞻提案之審查意見</a:t>
            </a:r>
            <a:r>
              <a:rPr lang="en-US" altLang="zh-TW" sz="2800" b="1" dirty="0">
                <a:solidFill>
                  <a:srgbClr val="00B1B3"/>
                </a:solidFill>
                <a:latin typeface="微軟正黑體"/>
              </a:rPr>
              <a:t>(2/2)</a:t>
            </a:r>
            <a:endParaRPr lang="zh-TW" altLang="en-US" sz="2800" b="1" dirty="0">
              <a:solidFill>
                <a:srgbClr val="00B1B3"/>
              </a:solidFill>
              <a:latin typeface="微軟正黑體"/>
            </a:endParaRPr>
          </a:p>
        </p:txBody>
      </p:sp>
      <p:graphicFrame>
        <p:nvGraphicFramePr>
          <p:cNvPr id="12" name="表格 12">
            <a:extLst>
              <a:ext uri="{FF2B5EF4-FFF2-40B4-BE49-F238E27FC236}">
                <a16:creationId xmlns:a16="http://schemas.microsoft.com/office/drawing/2014/main" id="{AD88762C-BE69-459F-BD92-C93F25566EA3}"/>
              </a:ext>
            </a:extLst>
          </p:cNvPr>
          <p:cNvGraphicFramePr>
            <a:graphicFrameLocks noGrp="1"/>
          </p:cNvGraphicFramePr>
          <p:nvPr>
            <p:extLst>
              <p:ext uri="{D42A27DB-BD31-4B8C-83A1-F6EECF244321}">
                <p14:modId xmlns:p14="http://schemas.microsoft.com/office/powerpoint/2010/main" val="1065497923"/>
              </p:ext>
            </p:extLst>
          </p:nvPr>
        </p:nvGraphicFramePr>
        <p:xfrm>
          <a:off x="596679" y="1334349"/>
          <a:ext cx="10998643" cy="4520054"/>
        </p:xfrm>
        <a:graphic>
          <a:graphicData uri="http://schemas.openxmlformats.org/drawingml/2006/table">
            <a:tbl>
              <a:tblPr firstRow="1" bandRow="1">
                <a:tableStyleId>{85BE263C-DBD7-4A20-BB59-AAB30ACAA65A}</a:tableStyleId>
              </a:tblPr>
              <a:tblGrid>
                <a:gridCol w="839014">
                  <a:extLst>
                    <a:ext uri="{9D8B030D-6E8A-4147-A177-3AD203B41FA5}">
                      <a16:colId xmlns:a16="http://schemas.microsoft.com/office/drawing/2014/main" val="2925747833"/>
                    </a:ext>
                  </a:extLst>
                </a:gridCol>
                <a:gridCol w="1025937">
                  <a:extLst>
                    <a:ext uri="{9D8B030D-6E8A-4147-A177-3AD203B41FA5}">
                      <a16:colId xmlns:a16="http://schemas.microsoft.com/office/drawing/2014/main" val="4206078292"/>
                    </a:ext>
                  </a:extLst>
                </a:gridCol>
                <a:gridCol w="9133692">
                  <a:extLst>
                    <a:ext uri="{9D8B030D-6E8A-4147-A177-3AD203B41FA5}">
                      <a16:colId xmlns:a16="http://schemas.microsoft.com/office/drawing/2014/main" val="116572140"/>
                    </a:ext>
                  </a:extLst>
                </a:gridCol>
              </a:tblGrid>
              <a:tr h="544173">
                <a:tc>
                  <a:txBody>
                    <a:bodyPr/>
                    <a:lstStyle/>
                    <a:p>
                      <a:pPr algn="l"/>
                      <a:endParaRPr lang="zh-TW" altLang="en-US" dirty="0"/>
                    </a:p>
                  </a:txBody>
                  <a:tcPr anchor="ctr">
                    <a:lnL w="6350" cap="flat" cmpd="sng" algn="ctr">
                      <a:solidFill>
                        <a:schemeClr val="accent3">
                          <a:lumMod val="50000"/>
                        </a:schemeClr>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1" kern="1200" dirty="0">
                          <a:solidFill>
                            <a:schemeClr val="lt1"/>
                          </a:solidFill>
                          <a:effectLst/>
                          <a:latin typeface="+mn-lt"/>
                          <a:ea typeface="+mn-ea"/>
                          <a:cs typeface="+mn-cs"/>
                        </a:rPr>
                        <a:t>審查意見及建議</a:t>
                      </a:r>
                      <a:endParaRPr lang="zh-TW"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0002174"/>
                  </a:ext>
                </a:extLst>
              </a:tr>
              <a:tr h="756703">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dirty="0"/>
                        <a:t>初審</a:t>
                      </a:r>
                      <a:endParaRPr lang="en-US" altLang="zh-TW"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dirty="0"/>
                        <a:t>(11/4)</a:t>
                      </a:r>
                    </a:p>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B</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太陽板的污染如何有效去除是本計畫重點，偵測及分類是目前許多廠商己經有若干技術與產品。</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02614658"/>
                  </a:ext>
                </a:extLst>
              </a:tr>
              <a:tr h="1729606">
                <a:tc vMerge="1">
                  <a:txBody>
                    <a:bodyPr/>
                    <a:lstStyle/>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C</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tc>
                  <a:txBody>
                    <a:bodyPr/>
                    <a:lstStyle/>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Visual image based monitoring/detection is crowded and developed and is unlikely to call for and create advanced technology.  Therefore, this project is angling toward business deployment.  </a:t>
                      </a:r>
                      <a:endParaRPr lang="zh-TW" altLang="zh-TW" sz="1800" kern="1200" dirty="0">
                        <a:solidFill>
                          <a:schemeClr val="dk1"/>
                        </a:solidFill>
                        <a:effectLst/>
                        <a:latin typeface="+mn-lt"/>
                        <a:ea typeface="+mn-ea"/>
                        <a:cs typeface="+mn-cs"/>
                      </a:endParaRPr>
                    </a:p>
                    <a:p>
                      <a:pPr marL="285750" lvl="0" indent="-285750" algn="l" defTabSz="914400" rtl="0" eaLnBrk="1" latinLnBrk="0" hangingPunct="1">
                        <a:buFont typeface="Arial" panose="020B0604020202020204" pitchFamily="34" charset="0"/>
                        <a:buChar char="•"/>
                      </a:pPr>
                      <a:r>
                        <a:rPr lang="en-US" altLang="zh-TW" sz="1800" kern="1200" dirty="0">
                          <a:solidFill>
                            <a:schemeClr val="dk1"/>
                          </a:solidFill>
                          <a:effectLst/>
                          <a:latin typeface="+mn-lt"/>
                          <a:ea typeface="+mn-ea"/>
                          <a:cs typeface="+mn-cs"/>
                        </a:rPr>
                        <a:t>May also consider other less explored methods for challenging tasks, e.g. laser diagnostics, contact based measurement.</a:t>
                      </a:r>
                      <a:endParaRPr lang="zh-TW" altLang="zh-TW" sz="18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635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0961139"/>
                  </a:ext>
                </a:extLst>
              </a:tr>
              <a:tr h="1489572">
                <a:tc vMerge="1">
                  <a:txBody>
                    <a:bodyPr/>
                    <a:lstStyle/>
                    <a:p>
                      <a:pPr algn="ctr"/>
                      <a:endParaRPr lang="zh-TW" altLang="en-US" sz="1600" dirty="0"/>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200" dirty="0">
                          <a:solidFill>
                            <a:schemeClr val="dk1"/>
                          </a:solidFill>
                          <a:effectLst/>
                        </a:rPr>
                        <a:t>委員</a:t>
                      </a:r>
                      <a:r>
                        <a:rPr lang="en-US" altLang="zh-TW" sz="1600" kern="1200" dirty="0">
                          <a:solidFill>
                            <a:schemeClr val="dk1"/>
                          </a:solidFill>
                          <a:effectLst/>
                        </a:rPr>
                        <a:t>D</a:t>
                      </a:r>
                      <a:endParaRPr lang="zh-TW" altLang="zh-TW" sz="1600" kern="1200" dirty="0">
                        <a:solidFill>
                          <a:schemeClr val="dk1"/>
                        </a:solidFill>
                        <a:effectLst/>
                        <a:latin typeface="+mn-lt"/>
                        <a:ea typeface="+mn-ea"/>
                        <a:cs typeface="+mn-cs"/>
                      </a:endParaRP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本次研究的技術突破將無疑滿足業界需求。</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提出的技術方法合理且具現實可行性。</a:t>
                      </a:r>
                    </a:p>
                    <a:p>
                      <a:pPr marL="285750" lvl="0" indent="-285750" algn="l" defTabSz="914400" rtl="0" eaLnBrk="1" latinLnBrk="0" hangingPunct="1">
                        <a:buFont typeface="Arial" panose="020B0604020202020204" pitchFamily="34" charset="0"/>
                        <a:buChar char="•"/>
                      </a:pPr>
                      <a:r>
                        <a:rPr lang="zh-TW" altLang="zh-TW" sz="1800" kern="1200" dirty="0">
                          <a:solidFill>
                            <a:schemeClr val="dk1"/>
                          </a:solidFill>
                          <a:effectLst/>
                          <a:latin typeface="+mn-lt"/>
                          <a:ea typeface="+mn-ea"/>
                          <a:cs typeface="+mn-cs"/>
                        </a:rPr>
                        <a:t>關於使用深度學習進行數據收集、保存、分析與檢測算法以達到高準確率，仍需進一步的研究、實驗和解釋。</a:t>
                      </a:r>
                    </a:p>
                  </a:txBody>
                  <a:tcPr anchor="ctr">
                    <a:lnL w="6350" cap="flat" cmpd="sng" algn="ctr">
                      <a:solidFill>
                        <a:schemeClr val="accent3">
                          <a:lumMod val="50000"/>
                        </a:schemeClr>
                      </a:solidFill>
                      <a:prstDash val="solid"/>
                      <a:round/>
                      <a:headEnd type="none" w="med" len="med"/>
                      <a:tailEnd type="none" w="med" len="med"/>
                    </a:lnL>
                    <a:lnR w="6350" cap="flat" cmpd="sng" algn="ctr">
                      <a:solidFill>
                        <a:schemeClr val="accent3">
                          <a:lumMod val="50000"/>
                        </a:schemeClr>
                      </a:solidFill>
                      <a:prstDash val="solid"/>
                      <a:round/>
                      <a:headEnd type="none" w="med" len="med"/>
                      <a:tailEnd type="none" w="med" len="med"/>
                    </a:lnR>
                    <a:lnT w="6350" cap="flat" cmpd="sng" algn="ctr">
                      <a:solidFill>
                        <a:schemeClr val="accent3">
                          <a:lumMod val="5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80111487"/>
                  </a:ext>
                </a:extLst>
              </a:tr>
            </a:tbl>
          </a:graphicData>
        </a:graphic>
      </p:graphicFrame>
      <p:sp>
        <p:nvSpPr>
          <p:cNvPr id="14" name="文字方塊 13">
            <a:extLst>
              <a:ext uri="{FF2B5EF4-FFF2-40B4-BE49-F238E27FC236}">
                <a16:creationId xmlns:a16="http://schemas.microsoft.com/office/drawing/2014/main" id="{BF446621-D751-40C7-947B-ECC806DB24B0}"/>
              </a:ext>
            </a:extLst>
          </p:cNvPr>
          <p:cNvSpPr txBox="1"/>
          <p:nvPr/>
        </p:nvSpPr>
        <p:spPr>
          <a:xfrm>
            <a:off x="742950" y="876639"/>
            <a:ext cx="10706100" cy="707886"/>
          </a:xfrm>
          <a:prstGeom prst="rect">
            <a:avLst/>
          </a:prstGeom>
          <a:noFill/>
        </p:spPr>
        <p:txBody>
          <a:bodyPr wrap="square">
            <a:spAutoFit/>
          </a:bodyPr>
          <a:lstStyle/>
          <a:p>
            <a:pPr algn="ctr"/>
            <a:r>
              <a:rPr lang="en-US" altLang="zh-TW" sz="2000" b="1" dirty="0">
                <a:solidFill>
                  <a:srgbClr val="0000FF"/>
                </a:solidFill>
                <a:latin typeface="+mn-ea"/>
                <a:ea typeface="+mn-ea"/>
              </a:rPr>
              <a:t>【</a:t>
            </a:r>
            <a:r>
              <a:rPr lang="zh-TW" altLang="en-US" sz="2000" b="1" dirty="0">
                <a:solidFill>
                  <a:srgbClr val="0000FF"/>
                </a:solidFill>
                <a:latin typeface="+mn-ea"/>
                <a:ea typeface="+mn-ea"/>
              </a:rPr>
              <a:t>初審未通過</a:t>
            </a:r>
            <a:r>
              <a:rPr lang="en-US" altLang="zh-TW" sz="2000" b="1" dirty="0">
                <a:solidFill>
                  <a:srgbClr val="0000FF"/>
                </a:solidFill>
                <a:latin typeface="+mn-ea"/>
                <a:ea typeface="+mn-ea"/>
              </a:rPr>
              <a:t>】</a:t>
            </a:r>
            <a:r>
              <a:rPr lang="zh-TW" altLang="en-US" sz="2000" b="1" dirty="0">
                <a:solidFill>
                  <a:srgbClr val="0070C0"/>
                </a:solidFill>
                <a:latin typeface="+mn-ea"/>
                <a:ea typeface="+mn-ea"/>
              </a:rPr>
              <a:t>輕量化深度學習模型實現全天候無人機巡檢之大規模太陽能板缺陷即時偵測</a:t>
            </a:r>
            <a:endParaRPr lang="en-US" altLang="zh-TW" sz="2000" b="1" dirty="0">
              <a:solidFill>
                <a:srgbClr val="0070C0"/>
              </a:solidFill>
              <a:latin typeface="+mn-ea"/>
              <a:ea typeface="+mn-ea"/>
            </a:endParaRPr>
          </a:p>
          <a:p>
            <a:pPr algn="ctr"/>
            <a:endParaRPr lang="zh-TW" altLang="en-US" sz="2000" b="1" dirty="0">
              <a:solidFill>
                <a:srgbClr val="0070C0"/>
              </a:solidFill>
              <a:latin typeface="+mn-ea"/>
              <a:ea typeface="+mn-ea"/>
            </a:endParaRPr>
          </a:p>
        </p:txBody>
      </p:sp>
      <p:sp>
        <p:nvSpPr>
          <p:cNvPr id="6" name="矩形 5">
            <a:hlinkClick r:id="rId2" action="ppaction://hlinksldjump"/>
            <a:extLst>
              <a:ext uri="{FF2B5EF4-FFF2-40B4-BE49-F238E27FC236}">
                <a16:creationId xmlns:a16="http://schemas.microsoft.com/office/drawing/2014/main" id="{00CED6D7-8694-44BF-B6F8-06CF3FAE0609}"/>
              </a:ext>
            </a:extLst>
          </p:cNvPr>
          <p:cNvSpPr/>
          <p:nvPr/>
        </p:nvSpPr>
        <p:spPr bwMode="auto">
          <a:xfrm>
            <a:off x="11020426" y="137264"/>
            <a:ext cx="1050924" cy="303761"/>
          </a:xfrm>
          <a:prstGeom prst="rect">
            <a:avLst/>
          </a:prstGeom>
          <a:solidFill>
            <a:schemeClr val="accent1"/>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400" b="1" dirty="0">
                <a:solidFill>
                  <a:schemeClr val="accent5">
                    <a:lumMod val="25000"/>
                  </a:schemeClr>
                </a:solidFill>
                <a:effectLst/>
                <a:latin typeface="微軟正黑體" panose="020B0604030504040204" pitchFamily="34" charset="-120"/>
                <a:ea typeface="微軟正黑體" panose="020B0604030504040204" pitchFamily="34" charset="-120"/>
              </a:rPr>
              <a:t>D</a:t>
            </a:r>
            <a:r>
              <a:rPr lang="zh-TW" altLang="en-US" sz="1400" b="1" dirty="0">
                <a:solidFill>
                  <a:schemeClr val="accent5">
                    <a:lumMod val="25000"/>
                  </a:schemeClr>
                </a:solidFill>
                <a:effectLst/>
                <a:latin typeface="微軟正黑體" panose="020B0604030504040204" pitchFamily="34" charset="-120"/>
                <a:ea typeface="微軟正黑體" panose="020B0604030504040204" pitchFamily="34" charset="-120"/>
              </a:rPr>
              <a:t>領域總表</a:t>
            </a:r>
            <a:endParaRPr kumimoji="1" lang="zh-TW" altLang="en-US" sz="1400" b="1" i="0" u="none" strike="noStrike" cap="none" normalizeH="0" baseline="0" dirty="0">
              <a:ln>
                <a:noFill/>
              </a:ln>
              <a:solidFill>
                <a:schemeClr val="accent5">
                  <a:lumMod val="25000"/>
                </a:schemeClr>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9681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BE947E11-81DE-4F42-BC49-B23B3EF46E75}"/>
              </a:ext>
            </a:extLst>
          </p:cNvPr>
          <p:cNvSpPr>
            <a:spLocks noGrp="1"/>
          </p:cNvSpPr>
          <p:nvPr>
            <p:ph type="title"/>
          </p:nvPr>
        </p:nvSpPr>
        <p:spPr>
          <a:xfrm>
            <a:off x="1066800" y="2548283"/>
            <a:ext cx="10363200" cy="1362075"/>
          </a:xfrm>
        </p:spPr>
        <p:txBody>
          <a:bodyPr/>
          <a:lstStyle/>
          <a:p>
            <a:r>
              <a:rPr lang="zh-TW" altLang="en-US" sz="4000" b="1" dirty="0"/>
              <a:t>參考資料</a:t>
            </a:r>
          </a:p>
        </p:txBody>
      </p:sp>
      <p:sp>
        <p:nvSpPr>
          <p:cNvPr id="3" name="投影片編號版面配置區 2">
            <a:extLst>
              <a:ext uri="{FF2B5EF4-FFF2-40B4-BE49-F238E27FC236}">
                <a16:creationId xmlns:a16="http://schemas.microsoft.com/office/drawing/2014/main" id="{79C001F1-9FF7-4DFF-B11E-A049B71CE96C}"/>
              </a:ext>
            </a:extLst>
          </p:cNvPr>
          <p:cNvSpPr>
            <a:spLocks noGrp="1"/>
          </p:cNvSpPr>
          <p:nvPr>
            <p:ph type="sldNum" sz="quarter" idx="12"/>
          </p:nvPr>
        </p:nvSpPr>
        <p:spPr bwMode="auto">
          <a:xfrm>
            <a:off x="11430000" y="6619876"/>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TW"/>
            </a:defPPr>
            <a:lvl1pPr marL="0" algn="r" defTabSz="914400" rtl="0" eaLnBrk="1" fontAlgn="ctr" latinLnBrk="0" hangingPunct="1">
              <a:defRPr sz="1200" kern="1200">
                <a:solidFill>
                  <a:schemeClr val="bg1"/>
                </a:solidFill>
                <a:latin typeface="+mn-lt"/>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A540125-6F15-4552-BA9C-E8F014C1B0D7}" type="slidenum">
              <a:rPr lang="en-US" altLang="zh-TW" smtClean="0"/>
              <a:pPr>
                <a:defRPr/>
              </a:pPr>
              <a:t>23</a:t>
            </a:fld>
            <a:endParaRPr lang="en-US" altLang="zh-TW"/>
          </a:p>
        </p:txBody>
      </p:sp>
    </p:spTree>
    <p:extLst>
      <p:ext uri="{BB962C8B-B14F-4D97-AF65-F5344CB8AC3E}">
        <p14:creationId xmlns:p14="http://schemas.microsoft.com/office/powerpoint/2010/main" val="234245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C0DBC7A-50B9-4C21-8A9D-1EC06D68F534}"/>
              </a:ext>
            </a:extLst>
          </p:cNvPr>
          <p:cNvSpPr>
            <a:spLocks noGrp="1"/>
          </p:cNvSpPr>
          <p:nvPr>
            <p:ph type="sldNum" sz="quarter" idx="10"/>
          </p:nvPr>
        </p:nvSpPr>
        <p:spPr/>
        <p:txBody>
          <a:bodyPr/>
          <a:lstStyle/>
          <a:p>
            <a:pPr>
              <a:defRPr/>
            </a:pPr>
            <a:fld id="{1A71FFAD-F905-4792-971B-681FA4F61CA8}" type="slidenum">
              <a:rPr lang="en-US" altLang="zh-TW" smtClean="0"/>
              <a:pPr>
                <a:defRPr/>
              </a:pPr>
              <a:t>24</a:t>
            </a:fld>
            <a:endParaRPr lang="en-US" altLang="zh-TW" dirty="0"/>
          </a:p>
        </p:txBody>
      </p:sp>
      <p:grpSp>
        <p:nvGrpSpPr>
          <p:cNvPr id="28" name="群組 27">
            <a:extLst>
              <a:ext uri="{FF2B5EF4-FFF2-40B4-BE49-F238E27FC236}">
                <a16:creationId xmlns:a16="http://schemas.microsoft.com/office/drawing/2014/main" id="{7403873B-72C9-42E2-AE4F-835287AA19C4}"/>
              </a:ext>
            </a:extLst>
          </p:cNvPr>
          <p:cNvGrpSpPr/>
          <p:nvPr/>
        </p:nvGrpSpPr>
        <p:grpSpPr>
          <a:xfrm>
            <a:off x="-742165" y="958194"/>
            <a:ext cx="12700656" cy="5634693"/>
            <a:chOff x="-723115" y="775630"/>
            <a:chExt cx="12700656" cy="5634693"/>
          </a:xfrm>
        </p:grpSpPr>
        <p:sp>
          <p:nvSpPr>
            <p:cNvPr id="4" name="＞形箭號 13">
              <a:extLst>
                <a:ext uri="{FF2B5EF4-FFF2-40B4-BE49-F238E27FC236}">
                  <a16:creationId xmlns:a16="http://schemas.microsoft.com/office/drawing/2014/main" id="{B7AABB01-5D66-4452-B158-D02D4E0EB2DA}"/>
                </a:ext>
              </a:extLst>
            </p:cNvPr>
            <p:cNvSpPr/>
            <p:nvPr/>
          </p:nvSpPr>
          <p:spPr>
            <a:xfrm>
              <a:off x="214459" y="775630"/>
              <a:ext cx="6729054" cy="397187"/>
            </a:xfrm>
            <a:prstGeom prst="chevron">
              <a:avLst>
                <a:gd name="adj" fmla="val 17432"/>
              </a:avLst>
            </a:prstGeom>
            <a:solidFill>
              <a:schemeClr val="accent1">
                <a:lumMod val="75000"/>
              </a:schemeClr>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000000"/>
                  </a:solidFill>
                  <a:effectLst/>
                  <a:uLnTx/>
                  <a:uFillTx/>
                  <a:latin typeface="Arial"/>
                  <a:ea typeface="微軟正黑體"/>
                  <a:cs typeface="+mn-cs"/>
                </a:rPr>
                <a:t>1.</a:t>
              </a:r>
              <a:r>
                <a:rPr kumimoji="0" lang="zh-TW" altLang="en-US" sz="2400" b="1" i="0" u="none" strike="noStrike" kern="1200" cap="none" spc="0" normalizeH="0" baseline="0" noProof="0" dirty="0">
                  <a:ln>
                    <a:noFill/>
                  </a:ln>
                  <a:solidFill>
                    <a:srgbClr val="000000"/>
                  </a:solidFill>
                  <a:effectLst/>
                  <a:uLnTx/>
                  <a:uFillTx/>
                  <a:latin typeface="Arial"/>
                  <a:ea typeface="微軟正黑體"/>
                  <a:cs typeface="+mn-cs"/>
                </a:rPr>
                <a:t>找好題目機制</a:t>
              </a:r>
              <a:endParaRPr kumimoji="1" lang="zh-TW" altLang="en-US" sz="2000" b="1" i="0" u="none" strike="noStrike" kern="1200" cap="none" spc="0" normalizeH="0" baseline="0" noProof="0" dirty="0">
                <a:ln>
                  <a:noFill/>
                </a:ln>
                <a:solidFill>
                  <a:srgbClr val="000000"/>
                </a:solidFill>
                <a:effectLst/>
                <a:uLnTx/>
                <a:uFillTx/>
                <a:latin typeface="微軟正黑體"/>
                <a:ea typeface="微軟正黑體"/>
                <a:cs typeface="+mn-cs"/>
              </a:endParaRPr>
            </a:p>
          </p:txBody>
        </p:sp>
        <p:sp>
          <p:nvSpPr>
            <p:cNvPr id="5" name="＞形箭號 14">
              <a:extLst>
                <a:ext uri="{FF2B5EF4-FFF2-40B4-BE49-F238E27FC236}">
                  <a16:creationId xmlns:a16="http://schemas.microsoft.com/office/drawing/2014/main" id="{864B289D-6593-4DFD-A7B8-1E83BC94DE55}"/>
                </a:ext>
              </a:extLst>
            </p:cNvPr>
            <p:cNvSpPr/>
            <p:nvPr/>
          </p:nvSpPr>
          <p:spPr>
            <a:xfrm>
              <a:off x="6943513" y="781491"/>
              <a:ext cx="2517014" cy="397188"/>
            </a:xfrm>
            <a:prstGeom prst="chevron">
              <a:avLst>
                <a:gd name="adj" fmla="val 17728"/>
              </a:avLst>
            </a:prstGeom>
            <a:solidFill>
              <a:schemeClr val="accent5">
                <a:lumMod val="90000"/>
              </a:schemeClr>
            </a:solidFill>
            <a:ln>
              <a:noFill/>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effectLst/>
                  <a:uLnTx/>
                  <a:uFillTx/>
                  <a:latin typeface="Arial"/>
                  <a:ea typeface="微軟正黑體"/>
                  <a:cs typeface="+mn-cs"/>
                </a:rPr>
                <a:t>2.</a:t>
              </a:r>
              <a:r>
                <a:rPr kumimoji="0" lang="zh-TW" altLang="en-US" sz="2400" b="1" i="0" u="none" strike="noStrike" kern="1200" cap="none" spc="0" normalizeH="0" baseline="0" noProof="0" dirty="0">
                  <a:ln>
                    <a:noFill/>
                  </a:ln>
                  <a:effectLst/>
                  <a:uLnTx/>
                  <a:uFillTx/>
                  <a:latin typeface="Arial"/>
                  <a:ea typeface="微軟正黑體"/>
                  <a:cs typeface="+mn-cs"/>
                </a:rPr>
                <a:t>提案強化機制</a:t>
              </a:r>
              <a:endParaRPr kumimoji="1" lang="zh-TW" altLang="en-US" sz="1800" b="1" i="0" u="sng" strike="noStrike" kern="1200" cap="none" spc="0" normalizeH="0" baseline="0" noProof="0" dirty="0">
                <a:ln>
                  <a:noFill/>
                </a:ln>
                <a:effectLst/>
                <a:uLnTx/>
                <a:uFillTx/>
                <a:latin typeface="微軟正黑體"/>
                <a:ea typeface="微軟正黑體"/>
                <a:cs typeface="+mn-cs"/>
              </a:endParaRPr>
            </a:p>
          </p:txBody>
        </p:sp>
        <p:sp>
          <p:nvSpPr>
            <p:cNvPr id="6" name="＞形箭號 15">
              <a:extLst>
                <a:ext uri="{FF2B5EF4-FFF2-40B4-BE49-F238E27FC236}">
                  <a16:creationId xmlns:a16="http://schemas.microsoft.com/office/drawing/2014/main" id="{01DE8F15-8AA0-436D-9F7C-A2D692BACA3C}"/>
                </a:ext>
              </a:extLst>
            </p:cNvPr>
            <p:cNvSpPr/>
            <p:nvPr/>
          </p:nvSpPr>
          <p:spPr>
            <a:xfrm>
              <a:off x="9460527" y="781493"/>
              <a:ext cx="2517014" cy="397187"/>
            </a:xfrm>
            <a:prstGeom prst="chevron">
              <a:avLst>
                <a:gd name="adj" fmla="val 20033"/>
              </a:avLst>
            </a:prstGeom>
            <a:solidFill>
              <a:schemeClr val="accent5"/>
            </a:solidFill>
            <a:ln>
              <a:noFill/>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2400" b="1" i="0" u="none" strike="noStrike" kern="1200" cap="none" spc="0" normalizeH="0" baseline="0" noProof="0" dirty="0">
                  <a:ln>
                    <a:noFill/>
                  </a:ln>
                  <a:effectLst/>
                  <a:uLnTx/>
                  <a:uFillTx/>
                  <a:latin typeface="Arial"/>
                  <a:ea typeface="微軟正黑體"/>
                  <a:cs typeface="+mn-cs"/>
                </a:rPr>
                <a:t>3.</a:t>
              </a:r>
              <a:r>
                <a:rPr kumimoji="0" lang="zh-TW" altLang="en-US" sz="2400" b="1" i="0" u="none" strike="noStrike" kern="1200" cap="none" spc="0" normalizeH="0" baseline="0" noProof="0" dirty="0">
                  <a:ln>
                    <a:noFill/>
                  </a:ln>
                  <a:effectLst/>
                  <a:uLnTx/>
                  <a:uFillTx/>
                  <a:latin typeface="Arial"/>
                  <a:ea typeface="微軟正黑體"/>
                  <a:cs typeface="+mn-cs"/>
                </a:rPr>
                <a:t>過案獎勵機制</a:t>
              </a:r>
              <a:endParaRPr kumimoji="1" lang="zh-TW" altLang="en-US" sz="1800" b="1" i="0" u="none" strike="noStrike" kern="1200" cap="none" spc="0" normalizeH="0" baseline="0" noProof="0" dirty="0">
                <a:ln>
                  <a:noFill/>
                </a:ln>
                <a:effectLst/>
                <a:uLnTx/>
                <a:uFillTx/>
                <a:latin typeface="微軟正黑體"/>
                <a:ea typeface="微軟正黑體"/>
                <a:cs typeface="+mn-cs"/>
              </a:endParaRPr>
            </a:p>
          </p:txBody>
        </p:sp>
        <p:sp>
          <p:nvSpPr>
            <p:cNvPr id="7" name="矩形 6">
              <a:extLst>
                <a:ext uri="{FF2B5EF4-FFF2-40B4-BE49-F238E27FC236}">
                  <a16:creationId xmlns:a16="http://schemas.microsoft.com/office/drawing/2014/main" id="{4B92A6E6-5BAC-49CF-85FD-C07A5F188088}"/>
                </a:ext>
              </a:extLst>
            </p:cNvPr>
            <p:cNvSpPr/>
            <p:nvPr/>
          </p:nvSpPr>
          <p:spPr>
            <a:xfrm>
              <a:off x="214459" y="1209378"/>
              <a:ext cx="11763082" cy="101566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Wingdings" panose="05000000000000000000" pitchFamily="2" charset="2"/>
                <a:buChar char="u"/>
                <a:defRPr/>
              </a:pPr>
              <a:r>
                <a:rPr lang="zh-TW" altLang="en-US" sz="2000" b="1" dirty="0">
                  <a:highlight>
                    <a:srgbClr val="FFFF00"/>
                  </a:highlight>
                </a:rPr>
                <a:t>扣合院</a:t>
              </a:r>
              <a:r>
                <a:rPr lang="en-US" altLang="zh-TW" sz="2000" b="1" dirty="0">
                  <a:highlight>
                    <a:srgbClr val="FFFF00"/>
                  </a:highlight>
                </a:rPr>
                <a:t>2035</a:t>
              </a:r>
              <a:r>
                <a:rPr lang="zh-TW" altLang="en-US" sz="2000" b="1" dirty="0">
                  <a:highlight>
                    <a:srgbClr val="FFFF00"/>
                  </a:highlight>
                </a:rPr>
                <a:t>各次領域重點布局方向及各組技術主軸</a:t>
              </a:r>
              <a:r>
                <a:rPr lang="zh-TW" altLang="en-US" sz="2000" b="1" dirty="0"/>
                <a:t>：提高院級</a:t>
              </a:r>
              <a:r>
                <a:rPr lang="en-US" altLang="zh-TW" sz="2000" b="1" dirty="0"/>
                <a:t>(</a:t>
              </a:r>
              <a:r>
                <a:rPr lang="zh-TW" altLang="en-US" sz="2000" b="1" dirty="0"/>
                <a:t>競爭型及主題型</a:t>
              </a:r>
              <a:r>
                <a:rPr lang="en-US" altLang="zh-TW" sz="2000" b="1" dirty="0"/>
                <a:t>)</a:t>
              </a:r>
              <a:r>
                <a:rPr lang="zh-TW" altLang="en-US" sz="2000" b="1" dirty="0"/>
                <a:t>前瞻過案率</a:t>
              </a:r>
              <a:endParaRPr lang="en-US" altLang="zh-TW" sz="2000" b="1" dirty="0">
                <a:solidFill>
                  <a:srgbClr val="DAEDEF">
                    <a:lumMod val="25000"/>
                  </a:srgbClr>
                </a:solidFill>
                <a:highlight>
                  <a:srgbClr val="FFFF00"/>
                </a:highlight>
                <a:latin typeface="微軟正黑體"/>
              </a:endParaRPr>
            </a:p>
            <a:p>
              <a:pPr marL="342900" indent="-342900">
                <a:buFont typeface="Wingdings" panose="05000000000000000000" pitchFamily="2" charset="2"/>
                <a:buChar char="u"/>
                <a:defRPr/>
              </a:pPr>
              <a:r>
                <a:rPr lang="zh-TW" altLang="en-US" sz="2000" b="1" dirty="0">
                  <a:solidFill>
                    <a:srgbClr val="DAEDEF">
                      <a:lumMod val="25000"/>
                    </a:srgbClr>
                  </a:solidFill>
                  <a:highlight>
                    <a:srgbClr val="FFFF00"/>
                  </a:highlight>
                  <a:latin typeface="微軟正黑體"/>
                </a:rPr>
                <a:t>掌握</a:t>
              </a:r>
              <a:r>
                <a:rPr lang="en-US" altLang="zh-TW" sz="2000" b="1" dirty="0">
                  <a:solidFill>
                    <a:srgbClr val="DAEDEF">
                      <a:lumMod val="25000"/>
                    </a:srgbClr>
                  </a:solidFill>
                  <a:highlight>
                    <a:srgbClr val="FFFF00"/>
                  </a:highlight>
                  <a:latin typeface="微軟正黑體"/>
                </a:rPr>
                <a:t>Top-down</a:t>
              </a:r>
              <a:r>
                <a:rPr lang="zh-TW" altLang="en-US" sz="2000" b="1" dirty="0">
                  <a:solidFill>
                    <a:srgbClr val="DAEDEF">
                      <a:lumMod val="25000"/>
                    </a:srgbClr>
                  </a:solidFill>
                  <a:highlight>
                    <a:srgbClr val="FFFF00"/>
                  </a:highlight>
                  <a:latin typeface="微軟正黑體"/>
                </a:rPr>
                <a:t>議題</a:t>
              </a:r>
              <a:r>
                <a:rPr lang="zh-TW" altLang="en-US" sz="2000" b="1" dirty="0">
                  <a:solidFill>
                    <a:srgbClr val="DAEDEF">
                      <a:lumMod val="25000"/>
                    </a:srgbClr>
                  </a:solidFill>
                  <a:latin typeface="Calibri" panose="020F0502020204030204" pitchFamily="34" charset="0"/>
                  <a:ea typeface="微軟正黑體" panose="020B0604030504040204" pitchFamily="34" charset="-120"/>
                </a:rPr>
                <a:t>：</a:t>
              </a:r>
              <a:r>
                <a:rPr lang="zh-TW" altLang="en-US" sz="2000" b="1" dirty="0">
                  <a:solidFill>
                    <a:srgbClr val="000000"/>
                  </a:solidFill>
                  <a:latin typeface="Calibri" panose="020F0502020204030204" pitchFamily="34" charset="0"/>
                  <a:ea typeface="微軟正黑體" panose="020B0604030504040204" pitchFamily="34" charset="-120"/>
                </a:rPr>
                <a:t>如針對 </a:t>
              </a:r>
              <a:r>
                <a:rPr lang="zh-TW" altLang="en-US" sz="2000" b="1" u="sng" dirty="0">
                  <a:solidFill>
                    <a:srgbClr val="000000"/>
                  </a:solidFill>
                  <a:latin typeface="Calibri" panose="020F0502020204030204" pitchFamily="34" charset="0"/>
                  <a:ea typeface="微軟正黑體" panose="020B0604030504040204" pitchFamily="34" charset="-120"/>
                </a:rPr>
                <a:t>工研院</a:t>
              </a:r>
              <a:r>
                <a:rPr lang="en-US" altLang="zh-TW" sz="2000" b="1" u="sng" dirty="0">
                  <a:solidFill>
                    <a:srgbClr val="000000"/>
                  </a:solidFill>
                  <a:latin typeface="Calibri" panose="020F0502020204030204" pitchFamily="34" charset="0"/>
                  <a:ea typeface="微軟正黑體" panose="020B0604030504040204" pitchFamily="34" charset="-120"/>
                </a:rPr>
                <a:t>2035</a:t>
              </a:r>
              <a:r>
                <a:rPr lang="zh-TW" altLang="en-US" sz="2000" b="1" u="sng" dirty="0">
                  <a:solidFill>
                    <a:srgbClr val="000000"/>
                  </a:solidFill>
                  <a:latin typeface="Calibri" panose="020F0502020204030204" pitchFamily="34" charset="0"/>
                  <a:ea typeface="微軟正黑體" panose="020B0604030504040204" pitchFamily="34" charset="-120"/>
                </a:rPr>
                <a:t>技術藍圖 </a:t>
              </a:r>
              <a:r>
                <a:rPr lang="zh-TW" altLang="en-US" sz="2000" b="1" dirty="0">
                  <a:solidFill>
                    <a:srgbClr val="000000"/>
                  </a:solidFill>
                  <a:latin typeface="Calibri" panose="020F0502020204030204" pitchFamily="34" charset="0"/>
                  <a:ea typeface="微軟正黑體" panose="020B0604030504040204" pitchFamily="34" charset="-120"/>
                </a:rPr>
                <a:t>和 </a:t>
              </a:r>
              <a:r>
                <a:rPr lang="zh-TW" altLang="zh-TW" sz="2000" b="1" u="sng" dirty="0">
                  <a:solidFill>
                    <a:srgbClr val="000000"/>
                  </a:solidFill>
                  <a:latin typeface="Calibri" panose="020F0502020204030204" pitchFamily="34" charset="0"/>
                  <a:ea typeface="微軟正黑體" panose="020B0604030504040204" pitchFamily="34" charset="-120"/>
                </a:rPr>
                <a:t>重大科研政策</a:t>
              </a:r>
              <a:r>
                <a:rPr lang="zh-TW" altLang="en-US" sz="2000" b="1" u="sng" dirty="0">
                  <a:solidFill>
                    <a:srgbClr val="000000"/>
                  </a:solidFill>
                  <a:latin typeface="Calibri" panose="020F0502020204030204" pitchFamily="34" charset="0"/>
                  <a:ea typeface="微軟正黑體" panose="020B0604030504040204" pitchFamily="34" charset="-120"/>
                </a:rPr>
                <a:t>議題 </a:t>
              </a:r>
              <a:r>
                <a:rPr lang="zh-TW" altLang="en-US" sz="2000" b="1" dirty="0">
                  <a:solidFill>
                    <a:srgbClr val="000000"/>
                  </a:solidFill>
                  <a:latin typeface="Calibri" panose="020F0502020204030204" pitchFamily="34" charset="0"/>
                  <a:ea typeface="微軟正黑體" panose="020B0604030504040204" pitchFamily="34" charset="-120"/>
                </a:rPr>
                <a:t>規劃</a:t>
              </a:r>
              <a:endParaRPr lang="en-US" altLang="zh-TW" sz="2000" b="1" dirty="0">
                <a:solidFill>
                  <a:srgbClr val="000000"/>
                </a:solidFill>
                <a:latin typeface="Calibri" panose="020F0502020204030204" pitchFamily="34" charset="0"/>
                <a:ea typeface="微軟正黑體" panose="020B0604030504040204" pitchFamily="34" charset="-120"/>
              </a:endParaRPr>
            </a:p>
            <a:p>
              <a:pPr marL="342900" indent="-342900">
                <a:buFont typeface="Wingdings" panose="05000000000000000000" pitchFamily="2" charset="2"/>
                <a:buChar char="u"/>
                <a:defRPr/>
              </a:pPr>
              <a:r>
                <a:rPr lang="zh-TW" altLang="en-US" sz="2000" b="1" dirty="0">
                  <a:solidFill>
                    <a:srgbClr val="DAEDEF">
                      <a:lumMod val="25000"/>
                    </a:srgbClr>
                  </a:solidFill>
                  <a:highlight>
                    <a:srgbClr val="FFFF00"/>
                  </a:highlight>
                  <a:latin typeface="Calibri" panose="020F0502020204030204" pitchFamily="34" charset="0"/>
                  <a:ea typeface="微軟正黑體" panose="020B0604030504040204" pitchFamily="34" charset="-120"/>
                </a:rPr>
                <a:t>與重點學校實驗室合作</a:t>
              </a:r>
              <a:r>
                <a:rPr lang="en-US" altLang="zh-TW" sz="2000" b="1" dirty="0">
                  <a:solidFill>
                    <a:srgbClr val="DAEDEF">
                      <a:lumMod val="25000"/>
                    </a:srgbClr>
                  </a:solidFill>
                  <a:highlight>
                    <a:srgbClr val="FFFF00"/>
                  </a:highlight>
                  <a:latin typeface="Calibri" panose="020F0502020204030204" pitchFamily="34" charset="0"/>
                  <a:ea typeface="微軟正黑體" panose="020B0604030504040204" pitchFamily="34" charset="-120"/>
                </a:rPr>
                <a:t>(</a:t>
              </a:r>
              <a:r>
                <a:rPr lang="zh-TW" altLang="en-US" sz="2000" b="1" dirty="0">
                  <a:solidFill>
                    <a:srgbClr val="DAEDEF">
                      <a:lumMod val="25000"/>
                    </a:srgbClr>
                  </a:solidFill>
                  <a:highlight>
                    <a:srgbClr val="FFFF00"/>
                  </a:highlight>
                  <a:latin typeface="Calibri" panose="020F0502020204030204" pitchFamily="34" charset="0"/>
                  <a:ea typeface="微軟正黑體" panose="020B0604030504040204" pitchFamily="34" charset="-120"/>
                </a:rPr>
                <a:t>如技術長</a:t>
              </a:r>
              <a:r>
                <a:rPr lang="en-US" altLang="zh-TW" sz="2000" b="1" dirty="0">
                  <a:solidFill>
                    <a:srgbClr val="DAEDEF">
                      <a:lumMod val="25000"/>
                    </a:srgbClr>
                  </a:solidFill>
                  <a:highlight>
                    <a:srgbClr val="FFFF00"/>
                  </a:highlight>
                  <a:latin typeface="Calibri" panose="020F0502020204030204" pitchFamily="34" charset="0"/>
                  <a:ea typeface="微軟正黑體" panose="020B0604030504040204" pitchFamily="34" charset="-120"/>
                </a:rPr>
                <a:t>)</a:t>
              </a:r>
              <a:r>
                <a:rPr lang="zh-TW" altLang="en-US" sz="2000" b="1" dirty="0">
                  <a:solidFill>
                    <a:srgbClr val="DAEDEF">
                      <a:lumMod val="25000"/>
                    </a:srgbClr>
                  </a:solidFill>
                  <a:latin typeface="Calibri" panose="020F0502020204030204" pitchFamily="34" charset="0"/>
                  <a:ea typeface="微軟正黑體" panose="020B0604030504040204" pitchFamily="34" charset="-120"/>
                </a:rPr>
                <a:t>：</a:t>
              </a:r>
              <a:r>
                <a:rPr lang="zh-TW" altLang="en-US" sz="2000" b="1" u="sng" dirty="0">
                  <a:solidFill>
                    <a:srgbClr val="000000"/>
                  </a:solidFill>
                  <a:latin typeface="Calibri" panose="020F0502020204030204" pitchFamily="34" charset="0"/>
                  <a:ea typeface="微軟正黑體" panose="020B0604030504040204" pitchFamily="34" charset="-120"/>
                </a:rPr>
                <a:t>鏈結重點實驗室能量</a:t>
              </a:r>
              <a:r>
                <a:rPr lang="zh-TW" altLang="en-US" sz="2000" b="1" dirty="0">
                  <a:solidFill>
                    <a:srgbClr val="000000"/>
                  </a:solidFill>
                  <a:latin typeface="Calibri" panose="020F0502020204030204" pitchFamily="34" charset="0"/>
                  <a:ea typeface="微軟正黑體" panose="020B0604030504040204" pitchFamily="34" charset="-120"/>
                </a:rPr>
                <a:t>，讓整體規劃更厚實</a:t>
              </a:r>
              <a:endParaRPr lang="en-US" altLang="zh-TW" sz="2000" b="1" dirty="0">
                <a:solidFill>
                  <a:srgbClr val="DAEDEF">
                    <a:lumMod val="25000"/>
                  </a:srgbClr>
                </a:solidFill>
                <a:highlight>
                  <a:srgbClr val="FFFF00"/>
                </a:highlight>
                <a:latin typeface="Calibri" panose="020F0502020204030204" pitchFamily="34" charset="0"/>
                <a:ea typeface="微軟正黑體" panose="020B0604030504040204" pitchFamily="34" charset="-120"/>
              </a:endParaRPr>
            </a:p>
          </p:txBody>
        </p:sp>
        <p:sp>
          <p:nvSpPr>
            <p:cNvPr id="17" name="矩形 16">
              <a:extLst>
                <a:ext uri="{FF2B5EF4-FFF2-40B4-BE49-F238E27FC236}">
                  <a16:creationId xmlns:a16="http://schemas.microsoft.com/office/drawing/2014/main" id="{2AC9DA76-F164-4927-85D3-1666F7B9DC3B}"/>
                </a:ext>
              </a:extLst>
            </p:cNvPr>
            <p:cNvSpPr/>
            <p:nvPr/>
          </p:nvSpPr>
          <p:spPr bwMode="auto">
            <a:xfrm>
              <a:off x="10363200" y="2282819"/>
              <a:ext cx="1600200" cy="412750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Arial" charset="0"/>
                <a:ea typeface="新細明體" pitchFamily="18" charset="-120"/>
              </a:endParaRPr>
            </a:p>
          </p:txBody>
        </p:sp>
        <p:sp>
          <p:nvSpPr>
            <p:cNvPr id="18" name="矩形 17">
              <a:extLst>
                <a:ext uri="{FF2B5EF4-FFF2-40B4-BE49-F238E27FC236}">
                  <a16:creationId xmlns:a16="http://schemas.microsoft.com/office/drawing/2014/main" id="{26B62AA0-5170-4471-8F81-DC89AC7F20E2}"/>
                </a:ext>
              </a:extLst>
            </p:cNvPr>
            <p:cNvSpPr/>
            <p:nvPr/>
          </p:nvSpPr>
          <p:spPr bwMode="auto">
            <a:xfrm>
              <a:off x="7176203" y="2282819"/>
              <a:ext cx="3074222" cy="4127503"/>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Arial" charset="0"/>
                <a:ea typeface="新細明體" pitchFamily="18" charset="-120"/>
              </a:endParaRPr>
            </a:p>
          </p:txBody>
        </p:sp>
        <p:sp>
          <p:nvSpPr>
            <p:cNvPr id="19" name="矩形 18">
              <a:extLst>
                <a:ext uri="{FF2B5EF4-FFF2-40B4-BE49-F238E27FC236}">
                  <a16:creationId xmlns:a16="http://schemas.microsoft.com/office/drawing/2014/main" id="{7F98715B-0638-41B3-B988-135CCD092F78}"/>
                </a:ext>
              </a:extLst>
            </p:cNvPr>
            <p:cNvSpPr/>
            <p:nvPr/>
          </p:nvSpPr>
          <p:spPr bwMode="auto">
            <a:xfrm>
              <a:off x="3633689" y="2282820"/>
              <a:ext cx="3452911" cy="4127503"/>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Arial" charset="0"/>
                <a:ea typeface="新細明體" pitchFamily="18" charset="-120"/>
              </a:endParaRPr>
            </a:p>
          </p:txBody>
        </p:sp>
        <p:sp>
          <p:nvSpPr>
            <p:cNvPr id="20" name="矩形 19">
              <a:extLst>
                <a:ext uri="{FF2B5EF4-FFF2-40B4-BE49-F238E27FC236}">
                  <a16:creationId xmlns:a16="http://schemas.microsoft.com/office/drawing/2014/main" id="{1CDD9C4C-044A-4B68-B57D-C053AA02721F}"/>
                </a:ext>
              </a:extLst>
            </p:cNvPr>
            <p:cNvSpPr/>
            <p:nvPr/>
          </p:nvSpPr>
          <p:spPr bwMode="auto">
            <a:xfrm>
              <a:off x="152400" y="2282820"/>
              <a:ext cx="3353539" cy="4127503"/>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dirty="0">
                <a:ln>
                  <a:noFill/>
                </a:ln>
                <a:solidFill>
                  <a:schemeClr val="tx1"/>
                </a:solidFill>
                <a:effectLst/>
                <a:latin typeface="Arial" charset="0"/>
                <a:ea typeface="新細明體" pitchFamily="18" charset="-120"/>
              </a:endParaRPr>
            </a:p>
          </p:txBody>
        </p:sp>
        <p:sp>
          <p:nvSpPr>
            <p:cNvPr id="21" name="矩形 20">
              <a:extLst>
                <a:ext uri="{FF2B5EF4-FFF2-40B4-BE49-F238E27FC236}">
                  <a16:creationId xmlns:a16="http://schemas.microsoft.com/office/drawing/2014/main" id="{ED4D5765-9EBA-432C-8A33-D73C7A23B1CB}"/>
                </a:ext>
              </a:extLst>
            </p:cNvPr>
            <p:cNvSpPr/>
            <p:nvPr/>
          </p:nvSpPr>
          <p:spPr>
            <a:xfrm>
              <a:off x="-723115" y="2347832"/>
              <a:ext cx="4244029" cy="2585323"/>
            </a:xfrm>
            <a:prstGeom prst="rect">
              <a:avLst/>
            </a:prstGeom>
          </p:spPr>
          <p:txBody>
            <a:bodyPr wrap="square">
              <a:spAutoFit/>
            </a:bodyPr>
            <a:lstStyle/>
            <a:p>
              <a:pPr lvl="2" algn="ctr">
                <a:spcBef>
                  <a:spcPts val="600"/>
                </a:spcBef>
                <a:spcAft>
                  <a:spcPts val="600"/>
                </a:spcAft>
              </a:pPr>
              <a:r>
                <a:rPr lang="zh-TW" altLang="en-US" sz="2000" b="1" dirty="0">
                  <a:solidFill>
                    <a:schemeClr val="accent5">
                      <a:lumMod val="25000"/>
                    </a:schemeClr>
                  </a:solidFill>
                  <a:highlight>
                    <a:srgbClr val="FFFF00"/>
                  </a:highlight>
                  <a:latin typeface="Calibri" panose="020F0502020204030204" pitchFamily="34" charset="0"/>
                  <a:ea typeface="微軟正黑體" panose="020B0604030504040204" pitchFamily="34" charset="-120"/>
                </a:rPr>
                <a:t>第一階段：</a:t>
              </a:r>
              <a:r>
                <a:rPr lang="zh-TW" altLang="en-US" sz="2000" b="1" dirty="0">
                  <a:solidFill>
                    <a:srgbClr val="C00000"/>
                  </a:solidFill>
                  <a:highlight>
                    <a:srgbClr val="FFFF00"/>
                  </a:highlight>
                  <a:latin typeface="Calibri" panose="020F0502020204030204" pitchFamily="34" charset="0"/>
                  <a:ea typeface="微軟正黑體" panose="020B0604030504040204" pitchFamily="34" charset="-120"/>
                </a:rPr>
                <a:t>選題優化</a:t>
              </a:r>
              <a:endParaRPr lang="en-US" altLang="zh-TW" sz="2000" b="1" dirty="0">
                <a:solidFill>
                  <a:srgbClr val="C00000"/>
                </a:solidFill>
                <a:highlight>
                  <a:srgbClr val="FFFF00"/>
                </a:highlight>
                <a:latin typeface="Calibri" panose="020F0502020204030204" pitchFamily="34" charset="0"/>
                <a:ea typeface="微軟正黑體" panose="020B0604030504040204" pitchFamily="34" charset="-120"/>
              </a:endParaRPr>
            </a:p>
            <a:p>
              <a:pPr marL="1073150" lvl="2" indent="-246063" algn="just">
                <a:spcBef>
                  <a:spcPts val="600"/>
                </a:spcBef>
                <a:buFont typeface="Wingdings" panose="05000000000000000000" pitchFamily="2" charset="2"/>
                <a:buChar char="Ø"/>
                <a:tabLst>
                  <a:tab pos="1073150" algn="l"/>
                </a:tabLst>
              </a:pPr>
              <a:r>
                <a:rPr lang="zh-TW" altLang="en-US" b="1" dirty="0">
                  <a:latin typeface="Calibri" panose="020F0502020204030204" pitchFamily="34" charset="0"/>
                  <a:ea typeface="微軟正黑體" panose="020B0604030504040204" pitchFamily="34" charset="-120"/>
                </a:rPr>
                <a:t>技術長</a:t>
              </a:r>
              <a:r>
                <a:rPr lang="en-US" altLang="zh-TW" b="1" dirty="0">
                  <a:latin typeface="Calibri" panose="020F0502020204030204" pitchFamily="34" charset="0"/>
                  <a:ea typeface="微軟正黑體" panose="020B0604030504040204" pitchFamily="34" charset="-120"/>
                </a:rPr>
                <a:t>/</a:t>
              </a:r>
              <a:r>
                <a:rPr lang="zh-TW" altLang="en-US" b="1" dirty="0">
                  <a:latin typeface="Calibri" panose="020F0502020204030204" pitchFamily="34" charset="0"/>
                  <a:ea typeface="微軟正黑體" panose="020B0604030504040204" pitchFamily="34" charset="-120"/>
                </a:rPr>
                <a:t>組長親自領軍</a:t>
              </a:r>
              <a:r>
                <a:rPr lang="en-US" altLang="zh-TW" b="1" u="sng" dirty="0">
                  <a:solidFill>
                    <a:srgbClr val="0000FF"/>
                  </a:solidFill>
                  <a:latin typeface="Calibri" panose="020F0502020204030204" pitchFamily="34" charset="0"/>
                  <a:ea typeface="微軟正黑體" panose="020B0604030504040204" pitchFamily="34" charset="-120"/>
                </a:rPr>
                <a:t>Top down</a:t>
              </a:r>
              <a:r>
                <a:rPr lang="zh-TW" altLang="en-US" b="1" u="sng" dirty="0">
                  <a:solidFill>
                    <a:srgbClr val="0000FF"/>
                  </a:solidFill>
                  <a:latin typeface="Calibri" panose="020F0502020204030204" pitchFamily="34" charset="0"/>
                  <a:ea typeface="微軟正黑體" panose="020B0604030504040204" pitchFamily="34" charset="-120"/>
                </a:rPr>
                <a:t>規劃提案</a:t>
              </a:r>
              <a:r>
                <a:rPr lang="zh-TW" altLang="en-US" b="1" dirty="0">
                  <a:latin typeface="Calibri" panose="020F0502020204030204" pitchFamily="34" charset="0"/>
                  <a:ea typeface="微軟正黑體" panose="020B0604030504040204" pitchFamily="34" charset="-120"/>
                </a:rPr>
                <a:t>（副座、技術長、顧問提供專業諮詢）</a:t>
              </a:r>
              <a:endParaRPr lang="en-US" altLang="zh-TW" b="1" dirty="0">
                <a:latin typeface="Calibri" panose="020F0502020204030204" pitchFamily="34" charset="0"/>
                <a:ea typeface="微軟正黑體" panose="020B0604030504040204" pitchFamily="34" charset="-120"/>
                <a:sym typeface="Wingdings" panose="05000000000000000000" pitchFamily="2" charset="2"/>
              </a:endParaRPr>
            </a:p>
            <a:p>
              <a:pPr marL="1254125" lvl="2" indent="-180975">
                <a:spcBef>
                  <a:spcPts val="600"/>
                </a:spcBef>
                <a:buFont typeface="+mj-lt"/>
                <a:buAutoNum type="arabicParenR"/>
              </a:pPr>
              <a:r>
                <a:rPr lang="zh-TW" altLang="en-US" sz="1700" dirty="0">
                  <a:latin typeface="Calibri" panose="020F0502020204030204" pitchFamily="34" charset="0"/>
                  <a:ea typeface="微軟正黑體" panose="020B0604030504040204" pitchFamily="34" charset="-120"/>
                </a:rPr>
                <a:t>各組技術發展策略、重點及在</a:t>
              </a:r>
              <a:r>
                <a:rPr lang="zh-TW" altLang="en-US" sz="1700" b="1" dirty="0">
                  <a:latin typeface="Calibri" panose="020F0502020204030204" pitchFamily="34" charset="0"/>
                  <a:ea typeface="微軟正黑體" panose="020B0604030504040204" pitchFamily="34" charset="-120"/>
                </a:rPr>
                <a:t>前瞻</a:t>
              </a:r>
              <a:r>
                <a:rPr lang="en-US" altLang="zh-TW" sz="1700" b="1" dirty="0">
                  <a:latin typeface="Calibri" panose="020F0502020204030204" pitchFamily="34" charset="0"/>
                  <a:ea typeface="微軟正黑體" panose="020B0604030504040204" pitchFamily="34" charset="-120"/>
                </a:rPr>
                <a:t>/</a:t>
              </a:r>
              <a:r>
                <a:rPr lang="zh-TW" altLang="en-US" sz="1700" b="1" dirty="0">
                  <a:latin typeface="Calibri" panose="020F0502020204030204" pitchFamily="34" charset="0"/>
                  <a:ea typeface="微軟正黑體" panose="020B0604030504040204" pitchFamily="34" charset="-120"/>
                </a:rPr>
                <a:t>應研之全盤布局</a:t>
              </a:r>
              <a:endParaRPr lang="en-US" altLang="zh-TW" sz="1700" b="1" dirty="0">
                <a:latin typeface="Calibri" panose="020F0502020204030204" pitchFamily="34" charset="0"/>
                <a:ea typeface="微軟正黑體" panose="020B0604030504040204" pitchFamily="34" charset="-120"/>
              </a:endParaRPr>
            </a:p>
            <a:p>
              <a:pPr marL="1254125" lvl="2" indent="-180975">
                <a:spcBef>
                  <a:spcPts val="600"/>
                </a:spcBef>
                <a:buFont typeface="+mj-lt"/>
                <a:buAutoNum type="arabicParenR"/>
              </a:pPr>
              <a:r>
                <a:rPr lang="zh-TW" altLang="en-US" sz="1700" dirty="0">
                  <a:latin typeface="Calibri" panose="020F0502020204030204" pitchFamily="34" charset="0"/>
                  <a:ea typeface="微軟正黑體" panose="020B0604030504040204" pitchFamily="34" charset="-120"/>
                </a:rPr>
                <a:t>探索</a:t>
              </a:r>
              <a:r>
                <a:rPr lang="en-US" altLang="zh-TW" sz="1700" dirty="0">
                  <a:latin typeface="Calibri" panose="020F0502020204030204" pitchFamily="34" charset="0"/>
                  <a:ea typeface="微軟正黑體" panose="020B0604030504040204" pitchFamily="34" charset="-120"/>
                </a:rPr>
                <a:t>&amp;</a:t>
              </a:r>
              <a:r>
                <a:rPr lang="zh-TW" altLang="en-US" sz="1700" dirty="0">
                  <a:latin typeface="Calibri" panose="020F0502020204030204" pitchFamily="34" charset="0"/>
                  <a:ea typeface="微軟正黑體" panose="020B0604030504040204" pitchFamily="34" charset="-120"/>
                </a:rPr>
                <a:t>可行性前瞻計畫</a:t>
              </a:r>
              <a:r>
                <a:rPr lang="zh-TW" altLang="en-US" sz="1700" b="1" dirty="0">
                  <a:solidFill>
                    <a:srgbClr val="0000FF"/>
                  </a:solidFill>
                  <a:latin typeface="Calibri" panose="020F0502020204030204" pitchFamily="34" charset="0"/>
                  <a:ea typeface="微軟正黑體" panose="020B0604030504040204" pitchFamily="34" charset="-120"/>
                </a:rPr>
                <a:t>可延續／衍生</a:t>
              </a:r>
              <a:r>
                <a:rPr lang="zh-TW" altLang="en-US" sz="1700" dirty="0">
                  <a:latin typeface="Calibri" panose="020F0502020204030204" pitchFamily="34" charset="0"/>
                  <a:ea typeface="微軟正黑體" panose="020B0604030504040204" pitchFamily="34" charset="-120"/>
                </a:rPr>
                <a:t>院級前瞻計畫</a:t>
              </a:r>
              <a:endParaRPr lang="en-US" altLang="zh-TW" b="1" dirty="0">
                <a:latin typeface="Calibri" panose="020F0502020204030204" pitchFamily="34" charset="0"/>
                <a:ea typeface="微軟正黑體" panose="020B0604030504040204" pitchFamily="34" charset="-120"/>
              </a:endParaRPr>
            </a:p>
          </p:txBody>
        </p:sp>
        <p:sp>
          <p:nvSpPr>
            <p:cNvPr id="22" name="矩形 21">
              <a:extLst>
                <a:ext uri="{FF2B5EF4-FFF2-40B4-BE49-F238E27FC236}">
                  <a16:creationId xmlns:a16="http://schemas.microsoft.com/office/drawing/2014/main" id="{1DA697FC-1C9F-4723-A60E-26D420B263DA}"/>
                </a:ext>
              </a:extLst>
            </p:cNvPr>
            <p:cNvSpPr/>
            <p:nvPr/>
          </p:nvSpPr>
          <p:spPr>
            <a:xfrm>
              <a:off x="2788004" y="2336030"/>
              <a:ext cx="4275424" cy="4031873"/>
            </a:xfrm>
            <a:prstGeom prst="rect">
              <a:avLst/>
            </a:prstGeom>
          </p:spPr>
          <p:txBody>
            <a:bodyPr wrap="square">
              <a:spAutoFit/>
            </a:bodyPr>
            <a:lstStyle/>
            <a:p>
              <a:pPr lvl="2" algn="ctr">
                <a:spcBef>
                  <a:spcPts val="600"/>
                </a:spcBef>
                <a:spcAft>
                  <a:spcPts val="600"/>
                </a:spcAft>
              </a:pPr>
              <a:r>
                <a:rPr lang="zh-TW" altLang="en-US" sz="2000" b="1" dirty="0">
                  <a:solidFill>
                    <a:schemeClr val="accent5">
                      <a:lumMod val="25000"/>
                    </a:schemeClr>
                  </a:solidFill>
                  <a:highlight>
                    <a:srgbClr val="FFFF00"/>
                  </a:highlight>
                  <a:latin typeface="Calibri" panose="020F0502020204030204" pitchFamily="34" charset="0"/>
                  <a:ea typeface="微軟正黑體" panose="020B0604030504040204" pitchFamily="34" charset="-120"/>
                </a:rPr>
                <a:t>第二階段：提案輔導</a:t>
              </a:r>
              <a:r>
                <a:rPr lang="en-US" altLang="zh-TW" sz="2000" b="1" dirty="0">
                  <a:solidFill>
                    <a:schemeClr val="accent5">
                      <a:lumMod val="25000"/>
                    </a:schemeClr>
                  </a:solidFill>
                  <a:highlight>
                    <a:srgbClr val="FFFF00"/>
                  </a:highlight>
                  <a:latin typeface="Calibri" panose="020F0502020204030204" pitchFamily="34" charset="0"/>
                  <a:ea typeface="微軟正黑體" panose="020B0604030504040204" pitchFamily="34" charset="-120"/>
                </a:rPr>
                <a:t>/</a:t>
              </a:r>
              <a:r>
                <a:rPr lang="zh-TW" altLang="en-US" sz="2000" b="1" dirty="0">
                  <a:solidFill>
                    <a:schemeClr val="accent5">
                      <a:lumMod val="25000"/>
                    </a:schemeClr>
                  </a:solidFill>
                  <a:highlight>
                    <a:srgbClr val="FFFF00"/>
                  </a:highlight>
                  <a:latin typeface="Calibri" panose="020F0502020204030204" pitchFamily="34" charset="0"/>
                  <a:ea typeface="微軟正黑體" panose="020B0604030504040204" pitchFamily="34" charset="-120"/>
                </a:rPr>
                <a:t>評選</a:t>
              </a:r>
              <a:endParaRPr lang="en-US" altLang="zh-TW" sz="2000" b="1" dirty="0">
                <a:solidFill>
                  <a:schemeClr val="accent5">
                    <a:lumMod val="25000"/>
                  </a:schemeClr>
                </a:solidFill>
                <a:highlight>
                  <a:srgbClr val="FFFF00"/>
                </a:highlight>
                <a:latin typeface="Calibri" panose="020F0502020204030204" pitchFamily="34" charset="0"/>
                <a:ea typeface="微軟正黑體" panose="020B0604030504040204" pitchFamily="34" charset="-120"/>
              </a:endParaRPr>
            </a:p>
            <a:p>
              <a:pPr marL="1257300" lvl="2" indent="-342900">
                <a:spcBef>
                  <a:spcPts val="600"/>
                </a:spcBef>
                <a:buFont typeface="Wingdings" panose="05000000000000000000" pitchFamily="2" charset="2"/>
                <a:buChar char="Ø"/>
              </a:pPr>
              <a:r>
                <a:rPr lang="zh-TW" altLang="en-US" b="1" dirty="0">
                  <a:latin typeface="Calibri" panose="020F0502020204030204" pitchFamily="34" charset="0"/>
                  <a:ea typeface="微軟正黑體" panose="020B0604030504040204" pitchFamily="34" charset="-120"/>
                </a:rPr>
                <a:t>各組提案人完成提案摘要報告</a:t>
              </a:r>
              <a:r>
                <a:rPr lang="en-US" altLang="zh-TW" b="1" dirty="0">
                  <a:latin typeface="Calibri" panose="020F0502020204030204" pitchFamily="34" charset="0"/>
                  <a:ea typeface="微軟正黑體" panose="020B0604030504040204" pitchFamily="34" charset="-120"/>
                </a:rPr>
                <a:t>(</a:t>
              </a:r>
              <a:r>
                <a:rPr lang="zh-TW" altLang="en-US" b="1" dirty="0">
                  <a:latin typeface="Calibri" panose="020F0502020204030204" pitchFamily="34" charset="0"/>
                  <a:ea typeface="微軟正黑體" panose="020B0604030504040204" pitchFamily="34" charset="-120"/>
                </a:rPr>
                <a:t>院</a:t>
              </a:r>
              <a:r>
                <a:rPr lang="en-US" altLang="zh-TW" b="1" dirty="0">
                  <a:latin typeface="Calibri" panose="020F0502020204030204" pitchFamily="34" charset="0"/>
                  <a:ea typeface="微軟正黑體" panose="020B0604030504040204" pitchFamily="34" charset="-120"/>
                </a:rPr>
                <a:t>NSDB 4</a:t>
              </a:r>
              <a:r>
                <a:rPr lang="zh-TW" altLang="en-US" b="1" dirty="0">
                  <a:latin typeface="Calibri" panose="020F0502020204030204" pitchFamily="34" charset="0"/>
                  <a:ea typeface="微軟正黑體" panose="020B0604030504040204" pitchFamily="34" charset="-120"/>
                </a:rPr>
                <a:t>頁簡報</a:t>
              </a:r>
              <a:r>
                <a:rPr lang="en-US" altLang="zh-TW" b="1" dirty="0">
                  <a:latin typeface="Calibri" panose="020F0502020204030204" pitchFamily="34" charset="0"/>
                  <a:ea typeface="微軟正黑體" panose="020B0604030504040204" pitchFamily="34" charset="-120"/>
                </a:rPr>
                <a:t>)</a:t>
              </a:r>
              <a:endParaRPr lang="zh-TW" altLang="en-US" dirty="0">
                <a:latin typeface="Calibri" panose="020F0502020204030204" pitchFamily="34" charset="0"/>
                <a:ea typeface="微軟正黑體" panose="020B0604030504040204" pitchFamily="34" charset="-120"/>
              </a:endParaRPr>
            </a:p>
            <a:p>
              <a:pPr marL="1257300" lvl="2" indent="-342900">
                <a:spcBef>
                  <a:spcPts val="600"/>
                </a:spcBef>
                <a:buFont typeface="Wingdings" panose="05000000000000000000" pitchFamily="2" charset="2"/>
                <a:buChar char="Ø"/>
              </a:pPr>
              <a:r>
                <a:rPr lang="zh-TW" altLang="en-US" b="1" dirty="0">
                  <a:latin typeface="Calibri" panose="020F0502020204030204" pitchFamily="34" charset="0"/>
                  <a:ea typeface="微軟正黑體" panose="020B0604030504040204" pitchFamily="34" charset="-120"/>
                </a:rPr>
                <a:t>二階段輔導</a:t>
              </a:r>
              <a:r>
                <a:rPr lang="en-US" altLang="zh-TW" b="1" dirty="0">
                  <a:latin typeface="Calibri" panose="020F0502020204030204" pitchFamily="34" charset="0"/>
                  <a:ea typeface="微軟正黑體" panose="020B0604030504040204" pitchFamily="34" charset="-120"/>
                </a:rPr>
                <a:t>/</a:t>
              </a:r>
              <a:r>
                <a:rPr lang="zh-TW" altLang="en-US" b="1" dirty="0">
                  <a:latin typeface="Calibri" panose="020F0502020204030204" pitchFamily="34" charset="0"/>
                  <a:ea typeface="微軟正黑體" panose="020B0604030504040204" pitchFamily="34" charset="-120"/>
                </a:rPr>
                <a:t>評選：</a:t>
              </a:r>
              <a:r>
                <a:rPr lang="en-US" altLang="zh-TW" dirty="0">
                  <a:latin typeface="Calibri" panose="020F0502020204030204" pitchFamily="34" charset="0"/>
                  <a:ea typeface="微軟正黑體" panose="020B0604030504040204" pitchFamily="34" charset="-120"/>
                </a:rPr>
                <a:t>(1)</a:t>
              </a:r>
              <a:r>
                <a:rPr lang="zh-TW" altLang="en-US" dirty="0">
                  <a:latin typeface="Calibri" panose="020F0502020204030204" pitchFamily="34" charset="0"/>
                  <a:ea typeface="微軟正黑體" panose="020B0604030504040204" pitchFamily="34" charset="-120"/>
                </a:rPr>
                <a:t>透過</a:t>
              </a:r>
              <a:r>
                <a:rPr lang="zh-TW" altLang="en-US" b="1" u="sng" dirty="0">
                  <a:latin typeface="Calibri" panose="020F0502020204030204" pitchFamily="34" charset="0"/>
                  <a:ea typeface="微軟正黑體" panose="020B0604030504040204" pitchFamily="34" charset="-120"/>
                </a:rPr>
                <a:t>副座、技術長、顧問</a:t>
              </a:r>
              <a:r>
                <a:rPr lang="zh-TW" altLang="en-US" dirty="0">
                  <a:latin typeface="Calibri" panose="020F0502020204030204" pitchFamily="34" charset="0"/>
                  <a:ea typeface="微軟正黑體" panose="020B0604030504040204" pitchFamily="34" charset="-120"/>
                </a:rPr>
                <a:t>評分找出過案機會高的題目、</a:t>
              </a:r>
              <a:r>
                <a:rPr lang="en-US" altLang="zh-TW" dirty="0">
                  <a:latin typeface="Calibri" panose="020F0502020204030204" pitchFamily="34" charset="0"/>
                  <a:ea typeface="微軟正黑體" panose="020B0604030504040204" pitchFamily="34" charset="-120"/>
                </a:rPr>
                <a:t>(2)</a:t>
              </a:r>
              <a:r>
                <a:rPr lang="zh-TW" altLang="en-US" dirty="0">
                  <a:latin typeface="Calibri" panose="020F0502020204030204" pitchFamily="34" charset="0"/>
                  <a:ea typeface="微軟正黑體" panose="020B0604030504040204" pitchFamily="34" charset="-120"/>
                </a:rPr>
                <a:t>請</a:t>
              </a:r>
              <a:r>
                <a:rPr lang="zh-TW" altLang="en-US" b="1" u="sng" dirty="0">
                  <a:latin typeface="Calibri" panose="020F0502020204030204" pitchFamily="34" charset="0"/>
                  <a:ea typeface="微軟正黑體" panose="020B0604030504040204" pitchFamily="34" charset="-120"/>
                </a:rPr>
                <a:t>執行長核定</a:t>
              </a:r>
            </a:p>
            <a:p>
              <a:pPr marL="1257300" lvl="2" indent="-342900" algn="just">
                <a:spcBef>
                  <a:spcPts val="600"/>
                </a:spcBef>
                <a:buFont typeface="Wingdings" panose="05000000000000000000" pitchFamily="2" charset="2"/>
                <a:buChar char="Ø"/>
              </a:pPr>
              <a:r>
                <a:rPr lang="zh-TW" altLang="en-US" b="1" dirty="0">
                  <a:latin typeface="Calibri" panose="020F0502020204030204" pitchFamily="34" charset="0"/>
                  <a:ea typeface="微軟正黑體" panose="020B0604030504040204" pitchFamily="34" charset="-120"/>
                </a:rPr>
                <a:t>中心提案評分表：</a:t>
              </a:r>
              <a:r>
                <a:rPr lang="en-US" altLang="zh-TW" dirty="0">
                  <a:latin typeface="Calibri" panose="020F0502020204030204" pitchFamily="34" charset="0"/>
                  <a:ea typeface="微軟正黑體" panose="020B0604030504040204" pitchFamily="34" charset="-120"/>
                </a:rPr>
                <a:t>(1)</a:t>
              </a:r>
              <a:r>
                <a:rPr lang="zh-TW" altLang="en-US" dirty="0">
                  <a:latin typeface="Calibri" panose="020F0502020204030204" pitchFamily="34" charset="0"/>
                  <a:ea typeface="微軟正黑體" panose="020B0604030504040204" pitchFamily="34" charset="-120"/>
                </a:rPr>
                <a:t>產業痛點</a:t>
              </a:r>
              <a:r>
                <a:rPr lang="en-US" altLang="zh-TW" dirty="0">
                  <a:latin typeface="Calibri" panose="020F0502020204030204" pitchFamily="34" charset="0"/>
                  <a:ea typeface="微軟正黑體" panose="020B0604030504040204" pitchFamily="34" charset="-120"/>
                </a:rPr>
                <a:t>/</a:t>
              </a:r>
              <a:r>
                <a:rPr lang="zh-TW" altLang="en-US" dirty="0">
                  <a:latin typeface="Calibri" panose="020F0502020204030204" pitchFamily="34" charset="0"/>
                  <a:ea typeface="微軟正黑體" panose="020B0604030504040204" pitchFamily="34" charset="-120"/>
                </a:rPr>
                <a:t>需求、</a:t>
              </a:r>
              <a:r>
                <a:rPr lang="en-US" altLang="zh-TW" dirty="0">
                  <a:latin typeface="Calibri" panose="020F0502020204030204" pitchFamily="34" charset="0"/>
                  <a:ea typeface="微軟正黑體" panose="020B0604030504040204" pitchFamily="34" charset="-120"/>
                </a:rPr>
                <a:t>(2)</a:t>
              </a:r>
              <a:r>
                <a:rPr lang="zh-TW" altLang="en-US" dirty="0">
                  <a:latin typeface="Calibri" panose="020F0502020204030204" pitchFamily="34" charset="0"/>
                  <a:ea typeface="微軟正黑體" panose="020B0604030504040204" pitchFamily="34" charset="-120"/>
                </a:rPr>
                <a:t>影響層面</a:t>
              </a:r>
              <a:r>
                <a:rPr lang="en-US" altLang="zh-TW" dirty="0">
                  <a:latin typeface="Calibri" panose="020F0502020204030204" pitchFamily="34" charset="0"/>
                  <a:ea typeface="微軟正黑體" panose="020B0604030504040204" pitchFamily="34" charset="-120"/>
                </a:rPr>
                <a:t>TA</a:t>
              </a:r>
              <a:r>
                <a:rPr lang="zh-TW" altLang="en-US" dirty="0">
                  <a:latin typeface="Calibri" panose="020F0502020204030204" pitchFamily="34" charset="0"/>
                  <a:ea typeface="微軟正黑體" panose="020B0604030504040204" pitchFamily="34" charset="-120"/>
                </a:rPr>
                <a:t>、</a:t>
              </a:r>
              <a:r>
                <a:rPr lang="en-US" altLang="zh-TW" dirty="0">
                  <a:latin typeface="Calibri" panose="020F0502020204030204" pitchFamily="34" charset="0"/>
                  <a:ea typeface="微軟正黑體" panose="020B0604030504040204" pitchFamily="34" charset="-120"/>
                </a:rPr>
                <a:t>(3)</a:t>
              </a:r>
              <a:r>
                <a:rPr lang="zh-TW" altLang="en-US" dirty="0">
                  <a:latin typeface="Calibri" panose="020F0502020204030204" pitchFamily="34" charset="0"/>
                  <a:ea typeface="微軟正黑體" panose="020B0604030504040204" pitchFamily="34" charset="-120"/>
                </a:rPr>
                <a:t>技術深度</a:t>
              </a:r>
              <a:r>
                <a:rPr lang="en-US" altLang="zh-TW" dirty="0">
                  <a:latin typeface="Calibri" panose="020F0502020204030204" pitchFamily="34" charset="0"/>
                  <a:ea typeface="微軟正黑體" panose="020B0604030504040204" pitchFamily="34" charset="-120"/>
                </a:rPr>
                <a:t>/Benchmark</a:t>
              </a:r>
              <a:r>
                <a:rPr lang="zh-TW" altLang="en-US" dirty="0">
                  <a:latin typeface="Calibri" panose="020F0502020204030204" pitchFamily="34" charset="0"/>
                  <a:ea typeface="微軟正黑體" panose="020B0604030504040204" pitchFamily="34" charset="-120"/>
                </a:rPr>
                <a:t>、</a:t>
              </a:r>
              <a:r>
                <a:rPr lang="en-US" altLang="zh-TW" dirty="0">
                  <a:latin typeface="Calibri" panose="020F0502020204030204" pitchFamily="34" charset="0"/>
                  <a:ea typeface="微軟正黑體" panose="020B0604030504040204" pitchFamily="34" charset="-120"/>
                </a:rPr>
                <a:t>(4)3-5</a:t>
              </a:r>
              <a:r>
                <a:rPr lang="zh-TW" altLang="en-US" dirty="0">
                  <a:latin typeface="Calibri" panose="020F0502020204030204" pitchFamily="34" charset="0"/>
                  <a:ea typeface="微軟正黑體" panose="020B0604030504040204" pitchFamily="34" charset="-120"/>
                </a:rPr>
                <a:t>年延展性、</a:t>
              </a:r>
              <a:r>
                <a:rPr lang="en-US" altLang="zh-TW" dirty="0">
                  <a:latin typeface="Calibri" panose="020F0502020204030204" pitchFamily="34" charset="0"/>
                  <a:ea typeface="微軟正黑體" panose="020B0604030504040204" pitchFamily="34" charset="-120"/>
                </a:rPr>
                <a:t>(5)</a:t>
              </a:r>
              <a:r>
                <a:rPr lang="zh-TW" altLang="en-US" dirty="0">
                  <a:latin typeface="Calibri" panose="020F0502020204030204" pitchFamily="34" charset="0"/>
                  <a:ea typeface="微軟正黑體" panose="020B0604030504040204" pitchFamily="34" charset="-120"/>
                </a:rPr>
                <a:t>跨單位、</a:t>
              </a:r>
              <a:r>
                <a:rPr lang="en-US" altLang="zh-TW" dirty="0">
                  <a:latin typeface="Calibri" panose="020F0502020204030204" pitchFamily="34" charset="0"/>
                  <a:ea typeface="微軟正黑體" panose="020B0604030504040204" pitchFamily="34" charset="-120"/>
                </a:rPr>
                <a:t>(6)</a:t>
              </a:r>
              <a:r>
                <a:rPr lang="zh-TW" altLang="en-US" dirty="0">
                  <a:latin typeface="Calibri" panose="020F0502020204030204" pitchFamily="34" charset="0"/>
                  <a:ea typeface="微軟正黑體" panose="020B0604030504040204" pitchFamily="34" charset="-120"/>
                </a:rPr>
                <a:t>新創機會、</a:t>
              </a:r>
              <a:r>
                <a:rPr lang="en-US" altLang="zh-TW" dirty="0">
                  <a:latin typeface="Calibri" panose="020F0502020204030204" pitchFamily="34" charset="0"/>
                  <a:ea typeface="微軟正黑體" panose="020B0604030504040204" pitchFamily="34" charset="-120"/>
                </a:rPr>
                <a:t>(7)</a:t>
              </a:r>
              <a:r>
                <a:rPr lang="zh-TW" altLang="en-US" b="1" u="sng" dirty="0">
                  <a:latin typeface="Calibri" panose="020F0502020204030204" pitchFamily="34" charset="0"/>
                  <a:ea typeface="微軟正黑體" panose="020B0604030504040204" pitchFamily="34" charset="-120"/>
                </a:rPr>
                <a:t>重大</a:t>
              </a:r>
              <a:r>
                <a:rPr lang="en-US" altLang="zh-TW" b="1" u="sng" dirty="0">
                  <a:latin typeface="Calibri" panose="020F0502020204030204" pitchFamily="34" charset="0"/>
                  <a:ea typeface="微軟正黑體" panose="020B0604030504040204" pitchFamily="34" charset="-120"/>
                </a:rPr>
                <a:t>Impact</a:t>
              </a:r>
              <a:endParaRPr lang="zh-TW" altLang="en-US" dirty="0">
                <a:solidFill>
                  <a:srgbClr val="0070C0"/>
                </a:solidFill>
                <a:latin typeface="Calibri" panose="020F0502020204030204" pitchFamily="34" charset="0"/>
                <a:ea typeface="微軟正黑體" panose="020B0604030504040204" pitchFamily="34" charset="-120"/>
              </a:endParaRPr>
            </a:p>
          </p:txBody>
        </p:sp>
        <p:sp>
          <p:nvSpPr>
            <p:cNvPr id="23" name="矩形 22">
              <a:extLst>
                <a:ext uri="{FF2B5EF4-FFF2-40B4-BE49-F238E27FC236}">
                  <a16:creationId xmlns:a16="http://schemas.microsoft.com/office/drawing/2014/main" id="{7C409A93-2896-4690-A614-D11DE0D03DC5}"/>
                </a:ext>
              </a:extLst>
            </p:cNvPr>
            <p:cNvSpPr/>
            <p:nvPr/>
          </p:nvSpPr>
          <p:spPr>
            <a:xfrm>
              <a:off x="6319421" y="2384075"/>
              <a:ext cx="3886200" cy="2971006"/>
            </a:xfrm>
            <a:prstGeom prst="rect">
              <a:avLst/>
            </a:prstGeom>
          </p:spPr>
          <p:txBody>
            <a:bodyPr wrap="square">
              <a:spAutoFit/>
            </a:bodyPr>
            <a:lstStyle/>
            <a:p>
              <a:pPr lvl="2" algn="ctr">
                <a:spcBef>
                  <a:spcPts val="600"/>
                </a:spcBef>
                <a:spcAft>
                  <a:spcPts val="600"/>
                </a:spcAft>
              </a:pPr>
              <a:r>
                <a:rPr lang="zh-TW" altLang="en-US" sz="2000" b="1" dirty="0">
                  <a:solidFill>
                    <a:schemeClr val="accent5">
                      <a:lumMod val="25000"/>
                    </a:schemeClr>
                  </a:solidFill>
                  <a:highlight>
                    <a:srgbClr val="FFFF00"/>
                  </a:highlight>
                  <a:latin typeface="Calibri" panose="020F0502020204030204" pitchFamily="34" charset="0"/>
                  <a:ea typeface="微軟正黑體" panose="020B0604030504040204" pitchFamily="34" charset="-120"/>
                </a:rPr>
                <a:t>第三階段：提案加值</a:t>
              </a:r>
              <a:endParaRPr lang="en-US" altLang="zh-TW" sz="2000" b="1" dirty="0">
                <a:solidFill>
                  <a:schemeClr val="accent5">
                    <a:lumMod val="25000"/>
                  </a:schemeClr>
                </a:solidFill>
                <a:highlight>
                  <a:srgbClr val="FFFF00"/>
                </a:highlight>
                <a:latin typeface="Calibri" panose="020F0502020204030204" pitchFamily="34" charset="0"/>
                <a:ea typeface="微軟正黑體" panose="020B0604030504040204" pitchFamily="34" charset="-120"/>
              </a:endParaRPr>
            </a:p>
            <a:p>
              <a:pPr marL="1257300" lvl="2" indent="-342900">
                <a:spcBef>
                  <a:spcPts val="600"/>
                </a:spcBef>
                <a:buFont typeface="Wingdings" panose="05000000000000000000" pitchFamily="2" charset="2"/>
                <a:buChar char="Ø"/>
              </a:pPr>
              <a:r>
                <a:rPr lang="zh-TW" altLang="en-US" b="1" dirty="0">
                  <a:latin typeface="Calibri" panose="020F0502020204030204" pitchFamily="34" charset="0"/>
                  <a:ea typeface="微軟正黑體" panose="020B0604030504040204" pitchFamily="34" charset="-120"/>
                </a:rPr>
                <a:t>副座、技術長、顧問協助加值技術深度：</a:t>
              </a:r>
              <a:r>
                <a:rPr lang="zh-TW" altLang="en-US" dirty="0">
                  <a:latin typeface="Calibri" panose="020F0502020204030204" pitchFamily="34" charset="0"/>
                  <a:ea typeface="微軟正黑體" panose="020B0604030504040204" pitchFamily="34" charset="-120"/>
                </a:rPr>
                <a:t>強化中心提案之技術特色、難度、差異性</a:t>
              </a:r>
              <a:endParaRPr lang="en-US" altLang="zh-TW" dirty="0">
                <a:latin typeface="Calibri" panose="020F0502020204030204" pitchFamily="34" charset="0"/>
                <a:ea typeface="微軟正黑體" panose="020B0604030504040204" pitchFamily="34" charset="-120"/>
              </a:endParaRPr>
            </a:p>
            <a:p>
              <a:pPr>
                <a:lnSpc>
                  <a:spcPct val="114000"/>
                </a:lnSpc>
                <a:spcBef>
                  <a:spcPts val="600"/>
                </a:spcBef>
                <a:spcAft>
                  <a:spcPts val="600"/>
                </a:spcAft>
              </a:pPr>
              <a:endParaRPr lang="en-US" altLang="zh-TW" sz="2000" b="1" dirty="0">
                <a:latin typeface="+mj-ea"/>
                <a:ea typeface="+mj-ea"/>
              </a:endParaRPr>
            </a:p>
            <a:p>
              <a:pPr marL="800100" lvl="1" indent="-342900">
                <a:lnSpc>
                  <a:spcPct val="114000"/>
                </a:lnSpc>
                <a:spcBef>
                  <a:spcPts val="1800"/>
                </a:spcBef>
                <a:buFont typeface="Wingdings" panose="05000000000000000000" pitchFamily="2" charset="2"/>
                <a:buChar char="Ø"/>
              </a:pPr>
              <a:endParaRPr lang="en-US" altLang="zh-TW" dirty="0">
                <a:latin typeface="Calibri" panose="020F0502020204030204" pitchFamily="34" charset="0"/>
                <a:ea typeface="微軟正黑體" panose="020B0604030504040204" pitchFamily="34" charset="-120"/>
              </a:endParaRPr>
            </a:p>
            <a:p>
              <a:pPr marL="800100" lvl="1" indent="-342900">
                <a:lnSpc>
                  <a:spcPct val="114000"/>
                </a:lnSpc>
                <a:buFont typeface="Wingdings" panose="05000000000000000000" pitchFamily="2" charset="2"/>
                <a:buChar char="Ø"/>
              </a:pPr>
              <a:endParaRPr lang="zh-TW" altLang="zh-TW" sz="1600" dirty="0">
                <a:latin typeface="+mn-ea"/>
              </a:endParaRPr>
            </a:p>
          </p:txBody>
        </p:sp>
        <p:sp>
          <p:nvSpPr>
            <p:cNvPr id="24" name="矩形 23">
              <a:extLst>
                <a:ext uri="{FF2B5EF4-FFF2-40B4-BE49-F238E27FC236}">
                  <a16:creationId xmlns:a16="http://schemas.microsoft.com/office/drawing/2014/main" id="{CE0F9A32-2701-47F4-9F7D-8C1D6F0C80FF}"/>
                </a:ext>
              </a:extLst>
            </p:cNvPr>
            <p:cNvSpPr/>
            <p:nvPr/>
          </p:nvSpPr>
          <p:spPr>
            <a:xfrm>
              <a:off x="9448800" y="2039462"/>
              <a:ext cx="2528741" cy="3868623"/>
            </a:xfrm>
            <a:prstGeom prst="rect">
              <a:avLst/>
            </a:prstGeom>
          </p:spPr>
          <p:txBody>
            <a:bodyPr wrap="square">
              <a:spAutoFit/>
            </a:bodyPr>
            <a:lstStyle/>
            <a:p>
              <a:pPr marL="1257300" lvl="2" indent="-342900">
                <a:spcBef>
                  <a:spcPts val="600"/>
                </a:spcBef>
                <a:buFont typeface="Arial" panose="020B0604020202020204" pitchFamily="34" charset="0"/>
                <a:buChar char="•"/>
              </a:pPr>
              <a:endParaRPr lang="zh-TW" altLang="en-US" dirty="0">
                <a:latin typeface="Calibri" panose="020F0502020204030204" pitchFamily="34" charset="0"/>
                <a:ea typeface="微軟正黑體" panose="020B0604030504040204" pitchFamily="34" charset="-120"/>
              </a:endParaRPr>
            </a:p>
            <a:p>
              <a:pPr lvl="2" algn="ctr">
                <a:lnSpc>
                  <a:spcPct val="114000"/>
                </a:lnSpc>
                <a:spcBef>
                  <a:spcPts val="600"/>
                </a:spcBef>
                <a:spcAft>
                  <a:spcPts val="600"/>
                </a:spcAft>
              </a:pPr>
              <a:r>
                <a:rPr lang="zh-TW" altLang="en-US" sz="2000" b="1" dirty="0">
                  <a:solidFill>
                    <a:schemeClr val="accent5">
                      <a:lumMod val="25000"/>
                    </a:schemeClr>
                  </a:solidFill>
                  <a:highlight>
                    <a:srgbClr val="FFFF00"/>
                  </a:highlight>
                  <a:latin typeface="Calibri" panose="020F0502020204030204" pitchFamily="34" charset="0"/>
                  <a:ea typeface="微軟正黑體" panose="020B0604030504040204" pitchFamily="34" charset="-120"/>
                </a:rPr>
                <a:t>加碼</a:t>
              </a:r>
              <a:endParaRPr lang="en-US" altLang="zh-TW" sz="2000" b="1" dirty="0">
                <a:solidFill>
                  <a:schemeClr val="accent5">
                    <a:lumMod val="25000"/>
                  </a:schemeClr>
                </a:solidFill>
                <a:highlight>
                  <a:srgbClr val="FFFF00"/>
                </a:highlight>
                <a:latin typeface="Calibri" panose="020F0502020204030204" pitchFamily="34" charset="0"/>
                <a:ea typeface="微軟正黑體" panose="020B0604030504040204" pitchFamily="34" charset="-120"/>
              </a:endParaRPr>
            </a:p>
            <a:p>
              <a:pPr marL="1200150" lvl="2" indent="-285750">
                <a:lnSpc>
                  <a:spcPct val="114000"/>
                </a:lnSpc>
                <a:buFont typeface="Wingdings" panose="05000000000000000000" pitchFamily="2" charset="2"/>
                <a:buChar char="Ø"/>
              </a:pPr>
              <a:r>
                <a:rPr lang="zh-TW" altLang="en-US" b="1" dirty="0">
                  <a:latin typeface="Calibri" panose="020F0502020204030204" pitchFamily="34" charset="0"/>
                  <a:ea typeface="微軟正黑體" panose="020B0604030504040204" pitchFamily="34" charset="-120"/>
                </a:rPr>
                <a:t>跨組合作過案之核定金額，</a:t>
              </a:r>
              <a:r>
                <a:rPr lang="zh-TW" altLang="en-US" b="1" u="sng" dirty="0">
                  <a:solidFill>
                    <a:srgbClr val="0000FF"/>
                  </a:solidFill>
                  <a:latin typeface="Calibri" panose="020F0502020204030204" pitchFamily="34" charset="0"/>
                  <a:ea typeface="微軟正黑體" panose="020B0604030504040204" pitchFamily="34" charset="-120"/>
                </a:rPr>
                <a:t>中心加碼</a:t>
              </a:r>
              <a:r>
                <a:rPr lang="en-US" altLang="zh-TW" b="1" u="sng" dirty="0">
                  <a:solidFill>
                    <a:srgbClr val="0000FF"/>
                  </a:solidFill>
                  <a:latin typeface="Calibri" panose="020F0502020204030204" pitchFamily="34" charset="0"/>
                  <a:ea typeface="微軟正黑體" panose="020B0604030504040204" pitchFamily="34" charset="-120"/>
                </a:rPr>
                <a:t>10%</a:t>
              </a:r>
              <a:r>
                <a:rPr lang="zh-TW" altLang="en-US" b="1" u="sng" dirty="0">
                  <a:solidFill>
                    <a:srgbClr val="0000FF"/>
                  </a:solidFill>
                  <a:latin typeface="Calibri" panose="020F0502020204030204" pitchFamily="34" charset="0"/>
                  <a:ea typeface="微軟正黑體" panose="020B0604030504040204" pitchFamily="34" charset="-120"/>
                </a:rPr>
                <a:t>獎勵</a:t>
              </a:r>
              <a:r>
                <a:rPr lang="en-US" altLang="zh-TW" u="sng" dirty="0">
                  <a:latin typeface="Calibri" panose="020F0502020204030204" pitchFamily="34" charset="0"/>
                  <a:ea typeface="微軟正黑體" panose="020B0604030504040204" pitchFamily="34" charset="-120"/>
                </a:rPr>
                <a:t>(</a:t>
              </a:r>
              <a:r>
                <a:rPr lang="zh-TW" altLang="en-US" sz="1600" u="sng" dirty="0">
                  <a:latin typeface="Calibri" panose="020F0502020204030204" pitchFamily="34" charset="0"/>
                  <a:ea typeface="微軟正黑體" panose="020B0604030504040204" pitchFamily="34" charset="-120"/>
                </a:rPr>
                <a:t>例：少抽</a:t>
              </a:r>
              <a:r>
                <a:rPr lang="en-US" altLang="zh-TW" sz="1600" u="sng" dirty="0">
                  <a:latin typeface="Calibri" panose="020F0502020204030204" pitchFamily="34" charset="0"/>
                  <a:ea typeface="微軟正黑體" panose="020B0604030504040204" pitchFamily="34" charset="-120"/>
                </a:rPr>
                <a:t>10%</a:t>
              </a:r>
              <a:r>
                <a:rPr lang="zh-TW" altLang="en-US" sz="1600" u="sng" dirty="0">
                  <a:latin typeface="Calibri" panose="020F0502020204030204" pitchFamily="34" charset="0"/>
                  <a:ea typeface="微軟正黑體" panose="020B0604030504040204" pitchFamily="34" charset="-120"/>
                </a:rPr>
                <a:t>研間費用或核定金額外加</a:t>
              </a:r>
              <a:r>
                <a:rPr lang="en-US" altLang="zh-TW" sz="1600" u="sng" dirty="0">
                  <a:latin typeface="Calibri" panose="020F0502020204030204" pitchFamily="34" charset="0"/>
                  <a:ea typeface="微軟正黑體" panose="020B0604030504040204" pitchFamily="34" charset="-120"/>
                </a:rPr>
                <a:t>10%)</a:t>
              </a:r>
            </a:p>
            <a:p>
              <a:pPr lvl="2">
                <a:lnSpc>
                  <a:spcPct val="114000"/>
                </a:lnSpc>
              </a:pPr>
              <a:endParaRPr lang="en-US" altLang="zh-TW" dirty="0">
                <a:latin typeface="Calibri" panose="020F0502020204030204" pitchFamily="34" charset="0"/>
                <a:ea typeface="微軟正黑體" panose="020B0604030504040204" pitchFamily="34" charset="-120"/>
              </a:endParaRPr>
            </a:p>
            <a:p>
              <a:pPr marL="800100" lvl="1" indent="-342900">
                <a:lnSpc>
                  <a:spcPct val="114000"/>
                </a:lnSpc>
                <a:buFont typeface="Wingdings" panose="05000000000000000000" pitchFamily="2" charset="2"/>
                <a:buChar char="Ø"/>
              </a:pPr>
              <a:endParaRPr lang="zh-TW" altLang="zh-TW" sz="1600" dirty="0">
                <a:latin typeface="+mn-ea"/>
              </a:endParaRPr>
            </a:p>
          </p:txBody>
        </p:sp>
      </p:grpSp>
      <p:sp>
        <p:nvSpPr>
          <p:cNvPr id="31" name="標題 3">
            <a:extLst>
              <a:ext uri="{FF2B5EF4-FFF2-40B4-BE49-F238E27FC236}">
                <a16:creationId xmlns:a16="http://schemas.microsoft.com/office/drawing/2014/main" id="{D0CD843B-61CD-4D94-8804-B8AE0DBF6987}"/>
              </a:ext>
            </a:extLst>
          </p:cNvPr>
          <p:cNvSpPr>
            <a:spLocks noGrp="1"/>
          </p:cNvSpPr>
          <p:nvPr>
            <p:ph type="title"/>
          </p:nvPr>
        </p:nvSpPr>
        <p:spPr>
          <a:xfrm>
            <a:off x="601663" y="265113"/>
            <a:ext cx="11045825" cy="941387"/>
          </a:xfrm>
          <a:prstGeom prst="rect">
            <a:avLst/>
          </a:prstGeom>
        </p:spPr>
        <p:txBody>
          <a:bodyPr wrap="square">
            <a:spAutoFit/>
          </a:bodyPr>
          <a:lstStyle/>
          <a:p>
            <a:pPr algn="ctr"/>
            <a:r>
              <a:rPr kumimoji="1" lang="en-US" altLang="zh-TW" sz="3200" b="1" dirty="0">
                <a:solidFill>
                  <a:srgbClr val="00B2B3"/>
                </a:solidFill>
                <a:latin typeface="微軟正黑體" panose="020B0604030504040204" pitchFamily="34" charset="-120"/>
                <a:cs typeface="+mj-cs"/>
              </a:rPr>
              <a:t>Lesson learned</a:t>
            </a:r>
            <a:r>
              <a:rPr kumimoji="1" lang="zh-TW" altLang="en-US" sz="3200" b="1" dirty="0">
                <a:solidFill>
                  <a:srgbClr val="00B2B3"/>
                </a:solidFill>
                <a:latin typeface="微軟正黑體" panose="020B0604030504040204" pitchFamily="34" charset="-120"/>
                <a:cs typeface="+mj-cs"/>
              </a:rPr>
              <a:t>：跨單位鏈結及跨組合作，提前布局規劃</a:t>
            </a:r>
          </a:p>
        </p:txBody>
      </p:sp>
    </p:spTree>
    <p:extLst>
      <p:ext uri="{BB962C8B-B14F-4D97-AF65-F5344CB8AC3E}">
        <p14:creationId xmlns:p14="http://schemas.microsoft.com/office/powerpoint/2010/main" val="194080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020E75-A0A7-4638-9EE4-8111C1151C6F}"/>
              </a:ext>
            </a:extLst>
          </p:cNvPr>
          <p:cNvSpPr>
            <a:spLocks noGrp="1"/>
          </p:cNvSpPr>
          <p:nvPr>
            <p:ph type="title"/>
          </p:nvPr>
        </p:nvSpPr>
        <p:spPr/>
        <p:txBody>
          <a:bodyPr/>
          <a:lstStyle/>
          <a:p>
            <a:pPr algn="ctr"/>
            <a:r>
              <a:rPr lang="zh-TW" altLang="en-US" b="1" dirty="0"/>
              <a:t>院級各類型計畫</a:t>
            </a:r>
            <a:r>
              <a:rPr lang="zh-TW" altLang="en-US" b="1" u="sng" dirty="0"/>
              <a:t>提案</a:t>
            </a:r>
            <a:r>
              <a:rPr lang="zh-TW" altLang="en-US" b="1" dirty="0"/>
              <a:t>綜整表 </a:t>
            </a:r>
            <a:r>
              <a:rPr lang="en-US" altLang="zh-TW" b="1" dirty="0"/>
              <a:t>(FY114)</a:t>
            </a:r>
            <a:endParaRPr lang="zh-TW" altLang="en-US" b="1" dirty="0"/>
          </a:p>
        </p:txBody>
      </p:sp>
      <p:graphicFrame>
        <p:nvGraphicFramePr>
          <p:cNvPr id="4" name="表格 4">
            <a:extLst>
              <a:ext uri="{FF2B5EF4-FFF2-40B4-BE49-F238E27FC236}">
                <a16:creationId xmlns:a16="http://schemas.microsoft.com/office/drawing/2014/main" id="{AA00ACD3-139A-4C7D-9847-12F3F8FB23F4}"/>
              </a:ext>
            </a:extLst>
          </p:cNvPr>
          <p:cNvGraphicFramePr>
            <a:graphicFrameLocks noGrp="1"/>
          </p:cNvGraphicFramePr>
          <p:nvPr>
            <p:extLst>
              <p:ext uri="{D42A27DB-BD31-4B8C-83A1-F6EECF244321}">
                <p14:modId xmlns:p14="http://schemas.microsoft.com/office/powerpoint/2010/main" val="1262215533"/>
              </p:ext>
            </p:extLst>
          </p:nvPr>
        </p:nvGraphicFramePr>
        <p:xfrm>
          <a:off x="266775" y="1020663"/>
          <a:ext cx="11658449" cy="5246961"/>
        </p:xfrm>
        <a:graphic>
          <a:graphicData uri="http://schemas.openxmlformats.org/drawingml/2006/table">
            <a:tbl>
              <a:tblPr firstRow="1">
                <a:tableStyleId>{5940675A-B579-460E-94D1-54222C63F5DA}</a:tableStyleId>
              </a:tblPr>
              <a:tblGrid>
                <a:gridCol w="1279226">
                  <a:extLst>
                    <a:ext uri="{9D8B030D-6E8A-4147-A177-3AD203B41FA5}">
                      <a16:colId xmlns:a16="http://schemas.microsoft.com/office/drawing/2014/main" val="2040968163"/>
                    </a:ext>
                  </a:extLst>
                </a:gridCol>
                <a:gridCol w="3459741">
                  <a:extLst>
                    <a:ext uri="{9D8B030D-6E8A-4147-A177-3AD203B41FA5}">
                      <a16:colId xmlns:a16="http://schemas.microsoft.com/office/drawing/2014/main" val="506799721"/>
                    </a:ext>
                  </a:extLst>
                </a:gridCol>
                <a:gridCol w="3459741">
                  <a:extLst>
                    <a:ext uri="{9D8B030D-6E8A-4147-A177-3AD203B41FA5}">
                      <a16:colId xmlns:a16="http://schemas.microsoft.com/office/drawing/2014/main" val="2762941904"/>
                    </a:ext>
                  </a:extLst>
                </a:gridCol>
                <a:gridCol w="3459741">
                  <a:extLst>
                    <a:ext uri="{9D8B030D-6E8A-4147-A177-3AD203B41FA5}">
                      <a16:colId xmlns:a16="http://schemas.microsoft.com/office/drawing/2014/main" val="2662160839"/>
                    </a:ext>
                  </a:extLst>
                </a:gridCol>
              </a:tblGrid>
              <a:tr h="306893">
                <a:tc>
                  <a:txBody>
                    <a:bodyPr/>
                    <a:lstStyle/>
                    <a:p>
                      <a:pPr algn="ctr"/>
                      <a:endParaRPr lang="zh-TW" altLang="en-US" dirty="0">
                        <a:latin typeface="Times New Roman" panose="02020603050405020304" pitchFamily="18" charset="0"/>
                        <a:cs typeface="Times New Roman" panose="02020603050405020304" pitchFamily="18" charset="0"/>
                      </a:endParaRPr>
                    </a:p>
                  </a:txBody>
                  <a:tcPr marL="36000" marR="36000" anchor="ctr">
                    <a:solidFill>
                      <a:srgbClr val="FFFFCC"/>
                    </a:solidFill>
                  </a:tcPr>
                </a:tc>
                <a:tc>
                  <a:txBody>
                    <a:bodyPr/>
                    <a:lstStyle/>
                    <a:p>
                      <a:pPr algn="ctr"/>
                      <a:r>
                        <a:rPr lang="zh-TW" altLang="en-US" b="1" dirty="0">
                          <a:latin typeface="Times New Roman" panose="02020603050405020304" pitchFamily="18" charset="0"/>
                          <a:cs typeface="Times New Roman" panose="02020603050405020304" pitchFamily="18" charset="0"/>
                        </a:rPr>
                        <a:t>院級前瞻</a:t>
                      </a:r>
                      <a:r>
                        <a:rPr lang="en-US" altLang="zh-TW" b="1" dirty="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主題型</a:t>
                      </a:r>
                      <a:r>
                        <a:rPr lang="en-US" altLang="zh-TW" b="1" dirty="0">
                          <a:latin typeface="Times New Roman" panose="02020603050405020304" pitchFamily="18" charset="0"/>
                          <a:cs typeface="Times New Roman" panose="02020603050405020304" pitchFamily="18" charset="0"/>
                        </a:rPr>
                        <a:t>)</a:t>
                      </a:r>
                      <a:endParaRPr lang="zh-TW" altLang="en-US" b="1" dirty="0">
                        <a:latin typeface="Times New Roman" panose="02020603050405020304" pitchFamily="18" charset="0"/>
                        <a:cs typeface="Times New Roman" panose="02020603050405020304" pitchFamily="18" charset="0"/>
                      </a:endParaRPr>
                    </a:p>
                  </a:txBody>
                  <a:tcPr marL="36000" marR="36000" anchor="ctr">
                    <a:solidFill>
                      <a:srgbClr val="FFFFCC"/>
                    </a:solidFill>
                  </a:tcPr>
                </a:tc>
                <a:tc>
                  <a:txBody>
                    <a:bodyPr/>
                    <a:lstStyle/>
                    <a:p>
                      <a:pPr algn="ctr"/>
                      <a:r>
                        <a:rPr lang="zh-TW" altLang="en-US" b="1" dirty="0">
                          <a:latin typeface="Times New Roman" panose="02020603050405020304" pitchFamily="18" charset="0"/>
                          <a:cs typeface="Times New Roman" panose="02020603050405020304" pitchFamily="18" charset="0"/>
                        </a:rPr>
                        <a:t>院級前瞻</a:t>
                      </a:r>
                      <a:r>
                        <a:rPr lang="en-US" altLang="zh-TW" b="1" dirty="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競爭型</a:t>
                      </a:r>
                      <a:r>
                        <a:rPr lang="en-US" altLang="zh-TW" b="1" dirty="0">
                          <a:latin typeface="Times New Roman" panose="02020603050405020304" pitchFamily="18" charset="0"/>
                          <a:cs typeface="Times New Roman" panose="02020603050405020304" pitchFamily="18" charset="0"/>
                        </a:rPr>
                        <a:t>)</a:t>
                      </a:r>
                      <a:endParaRPr lang="zh-TW" altLang="en-US" b="1" dirty="0">
                        <a:latin typeface="Times New Roman" panose="02020603050405020304" pitchFamily="18" charset="0"/>
                        <a:cs typeface="Times New Roman" panose="02020603050405020304" pitchFamily="18" charset="0"/>
                      </a:endParaRPr>
                    </a:p>
                  </a:txBody>
                  <a:tcPr marL="36000" marR="36000" anchor="ctr">
                    <a:solidFill>
                      <a:srgbClr val="FFFFCC"/>
                    </a:solidFill>
                  </a:tcPr>
                </a:tc>
                <a:tc>
                  <a:txBody>
                    <a:bodyPr/>
                    <a:lstStyle/>
                    <a:p>
                      <a:pPr algn="ctr"/>
                      <a:r>
                        <a:rPr lang="zh-TW" altLang="en-US" b="1" dirty="0">
                          <a:latin typeface="Times New Roman" panose="02020603050405020304" pitchFamily="18" charset="0"/>
                          <a:cs typeface="Times New Roman" panose="02020603050405020304" pitchFamily="18" charset="0"/>
                        </a:rPr>
                        <a:t>院應研</a:t>
                      </a:r>
                    </a:p>
                  </a:txBody>
                  <a:tcPr marL="36000" marR="36000" anchor="ctr">
                    <a:solidFill>
                      <a:srgbClr val="FFFFCC"/>
                    </a:solidFill>
                  </a:tcPr>
                </a:tc>
                <a:extLst>
                  <a:ext uri="{0D108BD9-81ED-4DB2-BD59-A6C34878D82A}">
                    <a16:rowId xmlns:a16="http://schemas.microsoft.com/office/drawing/2014/main" val="1699191872"/>
                  </a:ext>
                </a:extLst>
              </a:tr>
              <a:tr h="455156">
                <a:tc>
                  <a:txBody>
                    <a:bodyPr/>
                    <a:lstStyle/>
                    <a:p>
                      <a:pPr algn="ctr"/>
                      <a:r>
                        <a:rPr lang="zh-TW" altLang="en-US" b="1" dirty="0">
                          <a:latin typeface="Times New Roman" panose="02020603050405020304" pitchFamily="18" charset="0"/>
                          <a:cs typeface="Times New Roman" panose="02020603050405020304" pitchFamily="18" charset="0"/>
                        </a:rPr>
                        <a:t>計畫屬性</a:t>
                      </a:r>
                    </a:p>
                  </a:txBody>
                  <a:tcPr marL="36000" marR="36000" anchor="ctr">
                    <a:solidFill>
                      <a:srgbClr val="FFFFCC"/>
                    </a:solidFill>
                  </a:tcPr>
                </a:tc>
                <a:tc>
                  <a:txBody>
                    <a:bodyPr/>
                    <a:lstStyle/>
                    <a:p>
                      <a:pPr lvl="0" algn="ctr">
                        <a:buNone/>
                      </a:pPr>
                      <a:r>
                        <a:rPr lang="zh-TW" altLang="en-US" sz="1600" b="1" i="0" u="none" strike="noStrike" dirty="0">
                          <a:solidFill>
                            <a:srgbClr val="000000"/>
                          </a:solidFill>
                          <a:effectLst/>
                          <a:latin typeface="Times New Roman" panose="02020603050405020304" pitchFamily="18" charset="0"/>
                          <a:ea typeface="+mj-ea"/>
                          <a:cs typeface="Times New Roman" panose="02020603050405020304" pitchFamily="18" charset="0"/>
                        </a:rPr>
                        <a:t>藍圖中長期</a:t>
                      </a:r>
                      <a:r>
                        <a:rPr lang="en-US" altLang="zh-TW" sz="1600" b="1" i="0" u="none" strike="noStrike" dirty="0">
                          <a:solidFill>
                            <a:srgbClr val="FF0000"/>
                          </a:solidFill>
                          <a:effectLst/>
                          <a:latin typeface="Times New Roman" panose="02020603050405020304" pitchFamily="18" charset="0"/>
                          <a:ea typeface="+mj-ea"/>
                          <a:cs typeface="Times New Roman" panose="02020603050405020304" pitchFamily="18" charset="0"/>
                        </a:rPr>
                        <a:t>(</a:t>
                      </a:r>
                      <a:r>
                        <a:rPr lang="zh-TW" altLang="en-US" sz="1600" b="1" i="0" u="none" strike="noStrike" dirty="0">
                          <a:solidFill>
                            <a:srgbClr val="FF0000"/>
                          </a:solidFill>
                          <a:effectLst/>
                          <a:latin typeface="Times New Roman" panose="02020603050405020304" pitchFamily="18" charset="0"/>
                          <a:ea typeface="+mj-ea"/>
                          <a:cs typeface="Times New Roman" panose="02020603050405020304" pitchFamily="18" charset="0"/>
                        </a:rPr>
                        <a:t>未來</a:t>
                      </a:r>
                      <a:r>
                        <a:rPr lang="en-US" altLang="zh-TW" sz="1600" b="1" i="0" u="none" strike="noStrike" dirty="0">
                          <a:solidFill>
                            <a:srgbClr val="FF0000"/>
                          </a:solidFill>
                          <a:effectLst/>
                          <a:latin typeface="Times New Roman" panose="02020603050405020304" pitchFamily="18" charset="0"/>
                          <a:ea typeface="+mj-ea"/>
                          <a:cs typeface="Times New Roman" panose="02020603050405020304" pitchFamily="18" charset="0"/>
                        </a:rPr>
                        <a:t>5~10</a:t>
                      </a:r>
                      <a:r>
                        <a:rPr lang="zh-TW" altLang="en-US" sz="1600" b="1" i="0" u="none" strike="noStrike" dirty="0">
                          <a:solidFill>
                            <a:srgbClr val="FF0000"/>
                          </a:solidFill>
                          <a:effectLst/>
                          <a:latin typeface="Times New Roman" panose="02020603050405020304" pitchFamily="18" charset="0"/>
                          <a:ea typeface="+mj-ea"/>
                          <a:cs typeface="Times New Roman" panose="02020603050405020304" pitchFamily="18" charset="0"/>
                        </a:rPr>
                        <a:t>年</a:t>
                      </a:r>
                      <a:r>
                        <a:rPr lang="en-US" altLang="zh-TW" sz="1600" b="1" i="0" u="none" strike="noStrike" dirty="0">
                          <a:solidFill>
                            <a:srgbClr val="FF0000"/>
                          </a:solidFill>
                          <a:effectLst/>
                          <a:latin typeface="Times New Roman" panose="02020603050405020304" pitchFamily="18" charset="0"/>
                          <a:ea typeface="+mj-ea"/>
                          <a:cs typeface="Times New Roman" panose="02020603050405020304" pitchFamily="18" charset="0"/>
                        </a:rPr>
                        <a:t>)</a:t>
                      </a:r>
                      <a:endParaRPr lang="en-US" altLang="zh-TW" sz="1600" b="1" i="0" u="none" strike="noStrike" dirty="0">
                        <a:solidFill>
                          <a:srgbClr val="000000"/>
                        </a:solidFill>
                        <a:effectLst/>
                        <a:latin typeface="Times New Roman" panose="02020603050405020304" pitchFamily="18" charset="0"/>
                        <a:ea typeface="+mj-ea"/>
                        <a:cs typeface="Times New Roman" panose="02020603050405020304" pitchFamily="18" charset="0"/>
                      </a:endParaRPr>
                    </a:p>
                    <a:p>
                      <a:pPr lvl="0" algn="ctr">
                        <a:buNone/>
                      </a:pPr>
                      <a:r>
                        <a:rPr lang="en-US" altLang="zh-TW" sz="1600" b="0" i="0" u="none" strike="noStrike" noProof="0" dirty="0">
                          <a:solidFill>
                            <a:srgbClr val="000000"/>
                          </a:solidFill>
                          <a:effectLst/>
                          <a:highlight>
                            <a:srgbClr val="FFFF00"/>
                          </a:highlight>
                          <a:latin typeface="Times New Roman" panose="02020603050405020304" pitchFamily="18" charset="0"/>
                          <a:ea typeface="+mj-ea"/>
                          <a:cs typeface="Times New Roman" panose="02020603050405020304" pitchFamily="18" charset="0"/>
                        </a:rPr>
                        <a:t>(</a:t>
                      </a:r>
                      <a:r>
                        <a:rPr lang="zh-TW" altLang="en-US" sz="1600" b="0" i="0" u="none" strike="noStrike" noProof="0" dirty="0">
                          <a:solidFill>
                            <a:srgbClr val="000000"/>
                          </a:solidFill>
                          <a:effectLst/>
                          <a:highlight>
                            <a:srgbClr val="FFFF00"/>
                          </a:highlight>
                          <a:latin typeface="Times New Roman" panose="02020603050405020304" pitchFamily="18" charset="0"/>
                          <a:ea typeface="+mj-ea"/>
                          <a:cs typeface="Times New Roman" panose="02020603050405020304" pitchFamily="18" charset="0"/>
                        </a:rPr>
                        <a:t>重點布局清單</a:t>
                      </a:r>
                      <a:r>
                        <a:rPr lang="en-US" altLang="zh-TW" sz="1600" b="0" i="0" u="none" strike="noStrike" noProof="0" dirty="0">
                          <a:solidFill>
                            <a:srgbClr val="000000"/>
                          </a:solidFill>
                          <a:effectLst/>
                          <a:highlight>
                            <a:srgbClr val="FFFF00"/>
                          </a:highlight>
                          <a:latin typeface="Times New Roman" panose="02020603050405020304" pitchFamily="18" charset="0"/>
                          <a:ea typeface="+mj-ea"/>
                          <a:cs typeface="Times New Roman" panose="02020603050405020304" pitchFamily="18" charset="0"/>
                        </a:rPr>
                        <a:t>Top-down)</a:t>
                      </a:r>
                      <a:endParaRPr lang="en-US" altLang="zh-TW" sz="1600" b="0" i="0" u="none" strike="noStrike" dirty="0">
                        <a:solidFill>
                          <a:srgbClr val="000000"/>
                        </a:solidFill>
                        <a:effectLst/>
                        <a:highlight>
                          <a:srgbClr val="FFFF00"/>
                        </a:highlight>
                        <a:latin typeface="Times New Roman" panose="02020603050405020304" pitchFamily="18" charset="0"/>
                        <a:ea typeface="+mj-ea"/>
                        <a:cs typeface="Times New Roman" panose="02020603050405020304" pitchFamily="18" charset="0"/>
                      </a:endParaRPr>
                    </a:p>
                  </a:txBody>
                  <a:tcPr marL="36000" marR="36000" marT="4401"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600" b="1" i="0" u="none" strike="noStrike" dirty="0">
                          <a:solidFill>
                            <a:srgbClr val="000000"/>
                          </a:solidFill>
                          <a:effectLst/>
                          <a:latin typeface="Times New Roman" panose="02020603050405020304" pitchFamily="18" charset="0"/>
                          <a:ea typeface="+mj-ea"/>
                          <a:cs typeface="Times New Roman" panose="02020603050405020304" pitchFamily="18" charset="0"/>
                        </a:rPr>
                        <a:t>藍圖中長期</a:t>
                      </a:r>
                      <a:r>
                        <a:rPr lang="en-US" altLang="zh-TW" sz="1600" b="1" i="0" u="none" strike="noStrike" dirty="0">
                          <a:solidFill>
                            <a:srgbClr val="FF0000"/>
                          </a:solidFill>
                          <a:effectLst/>
                          <a:latin typeface="Times New Roman" panose="02020603050405020304" pitchFamily="18" charset="0"/>
                          <a:ea typeface="+mj-ea"/>
                          <a:cs typeface="Times New Roman" panose="02020603050405020304" pitchFamily="18" charset="0"/>
                        </a:rPr>
                        <a:t>(</a:t>
                      </a:r>
                      <a:r>
                        <a:rPr lang="zh-TW" altLang="en-US" sz="1600" b="1" i="0" u="none" strike="noStrike" dirty="0">
                          <a:solidFill>
                            <a:srgbClr val="FF0000"/>
                          </a:solidFill>
                          <a:effectLst/>
                          <a:latin typeface="Times New Roman" panose="02020603050405020304" pitchFamily="18" charset="0"/>
                          <a:ea typeface="+mj-ea"/>
                          <a:cs typeface="Times New Roman" panose="02020603050405020304" pitchFamily="18" charset="0"/>
                        </a:rPr>
                        <a:t>未來</a:t>
                      </a:r>
                      <a:r>
                        <a:rPr lang="en-US" altLang="zh-TW" sz="1600" b="1" i="0" u="none" strike="noStrike" dirty="0">
                          <a:solidFill>
                            <a:srgbClr val="FF0000"/>
                          </a:solidFill>
                          <a:effectLst/>
                          <a:latin typeface="Times New Roman" panose="02020603050405020304" pitchFamily="18" charset="0"/>
                          <a:ea typeface="+mj-ea"/>
                          <a:cs typeface="Times New Roman" panose="02020603050405020304" pitchFamily="18" charset="0"/>
                        </a:rPr>
                        <a:t>5~10</a:t>
                      </a:r>
                      <a:r>
                        <a:rPr lang="zh-TW" altLang="en-US" sz="1600" b="1" i="0" u="none" strike="noStrike" dirty="0">
                          <a:solidFill>
                            <a:srgbClr val="FF0000"/>
                          </a:solidFill>
                          <a:effectLst/>
                          <a:latin typeface="Times New Roman" panose="02020603050405020304" pitchFamily="18" charset="0"/>
                          <a:ea typeface="+mj-ea"/>
                          <a:cs typeface="Times New Roman" panose="02020603050405020304" pitchFamily="18" charset="0"/>
                        </a:rPr>
                        <a:t>年</a:t>
                      </a:r>
                      <a:r>
                        <a:rPr lang="en-US" altLang="zh-TW" sz="1600" b="1" i="0" u="none" strike="noStrike" dirty="0">
                          <a:solidFill>
                            <a:srgbClr val="FF0000"/>
                          </a:solidFill>
                          <a:effectLst/>
                          <a:latin typeface="Times New Roman" panose="02020603050405020304" pitchFamily="18" charset="0"/>
                          <a:ea typeface="+mj-ea"/>
                          <a:cs typeface="Times New Roman" panose="02020603050405020304" pitchFamily="18" charset="0"/>
                        </a:rPr>
                        <a:t>)</a:t>
                      </a:r>
                      <a:br>
                        <a:rPr lang="en-US" altLang="zh-TW" sz="1600" b="1" i="0" u="none" strike="noStrike" kern="1200" dirty="0">
                          <a:solidFill>
                            <a:srgbClr val="000000"/>
                          </a:solidFill>
                          <a:effectLst/>
                          <a:latin typeface="Times New Roman" panose="02020603050405020304" pitchFamily="18" charset="0"/>
                          <a:ea typeface="+mj-ea"/>
                          <a:cs typeface="Times New Roman" panose="02020603050405020304" pitchFamily="18" charset="0"/>
                        </a:rPr>
                      </a:br>
                      <a:r>
                        <a:rPr lang="en-US" altLang="zh-TW" sz="1600" b="0" i="0" u="none" strike="noStrike" kern="1200" dirty="0">
                          <a:solidFill>
                            <a:srgbClr val="000000"/>
                          </a:solidFill>
                          <a:effectLst/>
                          <a:latin typeface="Times New Roman" panose="02020603050405020304" pitchFamily="18" charset="0"/>
                          <a:ea typeface="+mj-ea"/>
                          <a:cs typeface="Times New Roman" panose="02020603050405020304" pitchFamily="18" charset="0"/>
                        </a:rPr>
                        <a:t>(</a:t>
                      </a:r>
                      <a:r>
                        <a:rPr lang="zh-TW" altLang="en-US" sz="1600" b="0" i="0" u="none" strike="noStrike" kern="1200" dirty="0">
                          <a:solidFill>
                            <a:srgbClr val="000000"/>
                          </a:solidFill>
                          <a:effectLst/>
                          <a:latin typeface="Times New Roman" panose="02020603050405020304" pitchFamily="18" charset="0"/>
                          <a:ea typeface="+mj-ea"/>
                          <a:cs typeface="Times New Roman" panose="02020603050405020304" pitchFamily="18" charset="0"/>
                        </a:rPr>
                        <a:t>藍圖範圍</a:t>
                      </a:r>
                      <a:r>
                        <a:rPr lang="en-US" altLang="zh-TW" sz="1600" b="0" i="0" u="none" strike="noStrike" kern="1200" dirty="0">
                          <a:solidFill>
                            <a:srgbClr val="000000"/>
                          </a:solidFill>
                          <a:effectLst/>
                          <a:latin typeface="Times New Roman" panose="02020603050405020304" pitchFamily="18" charset="0"/>
                          <a:ea typeface="+mj-ea"/>
                          <a:cs typeface="Times New Roman" panose="02020603050405020304" pitchFamily="18" charset="0"/>
                        </a:rPr>
                        <a:t>+</a:t>
                      </a:r>
                      <a:r>
                        <a:rPr lang="zh-TW" altLang="en-US" sz="1600" b="0" i="0" u="none" strike="noStrike" kern="1200" dirty="0">
                          <a:solidFill>
                            <a:srgbClr val="000000"/>
                          </a:solidFill>
                          <a:effectLst/>
                          <a:latin typeface="Times New Roman" panose="02020603050405020304" pitchFamily="18" charset="0"/>
                          <a:ea typeface="+mj-ea"/>
                          <a:cs typeface="Times New Roman" panose="02020603050405020304" pitchFamily="18" charset="0"/>
                        </a:rPr>
                        <a:t>重點布局清單</a:t>
                      </a:r>
                      <a:r>
                        <a:rPr lang="en-US" altLang="zh-TW" sz="1600" b="0" i="0" u="none" strike="noStrike" kern="1200" dirty="0">
                          <a:solidFill>
                            <a:srgbClr val="000000"/>
                          </a:solidFill>
                          <a:effectLst/>
                          <a:latin typeface="Times New Roman" panose="02020603050405020304" pitchFamily="18" charset="0"/>
                          <a:ea typeface="+mj-ea"/>
                          <a:cs typeface="Times New Roman" panose="02020603050405020304" pitchFamily="18" charset="0"/>
                        </a:rPr>
                        <a:t>)</a:t>
                      </a:r>
                    </a:p>
                  </a:txBody>
                  <a:tcPr marL="36000" marR="36000" marT="4401" marB="0" anchor="ctr">
                    <a:solidFill>
                      <a:schemeClr val="bg1"/>
                    </a:solidFill>
                  </a:tcPr>
                </a:tc>
                <a:tc>
                  <a:txBody>
                    <a:bodyPr/>
                    <a:lstStyle/>
                    <a:p>
                      <a:pPr algn="ctr" fontAlgn="ctr"/>
                      <a:r>
                        <a:rPr lang="zh-TW" altLang="en-US" sz="1600" b="1" i="0" u="none" strike="noStrike" dirty="0">
                          <a:solidFill>
                            <a:srgbClr val="000000"/>
                          </a:solidFill>
                          <a:effectLst/>
                          <a:latin typeface="Times New Roman" panose="02020603050405020304" pitchFamily="18" charset="0"/>
                          <a:ea typeface="+mj-ea"/>
                          <a:cs typeface="Times New Roman" panose="02020603050405020304" pitchFamily="18" charset="0"/>
                        </a:rPr>
                        <a:t>藍圖短期</a:t>
                      </a:r>
                      <a:r>
                        <a:rPr lang="en-US" altLang="zh-TW" sz="1600" b="1" i="0" u="none" strike="noStrike" kern="1200" dirty="0">
                          <a:solidFill>
                            <a:srgbClr val="FF0000"/>
                          </a:solidFill>
                          <a:effectLst/>
                          <a:latin typeface="Times New Roman" panose="02020603050405020304" pitchFamily="18" charset="0"/>
                          <a:ea typeface="+mj-ea"/>
                          <a:cs typeface="Times New Roman" panose="02020603050405020304" pitchFamily="18" charset="0"/>
                        </a:rPr>
                        <a:t>(3</a:t>
                      </a:r>
                      <a:r>
                        <a:rPr lang="zh-TW" altLang="en-US" sz="1600" b="1" i="0" u="none" strike="noStrike" kern="1200" dirty="0">
                          <a:solidFill>
                            <a:srgbClr val="FF0000"/>
                          </a:solidFill>
                          <a:effectLst/>
                          <a:latin typeface="Times New Roman" panose="02020603050405020304" pitchFamily="18" charset="0"/>
                          <a:ea typeface="+mj-ea"/>
                          <a:cs typeface="Times New Roman" panose="02020603050405020304" pitchFamily="18" charset="0"/>
                        </a:rPr>
                        <a:t>年內</a:t>
                      </a:r>
                      <a:r>
                        <a:rPr lang="en-US" altLang="zh-TW" sz="1600" b="1" i="0" u="none" strike="noStrike" kern="1200" dirty="0">
                          <a:solidFill>
                            <a:srgbClr val="FF0000"/>
                          </a:solidFill>
                          <a:effectLst/>
                          <a:latin typeface="Times New Roman" panose="02020603050405020304" pitchFamily="18" charset="0"/>
                          <a:ea typeface="+mj-ea"/>
                          <a:cs typeface="Times New Roman" panose="02020603050405020304" pitchFamily="18" charset="0"/>
                        </a:rPr>
                        <a:t>)</a:t>
                      </a:r>
                    </a:p>
                    <a:p>
                      <a:pPr algn="ctr" fontAlgn="ctr"/>
                      <a:r>
                        <a:rPr lang="zh-TW" altLang="en-US" sz="1600" b="0" i="0" u="none" strike="noStrike" dirty="0">
                          <a:solidFill>
                            <a:srgbClr val="000000"/>
                          </a:solidFill>
                          <a:effectLst/>
                          <a:latin typeface="Times New Roman" panose="02020603050405020304" pitchFamily="18" charset="0"/>
                          <a:ea typeface="+mj-ea"/>
                          <a:cs typeface="Times New Roman" panose="02020603050405020304" pitchFamily="18" charset="0"/>
                        </a:rPr>
                        <a:t>可落實技術產業化之工作項目</a:t>
                      </a:r>
                    </a:p>
                  </a:txBody>
                  <a:tcPr marL="36000" marR="36000" marT="4401" marB="0" anchor="ctr">
                    <a:solidFill>
                      <a:schemeClr val="bg1"/>
                    </a:solidFill>
                  </a:tcPr>
                </a:tc>
                <a:extLst>
                  <a:ext uri="{0D108BD9-81ED-4DB2-BD59-A6C34878D82A}">
                    <a16:rowId xmlns:a16="http://schemas.microsoft.com/office/drawing/2014/main" val="3295869859"/>
                  </a:ext>
                </a:extLst>
              </a:tr>
              <a:tr h="306893">
                <a:tc>
                  <a:txBody>
                    <a:bodyPr/>
                    <a:lstStyle/>
                    <a:p>
                      <a:pPr algn="ctr"/>
                      <a:r>
                        <a:rPr lang="zh-TW" altLang="en-US" b="1" dirty="0">
                          <a:latin typeface="Times New Roman" panose="02020603050405020304" pitchFamily="18" charset="0"/>
                          <a:cs typeface="Times New Roman" panose="02020603050405020304" pitchFamily="18" charset="0"/>
                        </a:rPr>
                        <a:t>計畫架構</a:t>
                      </a:r>
                    </a:p>
                  </a:txBody>
                  <a:tcPr marL="36000" marR="36000" anchor="ctr">
                    <a:solidFill>
                      <a:srgbClr val="FFFFCC"/>
                    </a:solidFill>
                  </a:tcPr>
                </a:tc>
                <a:tc>
                  <a:txBody>
                    <a:bodyPr/>
                    <a:lstStyle/>
                    <a:p>
                      <a:pPr algn="ctr" fontAlgn="ctr"/>
                      <a:r>
                        <a:rPr lang="zh-TW" altLang="en-US" sz="1600" b="0" i="0" u="none" strike="noStrike" dirty="0">
                          <a:solidFill>
                            <a:srgbClr val="000000"/>
                          </a:solidFill>
                          <a:effectLst/>
                          <a:latin typeface="Times New Roman" panose="02020603050405020304" pitchFamily="18" charset="0"/>
                          <a:ea typeface="+mj-ea"/>
                          <a:cs typeface="Times New Roman" panose="02020603050405020304" pitchFamily="18" charset="0"/>
                        </a:rPr>
                        <a:t>需院內</a:t>
                      </a:r>
                      <a:r>
                        <a:rPr lang="zh-TW" altLang="en-US" sz="1600" b="1" i="0" u="none" strike="noStrike" dirty="0">
                          <a:solidFill>
                            <a:srgbClr val="000000"/>
                          </a:solidFill>
                          <a:effectLst/>
                          <a:highlight>
                            <a:srgbClr val="FFFF00"/>
                          </a:highlight>
                          <a:latin typeface="Times New Roman" panose="02020603050405020304" pitchFamily="18" charset="0"/>
                          <a:ea typeface="+mj-ea"/>
                          <a:cs typeface="Times New Roman" panose="02020603050405020304" pitchFamily="18" charset="0"/>
                        </a:rPr>
                        <a:t>跨單位</a:t>
                      </a:r>
                      <a:r>
                        <a:rPr lang="zh-TW" altLang="en-US" sz="1600" b="0" i="0" u="none" strike="noStrike" dirty="0">
                          <a:solidFill>
                            <a:srgbClr val="000000"/>
                          </a:solidFill>
                          <a:effectLst/>
                          <a:latin typeface="Times New Roman" panose="02020603050405020304" pitchFamily="18" charset="0"/>
                          <a:ea typeface="+mj-ea"/>
                          <a:cs typeface="Times New Roman" panose="02020603050405020304" pitchFamily="18" charset="0"/>
                        </a:rPr>
                        <a:t>合作</a:t>
                      </a:r>
                      <a:r>
                        <a:rPr lang="en-US" altLang="zh-TW" sz="1600" b="0" i="0" u="none" strike="noStrike" dirty="0">
                          <a:solidFill>
                            <a:srgbClr val="000000"/>
                          </a:solidFill>
                          <a:effectLst/>
                          <a:latin typeface="Times New Roman" panose="02020603050405020304" pitchFamily="18" charset="0"/>
                          <a:ea typeface="+mj-ea"/>
                          <a:cs typeface="Times New Roman" panose="02020603050405020304" pitchFamily="18" charset="0"/>
                        </a:rPr>
                        <a:t>(2</a:t>
                      </a:r>
                      <a:r>
                        <a:rPr lang="zh-TW" altLang="en-US" sz="1600" b="0" i="0" u="none" strike="noStrike" dirty="0">
                          <a:solidFill>
                            <a:srgbClr val="000000"/>
                          </a:solidFill>
                          <a:effectLst/>
                          <a:latin typeface="Times New Roman" panose="02020603050405020304" pitchFamily="18" charset="0"/>
                          <a:ea typeface="+mj-ea"/>
                          <a:cs typeface="Times New Roman" panose="02020603050405020304" pitchFamily="18" charset="0"/>
                        </a:rPr>
                        <a:t>單位以上</a:t>
                      </a:r>
                      <a:r>
                        <a:rPr lang="en-US" altLang="zh-TW" sz="1600" b="0" i="0" u="none" strike="noStrike" dirty="0">
                          <a:solidFill>
                            <a:srgbClr val="000000"/>
                          </a:solidFill>
                          <a:effectLst/>
                          <a:latin typeface="Times New Roman" panose="02020603050405020304" pitchFamily="18" charset="0"/>
                          <a:ea typeface="+mj-ea"/>
                          <a:cs typeface="Times New Roman" panose="02020603050405020304" pitchFamily="18" charset="0"/>
                        </a:rPr>
                        <a:t>)</a:t>
                      </a:r>
                    </a:p>
                  </a:txBody>
                  <a:tcPr marL="36000" marR="36000" marT="4401" marB="0" anchor="ctr">
                    <a:solidFill>
                      <a:schemeClr val="bg1"/>
                    </a:solidFill>
                  </a:tcPr>
                </a:tc>
                <a:tc>
                  <a:txBody>
                    <a:bodyPr/>
                    <a:lstStyle/>
                    <a:p>
                      <a:pPr algn="ctr" fontAlgn="ctr"/>
                      <a:r>
                        <a:rPr lang="zh-TW" altLang="en-US" sz="1600" b="0" i="0" u="none" strike="noStrike" dirty="0">
                          <a:solidFill>
                            <a:srgbClr val="000000"/>
                          </a:solidFill>
                          <a:effectLst/>
                          <a:latin typeface="Times New Roman" panose="02020603050405020304" pitchFamily="18" charset="0"/>
                          <a:ea typeface="+mj-ea"/>
                          <a:cs typeface="Times New Roman" panose="02020603050405020304" pitchFamily="18" charset="0"/>
                        </a:rPr>
                        <a:t>需院內</a:t>
                      </a:r>
                      <a:r>
                        <a:rPr lang="zh-TW" altLang="en-US" sz="1600" b="1" i="0" u="none" strike="noStrike" dirty="0">
                          <a:solidFill>
                            <a:srgbClr val="000000"/>
                          </a:solidFill>
                          <a:effectLst/>
                          <a:highlight>
                            <a:srgbClr val="FFFF00"/>
                          </a:highlight>
                          <a:latin typeface="Times New Roman" panose="02020603050405020304" pitchFamily="18" charset="0"/>
                          <a:ea typeface="+mj-ea"/>
                          <a:cs typeface="Times New Roman" panose="02020603050405020304" pitchFamily="18" charset="0"/>
                        </a:rPr>
                        <a:t>跨單位</a:t>
                      </a:r>
                      <a:r>
                        <a:rPr lang="zh-TW" altLang="en-US" sz="1600" b="0" i="0" u="none" strike="noStrike" dirty="0">
                          <a:solidFill>
                            <a:srgbClr val="000000"/>
                          </a:solidFill>
                          <a:effectLst/>
                          <a:latin typeface="Times New Roman" panose="02020603050405020304" pitchFamily="18" charset="0"/>
                          <a:ea typeface="+mj-ea"/>
                          <a:cs typeface="Times New Roman" panose="02020603050405020304" pitchFamily="18" charset="0"/>
                        </a:rPr>
                        <a:t>合作</a:t>
                      </a:r>
                      <a:r>
                        <a:rPr lang="en-US" altLang="zh-TW" sz="1600" b="0" i="0" u="none" strike="noStrike" dirty="0">
                          <a:solidFill>
                            <a:srgbClr val="000000"/>
                          </a:solidFill>
                          <a:effectLst/>
                          <a:latin typeface="Times New Roman" panose="02020603050405020304" pitchFamily="18" charset="0"/>
                          <a:ea typeface="+mj-ea"/>
                          <a:cs typeface="Times New Roman" panose="02020603050405020304" pitchFamily="18" charset="0"/>
                        </a:rPr>
                        <a:t>(2</a:t>
                      </a:r>
                      <a:r>
                        <a:rPr lang="zh-TW" altLang="en-US" sz="1600" b="0" i="0" u="none" strike="noStrike" dirty="0">
                          <a:solidFill>
                            <a:srgbClr val="000000"/>
                          </a:solidFill>
                          <a:effectLst/>
                          <a:latin typeface="Times New Roman" panose="02020603050405020304" pitchFamily="18" charset="0"/>
                          <a:ea typeface="+mj-ea"/>
                          <a:cs typeface="Times New Roman" panose="02020603050405020304" pitchFamily="18" charset="0"/>
                        </a:rPr>
                        <a:t>單位以上</a:t>
                      </a:r>
                      <a:r>
                        <a:rPr lang="en-US" altLang="zh-TW" sz="1600" b="0" i="0" u="none" strike="noStrike" dirty="0">
                          <a:solidFill>
                            <a:srgbClr val="000000"/>
                          </a:solidFill>
                          <a:effectLst/>
                          <a:latin typeface="Times New Roman" panose="02020603050405020304" pitchFamily="18" charset="0"/>
                          <a:ea typeface="+mj-ea"/>
                          <a:cs typeface="Times New Roman" panose="02020603050405020304" pitchFamily="18" charset="0"/>
                        </a:rPr>
                        <a:t>)</a:t>
                      </a:r>
                    </a:p>
                  </a:txBody>
                  <a:tcPr marL="36000" marR="36000" marT="4401" marB="0" anchor="ctr">
                    <a:solidFill>
                      <a:schemeClr val="bg1"/>
                    </a:solidFill>
                  </a:tcPr>
                </a:tc>
                <a:tc>
                  <a:txBody>
                    <a:bodyPr/>
                    <a:lstStyle/>
                    <a:p>
                      <a:pPr algn="ctr" fontAlgn="ctr"/>
                      <a:r>
                        <a:rPr lang="zh-TW" altLang="en-US" sz="1600" b="1" i="0" u="none" strike="noStrike" dirty="0">
                          <a:solidFill>
                            <a:srgbClr val="000000"/>
                          </a:solidFill>
                          <a:effectLst/>
                          <a:highlight>
                            <a:srgbClr val="FFFF00"/>
                          </a:highlight>
                          <a:latin typeface="Times New Roman" panose="02020603050405020304" pitchFamily="18" charset="0"/>
                          <a:ea typeface="+mj-ea"/>
                          <a:cs typeface="Times New Roman" panose="02020603050405020304" pitchFamily="18" charset="0"/>
                        </a:rPr>
                        <a:t>鼓勵</a:t>
                      </a:r>
                      <a:r>
                        <a:rPr lang="zh-TW" altLang="en-US" sz="1600" b="0" i="0" u="none" strike="noStrike" dirty="0">
                          <a:solidFill>
                            <a:srgbClr val="000000"/>
                          </a:solidFill>
                          <a:effectLst/>
                          <a:latin typeface="Times New Roman" panose="02020603050405020304" pitchFamily="18" charset="0"/>
                          <a:ea typeface="+mj-ea"/>
                          <a:cs typeface="Times New Roman" panose="02020603050405020304" pitchFamily="18" charset="0"/>
                        </a:rPr>
                        <a:t>跨領域或跨單位合作</a:t>
                      </a:r>
                      <a:endParaRPr lang="en-US" altLang="zh-TW" sz="1600" b="0" i="0" u="none" strike="noStrike" dirty="0">
                        <a:solidFill>
                          <a:srgbClr val="000000"/>
                        </a:solidFill>
                        <a:effectLst/>
                        <a:latin typeface="Times New Roman" panose="02020603050405020304" pitchFamily="18" charset="0"/>
                        <a:ea typeface="+mj-ea"/>
                        <a:cs typeface="Times New Roman" panose="02020603050405020304" pitchFamily="18" charset="0"/>
                      </a:endParaRPr>
                    </a:p>
                  </a:txBody>
                  <a:tcPr marL="36000" marR="36000" marT="4401" marB="0" anchor="ctr">
                    <a:solidFill>
                      <a:schemeClr val="bg1"/>
                    </a:solidFill>
                  </a:tcPr>
                </a:tc>
                <a:extLst>
                  <a:ext uri="{0D108BD9-81ED-4DB2-BD59-A6C34878D82A}">
                    <a16:rowId xmlns:a16="http://schemas.microsoft.com/office/drawing/2014/main" val="1112850248"/>
                  </a:ext>
                </a:extLst>
              </a:tr>
              <a:tr h="722850">
                <a:tc>
                  <a:txBody>
                    <a:bodyPr/>
                    <a:lstStyle/>
                    <a:p>
                      <a:pPr algn="ctr"/>
                      <a:r>
                        <a:rPr lang="zh-TW" altLang="en-US" b="1" dirty="0">
                          <a:latin typeface="Times New Roman" panose="02020603050405020304" pitchFamily="18" charset="0"/>
                          <a:cs typeface="Times New Roman" panose="02020603050405020304" pitchFamily="18" charset="0"/>
                        </a:rPr>
                        <a:t>提案經費</a:t>
                      </a:r>
                    </a:p>
                  </a:txBody>
                  <a:tcPr marL="36000" marR="36000" anchor="ctr">
                    <a:solidFill>
                      <a:srgbClr val="FFFFCC"/>
                    </a:solidFill>
                  </a:tcPr>
                </a:tc>
                <a:tc>
                  <a:txBody>
                    <a:bodyPr/>
                    <a:lstStyle/>
                    <a:p>
                      <a:pPr marL="144000" indent="-144000" algn="l">
                        <a:buFont typeface="Arial" panose="020B0604020202020204" pitchFamily="34" charset="0"/>
                        <a:buChar char="•"/>
                      </a:pPr>
                      <a:r>
                        <a:rPr lang="zh-TW" altLang="en-US" sz="1600" b="1" dirty="0">
                          <a:latin typeface="Times New Roman" panose="02020603050405020304" pitchFamily="18" charset="0"/>
                          <a:cs typeface="Times New Roman" panose="02020603050405020304" pitchFamily="18" charset="0"/>
                        </a:rPr>
                        <a:t>各領域分配</a:t>
                      </a:r>
                      <a:r>
                        <a:rPr lang="en-US" altLang="zh-TW" sz="1600" b="1" dirty="0">
                          <a:latin typeface="Times New Roman" panose="02020603050405020304" pitchFamily="18" charset="0"/>
                          <a:cs typeface="Times New Roman" panose="02020603050405020304" pitchFamily="18" charset="0"/>
                        </a:rPr>
                        <a:t>3800</a:t>
                      </a:r>
                      <a:r>
                        <a:rPr lang="zh-TW" altLang="en-US" sz="1600" b="1" dirty="0">
                          <a:latin typeface="Times New Roman" panose="02020603050405020304" pitchFamily="18" charset="0"/>
                          <a:cs typeface="Times New Roman" panose="02020603050405020304" pitchFamily="18" charset="0"/>
                        </a:rPr>
                        <a:t>萬</a:t>
                      </a:r>
                      <a:endParaRPr lang="en-US" altLang="zh-TW" sz="1600" b="1" dirty="0">
                        <a:latin typeface="Times New Roman" panose="02020603050405020304" pitchFamily="18" charset="0"/>
                        <a:cs typeface="Times New Roman" panose="02020603050405020304" pitchFamily="18" charset="0"/>
                      </a:endParaRPr>
                    </a:p>
                    <a:p>
                      <a:pPr marL="144000" indent="-144000" algn="l">
                        <a:buFont typeface="Arial" panose="020B0604020202020204" pitchFamily="34" charset="0"/>
                        <a:buChar char="•"/>
                      </a:pPr>
                      <a:r>
                        <a:rPr lang="zh-TW" altLang="en-US" sz="1600" b="0" dirty="0">
                          <a:highlight>
                            <a:srgbClr val="FFFF00"/>
                          </a:highlight>
                          <a:latin typeface="Times New Roman" panose="02020603050405020304" pitchFamily="18" charset="0"/>
                          <a:cs typeface="Times New Roman" panose="02020603050405020304" pitchFamily="18" charset="0"/>
                        </a:rPr>
                        <a:t>院補助</a:t>
                      </a:r>
                      <a:r>
                        <a:rPr lang="en-US" altLang="zh-TW" sz="1600" b="1" dirty="0">
                          <a:solidFill>
                            <a:srgbClr val="FF0000"/>
                          </a:solidFill>
                          <a:highlight>
                            <a:srgbClr val="FFFF00"/>
                          </a:highlight>
                          <a:latin typeface="Times New Roman" panose="02020603050405020304" pitchFamily="18" charset="0"/>
                          <a:cs typeface="Times New Roman" panose="02020603050405020304" pitchFamily="18" charset="0"/>
                        </a:rPr>
                        <a:t>1000~1800</a:t>
                      </a:r>
                      <a:r>
                        <a:rPr lang="zh-TW" altLang="en-US" sz="1600" b="1" dirty="0">
                          <a:solidFill>
                            <a:srgbClr val="FF0000"/>
                          </a:solidFill>
                          <a:highlight>
                            <a:srgbClr val="FFFF00"/>
                          </a:highlight>
                          <a:latin typeface="Times New Roman" panose="02020603050405020304" pitchFamily="18" charset="0"/>
                          <a:cs typeface="Times New Roman" panose="02020603050405020304" pitchFamily="18" charset="0"/>
                        </a:rPr>
                        <a:t>萬</a:t>
                      </a:r>
                      <a:r>
                        <a:rPr lang="en-US" altLang="zh-TW" sz="1600" b="0" dirty="0">
                          <a:highlight>
                            <a:srgbClr val="FFFF00"/>
                          </a:highlight>
                          <a:latin typeface="Times New Roman" panose="02020603050405020304" pitchFamily="18" charset="0"/>
                          <a:cs typeface="Times New Roman" panose="02020603050405020304" pitchFamily="18" charset="0"/>
                        </a:rPr>
                        <a:t>(</a:t>
                      </a:r>
                      <a:r>
                        <a:rPr lang="zh-TW" altLang="en-US" sz="1600" b="0" dirty="0">
                          <a:highlight>
                            <a:srgbClr val="FFFF00"/>
                          </a:highlight>
                          <a:latin typeface="Times New Roman" panose="02020603050405020304" pitchFamily="18" charset="0"/>
                          <a:cs typeface="Times New Roman" panose="02020603050405020304" pitchFamily="18" charset="0"/>
                        </a:rPr>
                        <a:t>約通過</a:t>
                      </a:r>
                      <a:r>
                        <a:rPr lang="en-US" altLang="zh-TW" sz="1600" b="0" dirty="0">
                          <a:highlight>
                            <a:srgbClr val="FFFF00"/>
                          </a:highlight>
                          <a:latin typeface="Times New Roman" panose="02020603050405020304" pitchFamily="18" charset="0"/>
                          <a:cs typeface="Times New Roman" panose="02020603050405020304" pitchFamily="18" charset="0"/>
                        </a:rPr>
                        <a:t>3</a:t>
                      </a:r>
                      <a:r>
                        <a:rPr lang="zh-TW" altLang="en-US" sz="1600" b="0" dirty="0">
                          <a:highlight>
                            <a:srgbClr val="FFFF00"/>
                          </a:highlight>
                          <a:latin typeface="Times New Roman" panose="02020603050405020304" pitchFamily="18" charset="0"/>
                          <a:cs typeface="Times New Roman" panose="02020603050405020304" pitchFamily="18" charset="0"/>
                        </a:rPr>
                        <a:t>案</a:t>
                      </a:r>
                      <a:r>
                        <a:rPr lang="en-US" altLang="zh-TW" sz="1600" b="0" dirty="0">
                          <a:highlight>
                            <a:srgbClr val="FFFF00"/>
                          </a:highlight>
                          <a:latin typeface="Times New Roman" panose="02020603050405020304" pitchFamily="18" charset="0"/>
                          <a:cs typeface="Times New Roman" panose="02020603050405020304" pitchFamily="18" charset="0"/>
                        </a:rPr>
                        <a:t>)</a:t>
                      </a:r>
                    </a:p>
                    <a:p>
                      <a:pPr marL="144000" indent="-144000" algn="l">
                        <a:buFont typeface="Arial" panose="020B0604020202020204" pitchFamily="34" charset="0"/>
                        <a:buChar char="•"/>
                      </a:pPr>
                      <a:r>
                        <a:rPr lang="zh-TW" altLang="en-US" sz="1600" b="0" dirty="0">
                          <a:highlight>
                            <a:srgbClr val="FFFF00"/>
                          </a:highlight>
                          <a:latin typeface="Times New Roman" panose="02020603050405020304" pitchFamily="18" charset="0"/>
                          <a:cs typeface="Times New Roman" panose="02020603050405020304" pitchFamily="18" charset="0"/>
                        </a:rPr>
                        <a:t>無需單位配合款</a:t>
                      </a:r>
                    </a:p>
                  </a:txBody>
                  <a:tcPr marL="36000" marR="36000" anchor="ctr">
                    <a:solidFill>
                      <a:schemeClr val="bg1"/>
                    </a:solidFill>
                  </a:tcPr>
                </a:tc>
                <a:tc>
                  <a:txBody>
                    <a:bodyPr/>
                    <a:lstStyle/>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提案總金額至少</a:t>
                      </a:r>
                      <a:r>
                        <a:rPr lang="en-US" altLang="zh-TW" sz="1600" b="0" dirty="0">
                          <a:latin typeface="Times New Roman" panose="02020603050405020304" pitchFamily="18" charset="0"/>
                          <a:cs typeface="Times New Roman" panose="02020603050405020304" pitchFamily="18" charset="0"/>
                        </a:rPr>
                        <a:t>1000</a:t>
                      </a:r>
                      <a:r>
                        <a:rPr lang="zh-TW" altLang="en-US" sz="1600" b="0" dirty="0">
                          <a:latin typeface="Times New Roman" panose="02020603050405020304" pitchFamily="18" charset="0"/>
                          <a:cs typeface="Times New Roman" panose="02020603050405020304" pitchFamily="18" charset="0"/>
                        </a:rPr>
                        <a:t>萬</a:t>
                      </a:r>
                      <a:endParaRPr lang="en-US" altLang="zh-TW" sz="1600" b="0" dirty="0">
                        <a:latin typeface="Times New Roman" panose="02020603050405020304" pitchFamily="18" charset="0"/>
                        <a:cs typeface="Times New Roman" panose="02020603050405020304" pitchFamily="18" charset="0"/>
                      </a:endParaRPr>
                    </a:p>
                    <a:p>
                      <a:pPr marL="144000" indent="-144000" algn="l">
                        <a:buFont typeface="Arial" panose="020B0604020202020204" pitchFamily="34" charset="0"/>
                        <a:buChar char="•"/>
                      </a:pPr>
                      <a:r>
                        <a:rPr lang="zh-TW" altLang="en-US" sz="1600" b="0" dirty="0">
                          <a:highlight>
                            <a:srgbClr val="FFFF00"/>
                          </a:highlight>
                          <a:latin typeface="Times New Roman" panose="02020603050405020304" pitchFamily="18" charset="0"/>
                          <a:cs typeface="Times New Roman" panose="02020603050405020304" pitchFamily="18" charset="0"/>
                        </a:rPr>
                        <a:t>院補助</a:t>
                      </a:r>
                      <a:r>
                        <a:rPr lang="en-US" altLang="zh-TW" sz="1600" b="1" dirty="0">
                          <a:solidFill>
                            <a:srgbClr val="FF0000"/>
                          </a:solidFill>
                          <a:highlight>
                            <a:srgbClr val="FFFF00"/>
                          </a:highlight>
                          <a:latin typeface="Times New Roman" panose="02020603050405020304" pitchFamily="18" charset="0"/>
                          <a:cs typeface="Times New Roman" panose="02020603050405020304" pitchFamily="18" charset="0"/>
                        </a:rPr>
                        <a:t>750~1000</a:t>
                      </a:r>
                      <a:r>
                        <a:rPr lang="zh-TW" altLang="en-US" sz="1600" b="1" dirty="0">
                          <a:solidFill>
                            <a:srgbClr val="FF0000"/>
                          </a:solidFill>
                          <a:highlight>
                            <a:srgbClr val="FFFF00"/>
                          </a:highlight>
                          <a:latin typeface="Times New Roman" panose="02020603050405020304" pitchFamily="18" charset="0"/>
                          <a:cs typeface="Times New Roman" panose="02020603050405020304" pitchFamily="18" charset="0"/>
                        </a:rPr>
                        <a:t>萬</a:t>
                      </a:r>
                      <a:endParaRPr lang="en-US" altLang="zh-TW" sz="1600" b="1" dirty="0">
                        <a:solidFill>
                          <a:srgbClr val="FF0000"/>
                        </a:solidFill>
                        <a:highlight>
                          <a:srgbClr val="FFFF00"/>
                        </a:highlight>
                        <a:latin typeface="Times New Roman" panose="02020603050405020304" pitchFamily="18" charset="0"/>
                        <a:cs typeface="Times New Roman" panose="02020603050405020304" pitchFamily="18" charset="0"/>
                      </a:endParaRPr>
                    </a:p>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院與單位配合款比例 </a:t>
                      </a:r>
                      <a:r>
                        <a:rPr lang="en-US" altLang="zh-TW" sz="1600" b="0" dirty="0">
                          <a:latin typeface="Times New Roman" panose="02020603050405020304" pitchFamily="18" charset="0"/>
                          <a:cs typeface="Times New Roman" panose="02020603050405020304" pitchFamily="18" charset="0"/>
                        </a:rPr>
                        <a:t>3</a:t>
                      </a:r>
                      <a:r>
                        <a:rPr lang="zh-TW" altLang="en-US" sz="1600" b="0" dirty="0">
                          <a:latin typeface="Times New Roman" panose="02020603050405020304" pitchFamily="18" charset="0"/>
                          <a:cs typeface="Times New Roman" panose="02020603050405020304" pitchFamily="18" charset="0"/>
                        </a:rPr>
                        <a:t>：</a:t>
                      </a:r>
                      <a:r>
                        <a:rPr lang="en-US" altLang="zh-TW" sz="1600" b="0" dirty="0">
                          <a:latin typeface="Times New Roman" panose="02020603050405020304" pitchFamily="18" charset="0"/>
                          <a:cs typeface="Times New Roman" panose="02020603050405020304" pitchFamily="18" charset="0"/>
                        </a:rPr>
                        <a:t>1</a:t>
                      </a:r>
                      <a:endParaRPr lang="zh-TW" altLang="en-US" sz="1600" b="0" dirty="0">
                        <a:latin typeface="Times New Roman" panose="02020603050405020304" pitchFamily="18" charset="0"/>
                        <a:cs typeface="Times New Roman" panose="02020603050405020304" pitchFamily="18" charset="0"/>
                      </a:endParaRPr>
                    </a:p>
                  </a:txBody>
                  <a:tcPr marL="36000" marR="36000" anchor="ctr">
                    <a:solidFill>
                      <a:schemeClr val="bg1"/>
                    </a:solidFill>
                  </a:tcPr>
                </a:tc>
                <a:tc>
                  <a:txBody>
                    <a:bodyPr/>
                    <a:lstStyle/>
                    <a:p>
                      <a:pPr marL="144000" indent="-144000" algn="l">
                        <a:buFont typeface="Arial" panose="020B0604020202020204" pitchFamily="34" charset="0"/>
                        <a:buChar char="•"/>
                      </a:pPr>
                      <a:r>
                        <a:rPr lang="zh-TW" altLang="en-US" sz="1600" b="1" dirty="0">
                          <a:latin typeface="Times New Roman" panose="02020603050405020304" pitchFamily="18" charset="0"/>
                          <a:cs typeface="Times New Roman" panose="02020603050405020304" pitchFamily="18" charset="0"/>
                        </a:rPr>
                        <a:t>各領域分配</a:t>
                      </a:r>
                      <a:r>
                        <a:rPr lang="en-US" altLang="zh-TW" sz="1600" b="1" dirty="0">
                          <a:latin typeface="Times New Roman" panose="02020603050405020304" pitchFamily="18" charset="0"/>
                          <a:cs typeface="Times New Roman" panose="02020603050405020304" pitchFamily="18" charset="0"/>
                        </a:rPr>
                        <a:t>3000</a:t>
                      </a:r>
                      <a:r>
                        <a:rPr lang="zh-TW" altLang="en-US" sz="1600" b="1" dirty="0">
                          <a:latin typeface="Times New Roman" panose="02020603050405020304" pitchFamily="18" charset="0"/>
                          <a:cs typeface="Times New Roman" panose="02020603050405020304" pitchFamily="18" charset="0"/>
                        </a:rPr>
                        <a:t>萬 </a:t>
                      </a:r>
                      <a:br>
                        <a:rPr lang="en-US" altLang="zh-TW" sz="1600" b="0" dirty="0">
                          <a:latin typeface="Times New Roman" panose="02020603050405020304" pitchFamily="18" charset="0"/>
                          <a:cs typeface="Times New Roman" panose="02020603050405020304" pitchFamily="18" charset="0"/>
                        </a:rPr>
                      </a:br>
                      <a:r>
                        <a:rPr lang="en-US" altLang="zh-TW" sz="1600" b="0" dirty="0">
                          <a:latin typeface="Times New Roman" panose="02020603050405020304" pitchFamily="18" charset="0"/>
                          <a:cs typeface="Times New Roman" panose="02020603050405020304" pitchFamily="18" charset="0"/>
                        </a:rPr>
                        <a:t>(A</a:t>
                      </a:r>
                      <a:r>
                        <a:rPr lang="zh-TW" altLang="en-US" sz="1600" b="0" dirty="0">
                          <a:latin typeface="Times New Roman" panose="02020603050405020304" pitchFamily="18" charset="0"/>
                          <a:cs typeface="Times New Roman" panose="02020603050405020304" pitchFamily="18" charset="0"/>
                        </a:rPr>
                        <a:t>領域 </a:t>
                      </a:r>
                      <a:r>
                        <a:rPr lang="en-US" altLang="zh-TW" sz="1600" b="0" dirty="0">
                          <a:latin typeface="Times New Roman" panose="02020603050405020304" pitchFamily="18" charset="0"/>
                          <a:cs typeface="Times New Roman" panose="02020603050405020304" pitchFamily="18" charset="0"/>
                        </a:rPr>
                        <a:t>FY113 </a:t>
                      </a:r>
                      <a:r>
                        <a:rPr lang="zh-TW" altLang="en-US" sz="1600" b="0" dirty="0">
                          <a:latin typeface="Times New Roman" panose="02020603050405020304" pitchFamily="18" charset="0"/>
                          <a:cs typeface="Times New Roman" panose="02020603050405020304" pitchFamily="18" charset="0"/>
                        </a:rPr>
                        <a:t>補助總金額</a:t>
                      </a:r>
                      <a:r>
                        <a:rPr lang="en-US" altLang="zh-TW" sz="1600" b="0" dirty="0">
                          <a:latin typeface="Times New Roman" panose="02020603050405020304" pitchFamily="18" charset="0"/>
                          <a:cs typeface="Times New Roman" panose="02020603050405020304" pitchFamily="18" charset="0"/>
                        </a:rPr>
                        <a:t>2000</a:t>
                      </a:r>
                      <a:r>
                        <a:rPr lang="zh-TW" altLang="en-US" sz="1600" b="0" dirty="0">
                          <a:latin typeface="Times New Roman" panose="02020603050405020304" pitchFamily="18" charset="0"/>
                          <a:cs typeface="Times New Roman" panose="02020603050405020304" pitchFamily="18" charset="0"/>
                        </a:rPr>
                        <a:t>萬，通過</a:t>
                      </a:r>
                      <a:r>
                        <a:rPr lang="en-US" altLang="zh-TW" sz="1600" b="0" dirty="0">
                          <a:latin typeface="Times New Roman" panose="02020603050405020304" pitchFamily="18" charset="0"/>
                          <a:cs typeface="Times New Roman" panose="02020603050405020304" pitchFamily="18" charset="0"/>
                        </a:rPr>
                        <a:t>5</a:t>
                      </a:r>
                      <a:r>
                        <a:rPr lang="zh-TW" altLang="en-US" sz="1600" b="0" dirty="0">
                          <a:latin typeface="Times New Roman" panose="02020603050405020304" pitchFamily="18" charset="0"/>
                          <a:cs typeface="Times New Roman" panose="02020603050405020304" pitchFamily="18" charset="0"/>
                        </a:rPr>
                        <a:t>案，</a:t>
                      </a:r>
                      <a:r>
                        <a:rPr lang="zh-TW" altLang="en-US" sz="1600" b="0" dirty="0">
                          <a:highlight>
                            <a:srgbClr val="FFFF00"/>
                          </a:highlight>
                          <a:latin typeface="Times New Roman" panose="02020603050405020304" pitchFamily="18" charset="0"/>
                          <a:cs typeface="Times New Roman" panose="02020603050405020304" pitchFamily="18" charset="0"/>
                        </a:rPr>
                        <a:t>院補助</a:t>
                      </a:r>
                      <a:r>
                        <a:rPr lang="en-US" altLang="zh-TW" sz="1600" b="1" dirty="0">
                          <a:solidFill>
                            <a:srgbClr val="FF0000"/>
                          </a:solidFill>
                          <a:highlight>
                            <a:srgbClr val="FFFF00"/>
                          </a:highlight>
                          <a:latin typeface="Times New Roman" panose="02020603050405020304" pitchFamily="18" charset="0"/>
                          <a:cs typeface="Times New Roman" panose="02020603050405020304" pitchFamily="18" charset="0"/>
                        </a:rPr>
                        <a:t>300~500</a:t>
                      </a:r>
                      <a:r>
                        <a:rPr lang="zh-TW" altLang="en-US" sz="1600" b="1" dirty="0">
                          <a:solidFill>
                            <a:srgbClr val="FF0000"/>
                          </a:solidFill>
                          <a:highlight>
                            <a:srgbClr val="FFFF00"/>
                          </a:highlight>
                          <a:latin typeface="Times New Roman" panose="02020603050405020304" pitchFamily="18" charset="0"/>
                          <a:cs typeface="Times New Roman" panose="02020603050405020304" pitchFamily="18" charset="0"/>
                        </a:rPr>
                        <a:t>萬</a:t>
                      </a:r>
                      <a:r>
                        <a:rPr lang="en-US" altLang="zh-TW" sz="1600" b="0" dirty="0">
                          <a:highlight>
                            <a:srgbClr val="FFFF00"/>
                          </a:highlight>
                          <a:latin typeface="Times New Roman" panose="02020603050405020304" pitchFamily="18" charset="0"/>
                          <a:cs typeface="Times New Roman" panose="02020603050405020304" pitchFamily="18" charset="0"/>
                        </a:rPr>
                        <a:t>)</a:t>
                      </a:r>
                      <a:endParaRPr lang="zh-TW" altLang="en-US" sz="1600" b="0" dirty="0">
                        <a:highlight>
                          <a:srgbClr val="FFFF00"/>
                        </a:highlight>
                        <a:latin typeface="Times New Roman" panose="02020603050405020304" pitchFamily="18" charset="0"/>
                        <a:cs typeface="Times New Roman" panose="02020603050405020304" pitchFamily="18" charset="0"/>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dirty="0">
                          <a:latin typeface="Times New Roman" panose="02020603050405020304" pitchFamily="18" charset="0"/>
                          <a:cs typeface="Times New Roman" panose="02020603050405020304" pitchFamily="18" charset="0"/>
                        </a:rPr>
                        <a:t>院與單位配合款比例 </a:t>
                      </a:r>
                      <a:r>
                        <a:rPr lang="en-US" altLang="zh-TW" sz="1600" b="0" dirty="0">
                          <a:latin typeface="Times New Roman" panose="02020603050405020304" pitchFamily="18" charset="0"/>
                          <a:cs typeface="Times New Roman" panose="02020603050405020304" pitchFamily="18" charset="0"/>
                        </a:rPr>
                        <a:t>3</a:t>
                      </a:r>
                      <a:r>
                        <a:rPr lang="zh-TW" altLang="en-US" sz="1600" b="0" dirty="0">
                          <a:latin typeface="Times New Roman" panose="02020603050405020304" pitchFamily="18" charset="0"/>
                          <a:cs typeface="Times New Roman" panose="02020603050405020304" pitchFamily="18" charset="0"/>
                        </a:rPr>
                        <a:t>：</a:t>
                      </a:r>
                      <a:r>
                        <a:rPr lang="en-US" altLang="zh-TW" sz="1600" b="0" dirty="0">
                          <a:latin typeface="Times New Roman" panose="02020603050405020304" pitchFamily="18" charset="0"/>
                          <a:cs typeface="Times New Roman" panose="02020603050405020304" pitchFamily="18" charset="0"/>
                        </a:rPr>
                        <a:t>1</a:t>
                      </a:r>
                      <a:endParaRPr lang="zh-TW" altLang="en-US" sz="1600" b="0" dirty="0">
                        <a:latin typeface="Times New Roman" panose="02020603050405020304" pitchFamily="18" charset="0"/>
                        <a:cs typeface="Times New Roman" panose="02020603050405020304" pitchFamily="18" charset="0"/>
                      </a:endParaRPr>
                    </a:p>
                  </a:txBody>
                  <a:tcPr marL="36000" marR="36000" anchor="ctr">
                    <a:solidFill>
                      <a:schemeClr val="bg1"/>
                    </a:solidFill>
                  </a:tcPr>
                </a:tc>
                <a:extLst>
                  <a:ext uri="{0D108BD9-81ED-4DB2-BD59-A6C34878D82A}">
                    <a16:rowId xmlns:a16="http://schemas.microsoft.com/office/drawing/2014/main" val="2627682223"/>
                  </a:ext>
                </a:extLst>
              </a:tr>
              <a:tr h="557627">
                <a:tc>
                  <a:txBody>
                    <a:bodyPr/>
                    <a:lstStyle/>
                    <a:p>
                      <a:pPr algn="ctr"/>
                      <a:r>
                        <a:rPr lang="zh-TW" altLang="en-US" b="1" dirty="0">
                          <a:latin typeface="Times New Roman" panose="02020603050405020304" pitchFamily="18" charset="0"/>
                          <a:cs typeface="Times New Roman" panose="02020603050405020304" pitchFamily="18" charset="0"/>
                        </a:rPr>
                        <a:t>提案限制</a:t>
                      </a:r>
                    </a:p>
                  </a:txBody>
                  <a:tcPr marL="36000" marR="36000" anchor="ctr">
                    <a:solidFill>
                      <a:srgbClr val="FFFFCC"/>
                    </a:solidFill>
                  </a:tcPr>
                </a:tc>
                <a:tc>
                  <a:txBody>
                    <a:bodyPr/>
                    <a:lstStyle/>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主辦單位提案上限</a:t>
                      </a:r>
                      <a:r>
                        <a:rPr lang="en-US" altLang="zh-TW" sz="1600" b="0" u="sng" dirty="0">
                          <a:latin typeface="Times New Roman" panose="02020603050405020304" pitchFamily="18" charset="0"/>
                          <a:cs typeface="Times New Roman" panose="02020603050405020304" pitchFamily="18" charset="0"/>
                        </a:rPr>
                        <a:t>(</a:t>
                      </a:r>
                      <a:r>
                        <a:rPr lang="zh-TW" altLang="en-US" sz="1600" b="0" u="sng" dirty="0">
                          <a:latin typeface="Times New Roman" panose="02020603050405020304" pitchFamily="18" charset="0"/>
                          <a:cs typeface="Times New Roman" panose="02020603050405020304" pitchFamily="18" charset="0"/>
                        </a:rPr>
                        <a:t>各領域</a:t>
                      </a:r>
                      <a:r>
                        <a:rPr lang="en-US" altLang="zh-TW" sz="1600" b="0" u="sng"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a:t>
                      </a:r>
                      <a:br>
                        <a:rPr lang="en-US" altLang="zh-TW" sz="1600" b="0" dirty="0">
                          <a:latin typeface="Times New Roman" panose="02020603050405020304" pitchFamily="18" charset="0"/>
                          <a:cs typeface="Times New Roman" panose="02020603050405020304" pitchFamily="18" charset="0"/>
                        </a:rPr>
                      </a:br>
                      <a:r>
                        <a:rPr lang="zh-TW" altLang="en-US" sz="1600" b="1" dirty="0">
                          <a:highlight>
                            <a:srgbClr val="00FF00"/>
                          </a:highlight>
                          <a:latin typeface="Times New Roman" panose="02020603050405020304" pitchFamily="18" charset="0"/>
                          <a:cs typeface="Times New Roman" panose="02020603050405020304" pitchFamily="18" charset="0"/>
                        </a:rPr>
                        <a:t>研究所 </a:t>
                      </a:r>
                      <a:r>
                        <a:rPr lang="en-US" altLang="zh-TW" sz="1600" b="1" dirty="0">
                          <a:highlight>
                            <a:srgbClr val="00FF00"/>
                          </a:highlight>
                          <a:latin typeface="Times New Roman" panose="02020603050405020304" pitchFamily="18" charset="0"/>
                          <a:cs typeface="Times New Roman" panose="02020603050405020304" pitchFamily="18" charset="0"/>
                        </a:rPr>
                        <a:t>2 </a:t>
                      </a:r>
                      <a:r>
                        <a:rPr lang="zh-TW" altLang="en-US" sz="1600" b="1" dirty="0">
                          <a:highlight>
                            <a:srgbClr val="00FF00"/>
                          </a:highlight>
                          <a:latin typeface="Times New Roman" panose="02020603050405020304" pitchFamily="18" charset="0"/>
                          <a:cs typeface="Times New Roman" panose="02020603050405020304" pitchFamily="18" charset="0"/>
                        </a:rPr>
                        <a:t>案，分院</a:t>
                      </a:r>
                      <a:r>
                        <a:rPr lang="en-US" altLang="zh-TW" sz="1600" b="1" dirty="0">
                          <a:highlight>
                            <a:srgbClr val="00FF00"/>
                          </a:highlight>
                          <a:latin typeface="Times New Roman" panose="02020603050405020304" pitchFamily="18" charset="0"/>
                          <a:cs typeface="Times New Roman" panose="02020603050405020304" pitchFamily="18" charset="0"/>
                        </a:rPr>
                        <a:t>/</a:t>
                      </a:r>
                      <a:r>
                        <a:rPr lang="zh-TW" altLang="en-US" sz="1600" b="1" dirty="0">
                          <a:highlight>
                            <a:srgbClr val="00FF00"/>
                          </a:highlight>
                          <a:latin typeface="Times New Roman" panose="02020603050405020304" pitchFamily="18" charset="0"/>
                          <a:cs typeface="Times New Roman" panose="02020603050405020304" pitchFamily="18" charset="0"/>
                        </a:rPr>
                        <a:t>中心 </a:t>
                      </a:r>
                      <a:r>
                        <a:rPr lang="en-US" altLang="zh-TW" sz="1600" b="1" dirty="0">
                          <a:highlight>
                            <a:srgbClr val="00FF00"/>
                          </a:highlight>
                          <a:latin typeface="Times New Roman" panose="02020603050405020304" pitchFamily="18" charset="0"/>
                          <a:cs typeface="Times New Roman" panose="02020603050405020304" pitchFamily="18" charset="0"/>
                        </a:rPr>
                        <a:t>1 </a:t>
                      </a:r>
                      <a:r>
                        <a:rPr lang="zh-TW" altLang="en-US" sz="1600" b="1" dirty="0">
                          <a:highlight>
                            <a:srgbClr val="00FF00"/>
                          </a:highlight>
                          <a:latin typeface="Times New Roman" panose="02020603050405020304" pitchFamily="18" charset="0"/>
                          <a:cs typeface="Times New Roman" panose="02020603050405020304" pitchFamily="18" charset="0"/>
                        </a:rPr>
                        <a:t>案</a:t>
                      </a:r>
                      <a:endParaRPr lang="en-US" altLang="zh-TW" sz="1600" b="1" dirty="0">
                        <a:highlight>
                          <a:srgbClr val="00FF00"/>
                        </a:highlight>
                        <a:latin typeface="Times New Roman" panose="02020603050405020304" pitchFamily="18" charset="0"/>
                        <a:cs typeface="Times New Roman" panose="02020603050405020304" pitchFamily="18" charset="0"/>
                      </a:endParaRPr>
                    </a:p>
                    <a:p>
                      <a:pPr marL="144000" indent="-144000" algn="l">
                        <a:buFont typeface="Arial" panose="020B0604020202020204" pitchFamily="34" charset="0"/>
                        <a:buChar char="•"/>
                      </a:pPr>
                      <a:r>
                        <a:rPr lang="en-US" altLang="zh-TW" sz="1600" b="0" u="sng" dirty="0">
                          <a:latin typeface="Times New Roman" panose="02020603050405020304" pitchFamily="18" charset="0"/>
                          <a:cs typeface="Times New Roman" panose="02020603050405020304" pitchFamily="18" charset="0"/>
                        </a:rPr>
                        <a:t>ISTI</a:t>
                      </a:r>
                      <a:r>
                        <a:rPr lang="zh-TW" altLang="en-US" sz="1600" b="0" u="sng" dirty="0">
                          <a:latin typeface="Times New Roman" panose="02020603050405020304" pitchFamily="18" charset="0"/>
                          <a:cs typeface="Times New Roman" panose="02020603050405020304" pitchFamily="18" charset="0"/>
                        </a:rPr>
                        <a:t>以協辦為主</a:t>
                      </a:r>
                    </a:p>
                  </a:txBody>
                  <a:tcPr marL="36000" marR="36000" anchor="ctr">
                    <a:solidFill>
                      <a:schemeClr val="bg1"/>
                    </a:solidFill>
                  </a:tcPr>
                </a:tc>
                <a:tc>
                  <a:txBody>
                    <a:bodyPr/>
                    <a:lstStyle/>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單位申請院補助額度：</a:t>
                      </a:r>
                      <a:br>
                        <a:rPr lang="en-US" altLang="zh-TW" sz="1600" b="0" dirty="0">
                          <a:latin typeface="Times New Roman" panose="02020603050405020304" pitchFamily="18" charset="0"/>
                          <a:cs typeface="Times New Roman" panose="02020603050405020304" pitchFamily="18" charset="0"/>
                        </a:rPr>
                      </a:br>
                      <a:r>
                        <a:rPr lang="en-US" altLang="zh-TW" sz="1600" b="0" dirty="0">
                          <a:latin typeface="Times New Roman" panose="02020603050405020304" pitchFamily="18" charset="0"/>
                          <a:cs typeface="Times New Roman" panose="02020603050405020304" pitchFamily="18" charset="0"/>
                        </a:rPr>
                        <a:t>2000</a:t>
                      </a:r>
                      <a:r>
                        <a:rPr lang="zh-TW" altLang="en-US" sz="1600" b="0" dirty="0">
                          <a:latin typeface="Times New Roman" panose="02020603050405020304" pitchFamily="18" charset="0"/>
                          <a:cs typeface="Times New Roman" panose="02020603050405020304" pitchFamily="18" charset="0"/>
                        </a:rPr>
                        <a:t>萬 </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 </a:t>
                      </a:r>
                      <a:r>
                        <a:rPr lang="en-US" altLang="zh-TW" sz="1600" b="0" dirty="0">
                          <a:latin typeface="Times New Roman" panose="02020603050405020304" pitchFamily="18" charset="0"/>
                          <a:cs typeface="Times New Roman" panose="02020603050405020304" pitchFamily="18" charset="0"/>
                        </a:rPr>
                        <a:t>N-1</a:t>
                      </a:r>
                      <a:r>
                        <a:rPr lang="zh-TW" altLang="en-US" sz="1600" b="0" dirty="0">
                          <a:latin typeface="Times New Roman" panose="02020603050405020304" pitchFamily="18" charset="0"/>
                          <a:cs typeface="Times New Roman" panose="02020603050405020304" pitchFamily="18" charset="0"/>
                        </a:rPr>
                        <a:t>年競爭型前瞻通過的</a:t>
                      </a:r>
                      <a:r>
                        <a:rPr lang="en-US" altLang="zh-TW" sz="1600" b="0" dirty="0">
                          <a:latin typeface="Times New Roman" panose="02020603050405020304" pitchFamily="18" charset="0"/>
                          <a:cs typeface="Times New Roman" panose="02020603050405020304" pitchFamily="18" charset="0"/>
                        </a:rPr>
                        <a:t>120%</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600" b="0" u="sng" dirty="0">
                          <a:latin typeface="Times New Roman" panose="02020603050405020304" pitchFamily="18" charset="0"/>
                          <a:cs typeface="Times New Roman" panose="02020603050405020304" pitchFamily="18" charset="0"/>
                        </a:rPr>
                        <a:t>ISTI</a:t>
                      </a:r>
                      <a:r>
                        <a:rPr lang="zh-TW" altLang="en-US" sz="1600" b="0" u="sng" dirty="0">
                          <a:latin typeface="Times New Roman" panose="02020603050405020304" pitchFamily="18" charset="0"/>
                          <a:cs typeface="Times New Roman" panose="02020603050405020304" pitchFamily="18" charset="0"/>
                        </a:rPr>
                        <a:t>以協辦為主</a:t>
                      </a:r>
                    </a:p>
                  </a:txBody>
                  <a:tcPr marL="36000" marR="36000" anchor="ctr">
                    <a:solidFill>
                      <a:schemeClr val="bg1"/>
                    </a:solidFill>
                  </a:tcPr>
                </a:tc>
                <a:tc>
                  <a:txBody>
                    <a:bodyPr/>
                    <a:lstStyle/>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提案上限</a:t>
                      </a:r>
                      <a:r>
                        <a:rPr lang="en-US" altLang="zh-TW" sz="1600" b="0" dirty="0">
                          <a:latin typeface="Times New Roman" panose="02020603050405020304" pitchFamily="18" charset="0"/>
                          <a:cs typeface="Times New Roman" panose="02020603050405020304" pitchFamily="18" charset="0"/>
                        </a:rPr>
                        <a:t>(</a:t>
                      </a:r>
                      <a:r>
                        <a:rPr lang="zh-TW" altLang="en-US" sz="1600" b="0" u="sng" dirty="0">
                          <a:latin typeface="Times New Roman" panose="02020603050405020304" pitchFamily="18" charset="0"/>
                          <a:cs typeface="Times New Roman" panose="02020603050405020304" pitchFamily="18" charset="0"/>
                        </a:rPr>
                        <a:t>全領域合計</a:t>
                      </a:r>
                      <a:r>
                        <a:rPr lang="en-US" altLang="zh-TW" sz="1600" b="0" u="sng"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a:t>
                      </a:r>
                      <a:br>
                        <a:rPr lang="en-US" altLang="zh-TW" sz="1600" b="0" dirty="0">
                          <a:latin typeface="Times New Roman" panose="02020603050405020304" pitchFamily="18" charset="0"/>
                          <a:cs typeface="Times New Roman" panose="02020603050405020304" pitchFamily="18" charset="0"/>
                        </a:rPr>
                      </a:br>
                      <a:r>
                        <a:rPr lang="zh-TW" altLang="en-US" sz="1600" b="0" dirty="0">
                          <a:latin typeface="Times New Roman" panose="02020603050405020304" pitchFamily="18" charset="0"/>
                          <a:cs typeface="Times New Roman" panose="02020603050405020304" pitchFamily="18" charset="0"/>
                        </a:rPr>
                        <a:t>研究所 </a:t>
                      </a:r>
                      <a:r>
                        <a:rPr lang="en-US" altLang="zh-TW" sz="1600" b="0" dirty="0">
                          <a:latin typeface="Times New Roman" panose="02020603050405020304" pitchFamily="18" charset="0"/>
                          <a:cs typeface="Times New Roman" panose="02020603050405020304" pitchFamily="18" charset="0"/>
                        </a:rPr>
                        <a:t>7</a:t>
                      </a:r>
                      <a:r>
                        <a:rPr lang="zh-TW" altLang="en-US" sz="1600" b="0" dirty="0">
                          <a:latin typeface="Times New Roman" panose="02020603050405020304" pitchFamily="18" charset="0"/>
                          <a:cs typeface="Times New Roman" panose="02020603050405020304" pitchFamily="18" charset="0"/>
                        </a:rPr>
                        <a:t>案，</a:t>
                      </a:r>
                      <a:r>
                        <a:rPr lang="zh-TW" altLang="en-US" sz="1600" b="1" dirty="0">
                          <a:latin typeface="Times New Roman" panose="02020603050405020304" pitchFamily="18" charset="0"/>
                          <a:cs typeface="Times New Roman" panose="02020603050405020304" pitchFamily="18" charset="0"/>
                        </a:rPr>
                        <a:t>分院</a:t>
                      </a:r>
                      <a:r>
                        <a:rPr lang="en-US" altLang="zh-TW" sz="1600" b="1" dirty="0">
                          <a:latin typeface="Times New Roman" panose="02020603050405020304" pitchFamily="18" charset="0"/>
                          <a:cs typeface="Times New Roman" panose="02020603050405020304" pitchFamily="18" charset="0"/>
                        </a:rPr>
                        <a:t>/</a:t>
                      </a:r>
                      <a:r>
                        <a:rPr lang="zh-TW" altLang="en-US" sz="1600" b="1" dirty="0">
                          <a:latin typeface="Times New Roman" panose="02020603050405020304" pitchFamily="18" charset="0"/>
                          <a:cs typeface="Times New Roman" panose="02020603050405020304" pitchFamily="18" charset="0"/>
                        </a:rPr>
                        <a:t>中心 </a:t>
                      </a:r>
                      <a:r>
                        <a:rPr lang="en-US" altLang="zh-TW" sz="1600" b="1" dirty="0">
                          <a:latin typeface="Times New Roman" panose="02020603050405020304" pitchFamily="18" charset="0"/>
                          <a:cs typeface="Times New Roman" panose="02020603050405020304" pitchFamily="18" charset="0"/>
                        </a:rPr>
                        <a:t>3 </a:t>
                      </a:r>
                      <a:r>
                        <a:rPr lang="zh-TW" altLang="en-US" sz="1600" b="1" dirty="0">
                          <a:latin typeface="Times New Roman" panose="02020603050405020304" pitchFamily="18" charset="0"/>
                          <a:cs typeface="Times New Roman" panose="02020603050405020304" pitchFamily="18" charset="0"/>
                        </a:rPr>
                        <a:t>案</a:t>
                      </a:r>
                    </a:p>
                  </a:txBody>
                  <a:tcPr marL="36000" marR="36000" anchor="ctr">
                    <a:solidFill>
                      <a:schemeClr val="bg1"/>
                    </a:solidFill>
                  </a:tcPr>
                </a:tc>
                <a:extLst>
                  <a:ext uri="{0D108BD9-81ED-4DB2-BD59-A6C34878D82A}">
                    <a16:rowId xmlns:a16="http://schemas.microsoft.com/office/drawing/2014/main" val="4241233537"/>
                  </a:ext>
                </a:extLst>
              </a:tr>
              <a:tr h="640239">
                <a:tc>
                  <a:txBody>
                    <a:bodyPr/>
                    <a:lstStyle/>
                    <a:p>
                      <a:pPr algn="ctr"/>
                      <a:r>
                        <a:rPr lang="zh-TW" altLang="en-US" b="1" dirty="0">
                          <a:latin typeface="Times New Roman" panose="02020603050405020304" pitchFamily="18" charset="0"/>
                          <a:cs typeface="Times New Roman" panose="02020603050405020304" pitchFamily="18" charset="0"/>
                        </a:rPr>
                        <a:t>初審</a:t>
                      </a:r>
                    </a:p>
                  </a:txBody>
                  <a:tcPr marL="36000" marR="36000" anchor="ctr">
                    <a:solidFill>
                      <a:srgbClr val="FFFFCC"/>
                    </a:solidFill>
                  </a:tcPr>
                </a:tc>
                <a:tc>
                  <a:txBody>
                    <a:bodyPr/>
                    <a:lstStyle/>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審查：領域督導</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次領域召集人</a:t>
                      </a:r>
                      <a:endParaRPr lang="en-US" altLang="zh-TW" sz="1600" b="0" dirty="0">
                        <a:latin typeface="Times New Roman" panose="02020603050405020304" pitchFamily="18" charset="0"/>
                        <a:cs typeface="Times New Roman" panose="02020603050405020304" pitchFamily="18" charset="0"/>
                      </a:endParaRPr>
                    </a:p>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通過案數：依審查委員審查結果</a:t>
                      </a:r>
                      <a:endParaRPr lang="en-US" altLang="zh-TW" sz="1600" b="0" dirty="0">
                        <a:latin typeface="Times New Roman" panose="02020603050405020304" pitchFamily="18" charset="0"/>
                        <a:cs typeface="Times New Roman" panose="02020603050405020304" pitchFamily="18" charset="0"/>
                      </a:endParaRPr>
                    </a:p>
                    <a:p>
                      <a:pPr marL="144000" indent="-144000" algn="l">
                        <a:buFont typeface="Arial" panose="020B0604020202020204" pitchFamily="34" charset="0"/>
                        <a:buChar char="•"/>
                      </a:pPr>
                      <a:r>
                        <a:rPr lang="zh-TW" altLang="en-US" sz="1600" b="1" dirty="0">
                          <a:solidFill>
                            <a:schemeClr val="tx1"/>
                          </a:solidFill>
                          <a:highlight>
                            <a:srgbClr val="FFFF00"/>
                          </a:highlight>
                          <a:latin typeface="Times New Roman" panose="02020603050405020304" pitchFamily="18" charset="0"/>
                          <a:cs typeface="Times New Roman" panose="02020603050405020304" pitchFamily="18" charset="0"/>
                        </a:rPr>
                        <a:t>精煉：領域督導</a:t>
                      </a:r>
                      <a:r>
                        <a:rPr lang="en-US" altLang="zh-TW" sz="1600" b="1" dirty="0">
                          <a:solidFill>
                            <a:schemeClr val="tx1"/>
                          </a:solidFill>
                          <a:highlight>
                            <a:srgbClr val="FFFF00"/>
                          </a:highlight>
                          <a:latin typeface="Times New Roman" panose="02020603050405020304" pitchFamily="18" charset="0"/>
                          <a:cs typeface="Times New Roman" panose="02020603050405020304" pitchFamily="18" charset="0"/>
                        </a:rPr>
                        <a:t>/</a:t>
                      </a:r>
                      <a:r>
                        <a:rPr lang="zh-TW" altLang="en-US" sz="1600" b="1" dirty="0">
                          <a:solidFill>
                            <a:schemeClr val="tx1"/>
                          </a:solidFill>
                          <a:highlight>
                            <a:srgbClr val="FFFF00"/>
                          </a:highlight>
                          <a:latin typeface="Times New Roman" panose="02020603050405020304" pitchFamily="18" charset="0"/>
                          <a:cs typeface="Times New Roman" panose="02020603050405020304" pitchFamily="18" charset="0"/>
                        </a:rPr>
                        <a:t>顧問精煉提案內容</a:t>
                      </a:r>
                      <a:r>
                        <a:rPr lang="en-US" altLang="zh-TW" sz="1600" b="1" dirty="0">
                          <a:solidFill>
                            <a:schemeClr val="tx1"/>
                          </a:solidFill>
                          <a:highlight>
                            <a:srgbClr val="FFFF00"/>
                          </a:highlight>
                          <a:latin typeface="Times New Roman" panose="02020603050405020304" pitchFamily="18" charset="0"/>
                          <a:cs typeface="Times New Roman" panose="02020603050405020304" pitchFamily="18" charset="0"/>
                        </a:rPr>
                        <a:t>/</a:t>
                      </a:r>
                      <a:r>
                        <a:rPr lang="zh-TW" altLang="en-US" sz="1600" b="1" dirty="0">
                          <a:solidFill>
                            <a:schemeClr val="tx1"/>
                          </a:solidFill>
                          <a:highlight>
                            <a:srgbClr val="FFFF00"/>
                          </a:highlight>
                          <a:latin typeface="Times New Roman" panose="02020603050405020304" pitchFamily="18" charset="0"/>
                          <a:cs typeface="Times New Roman" panose="02020603050405020304" pitchFamily="18" charset="0"/>
                        </a:rPr>
                        <a:t>成員</a:t>
                      </a:r>
                    </a:p>
                  </a:txBody>
                  <a:tcPr marL="36000" marR="36000" anchor="ctr">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dirty="0">
                          <a:latin typeface="Times New Roman" panose="02020603050405020304" pitchFamily="18" charset="0"/>
                          <a:cs typeface="Times New Roman" panose="02020603050405020304" pitchFamily="18" charset="0"/>
                        </a:rPr>
                        <a:t>審查：總計畫主持人</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領域督導</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院外委員</a:t>
                      </a:r>
                      <a:endParaRPr lang="en-US" altLang="zh-TW" sz="1600" b="0" dirty="0">
                        <a:latin typeface="Times New Roman" panose="02020603050405020304" pitchFamily="18" charset="0"/>
                        <a:cs typeface="Times New Roman" panose="02020603050405020304" pitchFamily="18" charset="0"/>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dirty="0">
                          <a:latin typeface="Times New Roman" panose="02020603050405020304" pitchFamily="18" charset="0"/>
                          <a:cs typeface="Times New Roman" panose="02020603050405020304" pitchFamily="18" charset="0"/>
                        </a:rPr>
                        <a:t>通過案數：</a:t>
                      </a:r>
                      <a:r>
                        <a:rPr lang="zh-TW" altLang="en-US" sz="1600" b="0" dirty="0">
                          <a:highlight>
                            <a:srgbClr val="FFFF00"/>
                          </a:highlight>
                          <a:latin typeface="Times New Roman" panose="02020603050405020304" pitchFamily="18" charset="0"/>
                          <a:cs typeface="Times New Roman" panose="02020603050405020304" pitchFamily="18" charset="0"/>
                        </a:rPr>
                        <a:t>依提案比例</a:t>
                      </a:r>
                    </a:p>
                  </a:txBody>
                  <a:tcPr marL="36000" marR="36000" anchor="ctr">
                    <a:solidFill>
                      <a:schemeClr val="bg1"/>
                    </a:solidFill>
                  </a:tcPr>
                </a:tc>
                <a:tc>
                  <a:txBody>
                    <a:bodyPr/>
                    <a:lstStyle/>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審查：各次領域召集人</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提供排序</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意見，領域督導核定</a:t>
                      </a:r>
                      <a:r>
                        <a:rPr lang="en-US" altLang="zh-TW" sz="1600" b="0" dirty="0">
                          <a:latin typeface="Times New Roman" panose="02020603050405020304" pitchFamily="18" charset="0"/>
                          <a:cs typeface="Times New Roman" panose="02020603050405020304" pitchFamily="18" charset="0"/>
                        </a:rPr>
                        <a:t>)</a:t>
                      </a:r>
                    </a:p>
                    <a:p>
                      <a:pPr marL="144000" indent="-144000" algn="l">
                        <a:buFont typeface="Arial" panose="020B0604020202020204" pitchFamily="34" charset="0"/>
                        <a:buChar char="•"/>
                      </a:pPr>
                      <a:r>
                        <a:rPr lang="zh-TW" altLang="en-US" sz="1600" b="0" dirty="0">
                          <a:highlight>
                            <a:srgbClr val="FFFF00"/>
                          </a:highlight>
                          <a:latin typeface="Times New Roman" panose="02020603050405020304" pitchFamily="18" charset="0"/>
                          <a:cs typeface="Times New Roman" panose="02020603050405020304" pitchFamily="18" charset="0"/>
                        </a:rPr>
                        <a:t>通過案數：依提案比例</a:t>
                      </a:r>
                    </a:p>
                  </a:txBody>
                  <a:tcPr marL="36000" marR="36000" anchor="ctr">
                    <a:solidFill>
                      <a:schemeClr val="bg1"/>
                    </a:solidFill>
                  </a:tcPr>
                </a:tc>
                <a:extLst>
                  <a:ext uri="{0D108BD9-81ED-4DB2-BD59-A6C34878D82A}">
                    <a16:rowId xmlns:a16="http://schemas.microsoft.com/office/drawing/2014/main" val="3645288216"/>
                  </a:ext>
                </a:extLst>
              </a:tr>
              <a:tr h="495669">
                <a:tc>
                  <a:txBody>
                    <a:bodyPr/>
                    <a:lstStyle/>
                    <a:p>
                      <a:pPr algn="ctr"/>
                      <a:r>
                        <a:rPr lang="zh-TW" altLang="en-US" b="1" dirty="0">
                          <a:latin typeface="Times New Roman" panose="02020603050405020304" pitchFamily="18" charset="0"/>
                          <a:cs typeface="Times New Roman" panose="02020603050405020304" pitchFamily="18" charset="0"/>
                        </a:rPr>
                        <a:t>複審</a:t>
                      </a:r>
                    </a:p>
                  </a:txBody>
                  <a:tcPr marL="36000" marR="36000" anchor="ctr">
                    <a:solidFill>
                      <a:srgbClr val="FFFFCC"/>
                    </a:solidFill>
                  </a:tcPr>
                </a:tc>
                <a:tc>
                  <a:txBody>
                    <a:bodyPr/>
                    <a:lstStyle/>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審查：總計畫主持人</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領域督導</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院外委員</a:t>
                      </a:r>
                      <a:endParaRPr lang="en-US" altLang="zh-TW" sz="1600" b="0" dirty="0">
                        <a:latin typeface="Times New Roman" panose="02020603050405020304" pitchFamily="18" charset="0"/>
                        <a:cs typeface="Times New Roman" panose="02020603050405020304" pitchFamily="18" charset="0"/>
                      </a:endParaRPr>
                    </a:p>
                    <a:p>
                      <a:pPr marL="144000" indent="-144000" algn="l">
                        <a:buFont typeface="Arial" panose="020B0604020202020204" pitchFamily="34" charset="0"/>
                        <a:buChar char="•"/>
                      </a:pPr>
                      <a:r>
                        <a:rPr lang="zh-TW" altLang="en-US" sz="1600" b="0" dirty="0">
                          <a:latin typeface="Times New Roman" panose="02020603050405020304" pitchFamily="18" charset="0"/>
                          <a:cs typeface="Times New Roman" panose="02020603050405020304" pitchFamily="18" charset="0"/>
                        </a:rPr>
                        <a:t>通過案件：</a:t>
                      </a:r>
                      <a:r>
                        <a:rPr lang="zh-TW" altLang="en-US" sz="1600" b="0" dirty="0">
                          <a:highlight>
                            <a:srgbClr val="FFFF00"/>
                          </a:highlight>
                          <a:latin typeface="Times New Roman" panose="02020603050405020304" pitchFamily="18" charset="0"/>
                          <a:cs typeface="Times New Roman" panose="02020603050405020304" pitchFamily="18" charset="0"/>
                        </a:rPr>
                        <a:t>通過</a:t>
                      </a:r>
                      <a:r>
                        <a:rPr lang="en-US" altLang="zh-TW" sz="1600" b="0" dirty="0">
                          <a:highlight>
                            <a:srgbClr val="FFFF00"/>
                          </a:highlight>
                          <a:latin typeface="Times New Roman" panose="02020603050405020304" pitchFamily="18" charset="0"/>
                          <a:cs typeface="Times New Roman" panose="02020603050405020304" pitchFamily="18" charset="0"/>
                        </a:rPr>
                        <a:t>3</a:t>
                      </a:r>
                      <a:r>
                        <a:rPr lang="zh-TW" altLang="en-US" sz="1600" b="0" dirty="0">
                          <a:highlight>
                            <a:srgbClr val="FFFF00"/>
                          </a:highlight>
                          <a:latin typeface="Times New Roman" panose="02020603050405020304" pitchFamily="18" charset="0"/>
                          <a:cs typeface="Times New Roman" panose="02020603050405020304" pitchFamily="18" charset="0"/>
                        </a:rPr>
                        <a:t>案</a:t>
                      </a:r>
                    </a:p>
                  </a:txBody>
                  <a:tcPr marL="36000" marR="36000" anchor="ctr">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dirty="0">
                          <a:latin typeface="Times New Roman" panose="02020603050405020304" pitchFamily="18" charset="0"/>
                          <a:cs typeface="Times New Roman" panose="02020603050405020304" pitchFamily="18" charset="0"/>
                        </a:rPr>
                        <a:t>審查：總計畫主持人</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領域督導</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院外委員</a:t>
                      </a:r>
                      <a:endParaRPr lang="en-US" altLang="zh-TW" sz="1600" b="0" dirty="0">
                        <a:latin typeface="Times New Roman" panose="02020603050405020304" pitchFamily="18" charset="0"/>
                        <a:cs typeface="Times New Roman" panose="02020603050405020304" pitchFamily="18" charset="0"/>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dirty="0">
                          <a:latin typeface="Times New Roman" panose="02020603050405020304" pitchFamily="18" charset="0"/>
                          <a:cs typeface="Times New Roman" panose="02020603050405020304" pitchFamily="18" charset="0"/>
                        </a:rPr>
                        <a:t>通過案件：</a:t>
                      </a:r>
                      <a:r>
                        <a:rPr lang="zh-TW" altLang="en-US" sz="1600" b="0" dirty="0">
                          <a:highlight>
                            <a:srgbClr val="FFFF00"/>
                          </a:highlight>
                          <a:latin typeface="Times New Roman" panose="02020603050405020304" pitchFamily="18" charset="0"/>
                          <a:cs typeface="Times New Roman" panose="02020603050405020304" pitchFamily="18" charset="0"/>
                        </a:rPr>
                        <a:t>依提案比例</a:t>
                      </a:r>
                      <a:endParaRPr lang="zh-TW" altLang="en-US" sz="1600" b="0" dirty="0">
                        <a:latin typeface="Times New Roman" panose="02020603050405020304" pitchFamily="18" charset="0"/>
                        <a:cs typeface="Times New Roman" panose="02020603050405020304" pitchFamily="18" charset="0"/>
                      </a:endParaRPr>
                    </a:p>
                  </a:txBody>
                  <a:tcPr marL="36000" marR="36000" anchor="ctr">
                    <a:solidFill>
                      <a:schemeClr val="bg1"/>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dirty="0">
                          <a:latin typeface="Times New Roman" panose="02020603050405020304" pitchFamily="18" charset="0"/>
                          <a:cs typeface="Times New Roman" panose="02020603050405020304" pitchFamily="18" charset="0"/>
                        </a:rPr>
                        <a:t>審查：領域督導</a:t>
                      </a:r>
                      <a:r>
                        <a:rPr lang="en-US" altLang="zh-TW" sz="1600" b="0" dirty="0">
                          <a:latin typeface="Times New Roman" panose="02020603050405020304" pitchFamily="18" charset="0"/>
                          <a:cs typeface="Times New Roman" panose="02020603050405020304" pitchFamily="18" charset="0"/>
                        </a:rPr>
                        <a:t>+</a:t>
                      </a:r>
                      <a:r>
                        <a:rPr lang="zh-TW" altLang="en-US" sz="1600" b="0" dirty="0">
                          <a:latin typeface="Times New Roman" panose="02020603050405020304" pitchFamily="18" charset="0"/>
                          <a:cs typeface="Times New Roman" panose="02020603050405020304" pitchFamily="18" charset="0"/>
                        </a:rPr>
                        <a:t>次領域召集人</a:t>
                      </a:r>
                      <a:endParaRPr lang="en-US" altLang="zh-TW" sz="1600" b="0" dirty="0">
                        <a:latin typeface="Times New Roman" panose="02020603050405020304" pitchFamily="18" charset="0"/>
                        <a:cs typeface="Times New Roman" panose="02020603050405020304" pitchFamily="18" charset="0"/>
                      </a:endParaRP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dirty="0">
                          <a:latin typeface="Times New Roman" panose="02020603050405020304" pitchFamily="18" charset="0"/>
                          <a:cs typeface="Times New Roman" panose="02020603050405020304" pitchFamily="18" charset="0"/>
                        </a:rPr>
                        <a:t>通過案件：</a:t>
                      </a:r>
                      <a:r>
                        <a:rPr lang="zh-TW" altLang="en-US" sz="1600" b="0" dirty="0">
                          <a:highlight>
                            <a:srgbClr val="FFFF00"/>
                          </a:highlight>
                          <a:latin typeface="Times New Roman" panose="02020603050405020304" pitchFamily="18" charset="0"/>
                          <a:cs typeface="Times New Roman" panose="02020603050405020304" pitchFamily="18" charset="0"/>
                        </a:rPr>
                        <a:t>預估</a:t>
                      </a:r>
                      <a:r>
                        <a:rPr lang="en-US" altLang="zh-TW" sz="1600" b="0" dirty="0">
                          <a:highlight>
                            <a:srgbClr val="FFFF00"/>
                          </a:highlight>
                          <a:latin typeface="Times New Roman" panose="02020603050405020304" pitchFamily="18" charset="0"/>
                          <a:cs typeface="Times New Roman" panose="02020603050405020304" pitchFamily="18" charset="0"/>
                        </a:rPr>
                        <a:t>6~7</a:t>
                      </a:r>
                      <a:r>
                        <a:rPr lang="zh-TW" altLang="en-US" sz="1600" b="0" dirty="0">
                          <a:highlight>
                            <a:srgbClr val="FFFF00"/>
                          </a:highlight>
                          <a:latin typeface="Times New Roman" panose="02020603050405020304" pitchFamily="18" charset="0"/>
                          <a:cs typeface="Times New Roman" panose="02020603050405020304" pitchFamily="18" charset="0"/>
                        </a:rPr>
                        <a:t>案</a:t>
                      </a:r>
                      <a:endParaRPr lang="en-US" altLang="zh-TW" sz="1600" b="0" dirty="0">
                        <a:highlight>
                          <a:srgbClr val="FFFF00"/>
                        </a:highlight>
                        <a:latin typeface="Times New Roman" panose="02020603050405020304" pitchFamily="18" charset="0"/>
                        <a:cs typeface="Times New Roman" panose="02020603050405020304" pitchFamily="18" charset="0"/>
                      </a:endParaRPr>
                    </a:p>
                  </a:txBody>
                  <a:tcPr marL="36000" marR="36000" anchor="ctr">
                    <a:solidFill>
                      <a:schemeClr val="bg1"/>
                    </a:solidFill>
                  </a:tcPr>
                </a:tc>
                <a:extLst>
                  <a:ext uri="{0D108BD9-81ED-4DB2-BD59-A6C34878D82A}">
                    <a16:rowId xmlns:a16="http://schemas.microsoft.com/office/drawing/2014/main" val="3413707387"/>
                  </a:ext>
                </a:extLst>
              </a:tr>
            </a:tbl>
          </a:graphicData>
        </a:graphic>
      </p:graphicFrame>
      <p:sp>
        <p:nvSpPr>
          <p:cNvPr id="6" name="投影片編號版面配置區 2">
            <a:extLst>
              <a:ext uri="{FF2B5EF4-FFF2-40B4-BE49-F238E27FC236}">
                <a16:creationId xmlns:a16="http://schemas.microsoft.com/office/drawing/2014/main" id="{6BA4DA02-5A3C-4F77-B77D-D2043D32C401}"/>
              </a:ext>
            </a:extLst>
          </p:cNvPr>
          <p:cNvSpPr txBox="1">
            <a:spLocks/>
          </p:cNvSpPr>
          <p:nvPr/>
        </p:nvSpPr>
        <p:spPr>
          <a:xfrm>
            <a:off x="11430000" y="6619878"/>
            <a:ext cx="762000" cy="238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r">
              <a:defRPr/>
            </a:pPr>
            <a:fld id="{1A71FFAD-F905-4792-971B-681FA4F61CA8}" type="slidenum">
              <a:rPr lang="en-US" altLang="zh-TW" sz="1200" smtClean="0">
                <a:solidFill>
                  <a:schemeClr val="bg1"/>
                </a:solidFill>
                <a:ea typeface="微軟正黑體" panose="020B0604030504040204" pitchFamily="34" charset="-120"/>
              </a:rPr>
              <a:pPr algn="r">
                <a:defRPr/>
              </a:pPr>
              <a:t>25</a:t>
            </a:fld>
            <a:endParaRPr lang="en-US" altLang="zh-TW" sz="1200" dirty="0">
              <a:solidFill>
                <a:schemeClr val="bg1"/>
              </a:solidFill>
              <a:ea typeface="微軟正黑體" panose="020B0604030504040204" pitchFamily="34" charset="-120"/>
            </a:endParaRPr>
          </a:p>
        </p:txBody>
      </p:sp>
    </p:spTree>
    <p:extLst>
      <p:ext uri="{BB962C8B-B14F-4D97-AF65-F5344CB8AC3E}">
        <p14:creationId xmlns:p14="http://schemas.microsoft.com/office/powerpoint/2010/main" val="1520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EA8FADBD-4A6A-4278-ABAB-C7B366DE750F}"/>
              </a:ext>
            </a:extLst>
          </p:cNvPr>
          <p:cNvSpPr>
            <a:spLocks noGrp="1"/>
          </p:cNvSpPr>
          <p:nvPr>
            <p:ph type="title"/>
          </p:nvPr>
        </p:nvSpPr>
        <p:spPr>
          <a:xfrm>
            <a:off x="601133" y="264920"/>
            <a:ext cx="11045923" cy="941580"/>
          </a:xfrm>
        </p:spPr>
        <p:txBody>
          <a:bodyPr/>
          <a:lstStyle/>
          <a:p>
            <a:pPr algn="ctr"/>
            <a:r>
              <a:rPr lang="zh-TW" altLang="en-US" b="1" dirty="0"/>
              <a:t>院級各類型計畫</a:t>
            </a:r>
            <a:r>
              <a:rPr lang="zh-TW" altLang="en-US" b="1" u="sng" dirty="0"/>
              <a:t>審查重點</a:t>
            </a:r>
            <a:r>
              <a:rPr lang="zh-TW" altLang="en-US" b="1" dirty="0"/>
              <a:t>綜整表 </a:t>
            </a:r>
            <a:r>
              <a:rPr lang="en-US" altLang="zh-TW" b="1" dirty="0"/>
              <a:t>(FY114)</a:t>
            </a:r>
            <a:endParaRPr lang="zh-TW" altLang="en-US" b="1" dirty="0"/>
          </a:p>
        </p:txBody>
      </p:sp>
      <p:graphicFrame>
        <p:nvGraphicFramePr>
          <p:cNvPr id="7" name="表格 4">
            <a:extLst>
              <a:ext uri="{FF2B5EF4-FFF2-40B4-BE49-F238E27FC236}">
                <a16:creationId xmlns:a16="http://schemas.microsoft.com/office/drawing/2014/main" id="{B9D999E4-D80E-474D-AA1C-A878E67DC000}"/>
              </a:ext>
            </a:extLst>
          </p:cNvPr>
          <p:cNvGraphicFramePr>
            <a:graphicFrameLocks noGrp="1"/>
          </p:cNvGraphicFramePr>
          <p:nvPr/>
        </p:nvGraphicFramePr>
        <p:xfrm>
          <a:off x="601133" y="1033071"/>
          <a:ext cx="10833201" cy="4697877"/>
        </p:xfrm>
        <a:graphic>
          <a:graphicData uri="http://schemas.openxmlformats.org/drawingml/2006/table">
            <a:tbl>
              <a:tblPr firstRow="1">
                <a:tableStyleId>{5940675A-B579-460E-94D1-54222C63F5DA}</a:tableStyleId>
              </a:tblPr>
              <a:tblGrid>
                <a:gridCol w="1473201">
                  <a:extLst>
                    <a:ext uri="{9D8B030D-6E8A-4147-A177-3AD203B41FA5}">
                      <a16:colId xmlns:a16="http://schemas.microsoft.com/office/drawing/2014/main" val="2040968163"/>
                    </a:ext>
                  </a:extLst>
                </a:gridCol>
                <a:gridCol w="4680000">
                  <a:extLst>
                    <a:ext uri="{9D8B030D-6E8A-4147-A177-3AD203B41FA5}">
                      <a16:colId xmlns:a16="http://schemas.microsoft.com/office/drawing/2014/main" val="506799721"/>
                    </a:ext>
                  </a:extLst>
                </a:gridCol>
                <a:gridCol w="4680000">
                  <a:extLst>
                    <a:ext uri="{9D8B030D-6E8A-4147-A177-3AD203B41FA5}">
                      <a16:colId xmlns:a16="http://schemas.microsoft.com/office/drawing/2014/main" val="2662160839"/>
                    </a:ext>
                  </a:extLst>
                </a:gridCol>
              </a:tblGrid>
              <a:tr h="583901">
                <a:tc>
                  <a:txBody>
                    <a:bodyPr/>
                    <a:lstStyle/>
                    <a:p>
                      <a:pPr algn="ctr"/>
                      <a:endParaRPr lang="zh-TW" altLang="en-US" dirty="0">
                        <a:latin typeface="Times New Roman" panose="02020603050405020304" pitchFamily="18" charset="0"/>
                        <a:cs typeface="Times New Roman" panose="02020603050405020304" pitchFamily="18" charset="0"/>
                      </a:endParaRPr>
                    </a:p>
                  </a:txBody>
                  <a:tcPr anchor="ctr">
                    <a:solidFill>
                      <a:srgbClr val="FFFFCC"/>
                    </a:solidFill>
                  </a:tcPr>
                </a:tc>
                <a:tc>
                  <a:txBody>
                    <a:bodyPr/>
                    <a:lstStyle/>
                    <a:p>
                      <a:pPr algn="ctr"/>
                      <a:r>
                        <a:rPr lang="zh-TW" altLang="en-US" b="1" dirty="0">
                          <a:latin typeface="Times New Roman" panose="02020603050405020304" pitchFamily="18" charset="0"/>
                          <a:cs typeface="Times New Roman" panose="02020603050405020304" pitchFamily="18" charset="0"/>
                        </a:rPr>
                        <a:t>院級前瞻</a:t>
                      </a:r>
                      <a:r>
                        <a:rPr lang="en-US" altLang="zh-TW" b="1" dirty="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主題</a:t>
                      </a:r>
                      <a:r>
                        <a:rPr lang="en-US" altLang="zh-TW" b="1" dirty="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競爭型</a:t>
                      </a:r>
                      <a:r>
                        <a:rPr lang="en-US" altLang="zh-TW" b="1" dirty="0">
                          <a:latin typeface="Times New Roman" panose="02020603050405020304" pitchFamily="18" charset="0"/>
                          <a:cs typeface="Times New Roman" panose="02020603050405020304" pitchFamily="18" charset="0"/>
                        </a:rPr>
                        <a:t>)</a:t>
                      </a:r>
                      <a:endParaRPr lang="zh-TW" altLang="en-US" b="1" dirty="0">
                        <a:latin typeface="Times New Roman" panose="02020603050405020304" pitchFamily="18" charset="0"/>
                        <a:cs typeface="Times New Roman" panose="02020603050405020304" pitchFamily="18" charset="0"/>
                      </a:endParaRPr>
                    </a:p>
                  </a:txBody>
                  <a:tcPr anchor="ctr">
                    <a:solidFill>
                      <a:srgbClr val="FFFFCC"/>
                    </a:solidFill>
                  </a:tcPr>
                </a:tc>
                <a:tc>
                  <a:txBody>
                    <a:bodyPr/>
                    <a:lstStyle/>
                    <a:p>
                      <a:pPr algn="ctr"/>
                      <a:r>
                        <a:rPr lang="zh-TW" altLang="en-US" b="1" dirty="0">
                          <a:latin typeface="Times New Roman" panose="02020603050405020304" pitchFamily="18" charset="0"/>
                          <a:cs typeface="Times New Roman" panose="02020603050405020304" pitchFamily="18" charset="0"/>
                        </a:rPr>
                        <a:t>院應研</a:t>
                      </a:r>
                    </a:p>
                  </a:txBody>
                  <a:tcPr anchor="ctr">
                    <a:solidFill>
                      <a:srgbClr val="FFFFCC"/>
                    </a:solidFill>
                  </a:tcPr>
                </a:tc>
                <a:extLst>
                  <a:ext uri="{0D108BD9-81ED-4DB2-BD59-A6C34878D82A}">
                    <a16:rowId xmlns:a16="http://schemas.microsoft.com/office/drawing/2014/main" val="1699191872"/>
                  </a:ext>
                </a:extLst>
              </a:tr>
              <a:tr h="4113976">
                <a:tc>
                  <a:txBody>
                    <a:bodyPr/>
                    <a:lstStyle/>
                    <a:p>
                      <a:pPr algn="ctr"/>
                      <a:r>
                        <a:rPr lang="zh-TW" altLang="en-US" b="1" dirty="0">
                          <a:latin typeface="Times New Roman" panose="02020603050405020304" pitchFamily="18" charset="0"/>
                          <a:cs typeface="Times New Roman" panose="02020603050405020304" pitchFamily="18" charset="0"/>
                        </a:rPr>
                        <a:t>審查要點</a:t>
                      </a:r>
                    </a:p>
                  </a:txBody>
                  <a:tcPr anchor="ctr">
                    <a:solidFill>
                      <a:srgbClr val="FFFFCC"/>
                    </a:solidFill>
                  </a:tcPr>
                </a:tc>
                <a:tc>
                  <a:txBody>
                    <a:bodyPr/>
                    <a:lstStyle/>
                    <a:p>
                      <a:pPr lvl="0">
                        <a:lnSpc>
                          <a:spcPct val="110000"/>
                        </a:lnSpc>
                        <a:spcBef>
                          <a:spcPts val="0"/>
                        </a:spcBef>
                        <a:spcAft>
                          <a:spcPts val="600"/>
                        </a:spcAft>
                        <a:defRPr/>
                      </a:pPr>
                      <a:r>
                        <a:rPr lang="zh-TW" altLang="en-US" sz="1800" kern="0" dirty="0">
                          <a:solidFill>
                            <a:schemeClr val="tx1"/>
                          </a:solidFill>
                          <a:latin typeface="Times New Roman" panose="02020603050405020304" pitchFamily="18" charset="0"/>
                          <a:cs typeface="Times New Roman" panose="02020603050405020304" pitchFamily="18" charset="0"/>
                        </a:rPr>
                        <a:t>產業需求、對應</a:t>
                      </a:r>
                      <a:r>
                        <a:rPr kumimoji="1" lang="en-US" altLang="zh-TW"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2035</a:t>
                      </a: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技術策略及待解決的重要問題：</a:t>
                      </a:r>
                    </a:p>
                    <a:p>
                      <a:pPr marL="285750" marR="0" lvl="0" indent="-285750" algn="l" defTabSz="9144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挑戰關鍵點及解決方案 </a:t>
                      </a:r>
                      <a:r>
                        <a:rPr kumimoji="1" lang="en-US" altLang="zh-TW"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建議包含驗證載具</a:t>
                      </a:r>
                      <a:r>
                        <a:rPr kumimoji="1" lang="en-US" altLang="zh-TW"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或產品</a:t>
                      </a:r>
                      <a:r>
                        <a:rPr kumimoji="1" lang="en-US" altLang="zh-TW"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及解決方案可行性驗證規劃</a:t>
                      </a:r>
                      <a:r>
                        <a:rPr kumimoji="1" lang="en-US" altLang="zh-TW"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本計畫與世界領導機構及業者之比較及競爭性</a:t>
                      </a:r>
                    </a:p>
                    <a:p>
                      <a:pPr marL="285750" marR="0" lvl="0" indent="-285750" algn="l" defTabSz="9144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重要專利布局規劃</a:t>
                      </a:r>
                    </a:p>
                    <a:p>
                      <a:pPr marL="285750" lvl="0" indent="-285750">
                        <a:lnSpc>
                          <a:spcPct val="110000"/>
                        </a:lnSpc>
                        <a:spcBef>
                          <a:spcPts val="0"/>
                        </a:spcBef>
                        <a:spcAft>
                          <a:spcPts val="600"/>
                        </a:spcAft>
                        <a:buFont typeface="Arial" panose="020B0604020202020204" pitchFamily="34" charset="0"/>
                        <a:buChar char="•"/>
                        <a:defRPr/>
                      </a:pP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創造的產業</a:t>
                      </a:r>
                      <a:r>
                        <a:rPr lang="zh-TW" altLang="en-US" sz="1800" kern="0" dirty="0">
                          <a:solidFill>
                            <a:schemeClr val="tx1"/>
                          </a:solidFill>
                          <a:latin typeface="Times New Roman" panose="02020603050405020304" pitchFamily="18" charset="0"/>
                          <a:cs typeface="Times New Roman" panose="02020603050405020304" pitchFamily="18" charset="0"/>
                        </a:rPr>
                        <a:t>價值</a:t>
                      </a:r>
                      <a:r>
                        <a:rPr lang="en-US" altLang="zh-TW" sz="1800" kern="0" dirty="0">
                          <a:solidFill>
                            <a:schemeClr val="tx1"/>
                          </a:solidFill>
                          <a:latin typeface="Times New Roman" panose="02020603050405020304" pitchFamily="18" charset="0"/>
                          <a:cs typeface="Times New Roman" panose="02020603050405020304" pitchFamily="18" charset="0"/>
                        </a:rPr>
                        <a:t>/</a:t>
                      </a:r>
                      <a:r>
                        <a:rPr lang="zh-TW" altLang="en-US" sz="1800" kern="0" dirty="0">
                          <a:solidFill>
                            <a:schemeClr val="tx1"/>
                          </a:solidFill>
                          <a:latin typeface="Times New Roman" panose="02020603050405020304" pitchFamily="18" charset="0"/>
                          <a:cs typeface="Times New Roman" panose="02020603050405020304" pitchFamily="18" charset="0"/>
                        </a:rPr>
                        <a:t>營運模式規劃</a:t>
                      </a:r>
                      <a:r>
                        <a:rPr kumimoji="1" lang="en-US" altLang="zh-TW"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lang="zh-TW" altLang="en-US" sz="1800" kern="0" dirty="0">
                          <a:solidFill>
                            <a:schemeClr val="tx1"/>
                          </a:solidFill>
                          <a:latin typeface="Times New Roman" panose="02020603050405020304" pitchFamily="18" charset="0"/>
                          <a:cs typeface="Times New Roman" panose="02020603050405020304" pitchFamily="18" charset="0"/>
                        </a:rPr>
                        <a:t>產業價值如創造新產業、引領</a:t>
                      </a: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產業投資、銜接重大科專等；營運模式如</a:t>
                      </a:r>
                      <a:r>
                        <a:rPr kumimoji="1" lang="en-US" altLang="zh-TW"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Ecosystem</a:t>
                      </a: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切入點、</a:t>
                      </a:r>
                      <a:r>
                        <a:rPr kumimoji="1" lang="en-US" altLang="zh-TW"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Business model </a:t>
                      </a:r>
                      <a:r>
                        <a:rPr kumimoji="1" lang="zh-TW" altLang="en-US"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創新</a:t>
                      </a:r>
                      <a:r>
                        <a:rPr kumimoji="1" lang="en-US" altLang="zh-TW" sz="1800" b="0" i="0" u="none" strike="noStrike" kern="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a:txBody>
                  <a:tcPr>
                    <a:solidFill>
                      <a:schemeClr val="bg1"/>
                    </a:solidFill>
                  </a:tcPr>
                </a:tc>
                <a:tc>
                  <a:txBody>
                    <a:bodyPr/>
                    <a:lstStyle/>
                    <a:p>
                      <a:pPr marL="0" marR="0" lvl="0" indent="0" algn="l" defTabSz="914400" rtl="0" eaLnBrk="1" fontAlgn="base" latinLnBrk="0" hangingPunct="1">
                        <a:lnSpc>
                          <a:spcPct val="110000"/>
                        </a:lnSpc>
                        <a:spcBef>
                          <a:spcPts val="0"/>
                        </a:spcBef>
                        <a:spcAft>
                          <a:spcPts val="600"/>
                        </a:spcAft>
                        <a:buClrTx/>
                        <a:buSzTx/>
                        <a:buFont typeface="Arial" panose="020B0604020202020204" pitchFamily="34" charset="0"/>
                        <a:buNone/>
                        <a:tabLst/>
                        <a:defRPr/>
                      </a:pPr>
                      <a:r>
                        <a:rPr lang="zh-TW" altLang="zh-TW" sz="1800" dirty="0">
                          <a:latin typeface="Times New Roman" panose="02020603050405020304" pitchFamily="18" charset="0"/>
                          <a:cs typeface="Times New Roman" panose="02020603050405020304" pitchFamily="18" charset="0"/>
                        </a:rPr>
                        <a:t>落實既有技術產業化應</a:t>
                      </a:r>
                      <a:r>
                        <a:rPr lang="zh-TW" altLang="en-US" sz="1800" dirty="0">
                          <a:latin typeface="Times New Roman" panose="02020603050405020304" pitchFamily="18" charset="0"/>
                          <a:cs typeface="Times New Roman" panose="02020603050405020304" pitchFamily="18" charset="0"/>
                        </a:rPr>
                        <a:t>用，</a:t>
                      </a:r>
                      <a:r>
                        <a:rPr lang="zh-TW" altLang="zh-TW" sz="1800" dirty="0">
                          <a:latin typeface="Times New Roman" panose="02020603050405020304" pitchFamily="18" charset="0"/>
                          <a:cs typeface="Times New Roman" panose="02020603050405020304" pitchFamily="18" charset="0"/>
                        </a:rPr>
                        <a:t>包括進行場域</a:t>
                      </a:r>
                      <a:r>
                        <a:rPr lang="en-US" altLang="zh-TW" sz="1800" dirty="0">
                          <a:latin typeface="Times New Roman" panose="02020603050405020304" pitchFamily="18" charset="0"/>
                          <a:cs typeface="Times New Roman" panose="02020603050405020304" pitchFamily="18" charset="0"/>
                        </a:rPr>
                        <a:t>/</a:t>
                      </a:r>
                      <a:r>
                        <a:rPr lang="zh-TW" altLang="zh-TW" sz="1800" dirty="0">
                          <a:latin typeface="Times New Roman" panose="02020603050405020304" pitchFamily="18" charset="0"/>
                          <a:cs typeface="Times New Roman" panose="02020603050405020304" pitchFamily="18" charset="0"/>
                        </a:rPr>
                        <a:t>服務驗證、試量產、國內外產業合作…等工作</a:t>
                      </a:r>
                      <a:endParaRPr kumimoji="1" lang="en-US" altLang="zh-TW"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1" lang="zh-TW" altLang="en-US"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rPr>
                        <a:t>對應</a:t>
                      </a:r>
                      <a:r>
                        <a:rPr kumimoji="1" lang="en-US" altLang="zh-TW"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rPr>
                        <a:t>2035</a:t>
                      </a:r>
                      <a:r>
                        <a:rPr kumimoji="1" lang="zh-TW" altLang="en-US"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rPr>
                        <a:t>技術策略與藍圖短期里程碑目標市場需求</a:t>
                      </a:r>
                    </a:p>
                    <a:p>
                      <a:pPr marL="285750" marR="0" lvl="0" indent="-285750" algn="l" defTabSz="9144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1" lang="zh-TW" altLang="en-US"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rPr>
                        <a:t>關鍵問題分析與競爭力分析</a:t>
                      </a:r>
                    </a:p>
                    <a:p>
                      <a:pPr marL="285750" marR="0" lvl="0" indent="-285750" algn="l" defTabSz="9144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1" lang="zh-TW" altLang="en-US"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rPr>
                        <a:t>目標及執行規劃合理可行</a:t>
                      </a:r>
                    </a:p>
                    <a:p>
                      <a:pPr marL="285750" marR="0" lvl="0" indent="-285750" algn="l" defTabSz="9144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1" lang="zh-TW" altLang="en-US"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rPr>
                        <a:t>可交付成果 </a:t>
                      </a:r>
                      <a:r>
                        <a:rPr kumimoji="1" lang="en-US" altLang="zh-TW"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rPr>
                        <a:t>(Deliverables)</a:t>
                      </a:r>
                      <a:r>
                        <a:rPr kumimoji="1" lang="zh-TW" altLang="en-US"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rPr>
                        <a:t>具體明確</a:t>
                      </a:r>
                    </a:p>
                    <a:p>
                      <a:pPr marL="285750" marR="0" lvl="0" indent="-285750" algn="l" defTabSz="914400" rtl="0" eaLnBrk="1" fontAlgn="base" latinLnBrk="0" hangingPunct="1">
                        <a:lnSpc>
                          <a:spcPct val="110000"/>
                        </a:lnSpc>
                        <a:spcBef>
                          <a:spcPts val="0"/>
                        </a:spcBef>
                        <a:spcAft>
                          <a:spcPts val="600"/>
                        </a:spcAft>
                        <a:buClrTx/>
                        <a:buSzTx/>
                        <a:buFont typeface="Arial" panose="020B0604020202020204" pitchFamily="34" charset="0"/>
                        <a:buChar char="•"/>
                        <a:tabLst/>
                        <a:defRPr/>
                      </a:pPr>
                      <a:r>
                        <a:rPr kumimoji="1" lang="zh-TW" altLang="en-US" sz="1800" b="0" i="0" u="none" strike="noStrike" kern="0" cap="none" spc="0" normalizeH="0" baseline="0" dirty="0">
                          <a:ln>
                            <a:noFill/>
                          </a:ln>
                          <a:solidFill>
                            <a:schemeClr val="tx1"/>
                          </a:solidFill>
                          <a:effectLst/>
                          <a:uLnTx/>
                          <a:uFillTx/>
                          <a:latin typeface="Times New Roman" panose="02020603050405020304" pitchFamily="18" charset="0"/>
                          <a:ea typeface="+mn-ea"/>
                          <a:cs typeface="Times New Roman" panose="02020603050405020304" pitchFamily="18" charset="0"/>
                        </a:rPr>
                        <a:t>成果的出海口規劃</a:t>
                      </a:r>
                    </a:p>
                  </a:txBody>
                  <a:tcPr>
                    <a:solidFill>
                      <a:schemeClr val="bg1"/>
                    </a:solidFill>
                  </a:tcPr>
                </a:tc>
                <a:extLst>
                  <a:ext uri="{0D108BD9-81ED-4DB2-BD59-A6C34878D82A}">
                    <a16:rowId xmlns:a16="http://schemas.microsoft.com/office/drawing/2014/main" val="2627682223"/>
                  </a:ext>
                </a:extLst>
              </a:tr>
            </a:tbl>
          </a:graphicData>
        </a:graphic>
      </p:graphicFrame>
      <p:sp>
        <p:nvSpPr>
          <p:cNvPr id="4" name="投影片編號版面配置區 2">
            <a:extLst>
              <a:ext uri="{FF2B5EF4-FFF2-40B4-BE49-F238E27FC236}">
                <a16:creationId xmlns:a16="http://schemas.microsoft.com/office/drawing/2014/main" id="{875E7D00-899C-4FD1-A6D2-31B334ED10CA}"/>
              </a:ext>
            </a:extLst>
          </p:cNvPr>
          <p:cNvSpPr txBox="1">
            <a:spLocks/>
          </p:cNvSpPr>
          <p:nvPr/>
        </p:nvSpPr>
        <p:spPr>
          <a:xfrm>
            <a:off x="11430000" y="6619878"/>
            <a:ext cx="762000" cy="238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r">
              <a:defRPr/>
            </a:pPr>
            <a:fld id="{1A71FFAD-F905-4792-971B-681FA4F61CA8}" type="slidenum">
              <a:rPr lang="en-US" altLang="zh-TW" sz="1200" smtClean="0">
                <a:solidFill>
                  <a:schemeClr val="bg1"/>
                </a:solidFill>
                <a:ea typeface="微軟正黑體" panose="020B0604030504040204" pitchFamily="34" charset="-120"/>
              </a:rPr>
              <a:pPr algn="r">
                <a:defRPr/>
              </a:pPr>
              <a:t>26</a:t>
            </a:fld>
            <a:endParaRPr lang="en-US" altLang="zh-TW" sz="1200" dirty="0">
              <a:solidFill>
                <a:schemeClr val="bg1"/>
              </a:solidFill>
              <a:ea typeface="微軟正黑體" panose="020B0604030504040204" pitchFamily="34" charset="-120"/>
            </a:endParaRPr>
          </a:p>
        </p:txBody>
      </p:sp>
    </p:spTree>
    <p:extLst>
      <p:ext uri="{BB962C8B-B14F-4D97-AF65-F5344CB8AC3E}">
        <p14:creationId xmlns:p14="http://schemas.microsoft.com/office/powerpoint/2010/main" val="424668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7AA180-304C-F732-C8B0-C5129DB58077}"/>
              </a:ext>
            </a:extLst>
          </p:cNvPr>
          <p:cNvSpPr>
            <a:spLocks noGrp="1"/>
          </p:cNvSpPr>
          <p:nvPr>
            <p:ph type="title"/>
          </p:nvPr>
        </p:nvSpPr>
        <p:spPr/>
        <p:txBody>
          <a:bodyPr/>
          <a:lstStyle/>
          <a:p>
            <a:r>
              <a:rPr lang="en-US" altLang="zh-TW" b="1" dirty="0"/>
              <a:t>【2035</a:t>
            </a:r>
            <a:r>
              <a:rPr lang="zh-TW" altLang="en-US" b="1" dirty="0"/>
              <a:t>技術策略與藍圖</a:t>
            </a:r>
            <a:r>
              <a:rPr lang="en-US" altLang="zh-TW" b="1" dirty="0"/>
              <a:t>】</a:t>
            </a:r>
            <a:r>
              <a:rPr lang="zh-TW" altLang="en-US" b="1" dirty="0"/>
              <a:t>研發主軸</a:t>
            </a:r>
            <a:br>
              <a:rPr lang="en-US" altLang="zh-TW" b="1" dirty="0"/>
            </a:br>
            <a:endParaRPr lang="en-TW" sz="2400" b="1"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C462C181-761C-96EC-4522-60B0E916E7B7}"/>
              </a:ext>
            </a:extLst>
          </p:cNvPr>
          <p:cNvSpPr>
            <a:spLocks noGrp="1"/>
          </p:cNvSpPr>
          <p:nvPr>
            <p:ph type="sldNum" sz="quarter" idx="4"/>
          </p:nvPr>
        </p:nvSpPr>
        <p:spPr bwMode="auto">
          <a:xfrm>
            <a:off x="11430000" y="6619878"/>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TW"/>
            </a:defPPr>
            <a:lvl1pPr algn="r" rtl="0" eaLnBrk="1" fontAlgn="ctr" hangingPunct="1">
              <a:spcBef>
                <a:spcPct val="0"/>
              </a:spcBef>
              <a:spcAft>
                <a:spcPct val="0"/>
              </a:spcAft>
              <a:defRPr kumimoji="1" sz="1200" kern="1200">
                <a:solidFill>
                  <a:schemeClr val="bg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fld id="{1A71FFAD-F905-4792-971B-681FA4F61CA8}" type="slidenum">
              <a:rPr lang="en-US" altLang="zh-TW" smtClean="0"/>
              <a:pPr>
                <a:defRPr/>
              </a:pPr>
              <a:t>27</a:t>
            </a:fld>
            <a:endParaRPr lang="en-US" altLang="zh-TW"/>
          </a:p>
        </p:txBody>
      </p:sp>
      <p:sp>
        <p:nvSpPr>
          <p:cNvPr id="6" name="直排文字版面配置區 2">
            <a:extLst>
              <a:ext uri="{FF2B5EF4-FFF2-40B4-BE49-F238E27FC236}">
                <a16:creationId xmlns:a16="http://schemas.microsoft.com/office/drawing/2014/main" id="{D83C04F2-2D0B-8612-FD8A-DCDA5A1D6E50}"/>
              </a:ext>
            </a:extLst>
          </p:cNvPr>
          <p:cNvSpPr txBox="1">
            <a:spLocks/>
          </p:cNvSpPr>
          <p:nvPr/>
        </p:nvSpPr>
        <p:spPr>
          <a:xfrm>
            <a:off x="601132" y="1022391"/>
            <a:ext cx="11209867" cy="630663"/>
          </a:xfrm>
          <a:prstGeom prst="rect">
            <a:avLst/>
          </a:prstGeom>
        </p:spPr>
        <p:txBody>
          <a:bodyPr/>
          <a:lst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ea typeface="+mn-ea"/>
              </a:defRPr>
            </a:lvl2pPr>
            <a:lvl3pPr marL="1143000" indent="-228600" algn="l" rtl="0" eaLnBrk="0" fontAlgn="base" hangingPunct="0">
              <a:spcBef>
                <a:spcPct val="20000"/>
              </a:spcBef>
              <a:spcAft>
                <a:spcPct val="0"/>
              </a:spcAft>
              <a:buChar char="•"/>
              <a:defRPr kumimoji="1" sz="1800">
                <a:solidFill>
                  <a:schemeClr val="tx1"/>
                </a:solidFill>
                <a:latin typeface="+mn-lt"/>
                <a:ea typeface="+mn-ea"/>
              </a:defRPr>
            </a:lvl3pPr>
            <a:lvl4pPr marL="1600200" indent="-228600" algn="l" rtl="0" eaLnBrk="0" fontAlgn="base" hangingPunct="0">
              <a:spcBef>
                <a:spcPct val="20000"/>
              </a:spcBef>
              <a:spcAft>
                <a:spcPct val="0"/>
              </a:spcAft>
              <a:buChar char="–"/>
              <a:defRPr kumimoji="1" sz="1600">
                <a:solidFill>
                  <a:schemeClr val="tx1"/>
                </a:solidFill>
                <a:latin typeface="+mn-lt"/>
                <a:ea typeface="+mn-ea"/>
              </a:defRPr>
            </a:lvl4pPr>
            <a:lvl5pPr marL="2057400" indent="-228600" algn="l" rtl="0" eaLnBrk="0" fontAlgn="base" hangingPunct="0">
              <a:spcBef>
                <a:spcPct val="20000"/>
              </a:spcBef>
              <a:spcAft>
                <a:spcPct val="0"/>
              </a:spcAft>
              <a:buChar char="»"/>
              <a:defRPr kumimoji="1" sz="16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82563" marR="0" lvl="0" indent="-182563" algn="l" defTabSz="914400" rtl="0" eaLnBrk="0" fontAlgn="base" latinLnBrk="0" hangingPunct="0">
              <a:lnSpc>
                <a:spcPct val="100000"/>
              </a:lnSpc>
              <a:spcBef>
                <a:spcPct val="20000"/>
              </a:spcBef>
              <a:spcAft>
                <a:spcPct val="0"/>
              </a:spcAft>
              <a:buClrTx/>
              <a:buSzTx/>
              <a:buFontTx/>
              <a:buChar char="•"/>
              <a:tabLst/>
              <a:defRPr/>
            </a:pPr>
            <a:endParaRPr kumimoji="1" lang="zh-TW" altLang="en-US" sz="1800" b="1" i="0" u="none" strike="noStrike" kern="1200" cap="none" spc="0" normalizeH="0" baseline="0" noProof="0" dirty="0">
              <a:ln>
                <a:noFill/>
              </a:ln>
              <a:solidFill>
                <a:prstClr val="black"/>
              </a:solidFill>
              <a:effectLst/>
              <a:uLnTx/>
              <a:uFillTx/>
              <a:latin typeface="Arial"/>
              <a:ea typeface="微軟正黑體"/>
            </a:endParaRPr>
          </a:p>
        </p:txBody>
      </p:sp>
      <p:sp>
        <p:nvSpPr>
          <p:cNvPr id="9" name="矩形 8"/>
          <p:cNvSpPr/>
          <p:nvPr/>
        </p:nvSpPr>
        <p:spPr>
          <a:xfrm>
            <a:off x="601132" y="848332"/>
            <a:ext cx="11209867" cy="646331"/>
          </a:xfrm>
          <a:prstGeom prst="rect">
            <a:avLst/>
          </a:prstGeom>
        </p:spPr>
        <p:txBody>
          <a:bodyPr wrap="square">
            <a:spAutoFit/>
          </a:bodyPr>
          <a:lstStyle/>
          <a:p>
            <a:pPr marL="182563" indent="-182563">
              <a:buFont typeface="Arial" panose="020B0604020202020204" pitchFamily="34" charset="0"/>
              <a:buChar char="•"/>
            </a:pPr>
            <a:r>
              <a:rPr lang="en-US" altLang="zh-TW" b="1" kern="0" dirty="0">
                <a:solidFill>
                  <a:prstClr val="black">
                    <a:lumMod val="75000"/>
                    <a:lumOff val="25000"/>
                  </a:prstClr>
                </a:solidFill>
                <a:latin typeface="Arial"/>
                <a:ea typeface="微軟正黑體"/>
                <a:cs typeface="+mj-cs"/>
              </a:rPr>
              <a:t>4</a:t>
            </a:r>
            <a:r>
              <a:rPr lang="zh-TW" altLang="en-US" b="1" kern="0" dirty="0">
                <a:solidFill>
                  <a:prstClr val="black">
                    <a:lumMod val="75000"/>
                    <a:lumOff val="25000"/>
                  </a:prstClr>
                </a:solidFill>
                <a:latin typeface="Arial"/>
                <a:ea typeface="微軟正黑體"/>
                <a:cs typeface="+mj-cs"/>
              </a:rPr>
              <a:t> 個應用領域項下共計 </a:t>
            </a:r>
            <a:r>
              <a:rPr lang="en-US" altLang="zh-TW" b="1" kern="0" dirty="0">
                <a:solidFill>
                  <a:prstClr val="black">
                    <a:lumMod val="75000"/>
                    <a:lumOff val="25000"/>
                  </a:prstClr>
                </a:solidFill>
                <a:latin typeface="Arial"/>
                <a:ea typeface="微軟正黑體"/>
                <a:cs typeface="+mj-cs"/>
              </a:rPr>
              <a:t>11</a:t>
            </a:r>
            <a:r>
              <a:rPr lang="zh-TW" altLang="en-US" b="1" kern="0" dirty="0">
                <a:solidFill>
                  <a:prstClr val="black">
                    <a:lumMod val="75000"/>
                    <a:lumOff val="25000"/>
                  </a:prstClr>
                </a:solidFill>
                <a:latin typeface="Arial"/>
                <a:ea typeface="微軟正黑體"/>
                <a:cs typeface="+mj-cs"/>
              </a:rPr>
              <a:t> 個次領域及 </a:t>
            </a:r>
            <a:r>
              <a:rPr lang="en-US" altLang="zh-TW" b="1" kern="0" dirty="0">
                <a:solidFill>
                  <a:prstClr val="black">
                    <a:lumMod val="75000"/>
                    <a:lumOff val="25000"/>
                  </a:prstClr>
                </a:solidFill>
                <a:latin typeface="Arial"/>
                <a:ea typeface="微軟正黑體"/>
                <a:cs typeface="+mj-cs"/>
              </a:rPr>
              <a:t>31</a:t>
            </a:r>
            <a:r>
              <a:rPr lang="zh-TW" altLang="en-US" b="1" kern="0" dirty="0">
                <a:solidFill>
                  <a:prstClr val="black">
                    <a:lumMod val="75000"/>
                    <a:lumOff val="25000"/>
                  </a:prstClr>
                </a:solidFill>
                <a:latin typeface="Arial"/>
                <a:ea typeface="微軟正黑體"/>
                <a:cs typeface="+mj-cs"/>
              </a:rPr>
              <a:t> 項研發主軸</a:t>
            </a:r>
            <a:endParaRPr lang="en-US" altLang="zh-TW" b="1" kern="0" dirty="0">
              <a:solidFill>
                <a:prstClr val="black">
                  <a:lumMod val="75000"/>
                  <a:lumOff val="25000"/>
                </a:prstClr>
              </a:solidFill>
              <a:latin typeface="Arial"/>
              <a:ea typeface="微軟正黑體"/>
              <a:cs typeface="+mj-cs"/>
            </a:endParaRPr>
          </a:p>
          <a:p>
            <a:pPr marL="182563" indent="-182563">
              <a:buFont typeface="Arial" panose="020B0604020202020204" pitchFamily="34" charset="0"/>
              <a:buChar char="•"/>
            </a:pPr>
            <a:r>
              <a:rPr lang="zh-TW" altLang="en-US" b="1" kern="0" dirty="0">
                <a:solidFill>
                  <a:prstClr val="black">
                    <a:lumMod val="75000"/>
                    <a:lumOff val="25000"/>
                  </a:prstClr>
                </a:solidFill>
                <a:latin typeface="Arial"/>
                <a:ea typeface="微軟正黑體"/>
                <a:cs typeface="+mj-cs"/>
              </a:rPr>
              <a:t>可支持 </a:t>
            </a:r>
            <a:r>
              <a:rPr lang="en-US" altLang="zh-TW" b="1" kern="0" dirty="0">
                <a:solidFill>
                  <a:prstClr val="black">
                    <a:lumMod val="75000"/>
                    <a:lumOff val="25000"/>
                  </a:prstClr>
                </a:solidFill>
                <a:latin typeface="Arial"/>
                <a:ea typeface="微軟正黑體"/>
                <a:cs typeface="+mj-cs"/>
              </a:rPr>
              <a:t>4</a:t>
            </a:r>
            <a:r>
              <a:rPr lang="zh-TW" altLang="en-US" b="1" kern="0" dirty="0">
                <a:solidFill>
                  <a:prstClr val="black">
                    <a:lumMod val="75000"/>
                    <a:lumOff val="25000"/>
                  </a:prstClr>
                </a:solidFill>
                <a:latin typeface="Arial"/>
                <a:ea typeface="微軟正黑體"/>
                <a:cs typeface="+mj-cs"/>
              </a:rPr>
              <a:t> 大應用領域之智慧化致能技術平台，共計 </a:t>
            </a:r>
            <a:r>
              <a:rPr lang="en-US" altLang="zh-TW" b="1" kern="0" dirty="0">
                <a:solidFill>
                  <a:prstClr val="black">
                    <a:lumMod val="75000"/>
                    <a:lumOff val="25000"/>
                  </a:prstClr>
                </a:solidFill>
                <a:latin typeface="Arial"/>
                <a:ea typeface="微軟正黑體"/>
                <a:cs typeface="+mj-cs"/>
              </a:rPr>
              <a:t>4</a:t>
            </a:r>
            <a:r>
              <a:rPr lang="zh-TW" altLang="en-US" b="1" kern="0" dirty="0">
                <a:solidFill>
                  <a:prstClr val="black">
                    <a:lumMod val="75000"/>
                    <a:lumOff val="25000"/>
                  </a:prstClr>
                </a:solidFill>
                <a:latin typeface="Arial"/>
                <a:ea typeface="微軟正黑體"/>
                <a:cs typeface="+mj-cs"/>
              </a:rPr>
              <a:t> 項致能技術及 </a:t>
            </a:r>
            <a:r>
              <a:rPr lang="en-US" altLang="zh-TW" b="1" kern="0" dirty="0">
                <a:solidFill>
                  <a:prstClr val="black">
                    <a:lumMod val="75000"/>
                    <a:lumOff val="25000"/>
                  </a:prstClr>
                </a:solidFill>
                <a:latin typeface="Arial"/>
                <a:ea typeface="微軟正黑體"/>
                <a:cs typeface="+mj-cs"/>
              </a:rPr>
              <a:t>11</a:t>
            </a:r>
            <a:r>
              <a:rPr lang="zh-TW" altLang="en-US" b="1" kern="0" dirty="0">
                <a:solidFill>
                  <a:prstClr val="black">
                    <a:lumMod val="75000"/>
                    <a:lumOff val="25000"/>
                  </a:prstClr>
                </a:solidFill>
                <a:latin typeface="Arial"/>
                <a:ea typeface="微軟正黑體"/>
                <a:cs typeface="+mj-cs"/>
              </a:rPr>
              <a:t> 項研發主軸</a:t>
            </a:r>
            <a:endParaRPr lang="zh-TW" altLang="en-US" dirty="0"/>
          </a:p>
        </p:txBody>
      </p:sp>
      <p:graphicFrame>
        <p:nvGraphicFramePr>
          <p:cNvPr id="7" name="表格 3">
            <a:extLst>
              <a:ext uri="{FF2B5EF4-FFF2-40B4-BE49-F238E27FC236}">
                <a16:creationId xmlns:a16="http://schemas.microsoft.com/office/drawing/2014/main" id="{0CD94E08-B267-4BCF-A462-A38FF2D5EA95}"/>
              </a:ext>
            </a:extLst>
          </p:cNvPr>
          <p:cNvGraphicFramePr>
            <a:graphicFrameLocks noGrp="1"/>
          </p:cNvGraphicFramePr>
          <p:nvPr/>
        </p:nvGraphicFramePr>
        <p:xfrm>
          <a:off x="409327" y="1545463"/>
          <a:ext cx="11401673" cy="4796522"/>
        </p:xfrm>
        <a:graphic>
          <a:graphicData uri="http://schemas.openxmlformats.org/drawingml/2006/table">
            <a:tbl>
              <a:tblPr firstRow="1" bandRow="1"/>
              <a:tblGrid>
                <a:gridCol w="758019">
                  <a:extLst>
                    <a:ext uri="{9D8B030D-6E8A-4147-A177-3AD203B41FA5}">
                      <a16:colId xmlns:a16="http://schemas.microsoft.com/office/drawing/2014/main" val="20000"/>
                    </a:ext>
                  </a:extLst>
                </a:gridCol>
                <a:gridCol w="2075669">
                  <a:extLst>
                    <a:ext uri="{9D8B030D-6E8A-4147-A177-3AD203B41FA5}">
                      <a16:colId xmlns:a16="http://schemas.microsoft.com/office/drawing/2014/main" val="20001"/>
                    </a:ext>
                  </a:extLst>
                </a:gridCol>
                <a:gridCol w="758019">
                  <a:extLst>
                    <a:ext uri="{9D8B030D-6E8A-4147-A177-3AD203B41FA5}">
                      <a16:colId xmlns:a16="http://schemas.microsoft.com/office/drawing/2014/main" val="3818812854"/>
                    </a:ext>
                  </a:extLst>
                </a:gridCol>
                <a:gridCol w="2159396">
                  <a:extLst>
                    <a:ext uri="{9D8B030D-6E8A-4147-A177-3AD203B41FA5}">
                      <a16:colId xmlns:a16="http://schemas.microsoft.com/office/drawing/2014/main" val="20003"/>
                    </a:ext>
                  </a:extLst>
                </a:gridCol>
                <a:gridCol w="744713">
                  <a:extLst>
                    <a:ext uri="{9D8B030D-6E8A-4147-A177-3AD203B41FA5}">
                      <a16:colId xmlns:a16="http://schemas.microsoft.com/office/drawing/2014/main" val="3104079286"/>
                    </a:ext>
                  </a:extLst>
                </a:gridCol>
                <a:gridCol w="2095927">
                  <a:extLst>
                    <a:ext uri="{9D8B030D-6E8A-4147-A177-3AD203B41FA5}">
                      <a16:colId xmlns:a16="http://schemas.microsoft.com/office/drawing/2014/main" val="35412039"/>
                    </a:ext>
                  </a:extLst>
                </a:gridCol>
                <a:gridCol w="758019">
                  <a:extLst>
                    <a:ext uri="{9D8B030D-6E8A-4147-A177-3AD203B41FA5}">
                      <a16:colId xmlns:a16="http://schemas.microsoft.com/office/drawing/2014/main" val="3149309878"/>
                    </a:ext>
                  </a:extLst>
                </a:gridCol>
                <a:gridCol w="2051911">
                  <a:extLst>
                    <a:ext uri="{9D8B030D-6E8A-4147-A177-3AD203B41FA5}">
                      <a16:colId xmlns:a16="http://schemas.microsoft.com/office/drawing/2014/main" val="248911093"/>
                    </a:ext>
                  </a:extLst>
                </a:gridCol>
              </a:tblGrid>
              <a:tr h="461059">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400" b="1" u="none" strike="noStrike" dirty="0">
                          <a:solidFill>
                            <a:schemeClr val="tx1"/>
                          </a:solidFill>
                          <a:effectLst/>
                          <a:latin typeface="Arial Narrow" panose="020B0606020202030204" pitchFamily="34" charset="0"/>
                          <a:ea typeface="+mn-ea"/>
                        </a:rPr>
                        <a:t>A.</a:t>
                      </a:r>
                      <a:r>
                        <a:rPr lang="zh-TW" altLang="en-US" sz="1400" b="1" u="none" strike="noStrike" dirty="0">
                          <a:solidFill>
                            <a:schemeClr val="tx1"/>
                          </a:solidFill>
                          <a:effectLst/>
                          <a:latin typeface="Arial Narrow" panose="020B0606020202030204" pitchFamily="34" charset="0"/>
                          <a:ea typeface="+mn-ea"/>
                        </a:rPr>
                        <a:t> 智慧生活</a:t>
                      </a:r>
                      <a:endParaRPr lang="en-US" altLang="zh-TW" sz="1400" b="1" u="none" strike="noStrike" dirty="0">
                        <a:solidFill>
                          <a:schemeClr val="tx1"/>
                        </a:solidFill>
                        <a:effectLst/>
                        <a:latin typeface="Arial Narrow" panose="020B0606020202030204" pitchFamily="34" charset="0"/>
                        <a:ea typeface="+mn-ea"/>
                      </a:endParaRP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1400" b="1" u="none" strike="noStrike" dirty="0">
                          <a:solidFill>
                            <a:schemeClr val="tx1"/>
                          </a:solidFill>
                          <a:effectLst/>
                          <a:latin typeface="Arial Narrow" panose="020B0606020202030204" pitchFamily="34" charset="0"/>
                          <a:ea typeface="+mn-ea"/>
                        </a:rPr>
                        <a:t> </a:t>
                      </a:r>
                      <a:r>
                        <a:rPr lang="en-US" altLang="zh-TW" sz="1400" b="1" u="none" strike="noStrike" dirty="0">
                          <a:solidFill>
                            <a:schemeClr val="tx1"/>
                          </a:solidFill>
                          <a:effectLst/>
                          <a:latin typeface="Arial Narrow" panose="020B0606020202030204" pitchFamily="34" charset="0"/>
                          <a:ea typeface="+mn-ea"/>
                        </a:rPr>
                        <a:t>Smart Living</a:t>
                      </a:r>
                      <a:endParaRPr lang="en-US" altLang="zh-TW" sz="1400" b="1" i="0" u="none" strike="noStrike" dirty="0">
                        <a:solidFill>
                          <a:schemeClr val="tx1"/>
                        </a:solidFill>
                        <a:effectLst/>
                        <a:latin typeface="Arial Narrow" panose="020B0606020202030204" pitchFamily="34" charset="0"/>
                        <a:ea typeface="+mn-ea"/>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endParaRPr lang="zh-TW" altLang="en-US"/>
                    </a:p>
                  </a:txBody>
                  <a:tcPr/>
                </a:tc>
                <a:tc gridSpan="2">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400" b="1" u="none" strike="noStrike" dirty="0">
                          <a:solidFill>
                            <a:schemeClr val="tx1"/>
                          </a:solidFill>
                          <a:effectLst/>
                          <a:latin typeface="Arial Narrow" panose="020B0606020202030204" pitchFamily="34" charset="0"/>
                          <a:ea typeface="+mn-ea"/>
                        </a:rPr>
                        <a:t>B.</a:t>
                      </a:r>
                      <a:r>
                        <a:rPr lang="zh-TW" altLang="en-US" sz="1400" b="1" u="none" strike="noStrike" dirty="0">
                          <a:solidFill>
                            <a:schemeClr val="tx1"/>
                          </a:solidFill>
                          <a:effectLst/>
                          <a:latin typeface="Arial Narrow" panose="020B0606020202030204" pitchFamily="34" charset="0"/>
                          <a:ea typeface="+mn-ea"/>
                        </a:rPr>
                        <a:t> 健康樂活</a:t>
                      </a:r>
                      <a:endParaRPr lang="en-US" altLang="zh-TW" sz="1400" b="1" u="none" strike="noStrike" dirty="0">
                        <a:solidFill>
                          <a:schemeClr val="tx1"/>
                        </a:solidFill>
                        <a:effectLst/>
                        <a:latin typeface="Arial Narrow" panose="020B0606020202030204" pitchFamily="34" charset="0"/>
                        <a:ea typeface="+mn-ea"/>
                      </a:endParaRPr>
                    </a:p>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400" b="1" u="none" strike="noStrike" dirty="0">
                          <a:solidFill>
                            <a:schemeClr val="tx1"/>
                          </a:solidFill>
                          <a:effectLst/>
                          <a:latin typeface="Arial Narrow" panose="020B0606020202030204" pitchFamily="34" charset="0"/>
                          <a:ea typeface="+mn-ea"/>
                        </a:rPr>
                        <a:t>Quality Health</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zh-TW" altLang="en-US"/>
                    </a:p>
                  </a:txBody>
                  <a:tcPr>
                    <a:lnL w="12700" cap="flat" cmpd="sng" algn="ctr">
                      <a:solidFill>
                        <a:sysClr val="window" lastClr="FFFFFF"/>
                      </a:solidFill>
                      <a:prstDash val="solid"/>
                      <a:round/>
                      <a:headEnd type="none" w="med" len="med"/>
                      <a:tailEnd type="none" w="med" len="med"/>
                    </a:lnL>
                  </a:tcPr>
                </a:tc>
                <a:tc gridSpan="2">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400" b="1" u="none" strike="noStrike" dirty="0">
                          <a:solidFill>
                            <a:schemeClr val="tx1"/>
                          </a:solidFill>
                          <a:effectLst/>
                          <a:latin typeface="Arial Narrow" panose="020B0606020202030204" pitchFamily="34" charset="0"/>
                          <a:ea typeface="+mn-ea"/>
                        </a:rPr>
                        <a:t>C.</a:t>
                      </a:r>
                      <a:r>
                        <a:rPr lang="zh-TW" altLang="en-US" sz="1400" b="1" u="none" strike="noStrike" dirty="0">
                          <a:solidFill>
                            <a:schemeClr val="tx1"/>
                          </a:solidFill>
                          <a:effectLst/>
                          <a:latin typeface="Arial Narrow" panose="020B0606020202030204" pitchFamily="34" charset="0"/>
                          <a:ea typeface="+mn-ea"/>
                        </a:rPr>
                        <a:t> 永續環境 </a:t>
                      </a:r>
                      <a:endParaRPr lang="en-US" altLang="zh-TW" sz="1400" b="1" u="none" strike="noStrike" dirty="0">
                        <a:solidFill>
                          <a:schemeClr val="tx1"/>
                        </a:solidFill>
                        <a:effectLst/>
                        <a:latin typeface="Arial Narrow" panose="020B0606020202030204" pitchFamily="34" charset="0"/>
                        <a:ea typeface="+mn-ea"/>
                      </a:endParaRPr>
                    </a:p>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400" b="1" u="none" strike="noStrike" dirty="0">
                          <a:solidFill>
                            <a:schemeClr val="tx1"/>
                          </a:solidFill>
                          <a:effectLst/>
                          <a:latin typeface="Arial Narrow" panose="020B0606020202030204" pitchFamily="34" charset="0"/>
                          <a:ea typeface="+mn-ea"/>
                        </a:rPr>
                        <a:t>Sustainable Environment</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hMerge="1">
                  <a:txBody>
                    <a:bodyPr/>
                    <a:lstStyle/>
                    <a:p>
                      <a:endParaRPr lang="zh-TW" altLang="en-US"/>
                    </a:p>
                  </a:txBody>
                  <a:tcPr>
                    <a:lnL w="12700" cap="flat" cmpd="sng" algn="ctr">
                      <a:solidFill>
                        <a:sysClr val="window" lastClr="FFFFFF"/>
                      </a:solidFill>
                      <a:prstDash val="solid"/>
                      <a:round/>
                      <a:headEnd type="none" w="med" len="med"/>
                      <a:tailEnd type="none" w="med" len="med"/>
                    </a:lnL>
                  </a:tcPr>
                </a:tc>
                <a:tc gridSpan="2">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400" b="1" u="none" strike="noStrike" dirty="0">
                          <a:solidFill>
                            <a:schemeClr val="tx1"/>
                          </a:solidFill>
                          <a:effectLst/>
                          <a:latin typeface="Arial Narrow" panose="020B0606020202030204" pitchFamily="34" charset="0"/>
                          <a:ea typeface="+mn-ea"/>
                        </a:rPr>
                        <a:t>D.</a:t>
                      </a:r>
                      <a:r>
                        <a:rPr lang="zh-TW" altLang="en-US" sz="1400" b="1" u="none" strike="noStrike" dirty="0">
                          <a:solidFill>
                            <a:schemeClr val="tx1"/>
                          </a:solidFill>
                          <a:effectLst/>
                          <a:latin typeface="Arial Narrow" panose="020B0606020202030204" pitchFamily="34" charset="0"/>
                          <a:ea typeface="+mn-ea"/>
                        </a:rPr>
                        <a:t> 韌性社會</a:t>
                      </a:r>
                      <a:endParaRPr lang="en-US" altLang="zh-TW" sz="1400" b="1" u="none" strike="noStrike" dirty="0">
                        <a:solidFill>
                          <a:schemeClr val="tx1"/>
                        </a:solidFill>
                        <a:effectLst/>
                        <a:latin typeface="Arial Narrow" panose="020B0606020202030204" pitchFamily="34" charset="0"/>
                        <a:ea typeface="+mn-ea"/>
                      </a:endParaRPr>
                    </a:p>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400" b="1" u="none" strike="noStrike" dirty="0">
                          <a:solidFill>
                            <a:schemeClr val="tx1"/>
                          </a:solidFill>
                          <a:effectLst/>
                          <a:latin typeface="Arial Narrow" panose="020B0606020202030204" pitchFamily="34" charset="0"/>
                          <a:ea typeface="+mn-ea"/>
                        </a:rPr>
                        <a:t>Resilient Society</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DCDB"/>
                    </a:solidFill>
                  </a:tcPr>
                </a:tc>
                <a:tc hMerge="1">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endParaRPr lang="en-US" altLang="zh-TW" sz="1400" b="1" u="none" strike="noStrike" dirty="0">
                        <a:solidFill>
                          <a:schemeClr val="tx1"/>
                        </a:solidFill>
                        <a:effectLst/>
                        <a:latin typeface="Arial Narrow" panose="020B0606020202030204" pitchFamily="34" charset="0"/>
                        <a:ea typeface="+mn-ea"/>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DCDB"/>
                    </a:solidFill>
                  </a:tcPr>
                </a:tc>
                <a:extLst>
                  <a:ext uri="{0D108BD9-81ED-4DB2-BD59-A6C34878D82A}">
                    <a16:rowId xmlns:a16="http://schemas.microsoft.com/office/drawing/2014/main" val="10000"/>
                  </a:ext>
                </a:extLst>
              </a:tr>
              <a:tr h="7424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A1.</a:t>
                      </a: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1200" b="1" u="none" strike="noStrike" kern="1200" dirty="0">
                          <a:solidFill>
                            <a:schemeClr val="tx1"/>
                          </a:solidFill>
                          <a:effectLst/>
                          <a:latin typeface="Arial Narrow" panose="020B0606020202030204" pitchFamily="34" charset="0"/>
                          <a:ea typeface="+mn-ea"/>
                          <a:cs typeface="+mn-cs"/>
                        </a:rPr>
                        <a:t>人機互動</a:t>
                      </a:r>
                      <a:endParaRPr lang="en-US" altLang="zh-TW" sz="1200" b="1" u="none" strike="noStrike" kern="1200" dirty="0">
                        <a:solidFill>
                          <a:schemeClr val="tx1"/>
                        </a:solidFill>
                        <a:effectLst/>
                        <a:latin typeface="Arial Narrow" panose="020B0606020202030204" pitchFamily="34" charset="0"/>
                        <a:ea typeface="+mn-ea"/>
                        <a:cs typeface="+mn-cs"/>
                      </a:endParaRP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1200" b="1" u="none" strike="noStrike" kern="1200" dirty="0">
                          <a:solidFill>
                            <a:schemeClr val="tx1"/>
                          </a:solidFill>
                          <a:effectLst/>
                          <a:latin typeface="Arial Narrow" panose="020B0606020202030204" pitchFamily="34" charset="0"/>
                          <a:ea typeface="+mn-ea"/>
                          <a:cs typeface="+mn-cs"/>
                        </a:rPr>
                        <a:t>與服務</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EEF4">
                        <a:alpha val="74902"/>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lnSpc>
                          <a:spcPts val="1800"/>
                        </a:lnSpc>
                        <a:spcBef>
                          <a:spcPts val="0"/>
                        </a:spcBef>
                      </a:pPr>
                      <a:r>
                        <a:rPr lang="en-US" altLang="zh-TW" sz="1200" b="1" u="none" strike="noStrike" kern="1200" dirty="0">
                          <a:solidFill>
                            <a:schemeClr val="tx1"/>
                          </a:solidFill>
                          <a:effectLst/>
                          <a:latin typeface="Arial Narrow" panose="020B0606020202030204" pitchFamily="34" charset="0"/>
                          <a:ea typeface="+mn-ea"/>
                          <a:cs typeface="+mn-cs"/>
                        </a:rPr>
                        <a:t>A1-1.</a:t>
                      </a:r>
                      <a:r>
                        <a:rPr lang="zh-TW" altLang="en-US" sz="1200" b="1" u="none" strike="noStrike" kern="1200" dirty="0">
                          <a:solidFill>
                            <a:schemeClr val="tx1"/>
                          </a:solidFill>
                          <a:effectLst/>
                          <a:latin typeface="Arial Narrow" panose="020B0606020202030204" pitchFamily="34" charset="0"/>
                          <a:ea typeface="+mn-ea"/>
                          <a:cs typeface="+mn-cs"/>
                        </a:rPr>
                        <a:t> 虛實互動系統</a:t>
                      </a:r>
                      <a:endParaRPr lang="en-US" altLang="zh-TW" sz="1200" b="1" u="none" strike="noStrike" kern="1200" dirty="0">
                        <a:solidFill>
                          <a:schemeClr val="tx1"/>
                        </a:solidFill>
                        <a:effectLst/>
                        <a:latin typeface="Arial Narrow" panose="020B0606020202030204" pitchFamily="34" charset="0"/>
                        <a:ea typeface="+mn-ea"/>
                        <a:cs typeface="+mn-cs"/>
                      </a:endParaRPr>
                    </a:p>
                    <a:p>
                      <a:pPr algn="l" fontAlgn="ctr">
                        <a:lnSpc>
                          <a:spcPts val="1800"/>
                        </a:lnSpc>
                        <a:spcBef>
                          <a:spcPts val="0"/>
                        </a:spcBef>
                      </a:pPr>
                      <a:r>
                        <a:rPr lang="en-US" altLang="zh-TW" sz="1200" b="1" u="none" strike="noStrike" kern="1200" dirty="0">
                          <a:solidFill>
                            <a:schemeClr val="tx1"/>
                          </a:solidFill>
                          <a:effectLst/>
                          <a:latin typeface="Arial Narrow" panose="020B0606020202030204" pitchFamily="34" charset="0"/>
                          <a:ea typeface="+mn-ea"/>
                          <a:cs typeface="+mn-cs"/>
                        </a:rPr>
                        <a:t>A1-2.</a:t>
                      </a:r>
                      <a:r>
                        <a:rPr lang="zh-TW" altLang="en-US" sz="1200" b="1" u="none" strike="noStrike" kern="1200" dirty="0">
                          <a:solidFill>
                            <a:schemeClr val="tx1"/>
                          </a:solidFill>
                          <a:effectLst/>
                          <a:latin typeface="Arial Narrow" panose="020B0606020202030204" pitchFamily="34" charset="0"/>
                          <a:ea typeface="+mn-ea"/>
                          <a:cs typeface="+mn-cs"/>
                        </a:rPr>
                        <a:t> 多領域人機介面</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EEF4">
                        <a:alpha val="50196"/>
                      </a:srgb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B1.</a:t>
                      </a:r>
                    </a:p>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tx1"/>
                          </a:solidFill>
                          <a:effectLst/>
                          <a:latin typeface="Arial Narrow" panose="020B0606020202030204" pitchFamily="34" charset="0"/>
                          <a:ea typeface="+mn-ea"/>
                          <a:cs typeface="+mn-cs"/>
                        </a:rPr>
                        <a:t>智慧醫療</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D5B5">
                        <a:alpha val="74902"/>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414338" marR="0" lvl="0" indent="-414338"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B1-1. </a:t>
                      </a:r>
                      <a:r>
                        <a:rPr lang="zh-TW" altLang="en-US" sz="1200" b="1" u="none" strike="noStrike" kern="1200" dirty="0">
                          <a:solidFill>
                            <a:schemeClr val="tx1"/>
                          </a:solidFill>
                          <a:effectLst/>
                          <a:latin typeface="Arial Narrow" panose="020B0606020202030204" pitchFamily="34" charset="0"/>
                          <a:ea typeface="+mn-ea"/>
                          <a:cs typeface="+mn-cs"/>
                        </a:rPr>
                        <a:t>生醫電資</a:t>
                      </a:r>
                    </a:p>
                    <a:p>
                      <a:pPr marL="414338" marR="0" lvl="0" indent="-414338"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B1-2. </a:t>
                      </a:r>
                      <a:r>
                        <a:rPr lang="zh-TW" altLang="en-US" sz="1200" b="1" u="none" strike="noStrike" kern="1200" dirty="0">
                          <a:solidFill>
                            <a:schemeClr val="tx1"/>
                          </a:solidFill>
                          <a:effectLst/>
                          <a:latin typeface="Arial Narrow" panose="020B0606020202030204" pitchFamily="34" charset="0"/>
                          <a:ea typeface="+mn-ea"/>
                          <a:cs typeface="+mn-cs"/>
                        </a:rPr>
                        <a:t>再生醫學</a:t>
                      </a:r>
                    </a:p>
                    <a:p>
                      <a:pPr marL="414338" marR="0" lvl="0" indent="-414338"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B1-3. </a:t>
                      </a:r>
                      <a:r>
                        <a:rPr lang="zh-TW" altLang="en-US" sz="1200" b="1" u="none" strike="noStrike" kern="1200" dirty="0">
                          <a:solidFill>
                            <a:schemeClr val="tx1"/>
                          </a:solidFill>
                          <a:effectLst/>
                          <a:latin typeface="Arial Narrow" panose="020B0606020202030204" pitchFamily="34" charset="0"/>
                          <a:ea typeface="+mn-ea"/>
                          <a:cs typeface="+mn-cs"/>
                        </a:rPr>
                        <a:t>醫藥研發</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D5B5">
                        <a:alpha val="50196"/>
                      </a:srgbClr>
                    </a:solidFill>
                  </a:tcPr>
                </a:tc>
                <a:tc>
                  <a:txBody>
                    <a:bodyPr/>
                    <a:lstStyle/>
                    <a:p>
                      <a:pPr marL="0" marR="0" lvl="0" indent="0" algn="ctr" defTabSz="685800" rtl="0" eaLnBrk="1" fontAlgn="ctr" latinLnBrk="0" hangingPunct="1">
                        <a:lnSpc>
                          <a:spcPts val="16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C1.</a:t>
                      </a:r>
                      <a:r>
                        <a:rPr lang="zh-TW" altLang="en-US" sz="1200" b="1" u="none" strike="noStrike" kern="1200" dirty="0">
                          <a:solidFill>
                            <a:schemeClr val="tx1"/>
                          </a:solidFill>
                          <a:effectLst/>
                          <a:latin typeface="Arial Narrow" panose="020B0606020202030204" pitchFamily="34" charset="0"/>
                          <a:ea typeface="+mn-ea"/>
                          <a:cs typeface="+mn-cs"/>
                        </a:rPr>
                        <a:t> </a:t>
                      </a:r>
                      <a:br>
                        <a:rPr lang="en-US" altLang="zh-TW" sz="1200" b="1" u="none" strike="noStrike" kern="1200" dirty="0">
                          <a:solidFill>
                            <a:schemeClr val="tx1"/>
                          </a:solidFill>
                          <a:effectLst/>
                          <a:latin typeface="Arial Narrow" panose="020B0606020202030204" pitchFamily="34" charset="0"/>
                          <a:ea typeface="+mn-ea"/>
                          <a:cs typeface="+mn-cs"/>
                        </a:rPr>
                      </a:br>
                      <a:r>
                        <a:rPr lang="zh-TW" altLang="en-US" sz="1200" b="1" u="none" strike="noStrike" kern="1200" dirty="0">
                          <a:solidFill>
                            <a:schemeClr val="tx1"/>
                          </a:solidFill>
                          <a:effectLst/>
                          <a:latin typeface="Arial Narrow" panose="020B0606020202030204" pitchFamily="34" charset="0"/>
                          <a:ea typeface="+mn-ea"/>
                          <a:cs typeface="+mn-cs"/>
                        </a:rPr>
                        <a:t>循環經濟</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E4BD">
                        <a:alpha val="74902"/>
                      </a:srgbClr>
                    </a:solidFill>
                  </a:tcPr>
                </a:tc>
                <a:tc>
                  <a:txBody>
                    <a:bodyPr/>
                    <a:lstStyle/>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C1-1. </a:t>
                      </a:r>
                      <a:r>
                        <a:rPr lang="zh-TW" altLang="en-US" sz="1200" b="1" u="none" strike="noStrike" dirty="0">
                          <a:solidFill>
                            <a:schemeClr val="tx1"/>
                          </a:solidFill>
                          <a:effectLst/>
                          <a:latin typeface="Arial Narrow" panose="020B0606020202030204" pitchFamily="34" charset="0"/>
                          <a:ea typeface="+mn-ea"/>
                        </a:rPr>
                        <a:t>化學材料產業永續轉型</a:t>
                      </a:r>
                    </a:p>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C1-2. </a:t>
                      </a:r>
                      <a:r>
                        <a:rPr lang="zh-TW" altLang="en-US" sz="1200" b="1" u="none" strike="noStrike" dirty="0">
                          <a:solidFill>
                            <a:schemeClr val="tx1"/>
                          </a:solidFill>
                          <a:effectLst/>
                          <a:latin typeface="Arial Narrow" panose="020B0606020202030204" pitchFamily="34" charset="0"/>
                          <a:ea typeface="+mn-ea"/>
                        </a:rPr>
                        <a:t>電子及科技產業永續技術</a:t>
                      </a:r>
                      <a:endParaRPr lang="en-US" altLang="zh-TW" sz="1200" b="1" u="none" strike="noStrike" dirty="0">
                        <a:solidFill>
                          <a:schemeClr val="tx1"/>
                        </a:solidFill>
                        <a:effectLst/>
                        <a:latin typeface="Arial Narrow" panose="020B0606020202030204" pitchFamily="34" charset="0"/>
                        <a:ea typeface="+mn-ea"/>
                      </a:endParaRPr>
                    </a:p>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C1-3</a:t>
                      </a:r>
                      <a:r>
                        <a:rPr lang="en-US" altLang="zh-TW" sz="1200" b="1" u="none" strike="noStrike" baseline="0" dirty="0">
                          <a:solidFill>
                            <a:schemeClr val="tx1"/>
                          </a:solidFill>
                          <a:effectLst/>
                          <a:latin typeface="Arial Narrow" panose="020B0606020202030204" pitchFamily="34" charset="0"/>
                          <a:ea typeface="+mn-ea"/>
                        </a:rPr>
                        <a:t>.</a:t>
                      </a:r>
                      <a:r>
                        <a:rPr lang="zh-TW" altLang="en-US" sz="1200" b="1" u="none" strike="noStrike" baseline="0" dirty="0">
                          <a:solidFill>
                            <a:schemeClr val="tx1"/>
                          </a:solidFill>
                          <a:effectLst/>
                          <a:latin typeface="Arial Narrow" panose="020B0606020202030204" pitchFamily="34" charset="0"/>
                          <a:ea typeface="+mn-ea"/>
                        </a:rPr>
                        <a:t> </a:t>
                      </a:r>
                      <a:r>
                        <a:rPr lang="zh-TW" altLang="en-US" sz="1200" b="1" u="none" strike="noStrike" kern="1200" dirty="0">
                          <a:solidFill>
                            <a:schemeClr val="tx1"/>
                          </a:solidFill>
                          <a:effectLst/>
                          <a:latin typeface="Arial Narrow" panose="020B0606020202030204" pitchFamily="34" charset="0"/>
                          <a:ea typeface="+mn-ea"/>
                          <a:cs typeface="+mn-cs"/>
                        </a:rPr>
                        <a:t>生物科技產業永續製造</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E4BD">
                        <a:alpha val="50196"/>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200" b="1" i="0" u="none" strike="noStrike" kern="1200" cap="none" spc="0" normalizeH="0" baseline="0" noProof="0" dirty="0">
                          <a:ln>
                            <a:noFill/>
                          </a:ln>
                          <a:solidFill>
                            <a:schemeClr val="tx1"/>
                          </a:solidFill>
                          <a:effectLst/>
                          <a:uLnTx/>
                          <a:uFillTx/>
                          <a:latin typeface="Arial Narrow" panose="020B0606020202030204" pitchFamily="34" charset="0"/>
                          <a:ea typeface="+mn-ea"/>
                        </a:rPr>
                        <a:t>D1.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rPr>
                        <a:t>基礎設施</a:t>
                      </a:r>
                      <a:endParaRPr kumimoji="1" lang="en-US" altLang="zh-TW" sz="1200" b="1" i="0" u="none" strike="noStrike" kern="1200" cap="none" spc="0" normalizeH="0" baseline="0" noProof="0" dirty="0">
                        <a:ln>
                          <a:noFill/>
                        </a:ln>
                        <a:solidFill>
                          <a:schemeClr val="tx1"/>
                        </a:solidFill>
                        <a:effectLst/>
                        <a:uLnTx/>
                        <a:uFillTx/>
                        <a:latin typeface="Arial Narrow" panose="020B0606020202030204" pitchFamily="34" charset="0"/>
                        <a:ea typeface="+mn-ea"/>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zh-TW" alt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rPr>
                        <a:t>韌性</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DCDB">
                        <a:alpha val="50196"/>
                      </a:srgbClr>
                    </a:solidFill>
                  </a:tcPr>
                </a:tc>
                <a:tc>
                  <a:txBody>
                    <a:bodyPr/>
                    <a:lstStyle/>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D1-1. </a:t>
                      </a:r>
                      <a:r>
                        <a:rPr lang="zh-TW" altLang="en-US"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交通設施之韌性</a:t>
                      </a:r>
                      <a:endParaRPr lang="en-US" altLang="zh-TW"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endParaRPr>
                    </a:p>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D1-2. </a:t>
                      </a:r>
                      <a:r>
                        <a:rPr lang="zh-TW" altLang="en-US"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資通訊網路之韌性</a:t>
                      </a:r>
                      <a:endParaRPr lang="en-US" altLang="zh-TW"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endParaRPr>
                    </a:p>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D1-3. </a:t>
                      </a:r>
                      <a:r>
                        <a:rPr lang="zh-TW" altLang="en-US"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電網設施之韌性</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DCDB">
                        <a:alpha val="50196"/>
                      </a:srgbClr>
                    </a:solidFill>
                  </a:tcPr>
                </a:tc>
                <a:extLst>
                  <a:ext uri="{0D108BD9-81ED-4DB2-BD59-A6C34878D82A}">
                    <a16:rowId xmlns:a16="http://schemas.microsoft.com/office/drawing/2014/main" val="10001"/>
                  </a:ext>
                </a:extLst>
              </a:tr>
              <a:tr h="452955">
                <a:tc rowSpan="2">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A2.</a:t>
                      </a: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1200" b="1" u="none" strike="noStrike" kern="1200" dirty="0">
                          <a:solidFill>
                            <a:schemeClr val="tx1"/>
                          </a:solidFill>
                          <a:effectLst/>
                          <a:latin typeface="Arial Narrow" panose="020B0606020202030204" pitchFamily="34" charset="0"/>
                          <a:ea typeface="+mn-ea"/>
                          <a:cs typeface="+mn-cs"/>
                        </a:rPr>
                        <a:t>自主移動</a:t>
                      </a:r>
                      <a:br>
                        <a:rPr lang="en-US" altLang="zh-TW" sz="1200" b="1" u="none" strike="noStrike" kern="1200" dirty="0">
                          <a:solidFill>
                            <a:schemeClr val="tx1"/>
                          </a:solidFill>
                          <a:effectLst/>
                          <a:latin typeface="Arial Narrow" panose="020B0606020202030204" pitchFamily="34" charset="0"/>
                          <a:ea typeface="+mn-ea"/>
                          <a:cs typeface="+mn-cs"/>
                        </a:rPr>
                      </a:br>
                      <a:r>
                        <a:rPr lang="zh-TW" altLang="en-US" sz="1200" b="1" u="none" strike="noStrike" kern="1200" dirty="0">
                          <a:solidFill>
                            <a:schemeClr val="tx1"/>
                          </a:solidFill>
                          <a:effectLst/>
                          <a:latin typeface="Arial Narrow" panose="020B0606020202030204" pitchFamily="34" charset="0"/>
                          <a:ea typeface="+mn-ea"/>
                          <a:cs typeface="+mn-cs"/>
                        </a:rPr>
                        <a:t>系統</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EEF4">
                        <a:alpha val="74902"/>
                      </a:srgbClr>
                    </a:solidFill>
                  </a:tcPr>
                </a:tc>
                <a:tc rowSpan="2">
                  <a:txBody>
                    <a:bodyPr/>
                    <a:lstStyle/>
                    <a:p>
                      <a:pPr marL="444500" marR="0" lvl="0" indent="-444500" algn="l" defTabSz="685800" rtl="0" eaLnBrk="1" fontAlgn="ctr"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A2-</a:t>
                      </a:r>
                      <a:r>
                        <a:rPr lang="en-US" altLang="zh-TW" sz="1200" b="1" u="none" strike="noStrike" kern="1200" dirty="0">
                          <a:solidFill>
                            <a:schemeClr val="tx1"/>
                          </a:solidFill>
                          <a:effectLst/>
                          <a:latin typeface="Arial Narrow" panose="020B0606020202030204" pitchFamily="34" charset="0"/>
                          <a:ea typeface="+mn-ea"/>
                          <a:cs typeface="+mn-cs"/>
                        </a:rPr>
                        <a:t>1</a:t>
                      </a:r>
                      <a:r>
                        <a:rPr lang="en-US" altLang="zh-TW" sz="1200" b="1" u="none" strike="noStrike" dirty="0">
                          <a:solidFill>
                            <a:schemeClr val="tx1"/>
                          </a:solidFill>
                          <a:effectLst/>
                          <a:latin typeface="Arial Narrow" panose="020B0606020202030204" pitchFamily="34" charset="0"/>
                          <a:ea typeface="+mn-ea"/>
                        </a:rPr>
                        <a:t>. </a:t>
                      </a:r>
                      <a:r>
                        <a:rPr lang="zh-TW" altLang="en-US" sz="1200" b="1" u="none" strike="noStrike" dirty="0">
                          <a:solidFill>
                            <a:schemeClr val="tx1"/>
                          </a:solidFill>
                          <a:effectLst/>
                          <a:latin typeface="Arial Narrow" panose="020B0606020202030204" pitchFamily="34" charset="0"/>
                          <a:ea typeface="+mn-ea"/>
                        </a:rPr>
                        <a:t>感知</a:t>
                      </a:r>
                      <a:r>
                        <a:rPr lang="zh-TW" altLang="en-US" sz="1200" b="1" u="none" strike="noStrike" kern="1200" dirty="0">
                          <a:solidFill>
                            <a:schemeClr val="tx1"/>
                          </a:solidFill>
                          <a:effectLst/>
                          <a:latin typeface="Arial Narrow" panose="020B0606020202030204" pitchFamily="34" charset="0"/>
                          <a:ea typeface="+mn-ea"/>
                          <a:cs typeface="+mn-cs"/>
                        </a:rPr>
                        <a:t>預測</a:t>
                      </a:r>
                      <a:endParaRPr lang="en-US" altLang="zh-TW" sz="1200" b="1" u="none" strike="sngStrike" dirty="0">
                        <a:solidFill>
                          <a:schemeClr val="tx1"/>
                        </a:solidFill>
                        <a:effectLst/>
                        <a:latin typeface="Arial Narrow" panose="020B0606020202030204" pitchFamily="34" charset="0"/>
                        <a:ea typeface="+mn-ea"/>
                      </a:endParaRPr>
                    </a:p>
                    <a:p>
                      <a:pPr marL="444500" marR="0" lvl="0" indent="-444500" algn="l" defTabSz="685800" rtl="0" eaLnBrk="1" fontAlgn="ctr"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A2-</a:t>
                      </a:r>
                      <a:r>
                        <a:rPr lang="en-US" altLang="zh-TW" sz="1200" b="1" u="none" strike="noStrike" kern="1200" dirty="0">
                          <a:solidFill>
                            <a:schemeClr val="tx1"/>
                          </a:solidFill>
                          <a:effectLst/>
                          <a:latin typeface="Arial Narrow" panose="020B0606020202030204" pitchFamily="34" charset="0"/>
                          <a:ea typeface="+mn-ea"/>
                          <a:cs typeface="+mn-cs"/>
                        </a:rPr>
                        <a:t>2</a:t>
                      </a:r>
                      <a:r>
                        <a:rPr lang="en-US" altLang="zh-TW" sz="1200" b="1" u="none" strike="noStrike" dirty="0">
                          <a:solidFill>
                            <a:schemeClr val="tx1"/>
                          </a:solidFill>
                          <a:effectLst/>
                          <a:latin typeface="Arial Narrow" panose="020B0606020202030204" pitchFamily="34" charset="0"/>
                          <a:ea typeface="+mn-ea"/>
                        </a:rPr>
                        <a:t>. </a:t>
                      </a:r>
                      <a:r>
                        <a:rPr lang="zh-TW" altLang="en-US" sz="1200" b="1" u="none" strike="noStrike" dirty="0">
                          <a:solidFill>
                            <a:schemeClr val="tx1"/>
                          </a:solidFill>
                          <a:effectLst/>
                          <a:latin typeface="Arial Narrow" panose="020B0606020202030204" pitchFamily="34" charset="0"/>
                          <a:ea typeface="+mn-ea"/>
                        </a:rPr>
                        <a:t>決策控制</a:t>
                      </a:r>
                      <a:endParaRPr lang="en-US" altLang="zh-TW" sz="1200" b="1" u="none" strike="noStrike" dirty="0">
                        <a:solidFill>
                          <a:schemeClr val="tx1"/>
                        </a:solidFill>
                        <a:effectLst/>
                        <a:latin typeface="Arial Narrow" panose="020B0606020202030204" pitchFamily="34" charset="0"/>
                        <a:ea typeface="+mn-ea"/>
                      </a:endParaRPr>
                    </a:p>
                    <a:p>
                      <a:pPr marL="444500" marR="0" lvl="0" indent="-444500" algn="l" defTabSz="685800" rtl="0" eaLnBrk="1" fontAlgn="ctr" latinLnBrk="0" hangingPunct="1">
                        <a:lnSpc>
                          <a:spcPts val="1800"/>
                        </a:lnSpc>
                        <a:spcBef>
                          <a:spcPts val="0"/>
                        </a:spcBef>
                        <a:spcAft>
                          <a:spcPts val="0"/>
                        </a:spcAft>
                        <a:buClrTx/>
                        <a:buSzTx/>
                        <a:buFontTx/>
                        <a:buNone/>
                        <a:tabLst/>
                        <a:defRPr/>
                      </a:pPr>
                      <a:r>
                        <a:rPr lang="en-US" altLang="zh-TW" sz="1200" b="1" i="0" u="none" strike="noStrike" dirty="0">
                          <a:solidFill>
                            <a:schemeClr val="tx1"/>
                          </a:solidFill>
                          <a:effectLst/>
                          <a:latin typeface="Arial Narrow" panose="020B0606020202030204" pitchFamily="34" charset="0"/>
                          <a:ea typeface="+mn-ea"/>
                        </a:rPr>
                        <a:t>A2-</a:t>
                      </a:r>
                      <a:r>
                        <a:rPr lang="en-US" altLang="zh-TW" sz="1200" b="1" u="none" strike="noStrike" kern="1200" dirty="0">
                          <a:solidFill>
                            <a:schemeClr val="tx1"/>
                          </a:solidFill>
                          <a:effectLst/>
                          <a:latin typeface="Arial Narrow" panose="020B0606020202030204" pitchFamily="34" charset="0"/>
                          <a:ea typeface="+mn-ea"/>
                          <a:cs typeface="+mn-cs"/>
                        </a:rPr>
                        <a:t>3</a:t>
                      </a:r>
                      <a:r>
                        <a:rPr lang="en-US" altLang="zh-TW" sz="1200" b="1" i="0" u="none" strike="noStrike" dirty="0">
                          <a:solidFill>
                            <a:schemeClr val="tx1"/>
                          </a:solidFill>
                          <a:effectLst/>
                          <a:latin typeface="Arial Narrow" panose="020B0606020202030204" pitchFamily="34" charset="0"/>
                          <a:ea typeface="+mn-ea"/>
                        </a:rPr>
                        <a:t>. </a:t>
                      </a:r>
                      <a:r>
                        <a:rPr lang="zh-TW" altLang="en-US" sz="1200" b="1" i="0" u="none" strike="noStrike" baseline="0" dirty="0">
                          <a:solidFill>
                            <a:schemeClr val="tx1"/>
                          </a:solidFill>
                          <a:effectLst/>
                          <a:latin typeface="Arial Narrow" panose="020B0606020202030204" pitchFamily="34" charset="0"/>
                          <a:ea typeface="+mn-ea"/>
                        </a:rPr>
                        <a:t>自主移動</a:t>
                      </a:r>
                      <a:r>
                        <a:rPr lang="zh-TW" altLang="en-US" sz="1200" b="1" u="none" strike="noStrike" kern="1200" dirty="0">
                          <a:solidFill>
                            <a:schemeClr val="tx1"/>
                          </a:solidFill>
                          <a:effectLst/>
                          <a:latin typeface="Arial Narrow" panose="020B0606020202030204" pitchFamily="34" charset="0"/>
                          <a:ea typeface="+mn-ea"/>
                          <a:cs typeface="+mn-cs"/>
                        </a:rPr>
                        <a:t>平台</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EEF4">
                        <a:alpha val="50196"/>
                      </a:srgbClr>
                    </a:solid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TW" altLang="en-US" sz="1200" b="1" u="none" strike="noStrike" kern="1200" dirty="0">
                        <a:solidFill>
                          <a:schemeClr val="tx1"/>
                        </a:solidFill>
                        <a:effectLst/>
                        <a:latin typeface="Arial Narrow" panose="020B0606020202030204" pitchFamily="34" charset="0"/>
                        <a:ea typeface="+mn-ea"/>
                        <a:cs typeface="+mn-cs"/>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D5B5">
                        <a:alpha val="74902"/>
                      </a:srgbClr>
                    </a:solidFill>
                  </a:tcPr>
                </a:tc>
                <a:tc vMerge="1">
                  <a:txBody>
                    <a:bodyPr/>
                    <a:lstStyle/>
                    <a:p>
                      <a:pPr marL="414338" marR="0" lvl="0" indent="-414338" algn="l" defTabSz="685800" rtl="0" eaLnBrk="1" fontAlgn="auto" latinLnBrk="0" hangingPunct="1">
                        <a:lnSpc>
                          <a:spcPts val="1800"/>
                        </a:lnSpc>
                        <a:spcBef>
                          <a:spcPts val="0"/>
                        </a:spcBef>
                        <a:spcAft>
                          <a:spcPts val="0"/>
                        </a:spcAft>
                        <a:buClrTx/>
                        <a:buSzTx/>
                        <a:buFontTx/>
                        <a:buNone/>
                        <a:tabLst/>
                        <a:defRPr/>
                      </a:pPr>
                      <a:endParaRPr lang="zh-TW" altLang="en-US" sz="1200" b="1" u="none" strike="noStrike" kern="1200" dirty="0">
                        <a:solidFill>
                          <a:schemeClr val="tx1"/>
                        </a:solidFill>
                        <a:effectLst/>
                        <a:latin typeface="Arial Narrow" panose="020B0606020202030204" pitchFamily="34" charset="0"/>
                        <a:ea typeface="+mn-ea"/>
                        <a:cs typeface="+mn-cs"/>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D5B5">
                        <a:alpha val="50196"/>
                      </a:srgbClr>
                    </a:solidFill>
                  </a:tcPr>
                </a:tc>
                <a:tc rowSpan="2">
                  <a:txBody>
                    <a:bodyPr/>
                    <a:lstStyle/>
                    <a:p>
                      <a:pPr marL="0" marR="0" lvl="0" indent="0" algn="ctr" defTabSz="685800" rtl="0" eaLnBrk="1" fontAlgn="ctr" latinLnBrk="0" hangingPunct="1">
                        <a:lnSpc>
                          <a:spcPts val="1600"/>
                        </a:lnSpc>
                        <a:spcBef>
                          <a:spcPts val="0"/>
                        </a:spcBef>
                        <a:spcAft>
                          <a:spcPts val="0"/>
                        </a:spcAft>
                        <a:buClrTx/>
                        <a:buSzTx/>
                        <a:buFontTx/>
                        <a:buNone/>
                        <a:tabLst/>
                        <a:defRPr/>
                      </a:pPr>
                      <a:r>
                        <a:rPr lang="en-US" altLang="zh-TW" sz="1200" b="1" u="none" strike="noStrike" kern="1200">
                          <a:solidFill>
                            <a:schemeClr val="tx1"/>
                          </a:solidFill>
                          <a:effectLst/>
                          <a:latin typeface="Arial Narrow" panose="020B0606020202030204" pitchFamily="34" charset="0"/>
                          <a:ea typeface="+mn-ea"/>
                          <a:cs typeface="+mn-cs"/>
                        </a:rPr>
                        <a:t>C2.</a:t>
                      </a:r>
                    </a:p>
                    <a:p>
                      <a:pPr marL="0" marR="0" lvl="0" indent="0" algn="ctr" defTabSz="685800" rtl="0" eaLnBrk="1" fontAlgn="ctr" latinLnBrk="0" hangingPunct="1">
                        <a:lnSpc>
                          <a:spcPts val="1600"/>
                        </a:lnSpc>
                        <a:spcBef>
                          <a:spcPts val="0"/>
                        </a:spcBef>
                        <a:spcAft>
                          <a:spcPts val="0"/>
                        </a:spcAft>
                        <a:buClrTx/>
                        <a:buSzTx/>
                        <a:buFontTx/>
                        <a:buNone/>
                        <a:tabLst/>
                        <a:defRPr/>
                      </a:pPr>
                      <a:r>
                        <a:rPr lang="zh-TW" altLang="en-US" sz="1200" b="1" u="none" strike="noStrike" kern="1200">
                          <a:solidFill>
                            <a:schemeClr val="tx1"/>
                          </a:solidFill>
                          <a:effectLst/>
                          <a:latin typeface="Arial Narrow" panose="020B0606020202030204" pitchFamily="34" charset="0"/>
                          <a:ea typeface="+mn-ea"/>
                          <a:cs typeface="+mn-cs"/>
                        </a:rPr>
                        <a:t>低碳製造</a:t>
                      </a:r>
                      <a:endParaRPr lang="en-TW" b="1">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7E4BD">
                        <a:alpha val="74902"/>
                      </a:srgb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C2-1.</a:t>
                      </a:r>
                      <a:r>
                        <a:rPr lang="zh-TW" altLang="en-US" sz="1200" b="1" u="none" strike="noStrike" dirty="0">
                          <a:solidFill>
                            <a:schemeClr val="tx1"/>
                          </a:solidFill>
                          <a:effectLst/>
                          <a:latin typeface="Arial Narrow" panose="020B0606020202030204" pitchFamily="34" charset="0"/>
                          <a:ea typeface="+mn-ea"/>
                        </a:rPr>
                        <a:t> </a:t>
                      </a:r>
                      <a:r>
                        <a:rPr lang="zh-TW" altLang="en-US" sz="1200" b="1" kern="1200" dirty="0">
                          <a:solidFill>
                            <a:schemeClr val="tx1"/>
                          </a:solidFill>
                          <a:latin typeface="Arial Narrow" panose="020B0606020202030204" pitchFamily="34" charset="0"/>
                          <a:ea typeface="+mn-ea"/>
                          <a:cs typeface="Times New Roman"/>
                        </a:rPr>
                        <a:t>產品低碳化設計技術</a:t>
                      </a:r>
                    </a:p>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C2-2.</a:t>
                      </a:r>
                      <a:r>
                        <a:rPr lang="zh-TW" altLang="en-US" sz="1200" b="1" u="none" strike="noStrike" dirty="0">
                          <a:solidFill>
                            <a:schemeClr val="tx1"/>
                          </a:solidFill>
                          <a:effectLst/>
                          <a:latin typeface="Arial Narrow" panose="020B0606020202030204" pitchFamily="34" charset="0"/>
                          <a:ea typeface="+mn-ea"/>
                        </a:rPr>
                        <a:t> </a:t>
                      </a:r>
                      <a:r>
                        <a:rPr lang="zh-TW" altLang="en-US" sz="1200" b="1" kern="1200" dirty="0">
                          <a:solidFill>
                            <a:schemeClr val="tx1"/>
                          </a:solidFill>
                          <a:latin typeface="Arial Narrow" panose="020B0606020202030204" pitchFamily="34" charset="0"/>
                          <a:ea typeface="+mn-ea"/>
                          <a:cs typeface="Times New Roman"/>
                        </a:rPr>
                        <a:t>節能與低碳生產技術</a:t>
                      </a:r>
                      <a:endParaRPr lang="zh-TW" altLang="en-US" sz="1200" b="1" i="0" u="none" strike="noStrike" dirty="0">
                        <a:solidFill>
                          <a:schemeClr val="tx1"/>
                        </a:solidFill>
                        <a:effectLst/>
                        <a:latin typeface="Arial Narrow" panose="020B0606020202030204" pitchFamily="34" charset="0"/>
                        <a:ea typeface="+mn-ea"/>
                      </a:endParaRPr>
                    </a:p>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C2-3.</a:t>
                      </a:r>
                      <a:r>
                        <a:rPr lang="zh-TW" altLang="en-US" sz="1200" b="1" u="none" strike="noStrike" dirty="0">
                          <a:solidFill>
                            <a:schemeClr val="tx1"/>
                          </a:solidFill>
                          <a:effectLst/>
                          <a:latin typeface="Arial Narrow" panose="020B0606020202030204" pitchFamily="34" charset="0"/>
                          <a:ea typeface="+mn-ea"/>
                        </a:rPr>
                        <a:t> </a:t>
                      </a:r>
                      <a:r>
                        <a:rPr lang="zh-TW" altLang="en-US" sz="1200" b="1" kern="1200" dirty="0">
                          <a:solidFill>
                            <a:schemeClr val="tx1"/>
                          </a:solidFill>
                          <a:latin typeface="Arial Narrow" panose="020B0606020202030204" pitchFamily="34" charset="0"/>
                          <a:ea typeface="+mn-ea"/>
                          <a:cs typeface="Times New Roman"/>
                        </a:rPr>
                        <a:t>數位製造技術</a:t>
                      </a:r>
                    </a:p>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C2-4.</a:t>
                      </a:r>
                      <a:r>
                        <a:rPr lang="zh-TW" altLang="en-US" sz="1200" b="1" u="none" strike="noStrike" dirty="0">
                          <a:solidFill>
                            <a:schemeClr val="tx1"/>
                          </a:solidFill>
                          <a:effectLst/>
                          <a:latin typeface="Arial Narrow" panose="020B0606020202030204" pitchFamily="34" charset="0"/>
                          <a:ea typeface="+mn-ea"/>
                        </a:rPr>
                        <a:t> </a:t>
                      </a:r>
                      <a:r>
                        <a:rPr lang="zh-TW" altLang="en-US" sz="1200" b="1" i="0" u="none" strike="noStrike" kern="1200" noProof="0" dirty="0">
                          <a:solidFill>
                            <a:schemeClr val="tx1"/>
                          </a:solidFill>
                          <a:latin typeface="Arial Narrow" panose="020B0606020202030204" pitchFamily="34" charset="0"/>
                          <a:ea typeface="+mn-ea"/>
                        </a:rPr>
                        <a:t>農業低碳技術</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E4BD">
                        <a:alpha val="50196"/>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200" b="1" i="0" u="none" strike="noStrike" kern="1200" cap="none" spc="0" normalizeH="0" baseline="0" noProof="0" dirty="0">
                          <a:ln>
                            <a:noFill/>
                          </a:ln>
                          <a:solidFill>
                            <a:schemeClr val="tx1"/>
                          </a:solidFill>
                          <a:effectLst/>
                          <a:uLnTx/>
                          <a:uFillTx/>
                          <a:latin typeface="Arial Narrow" panose="020B0606020202030204" pitchFamily="34" charset="0"/>
                          <a:ea typeface="+mn-ea"/>
                        </a:rPr>
                        <a:t>D2.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rPr>
                        <a:t>資源能源</a:t>
                      </a:r>
                      <a:endParaRPr kumimoji="1" lang="en-US" altLang="zh-TW" sz="1200" b="1" i="0" u="none" strike="noStrike" kern="1200" cap="none" spc="0" normalizeH="0" baseline="0" noProof="0" dirty="0">
                        <a:ln>
                          <a:noFill/>
                        </a:ln>
                        <a:solidFill>
                          <a:schemeClr val="tx1"/>
                        </a:solidFill>
                        <a:effectLst/>
                        <a:uLnTx/>
                        <a:uFillTx/>
                        <a:latin typeface="Arial Narrow" panose="020B0606020202030204" pitchFamily="34" charset="0"/>
                        <a:ea typeface="+mn-ea"/>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zh-TW" alt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rPr>
                        <a:t>韌性</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DCDB">
                        <a:alpha val="50196"/>
                      </a:srgbClr>
                    </a:solidFill>
                  </a:tcPr>
                </a:tc>
                <a:tc rowSpan="2">
                  <a:txBody>
                    <a:bodyPr/>
                    <a:lstStyle/>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kern="1200"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D2-1. </a:t>
                      </a:r>
                      <a:r>
                        <a:rPr lang="zh-TW" altLang="en-US" sz="1200" b="1" kern="1200"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能資源輸儲維運之韌性</a:t>
                      </a:r>
                      <a:endParaRPr lang="en-US" altLang="zh-TW" sz="1200" b="1" kern="1200" dirty="0">
                        <a:solidFill>
                          <a:schemeClr val="tx1"/>
                        </a:solidFill>
                        <a:latin typeface="Arial Narrow" panose="020B0606020202030204" pitchFamily="34" charset="0"/>
                        <a:ea typeface="微軟正黑體" panose="020B0604030504040204" pitchFamily="34" charset="-120"/>
                        <a:cs typeface="Arial" panose="020B0604020202020204" pitchFamily="34" charset="0"/>
                      </a:endParaRPr>
                    </a:p>
                    <a:p>
                      <a:pPr marL="414000" marR="0" lvl="0" indent="-414000" algn="l" defTabSz="685800" rtl="0" eaLnBrk="1" fontAlgn="auto" latinLnBrk="0" hangingPunct="1">
                        <a:lnSpc>
                          <a:spcPts val="1800"/>
                        </a:lnSpc>
                        <a:spcBef>
                          <a:spcPts val="0"/>
                        </a:spcBef>
                        <a:spcAft>
                          <a:spcPts val="0"/>
                        </a:spcAft>
                        <a:buClrTx/>
                        <a:buSzTx/>
                        <a:buFontTx/>
                        <a:buNone/>
                        <a:tabLst/>
                        <a:defRPr/>
                      </a:pPr>
                      <a:r>
                        <a:rPr lang="en-US" altLang="zh-TW" sz="1200" b="1" kern="1200"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D2-2.</a:t>
                      </a:r>
                      <a:r>
                        <a:rPr lang="zh-TW" altLang="en-US" sz="1200" b="1" kern="1200"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 關鍵資源供應之韌性</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DCDB">
                        <a:alpha val="50196"/>
                      </a:srgbClr>
                    </a:solidFill>
                  </a:tcPr>
                </a:tc>
                <a:extLst>
                  <a:ext uri="{0D108BD9-81ED-4DB2-BD59-A6C34878D82A}">
                    <a16:rowId xmlns:a16="http://schemas.microsoft.com/office/drawing/2014/main" val="2707750303"/>
                  </a:ext>
                </a:extLst>
              </a:tr>
              <a:tr h="453628">
                <a:tc vMerge="1">
                  <a:txBody>
                    <a:bodyPr/>
                    <a:lstStyle/>
                    <a:p>
                      <a:endParaRPr lang="zh-TW" altLang="en-US"/>
                    </a:p>
                  </a:txBody>
                  <a:tcPr>
                    <a:lnT w="12700" cap="flat" cmpd="sng" algn="ctr">
                      <a:solidFill>
                        <a:sysClr val="window" lastClr="FFFFFF"/>
                      </a:solidFill>
                      <a:prstDash val="solid"/>
                      <a:round/>
                      <a:headEnd type="none" w="med" len="med"/>
                      <a:tailEnd type="none" w="med" len="med"/>
                    </a:lnT>
                  </a:tcPr>
                </a:tc>
                <a:tc vMerge="1">
                  <a:txBody>
                    <a:bodyPr/>
                    <a:lstStyle/>
                    <a:p>
                      <a:endParaRPr lang="zh-TW" altLang="en-US"/>
                    </a:p>
                  </a:txBody>
                  <a:tcPr>
                    <a:lnT w="12700" cap="flat" cmpd="sng" algn="ctr">
                      <a:solidFill>
                        <a:sysClr val="window" lastClr="FFFFFF"/>
                      </a:solidFill>
                      <a:prstDash val="solid"/>
                      <a:round/>
                      <a:headEnd type="none" w="med" len="med"/>
                      <a:tailEnd type="none" w="med" len="med"/>
                    </a:lnT>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B2.</a:t>
                      </a:r>
                    </a:p>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tx1"/>
                          </a:solidFill>
                          <a:effectLst/>
                          <a:latin typeface="Arial Narrow" panose="020B0606020202030204" pitchFamily="34" charset="0"/>
                          <a:ea typeface="+mn-ea"/>
                          <a:cs typeface="+mn-cs"/>
                        </a:rPr>
                        <a:t>健康照護</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D5B5">
                        <a:alpha val="74902"/>
                      </a:srgbClr>
                    </a:solidFill>
                  </a:tcPr>
                </a:tc>
                <a:tc rowSpan="2">
                  <a:txBody>
                    <a:bodyPr/>
                    <a:lstStyle/>
                    <a:p>
                      <a:pPr marL="0" marR="0" lvl="0" indent="0"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B2-1. </a:t>
                      </a:r>
                      <a:r>
                        <a:rPr lang="zh-TW" altLang="en-US" sz="1200" b="1" u="none" strike="noStrike" kern="1200" dirty="0">
                          <a:solidFill>
                            <a:schemeClr val="tx1"/>
                          </a:solidFill>
                          <a:effectLst/>
                          <a:latin typeface="Arial Narrow" panose="020B0606020202030204" pitchFamily="34" charset="0"/>
                          <a:ea typeface="+mn-ea"/>
                          <a:cs typeface="+mn-cs"/>
                        </a:rPr>
                        <a:t>行動樂活</a:t>
                      </a:r>
                    </a:p>
                    <a:p>
                      <a:pPr marL="398463" marR="0" lvl="0" indent="-398463"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B2-2. </a:t>
                      </a:r>
                      <a:r>
                        <a:rPr lang="zh-TW" altLang="en-US" sz="1200" b="1" u="none" strike="noStrike" kern="1200" dirty="0">
                          <a:solidFill>
                            <a:schemeClr val="tx1"/>
                          </a:solidFill>
                          <a:effectLst/>
                          <a:latin typeface="Arial Narrow" panose="020B0606020202030204" pitchFamily="34" charset="0"/>
                          <a:ea typeface="+mn-ea"/>
                          <a:cs typeface="+mn-cs"/>
                        </a:rPr>
                        <a:t>醫療照護技能</a:t>
                      </a:r>
                      <a:endParaRPr lang="en-US" altLang="zh-TW" sz="1200" b="1" u="none" strike="noStrike" kern="1200" dirty="0">
                        <a:solidFill>
                          <a:schemeClr val="tx1"/>
                        </a:solidFill>
                        <a:effectLst/>
                        <a:latin typeface="Arial Narrow" panose="020B0606020202030204" pitchFamily="34" charset="0"/>
                        <a:ea typeface="+mn-ea"/>
                        <a:cs typeface="+mn-cs"/>
                      </a:endParaRPr>
                    </a:p>
                    <a:p>
                      <a:pPr marL="398463" marR="0" lvl="0" indent="-398463"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B2-3. </a:t>
                      </a:r>
                      <a:r>
                        <a:rPr lang="zh-TW" altLang="en-US" sz="1200" b="1" u="none" strike="noStrike" kern="1200" dirty="0">
                          <a:solidFill>
                            <a:schemeClr val="tx1"/>
                          </a:solidFill>
                          <a:effectLst/>
                          <a:latin typeface="Arial Narrow" panose="020B0606020202030204" pitchFamily="34" charset="0"/>
                          <a:ea typeface="+mn-ea"/>
                          <a:cs typeface="+mn-cs"/>
                        </a:rPr>
                        <a:t>智慧促參</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D5B5">
                        <a:alpha val="50196"/>
                      </a:srgbClr>
                    </a:solidFill>
                  </a:tcPr>
                </a:tc>
                <a:tc vMerge="1">
                  <a:txBody>
                    <a:bodyPr/>
                    <a:lstStyle/>
                    <a:p>
                      <a:endParaRPr lang="en-TW"/>
                    </a:p>
                  </a:txBody>
                  <a:tcPr/>
                </a:tc>
                <a:tc vMerge="1">
                  <a:txBody>
                    <a:bodyPr/>
                    <a:lstStyle/>
                    <a:p>
                      <a:endParaRPr lang="zh-TW" altLang="en-US"/>
                    </a:p>
                  </a:txBody>
                  <a:tcPr>
                    <a:lnT w="12700" cap="flat" cmpd="sng" algn="ctr">
                      <a:solidFill>
                        <a:sysClr val="window" lastClr="FFFFFF"/>
                      </a:solidFill>
                      <a:prstDash val="solid"/>
                      <a:round/>
                      <a:headEnd type="none" w="med" len="med"/>
                      <a:tailEnd type="none" w="med" len="med"/>
                    </a:lnT>
                  </a:tcPr>
                </a:tc>
                <a:tc vMerge="1">
                  <a:txBody>
                    <a:bodyPr/>
                    <a:lstStyle/>
                    <a:p>
                      <a:endParaRPr lang="en-TW"/>
                    </a:p>
                  </a:txBody>
                  <a:tcPr/>
                </a:tc>
                <a:tc vMerge="1">
                  <a:txBody>
                    <a:bodyPr/>
                    <a:lstStyle/>
                    <a:p>
                      <a:endParaRPr lang="zh-TW" altLang="en-US"/>
                    </a:p>
                  </a:txBody>
                  <a:tcPr>
                    <a:lnT w="12700" cap="flat" cmpd="sng" algn="ctr">
                      <a:solidFill>
                        <a:sysClr val="window" lastClr="FFFFFF"/>
                      </a:solidFill>
                      <a:prstDash val="solid"/>
                      <a:round/>
                      <a:headEnd type="none" w="med" len="med"/>
                      <a:tailEnd type="none" w="med" len="med"/>
                    </a:lnT>
                  </a:tcPr>
                </a:tc>
                <a:extLst>
                  <a:ext uri="{0D108BD9-81ED-4DB2-BD59-A6C34878D82A}">
                    <a16:rowId xmlns:a16="http://schemas.microsoft.com/office/drawing/2014/main" val="1975348691"/>
                  </a:ext>
                </a:extLst>
              </a:tr>
              <a:tr h="950646">
                <a:tc>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A3.</a:t>
                      </a: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1200" b="1" u="none" strike="noStrike" kern="1200" dirty="0">
                          <a:solidFill>
                            <a:schemeClr val="tx1"/>
                          </a:solidFill>
                          <a:effectLst/>
                          <a:latin typeface="Arial Narrow" panose="020B0606020202030204" pitchFamily="34" charset="0"/>
                          <a:ea typeface="+mn-ea"/>
                          <a:cs typeface="+mn-cs"/>
                        </a:rPr>
                        <a:t>智慧消費</a:t>
                      </a:r>
                      <a:br>
                        <a:rPr lang="en-US" altLang="zh-TW" sz="1200" b="1" u="none" strike="noStrike" kern="1200" dirty="0">
                          <a:solidFill>
                            <a:schemeClr val="tx1"/>
                          </a:solidFill>
                          <a:effectLst/>
                          <a:latin typeface="Arial Narrow" panose="020B0606020202030204" pitchFamily="34" charset="0"/>
                          <a:ea typeface="+mn-ea"/>
                          <a:cs typeface="+mn-cs"/>
                        </a:rPr>
                      </a:br>
                      <a:r>
                        <a:rPr lang="zh-TW" altLang="en-US" sz="1200" b="1" u="none" strike="noStrike" kern="1200" dirty="0">
                          <a:solidFill>
                            <a:schemeClr val="tx1"/>
                          </a:solidFill>
                          <a:effectLst/>
                          <a:latin typeface="Arial Narrow" panose="020B0606020202030204" pitchFamily="34" charset="0"/>
                          <a:ea typeface="+mn-ea"/>
                          <a:cs typeface="+mn-cs"/>
                        </a:rPr>
                        <a:t>與</a:t>
                      </a:r>
                    </a:p>
                    <a:p>
                      <a:pPr marL="0" marR="0" lvl="0" indent="0" algn="ctr" defTabSz="685800" rtl="0" eaLnBrk="1" fontAlgn="auto" latinLnBrk="0" hangingPunct="1">
                        <a:lnSpc>
                          <a:spcPts val="1600"/>
                        </a:lnSpc>
                        <a:spcBef>
                          <a:spcPts val="0"/>
                        </a:spcBef>
                        <a:spcAft>
                          <a:spcPts val="0"/>
                        </a:spcAft>
                        <a:buClrTx/>
                        <a:buSzTx/>
                        <a:buFontTx/>
                        <a:buNone/>
                        <a:tabLst/>
                        <a:defRPr/>
                      </a:pPr>
                      <a:r>
                        <a:rPr lang="zh-TW" altLang="en-US" sz="1200" b="1" u="none" strike="noStrike" kern="1200" dirty="0">
                          <a:solidFill>
                            <a:schemeClr val="tx1"/>
                          </a:solidFill>
                          <a:effectLst/>
                          <a:latin typeface="Arial Narrow" panose="020B0606020202030204" pitchFamily="34" charset="0"/>
                          <a:ea typeface="+mn-ea"/>
                          <a:cs typeface="+mn-cs"/>
                        </a:rPr>
                        <a:t>運籌服務</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EEF4">
                        <a:alpha val="74902"/>
                      </a:srgbClr>
                    </a:solidFill>
                  </a:tcPr>
                </a:tc>
                <a:tc>
                  <a:txBody>
                    <a:bodyPr/>
                    <a:lstStyle/>
                    <a:p>
                      <a:pPr marL="444500" marR="0" lvl="0" indent="-444500" algn="l" defTabSz="685800" rtl="0" eaLnBrk="1" fontAlgn="ctr"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A3-1.</a:t>
                      </a:r>
                      <a:r>
                        <a:rPr lang="zh-TW" altLang="en-US" sz="1200" b="1" u="none" strike="noStrike" dirty="0">
                          <a:solidFill>
                            <a:schemeClr val="tx1"/>
                          </a:solidFill>
                          <a:effectLst/>
                          <a:latin typeface="Arial Narrow" panose="020B0606020202030204" pitchFamily="34" charset="0"/>
                          <a:ea typeface="+mn-ea"/>
                        </a:rPr>
                        <a:t> 消費服務智慧化</a:t>
                      </a:r>
                    </a:p>
                    <a:p>
                      <a:pPr marL="444500" marR="0" lvl="0" indent="-444500" algn="l" defTabSz="685800" rtl="0" eaLnBrk="1" fontAlgn="ctr" latinLnBrk="0" hangingPunct="1">
                        <a:lnSpc>
                          <a:spcPts val="1800"/>
                        </a:lnSpc>
                        <a:spcBef>
                          <a:spcPts val="0"/>
                        </a:spcBef>
                        <a:spcAft>
                          <a:spcPts val="0"/>
                        </a:spcAft>
                        <a:buClrTx/>
                        <a:buSzTx/>
                        <a:buFontTx/>
                        <a:buNone/>
                        <a:tabLst/>
                        <a:defRPr/>
                      </a:pPr>
                      <a:r>
                        <a:rPr lang="en-US" altLang="zh-TW" sz="1200" b="1" u="none" strike="noStrike" dirty="0">
                          <a:solidFill>
                            <a:schemeClr val="tx1"/>
                          </a:solidFill>
                          <a:effectLst/>
                          <a:latin typeface="Arial Narrow" panose="020B0606020202030204" pitchFamily="34" charset="0"/>
                          <a:ea typeface="+mn-ea"/>
                        </a:rPr>
                        <a:t>A3-2.</a:t>
                      </a:r>
                      <a:r>
                        <a:rPr lang="zh-TW" altLang="en-US" sz="1200" b="1" u="none" strike="noStrike" dirty="0">
                          <a:solidFill>
                            <a:schemeClr val="tx1"/>
                          </a:solidFill>
                          <a:effectLst/>
                          <a:latin typeface="Arial Narrow" panose="020B0606020202030204" pitchFamily="34" charset="0"/>
                          <a:ea typeface="+mn-ea"/>
                        </a:rPr>
                        <a:t> </a:t>
                      </a:r>
                      <a:r>
                        <a:rPr lang="zh-TW" altLang="zh-TW" sz="1200" b="1" dirty="0">
                          <a:solidFill>
                            <a:schemeClr val="tx1"/>
                          </a:solidFill>
                          <a:latin typeface="Arial Narrow" panose="020B0606020202030204" pitchFamily="34" charset="0"/>
                        </a:rPr>
                        <a:t>運籌</a:t>
                      </a:r>
                      <a:r>
                        <a:rPr lang="zh-TW" altLang="en-US" sz="1200" b="1" dirty="0">
                          <a:solidFill>
                            <a:schemeClr val="tx1"/>
                          </a:solidFill>
                          <a:latin typeface="Arial Narrow" panose="020B0606020202030204" pitchFamily="34" charset="0"/>
                        </a:rPr>
                        <a:t>服務</a:t>
                      </a:r>
                      <a:r>
                        <a:rPr lang="zh-TW" altLang="zh-TW" sz="1200" b="1" dirty="0">
                          <a:solidFill>
                            <a:schemeClr val="tx1"/>
                          </a:solidFill>
                          <a:latin typeface="Arial Narrow" panose="020B0606020202030204" pitchFamily="34" charset="0"/>
                        </a:rPr>
                        <a:t>智慧化</a:t>
                      </a:r>
                      <a:endParaRPr lang="zh-TW" altLang="en-US" sz="1200" b="1" u="none" strike="noStrike" kern="1200" dirty="0">
                        <a:solidFill>
                          <a:schemeClr val="tx1"/>
                        </a:solidFill>
                        <a:effectLst/>
                        <a:latin typeface="Arial Narrow" panose="020B0606020202030204" pitchFamily="34" charset="0"/>
                        <a:ea typeface="+mn-ea"/>
                        <a:cs typeface="+mn-cs"/>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EEF4">
                        <a:alpha val="50196"/>
                      </a:srgbClr>
                    </a:solidFill>
                  </a:tcPr>
                </a:tc>
                <a:tc vMerge="1">
                  <a:txBody>
                    <a:bodyPr/>
                    <a:lstStyle/>
                    <a:p>
                      <a:endParaRPr lang="en-TW"/>
                    </a:p>
                  </a:txBody>
                  <a:tcPr>
                    <a:lnL w="12700" cap="flat" cmpd="sng" algn="ctr">
                      <a:solidFill>
                        <a:schemeClr val="bg1"/>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vMerge="1">
                  <a:txBody>
                    <a:bodyPr/>
                    <a:lstStyle/>
                    <a:p>
                      <a:endParaRPr lang="zh-TW" altLang="en-US"/>
                    </a:p>
                  </a:txBody>
                  <a:tcPr>
                    <a:lnT w="12700" cap="flat" cmpd="sng" algn="ctr">
                      <a:solidFill>
                        <a:sysClr val="window" lastClr="FFFFFF"/>
                      </a:solidFill>
                      <a:prstDash val="solid"/>
                      <a:round/>
                      <a:headEnd type="none" w="med" len="med"/>
                      <a:tailEnd type="none" w="med" len="med"/>
                    </a:lnT>
                  </a:tcPr>
                </a:tc>
                <a:tc>
                  <a:txBody>
                    <a:bodyPr/>
                    <a:lstStyle/>
                    <a:p>
                      <a:pPr marL="0" marR="0" lvl="0" indent="0" algn="ctr" defTabSz="685800" rtl="0" eaLnBrk="1" fontAlgn="ctr" latinLnBrk="0" hangingPunct="1">
                        <a:lnSpc>
                          <a:spcPts val="16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C3.</a:t>
                      </a:r>
                    </a:p>
                    <a:p>
                      <a:pPr marL="0" marR="0" lvl="0" indent="0" algn="ctr" defTabSz="685800" rtl="0" eaLnBrk="1" fontAlgn="ctr" latinLnBrk="0" hangingPunct="1">
                        <a:lnSpc>
                          <a:spcPts val="1600"/>
                        </a:lnSpc>
                        <a:spcBef>
                          <a:spcPts val="0"/>
                        </a:spcBef>
                        <a:spcAft>
                          <a:spcPts val="0"/>
                        </a:spcAft>
                        <a:buClrTx/>
                        <a:buSzTx/>
                        <a:buFontTx/>
                        <a:buNone/>
                        <a:tabLst/>
                        <a:defRPr/>
                      </a:pPr>
                      <a:r>
                        <a:rPr lang="zh-TW" altLang="en-US" sz="1200" b="1" u="none" strike="noStrike" kern="1200" dirty="0">
                          <a:solidFill>
                            <a:schemeClr val="tx1"/>
                          </a:solidFill>
                          <a:effectLst/>
                          <a:latin typeface="Arial Narrow" panose="020B0606020202030204" pitchFamily="34" charset="0"/>
                          <a:ea typeface="+mn-ea"/>
                          <a:cs typeface="+mn-cs"/>
                        </a:rPr>
                        <a:t>綠能系統</a:t>
                      </a:r>
                      <a:br>
                        <a:rPr lang="en-US" altLang="zh-TW" sz="1200" b="1" u="none" strike="noStrike" kern="1200" dirty="0">
                          <a:solidFill>
                            <a:schemeClr val="tx1"/>
                          </a:solidFill>
                          <a:effectLst/>
                          <a:latin typeface="Arial Narrow" panose="020B0606020202030204" pitchFamily="34" charset="0"/>
                          <a:ea typeface="+mn-ea"/>
                          <a:cs typeface="+mn-cs"/>
                        </a:rPr>
                      </a:br>
                      <a:r>
                        <a:rPr lang="zh-TW" altLang="en-US" sz="1200" b="1" u="none" strike="noStrike" kern="1200" dirty="0">
                          <a:solidFill>
                            <a:schemeClr val="tx1"/>
                          </a:solidFill>
                          <a:effectLst/>
                          <a:latin typeface="Arial Narrow" panose="020B0606020202030204" pitchFamily="34" charset="0"/>
                          <a:ea typeface="+mn-ea"/>
                          <a:cs typeface="+mn-cs"/>
                        </a:rPr>
                        <a:t>與</a:t>
                      </a:r>
                      <a:br>
                        <a:rPr lang="en-US" altLang="zh-TW" sz="1200" b="1" u="none" strike="noStrike" kern="1200" dirty="0">
                          <a:solidFill>
                            <a:schemeClr val="tx1"/>
                          </a:solidFill>
                          <a:effectLst/>
                          <a:latin typeface="Arial Narrow" panose="020B0606020202030204" pitchFamily="34" charset="0"/>
                          <a:ea typeface="+mn-ea"/>
                          <a:cs typeface="+mn-cs"/>
                        </a:rPr>
                      </a:br>
                      <a:r>
                        <a:rPr lang="zh-TW" altLang="en-US" sz="1200" b="1" u="none" strike="noStrike" kern="1200" dirty="0">
                          <a:solidFill>
                            <a:schemeClr val="tx1"/>
                          </a:solidFill>
                          <a:effectLst/>
                          <a:latin typeface="Arial Narrow" panose="020B0606020202030204" pitchFamily="34" charset="0"/>
                          <a:ea typeface="+mn-ea"/>
                          <a:cs typeface="+mn-cs"/>
                        </a:rPr>
                        <a:t>環境科技</a:t>
                      </a:r>
                      <a:endParaRPr lang="en-TW" b="1" dirty="0">
                        <a:latin typeface="Arial Narrow" panose="020B0606020202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E4BD">
                        <a:alpha val="74902"/>
                      </a:srgbClr>
                    </a:solidFill>
                  </a:tcPr>
                </a:tc>
                <a:tc>
                  <a:txBody>
                    <a:bodyPr/>
                    <a:lstStyle/>
                    <a:p>
                      <a:pPr marL="461963" marR="0" lvl="0" indent="-461963"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C3-1.</a:t>
                      </a:r>
                      <a:r>
                        <a:rPr lang="zh-TW" altLang="en-US" sz="1200" b="1" u="none" strike="noStrike" kern="1200" dirty="0">
                          <a:solidFill>
                            <a:schemeClr val="tx1"/>
                          </a:solidFill>
                          <a:effectLst/>
                          <a:latin typeface="Arial Narrow" panose="020B0606020202030204" pitchFamily="34" charset="0"/>
                          <a:ea typeface="+mn-ea"/>
                          <a:cs typeface="+mn-cs"/>
                        </a:rPr>
                        <a:t> 低碳能源</a:t>
                      </a:r>
                    </a:p>
                    <a:p>
                      <a:pPr marL="461963" marR="0" lvl="0" indent="-461963"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C3-2.</a:t>
                      </a:r>
                      <a:r>
                        <a:rPr lang="zh-TW" altLang="en-US" sz="1200" b="1" u="none" strike="noStrike" kern="1200" dirty="0">
                          <a:solidFill>
                            <a:schemeClr val="tx1"/>
                          </a:solidFill>
                          <a:effectLst/>
                          <a:latin typeface="Arial Narrow" panose="020B0606020202030204" pitchFamily="34" charset="0"/>
                          <a:ea typeface="+mn-ea"/>
                          <a:cs typeface="+mn-cs"/>
                        </a:rPr>
                        <a:t> 能源效率</a:t>
                      </a:r>
                      <a:endParaRPr lang="en-US" altLang="zh-TW" sz="1200" b="1" u="none" strike="noStrike" kern="1200" dirty="0">
                        <a:solidFill>
                          <a:schemeClr val="tx1"/>
                        </a:solidFill>
                        <a:effectLst/>
                        <a:latin typeface="Arial Narrow" panose="020B0606020202030204" pitchFamily="34" charset="0"/>
                        <a:ea typeface="+mn-ea"/>
                        <a:cs typeface="+mn-cs"/>
                      </a:endParaRPr>
                    </a:p>
                    <a:p>
                      <a:pPr marL="461963" marR="0" lvl="0" indent="-461963"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C3-3.</a:t>
                      </a:r>
                      <a:r>
                        <a:rPr lang="zh-TW" altLang="en-US" sz="1200" b="1" u="none" strike="noStrike" kern="1200" dirty="0">
                          <a:solidFill>
                            <a:schemeClr val="tx1"/>
                          </a:solidFill>
                          <a:effectLst/>
                          <a:latin typeface="Arial Narrow" panose="020B0606020202030204" pitchFamily="34" charset="0"/>
                          <a:ea typeface="+mn-ea"/>
                          <a:cs typeface="+mn-cs"/>
                        </a:rPr>
                        <a:t> 智慧電網與儲能</a:t>
                      </a:r>
                    </a:p>
                    <a:p>
                      <a:pPr marL="461963" marR="0" lvl="0" indent="-461963"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C3-4. </a:t>
                      </a:r>
                      <a:r>
                        <a:rPr lang="zh-TW" altLang="en-US" sz="1200" b="1" u="none" strike="noStrike" kern="1200" dirty="0">
                          <a:solidFill>
                            <a:schemeClr val="tx1"/>
                          </a:solidFill>
                          <a:effectLst/>
                          <a:latin typeface="Arial Narrow" panose="020B0606020202030204" pitchFamily="34" charset="0"/>
                          <a:ea typeface="+mn-ea"/>
                          <a:cs typeface="+mn-cs"/>
                        </a:rPr>
                        <a:t>先進環境科技</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7E4BD">
                        <a:alpha val="50196"/>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200" b="1" i="0" u="none" strike="noStrike" kern="1200" cap="none" spc="0" normalizeH="0" baseline="0" noProof="0" dirty="0">
                          <a:ln>
                            <a:noFill/>
                          </a:ln>
                          <a:solidFill>
                            <a:schemeClr val="tx1"/>
                          </a:solidFill>
                          <a:effectLst/>
                          <a:uLnTx/>
                          <a:uFillTx/>
                          <a:latin typeface="Arial Narrow" panose="020B0606020202030204" pitchFamily="34" charset="0"/>
                          <a:ea typeface="+mn-ea"/>
                        </a:rPr>
                        <a:t>D3.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rPr>
                        <a:t>生產力</a:t>
                      </a:r>
                      <a:endParaRPr kumimoji="1" lang="en-US" altLang="zh-TW" sz="1200" b="1" i="0" u="none" strike="noStrike" kern="1200" cap="none" spc="0" normalizeH="0" baseline="0" noProof="0" dirty="0">
                        <a:ln>
                          <a:noFill/>
                        </a:ln>
                        <a:solidFill>
                          <a:schemeClr val="tx1"/>
                        </a:solidFill>
                        <a:effectLst/>
                        <a:uLnTx/>
                        <a:uFillTx/>
                        <a:latin typeface="Arial Narrow" panose="020B0606020202030204" pitchFamily="34" charset="0"/>
                        <a:ea typeface="+mn-ea"/>
                      </a:endParaRPr>
                    </a:p>
                    <a:p>
                      <a:pPr marL="0" marR="0" lvl="0" indent="0" algn="ctr" defTabSz="914400" rtl="0" eaLnBrk="1" fontAlgn="base" latinLnBrk="0" hangingPunct="1">
                        <a:lnSpc>
                          <a:spcPct val="100000"/>
                        </a:lnSpc>
                        <a:spcBef>
                          <a:spcPct val="0"/>
                        </a:spcBef>
                        <a:spcAft>
                          <a:spcPts val="600"/>
                        </a:spcAft>
                        <a:buClrTx/>
                        <a:buSzTx/>
                        <a:buFontTx/>
                        <a:buNone/>
                        <a:tabLst/>
                        <a:defRPr/>
                      </a:pPr>
                      <a:r>
                        <a:rPr kumimoji="1" lang="zh-TW" alt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rPr>
                        <a:t>韌性</a:t>
                      </a:r>
                      <a:endParaRPr lang="en-TW" b="1" dirty="0">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DCDB">
                        <a:alpha val="50196"/>
                      </a:srgbClr>
                    </a:solidFill>
                  </a:tcPr>
                </a:tc>
                <a:tc>
                  <a:txBody>
                    <a:bodyPr/>
                    <a:lstStyle/>
                    <a:p>
                      <a:pPr marL="461963" marR="0" lvl="0" indent="-461963" algn="l" defTabSz="685800" rtl="0" eaLnBrk="1" fontAlgn="auto" latinLnBrk="0" hangingPunct="1">
                        <a:lnSpc>
                          <a:spcPts val="1800"/>
                        </a:lnSpc>
                        <a:spcBef>
                          <a:spcPts val="0"/>
                        </a:spcBef>
                        <a:spcAft>
                          <a:spcPts val="0"/>
                        </a:spcAft>
                        <a:buClrTx/>
                        <a:buSzTx/>
                        <a:buFontTx/>
                        <a:buNone/>
                        <a:tabLst/>
                        <a:defRPr/>
                      </a:pPr>
                      <a:r>
                        <a:rPr lang="en-US" altLang="zh-TW"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D3-1. </a:t>
                      </a:r>
                      <a:r>
                        <a:rPr lang="zh-TW" altLang="en-US"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rPr>
                        <a:t>製造勞動力之韌性</a:t>
                      </a:r>
                      <a:endParaRPr lang="en-US" altLang="zh-TW" sz="1200" b="1" dirty="0">
                        <a:solidFill>
                          <a:schemeClr val="tx1"/>
                        </a:solidFill>
                        <a:latin typeface="Arial Narrow" panose="020B0606020202030204" pitchFamily="34" charset="0"/>
                        <a:ea typeface="微軟正黑體" panose="020B0604030504040204" pitchFamily="34" charset="-120"/>
                        <a:cs typeface="Arial" panose="020B0604020202020204" pitchFamily="34" charset="0"/>
                      </a:endParaRPr>
                    </a:p>
                    <a:p>
                      <a:pPr marL="461963" marR="0" lvl="0" indent="-461963" algn="l" defTabSz="685800" rtl="0" eaLnBrk="1" fontAlgn="auto" latinLnBrk="0" hangingPunct="1">
                        <a:lnSpc>
                          <a:spcPts val="18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D3-2. </a:t>
                      </a:r>
                      <a:r>
                        <a:rPr lang="zh-TW" altLang="en-US" sz="1200" b="1" u="none" strike="noStrike" kern="1200" dirty="0">
                          <a:solidFill>
                            <a:schemeClr val="tx1"/>
                          </a:solidFill>
                          <a:effectLst/>
                          <a:latin typeface="Arial Narrow" panose="020B0606020202030204" pitchFamily="34" charset="0"/>
                          <a:ea typeface="+mn-ea"/>
                          <a:cs typeface="+mn-cs"/>
                        </a:rPr>
                        <a:t>生產設備及組件之韌性</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DCDB">
                        <a:alpha val="50196"/>
                      </a:srgbClr>
                    </a:solidFill>
                  </a:tcPr>
                </a:tc>
                <a:extLst>
                  <a:ext uri="{0D108BD9-81ED-4DB2-BD59-A6C34878D82A}">
                    <a16:rowId xmlns:a16="http://schemas.microsoft.com/office/drawing/2014/main" val="3549537553"/>
                  </a:ext>
                </a:extLst>
              </a:tr>
              <a:tr h="461059">
                <a:tc gridSpan="8">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400" b="1" u="none" strike="noStrike" kern="1200" dirty="0">
                          <a:solidFill>
                            <a:schemeClr val="tx1"/>
                          </a:solidFill>
                          <a:effectLst/>
                          <a:latin typeface="Arial Narrow" panose="020B0606020202030204" pitchFamily="34" charset="0"/>
                          <a:ea typeface="+mn-ea"/>
                          <a:cs typeface="+mn-cs"/>
                        </a:rPr>
                        <a:t>T. </a:t>
                      </a:r>
                      <a:r>
                        <a:rPr lang="zh-TW" altLang="en-US" sz="1400" b="1" u="none" strike="noStrike" kern="1200" dirty="0">
                          <a:solidFill>
                            <a:schemeClr val="tx1"/>
                          </a:solidFill>
                          <a:effectLst/>
                          <a:latin typeface="Arial Narrow" panose="020B0606020202030204" pitchFamily="34" charset="0"/>
                          <a:ea typeface="+mn-ea"/>
                          <a:cs typeface="+mn-cs"/>
                        </a:rPr>
                        <a:t>智慧化致能技術</a:t>
                      </a:r>
                      <a:br>
                        <a:rPr lang="en-US" altLang="zh-TW" sz="1400" b="1" u="none" strike="noStrike" kern="1200" dirty="0">
                          <a:solidFill>
                            <a:schemeClr val="tx1"/>
                          </a:solidFill>
                          <a:effectLst/>
                          <a:latin typeface="Arial Narrow" panose="020B0606020202030204" pitchFamily="34" charset="0"/>
                          <a:ea typeface="+mn-ea"/>
                          <a:cs typeface="+mn-cs"/>
                        </a:rPr>
                      </a:br>
                      <a:r>
                        <a:rPr lang="en-US" altLang="zh-TW" sz="1400" b="1" u="none" strike="noStrike" kern="1200" dirty="0">
                          <a:solidFill>
                            <a:schemeClr val="tx1"/>
                          </a:solidFill>
                          <a:effectLst/>
                          <a:latin typeface="Arial Narrow" panose="020B0606020202030204" pitchFamily="34" charset="0"/>
                          <a:ea typeface="+mn-ea"/>
                          <a:cs typeface="+mn-cs"/>
                        </a:rPr>
                        <a:t>Intelligentization Enabling Technologies</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F3"/>
                    </a:solidFill>
                  </a:tcPr>
                </a:tc>
                <a:tc hMerge="1">
                  <a:txBody>
                    <a:bodyPr/>
                    <a:lstStyle/>
                    <a:p>
                      <a:pPr marL="444500" marR="0" lvl="0" indent="-444500" algn="l" defTabSz="685800" rtl="0" eaLnBrk="1" fontAlgn="ctr" latinLnBrk="0" hangingPunct="1">
                        <a:lnSpc>
                          <a:spcPts val="1800"/>
                        </a:lnSpc>
                        <a:spcBef>
                          <a:spcPts val="0"/>
                        </a:spcBef>
                        <a:spcAft>
                          <a:spcPts val="0"/>
                        </a:spcAft>
                        <a:buClrTx/>
                        <a:buSzTx/>
                        <a:buFontTx/>
                        <a:buNone/>
                        <a:tabLst/>
                        <a:defRPr/>
                      </a:pPr>
                      <a:endParaRPr lang="zh-TW" alt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hMerge="1">
                  <a:txBody>
                    <a:bodyPr/>
                    <a:lstStyle/>
                    <a:p>
                      <a:endParaRPr lang="en-TW"/>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pPr marL="398463" marR="0" lvl="0" indent="-398463" algn="l" defTabSz="685800" rtl="0" eaLnBrk="1" fontAlgn="auto" latinLnBrk="0" hangingPunct="1">
                        <a:lnSpc>
                          <a:spcPts val="1800"/>
                        </a:lnSpc>
                        <a:spcBef>
                          <a:spcPts val="0"/>
                        </a:spcBef>
                        <a:spcAft>
                          <a:spcPts val="0"/>
                        </a:spcAft>
                        <a:buClrTx/>
                        <a:buSzTx/>
                        <a:buFontTx/>
                        <a:buNone/>
                        <a:tabLst/>
                        <a:defRPr/>
                      </a:pPr>
                      <a:endParaRPr lang="zh-TW" altLang="zh-TW" sz="1200" b="0" kern="100" dirty="0">
                        <a:solidFill>
                          <a:schemeClr val="tx1"/>
                        </a:solidFill>
                        <a:effectLst/>
                        <a:latin typeface="Calibri"/>
                        <a:ea typeface="+mn-ea"/>
                        <a:cs typeface="Times New Roman" panose="02020603050405020304" pitchFamily="18"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tc hMerge="1">
                  <a:txBody>
                    <a:bodyPr/>
                    <a:lstStyle/>
                    <a:p>
                      <a:endParaRPr lang="en-TW"/>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zh-TW" altLang="en-US"/>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TW"/>
                    </a:p>
                  </a:txBody>
                  <a:tcPr/>
                </a:tc>
                <a:tc hMerge="1">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endParaRPr lang="en-US" altLang="zh-TW" sz="1400" b="1" u="none" strike="noStrike" kern="1200" dirty="0">
                        <a:solidFill>
                          <a:schemeClr val="tx1"/>
                        </a:solidFill>
                        <a:effectLst/>
                        <a:latin typeface="Arial Narrow" panose="020B0606020202030204" pitchFamily="34" charset="0"/>
                        <a:ea typeface="+mn-ea"/>
                        <a:cs typeface="+mn-cs"/>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ADAF3"/>
                    </a:solidFill>
                  </a:tcPr>
                </a:tc>
                <a:extLst>
                  <a:ext uri="{0D108BD9-81ED-4DB2-BD59-A6C34878D82A}">
                    <a16:rowId xmlns:a16="http://schemas.microsoft.com/office/drawing/2014/main" val="1401735144"/>
                  </a:ext>
                </a:extLst>
              </a:tr>
              <a:tr h="249742">
                <a:tc gridSpan="2">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r>
                        <a:rPr lang="en-US" altLang="zh-TW" sz="1200" b="1" u="none" strike="noStrike" kern="1200" dirty="0">
                          <a:solidFill>
                            <a:schemeClr val="tx1"/>
                          </a:solidFill>
                          <a:effectLst/>
                          <a:latin typeface="Arial Narrow" panose="020B0606020202030204" pitchFamily="34" charset="0"/>
                          <a:ea typeface="+mn-ea"/>
                          <a:cs typeface="+mn-cs"/>
                        </a:rPr>
                        <a:t>T1. </a:t>
                      </a:r>
                      <a:r>
                        <a:rPr lang="zh-TW" altLang="en-US" sz="1200" b="1" u="none" strike="noStrike" kern="1200" dirty="0">
                          <a:solidFill>
                            <a:schemeClr val="tx1"/>
                          </a:solidFill>
                          <a:effectLst/>
                          <a:latin typeface="Arial Narrow" panose="020B0606020202030204" pitchFamily="34" charset="0"/>
                          <a:ea typeface="+mn-ea"/>
                          <a:cs typeface="+mn-cs"/>
                        </a:rPr>
                        <a:t>人工智慧與資安技術</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74902"/>
                      </a:srgbClr>
                    </a:solidFill>
                  </a:tcPr>
                </a:tc>
                <a:tc hMerge="1">
                  <a:txBody>
                    <a:bodyPr/>
                    <a:lstStyle/>
                    <a:p>
                      <a:endParaRPr lang="zh-TW" altLang="en-US"/>
                    </a:p>
                  </a:txBody>
                  <a:tcPr/>
                </a:tc>
                <a:tc gridSpan="2">
                  <a:txBody>
                    <a:bodyPr/>
                    <a:lstStyle/>
                    <a:p>
                      <a:pPr algn="ctr"/>
                      <a:r>
                        <a:rPr lang="en-US" altLang="zh-TW" sz="1200" b="1" u="none" strike="noStrike" kern="1200" dirty="0">
                          <a:solidFill>
                            <a:schemeClr val="tx1"/>
                          </a:solidFill>
                          <a:effectLst/>
                          <a:latin typeface="Arial Narrow" panose="020B0606020202030204" pitchFamily="34" charset="0"/>
                          <a:ea typeface="+mn-ea"/>
                          <a:cs typeface="+mn-cs"/>
                        </a:rPr>
                        <a:t>T2. </a:t>
                      </a:r>
                      <a:r>
                        <a:rPr lang="zh-TW" altLang="en-US" sz="1200" b="1" u="none" strike="noStrike" kern="1200" dirty="0">
                          <a:solidFill>
                            <a:schemeClr val="tx1"/>
                          </a:solidFill>
                          <a:effectLst/>
                          <a:latin typeface="Arial Narrow" panose="020B0606020202030204" pitchFamily="34" charset="0"/>
                          <a:ea typeface="+mn-ea"/>
                          <a:cs typeface="+mn-cs"/>
                        </a:rPr>
                        <a:t>半導體晶片技術</a:t>
                      </a:r>
                      <a:endParaRPr lang="en-TW" b="1" dirty="0">
                        <a:latin typeface="Arial Narrow" panose="020B0606020202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74902"/>
                      </a:srgbClr>
                    </a:solidFill>
                  </a:tcPr>
                </a:tc>
                <a:tc hMerge="1">
                  <a:txBody>
                    <a:bodyPr/>
                    <a:lstStyle/>
                    <a:p>
                      <a:endParaRPr lang="zh-TW" altLang="en-US"/>
                    </a:p>
                  </a:txBody>
                  <a:tcPr>
                    <a:lnL w="12700" cap="flat" cmpd="sng" algn="ctr">
                      <a:solidFill>
                        <a:schemeClr val="bg1"/>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gridSpan="2">
                  <a:txBody>
                    <a:bodyPr/>
                    <a:lstStyle/>
                    <a:p>
                      <a:pPr algn="ctr"/>
                      <a:r>
                        <a:rPr lang="en-US" altLang="zh-TW" sz="1200" b="1" u="none" strike="noStrike" kern="1200" dirty="0">
                          <a:solidFill>
                            <a:schemeClr val="tx1"/>
                          </a:solidFill>
                          <a:effectLst/>
                          <a:latin typeface="Arial Narrow" panose="020B0606020202030204" pitchFamily="34" charset="0"/>
                          <a:ea typeface="+mn-ea"/>
                          <a:cs typeface="+mn-cs"/>
                        </a:rPr>
                        <a:t>T3. </a:t>
                      </a:r>
                      <a:r>
                        <a:rPr lang="zh-TW" altLang="en-US" sz="1200" b="1" u="none" strike="noStrike" kern="1200" dirty="0">
                          <a:solidFill>
                            <a:schemeClr val="tx1"/>
                          </a:solidFill>
                          <a:effectLst/>
                          <a:latin typeface="Arial Narrow" panose="020B0606020202030204" pitchFamily="34" charset="0"/>
                          <a:ea typeface="+mn-ea"/>
                          <a:cs typeface="+mn-cs"/>
                        </a:rPr>
                        <a:t>通訊技術</a:t>
                      </a:r>
                      <a:endParaRPr lang="en-TW" b="1" dirty="0">
                        <a:latin typeface="Arial Narrow" panose="020B0606020202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74902"/>
                      </a:srgbClr>
                    </a:solidFill>
                  </a:tcPr>
                </a:tc>
                <a:tc hMerge="1">
                  <a:txBody>
                    <a:bodyPr/>
                    <a:lstStyle/>
                    <a:p>
                      <a:endParaRPr lang="zh-TW" altLang="en-US"/>
                    </a:p>
                  </a:txBody>
                  <a:tcPr>
                    <a:lnL w="12700" cap="flat" cmpd="sng" algn="ctr">
                      <a:solidFill>
                        <a:sysClr val="window" lastClr="FFFFFF"/>
                      </a:solidFill>
                      <a:prstDash val="solid"/>
                      <a:round/>
                      <a:headEnd type="none" w="med" len="med"/>
                      <a:tailEnd type="none" w="med" len="med"/>
                    </a:lnL>
                  </a:tcPr>
                </a:tc>
                <a:tc gridSpan="2">
                  <a:txBody>
                    <a:bodyPr/>
                    <a:lstStyle/>
                    <a:p>
                      <a:pPr algn="ctr"/>
                      <a:r>
                        <a:rPr lang="en-US" altLang="zh-TW" sz="1200" b="1" u="none" strike="noStrike" kern="1200" dirty="0">
                          <a:solidFill>
                            <a:schemeClr val="tx1"/>
                          </a:solidFill>
                          <a:effectLst/>
                          <a:latin typeface="Arial Narrow" panose="020B0606020202030204" pitchFamily="34" charset="0"/>
                          <a:ea typeface="+mn-ea"/>
                          <a:cs typeface="+mn-cs"/>
                        </a:rPr>
                        <a:t>T4. </a:t>
                      </a:r>
                      <a:r>
                        <a:rPr lang="zh-TW" altLang="en-US" sz="1200" b="1" u="none" strike="noStrike" kern="1200" dirty="0">
                          <a:solidFill>
                            <a:schemeClr val="tx1"/>
                          </a:solidFill>
                          <a:effectLst/>
                          <a:latin typeface="Arial Narrow" panose="020B0606020202030204" pitchFamily="34" charset="0"/>
                          <a:ea typeface="+mn-ea"/>
                          <a:cs typeface="+mn-cs"/>
                        </a:rPr>
                        <a:t>智慧感測技術</a:t>
                      </a:r>
                      <a:endParaRPr lang="zh-TW" altLang="en-US" b="1" dirty="0">
                        <a:solidFill>
                          <a:schemeClr val="tx1"/>
                        </a:solidFill>
                        <a:latin typeface="Arial Narrow" panose="020B0606020202030204" pitchFamily="34" charset="0"/>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74902"/>
                      </a:srgbClr>
                    </a:solidFill>
                  </a:tcPr>
                </a:tc>
                <a:tc hMerge="1">
                  <a:txBody>
                    <a:bodyPr/>
                    <a:lstStyle/>
                    <a:p>
                      <a:pPr marL="0" marR="0" lvl="0" indent="0" algn="ctr" defTabSz="685800" rtl="0" eaLnBrk="1" fontAlgn="auto" latinLnBrk="0" hangingPunct="1">
                        <a:lnSpc>
                          <a:spcPts val="1600"/>
                        </a:lnSpc>
                        <a:spcBef>
                          <a:spcPts val="0"/>
                        </a:spcBef>
                        <a:spcAft>
                          <a:spcPts val="0"/>
                        </a:spcAft>
                        <a:buClrTx/>
                        <a:buSzTx/>
                        <a:buFontTx/>
                        <a:buNone/>
                        <a:tabLst/>
                        <a:defRPr/>
                      </a:pPr>
                      <a:endParaRPr lang="zh-TW" altLang="en-US" sz="1200" b="1" u="none" strike="noStrike" kern="1200" dirty="0">
                        <a:solidFill>
                          <a:schemeClr val="tx1"/>
                        </a:solidFill>
                        <a:effectLst/>
                        <a:latin typeface="Arial Narrow" panose="020B0606020202030204" pitchFamily="34" charset="0"/>
                        <a:ea typeface="+mn-ea"/>
                        <a:cs typeface="+mn-cs"/>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74902"/>
                      </a:srgbClr>
                    </a:solidFill>
                  </a:tcPr>
                </a:tc>
                <a:extLst>
                  <a:ext uri="{0D108BD9-81ED-4DB2-BD59-A6C34878D82A}">
                    <a16:rowId xmlns:a16="http://schemas.microsoft.com/office/drawing/2014/main" val="3247859132"/>
                  </a:ext>
                </a:extLst>
              </a:tr>
              <a:tr h="921271">
                <a:tc gridSpan="2">
                  <a:txBody>
                    <a:bodyPr/>
                    <a:lstStyle/>
                    <a:p>
                      <a:pPr marL="361950" indent="-361950">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T1-1.</a:t>
                      </a:r>
                      <a:r>
                        <a:rPr lang="zh-TW" altLang="en-US" sz="1200" b="1" u="none" strike="noStrike" kern="1200" dirty="0">
                          <a:solidFill>
                            <a:schemeClr val="tx1"/>
                          </a:solidFill>
                          <a:effectLst/>
                          <a:latin typeface="Arial Narrow" panose="020B0606020202030204" pitchFamily="34" charset="0"/>
                          <a:ea typeface="+mn-ea"/>
                          <a:cs typeface="+mn-cs"/>
                        </a:rPr>
                        <a:t> 人工智慧</a:t>
                      </a:r>
                    </a:p>
                    <a:p>
                      <a:pPr marL="452438" indent="-452438">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T1-2.</a:t>
                      </a:r>
                      <a:r>
                        <a:rPr lang="zh-TW" altLang="en-US" sz="1200" b="1" u="none" strike="noStrike" kern="1200" dirty="0">
                          <a:solidFill>
                            <a:schemeClr val="tx1"/>
                          </a:solidFill>
                          <a:effectLst/>
                          <a:latin typeface="Arial Narrow" panose="020B0606020202030204" pitchFamily="34" charset="0"/>
                          <a:ea typeface="+mn-ea"/>
                          <a:cs typeface="+mn-cs"/>
                        </a:rPr>
                        <a:t> 資通訊安全</a:t>
                      </a:r>
                      <a:endParaRPr lang="en-US" altLang="zh-TW" sz="1200" b="1" u="none" strike="noStrike" kern="1200" dirty="0">
                        <a:solidFill>
                          <a:schemeClr val="tx1"/>
                        </a:solidFill>
                        <a:effectLst/>
                        <a:latin typeface="Arial Narrow" panose="020B0606020202030204" pitchFamily="34" charset="0"/>
                        <a:ea typeface="+mn-ea"/>
                        <a:cs typeface="+mn-cs"/>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50196"/>
                      </a:srgbClr>
                    </a:solidFill>
                  </a:tcPr>
                </a:tc>
                <a:tc hMerge="1">
                  <a:txBody>
                    <a:bodyPr/>
                    <a:lstStyle/>
                    <a:p>
                      <a:endParaRPr lang="zh-TW" altLang="en-US"/>
                    </a:p>
                  </a:txBody>
                  <a:tcPr/>
                </a:tc>
                <a:tc gridSpan="2">
                  <a:txBody>
                    <a:bodyPr/>
                    <a:lstStyle/>
                    <a:p>
                      <a:pPr marL="452438" indent="-452438" algn="l" defTabSz="914400" rtl="0" eaLnBrk="1" latinLnBrk="0" hangingPunct="1">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T2-1.</a:t>
                      </a:r>
                      <a:r>
                        <a:rPr lang="zh-TW" altLang="en-US" sz="1200" b="1" u="none" strike="noStrike" kern="1200" dirty="0">
                          <a:solidFill>
                            <a:schemeClr val="tx1"/>
                          </a:solidFill>
                          <a:effectLst/>
                          <a:latin typeface="Arial Narrow" panose="020B0606020202030204" pitchFamily="34" charset="0"/>
                          <a:ea typeface="+mn-ea"/>
                          <a:cs typeface="+mn-cs"/>
                        </a:rPr>
                        <a:t> </a:t>
                      </a:r>
                      <a:r>
                        <a:rPr lang="en-US" altLang="zh-TW" sz="1200" b="1" u="none" strike="noStrike" kern="1200" dirty="0">
                          <a:solidFill>
                            <a:schemeClr val="tx1"/>
                          </a:solidFill>
                          <a:effectLst/>
                          <a:latin typeface="Arial Narrow" panose="020B0606020202030204" pitchFamily="34" charset="0"/>
                          <a:ea typeface="+mn-ea"/>
                          <a:cs typeface="+mn-cs"/>
                        </a:rPr>
                        <a:t>Chiplet-based </a:t>
                      </a:r>
                      <a:r>
                        <a:rPr lang="zh-TW" altLang="en-US" sz="1200" b="1" u="none" strike="noStrike" kern="1200" dirty="0">
                          <a:solidFill>
                            <a:schemeClr val="tx1"/>
                          </a:solidFill>
                          <a:effectLst/>
                          <a:latin typeface="Arial Narrow" panose="020B0606020202030204" pitchFamily="34" charset="0"/>
                          <a:ea typeface="+mn-ea"/>
                          <a:cs typeface="+mn-cs"/>
                        </a:rPr>
                        <a:t>晶片設計</a:t>
                      </a:r>
                      <a:endParaRPr lang="en-US" altLang="zh-TW" sz="1200" b="1" u="none" strike="noStrike" kern="1200" dirty="0">
                        <a:solidFill>
                          <a:schemeClr val="tx1"/>
                        </a:solidFill>
                        <a:effectLst/>
                        <a:latin typeface="Arial Narrow" panose="020B0606020202030204" pitchFamily="34" charset="0"/>
                        <a:ea typeface="+mn-ea"/>
                        <a:cs typeface="+mn-cs"/>
                      </a:endParaRPr>
                    </a:p>
                    <a:p>
                      <a:pPr marL="452438" indent="-452438" algn="l" defTabSz="914400" rtl="0" eaLnBrk="1" latinLnBrk="0" hangingPunct="1">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T2-2.</a:t>
                      </a:r>
                      <a:r>
                        <a:rPr lang="zh-TW" altLang="en-US" sz="1200" b="1" u="none" strike="noStrike" kern="1200" dirty="0">
                          <a:solidFill>
                            <a:schemeClr val="tx1"/>
                          </a:solidFill>
                          <a:effectLst/>
                          <a:latin typeface="Arial Narrow" panose="020B0606020202030204" pitchFamily="34" charset="0"/>
                          <a:ea typeface="+mn-ea"/>
                          <a:cs typeface="+mn-cs"/>
                        </a:rPr>
                        <a:t> 類神經運算</a:t>
                      </a:r>
                      <a:endParaRPr lang="en-US" altLang="zh-TW" sz="1200" b="1" u="none" strike="noStrike" kern="1200" dirty="0">
                        <a:solidFill>
                          <a:schemeClr val="tx1"/>
                        </a:solidFill>
                        <a:effectLst/>
                        <a:latin typeface="Arial Narrow" panose="020B0606020202030204" pitchFamily="34" charset="0"/>
                        <a:ea typeface="+mn-ea"/>
                        <a:cs typeface="+mn-cs"/>
                      </a:endParaRPr>
                    </a:p>
                    <a:p>
                      <a:pPr marL="452438" indent="-452438" algn="l" defTabSz="914400" rtl="0" eaLnBrk="1" latinLnBrk="0" hangingPunct="1">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T2-3.</a:t>
                      </a:r>
                      <a:r>
                        <a:rPr lang="zh-TW" altLang="en-US" sz="1200" b="1" u="none" strike="noStrike" kern="1200" dirty="0">
                          <a:solidFill>
                            <a:schemeClr val="tx1"/>
                          </a:solidFill>
                          <a:effectLst/>
                          <a:latin typeface="Arial Narrow" panose="020B0606020202030204" pitchFamily="34" charset="0"/>
                          <a:ea typeface="+mn-ea"/>
                          <a:cs typeface="+mn-cs"/>
                        </a:rPr>
                        <a:t> 化合物半導體</a:t>
                      </a:r>
                      <a:endParaRPr lang="en-US" altLang="zh-TW" sz="1200" b="1" u="none" strike="noStrike" kern="1200" dirty="0">
                        <a:solidFill>
                          <a:schemeClr val="tx1"/>
                        </a:solidFill>
                        <a:effectLst/>
                        <a:latin typeface="Arial Narrow" panose="020B0606020202030204" pitchFamily="34" charset="0"/>
                        <a:ea typeface="+mn-ea"/>
                        <a:cs typeface="+mn-cs"/>
                      </a:endParaRPr>
                    </a:p>
                    <a:p>
                      <a:pPr marL="361950" indent="-361950" algn="l" defTabSz="914400" rtl="0" eaLnBrk="1" latinLnBrk="0" hangingPunct="1">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T2-4.</a:t>
                      </a:r>
                      <a:r>
                        <a:rPr lang="zh-TW" altLang="en-US" sz="1200" b="1" u="none" strike="noStrike" kern="1200" dirty="0">
                          <a:solidFill>
                            <a:schemeClr val="tx1"/>
                          </a:solidFill>
                          <a:effectLst/>
                          <a:latin typeface="Arial Narrow" panose="020B0606020202030204" pitchFamily="34" charset="0"/>
                          <a:ea typeface="+mn-ea"/>
                          <a:cs typeface="+mn-cs"/>
                        </a:rPr>
                        <a:t> 前段製程與奈米粒子計量技術</a:t>
                      </a:r>
                      <a:endParaRPr lang="en-TW" b="1" dirty="0">
                        <a:latin typeface="Arial Narrow" panose="020B0606020202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50196"/>
                      </a:srgbClr>
                    </a:solidFill>
                  </a:tcPr>
                </a:tc>
                <a:tc hMerge="1">
                  <a:txBody>
                    <a:bodyPr/>
                    <a:lstStyle/>
                    <a:p>
                      <a:endParaRPr lang="zh-TW" altLang="en-US"/>
                    </a:p>
                  </a:txBody>
                  <a:tcPr>
                    <a:lnL w="12700" cap="flat" cmpd="sng" algn="ctr">
                      <a:solidFill>
                        <a:schemeClr val="bg1"/>
                      </a:solidFill>
                      <a:prstDash val="solid"/>
                      <a:round/>
                      <a:headEnd type="none" w="med" len="med"/>
                      <a:tailEnd type="none" w="med" len="med"/>
                    </a:lnL>
                  </a:tcPr>
                </a:tc>
                <a:tc gridSpan="2">
                  <a:txBody>
                    <a:bodyPr/>
                    <a:lstStyle/>
                    <a:p>
                      <a:pPr marL="452438" indent="-452438" algn="l" defTabSz="914400" rtl="0" eaLnBrk="1" latinLnBrk="0" hangingPunct="1">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T3-1.</a:t>
                      </a:r>
                      <a:r>
                        <a:rPr lang="zh-TW" altLang="en-US" sz="1200" b="1" u="none" strike="noStrike" kern="1200" dirty="0">
                          <a:solidFill>
                            <a:schemeClr val="tx1"/>
                          </a:solidFill>
                          <a:effectLst/>
                          <a:latin typeface="Arial Narrow" panose="020B0606020202030204" pitchFamily="34" charset="0"/>
                          <a:ea typeface="+mn-ea"/>
                          <a:cs typeface="+mn-cs"/>
                        </a:rPr>
                        <a:t> </a:t>
                      </a:r>
                      <a:r>
                        <a:rPr lang="en-US" altLang="zh-TW" sz="1200" b="1" u="none" strike="noStrike" kern="1200" dirty="0">
                          <a:solidFill>
                            <a:schemeClr val="tx1"/>
                          </a:solidFill>
                          <a:effectLst/>
                          <a:latin typeface="Arial Narrow" panose="020B0606020202030204" pitchFamily="34" charset="0"/>
                          <a:ea typeface="+mn-ea"/>
                          <a:cs typeface="+mn-cs"/>
                        </a:rPr>
                        <a:t>6G </a:t>
                      </a:r>
                      <a:r>
                        <a:rPr lang="zh-TW" altLang="en-US" sz="1200" b="1" u="none" strike="noStrike" kern="1200" dirty="0">
                          <a:solidFill>
                            <a:schemeClr val="tx1"/>
                          </a:solidFill>
                          <a:effectLst/>
                          <a:latin typeface="Arial Narrow" panose="020B0606020202030204" pitchFamily="34" charset="0"/>
                          <a:ea typeface="+mn-ea"/>
                          <a:cs typeface="+mn-cs"/>
                        </a:rPr>
                        <a:t>通訊系統</a:t>
                      </a:r>
                      <a:endParaRPr lang="en-US" altLang="zh-TW" sz="1200" b="1" u="none" strike="noStrike" kern="1200" dirty="0">
                        <a:solidFill>
                          <a:schemeClr val="tx1"/>
                        </a:solidFill>
                        <a:effectLst/>
                        <a:latin typeface="Arial Narrow" panose="020B0606020202030204" pitchFamily="34" charset="0"/>
                        <a:ea typeface="+mn-ea"/>
                        <a:cs typeface="+mn-cs"/>
                      </a:endParaRPr>
                    </a:p>
                    <a:p>
                      <a:pPr marL="452438" indent="-452438" algn="l" defTabSz="914400" rtl="0" eaLnBrk="1" latinLnBrk="0" hangingPunct="1">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T3-2.</a:t>
                      </a:r>
                      <a:r>
                        <a:rPr lang="zh-TW" altLang="en-US" sz="1200" b="1" u="none" strike="noStrike" kern="1200" dirty="0">
                          <a:solidFill>
                            <a:schemeClr val="tx1"/>
                          </a:solidFill>
                          <a:effectLst/>
                          <a:latin typeface="Arial Narrow" panose="020B0606020202030204" pitchFamily="34" charset="0"/>
                          <a:ea typeface="+mn-ea"/>
                          <a:cs typeface="+mn-cs"/>
                        </a:rPr>
                        <a:t> 通訊材料、元件、次系統及量測</a:t>
                      </a:r>
                      <a:endParaRPr lang="en-US" altLang="zh-TW" sz="1200" b="1" u="none" strike="noStrike" kern="1200" dirty="0">
                        <a:solidFill>
                          <a:schemeClr val="tx1"/>
                        </a:solidFill>
                        <a:effectLst/>
                        <a:latin typeface="Arial Narrow" panose="020B0606020202030204" pitchFamily="34" charset="0"/>
                        <a:ea typeface="+mn-ea"/>
                        <a:cs typeface="+mn-cs"/>
                      </a:endParaRPr>
                    </a:p>
                    <a:p>
                      <a:pPr marL="452438" indent="-452438" algn="l" defTabSz="914400" rtl="0" eaLnBrk="1" latinLnBrk="0" hangingPunct="1">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T3-3.</a:t>
                      </a:r>
                      <a:r>
                        <a:rPr lang="zh-TW" altLang="en-US" sz="1200" b="1" u="none" strike="noStrike" kern="1200" dirty="0">
                          <a:solidFill>
                            <a:schemeClr val="tx1"/>
                          </a:solidFill>
                          <a:effectLst/>
                          <a:latin typeface="Arial Narrow" panose="020B0606020202030204" pitchFamily="34" charset="0"/>
                          <a:ea typeface="+mn-ea"/>
                          <a:cs typeface="+mn-cs"/>
                        </a:rPr>
                        <a:t> 非地面通訊技術</a:t>
                      </a:r>
                      <a:endParaRPr lang="en-TW" b="1" dirty="0">
                        <a:latin typeface="Arial Narrow" panose="020B060602020203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50196"/>
                      </a:srgbClr>
                    </a:solidFill>
                  </a:tcPr>
                </a:tc>
                <a:tc hMerge="1">
                  <a:txBody>
                    <a:bodyPr/>
                    <a:lstStyle/>
                    <a:p>
                      <a:endParaRPr lang="zh-TW" altLang="en-US" dirty="0"/>
                    </a:p>
                  </a:txBody>
                  <a:tcPr>
                    <a:lnL w="12700" cap="flat" cmpd="sng" algn="ctr">
                      <a:solidFill>
                        <a:sysClr val="window" lastClr="FFFFFF"/>
                      </a:solidFill>
                      <a:prstDash val="solid"/>
                      <a:round/>
                      <a:headEnd type="none" w="med" len="med"/>
                      <a:tailEnd type="none" w="med" len="med"/>
                    </a:lnL>
                  </a:tcPr>
                </a:tc>
                <a:tc gridSpan="2">
                  <a:txBody>
                    <a:bodyPr/>
                    <a:lstStyle/>
                    <a:p>
                      <a:pPr marL="452438" indent="-452438" algn="l" defTabSz="914400" rtl="0" eaLnBrk="1" latinLnBrk="0" hangingPunct="1">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T4-1.</a:t>
                      </a:r>
                      <a:r>
                        <a:rPr lang="zh-TW" altLang="en-US" sz="1200" b="1" u="none" strike="noStrike" kern="1200" dirty="0">
                          <a:solidFill>
                            <a:schemeClr val="tx1"/>
                          </a:solidFill>
                          <a:effectLst/>
                          <a:latin typeface="Arial Narrow" panose="020B0606020202030204" pitchFamily="34" charset="0"/>
                          <a:ea typeface="+mn-ea"/>
                          <a:cs typeface="+mn-cs"/>
                        </a:rPr>
                        <a:t> 感測技術</a:t>
                      </a:r>
                      <a:endParaRPr lang="en-US" altLang="zh-TW" sz="1200" b="1" u="none" strike="noStrike" kern="1200" dirty="0">
                        <a:solidFill>
                          <a:schemeClr val="tx1"/>
                        </a:solidFill>
                        <a:effectLst/>
                        <a:latin typeface="Arial Narrow" panose="020B0606020202030204" pitchFamily="34" charset="0"/>
                        <a:ea typeface="+mn-ea"/>
                        <a:cs typeface="+mn-cs"/>
                      </a:endParaRPr>
                    </a:p>
                    <a:p>
                      <a:pPr marL="452438" indent="-452438" algn="l" defTabSz="914400" rtl="0" eaLnBrk="1" latinLnBrk="0" hangingPunct="1">
                        <a:lnSpc>
                          <a:spcPct val="100000"/>
                        </a:lnSpc>
                        <a:spcBef>
                          <a:spcPts val="400"/>
                        </a:spcBef>
                      </a:pPr>
                      <a:r>
                        <a:rPr lang="en-US" altLang="zh-TW" sz="1200" b="1" u="none" strike="noStrike" kern="1200" dirty="0">
                          <a:solidFill>
                            <a:schemeClr val="tx1"/>
                          </a:solidFill>
                          <a:effectLst/>
                          <a:latin typeface="Arial Narrow" panose="020B0606020202030204" pitchFamily="34" charset="0"/>
                          <a:ea typeface="+mn-ea"/>
                          <a:cs typeface="+mn-cs"/>
                        </a:rPr>
                        <a:t>T4-2.</a:t>
                      </a:r>
                      <a:r>
                        <a:rPr lang="zh-TW" altLang="en-US" sz="1200" b="1" u="none" strike="noStrike" kern="1200" dirty="0">
                          <a:solidFill>
                            <a:schemeClr val="tx1"/>
                          </a:solidFill>
                          <a:effectLst/>
                          <a:latin typeface="Arial Narrow" panose="020B0606020202030204" pitchFamily="34" charset="0"/>
                          <a:ea typeface="+mn-ea"/>
                          <a:cs typeface="+mn-cs"/>
                        </a:rPr>
                        <a:t> 先進檢測</a:t>
                      </a:r>
                      <a:endParaRPr lang="en-US" altLang="zh-TW" sz="1200" b="1" u="none" strike="noStrike" kern="1200" dirty="0">
                        <a:solidFill>
                          <a:schemeClr val="tx1"/>
                        </a:solidFill>
                        <a:effectLst/>
                        <a:latin typeface="Arial Narrow" panose="020B0606020202030204" pitchFamily="34" charset="0"/>
                        <a:ea typeface="+mn-ea"/>
                        <a:cs typeface="+mn-cs"/>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50196"/>
                      </a:srgbClr>
                    </a:solidFill>
                  </a:tcPr>
                </a:tc>
                <a:tc hMerge="1">
                  <a:txBody>
                    <a:bodyPr/>
                    <a:lstStyle/>
                    <a:p>
                      <a:pPr marL="452438" indent="-452438" algn="l" defTabSz="914400" rtl="0" eaLnBrk="1" latinLnBrk="0" hangingPunct="1">
                        <a:lnSpc>
                          <a:spcPct val="100000"/>
                        </a:lnSpc>
                        <a:spcBef>
                          <a:spcPts val="400"/>
                        </a:spcBef>
                      </a:pPr>
                      <a:endParaRPr lang="zh-TW" altLang="en-US" sz="1200" b="1" u="none" strike="noStrike" kern="1200" dirty="0">
                        <a:solidFill>
                          <a:schemeClr val="tx1"/>
                        </a:solidFill>
                        <a:effectLst/>
                        <a:latin typeface="Arial Narrow" panose="020B0606020202030204" pitchFamily="34" charset="0"/>
                        <a:ea typeface="+mn-ea"/>
                        <a:cs typeface="+mn-cs"/>
                      </a:endParaRP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ECEEF">
                        <a:alpha val="50196"/>
                      </a:srgbClr>
                    </a:solidFill>
                  </a:tcPr>
                </a:tc>
                <a:extLst>
                  <a:ext uri="{0D108BD9-81ED-4DB2-BD59-A6C34878D82A}">
                    <a16:rowId xmlns:a16="http://schemas.microsoft.com/office/drawing/2014/main" val="1399968411"/>
                  </a:ext>
                </a:extLst>
              </a:tr>
            </a:tbl>
          </a:graphicData>
        </a:graphic>
      </p:graphicFrame>
    </p:spTree>
    <p:extLst>
      <p:ext uri="{BB962C8B-B14F-4D97-AF65-F5344CB8AC3E}">
        <p14:creationId xmlns:p14="http://schemas.microsoft.com/office/powerpoint/2010/main" val="4080552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42F1C8-4481-4501-BFCF-DDEA5404BEC5}"/>
              </a:ext>
            </a:extLst>
          </p:cNvPr>
          <p:cNvSpPr>
            <a:spLocks noGrp="1"/>
          </p:cNvSpPr>
          <p:nvPr>
            <p:ph type="title"/>
          </p:nvPr>
        </p:nvSpPr>
        <p:spPr>
          <a:xfrm>
            <a:off x="516467" y="358216"/>
            <a:ext cx="11159067" cy="884583"/>
          </a:xfrm>
        </p:spPr>
        <p:txBody>
          <a:bodyPr/>
          <a:lstStyle/>
          <a:p>
            <a:pPr algn="ctr"/>
            <a:r>
              <a:rPr lang="en-US" altLang="zh-TW" sz="3600" b="1" dirty="0">
                <a:solidFill>
                  <a:srgbClr val="00B2B3"/>
                </a:solidFill>
                <a:latin typeface="微軟正黑體"/>
              </a:rPr>
              <a:t>【2035</a:t>
            </a:r>
            <a:r>
              <a:rPr lang="zh-TW" altLang="en-US" sz="3600" b="1" dirty="0">
                <a:solidFill>
                  <a:srgbClr val="00B2B3"/>
                </a:solidFill>
                <a:latin typeface="微軟正黑體"/>
              </a:rPr>
              <a:t>技術策略藍圖</a:t>
            </a:r>
            <a:r>
              <a:rPr lang="en-US" altLang="zh-TW" sz="3600" b="1" dirty="0">
                <a:solidFill>
                  <a:srgbClr val="00B2B3"/>
                </a:solidFill>
                <a:latin typeface="微軟正黑體"/>
              </a:rPr>
              <a:t>】</a:t>
            </a:r>
            <a:r>
              <a:rPr lang="zh-TW" altLang="en-US" sz="3600" b="1" dirty="0">
                <a:solidFill>
                  <a:srgbClr val="00B2B3"/>
                </a:solidFill>
                <a:latin typeface="微軟正黑體"/>
              </a:rPr>
              <a:t>領域主管及幕僚團隊</a:t>
            </a:r>
          </a:p>
        </p:txBody>
      </p:sp>
      <p:grpSp>
        <p:nvGrpSpPr>
          <p:cNvPr id="79" name="object 3">
            <a:extLst>
              <a:ext uri="{FF2B5EF4-FFF2-40B4-BE49-F238E27FC236}">
                <a16:creationId xmlns:a16="http://schemas.microsoft.com/office/drawing/2014/main" id="{B5F6F6F6-60D4-4E78-802E-7EBDE60DA027}"/>
              </a:ext>
            </a:extLst>
          </p:cNvPr>
          <p:cNvGrpSpPr/>
          <p:nvPr/>
        </p:nvGrpSpPr>
        <p:grpSpPr>
          <a:xfrm>
            <a:off x="169153" y="1140921"/>
            <a:ext cx="3002915" cy="2599055"/>
            <a:chOff x="169153" y="1140921"/>
            <a:chExt cx="3002915" cy="2599055"/>
          </a:xfrm>
        </p:grpSpPr>
        <p:sp>
          <p:nvSpPr>
            <p:cNvPr id="80" name="object 4">
              <a:extLst>
                <a:ext uri="{FF2B5EF4-FFF2-40B4-BE49-F238E27FC236}">
                  <a16:creationId xmlns:a16="http://schemas.microsoft.com/office/drawing/2014/main" id="{484DFF1E-827F-4578-9E0E-4AC7B2E266C1}"/>
                </a:ext>
              </a:extLst>
            </p:cNvPr>
            <p:cNvSpPr/>
            <p:nvPr/>
          </p:nvSpPr>
          <p:spPr>
            <a:xfrm>
              <a:off x="194553" y="1166321"/>
              <a:ext cx="2952115" cy="2548255"/>
            </a:xfrm>
            <a:custGeom>
              <a:avLst/>
              <a:gdLst/>
              <a:ahLst/>
              <a:cxnLst/>
              <a:rect l="l" t="t" r="r" b="b"/>
              <a:pathLst>
                <a:path w="2952115" h="2548254">
                  <a:moveTo>
                    <a:pt x="2813616" y="0"/>
                  </a:moveTo>
                  <a:lnTo>
                    <a:pt x="138383" y="0"/>
                  </a:lnTo>
                  <a:lnTo>
                    <a:pt x="94643" y="7054"/>
                  </a:lnTo>
                  <a:lnTo>
                    <a:pt x="56655" y="26699"/>
                  </a:lnTo>
                  <a:lnTo>
                    <a:pt x="26699" y="56655"/>
                  </a:lnTo>
                  <a:lnTo>
                    <a:pt x="7054" y="94643"/>
                  </a:lnTo>
                  <a:lnTo>
                    <a:pt x="0" y="138383"/>
                  </a:lnTo>
                  <a:lnTo>
                    <a:pt x="0" y="2409668"/>
                  </a:lnTo>
                  <a:lnTo>
                    <a:pt x="7054" y="2453408"/>
                  </a:lnTo>
                  <a:lnTo>
                    <a:pt x="26699" y="2491396"/>
                  </a:lnTo>
                  <a:lnTo>
                    <a:pt x="56655" y="2521352"/>
                  </a:lnTo>
                  <a:lnTo>
                    <a:pt x="94643" y="2540996"/>
                  </a:lnTo>
                  <a:lnTo>
                    <a:pt x="138383" y="2548051"/>
                  </a:lnTo>
                  <a:lnTo>
                    <a:pt x="2813616" y="2548051"/>
                  </a:lnTo>
                  <a:lnTo>
                    <a:pt x="2857356" y="2540996"/>
                  </a:lnTo>
                  <a:lnTo>
                    <a:pt x="2895343" y="2521352"/>
                  </a:lnTo>
                  <a:lnTo>
                    <a:pt x="2925299" y="2491396"/>
                  </a:lnTo>
                  <a:lnTo>
                    <a:pt x="2944944" y="2453408"/>
                  </a:lnTo>
                  <a:lnTo>
                    <a:pt x="2951999" y="2409668"/>
                  </a:lnTo>
                  <a:lnTo>
                    <a:pt x="2951999" y="138383"/>
                  </a:lnTo>
                  <a:lnTo>
                    <a:pt x="2944944" y="94643"/>
                  </a:lnTo>
                  <a:lnTo>
                    <a:pt x="2925299" y="56655"/>
                  </a:lnTo>
                  <a:lnTo>
                    <a:pt x="2895343" y="26699"/>
                  </a:lnTo>
                  <a:lnTo>
                    <a:pt x="2857356" y="7054"/>
                  </a:lnTo>
                  <a:lnTo>
                    <a:pt x="2813616" y="0"/>
                  </a:lnTo>
                  <a:close/>
                </a:path>
              </a:pathLst>
            </a:custGeom>
            <a:solidFill>
              <a:srgbClr val="DBEEF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81" name="object 5">
              <a:extLst>
                <a:ext uri="{FF2B5EF4-FFF2-40B4-BE49-F238E27FC236}">
                  <a16:creationId xmlns:a16="http://schemas.microsoft.com/office/drawing/2014/main" id="{B9E911F4-B6B4-4CBE-88DE-E95A0A4790A7}"/>
                </a:ext>
              </a:extLst>
            </p:cNvPr>
            <p:cNvSpPr/>
            <p:nvPr/>
          </p:nvSpPr>
          <p:spPr>
            <a:xfrm>
              <a:off x="194553" y="1166321"/>
              <a:ext cx="2952115" cy="2548255"/>
            </a:xfrm>
            <a:custGeom>
              <a:avLst/>
              <a:gdLst/>
              <a:ahLst/>
              <a:cxnLst/>
              <a:rect l="l" t="t" r="r" b="b"/>
              <a:pathLst>
                <a:path w="2952115" h="2548254">
                  <a:moveTo>
                    <a:pt x="0" y="138383"/>
                  </a:moveTo>
                  <a:lnTo>
                    <a:pt x="7054" y="94643"/>
                  </a:lnTo>
                  <a:lnTo>
                    <a:pt x="26699" y="56655"/>
                  </a:lnTo>
                  <a:lnTo>
                    <a:pt x="56655" y="26699"/>
                  </a:lnTo>
                  <a:lnTo>
                    <a:pt x="94643" y="7054"/>
                  </a:lnTo>
                  <a:lnTo>
                    <a:pt x="138383" y="0"/>
                  </a:lnTo>
                  <a:lnTo>
                    <a:pt x="2813617" y="0"/>
                  </a:lnTo>
                  <a:lnTo>
                    <a:pt x="2857356" y="7054"/>
                  </a:lnTo>
                  <a:lnTo>
                    <a:pt x="2895344" y="26699"/>
                  </a:lnTo>
                  <a:lnTo>
                    <a:pt x="2925300" y="56655"/>
                  </a:lnTo>
                  <a:lnTo>
                    <a:pt x="2944945" y="94643"/>
                  </a:lnTo>
                  <a:lnTo>
                    <a:pt x="2952000" y="138383"/>
                  </a:lnTo>
                  <a:lnTo>
                    <a:pt x="2952000" y="2409669"/>
                  </a:lnTo>
                  <a:lnTo>
                    <a:pt x="2944945" y="2453408"/>
                  </a:lnTo>
                  <a:lnTo>
                    <a:pt x="2925300" y="2491396"/>
                  </a:lnTo>
                  <a:lnTo>
                    <a:pt x="2895344" y="2521352"/>
                  </a:lnTo>
                  <a:lnTo>
                    <a:pt x="2857356" y="2540997"/>
                  </a:lnTo>
                  <a:lnTo>
                    <a:pt x="2813617" y="2548052"/>
                  </a:lnTo>
                  <a:lnTo>
                    <a:pt x="138383" y="2548052"/>
                  </a:lnTo>
                  <a:lnTo>
                    <a:pt x="94643" y="2540997"/>
                  </a:lnTo>
                  <a:lnTo>
                    <a:pt x="56655" y="2521352"/>
                  </a:lnTo>
                  <a:lnTo>
                    <a:pt x="26699" y="2491396"/>
                  </a:lnTo>
                  <a:lnTo>
                    <a:pt x="7054" y="2453408"/>
                  </a:lnTo>
                  <a:lnTo>
                    <a:pt x="0" y="2409669"/>
                  </a:lnTo>
                  <a:lnTo>
                    <a:pt x="0" y="138383"/>
                  </a:lnTo>
                  <a:close/>
                </a:path>
              </a:pathLst>
            </a:custGeom>
            <a:ln w="508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82" name="object 6">
            <a:extLst>
              <a:ext uri="{FF2B5EF4-FFF2-40B4-BE49-F238E27FC236}">
                <a16:creationId xmlns:a16="http://schemas.microsoft.com/office/drawing/2014/main" id="{60357FA1-E4E5-4772-9255-1D92BA504824}"/>
              </a:ext>
            </a:extLst>
          </p:cNvPr>
          <p:cNvSpPr txBox="1"/>
          <p:nvPr/>
        </p:nvSpPr>
        <p:spPr>
          <a:xfrm>
            <a:off x="291809" y="1398523"/>
            <a:ext cx="2758440" cy="874598"/>
          </a:xfrm>
          <a:prstGeom prst="rect">
            <a:avLst/>
          </a:prstGeom>
        </p:spPr>
        <p:txBody>
          <a:bodyPr vert="horz" wrap="square" lIns="0" tIns="12700" rIns="0" bIns="0" rtlCol="0">
            <a:spAutoFit/>
          </a:bodyPr>
          <a:lstStyle/>
          <a:p>
            <a:pPr marL="0" marR="36830" lvl="0" indent="0" algn="ctr"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10"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Arial"/>
              </a:rPr>
              <a:t>A.</a:t>
            </a:r>
            <a:r>
              <a:rPr kumimoji="0" sz="2400" b="1" i="0" u="none" strike="noStrike" kern="0" cap="none" spc="-15"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智慧生活</a:t>
            </a:r>
            <a:endParaRPr kumimoji="0" sz="2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蘇孟宗</a:t>
            </a:r>
            <a:r>
              <a:rPr kumimoji="0" sz="1400" b="1" i="0" u="none" strike="noStrike" kern="0" cap="none" spc="1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協理 </a:t>
            </a:r>
            <a:r>
              <a:rPr kumimoji="0" sz="18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鄭仁傑</a:t>
            </a: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執行長</a:t>
            </a:r>
            <a:r>
              <a:rPr kumimoji="0" sz="1400" b="1" i="0" u="none" strike="noStrike" kern="0" cap="none" spc="-1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Arial"/>
              </a:rPr>
              <a:t>(</a:t>
            </a:r>
            <a:r>
              <a:rPr kumimoji="0" sz="14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微軟正黑體"/>
              </a:rPr>
              <a:t>副</a:t>
            </a:r>
            <a:r>
              <a:rPr kumimoji="0" sz="1400" b="1" i="0" u="none" strike="noStrike" kern="0" cap="none" spc="-5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Arial"/>
              </a:rPr>
              <a:t>)</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p:txBody>
      </p:sp>
      <p:grpSp>
        <p:nvGrpSpPr>
          <p:cNvPr id="83" name="object 7">
            <a:extLst>
              <a:ext uri="{FF2B5EF4-FFF2-40B4-BE49-F238E27FC236}">
                <a16:creationId xmlns:a16="http://schemas.microsoft.com/office/drawing/2014/main" id="{35EA0D90-9ECC-4FBC-A912-90132922E065}"/>
              </a:ext>
            </a:extLst>
          </p:cNvPr>
          <p:cNvGrpSpPr/>
          <p:nvPr/>
        </p:nvGrpSpPr>
        <p:grpSpPr>
          <a:xfrm>
            <a:off x="3118600" y="1140921"/>
            <a:ext cx="3002915" cy="2599055"/>
            <a:chOff x="3118600" y="1140921"/>
            <a:chExt cx="3002915" cy="2599055"/>
          </a:xfrm>
        </p:grpSpPr>
        <p:sp>
          <p:nvSpPr>
            <p:cNvPr id="84" name="object 8">
              <a:extLst>
                <a:ext uri="{FF2B5EF4-FFF2-40B4-BE49-F238E27FC236}">
                  <a16:creationId xmlns:a16="http://schemas.microsoft.com/office/drawing/2014/main" id="{D31ABADC-B2F6-4A77-B45D-F34D34B27F9D}"/>
                </a:ext>
              </a:extLst>
            </p:cNvPr>
            <p:cNvSpPr/>
            <p:nvPr/>
          </p:nvSpPr>
          <p:spPr>
            <a:xfrm>
              <a:off x="3144000" y="1166321"/>
              <a:ext cx="2952115" cy="2548255"/>
            </a:xfrm>
            <a:custGeom>
              <a:avLst/>
              <a:gdLst/>
              <a:ahLst/>
              <a:cxnLst/>
              <a:rect l="l" t="t" r="r" b="b"/>
              <a:pathLst>
                <a:path w="2952115" h="2548254">
                  <a:moveTo>
                    <a:pt x="2813616" y="0"/>
                  </a:moveTo>
                  <a:lnTo>
                    <a:pt x="138383" y="0"/>
                  </a:lnTo>
                  <a:lnTo>
                    <a:pt x="94643" y="7054"/>
                  </a:lnTo>
                  <a:lnTo>
                    <a:pt x="56655" y="26699"/>
                  </a:lnTo>
                  <a:lnTo>
                    <a:pt x="26699" y="56655"/>
                  </a:lnTo>
                  <a:lnTo>
                    <a:pt x="7054" y="94643"/>
                  </a:lnTo>
                  <a:lnTo>
                    <a:pt x="0" y="138383"/>
                  </a:lnTo>
                  <a:lnTo>
                    <a:pt x="0" y="2409668"/>
                  </a:lnTo>
                  <a:lnTo>
                    <a:pt x="7054" y="2453408"/>
                  </a:lnTo>
                  <a:lnTo>
                    <a:pt x="26699" y="2491396"/>
                  </a:lnTo>
                  <a:lnTo>
                    <a:pt x="56655" y="2521352"/>
                  </a:lnTo>
                  <a:lnTo>
                    <a:pt x="94643" y="2540996"/>
                  </a:lnTo>
                  <a:lnTo>
                    <a:pt x="138383" y="2548051"/>
                  </a:lnTo>
                  <a:lnTo>
                    <a:pt x="2813616" y="2548051"/>
                  </a:lnTo>
                  <a:lnTo>
                    <a:pt x="2857355" y="2540996"/>
                  </a:lnTo>
                  <a:lnTo>
                    <a:pt x="2895343" y="2521352"/>
                  </a:lnTo>
                  <a:lnTo>
                    <a:pt x="2925299" y="2491396"/>
                  </a:lnTo>
                  <a:lnTo>
                    <a:pt x="2944944" y="2453408"/>
                  </a:lnTo>
                  <a:lnTo>
                    <a:pt x="2951999" y="2409668"/>
                  </a:lnTo>
                  <a:lnTo>
                    <a:pt x="2951999" y="138383"/>
                  </a:lnTo>
                  <a:lnTo>
                    <a:pt x="2944944" y="94643"/>
                  </a:lnTo>
                  <a:lnTo>
                    <a:pt x="2925299" y="56655"/>
                  </a:lnTo>
                  <a:lnTo>
                    <a:pt x="2895343" y="26699"/>
                  </a:lnTo>
                  <a:lnTo>
                    <a:pt x="2857355" y="7054"/>
                  </a:lnTo>
                  <a:lnTo>
                    <a:pt x="2813616" y="0"/>
                  </a:lnTo>
                  <a:close/>
                </a:path>
              </a:pathLst>
            </a:custGeom>
            <a:solidFill>
              <a:srgbClr val="FDEA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85" name="object 9">
              <a:extLst>
                <a:ext uri="{FF2B5EF4-FFF2-40B4-BE49-F238E27FC236}">
                  <a16:creationId xmlns:a16="http://schemas.microsoft.com/office/drawing/2014/main" id="{04E4B579-81B9-4276-8AC2-038EE56D8FEB}"/>
                </a:ext>
              </a:extLst>
            </p:cNvPr>
            <p:cNvSpPr/>
            <p:nvPr/>
          </p:nvSpPr>
          <p:spPr>
            <a:xfrm>
              <a:off x="3144000" y="1166321"/>
              <a:ext cx="2952115" cy="2548255"/>
            </a:xfrm>
            <a:custGeom>
              <a:avLst/>
              <a:gdLst/>
              <a:ahLst/>
              <a:cxnLst/>
              <a:rect l="l" t="t" r="r" b="b"/>
              <a:pathLst>
                <a:path w="2952115" h="2548254">
                  <a:moveTo>
                    <a:pt x="0" y="138383"/>
                  </a:moveTo>
                  <a:lnTo>
                    <a:pt x="7054" y="94643"/>
                  </a:lnTo>
                  <a:lnTo>
                    <a:pt x="26699" y="56655"/>
                  </a:lnTo>
                  <a:lnTo>
                    <a:pt x="56655" y="26699"/>
                  </a:lnTo>
                  <a:lnTo>
                    <a:pt x="94643" y="7054"/>
                  </a:lnTo>
                  <a:lnTo>
                    <a:pt x="138383" y="0"/>
                  </a:lnTo>
                  <a:lnTo>
                    <a:pt x="2813617" y="0"/>
                  </a:lnTo>
                  <a:lnTo>
                    <a:pt x="2857356" y="7054"/>
                  </a:lnTo>
                  <a:lnTo>
                    <a:pt x="2895344" y="26699"/>
                  </a:lnTo>
                  <a:lnTo>
                    <a:pt x="2925300" y="56655"/>
                  </a:lnTo>
                  <a:lnTo>
                    <a:pt x="2944945" y="94643"/>
                  </a:lnTo>
                  <a:lnTo>
                    <a:pt x="2952000" y="138383"/>
                  </a:lnTo>
                  <a:lnTo>
                    <a:pt x="2952000" y="2409669"/>
                  </a:lnTo>
                  <a:lnTo>
                    <a:pt x="2944945" y="2453408"/>
                  </a:lnTo>
                  <a:lnTo>
                    <a:pt x="2925300" y="2491396"/>
                  </a:lnTo>
                  <a:lnTo>
                    <a:pt x="2895344" y="2521352"/>
                  </a:lnTo>
                  <a:lnTo>
                    <a:pt x="2857356" y="2540997"/>
                  </a:lnTo>
                  <a:lnTo>
                    <a:pt x="2813617" y="2548052"/>
                  </a:lnTo>
                  <a:lnTo>
                    <a:pt x="138383" y="2548052"/>
                  </a:lnTo>
                  <a:lnTo>
                    <a:pt x="94643" y="2540997"/>
                  </a:lnTo>
                  <a:lnTo>
                    <a:pt x="56655" y="2521352"/>
                  </a:lnTo>
                  <a:lnTo>
                    <a:pt x="26699" y="2491396"/>
                  </a:lnTo>
                  <a:lnTo>
                    <a:pt x="7054" y="2453408"/>
                  </a:lnTo>
                  <a:lnTo>
                    <a:pt x="0" y="2409669"/>
                  </a:lnTo>
                  <a:lnTo>
                    <a:pt x="0" y="138383"/>
                  </a:lnTo>
                  <a:close/>
                </a:path>
              </a:pathLst>
            </a:custGeom>
            <a:ln w="508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86" name="object 10">
            <a:extLst>
              <a:ext uri="{FF2B5EF4-FFF2-40B4-BE49-F238E27FC236}">
                <a16:creationId xmlns:a16="http://schemas.microsoft.com/office/drawing/2014/main" id="{8540FDA5-2E9E-4C34-926B-290F75211616}"/>
              </a:ext>
            </a:extLst>
          </p:cNvPr>
          <p:cNvSpPr txBox="1"/>
          <p:nvPr/>
        </p:nvSpPr>
        <p:spPr>
          <a:xfrm>
            <a:off x="3323012" y="1398523"/>
            <a:ext cx="2594610" cy="874598"/>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10" normalizeH="0" baseline="0" noProof="0" dirty="0">
                <a:ln>
                  <a:noFill/>
                </a:ln>
                <a:solidFill>
                  <a:srgbClr val="984807"/>
                </a:solidFill>
                <a:effectLst/>
                <a:uLnTx/>
                <a:uFillTx/>
                <a:latin typeface="微軟正黑體" panose="020B0604030504040204" pitchFamily="34" charset="-120"/>
                <a:ea typeface="微軟正黑體" panose="020B0604030504040204" pitchFamily="34" charset="-120"/>
                <a:cs typeface="Arial"/>
              </a:rPr>
              <a:t>B.</a:t>
            </a:r>
            <a:r>
              <a:rPr kumimoji="0" sz="2400" b="1" i="0" u="none" strike="noStrike" kern="0" cap="none" spc="-15" normalizeH="0" baseline="0" noProof="0" dirty="0">
                <a:ln>
                  <a:noFill/>
                </a:ln>
                <a:solidFill>
                  <a:srgbClr val="984807"/>
                </a:solidFill>
                <a:effectLst/>
                <a:uLnTx/>
                <a:uFillTx/>
                <a:latin typeface="微軟正黑體" panose="020B0604030504040204" pitchFamily="34" charset="-120"/>
                <a:ea typeface="微軟正黑體" panose="020B0604030504040204" pitchFamily="34" charset="-120"/>
                <a:cs typeface="微軟正黑體"/>
              </a:rPr>
              <a:t>健康樂活</a:t>
            </a:r>
            <a:endParaRPr kumimoji="0" sz="2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李宗銘</a:t>
            </a:r>
            <a:r>
              <a:rPr kumimoji="0" sz="1400" b="1" i="0" u="none" strike="noStrike" kern="0" cap="none" spc="45"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協理 </a:t>
            </a:r>
            <a:r>
              <a:rPr kumimoji="0" sz="18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微軟正黑體"/>
              </a:rPr>
              <a:t>莊曜宇</a:t>
            </a:r>
            <a:r>
              <a:rPr kumimoji="0" sz="14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微軟正黑體"/>
              </a:rPr>
              <a:t>所長</a:t>
            </a:r>
            <a:r>
              <a:rPr kumimoji="0" sz="1400" b="1" i="0" u="none" strike="noStrike" kern="0" cap="none" spc="-1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Arial"/>
              </a:rPr>
              <a:t>(</a:t>
            </a:r>
            <a:r>
              <a:rPr kumimoji="0" sz="14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微軟正黑體"/>
              </a:rPr>
              <a:t>副</a:t>
            </a:r>
            <a:r>
              <a:rPr kumimoji="0" sz="1400" b="1" i="0" u="none" strike="noStrike" kern="0" cap="none" spc="-5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Arial"/>
              </a:rPr>
              <a:t>)</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p:txBody>
      </p:sp>
      <p:grpSp>
        <p:nvGrpSpPr>
          <p:cNvPr id="87" name="object 11">
            <a:extLst>
              <a:ext uri="{FF2B5EF4-FFF2-40B4-BE49-F238E27FC236}">
                <a16:creationId xmlns:a16="http://schemas.microsoft.com/office/drawing/2014/main" id="{32FD6359-610C-4521-B154-2C472B5AF49C}"/>
              </a:ext>
            </a:extLst>
          </p:cNvPr>
          <p:cNvGrpSpPr/>
          <p:nvPr/>
        </p:nvGrpSpPr>
        <p:grpSpPr>
          <a:xfrm>
            <a:off x="6068045" y="1140921"/>
            <a:ext cx="3002915" cy="2599055"/>
            <a:chOff x="6068045" y="1140921"/>
            <a:chExt cx="3002915" cy="2599055"/>
          </a:xfrm>
        </p:grpSpPr>
        <p:sp>
          <p:nvSpPr>
            <p:cNvPr id="88" name="object 12">
              <a:extLst>
                <a:ext uri="{FF2B5EF4-FFF2-40B4-BE49-F238E27FC236}">
                  <a16:creationId xmlns:a16="http://schemas.microsoft.com/office/drawing/2014/main" id="{6F941771-7BCD-493F-905F-DD7DE99B48B6}"/>
                </a:ext>
              </a:extLst>
            </p:cNvPr>
            <p:cNvSpPr/>
            <p:nvPr/>
          </p:nvSpPr>
          <p:spPr>
            <a:xfrm>
              <a:off x="6093445" y="1166321"/>
              <a:ext cx="2952115" cy="2548255"/>
            </a:xfrm>
            <a:custGeom>
              <a:avLst/>
              <a:gdLst/>
              <a:ahLst/>
              <a:cxnLst/>
              <a:rect l="l" t="t" r="r" b="b"/>
              <a:pathLst>
                <a:path w="2952115" h="2548254">
                  <a:moveTo>
                    <a:pt x="2813616" y="0"/>
                  </a:moveTo>
                  <a:lnTo>
                    <a:pt x="138383" y="0"/>
                  </a:lnTo>
                  <a:lnTo>
                    <a:pt x="94643" y="7054"/>
                  </a:lnTo>
                  <a:lnTo>
                    <a:pt x="56655" y="26699"/>
                  </a:lnTo>
                  <a:lnTo>
                    <a:pt x="26699" y="56655"/>
                  </a:lnTo>
                  <a:lnTo>
                    <a:pt x="7054" y="94643"/>
                  </a:lnTo>
                  <a:lnTo>
                    <a:pt x="0" y="138383"/>
                  </a:lnTo>
                  <a:lnTo>
                    <a:pt x="0" y="2409668"/>
                  </a:lnTo>
                  <a:lnTo>
                    <a:pt x="7054" y="2453408"/>
                  </a:lnTo>
                  <a:lnTo>
                    <a:pt x="26699" y="2491396"/>
                  </a:lnTo>
                  <a:lnTo>
                    <a:pt x="56655" y="2521352"/>
                  </a:lnTo>
                  <a:lnTo>
                    <a:pt x="94643" y="2540996"/>
                  </a:lnTo>
                  <a:lnTo>
                    <a:pt x="138383" y="2548051"/>
                  </a:lnTo>
                  <a:lnTo>
                    <a:pt x="2813616" y="2548051"/>
                  </a:lnTo>
                  <a:lnTo>
                    <a:pt x="2857356" y="2540996"/>
                  </a:lnTo>
                  <a:lnTo>
                    <a:pt x="2895343" y="2521352"/>
                  </a:lnTo>
                  <a:lnTo>
                    <a:pt x="2925299" y="2491396"/>
                  </a:lnTo>
                  <a:lnTo>
                    <a:pt x="2944944" y="2453408"/>
                  </a:lnTo>
                  <a:lnTo>
                    <a:pt x="2951999" y="2409668"/>
                  </a:lnTo>
                  <a:lnTo>
                    <a:pt x="2951999" y="138383"/>
                  </a:lnTo>
                  <a:lnTo>
                    <a:pt x="2944944" y="94643"/>
                  </a:lnTo>
                  <a:lnTo>
                    <a:pt x="2925299" y="56655"/>
                  </a:lnTo>
                  <a:lnTo>
                    <a:pt x="2895343" y="26699"/>
                  </a:lnTo>
                  <a:lnTo>
                    <a:pt x="2857356" y="7054"/>
                  </a:lnTo>
                  <a:lnTo>
                    <a:pt x="2813616" y="0"/>
                  </a:lnTo>
                  <a:close/>
                </a:path>
              </a:pathLst>
            </a:custGeom>
            <a:solidFill>
              <a:srgbClr val="EBF1D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89" name="object 13">
              <a:extLst>
                <a:ext uri="{FF2B5EF4-FFF2-40B4-BE49-F238E27FC236}">
                  <a16:creationId xmlns:a16="http://schemas.microsoft.com/office/drawing/2014/main" id="{E57DA3C0-A96F-48C3-B9B6-8AE6BE77D30E}"/>
                </a:ext>
              </a:extLst>
            </p:cNvPr>
            <p:cNvSpPr/>
            <p:nvPr/>
          </p:nvSpPr>
          <p:spPr>
            <a:xfrm>
              <a:off x="6093445" y="1166321"/>
              <a:ext cx="2952115" cy="2548255"/>
            </a:xfrm>
            <a:custGeom>
              <a:avLst/>
              <a:gdLst/>
              <a:ahLst/>
              <a:cxnLst/>
              <a:rect l="l" t="t" r="r" b="b"/>
              <a:pathLst>
                <a:path w="2952115" h="2548254">
                  <a:moveTo>
                    <a:pt x="0" y="138383"/>
                  </a:moveTo>
                  <a:lnTo>
                    <a:pt x="7054" y="94643"/>
                  </a:lnTo>
                  <a:lnTo>
                    <a:pt x="26699" y="56655"/>
                  </a:lnTo>
                  <a:lnTo>
                    <a:pt x="56655" y="26699"/>
                  </a:lnTo>
                  <a:lnTo>
                    <a:pt x="94643" y="7054"/>
                  </a:lnTo>
                  <a:lnTo>
                    <a:pt x="138383" y="0"/>
                  </a:lnTo>
                  <a:lnTo>
                    <a:pt x="2813617" y="0"/>
                  </a:lnTo>
                  <a:lnTo>
                    <a:pt x="2857356" y="7054"/>
                  </a:lnTo>
                  <a:lnTo>
                    <a:pt x="2895344" y="26699"/>
                  </a:lnTo>
                  <a:lnTo>
                    <a:pt x="2925300" y="56655"/>
                  </a:lnTo>
                  <a:lnTo>
                    <a:pt x="2944945" y="94643"/>
                  </a:lnTo>
                  <a:lnTo>
                    <a:pt x="2952000" y="138383"/>
                  </a:lnTo>
                  <a:lnTo>
                    <a:pt x="2952000" y="2409669"/>
                  </a:lnTo>
                  <a:lnTo>
                    <a:pt x="2944945" y="2453408"/>
                  </a:lnTo>
                  <a:lnTo>
                    <a:pt x="2925300" y="2491396"/>
                  </a:lnTo>
                  <a:lnTo>
                    <a:pt x="2895344" y="2521352"/>
                  </a:lnTo>
                  <a:lnTo>
                    <a:pt x="2857356" y="2540997"/>
                  </a:lnTo>
                  <a:lnTo>
                    <a:pt x="2813617" y="2548052"/>
                  </a:lnTo>
                  <a:lnTo>
                    <a:pt x="138383" y="2548052"/>
                  </a:lnTo>
                  <a:lnTo>
                    <a:pt x="94643" y="2540997"/>
                  </a:lnTo>
                  <a:lnTo>
                    <a:pt x="56655" y="2521352"/>
                  </a:lnTo>
                  <a:lnTo>
                    <a:pt x="26699" y="2491396"/>
                  </a:lnTo>
                  <a:lnTo>
                    <a:pt x="7054" y="2453408"/>
                  </a:lnTo>
                  <a:lnTo>
                    <a:pt x="0" y="2409669"/>
                  </a:lnTo>
                  <a:lnTo>
                    <a:pt x="0" y="138383"/>
                  </a:lnTo>
                  <a:close/>
                </a:path>
              </a:pathLst>
            </a:custGeom>
            <a:ln w="508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90" name="object 14">
            <a:extLst>
              <a:ext uri="{FF2B5EF4-FFF2-40B4-BE49-F238E27FC236}">
                <a16:creationId xmlns:a16="http://schemas.microsoft.com/office/drawing/2014/main" id="{594335A9-D080-40C9-909B-2FD521336AB8}"/>
              </a:ext>
            </a:extLst>
          </p:cNvPr>
          <p:cNvSpPr txBox="1"/>
          <p:nvPr/>
        </p:nvSpPr>
        <p:spPr>
          <a:xfrm>
            <a:off x="6331196" y="1398523"/>
            <a:ext cx="2476500" cy="665480"/>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1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Arial"/>
              </a:rPr>
              <a:t>C.</a:t>
            </a:r>
            <a:r>
              <a:rPr kumimoji="0" sz="2400" b="1" i="0" u="none" strike="noStrike" kern="0" cap="none" spc="-15"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永續環境</a:t>
            </a:r>
            <a:endParaRPr kumimoji="0" sz="2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err="1">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胡竹生</a:t>
            </a:r>
            <a:r>
              <a:rPr kumimoji="0" sz="1400" b="1" i="0" u="none" strike="noStrike" kern="0" cap="none" spc="35" normalizeH="0" baseline="0" noProof="0" dirty="0" err="1">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副院長</a:t>
            </a:r>
            <a:r>
              <a:rPr kumimoji="0" sz="1400" b="1" i="0" u="none" strike="noStrike" kern="0" cap="none" spc="35"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91" name="object 15">
            <a:extLst>
              <a:ext uri="{FF2B5EF4-FFF2-40B4-BE49-F238E27FC236}">
                <a16:creationId xmlns:a16="http://schemas.microsoft.com/office/drawing/2014/main" id="{3C9C0AC9-3649-49C8-86D6-E13ABC75E3F0}"/>
              </a:ext>
            </a:extLst>
          </p:cNvPr>
          <p:cNvGrpSpPr/>
          <p:nvPr/>
        </p:nvGrpSpPr>
        <p:grpSpPr>
          <a:xfrm>
            <a:off x="9017491" y="1140921"/>
            <a:ext cx="3002915" cy="2599055"/>
            <a:chOff x="9017491" y="1140921"/>
            <a:chExt cx="3002915" cy="2599055"/>
          </a:xfrm>
        </p:grpSpPr>
        <p:sp>
          <p:nvSpPr>
            <p:cNvPr id="92" name="object 16">
              <a:extLst>
                <a:ext uri="{FF2B5EF4-FFF2-40B4-BE49-F238E27FC236}">
                  <a16:creationId xmlns:a16="http://schemas.microsoft.com/office/drawing/2014/main" id="{782984FC-E5ED-44D8-B192-E4C4428F5949}"/>
                </a:ext>
              </a:extLst>
            </p:cNvPr>
            <p:cNvSpPr/>
            <p:nvPr/>
          </p:nvSpPr>
          <p:spPr>
            <a:xfrm>
              <a:off x="9042891" y="1166321"/>
              <a:ext cx="2952115" cy="2548255"/>
            </a:xfrm>
            <a:custGeom>
              <a:avLst/>
              <a:gdLst/>
              <a:ahLst/>
              <a:cxnLst/>
              <a:rect l="l" t="t" r="r" b="b"/>
              <a:pathLst>
                <a:path w="2952115" h="2548254">
                  <a:moveTo>
                    <a:pt x="2813617" y="0"/>
                  </a:moveTo>
                  <a:lnTo>
                    <a:pt x="138383" y="0"/>
                  </a:lnTo>
                  <a:lnTo>
                    <a:pt x="94643" y="7054"/>
                  </a:lnTo>
                  <a:lnTo>
                    <a:pt x="56656" y="26699"/>
                  </a:lnTo>
                  <a:lnTo>
                    <a:pt x="26700" y="56655"/>
                  </a:lnTo>
                  <a:lnTo>
                    <a:pt x="7054" y="94643"/>
                  </a:lnTo>
                  <a:lnTo>
                    <a:pt x="0" y="138383"/>
                  </a:lnTo>
                  <a:lnTo>
                    <a:pt x="0" y="2409668"/>
                  </a:lnTo>
                  <a:lnTo>
                    <a:pt x="7054" y="2453408"/>
                  </a:lnTo>
                  <a:lnTo>
                    <a:pt x="26700" y="2491396"/>
                  </a:lnTo>
                  <a:lnTo>
                    <a:pt x="56656" y="2521352"/>
                  </a:lnTo>
                  <a:lnTo>
                    <a:pt x="94643" y="2540996"/>
                  </a:lnTo>
                  <a:lnTo>
                    <a:pt x="138383" y="2548051"/>
                  </a:lnTo>
                  <a:lnTo>
                    <a:pt x="2813617" y="2548051"/>
                  </a:lnTo>
                  <a:lnTo>
                    <a:pt x="2857357" y="2540996"/>
                  </a:lnTo>
                  <a:lnTo>
                    <a:pt x="2895344" y="2521352"/>
                  </a:lnTo>
                  <a:lnTo>
                    <a:pt x="2925300" y="2491396"/>
                  </a:lnTo>
                  <a:lnTo>
                    <a:pt x="2944945" y="2453408"/>
                  </a:lnTo>
                  <a:lnTo>
                    <a:pt x="2952000" y="2409668"/>
                  </a:lnTo>
                  <a:lnTo>
                    <a:pt x="2952000" y="138383"/>
                  </a:lnTo>
                  <a:lnTo>
                    <a:pt x="2944945" y="94643"/>
                  </a:lnTo>
                  <a:lnTo>
                    <a:pt x="2925300" y="56655"/>
                  </a:lnTo>
                  <a:lnTo>
                    <a:pt x="2895344" y="26699"/>
                  </a:lnTo>
                  <a:lnTo>
                    <a:pt x="2857357" y="7054"/>
                  </a:lnTo>
                  <a:lnTo>
                    <a:pt x="2813617" y="0"/>
                  </a:lnTo>
                  <a:close/>
                </a:path>
              </a:pathLst>
            </a:custGeom>
            <a:solidFill>
              <a:srgbClr val="F2DCD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93" name="object 17">
              <a:extLst>
                <a:ext uri="{FF2B5EF4-FFF2-40B4-BE49-F238E27FC236}">
                  <a16:creationId xmlns:a16="http://schemas.microsoft.com/office/drawing/2014/main" id="{1558E85E-D454-4306-A7EC-9805A31B46E4}"/>
                </a:ext>
              </a:extLst>
            </p:cNvPr>
            <p:cNvSpPr/>
            <p:nvPr/>
          </p:nvSpPr>
          <p:spPr>
            <a:xfrm>
              <a:off x="9042891" y="1166321"/>
              <a:ext cx="2952115" cy="2548255"/>
            </a:xfrm>
            <a:custGeom>
              <a:avLst/>
              <a:gdLst/>
              <a:ahLst/>
              <a:cxnLst/>
              <a:rect l="l" t="t" r="r" b="b"/>
              <a:pathLst>
                <a:path w="2952115" h="2548254">
                  <a:moveTo>
                    <a:pt x="0" y="138383"/>
                  </a:moveTo>
                  <a:lnTo>
                    <a:pt x="7054" y="94643"/>
                  </a:lnTo>
                  <a:lnTo>
                    <a:pt x="26699" y="56655"/>
                  </a:lnTo>
                  <a:lnTo>
                    <a:pt x="56655" y="26699"/>
                  </a:lnTo>
                  <a:lnTo>
                    <a:pt x="94643" y="7054"/>
                  </a:lnTo>
                  <a:lnTo>
                    <a:pt x="138383" y="0"/>
                  </a:lnTo>
                  <a:lnTo>
                    <a:pt x="2813617" y="0"/>
                  </a:lnTo>
                  <a:lnTo>
                    <a:pt x="2857356" y="7054"/>
                  </a:lnTo>
                  <a:lnTo>
                    <a:pt x="2895344" y="26699"/>
                  </a:lnTo>
                  <a:lnTo>
                    <a:pt x="2925300" y="56655"/>
                  </a:lnTo>
                  <a:lnTo>
                    <a:pt x="2944945" y="94643"/>
                  </a:lnTo>
                  <a:lnTo>
                    <a:pt x="2952000" y="138383"/>
                  </a:lnTo>
                  <a:lnTo>
                    <a:pt x="2952000" y="2409669"/>
                  </a:lnTo>
                  <a:lnTo>
                    <a:pt x="2944945" y="2453408"/>
                  </a:lnTo>
                  <a:lnTo>
                    <a:pt x="2925300" y="2491396"/>
                  </a:lnTo>
                  <a:lnTo>
                    <a:pt x="2895344" y="2521352"/>
                  </a:lnTo>
                  <a:lnTo>
                    <a:pt x="2857356" y="2540997"/>
                  </a:lnTo>
                  <a:lnTo>
                    <a:pt x="2813617" y="2548052"/>
                  </a:lnTo>
                  <a:lnTo>
                    <a:pt x="138383" y="2548052"/>
                  </a:lnTo>
                  <a:lnTo>
                    <a:pt x="94643" y="2540997"/>
                  </a:lnTo>
                  <a:lnTo>
                    <a:pt x="56655" y="2521352"/>
                  </a:lnTo>
                  <a:lnTo>
                    <a:pt x="26699" y="2491396"/>
                  </a:lnTo>
                  <a:lnTo>
                    <a:pt x="7054" y="2453408"/>
                  </a:lnTo>
                  <a:lnTo>
                    <a:pt x="0" y="2409669"/>
                  </a:lnTo>
                  <a:lnTo>
                    <a:pt x="0" y="138383"/>
                  </a:lnTo>
                  <a:close/>
                </a:path>
              </a:pathLst>
            </a:custGeom>
            <a:ln w="508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94" name="object 18">
            <a:extLst>
              <a:ext uri="{FF2B5EF4-FFF2-40B4-BE49-F238E27FC236}">
                <a16:creationId xmlns:a16="http://schemas.microsoft.com/office/drawing/2014/main" id="{A46DCAD8-6FDF-45A3-8B8A-28DE2747605E}"/>
              </a:ext>
            </a:extLst>
          </p:cNvPr>
          <p:cNvSpPr txBox="1"/>
          <p:nvPr/>
        </p:nvSpPr>
        <p:spPr>
          <a:xfrm>
            <a:off x="9744192" y="1398523"/>
            <a:ext cx="1549400" cy="665480"/>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1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Arial"/>
              </a:rPr>
              <a:t>D.</a:t>
            </a:r>
            <a:r>
              <a:rPr kumimoji="0" sz="2400" b="1" i="0" u="none" strike="noStrike" kern="0" cap="none" spc="-15"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韌性社會</a:t>
            </a:r>
            <a:endParaRPr kumimoji="0" sz="2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胡竹生</a:t>
            </a:r>
            <a:r>
              <a:rPr kumimoji="0" sz="14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副院長</a:t>
            </a:r>
            <a:endParaRPr kumimoji="0" sz="1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95" name="object 19">
            <a:extLst>
              <a:ext uri="{FF2B5EF4-FFF2-40B4-BE49-F238E27FC236}">
                <a16:creationId xmlns:a16="http://schemas.microsoft.com/office/drawing/2014/main" id="{5B4790FE-7937-4AD3-8144-D2C382EB0B23}"/>
              </a:ext>
            </a:extLst>
          </p:cNvPr>
          <p:cNvGrpSpPr/>
          <p:nvPr/>
        </p:nvGrpSpPr>
        <p:grpSpPr>
          <a:xfrm>
            <a:off x="169153" y="3716830"/>
            <a:ext cx="11851640" cy="1957070"/>
            <a:chOff x="169153" y="3716830"/>
            <a:chExt cx="11851640" cy="1957070"/>
          </a:xfrm>
        </p:grpSpPr>
        <p:sp>
          <p:nvSpPr>
            <p:cNvPr id="96" name="object 20">
              <a:extLst>
                <a:ext uri="{FF2B5EF4-FFF2-40B4-BE49-F238E27FC236}">
                  <a16:creationId xmlns:a16="http://schemas.microsoft.com/office/drawing/2014/main" id="{6810146B-B1EE-4831-B066-69857F811F09}"/>
                </a:ext>
              </a:extLst>
            </p:cNvPr>
            <p:cNvSpPr/>
            <p:nvPr/>
          </p:nvSpPr>
          <p:spPr>
            <a:xfrm>
              <a:off x="194553" y="3742230"/>
              <a:ext cx="11800840" cy="1906270"/>
            </a:xfrm>
            <a:custGeom>
              <a:avLst/>
              <a:gdLst/>
              <a:ahLst/>
              <a:cxnLst/>
              <a:rect l="l" t="t" r="r" b="b"/>
              <a:pathLst>
                <a:path w="11800840" h="1906270">
                  <a:moveTo>
                    <a:pt x="11696839" y="0"/>
                  </a:moveTo>
                  <a:lnTo>
                    <a:pt x="103498" y="0"/>
                  </a:lnTo>
                  <a:lnTo>
                    <a:pt x="63212" y="8133"/>
                  </a:lnTo>
                  <a:lnTo>
                    <a:pt x="30313" y="30313"/>
                  </a:lnTo>
                  <a:lnTo>
                    <a:pt x="8133" y="63211"/>
                  </a:lnTo>
                  <a:lnTo>
                    <a:pt x="0" y="103497"/>
                  </a:lnTo>
                  <a:lnTo>
                    <a:pt x="0" y="1802263"/>
                  </a:lnTo>
                  <a:lnTo>
                    <a:pt x="8133" y="1842549"/>
                  </a:lnTo>
                  <a:lnTo>
                    <a:pt x="30313" y="1875447"/>
                  </a:lnTo>
                  <a:lnTo>
                    <a:pt x="63212" y="1897628"/>
                  </a:lnTo>
                  <a:lnTo>
                    <a:pt x="103498" y="1905761"/>
                  </a:lnTo>
                  <a:lnTo>
                    <a:pt x="11696839" y="1905761"/>
                  </a:lnTo>
                  <a:lnTo>
                    <a:pt x="11737125" y="1897628"/>
                  </a:lnTo>
                  <a:lnTo>
                    <a:pt x="11770023" y="1875447"/>
                  </a:lnTo>
                  <a:lnTo>
                    <a:pt x="11792203" y="1842549"/>
                  </a:lnTo>
                  <a:lnTo>
                    <a:pt x="11800336" y="1802263"/>
                  </a:lnTo>
                  <a:lnTo>
                    <a:pt x="11800336" y="103497"/>
                  </a:lnTo>
                  <a:lnTo>
                    <a:pt x="11792203" y="63211"/>
                  </a:lnTo>
                  <a:lnTo>
                    <a:pt x="11770023" y="30313"/>
                  </a:lnTo>
                  <a:lnTo>
                    <a:pt x="11737125" y="8133"/>
                  </a:lnTo>
                  <a:lnTo>
                    <a:pt x="11696839" y="0"/>
                  </a:lnTo>
                  <a:close/>
                </a:path>
              </a:pathLst>
            </a:custGeom>
            <a:solidFill>
              <a:srgbClr val="E6E0E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97" name="object 21">
              <a:extLst>
                <a:ext uri="{FF2B5EF4-FFF2-40B4-BE49-F238E27FC236}">
                  <a16:creationId xmlns:a16="http://schemas.microsoft.com/office/drawing/2014/main" id="{9CE17EDE-7EA1-41EC-BA72-A379C27C9281}"/>
                </a:ext>
              </a:extLst>
            </p:cNvPr>
            <p:cNvSpPr/>
            <p:nvPr/>
          </p:nvSpPr>
          <p:spPr>
            <a:xfrm>
              <a:off x="194553" y="3742230"/>
              <a:ext cx="11800840" cy="1906270"/>
            </a:xfrm>
            <a:custGeom>
              <a:avLst/>
              <a:gdLst/>
              <a:ahLst/>
              <a:cxnLst/>
              <a:rect l="l" t="t" r="r" b="b"/>
              <a:pathLst>
                <a:path w="11800840" h="1906270">
                  <a:moveTo>
                    <a:pt x="0" y="103498"/>
                  </a:moveTo>
                  <a:lnTo>
                    <a:pt x="8133" y="63212"/>
                  </a:lnTo>
                  <a:lnTo>
                    <a:pt x="30313" y="30313"/>
                  </a:lnTo>
                  <a:lnTo>
                    <a:pt x="63212" y="8133"/>
                  </a:lnTo>
                  <a:lnTo>
                    <a:pt x="103498" y="0"/>
                  </a:lnTo>
                  <a:lnTo>
                    <a:pt x="11696840" y="0"/>
                  </a:lnTo>
                  <a:lnTo>
                    <a:pt x="11737126" y="8133"/>
                  </a:lnTo>
                  <a:lnTo>
                    <a:pt x="11770024" y="30313"/>
                  </a:lnTo>
                  <a:lnTo>
                    <a:pt x="11792204" y="63212"/>
                  </a:lnTo>
                  <a:lnTo>
                    <a:pt x="11800338" y="103498"/>
                  </a:lnTo>
                  <a:lnTo>
                    <a:pt x="11800338" y="1802264"/>
                  </a:lnTo>
                  <a:lnTo>
                    <a:pt x="11792204" y="1842549"/>
                  </a:lnTo>
                  <a:lnTo>
                    <a:pt x="11770024" y="1875448"/>
                  </a:lnTo>
                  <a:lnTo>
                    <a:pt x="11737126" y="1897628"/>
                  </a:lnTo>
                  <a:lnTo>
                    <a:pt x="11696840" y="1905762"/>
                  </a:lnTo>
                  <a:lnTo>
                    <a:pt x="103498" y="1905762"/>
                  </a:lnTo>
                  <a:lnTo>
                    <a:pt x="63212" y="1897628"/>
                  </a:lnTo>
                  <a:lnTo>
                    <a:pt x="30313" y="1875448"/>
                  </a:lnTo>
                  <a:lnTo>
                    <a:pt x="8133" y="1842549"/>
                  </a:lnTo>
                  <a:lnTo>
                    <a:pt x="0" y="1802264"/>
                  </a:lnTo>
                  <a:lnTo>
                    <a:pt x="0" y="103498"/>
                  </a:lnTo>
                  <a:close/>
                </a:path>
              </a:pathLst>
            </a:custGeom>
            <a:ln w="508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98" name="object 22">
            <a:extLst>
              <a:ext uri="{FF2B5EF4-FFF2-40B4-BE49-F238E27FC236}">
                <a16:creationId xmlns:a16="http://schemas.microsoft.com/office/drawing/2014/main" id="{02914FE8-2A42-453A-9B8A-71B718C805E9}"/>
              </a:ext>
            </a:extLst>
          </p:cNvPr>
          <p:cNvSpPr txBox="1"/>
          <p:nvPr/>
        </p:nvSpPr>
        <p:spPr>
          <a:xfrm>
            <a:off x="4449278" y="3748532"/>
            <a:ext cx="3291840" cy="874598"/>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2400" b="1" i="0" u="none" strike="noStrike" kern="0" cap="none" spc="-10"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Arial"/>
              </a:rPr>
              <a:t>T.</a:t>
            </a:r>
            <a:r>
              <a:rPr kumimoji="0" sz="2400" b="1" i="0" u="none" strike="noStrike" kern="0" cap="none" spc="-10"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微軟正黑體"/>
              </a:rPr>
              <a:t>智慧化致能技術</a:t>
            </a:r>
            <a:endParaRPr kumimoji="0" sz="2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微軟正黑體"/>
              </a:rPr>
              <a:t>吳志毅</a:t>
            </a:r>
            <a:r>
              <a:rPr kumimoji="0" sz="14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微軟正黑體"/>
              </a:rPr>
              <a:t>資深技術專家 </a:t>
            </a:r>
            <a:r>
              <a:rPr kumimoji="0" sz="18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微軟正黑體"/>
              </a:rPr>
              <a:t>丁邦安</a:t>
            </a:r>
            <a:r>
              <a:rPr kumimoji="0" sz="14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微軟正黑體"/>
              </a:rPr>
              <a:t>所長</a:t>
            </a:r>
            <a:r>
              <a:rPr kumimoji="0" sz="1400" b="1" i="0" u="none" strike="noStrike" kern="0" cap="none" spc="-1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Arial"/>
              </a:rPr>
              <a:t>(</a:t>
            </a:r>
            <a:r>
              <a:rPr kumimoji="0" sz="1400" b="1" i="0" u="none" strike="noStrike" kern="0" cap="none" spc="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微軟正黑體"/>
              </a:rPr>
              <a:t>副</a:t>
            </a:r>
            <a:r>
              <a:rPr kumimoji="0" sz="1400" b="1" i="0" u="none" strike="noStrike" kern="0" cap="none" spc="-50" normalizeH="0" baseline="0" noProof="0" dirty="0">
                <a:ln>
                  <a:noFill/>
                </a:ln>
                <a:solidFill>
                  <a:srgbClr val="171616"/>
                </a:solidFill>
                <a:effectLst/>
                <a:uLnTx/>
                <a:uFillTx/>
                <a:latin typeface="微軟正黑體" panose="020B0604030504040204" pitchFamily="34" charset="-120"/>
                <a:ea typeface="微軟正黑體" panose="020B0604030504040204" pitchFamily="34" charset="-120"/>
                <a:cs typeface="Arial"/>
              </a:rPr>
              <a:t>)</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p:txBody>
      </p:sp>
      <p:grpSp>
        <p:nvGrpSpPr>
          <p:cNvPr id="99" name="object 23">
            <a:extLst>
              <a:ext uri="{FF2B5EF4-FFF2-40B4-BE49-F238E27FC236}">
                <a16:creationId xmlns:a16="http://schemas.microsoft.com/office/drawing/2014/main" id="{EF12DC04-D045-458D-A849-830C787578DD}"/>
              </a:ext>
            </a:extLst>
          </p:cNvPr>
          <p:cNvGrpSpPr/>
          <p:nvPr/>
        </p:nvGrpSpPr>
        <p:grpSpPr>
          <a:xfrm>
            <a:off x="308034" y="2103895"/>
            <a:ext cx="909955" cy="1449705"/>
            <a:chOff x="308034" y="2103895"/>
            <a:chExt cx="909955" cy="1449705"/>
          </a:xfrm>
        </p:grpSpPr>
        <p:sp>
          <p:nvSpPr>
            <p:cNvPr id="100" name="object 24">
              <a:extLst>
                <a:ext uri="{FF2B5EF4-FFF2-40B4-BE49-F238E27FC236}">
                  <a16:creationId xmlns:a16="http://schemas.microsoft.com/office/drawing/2014/main" id="{5837DB2F-A401-4ABD-B276-BA62DBA7097D}"/>
                </a:ext>
              </a:extLst>
            </p:cNvPr>
            <p:cNvSpPr/>
            <p:nvPr/>
          </p:nvSpPr>
          <p:spPr>
            <a:xfrm>
              <a:off x="312796" y="2108658"/>
              <a:ext cx="900430" cy="1440180"/>
            </a:xfrm>
            <a:custGeom>
              <a:avLst/>
              <a:gdLst/>
              <a:ahLst/>
              <a:cxnLst/>
              <a:rect l="l" t="t" r="r" b="b"/>
              <a:pathLst>
                <a:path w="900430" h="1440179">
                  <a:moveTo>
                    <a:pt x="795563" y="0"/>
                  </a:moveTo>
                  <a:lnTo>
                    <a:pt x="104436" y="0"/>
                  </a:lnTo>
                  <a:lnTo>
                    <a:pt x="63784" y="8207"/>
                  </a:lnTo>
                  <a:lnTo>
                    <a:pt x="30588" y="30588"/>
                  </a:lnTo>
                  <a:lnTo>
                    <a:pt x="8207" y="63784"/>
                  </a:lnTo>
                  <a:lnTo>
                    <a:pt x="0" y="104435"/>
                  </a:lnTo>
                  <a:lnTo>
                    <a:pt x="0" y="1335563"/>
                  </a:lnTo>
                  <a:lnTo>
                    <a:pt x="8207" y="1376214"/>
                  </a:lnTo>
                  <a:lnTo>
                    <a:pt x="30588" y="1409411"/>
                  </a:lnTo>
                  <a:lnTo>
                    <a:pt x="63784" y="1431792"/>
                  </a:lnTo>
                  <a:lnTo>
                    <a:pt x="104436" y="1439999"/>
                  </a:lnTo>
                  <a:lnTo>
                    <a:pt x="795563" y="1439999"/>
                  </a:lnTo>
                  <a:lnTo>
                    <a:pt x="836215" y="1431792"/>
                  </a:lnTo>
                  <a:lnTo>
                    <a:pt x="869411" y="1409411"/>
                  </a:lnTo>
                  <a:lnTo>
                    <a:pt x="891792" y="1376214"/>
                  </a:lnTo>
                  <a:lnTo>
                    <a:pt x="899999" y="1335563"/>
                  </a:lnTo>
                  <a:lnTo>
                    <a:pt x="899999" y="104435"/>
                  </a:lnTo>
                  <a:lnTo>
                    <a:pt x="891792" y="63784"/>
                  </a:lnTo>
                  <a:lnTo>
                    <a:pt x="869411" y="30588"/>
                  </a:lnTo>
                  <a:lnTo>
                    <a:pt x="836215" y="8207"/>
                  </a:lnTo>
                  <a:lnTo>
                    <a:pt x="795563" y="0"/>
                  </a:lnTo>
                  <a:close/>
                </a:path>
              </a:pathLst>
            </a:custGeom>
            <a:solidFill>
              <a:srgbClr val="B7DEE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01" name="object 25">
              <a:extLst>
                <a:ext uri="{FF2B5EF4-FFF2-40B4-BE49-F238E27FC236}">
                  <a16:creationId xmlns:a16="http://schemas.microsoft.com/office/drawing/2014/main" id="{E3D8D6CC-6FF3-407B-98B9-7A18D6DD709B}"/>
                </a:ext>
              </a:extLst>
            </p:cNvPr>
            <p:cNvSpPr/>
            <p:nvPr/>
          </p:nvSpPr>
          <p:spPr>
            <a:xfrm>
              <a:off x="312796" y="2108658"/>
              <a:ext cx="900430" cy="1440180"/>
            </a:xfrm>
            <a:custGeom>
              <a:avLst/>
              <a:gdLst/>
              <a:ahLst/>
              <a:cxnLst/>
              <a:rect l="l" t="t" r="r" b="b"/>
              <a:pathLst>
                <a:path w="900430" h="1440179">
                  <a:moveTo>
                    <a:pt x="0" y="104436"/>
                  </a:moveTo>
                  <a:lnTo>
                    <a:pt x="8207" y="63784"/>
                  </a:lnTo>
                  <a:lnTo>
                    <a:pt x="30588" y="30588"/>
                  </a:lnTo>
                  <a:lnTo>
                    <a:pt x="63784" y="8207"/>
                  </a:lnTo>
                  <a:lnTo>
                    <a:pt x="104436" y="0"/>
                  </a:lnTo>
                  <a:lnTo>
                    <a:pt x="795563" y="0"/>
                  </a:lnTo>
                  <a:lnTo>
                    <a:pt x="836215" y="8207"/>
                  </a:lnTo>
                  <a:lnTo>
                    <a:pt x="869411" y="30588"/>
                  </a:lnTo>
                  <a:lnTo>
                    <a:pt x="891792" y="63784"/>
                  </a:lnTo>
                  <a:lnTo>
                    <a:pt x="900000" y="104436"/>
                  </a:lnTo>
                  <a:lnTo>
                    <a:pt x="900000" y="1335564"/>
                  </a:lnTo>
                  <a:lnTo>
                    <a:pt x="891792" y="1376215"/>
                  </a:lnTo>
                  <a:lnTo>
                    <a:pt x="869411" y="1409411"/>
                  </a:lnTo>
                  <a:lnTo>
                    <a:pt x="836215" y="1431792"/>
                  </a:lnTo>
                  <a:lnTo>
                    <a:pt x="795563" y="1440000"/>
                  </a:lnTo>
                  <a:lnTo>
                    <a:pt x="104436" y="1440000"/>
                  </a:lnTo>
                  <a:lnTo>
                    <a:pt x="63784" y="1431792"/>
                  </a:lnTo>
                  <a:lnTo>
                    <a:pt x="30588" y="1409411"/>
                  </a:lnTo>
                  <a:lnTo>
                    <a:pt x="8207" y="1376215"/>
                  </a:lnTo>
                  <a:lnTo>
                    <a:pt x="0" y="1335564"/>
                  </a:lnTo>
                  <a:lnTo>
                    <a:pt x="0" y="104436"/>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102" name="object 26">
            <a:extLst>
              <a:ext uri="{FF2B5EF4-FFF2-40B4-BE49-F238E27FC236}">
                <a16:creationId xmlns:a16="http://schemas.microsoft.com/office/drawing/2014/main" id="{741D77B3-29E8-4F2C-B501-E4650C532585}"/>
              </a:ext>
            </a:extLst>
          </p:cNvPr>
          <p:cNvSpPr txBox="1"/>
          <p:nvPr/>
        </p:nvSpPr>
        <p:spPr>
          <a:xfrm>
            <a:off x="483333" y="2580132"/>
            <a:ext cx="558800" cy="783548"/>
          </a:xfrm>
          <a:prstGeom prst="rect">
            <a:avLst/>
          </a:prstGeom>
        </p:spPr>
        <p:txBody>
          <a:bodyPr vert="horz" wrap="square" lIns="0" tIns="12700" rIns="0" bIns="0" rtlCol="0">
            <a:spAutoFit/>
          </a:bodyPr>
          <a:lstStyle/>
          <a:p>
            <a:pPr marL="12700" marR="5080" lvl="0" indent="88900" defTabSz="914400" eaLnBrk="1" fontAlgn="auto" latinLnBrk="0" hangingPunct="1">
              <a:lnSpc>
                <a:spcPct val="135700"/>
              </a:lnSpc>
              <a:spcBef>
                <a:spcPts val="100"/>
              </a:spcBef>
              <a:spcAft>
                <a:spcPts val="0"/>
              </a:spcAft>
              <a:buClrTx/>
              <a:buSzTx/>
              <a:buFontTx/>
              <a:buNone/>
              <a:tabLst/>
              <a:defRPr/>
            </a:pPr>
            <a:r>
              <a:rPr kumimoji="0" sz="1400" b="1" i="0" u="none" strike="noStrike" kern="0" cap="none" spc="-25" normalizeH="0" baseline="0" noProof="0" dirty="0" err="1">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服務</a:t>
            </a:r>
            <a:r>
              <a:rPr kumimoji="0" lang="zh-TW" altLang="en-US" sz="14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胡紀平</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50800" marR="0" lvl="0" indent="0" defTabSz="914400" eaLnBrk="1" fontAlgn="auto" latinLnBrk="0" hangingPunct="1">
              <a:lnSpc>
                <a:spcPct val="100000"/>
              </a:lnSpc>
              <a:spcBef>
                <a:spcPts val="30"/>
              </a:spcBef>
              <a:spcAft>
                <a:spcPts val="0"/>
              </a:spcAft>
              <a:buClrTx/>
              <a:buSzTx/>
              <a:buFontTx/>
              <a:buNone/>
              <a:tabLst/>
              <a:defRPr/>
            </a:pPr>
            <a:r>
              <a:rPr kumimoji="0" sz="12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副所長</a:t>
            </a:r>
            <a:endParaRPr kumimoji="0" sz="12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103" name="object 27">
            <a:extLst>
              <a:ext uri="{FF2B5EF4-FFF2-40B4-BE49-F238E27FC236}">
                <a16:creationId xmlns:a16="http://schemas.microsoft.com/office/drawing/2014/main" id="{92E764A6-46E6-42D3-927A-0683E2DEB2EB}"/>
              </a:ext>
            </a:extLst>
          </p:cNvPr>
          <p:cNvGrpSpPr/>
          <p:nvPr/>
        </p:nvGrpSpPr>
        <p:grpSpPr>
          <a:xfrm>
            <a:off x="1220845" y="2103895"/>
            <a:ext cx="1822450" cy="1449705"/>
            <a:chOff x="1220845" y="2103895"/>
            <a:chExt cx="1822450" cy="1449705"/>
          </a:xfrm>
        </p:grpSpPr>
        <p:sp>
          <p:nvSpPr>
            <p:cNvPr id="104" name="object 28">
              <a:extLst>
                <a:ext uri="{FF2B5EF4-FFF2-40B4-BE49-F238E27FC236}">
                  <a16:creationId xmlns:a16="http://schemas.microsoft.com/office/drawing/2014/main" id="{E975E39F-0DF0-4BF7-8E23-44B9ED3DF8BA}"/>
                </a:ext>
              </a:extLst>
            </p:cNvPr>
            <p:cNvSpPr/>
            <p:nvPr/>
          </p:nvSpPr>
          <p:spPr>
            <a:xfrm>
              <a:off x="1225607" y="2108658"/>
              <a:ext cx="900430" cy="1440180"/>
            </a:xfrm>
            <a:custGeom>
              <a:avLst/>
              <a:gdLst/>
              <a:ahLst/>
              <a:cxnLst/>
              <a:rect l="l" t="t" r="r" b="b"/>
              <a:pathLst>
                <a:path w="900430" h="1440179">
                  <a:moveTo>
                    <a:pt x="795564" y="0"/>
                  </a:moveTo>
                  <a:lnTo>
                    <a:pt x="104436" y="0"/>
                  </a:lnTo>
                  <a:lnTo>
                    <a:pt x="63785" y="8207"/>
                  </a:lnTo>
                  <a:lnTo>
                    <a:pt x="30588" y="30588"/>
                  </a:lnTo>
                  <a:lnTo>
                    <a:pt x="8207" y="63784"/>
                  </a:lnTo>
                  <a:lnTo>
                    <a:pt x="0" y="104435"/>
                  </a:lnTo>
                  <a:lnTo>
                    <a:pt x="0" y="1335563"/>
                  </a:lnTo>
                  <a:lnTo>
                    <a:pt x="8207" y="1376214"/>
                  </a:lnTo>
                  <a:lnTo>
                    <a:pt x="30588" y="1409411"/>
                  </a:lnTo>
                  <a:lnTo>
                    <a:pt x="63785" y="1431792"/>
                  </a:lnTo>
                  <a:lnTo>
                    <a:pt x="104436" y="1439999"/>
                  </a:lnTo>
                  <a:lnTo>
                    <a:pt x="795564" y="1439999"/>
                  </a:lnTo>
                  <a:lnTo>
                    <a:pt x="836215" y="1431792"/>
                  </a:lnTo>
                  <a:lnTo>
                    <a:pt x="869411" y="1409411"/>
                  </a:lnTo>
                  <a:lnTo>
                    <a:pt x="891792" y="1376214"/>
                  </a:lnTo>
                  <a:lnTo>
                    <a:pt x="899999" y="1335563"/>
                  </a:lnTo>
                  <a:lnTo>
                    <a:pt x="899999" y="104435"/>
                  </a:lnTo>
                  <a:lnTo>
                    <a:pt x="891792" y="63784"/>
                  </a:lnTo>
                  <a:lnTo>
                    <a:pt x="869411" y="30588"/>
                  </a:lnTo>
                  <a:lnTo>
                    <a:pt x="836215" y="8207"/>
                  </a:lnTo>
                  <a:lnTo>
                    <a:pt x="795564" y="0"/>
                  </a:lnTo>
                  <a:close/>
                </a:path>
              </a:pathLst>
            </a:custGeom>
            <a:solidFill>
              <a:srgbClr val="B7DEE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05" name="object 29">
              <a:extLst>
                <a:ext uri="{FF2B5EF4-FFF2-40B4-BE49-F238E27FC236}">
                  <a16:creationId xmlns:a16="http://schemas.microsoft.com/office/drawing/2014/main" id="{8316DECD-3158-4651-9621-ED816ADD5A81}"/>
                </a:ext>
              </a:extLst>
            </p:cNvPr>
            <p:cNvSpPr/>
            <p:nvPr/>
          </p:nvSpPr>
          <p:spPr>
            <a:xfrm>
              <a:off x="1225607" y="2108658"/>
              <a:ext cx="900430" cy="1440180"/>
            </a:xfrm>
            <a:custGeom>
              <a:avLst/>
              <a:gdLst/>
              <a:ahLst/>
              <a:cxnLst/>
              <a:rect l="l" t="t" r="r" b="b"/>
              <a:pathLst>
                <a:path w="900430" h="1440179">
                  <a:moveTo>
                    <a:pt x="0" y="104436"/>
                  </a:moveTo>
                  <a:lnTo>
                    <a:pt x="8207" y="63784"/>
                  </a:lnTo>
                  <a:lnTo>
                    <a:pt x="30588" y="30588"/>
                  </a:lnTo>
                  <a:lnTo>
                    <a:pt x="63784" y="8207"/>
                  </a:lnTo>
                  <a:lnTo>
                    <a:pt x="104436" y="0"/>
                  </a:lnTo>
                  <a:lnTo>
                    <a:pt x="795563" y="0"/>
                  </a:lnTo>
                  <a:lnTo>
                    <a:pt x="836215" y="8207"/>
                  </a:lnTo>
                  <a:lnTo>
                    <a:pt x="869411" y="30588"/>
                  </a:lnTo>
                  <a:lnTo>
                    <a:pt x="891792" y="63784"/>
                  </a:lnTo>
                  <a:lnTo>
                    <a:pt x="900000" y="104436"/>
                  </a:lnTo>
                  <a:lnTo>
                    <a:pt x="900000" y="1335564"/>
                  </a:lnTo>
                  <a:lnTo>
                    <a:pt x="891792" y="1376215"/>
                  </a:lnTo>
                  <a:lnTo>
                    <a:pt x="869411" y="1409411"/>
                  </a:lnTo>
                  <a:lnTo>
                    <a:pt x="836215" y="1431792"/>
                  </a:lnTo>
                  <a:lnTo>
                    <a:pt x="795563" y="1440000"/>
                  </a:lnTo>
                  <a:lnTo>
                    <a:pt x="104436" y="1440000"/>
                  </a:lnTo>
                  <a:lnTo>
                    <a:pt x="63784" y="1431792"/>
                  </a:lnTo>
                  <a:lnTo>
                    <a:pt x="30588" y="1409411"/>
                  </a:lnTo>
                  <a:lnTo>
                    <a:pt x="8207" y="1376215"/>
                  </a:lnTo>
                  <a:lnTo>
                    <a:pt x="0" y="1335564"/>
                  </a:lnTo>
                  <a:lnTo>
                    <a:pt x="0" y="104436"/>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06" name="object 30">
              <a:extLst>
                <a:ext uri="{FF2B5EF4-FFF2-40B4-BE49-F238E27FC236}">
                  <a16:creationId xmlns:a16="http://schemas.microsoft.com/office/drawing/2014/main" id="{4A1B121C-67B6-4BBB-8793-A0B651D974DA}"/>
                </a:ext>
              </a:extLst>
            </p:cNvPr>
            <p:cNvSpPr/>
            <p:nvPr/>
          </p:nvSpPr>
          <p:spPr>
            <a:xfrm>
              <a:off x="2138418" y="2108658"/>
              <a:ext cx="900430" cy="1440180"/>
            </a:xfrm>
            <a:custGeom>
              <a:avLst/>
              <a:gdLst/>
              <a:ahLst/>
              <a:cxnLst/>
              <a:rect l="l" t="t" r="r" b="b"/>
              <a:pathLst>
                <a:path w="900430" h="1440179">
                  <a:moveTo>
                    <a:pt x="795564" y="0"/>
                  </a:moveTo>
                  <a:lnTo>
                    <a:pt x="104437" y="0"/>
                  </a:lnTo>
                  <a:lnTo>
                    <a:pt x="63785" y="8207"/>
                  </a:lnTo>
                  <a:lnTo>
                    <a:pt x="30589" y="30588"/>
                  </a:lnTo>
                  <a:lnTo>
                    <a:pt x="8207" y="63784"/>
                  </a:lnTo>
                  <a:lnTo>
                    <a:pt x="0" y="104435"/>
                  </a:lnTo>
                  <a:lnTo>
                    <a:pt x="0" y="1335563"/>
                  </a:lnTo>
                  <a:lnTo>
                    <a:pt x="8207" y="1376214"/>
                  </a:lnTo>
                  <a:lnTo>
                    <a:pt x="30589" y="1409411"/>
                  </a:lnTo>
                  <a:lnTo>
                    <a:pt x="63785" y="1431792"/>
                  </a:lnTo>
                  <a:lnTo>
                    <a:pt x="104437" y="1439999"/>
                  </a:lnTo>
                  <a:lnTo>
                    <a:pt x="795564" y="1439999"/>
                  </a:lnTo>
                  <a:lnTo>
                    <a:pt x="836215" y="1431792"/>
                  </a:lnTo>
                  <a:lnTo>
                    <a:pt x="869412" y="1409411"/>
                  </a:lnTo>
                  <a:lnTo>
                    <a:pt x="891793" y="1376214"/>
                  </a:lnTo>
                  <a:lnTo>
                    <a:pt x="900000" y="1335563"/>
                  </a:lnTo>
                  <a:lnTo>
                    <a:pt x="900000" y="104435"/>
                  </a:lnTo>
                  <a:lnTo>
                    <a:pt x="891793" y="63784"/>
                  </a:lnTo>
                  <a:lnTo>
                    <a:pt x="869412" y="30588"/>
                  </a:lnTo>
                  <a:lnTo>
                    <a:pt x="836215" y="8207"/>
                  </a:lnTo>
                  <a:lnTo>
                    <a:pt x="795564" y="0"/>
                  </a:lnTo>
                  <a:close/>
                </a:path>
              </a:pathLst>
            </a:custGeom>
            <a:solidFill>
              <a:srgbClr val="B7DEE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07" name="object 31">
              <a:extLst>
                <a:ext uri="{FF2B5EF4-FFF2-40B4-BE49-F238E27FC236}">
                  <a16:creationId xmlns:a16="http://schemas.microsoft.com/office/drawing/2014/main" id="{BCB82DBE-F251-4649-8099-1A23D593AF26}"/>
                </a:ext>
              </a:extLst>
            </p:cNvPr>
            <p:cNvSpPr/>
            <p:nvPr/>
          </p:nvSpPr>
          <p:spPr>
            <a:xfrm>
              <a:off x="2138418" y="2108658"/>
              <a:ext cx="900430" cy="1440180"/>
            </a:xfrm>
            <a:custGeom>
              <a:avLst/>
              <a:gdLst/>
              <a:ahLst/>
              <a:cxnLst/>
              <a:rect l="l" t="t" r="r" b="b"/>
              <a:pathLst>
                <a:path w="900430" h="1440179">
                  <a:moveTo>
                    <a:pt x="0" y="104436"/>
                  </a:moveTo>
                  <a:lnTo>
                    <a:pt x="8207" y="63784"/>
                  </a:lnTo>
                  <a:lnTo>
                    <a:pt x="30588" y="30588"/>
                  </a:lnTo>
                  <a:lnTo>
                    <a:pt x="63784" y="8207"/>
                  </a:lnTo>
                  <a:lnTo>
                    <a:pt x="104436" y="0"/>
                  </a:lnTo>
                  <a:lnTo>
                    <a:pt x="795563" y="0"/>
                  </a:lnTo>
                  <a:lnTo>
                    <a:pt x="836215" y="8207"/>
                  </a:lnTo>
                  <a:lnTo>
                    <a:pt x="869411" y="30588"/>
                  </a:lnTo>
                  <a:lnTo>
                    <a:pt x="891792" y="63784"/>
                  </a:lnTo>
                  <a:lnTo>
                    <a:pt x="900000" y="104436"/>
                  </a:lnTo>
                  <a:lnTo>
                    <a:pt x="900000" y="1335564"/>
                  </a:lnTo>
                  <a:lnTo>
                    <a:pt x="891792" y="1376215"/>
                  </a:lnTo>
                  <a:lnTo>
                    <a:pt x="869411" y="1409411"/>
                  </a:lnTo>
                  <a:lnTo>
                    <a:pt x="836215" y="1431792"/>
                  </a:lnTo>
                  <a:lnTo>
                    <a:pt x="795563" y="1440000"/>
                  </a:lnTo>
                  <a:lnTo>
                    <a:pt x="104436" y="1440000"/>
                  </a:lnTo>
                  <a:lnTo>
                    <a:pt x="63784" y="1431792"/>
                  </a:lnTo>
                  <a:lnTo>
                    <a:pt x="30588" y="1409411"/>
                  </a:lnTo>
                  <a:lnTo>
                    <a:pt x="8207" y="1376215"/>
                  </a:lnTo>
                  <a:lnTo>
                    <a:pt x="0" y="1335564"/>
                  </a:lnTo>
                  <a:lnTo>
                    <a:pt x="0" y="104436"/>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108" name="object 32">
            <a:extLst>
              <a:ext uri="{FF2B5EF4-FFF2-40B4-BE49-F238E27FC236}">
                <a16:creationId xmlns:a16="http://schemas.microsoft.com/office/drawing/2014/main" id="{5AE8BB6C-7C39-42D4-9ADC-F458013C8D08}"/>
              </a:ext>
            </a:extLst>
          </p:cNvPr>
          <p:cNvSpPr txBox="1"/>
          <p:nvPr/>
        </p:nvSpPr>
        <p:spPr>
          <a:xfrm>
            <a:off x="603983" y="2172715"/>
            <a:ext cx="214376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925194" algn="l"/>
                <a:tab pos="1837689" algn="l"/>
              </a:tabLst>
              <a:defRPr/>
            </a:pPr>
            <a:r>
              <a:rPr kumimoji="0" sz="1800" b="1" i="0" u="none" strike="noStrike" kern="0" cap="none" spc="-25"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Arial"/>
              </a:rPr>
              <a:t>A1</a:t>
            </a:r>
            <a:r>
              <a:rPr kumimoji="0" sz="1800" b="1" i="0" u="none" strike="noStrike" kern="0" cap="none" spc="0"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25"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Arial"/>
              </a:rPr>
              <a:t>A2</a:t>
            </a:r>
            <a:r>
              <a:rPr kumimoji="0" sz="1800" b="1" i="0" u="none" strike="noStrike" kern="0" cap="none" spc="0"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25"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Arial"/>
              </a:rPr>
              <a:t>A3</a:t>
            </a: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p:txBody>
      </p:sp>
      <p:sp>
        <p:nvSpPr>
          <p:cNvPr id="109" name="object 33">
            <a:extLst>
              <a:ext uri="{FF2B5EF4-FFF2-40B4-BE49-F238E27FC236}">
                <a16:creationId xmlns:a16="http://schemas.microsoft.com/office/drawing/2014/main" id="{A085FA98-926E-4E70-A07E-4368B3942B79}"/>
              </a:ext>
            </a:extLst>
          </p:cNvPr>
          <p:cNvSpPr txBox="1"/>
          <p:nvPr/>
        </p:nvSpPr>
        <p:spPr>
          <a:xfrm>
            <a:off x="315122" y="2439923"/>
            <a:ext cx="2740025" cy="22826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5"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人機互動與  </a:t>
            </a:r>
            <a:r>
              <a:rPr kumimoji="0" sz="1400" b="1" i="0" u="none" strike="noStrike" kern="0" cap="none" spc="-5" normalizeH="0" baseline="0" noProof="0" dirty="0" err="1">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自主移動</a:t>
            </a:r>
            <a:r>
              <a:rPr kumimoji="0" sz="1400" b="1" i="0" u="none" strike="noStrike" kern="0" cap="none" spc="-5"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  </a:t>
            </a:r>
            <a:r>
              <a:rPr kumimoji="0" lang="zh-TW" altLang="en-US" sz="1400" b="1" i="0" u="none" strike="noStrike" kern="0" cap="none" spc="-5"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 </a:t>
            </a:r>
            <a:r>
              <a:rPr kumimoji="0" sz="1400" b="1" i="0" u="none" strike="noStrike" kern="0" cap="none" spc="-5" normalizeH="0" baseline="0" noProof="0" dirty="0" err="1">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智慧消費與</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sp>
        <p:nvSpPr>
          <p:cNvPr id="110" name="object 34">
            <a:extLst>
              <a:ext uri="{FF2B5EF4-FFF2-40B4-BE49-F238E27FC236}">
                <a16:creationId xmlns:a16="http://schemas.microsoft.com/office/drawing/2014/main" id="{A3A22D10-3D38-4BB4-9719-D6C24144A518}"/>
              </a:ext>
            </a:extLst>
          </p:cNvPr>
          <p:cNvSpPr txBox="1"/>
          <p:nvPr/>
        </p:nvSpPr>
        <p:spPr>
          <a:xfrm>
            <a:off x="1396144" y="2580132"/>
            <a:ext cx="1560830" cy="791845"/>
          </a:xfrm>
          <a:prstGeom prst="rect">
            <a:avLst/>
          </a:prstGeom>
        </p:spPr>
        <p:txBody>
          <a:bodyPr vert="horz" wrap="square" lIns="0" tIns="88900" rIns="0" bIns="0" rtlCol="0">
            <a:spAutoFit/>
          </a:bodyPr>
          <a:lstStyle/>
          <a:p>
            <a:pPr marL="101600" marR="0" lvl="0" indent="0" defTabSz="914400" eaLnBrk="1" fontAlgn="auto" latinLnBrk="0" hangingPunct="1">
              <a:lnSpc>
                <a:spcPct val="100000"/>
              </a:lnSpc>
              <a:spcBef>
                <a:spcPts val="700"/>
              </a:spcBef>
              <a:spcAft>
                <a:spcPts val="0"/>
              </a:spcAft>
              <a:buClrTx/>
              <a:buSzTx/>
              <a:buFontTx/>
              <a:buNone/>
              <a:tabLst>
                <a:tab pos="836294" algn="l"/>
              </a:tabLst>
              <a:defRPr/>
            </a:pPr>
            <a:r>
              <a:rPr kumimoji="0" sz="1400" b="1" i="0" u="none" strike="noStrike" kern="0" cap="none" spc="0"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系</a:t>
            </a:r>
            <a:r>
              <a:rPr kumimoji="0" sz="1400" b="1" i="0" u="none" strike="noStrike" kern="0" cap="none" spc="-50"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統</a:t>
            </a:r>
            <a:r>
              <a:rPr kumimoji="0" sz="1400" b="1" i="0" u="none" strike="noStrike" kern="0" cap="none" spc="0"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	運籌服</a:t>
            </a:r>
            <a:r>
              <a:rPr kumimoji="0" sz="1400" b="1" i="0" u="none" strike="noStrike" kern="0" cap="none" spc="-50" normalizeH="0" baseline="0" noProof="0" dirty="0">
                <a:ln>
                  <a:noFill/>
                </a:ln>
                <a:solidFill>
                  <a:srgbClr val="215968"/>
                </a:solidFill>
                <a:effectLst/>
                <a:uLnTx/>
                <a:uFillTx/>
                <a:latin typeface="微軟正黑體" panose="020B0604030504040204" pitchFamily="34" charset="-120"/>
                <a:ea typeface="微軟正黑體" panose="020B0604030504040204" pitchFamily="34" charset="-120"/>
                <a:cs typeface="微軟正黑體"/>
              </a:rPr>
              <a:t>務</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12700" marR="0" lvl="0" indent="0" defTabSz="914400" eaLnBrk="1" fontAlgn="auto" latinLnBrk="0" hangingPunct="1">
              <a:lnSpc>
                <a:spcPct val="100000"/>
              </a:lnSpc>
              <a:spcBef>
                <a:spcPts val="600"/>
              </a:spcBef>
              <a:spcAft>
                <a:spcPts val="0"/>
              </a:spcAft>
              <a:buClrTx/>
              <a:buSzTx/>
              <a:buFontTx/>
              <a:buNone/>
              <a:tabLst>
                <a:tab pos="925194" algn="l"/>
              </a:tabLst>
              <a:defRPr/>
            </a:pP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彭文</a:t>
            </a:r>
            <a:r>
              <a:rPr kumimoji="0" sz="14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陽</a:t>
            </a: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黃維</a:t>
            </a:r>
            <a:r>
              <a:rPr kumimoji="0" sz="14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中</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50800" marR="0" lvl="0" indent="0" defTabSz="914400" eaLnBrk="1" fontAlgn="auto" latinLnBrk="0" hangingPunct="1">
              <a:lnSpc>
                <a:spcPct val="100000"/>
              </a:lnSpc>
              <a:spcBef>
                <a:spcPts val="30"/>
              </a:spcBef>
              <a:spcAft>
                <a:spcPts val="0"/>
              </a:spcAft>
              <a:buClrTx/>
              <a:buSzTx/>
              <a:buFontTx/>
              <a:buNone/>
              <a:tabLst>
                <a:tab pos="963294" algn="l"/>
              </a:tabLst>
              <a:defRPr/>
            </a:pPr>
            <a:r>
              <a:rPr kumimoji="0" sz="12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副所</a:t>
            </a:r>
            <a:r>
              <a:rPr kumimoji="0" sz="12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長</a:t>
            </a:r>
            <a:r>
              <a:rPr kumimoji="0" sz="12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副所</a:t>
            </a:r>
            <a:r>
              <a:rPr kumimoji="0" sz="12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長</a:t>
            </a:r>
            <a:endParaRPr kumimoji="0" sz="12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111" name="object 35">
            <a:extLst>
              <a:ext uri="{FF2B5EF4-FFF2-40B4-BE49-F238E27FC236}">
                <a16:creationId xmlns:a16="http://schemas.microsoft.com/office/drawing/2014/main" id="{74A640ED-4313-484F-BA3B-7EED6989A1C3}"/>
              </a:ext>
            </a:extLst>
          </p:cNvPr>
          <p:cNvGrpSpPr/>
          <p:nvPr/>
        </p:nvGrpSpPr>
        <p:grpSpPr>
          <a:xfrm>
            <a:off x="6215670" y="2103895"/>
            <a:ext cx="5671185" cy="1449705"/>
            <a:chOff x="6215670" y="2103895"/>
            <a:chExt cx="5671185" cy="1449705"/>
          </a:xfrm>
        </p:grpSpPr>
        <p:sp>
          <p:nvSpPr>
            <p:cNvPr id="112" name="object 36">
              <a:extLst>
                <a:ext uri="{FF2B5EF4-FFF2-40B4-BE49-F238E27FC236}">
                  <a16:creationId xmlns:a16="http://schemas.microsoft.com/office/drawing/2014/main" id="{0718914D-8E5A-46B8-BD20-7626312C2117}"/>
                </a:ext>
              </a:extLst>
            </p:cNvPr>
            <p:cNvSpPr/>
            <p:nvPr/>
          </p:nvSpPr>
          <p:spPr>
            <a:xfrm>
              <a:off x="6220433" y="2108658"/>
              <a:ext cx="900430" cy="1440180"/>
            </a:xfrm>
            <a:custGeom>
              <a:avLst/>
              <a:gdLst/>
              <a:ahLst/>
              <a:cxnLst/>
              <a:rect l="l" t="t" r="r" b="b"/>
              <a:pathLst>
                <a:path w="900429" h="1440179">
                  <a:moveTo>
                    <a:pt x="795564" y="0"/>
                  </a:moveTo>
                  <a:lnTo>
                    <a:pt x="104437" y="0"/>
                  </a:lnTo>
                  <a:lnTo>
                    <a:pt x="63785" y="8207"/>
                  </a:lnTo>
                  <a:lnTo>
                    <a:pt x="30589" y="30588"/>
                  </a:lnTo>
                  <a:lnTo>
                    <a:pt x="8207" y="63784"/>
                  </a:lnTo>
                  <a:lnTo>
                    <a:pt x="0" y="104435"/>
                  </a:lnTo>
                  <a:lnTo>
                    <a:pt x="0" y="1335563"/>
                  </a:lnTo>
                  <a:lnTo>
                    <a:pt x="8207" y="1376214"/>
                  </a:lnTo>
                  <a:lnTo>
                    <a:pt x="30589" y="1409411"/>
                  </a:lnTo>
                  <a:lnTo>
                    <a:pt x="63785" y="1431792"/>
                  </a:lnTo>
                  <a:lnTo>
                    <a:pt x="104437" y="1439999"/>
                  </a:lnTo>
                  <a:lnTo>
                    <a:pt x="795564" y="1439999"/>
                  </a:lnTo>
                  <a:lnTo>
                    <a:pt x="836215" y="1431792"/>
                  </a:lnTo>
                  <a:lnTo>
                    <a:pt x="869412" y="1409411"/>
                  </a:lnTo>
                  <a:lnTo>
                    <a:pt x="891793" y="1376214"/>
                  </a:lnTo>
                  <a:lnTo>
                    <a:pt x="900000" y="1335563"/>
                  </a:lnTo>
                  <a:lnTo>
                    <a:pt x="900000" y="104435"/>
                  </a:lnTo>
                  <a:lnTo>
                    <a:pt x="891793" y="63784"/>
                  </a:lnTo>
                  <a:lnTo>
                    <a:pt x="869412" y="30588"/>
                  </a:lnTo>
                  <a:lnTo>
                    <a:pt x="836215" y="8207"/>
                  </a:lnTo>
                  <a:lnTo>
                    <a:pt x="795564" y="0"/>
                  </a:lnTo>
                  <a:close/>
                </a:path>
              </a:pathLst>
            </a:custGeom>
            <a:solidFill>
              <a:srgbClr val="D7E4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13" name="object 37">
              <a:extLst>
                <a:ext uri="{FF2B5EF4-FFF2-40B4-BE49-F238E27FC236}">
                  <a16:creationId xmlns:a16="http://schemas.microsoft.com/office/drawing/2014/main" id="{EF0ECC32-91CA-40F5-9696-CD773679BEDD}"/>
                </a:ext>
              </a:extLst>
            </p:cNvPr>
            <p:cNvSpPr/>
            <p:nvPr/>
          </p:nvSpPr>
          <p:spPr>
            <a:xfrm>
              <a:off x="6220433" y="2108658"/>
              <a:ext cx="900430" cy="1440180"/>
            </a:xfrm>
            <a:custGeom>
              <a:avLst/>
              <a:gdLst/>
              <a:ahLst/>
              <a:cxnLst/>
              <a:rect l="l" t="t" r="r" b="b"/>
              <a:pathLst>
                <a:path w="900429" h="1440179">
                  <a:moveTo>
                    <a:pt x="0" y="104436"/>
                  </a:moveTo>
                  <a:lnTo>
                    <a:pt x="8207" y="63784"/>
                  </a:lnTo>
                  <a:lnTo>
                    <a:pt x="30588" y="30588"/>
                  </a:lnTo>
                  <a:lnTo>
                    <a:pt x="63784" y="8207"/>
                  </a:lnTo>
                  <a:lnTo>
                    <a:pt x="104436" y="0"/>
                  </a:lnTo>
                  <a:lnTo>
                    <a:pt x="795563" y="0"/>
                  </a:lnTo>
                  <a:lnTo>
                    <a:pt x="836215" y="8207"/>
                  </a:lnTo>
                  <a:lnTo>
                    <a:pt x="869411" y="30588"/>
                  </a:lnTo>
                  <a:lnTo>
                    <a:pt x="891792" y="63784"/>
                  </a:lnTo>
                  <a:lnTo>
                    <a:pt x="900000" y="104436"/>
                  </a:lnTo>
                  <a:lnTo>
                    <a:pt x="900000" y="1335564"/>
                  </a:lnTo>
                  <a:lnTo>
                    <a:pt x="891792" y="1376215"/>
                  </a:lnTo>
                  <a:lnTo>
                    <a:pt x="869411" y="1409411"/>
                  </a:lnTo>
                  <a:lnTo>
                    <a:pt x="836215" y="1431792"/>
                  </a:lnTo>
                  <a:lnTo>
                    <a:pt x="795563" y="1440000"/>
                  </a:lnTo>
                  <a:lnTo>
                    <a:pt x="104436" y="1440000"/>
                  </a:lnTo>
                  <a:lnTo>
                    <a:pt x="63784" y="1431792"/>
                  </a:lnTo>
                  <a:lnTo>
                    <a:pt x="30588" y="1409411"/>
                  </a:lnTo>
                  <a:lnTo>
                    <a:pt x="8207" y="1376215"/>
                  </a:lnTo>
                  <a:lnTo>
                    <a:pt x="0" y="1335564"/>
                  </a:lnTo>
                  <a:lnTo>
                    <a:pt x="0" y="104436"/>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14" name="object 38">
              <a:extLst>
                <a:ext uri="{FF2B5EF4-FFF2-40B4-BE49-F238E27FC236}">
                  <a16:creationId xmlns:a16="http://schemas.microsoft.com/office/drawing/2014/main" id="{7D239203-9280-4AAF-8F78-9BCA90800A5A}"/>
                </a:ext>
              </a:extLst>
            </p:cNvPr>
            <p:cNvSpPr/>
            <p:nvPr/>
          </p:nvSpPr>
          <p:spPr>
            <a:xfrm>
              <a:off x="7133244" y="2108658"/>
              <a:ext cx="900430" cy="1440180"/>
            </a:xfrm>
            <a:custGeom>
              <a:avLst/>
              <a:gdLst/>
              <a:ahLst/>
              <a:cxnLst/>
              <a:rect l="l" t="t" r="r" b="b"/>
              <a:pathLst>
                <a:path w="900429" h="1440179">
                  <a:moveTo>
                    <a:pt x="795563" y="0"/>
                  </a:moveTo>
                  <a:lnTo>
                    <a:pt x="104435" y="0"/>
                  </a:lnTo>
                  <a:lnTo>
                    <a:pt x="63784" y="8207"/>
                  </a:lnTo>
                  <a:lnTo>
                    <a:pt x="30588" y="30588"/>
                  </a:lnTo>
                  <a:lnTo>
                    <a:pt x="8207" y="63784"/>
                  </a:lnTo>
                  <a:lnTo>
                    <a:pt x="0" y="104435"/>
                  </a:lnTo>
                  <a:lnTo>
                    <a:pt x="0" y="1335563"/>
                  </a:lnTo>
                  <a:lnTo>
                    <a:pt x="8207" y="1376214"/>
                  </a:lnTo>
                  <a:lnTo>
                    <a:pt x="30588" y="1409411"/>
                  </a:lnTo>
                  <a:lnTo>
                    <a:pt x="63784" y="1431792"/>
                  </a:lnTo>
                  <a:lnTo>
                    <a:pt x="104435" y="1439999"/>
                  </a:lnTo>
                  <a:lnTo>
                    <a:pt x="795563" y="1439999"/>
                  </a:lnTo>
                  <a:lnTo>
                    <a:pt x="836215" y="1431792"/>
                  </a:lnTo>
                  <a:lnTo>
                    <a:pt x="869411" y="1409411"/>
                  </a:lnTo>
                  <a:lnTo>
                    <a:pt x="891793" y="1376214"/>
                  </a:lnTo>
                  <a:lnTo>
                    <a:pt x="900000" y="1335563"/>
                  </a:lnTo>
                  <a:lnTo>
                    <a:pt x="900000" y="104435"/>
                  </a:lnTo>
                  <a:lnTo>
                    <a:pt x="891793" y="63784"/>
                  </a:lnTo>
                  <a:lnTo>
                    <a:pt x="869411" y="30588"/>
                  </a:lnTo>
                  <a:lnTo>
                    <a:pt x="836215" y="8207"/>
                  </a:lnTo>
                  <a:lnTo>
                    <a:pt x="795563" y="0"/>
                  </a:lnTo>
                  <a:close/>
                </a:path>
              </a:pathLst>
            </a:custGeom>
            <a:solidFill>
              <a:srgbClr val="D7E4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15" name="object 39">
              <a:extLst>
                <a:ext uri="{FF2B5EF4-FFF2-40B4-BE49-F238E27FC236}">
                  <a16:creationId xmlns:a16="http://schemas.microsoft.com/office/drawing/2014/main" id="{14478F47-24A7-44BD-86A7-2FB0F6F017AE}"/>
                </a:ext>
              </a:extLst>
            </p:cNvPr>
            <p:cNvSpPr/>
            <p:nvPr/>
          </p:nvSpPr>
          <p:spPr>
            <a:xfrm>
              <a:off x="7133244" y="2108658"/>
              <a:ext cx="900430" cy="1440180"/>
            </a:xfrm>
            <a:custGeom>
              <a:avLst/>
              <a:gdLst/>
              <a:ahLst/>
              <a:cxnLst/>
              <a:rect l="l" t="t" r="r" b="b"/>
              <a:pathLst>
                <a:path w="900429" h="1440179">
                  <a:moveTo>
                    <a:pt x="0" y="104436"/>
                  </a:moveTo>
                  <a:lnTo>
                    <a:pt x="8207" y="63784"/>
                  </a:lnTo>
                  <a:lnTo>
                    <a:pt x="30588" y="30588"/>
                  </a:lnTo>
                  <a:lnTo>
                    <a:pt x="63784" y="8207"/>
                  </a:lnTo>
                  <a:lnTo>
                    <a:pt x="104436" y="0"/>
                  </a:lnTo>
                  <a:lnTo>
                    <a:pt x="795563" y="0"/>
                  </a:lnTo>
                  <a:lnTo>
                    <a:pt x="836215" y="8207"/>
                  </a:lnTo>
                  <a:lnTo>
                    <a:pt x="869411" y="30588"/>
                  </a:lnTo>
                  <a:lnTo>
                    <a:pt x="891792" y="63784"/>
                  </a:lnTo>
                  <a:lnTo>
                    <a:pt x="900000" y="104436"/>
                  </a:lnTo>
                  <a:lnTo>
                    <a:pt x="900000" y="1335564"/>
                  </a:lnTo>
                  <a:lnTo>
                    <a:pt x="891792" y="1376215"/>
                  </a:lnTo>
                  <a:lnTo>
                    <a:pt x="869411" y="1409411"/>
                  </a:lnTo>
                  <a:lnTo>
                    <a:pt x="836215" y="1431792"/>
                  </a:lnTo>
                  <a:lnTo>
                    <a:pt x="795563" y="1440000"/>
                  </a:lnTo>
                  <a:lnTo>
                    <a:pt x="104436" y="1440000"/>
                  </a:lnTo>
                  <a:lnTo>
                    <a:pt x="63784" y="1431792"/>
                  </a:lnTo>
                  <a:lnTo>
                    <a:pt x="30588" y="1409411"/>
                  </a:lnTo>
                  <a:lnTo>
                    <a:pt x="8207" y="1376215"/>
                  </a:lnTo>
                  <a:lnTo>
                    <a:pt x="0" y="1335564"/>
                  </a:lnTo>
                  <a:lnTo>
                    <a:pt x="0" y="104436"/>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16" name="object 40">
              <a:extLst>
                <a:ext uri="{FF2B5EF4-FFF2-40B4-BE49-F238E27FC236}">
                  <a16:creationId xmlns:a16="http://schemas.microsoft.com/office/drawing/2014/main" id="{F1D35523-DFEC-4F90-B1D1-059991FBD583}"/>
                </a:ext>
              </a:extLst>
            </p:cNvPr>
            <p:cNvSpPr/>
            <p:nvPr/>
          </p:nvSpPr>
          <p:spPr>
            <a:xfrm>
              <a:off x="8046055" y="2108658"/>
              <a:ext cx="900430" cy="1440180"/>
            </a:xfrm>
            <a:custGeom>
              <a:avLst/>
              <a:gdLst/>
              <a:ahLst/>
              <a:cxnLst/>
              <a:rect l="l" t="t" r="r" b="b"/>
              <a:pathLst>
                <a:path w="900429" h="1440179">
                  <a:moveTo>
                    <a:pt x="795563" y="0"/>
                  </a:moveTo>
                  <a:lnTo>
                    <a:pt x="104435" y="0"/>
                  </a:lnTo>
                  <a:lnTo>
                    <a:pt x="63784" y="8207"/>
                  </a:lnTo>
                  <a:lnTo>
                    <a:pt x="30588" y="30588"/>
                  </a:lnTo>
                  <a:lnTo>
                    <a:pt x="8207" y="63784"/>
                  </a:lnTo>
                  <a:lnTo>
                    <a:pt x="0" y="104435"/>
                  </a:lnTo>
                  <a:lnTo>
                    <a:pt x="0" y="1335563"/>
                  </a:lnTo>
                  <a:lnTo>
                    <a:pt x="8207" y="1376214"/>
                  </a:lnTo>
                  <a:lnTo>
                    <a:pt x="30588" y="1409411"/>
                  </a:lnTo>
                  <a:lnTo>
                    <a:pt x="63784" y="1431792"/>
                  </a:lnTo>
                  <a:lnTo>
                    <a:pt x="104435" y="1439999"/>
                  </a:lnTo>
                  <a:lnTo>
                    <a:pt x="795563" y="1439999"/>
                  </a:lnTo>
                  <a:lnTo>
                    <a:pt x="836215" y="1431792"/>
                  </a:lnTo>
                  <a:lnTo>
                    <a:pt x="869411" y="1409411"/>
                  </a:lnTo>
                  <a:lnTo>
                    <a:pt x="891793" y="1376214"/>
                  </a:lnTo>
                  <a:lnTo>
                    <a:pt x="900000" y="1335563"/>
                  </a:lnTo>
                  <a:lnTo>
                    <a:pt x="900000" y="104435"/>
                  </a:lnTo>
                  <a:lnTo>
                    <a:pt x="891793" y="63784"/>
                  </a:lnTo>
                  <a:lnTo>
                    <a:pt x="869411" y="30588"/>
                  </a:lnTo>
                  <a:lnTo>
                    <a:pt x="836215" y="8207"/>
                  </a:lnTo>
                  <a:lnTo>
                    <a:pt x="795563" y="0"/>
                  </a:lnTo>
                  <a:close/>
                </a:path>
              </a:pathLst>
            </a:custGeom>
            <a:solidFill>
              <a:srgbClr val="D7E4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17" name="object 41">
              <a:extLst>
                <a:ext uri="{FF2B5EF4-FFF2-40B4-BE49-F238E27FC236}">
                  <a16:creationId xmlns:a16="http://schemas.microsoft.com/office/drawing/2014/main" id="{BC56D999-FB13-47B5-B81D-75A117AC2BC8}"/>
                </a:ext>
              </a:extLst>
            </p:cNvPr>
            <p:cNvSpPr/>
            <p:nvPr/>
          </p:nvSpPr>
          <p:spPr>
            <a:xfrm>
              <a:off x="8046055" y="2108658"/>
              <a:ext cx="900430" cy="1440180"/>
            </a:xfrm>
            <a:custGeom>
              <a:avLst/>
              <a:gdLst/>
              <a:ahLst/>
              <a:cxnLst/>
              <a:rect l="l" t="t" r="r" b="b"/>
              <a:pathLst>
                <a:path w="900429" h="1440179">
                  <a:moveTo>
                    <a:pt x="0" y="104436"/>
                  </a:moveTo>
                  <a:lnTo>
                    <a:pt x="8207" y="63784"/>
                  </a:lnTo>
                  <a:lnTo>
                    <a:pt x="30588" y="30588"/>
                  </a:lnTo>
                  <a:lnTo>
                    <a:pt x="63784" y="8207"/>
                  </a:lnTo>
                  <a:lnTo>
                    <a:pt x="104436" y="0"/>
                  </a:lnTo>
                  <a:lnTo>
                    <a:pt x="795563" y="0"/>
                  </a:lnTo>
                  <a:lnTo>
                    <a:pt x="836215" y="8207"/>
                  </a:lnTo>
                  <a:lnTo>
                    <a:pt x="869411" y="30588"/>
                  </a:lnTo>
                  <a:lnTo>
                    <a:pt x="891792" y="63784"/>
                  </a:lnTo>
                  <a:lnTo>
                    <a:pt x="900000" y="104436"/>
                  </a:lnTo>
                  <a:lnTo>
                    <a:pt x="900000" y="1335564"/>
                  </a:lnTo>
                  <a:lnTo>
                    <a:pt x="891792" y="1376215"/>
                  </a:lnTo>
                  <a:lnTo>
                    <a:pt x="869411" y="1409411"/>
                  </a:lnTo>
                  <a:lnTo>
                    <a:pt x="836215" y="1431792"/>
                  </a:lnTo>
                  <a:lnTo>
                    <a:pt x="795563" y="1440000"/>
                  </a:lnTo>
                  <a:lnTo>
                    <a:pt x="104436" y="1440000"/>
                  </a:lnTo>
                  <a:lnTo>
                    <a:pt x="63784" y="1431792"/>
                  </a:lnTo>
                  <a:lnTo>
                    <a:pt x="30588" y="1409411"/>
                  </a:lnTo>
                  <a:lnTo>
                    <a:pt x="8207" y="1376215"/>
                  </a:lnTo>
                  <a:lnTo>
                    <a:pt x="0" y="1335564"/>
                  </a:lnTo>
                  <a:lnTo>
                    <a:pt x="0" y="104436"/>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18" name="object 42">
              <a:extLst>
                <a:ext uri="{FF2B5EF4-FFF2-40B4-BE49-F238E27FC236}">
                  <a16:creationId xmlns:a16="http://schemas.microsoft.com/office/drawing/2014/main" id="{AAB96970-5E5D-4D1B-A6E3-A64417471E39}"/>
                </a:ext>
              </a:extLst>
            </p:cNvPr>
            <p:cNvSpPr/>
            <p:nvPr/>
          </p:nvSpPr>
          <p:spPr>
            <a:xfrm>
              <a:off x="9146070" y="2108658"/>
              <a:ext cx="900430" cy="1440180"/>
            </a:xfrm>
            <a:custGeom>
              <a:avLst/>
              <a:gdLst/>
              <a:ahLst/>
              <a:cxnLst/>
              <a:rect l="l" t="t" r="r" b="b"/>
              <a:pathLst>
                <a:path w="900429" h="1440179">
                  <a:moveTo>
                    <a:pt x="795563" y="0"/>
                  </a:moveTo>
                  <a:lnTo>
                    <a:pt x="104435" y="0"/>
                  </a:lnTo>
                  <a:lnTo>
                    <a:pt x="63784" y="8207"/>
                  </a:lnTo>
                  <a:lnTo>
                    <a:pt x="30588" y="30588"/>
                  </a:lnTo>
                  <a:lnTo>
                    <a:pt x="8207" y="63784"/>
                  </a:lnTo>
                  <a:lnTo>
                    <a:pt x="0" y="104435"/>
                  </a:lnTo>
                  <a:lnTo>
                    <a:pt x="0" y="1335563"/>
                  </a:lnTo>
                  <a:lnTo>
                    <a:pt x="8207" y="1376214"/>
                  </a:lnTo>
                  <a:lnTo>
                    <a:pt x="30588" y="1409411"/>
                  </a:lnTo>
                  <a:lnTo>
                    <a:pt x="63784" y="1431792"/>
                  </a:lnTo>
                  <a:lnTo>
                    <a:pt x="104435" y="1439999"/>
                  </a:lnTo>
                  <a:lnTo>
                    <a:pt x="795563" y="1439999"/>
                  </a:lnTo>
                  <a:lnTo>
                    <a:pt x="836214" y="1431792"/>
                  </a:lnTo>
                  <a:lnTo>
                    <a:pt x="869410" y="1409411"/>
                  </a:lnTo>
                  <a:lnTo>
                    <a:pt x="891792" y="1376214"/>
                  </a:lnTo>
                  <a:lnTo>
                    <a:pt x="899999" y="1335563"/>
                  </a:lnTo>
                  <a:lnTo>
                    <a:pt x="899999" y="104435"/>
                  </a:lnTo>
                  <a:lnTo>
                    <a:pt x="891792" y="63784"/>
                  </a:lnTo>
                  <a:lnTo>
                    <a:pt x="869410" y="30588"/>
                  </a:lnTo>
                  <a:lnTo>
                    <a:pt x="836214" y="8207"/>
                  </a:lnTo>
                  <a:lnTo>
                    <a:pt x="795563" y="0"/>
                  </a:lnTo>
                  <a:close/>
                </a:path>
              </a:pathLst>
            </a:custGeom>
            <a:solidFill>
              <a:srgbClr val="E6B9B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19" name="object 43">
              <a:extLst>
                <a:ext uri="{FF2B5EF4-FFF2-40B4-BE49-F238E27FC236}">
                  <a16:creationId xmlns:a16="http://schemas.microsoft.com/office/drawing/2014/main" id="{620566B4-A0CB-4DD4-87D6-E35367904A0E}"/>
                </a:ext>
              </a:extLst>
            </p:cNvPr>
            <p:cNvSpPr/>
            <p:nvPr/>
          </p:nvSpPr>
          <p:spPr>
            <a:xfrm>
              <a:off x="9146070" y="2108658"/>
              <a:ext cx="900430" cy="1440180"/>
            </a:xfrm>
            <a:custGeom>
              <a:avLst/>
              <a:gdLst/>
              <a:ahLst/>
              <a:cxnLst/>
              <a:rect l="l" t="t" r="r" b="b"/>
              <a:pathLst>
                <a:path w="900429" h="1440179">
                  <a:moveTo>
                    <a:pt x="0" y="104436"/>
                  </a:moveTo>
                  <a:lnTo>
                    <a:pt x="8207" y="63784"/>
                  </a:lnTo>
                  <a:lnTo>
                    <a:pt x="30588" y="30588"/>
                  </a:lnTo>
                  <a:lnTo>
                    <a:pt x="63784" y="8207"/>
                  </a:lnTo>
                  <a:lnTo>
                    <a:pt x="104436" y="0"/>
                  </a:lnTo>
                  <a:lnTo>
                    <a:pt x="795563" y="0"/>
                  </a:lnTo>
                  <a:lnTo>
                    <a:pt x="836215" y="8207"/>
                  </a:lnTo>
                  <a:lnTo>
                    <a:pt x="869411" y="30588"/>
                  </a:lnTo>
                  <a:lnTo>
                    <a:pt x="891792" y="63784"/>
                  </a:lnTo>
                  <a:lnTo>
                    <a:pt x="900000" y="104436"/>
                  </a:lnTo>
                  <a:lnTo>
                    <a:pt x="900000" y="1335564"/>
                  </a:lnTo>
                  <a:lnTo>
                    <a:pt x="891792" y="1376215"/>
                  </a:lnTo>
                  <a:lnTo>
                    <a:pt x="869411" y="1409411"/>
                  </a:lnTo>
                  <a:lnTo>
                    <a:pt x="836215" y="1431792"/>
                  </a:lnTo>
                  <a:lnTo>
                    <a:pt x="795563" y="1440000"/>
                  </a:lnTo>
                  <a:lnTo>
                    <a:pt x="104436" y="1440000"/>
                  </a:lnTo>
                  <a:lnTo>
                    <a:pt x="63784" y="1431792"/>
                  </a:lnTo>
                  <a:lnTo>
                    <a:pt x="30588" y="1409411"/>
                  </a:lnTo>
                  <a:lnTo>
                    <a:pt x="8207" y="1376215"/>
                  </a:lnTo>
                  <a:lnTo>
                    <a:pt x="0" y="1335564"/>
                  </a:lnTo>
                  <a:lnTo>
                    <a:pt x="0" y="104436"/>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20" name="object 44">
              <a:extLst>
                <a:ext uri="{FF2B5EF4-FFF2-40B4-BE49-F238E27FC236}">
                  <a16:creationId xmlns:a16="http://schemas.microsoft.com/office/drawing/2014/main" id="{18EB7549-21F2-4909-BF53-FF8B068D93CB}"/>
                </a:ext>
              </a:extLst>
            </p:cNvPr>
            <p:cNvSpPr/>
            <p:nvPr/>
          </p:nvSpPr>
          <p:spPr>
            <a:xfrm>
              <a:off x="10064018" y="2108658"/>
              <a:ext cx="900430" cy="1440180"/>
            </a:xfrm>
            <a:custGeom>
              <a:avLst/>
              <a:gdLst/>
              <a:ahLst/>
              <a:cxnLst/>
              <a:rect l="l" t="t" r="r" b="b"/>
              <a:pathLst>
                <a:path w="900429" h="1440179">
                  <a:moveTo>
                    <a:pt x="795563" y="0"/>
                  </a:moveTo>
                  <a:lnTo>
                    <a:pt x="104435" y="0"/>
                  </a:lnTo>
                  <a:lnTo>
                    <a:pt x="63784" y="8207"/>
                  </a:lnTo>
                  <a:lnTo>
                    <a:pt x="30588" y="30588"/>
                  </a:lnTo>
                  <a:lnTo>
                    <a:pt x="8207" y="63784"/>
                  </a:lnTo>
                  <a:lnTo>
                    <a:pt x="0" y="104435"/>
                  </a:lnTo>
                  <a:lnTo>
                    <a:pt x="0" y="1335563"/>
                  </a:lnTo>
                  <a:lnTo>
                    <a:pt x="8207" y="1376214"/>
                  </a:lnTo>
                  <a:lnTo>
                    <a:pt x="30588" y="1409411"/>
                  </a:lnTo>
                  <a:lnTo>
                    <a:pt x="63784" y="1431792"/>
                  </a:lnTo>
                  <a:lnTo>
                    <a:pt x="104435" y="1439999"/>
                  </a:lnTo>
                  <a:lnTo>
                    <a:pt x="795563" y="1439999"/>
                  </a:lnTo>
                  <a:lnTo>
                    <a:pt x="836215" y="1431792"/>
                  </a:lnTo>
                  <a:lnTo>
                    <a:pt x="869411" y="1409411"/>
                  </a:lnTo>
                  <a:lnTo>
                    <a:pt x="891793" y="1376214"/>
                  </a:lnTo>
                  <a:lnTo>
                    <a:pt x="900000" y="1335563"/>
                  </a:lnTo>
                  <a:lnTo>
                    <a:pt x="900000" y="104435"/>
                  </a:lnTo>
                  <a:lnTo>
                    <a:pt x="891793" y="63784"/>
                  </a:lnTo>
                  <a:lnTo>
                    <a:pt x="869411" y="30588"/>
                  </a:lnTo>
                  <a:lnTo>
                    <a:pt x="836215" y="8207"/>
                  </a:lnTo>
                  <a:lnTo>
                    <a:pt x="795563" y="0"/>
                  </a:lnTo>
                  <a:close/>
                </a:path>
              </a:pathLst>
            </a:custGeom>
            <a:solidFill>
              <a:srgbClr val="E6B9B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21" name="object 45">
              <a:extLst>
                <a:ext uri="{FF2B5EF4-FFF2-40B4-BE49-F238E27FC236}">
                  <a16:creationId xmlns:a16="http://schemas.microsoft.com/office/drawing/2014/main" id="{9776A978-306E-4950-A395-1398B85F5A2A}"/>
                </a:ext>
              </a:extLst>
            </p:cNvPr>
            <p:cNvSpPr/>
            <p:nvPr/>
          </p:nvSpPr>
          <p:spPr>
            <a:xfrm>
              <a:off x="10064018" y="2108658"/>
              <a:ext cx="900430" cy="1440180"/>
            </a:xfrm>
            <a:custGeom>
              <a:avLst/>
              <a:gdLst/>
              <a:ahLst/>
              <a:cxnLst/>
              <a:rect l="l" t="t" r="r" b="b"/>
              <a:pathLst>
                <a:path w="900429" h="1440179">
                  <a:moveTo>
                    <a:pt x="0" y="104436"/>
                  </a:moveTo>
                  <a:lnTo>
                    <a:pt x="8207" y="63784"/>
                  </a:lnTo>
                  <a:lnTo>
                    <a:pt x="30588" y="30588"/>
                  </a:lnTo>
                  <a:lnTo>
                    <a:pt x="63784" y="8207"/>
                  </a:lnTo>
                  <a:lnTo>
                    <a:pt x="104436" y="0"/>
                  </a:lnTo>
                  <a:lnTo>
                    <a:pt x="795563" y="0"/>
                  </a:lnTo>
                  <a:lnTo>
                    <a:pt x="836215" y="8207"/>
                  </a:lnTo>
                  <a:lnTo>
                    <a:pt x="869411" y="30588"/>
                  </a:lnTo>
                  <a:lnTo>
                    <a:pt x="891792" y="63784"/>
                  </a:lnTo>
                  <a:lnTo>
                    <a:pt x="900000" y="104436"/>
                  </a:lnTo>
                  <a:lnTo>
                    <a:pt x="900000" y="1335564"/>
                  </a:lnTo>
                  <a:lnTo>
                    <a:pt x="891792" y="1376215"/>
                  </a:lnTo>
                  <a:lnTo>
                    <a:pt x="869411" y="1409411"/>
                  </a:lnTo>
                  <a:lnTo>
                    <a:pt x="836215" y="1431792"/>
                  </a:lnTo>
                  <a:lnTo>
                    <a:pt x="795563" y="1440000"/>
                  </a:lnTo>
                  <a:lnTo>
                    <a:pt x="104436" y="1440000"/>
                  </a:lnTo>
                  <a:lnTo>
                    <a:pt x="63784" y="1431792"/>
                  </a:lnTo>
                  <a:lnTo>
                    <a:pt x="30588" y="1409411"/>
                  </a:lnTo>
                  <a:lnTo>
                    <a:pt x="8207" y="1376215"/>
                  </a:lnTo>
                  <a:lnTo>
                    <a:pt x="0" y="1335564"/>
                  </a:lnTo>
                  <a:lnTo>
                    <a:pt x="0" y="104436"/>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22" name="object 46">
              <a:extLst>
                <a:ext uri="{FF2B5EF4-FFF2-40B4-BE49-F238E27FC236}">
                  <a16:creationId xmlns:a16="http://schemas.microsoft.com/office/drawing/2014/main" id="{4886C9C5-A06C-475A-A645-2D578EBC4DBD}"/>
                </a:ext>
              </a:extLst>
            </p:cNvPr>
            <p:cNvSpPr/>
            <p:nvPr/>
          </p:nvSpPr>
          <p:spPr>
            <a:xfrm>
              <a:off x="10981966" y="2108658"/>
              <a:ext cx="900430" cy="1440180"/>
            </a:xfrm>
            <a:custGeom>
              <a:avLst/>
              <a:gdLst/>
              <a:ahLst/>
              <a:cxnLst/>
              <a:rect l="l" t="t" r="r" b="b"/>
              <a:pathLst>
                <a:path w="900429" h="1440179">
                  <a:moveTo>
                    <a:pt x="795563" y="0"/>
                  </a:moveTo>
                  <a:lnTo>
                    <a:pt x="104435" y="0"/>
                  </a:lnTo>
                  <a:lnTo>
                    <a:pt x="63784" y="8207"/>
                  </a:lnTo>
                  <a:lnTo>
                    <a:pt x="30588" y="30588"/>
                  </a:lnTo>
                  <a:lnTo>
                    <a:pt x="8207" y="63784"/>
                  </a:lnTo>
                  <a:lnTo>
                    <a:pt x="0" y="104435"/>
                  </a:lnTo>
                  <a:lnTo>
                    <a:pt x="0" y="1335563"/>
                  </a:lnTo>
                  <a:lnTo>
                    <a:pt x="8207" y="1376214"/>
                  </a:lnTo>
                  <a:lnTo>
                    <a:pt x="30588" y="1409411"/>
                  </a:lnTo>
                  <a:lnTo>
                    <a:pt x="63784" y="1431792"/>
                  </a:lnTo>
                  <a:lnTo>
                    <a:pt x="104435" y="1439999"/>
                  </a:lnTo>
                  <a:lnTo>
                    <a:pt x="795563" y="1439999"/>
                  </a:lnTo>
                  <a:lnTo>
                    <a:pt x="836214" y="1431792"/>
                  </a:lnTo>
                  <a:lnTo>
                    <a:pt x="869410" y="1409411"/>
                  </a:lnTo>
                  <a:lnTo>
                    <a:pt x="891792" y="1376214"/>
                  </a:lnTo>
                  <a:lnTo>
                    <a:pt x="899999" y="1335563"/>
                  </a:lnTo>
                  <a:lnTo>
                    <a:pt x="899999" y="104435"/>
                  </a:lnTo>
                  <a:lnTo>
                    <a:pt x="891792" y="63784"/>
                  </a:lnTo>
                  <a:lnTo>
                    <a:pt x="869410" y="30588"/>
                  </a:lnTo>
                  <a:lnTo>
                    <a:pt x="836214" y="8207"/>
                  </a:lnTo>
                  <a:lnTo>
                    <a:pt x="795563" y="0"/>
                  </a:lnTo>
                  <a:close/>
                </a:path>
              </a:pathLst>
            </a:custGeom>
            <a:solidFill>
              <a:srgbClr val="E6B9B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23" name="object 47">
              <a:extLst>
                <a:ext uri="{FF2B5EF4-FFF2-40B4-BE49-F238E27FC236}">
                  <a16:creationId xmlns:a16="http://schemas.microsoft.com/office/drawing/2014/main" id="{CD028B48-8261-4A65-8839-CA06415FF310}"/>
                </a:ext>
              </a:extLst>
            </p:cNvPr>
            <p:cNvSpPr/>
            <p:nvPr/>
          </p:nvSpPr>
          <p:spPr>
            <a:xfrm>
              <a:off x="10981966" y="2108658"/>
              <a:ext cx="900430" cy="1440180"/>
            </a:xfrm>
            <a:custGeom>
              <a:avLst/>
              <a:gdLst/>
              <a:ahLst/>
              <a:cxnLst/>
              <a:rect l="l" t="t" r="r" b="b"/>
              <a:pathLst>
                <a:path w="900429" h="1440179">
                  <a:moveTo>
                    <a:pt x="0" y="104436"/>
                  </a:moveTo>
                  <a:lnTo>
                    <a:pt x="8207" y="63784"/>
                  </a:lnTo>
                  <a:lnTo>
                    <a:pt x="30588" y="30588"/>
                  </a:lnTo>
                  <a:lnTo>
                    <a:pt x="63784" y="8207"/>
                  </a:lnTo>
                  <a:lnTo>
                    <a:pt x="104436" y="0"/>
                  </a:lnTo>
                  <a:lnTo>
                    <a:pt x="795563" y="0"/>
                  </a:lnTo>
                  <a:lnTo>
                    <a:pt x="836215" y="8207"/>
                  </a:lnTo>
                  <a:lnTo>
                    <a:pt x="869411" y="30588"/>
                  </a:lnTo>
                  <a:lnTo>
                    <a:pt x="891792" y="63784"/>
                  </a:lnTo>
                  <a:lnTo>
                    <a:pt x="900000" y="104436"/>
                  </a:lnTo>
                  <a:lnTo>
                    <a:pt x="900000" y="1335564"/>
                  </a:lnTo>
                  <a:lnTo>
                    <a:pt x="891792" y="1376215"/>
                  </a:lnTo>
                  <a:lnTo>
                    <a:pt x="869411" y="1409411"/>
                  </a:lnTo>
                  <a:lnTo>
                    <a:pt x="836215" y="1431792"/>
                  </a:lnTo>
                  <a:lnTo>
                    <a:pt x="795563" y="1440000"/>
                  </a:lnTo>
                  <a:lnTo>
                    <a:pt x="104436" y="1440000"/>
                  </a:lnTo>
                  <a:lnTo>
                    <a:pt x="63784" y="1431792"/>
                  </a:lnTo>
                  <a:lnTo>
                    <a:pt x="30588" y="1409411"/>
                  </a:lnTo>
                  <a:lnTo>
                    <a:pt x="8207" y="1376215"/>
                  </a:lnTo>
                  <a:lnTo>
                    <a:pt x="0" y="1335564"/>
                  </a:lnTo>
                  <a:lnTo>
                    <a:pt x="0" y="104436"/>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124" name="object 48">
            <a:extLst>
              <a:ext uri="{FF2B5EF4-FFF2-40B4-BE49-F238E27FC236}">
                <a16:creationId xmlns:a16="http://schemas.microsoft.com/office/drawing/2014/main" id="{7AC1CE0D-8AA1-46BB-9BF0-854920295BCB}"/>
              </a:ext>
            </a:extLst>
          </p:cNvPr>
          <p:cNvSpPr txBox="1"/>
          <p:nvPr/>
        </p:nvSpPr>
        <p:spPr>
          <a:xfrm>
            <a:off x="6391033" y="2172715"/>
            <a:ext cx="5320665" cy="1198880"/>
          </a:xfrm>
          <a:prstGeom prst="rect">
            <a:avLst/>
          </a:prstGeom>
        </p:spPr>
        <p:txBody>
          <a:bodyPr vert="horz" wrap="square" lIns="0" tIns="12700" rIns="0" bIns="0" rtlCol="0">
            <a:spAutoFit/>
          </a:bodyPr>
          <a:lstStyle/>
          <a:p>
            <a:pPr marL="133350" marR="0" lvl="0" indent="0" defTabSz="914400" eaLnBrk="1" fontAlgn="auto" latinLnBrk="0" hangingPunct="1">
              <a:lnSpc>
                <a:spcPts val="2130"/>
              </a:lnSpc>
              <a:spcBef>
                <a:spcPts val="100"/>
              </a:spcBef>
              <a:spcAft>
                <a:spcPts val="0"/>
              </a:spcAft>
              <a:buClrTx/>
              <a:buSzTx/>
              <a:buFontTx/>
              <a:buNone/>
              <a:tabLst>
                <a:tab pos="1045844" algn="l"/>
                <a:tab pos="1958339" algn="l"/>
                <a:tab pos="3058795" algn="l"/>
                <a:tab pos="3976370" algn="l"/>
                <a:tab pos="4894580" algn="l"/>
              </a:tabLst>
              <a:defRPr/>
            </a:pPr>
            <a:r>
              <a:rPr kumimoji="0" sz="1800" b="1" i="0" u="none" strike="noStrike" kern="0" cap="none" spc="-25"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Arial"/>
              </a:rPr>
              <a:t>C1</a:t>
            </a:r>
            <a:r>
              <a:rPr kumimoji="0" sz="18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25"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Arial"/>
              </a:rPr>
              <a:t>C2</a:t>
            </a:r>
            <a:r>
              <a:rPr kumimoji="0" sz="18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25"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Arial"/>
              </a:rPr>
              <a:t>C3</a:t>
            </a:r>
            <a:r>
              <a:rPr kumimoji="0" sz="18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25"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Arial"/>
              </a:rPr>
              <a:t>D1</a:t>
            </a:r>
            <a:r>
              <a:rPr kumimoji="0" sz="1800" b="1" i="0" u="none" strike="noStrike" kern="0" cap="none" spc="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25"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Arial"/>
              </a:rPr>
              <a:t>D2</a:t>
            </a:r>
            <a:r>
              <a:rPr kumimoji="0" sz="1800" b="1" i="0" u="none" strike="noStrike" kern="0" cap="none" spc="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Arial"/>
              </a:rPr>
              <a:t>	</a:t>
            </a:r>
            <a:r>
              <a:rPr kumimoji="0" sz="1800" b="1" i="0" u="none" strike="noStrike" kern="0" cap="none" spc="-25"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Arial"/>
              </a:rPr>
              <a:t>D3</a:t>
            </a:r>
            <a:endParaRPr kumimoji="0" sz="18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a:p>
            <a:pPr marL="101600" marR="5080" lvl="0" indent="0" defTabSz="914400" eaLnBrk="1" fontAlgn="auto" latinLnBrk="0" hangingPunct="1">
              <a:lnSpc>
                <a:spcPts val="1700"/>
              </a:lnSpc>
              <a:spcBef>
                <a:spcPts val="10"/>
              </a:spcBef>
              <a:spcAft>
                <a:spcPts val="0"/>
              </a:spcAft>
              <a:buClrTx/>
              <a:buSzTx/>
              <a:buFontTx/>
              <a:buNone/>
              <a:tabLst>
                <a:tab pos="1014094" algn="l"/>
                <a:tab pos="1659889" algn="l"/>
                <a:tab pos="1748789" algn="l"/>
                <a:tab pos="2849245" algn="l"/>
                <a:tab pos="3027045" algn="l"/>
                <a:tab pos="3766820" algn="l"/>
                <a:tab pos="3944620" algn="l"/>
                <a:tab pos="4773930" algn="l"/>
                <a:tab pos="4862830" algn="l"/>
              </a:tabLst>
              <a:defRPr/>
            </a:pPr>
            <a:r>
              <a:rPr kumimoji="0" sz="14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循</a:t>
            </a:r>
            <a:r>
              <a:rPr kumimoji="0" sz="1400" b="1" i="0" u="none" strike="noStrike" kern="0" cap="none" spc="-5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環</a:t>
            </a:r>
            <a:r>
              <a:rPr kumimoji="0" sz="14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	低</a:t>
            </a:r>
            <a:r>
              <a:rPr kumimoji="0" sz="1400" b="1" i="0" u="none" strike="noStrike" kern="0" cap="none" spc="-5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碳</a:t>
            </a:r>
            <a:r>
              <a:rPr kumimoji="0" sz="14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	綠能系統</a:t>
            </a:r>
            <a:r>
              <a:rPr kumimoji="0" sz="1400" b="1" i="0" u="none" strike="noStrike" kern="0" cap="none" spc="-5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與</a:t>
            </a:r>
            <a:r>
              <a:rPr kumimoji="0" sz="14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	</a:t>
            </a:r>
            <a:r>
              <a:rPr kumimoji="0" sz="1400" b="1" i="0" u="none" strike="noStrike" kern="0" cap="none" spc="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基礎設</a:t>
            </a:r>
            <a:r>
              <a:rPr kumimoji="0" sz="1400" b="1" i="0" u="none" strike="noStrike" kern="0" cap="none" spc="-5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施</a:t>
            </a:r>
            <a:r>
              <a:rPr kumimoji="0" sz="1400" b="1" i="0" u="none" strike="noStrike" kern="0" cap="none" spc="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	資源能</a:t>
            </a:r>
            <a:r>
              <a:rPr kumimoji="0" sz="1400" b="1" i="0" u="none" strike="noStrike" kern="0" cap="none" spc="-5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源</a:t>
            </a:r>
            <a:r>
              <a:rPr kumimoji="0" sz="1400" b="1" i="0" u="none" strike="noStrike" kern="0" cap="none" spc="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	生產</a:t>
            </a:r>
            <a:r>
              <a:rPr kumimoji="0" sz="1400" b="1" i="0" u="none" strike="noStrike" kern="0" cap="none" spc="-5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力</a:t>
            </a:r>
            <a:r>
              <a:rPr kumimoji="0" sz="14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經</a:t>
            </a:r>
            <a:r>
              <a:rPr kumimoji="0" sz="1400" b="1" i="0" u="none" strike="noStrike" kern="0" cap="none" spc="-5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濟</a:t>
            </a:r>
            <a:r>
              <a:rPr kumimoji="0" sz="14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	製</a:t>
            </a:r>
            <a:r>
              <a:rPr kumimoji="0" sz="1400" b="1" i="0" u="none" strike="noStrike" kern="0" cap="none" spc="-5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造</a:t>
            </a:r>
            <a:r>
              <a:rPr kumimoji="0" sz="14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		環境科</a:t>
            </a:r>
            <a:r>
              <a:rPr kumimoji="0" sz="1400" b="1" i="0" u="none" strike="noStrike" kern="0" cap="none" spc="-5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技</a:t>
            </a:r>
            <a:r>
              <a:rPr kumimoji="0" sz="1400" b="1" i="0" u="none" strike="noStrike" kern="0" cap="none" spc="0" normalizeH="0" baseline="0" noProof="0" dirty="0">
                <a:ln>
                  <a:noFill/>
                </a:ln>
                <a:solidFill>
                  <a:srgbClr val="4F6228"/>
                </a:solidFill>
                <a:effectLst/>
                <a:uLnTx/>
                <a:uFillTx/>
                <a:latin typeface="微軟正黑體" panose="020B0604030504040204" pitchFamily="34" charset="-120"/>
                <a:ea typeface="微軟正黑體" panose="020B0604030504040204" pitchFamily="34" charset="-120"/>
                <a:cs typeface="微軟正黑體"/>
              </a:rPr>
              <a:t>		</a:t>
            </a:r>
            <a:r>
              <a:rPr kumimoji="0" sz="1400" b="1" i="0" u="none" strike="noStrike" kern="0" cap="none" spc="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韌</a:t>
            </a:r>
            <a:r>
              <a:rPr kumimoji="0" sz="1400" b="1" i="0" u="none" strike="noStrike" kern="0" cap="none" spc="-5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性</a:t>
            </a:r>
            <a:r>
              <a:rPr kumimoji="0" sz="1400" b="1" i="0" u="none" strike="noStrike" kern="0" cap="none" spc="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		韌</a:t>
            </a:r>
            <a:r>
              <a:rPr kumimoji="0" sz="1400" b="1" i="0" u="none" strike="noStrike" kern="0" cap="none" spc="-5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性</a:t>
            </a:r>
            <a:r>
              <a:rPr kumimoji="0" sz="1400" b="1" i="0" u="none" strike="noStrike" kern="0" cap="none" spc="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		韌</a:t>
            </a:r>
            <a:r>
              <a:rPr kumimoji="0" sz="1400" b="1" i="0" u="none" strike="noStrike" kern="0" cap="none" spc="-50" normalizeH="0" baseline="0" noProof="0" dirty="0">
                <a:ln>
                  <a:noFill/>
                </a:ln>
                <a:solidFill>
                  <a:srgbClr val="632523"/>
                </a:solidFill>
                <a:effectLst/>
                <a:uLnTx/>
                <a:uFillTx/>
                <a:latin typeface="微軟正黑體" panose="020B0604030504040204" pitchFamily="34" charset="-120"/>
                <a:ea typeface="微軟正黑體" panose="020B0604030504040204" pitchFamily="34" charset="-120"/>
                <a:cs typeface="微軟正黑體"/>
              </a:rPr>
              <a:t>性</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12700" marR="0" lvl="0" indent="0" algn="ctr" defTabSz="914400" eaLnBrk="1" fontAlgn="auto" latinLnBrk="0" hangingPunct="1">
              <a:lnSpc>
                <a:spcPct val="100000"/>
              </a:lnSpc>
              <a:spcBef>
                <a:spcPts val="545"/>
              </a:spcBef>
              <a:spcAft>
                <a:spcPts val="0"/>
              </a:spcAft>
              <a:buClrTx/>
              <a:buSzTx/>
              <a:buFontTx/>
              <a:buNone/>
              <a:tabLst>
                <a:tab pos="925194" algn="l"/>
                <a:tab pos="1837689" algn="l"/>
                <a:tab pos="2849245" algn="l"/>
                <a:tab pos="3855720" algn="l"/>
                <a:tab pos="4773930" algn="l"/>
              </a:tabLst>
              <a:defRPr/>
            </a:pP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賴秋</a:t>
            </a:r>
            <a:r>
              <a:rPr kumimoji="0" sz="14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助</a:t>
            </a: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a:t>
            </a:r>
            <a:r>
              <a:rPr kumimoji="0" lang="zh-TW" altLang="en-US" sz="1400" b="1" kern="0" dirty="0">
                <a:solidFill>
                  <a:sysClr val="windowText" lastClr="000000"/>
                </a:solidFill>
                <a:latin typeface="微軟正黑體" panose="020B0604030504040204" pitchFamily="34" charset="-120"/>
                <a:ea typeface="微軟正黑體" panose="020B0604030504040204" pitchFamily="34" charset="-120"/>
                <a:cs typeface="微軟正黑體"/>
              </a:rPr>
              <a:t>王維漢</a:t>
            </a: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鄭名</a:t>
            </a:r>
            <a:r>
              <a:rPr kumimoji="0" sz="14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山</a:t>
            </a: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a:t>
            </a:r>
            <a:r>
              <a:rPr kumimoji="0" lang="zh-TW" altLang="en-US"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a:t>
            </a:r>
            <a:r>
              <a:rPr kumimoji="0" lang="zh-TW" altLang="en-US" sz="1400" b="1" kern="0" dirty="0">
                <a:solidFill>
                  <a:sysClr val="windowText" lastClr="000000"/>
                </a:solidFill>
                <a:latin typeface="微軟正黑體" panose="020B0604030504040204" pitchFamily="34" charset="-120"/>
                <a:ea typeface="微軟正黑體" panose="020B0604030504040204" pitchFamily="34" charset="-120"/>
              </a:rPr>
              <a:t>梁佩芳</a:t>
            </a: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賴秋</a:t>
            </a:r>
            <a:r>
              <a:rPr kumimoji="0" sz="14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助</a:t>
            </a: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楊秉</a:t>
            </a:r>
            <a:r>
              <a:rPr kumimoji="0" sz="14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祥</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50800" marR="0" lvl="0" indent="0" defTabSz="914400" eaLnBrk="1" fontAlgn="auto" latinLnBrk="0" hangingPunct="1">
              <a:lnSpc>
                <a:spcPct val="100000"/>
              </a:lnSpc>
              <a:spcBef>
                <a:spcPts val="30"/>
              </a:spcBef>
              <a:spcAft>
                <a:spcPts val="0"/>
              </a:spcAft>
              <a:buClrTx/>
              <a:buSzTx/>
              <a:buFontTx/>
              <a:buNone/>
              <a:tabLst>
                <a:tab pos="1039494" algn="l"/>
                <a:tab pos="1875789" algn="l"/>
                <a:tab pos="2976245" algn="l"/>
                <a:tab pos="3893820" algn="l"/>
                <a:tab pos="4812030" algn="l"/>
              </a:tabLst>
              <a:defRPr/>
            </a:pPr>
            <a:r>
              <a:rPr kumimoji="0" sz="1200" b="1" i="0" u="none" strike="noStrike" kern="0" cap="none" spc="0" normalizeH="0" baseline="0" noProof="0" dirty="0" err="1">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副所</a:t>
            </a:r>
            <a:r>
              <a:rPr kumimoji="0" sz="1200" b="1" i="0" u="none" strike="noStrike" kern="0" cap="none" spc="-50" normalizeH="0" baseline="0" noProof="0" dirty="0" err="1">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長</a:t>
            </a:r>
            <a:r>
              <a:rPr kumimoji="0" sz="12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副所</a:t>
            </a:r>
            <a:r>
              <a:rPr kumimoji="0" sz="12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長</a:t>
            </a:r>
            <a:r>
              <a:rPr kumimoji="0" sz="12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副所</a:t>
            </a:r>
            <a:r>
              <a:rPr kumimoji="0" sz="12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長</a:t>
            </a:r>
            <a:endParaRPr kumimoji="0" sz="12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125" name="object 49">
            <a:extLst>
              <a:ext uri="{FF2B5EF4-FFF2-40B4-BE49-F238E27FC236}">
                <a16:creationId xmlns:a16="http://schemas.microsoft.com/office/drawing/2014/main" id="{8C8FD0AD-6D2F-4518-B7F7-CCAE2B4322E2}"/>
              </a:ext>
            </a:extLst>
          </p:cNvPr>
          <p:cNvGrpSpPr/>
          <p:nvPr/>
        </p:nvGrpSpPr>
        <p:grpSpPr>
          <a:xfrm>
            <a:off x="3447839" y="2103895"/>
            <a:ext cx="1233805" cy="1449705"/>
            <a:chOff x="3447839" y="2103895"/>
            <a:chExt cx="1233805" cy="1449705"/>
          </a:xfrm>
        </p:grpSpPr>
        <p:sp>
          <p:nvSpPr>
            <p:cNvPr id="126" name="object 50">
              <a:extLst>
                <a:ext uri="{FF2B5EF4-FFF2-40B4-BE49-F238E27FC236}">
                  <a16:creationId xmlns:a16="http://schemas.microsoft.com/office/drawing/2014/main" id="{FE9ED468-55C5-4521-8E4D-6194B3A98DA8}"/>
                </a:ext>
              </a:extLst>
            </p:cNvPr>
            <p:cNvSpPr/>
            <p:nvPr/>
          </p:nvSpPr>
          <p:spPr>
            <a:xfrm>
              <a:off x="3452601" y="2108658"/>
              <a:ext cx="1224280" cy="1440180"/>
            </a:xfrm>
            <a:custGeom>
              <a:avLst/>
              <a:gdLst/>
              <a:ahLst/>
              <a:cxnLst/>
              <a:rect l="l" t="t" r="r" b="b"/>
              <a:pathLst>
                <a:path w="1224279" h="1440179">
                  <a:moveTo>
                    <a:pt x="1081967" y="0"/>
                  </a:moveTo>
                  <a:lnTo>
                    <a:pt x="142032" y="0"/>
                  </a:lnTo>
                  <a:lnTo>
                    <a:pt x="97139" y="7240"/>
                  </a:lnTo>
                  <a:lnTo>
                    <a:pt x="58150" y="27404"/>
                  </a:lnTo>
                  <a:lnTo>
                    <a:pt x="27404" y="58150"/>
                  </a:lnTo>
                  <a:lnTo>
                    <a:pt x="7240" y="97139"/>
                  </a:lnTo>
                  <a:lnTo>
                    <a:pt x="0" y="142032"/>
                  </a:lnTo>
                  <a:lnTo>
                    <a:pt x="0" y="1297966"/>
                  </a:lnTo>
                  <a:lnTo>
                    <a:pt x="7240" y="1342860"/>
                  </a:lnTo>
                  <a:lnTo>
                    <a:pt x="27404" y="1381849"/>
                  </a:lnTo>
                  <a:lnTo>
                    <a:pt x="58150" y="1412595"/>
                  </a:lnTo>
                  <a:lnTo>
                    <a:pt x="97139" y="1432758"/>
                  </a:lnTo>
                  <a:lnTo>
                    <a:pt x="142032" y="1439999"/>
                  </a:lnTo>
                  <a:lnTo>
                    <a:pt x="1081967" y="1439999"/>
                  </a:lnTo>
                  <a:lnTo>
                    <a:pt x="1126860" y="1432758"/>
                  </a:lnTo>
                  <a:lnTo>
                    <a:pt x="1165849" y="1412595"/>
                  </a:lnTo>
                  <a:lnTo>
                    <a:pt x="1196596" y="1381849"/>
                  </a:lnTo>
                  <a:lnTo>
                    <a:pt x="1216759" y="1342860"/>
                  </a:lnTo>
                  <a:lnTo>
                    <a:pt x="1224000" y="1297966"/>
                  </a:lnTo>
                  <a:lnTo>
                    <a:pt x="1224000" y="142032"/>
                  </a:lnTo>
                  <a:lnTo>
                    <a:pt x="1216759" y="97139"/>
                  </a:lnTo>
                  <a:lnTo>
                    <a:pt x="1196596" y="58150"/>
                  </a:lnTo>
                  <a:lnTo>
                    <a:pt x="1165849" y="27404"/>
                  </a:lnTo>
                  <a:lnTo>
                    <a:pt x="1126860" y="7240"/>
                  </a:lnTo>
                  <a:lnTo>
                    <a:pt x="1081967" y="0"/>
                  </a:lnTo>
                  <a:close/>
                </a:path>
              </a:pathLst>
            </a:custGeom>
            <a:solidFill>
              <a:srgbClr val="FCD5B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27" name="object 51">
              <a:extLst>
                <a:ext uri="{FF2B5EF4-FFF2-40B4-BE49-F238E27FC236}">
                  <a16:creationId xmlns:a16="http://schemas.microsoft.com/office/drawing/2014/main" id="{263DB2F3-053E-4A40-80E4-BE6C4DD76084}"/>
                </a:ext>
              </a:extLst>
            </p:cNvPr>
            <p:cNvSpPr/>
            <p:nvPr/>
          </p:nvSpPr>
          <p:spPr>
            <a:xfrm>
              <a:off x="3452601" y="2108658"/>
              <a:ext cx="1224280" cy="1440180"/>
            </a:xfrm>
            <a:custGeom>
              <a:avLst/>
              <a:gdLst/>
              <a:ahLst/>
              <a:cxnLst/>
              <a:rect l="l" t="t" r="r" b="b"/>
              <a:pathLst>
                <a:path w="1224279" h="1440179">
                  <a:moveTo>
                    <a:pt x="0" y="142033"/>
                  </a:moveTo>
                  <a:lnTo>
                    <a:pt x="7240" y="97139"/>
                  </a:lnTo>
                  <a:lnTo>
                    <a:pt x="27404" y="58150"/>
                  </a:lnTo>
                  <a:lnTo>
                    <a:pt x="58150" y="27404"/>
                  </a:lnTo>
                  <a:lnTo>
                    <a:pt x="97139" y="7240"/>
                  </a:lnTo>
                  <a:lnTo>
                    <a:pt x="142033" y="0"/>
                  </a:lnTo>
                  <a:lnTo>
                    <a:pt x="1081967" y="0"/>
                  </a:lnTo>
                  <a:lnTo>
                    <a:pt x="1126860" y="7240"/>
                  </a:lnTo>
                  <a:lnTo>
                    <a:pt x="1165850" y="27404"/>
                  </a:lnTo>
                  <a:lnTo>
                    <a:pt x="1196595" y="58150"/>
                  </a:lnTo>
                  <a:lnTo>
                    <a:pt x="1216759" y="97139"/>
                  </a:lnTo>
                  <a:lnTo>
                    <a:pt x="1224000" y="142033"/>
                  </a:lnTo>
                  <a:lnTo>
                    <a:pt x="1224000" y="1297967"/>
                  </a:lnTo>
                  <a:lnTo>
                    <a:pt x="1216759" y="1342860"/>
                  </a:lnTo>
                  <a:lnTo>
                    <a:pt x="1196595" y="1381850"/>
                  </a:lnTo>
                  <a:lnTo>
                    <a:pt x="1165850" y="1412595"/>
                  </a:lnTo>
                  <a:lnTo>
                    <a:pt x="1126860" y="1432759"/>
                  </a:lnTo>
                  <a:lnTo>
                    <a:pt x="1081967" y="1440000"/>
                  </a:lnTo>
                  <a:lnTo>
                    <a:pt x="142033" y="1440000"/>
                  </a:lnTo>
                  <a:lnTo>
                    <a:pt x="97139" y="1432759"/>
                  </a:lnTo>
                  <a:lnTo>
                    <a:pt x="58150" y="1412595"/>
                  </a:lnTo>
                  <a:lnTo>
                    <a:pt x="27404" y="1381850"/>
                  </a:lnTo>
                  <a:lnTo>
                    <a:pt x="7240" y="1342860"/>
                  </a:lnTo>
                  <a:lnTo>
                    <a:pt x="0" y="1297967"/>
                  </a:lnTo>
                  <a:lnTo>
                    <a:pt x="0" y="142033"/>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128" name="object 52">
            <a:extLst>
              <a:ext uri="{FF2B5EF4-FFF2-40B4-BE49-F238E27FC236}">
                <a16:creationId xmlns:a16="http://schemas.microsoft.com/office/drawing/2014/main" id="{F48B7127-5B59-4CB3-A85D-3504B32837C2}"/>
              </a:ext>
            </a:extLst>
          </p:cNvPr>
          <p:cNvSpPr txBox="1"/>
          <p:nvPr/>
        </p:nvSpPr>
        <p:spPr>
          <a:xfrm>
            <a:off x="3874070" y="2181859"/>
            <a:ext cx="381000" cy="722630"/>
          </a:xfrm>
          <a:prstGeom prst="rect">
            <a:avLst/>
          </a:prstGeom>
        </p:spPr>
        <p:txBody>
          <a:bodyPr vert="horz" wrap="square" lIns="0" tIns="12700" rIns="0" bIns="0" rtlCol="0">
            <a:spAutoFit/>
          </a:bodyPr>
          <a:lstStyle/>
          <a:p>
            <a:pPr marL="44450" marR="0" lvl="0" indent="0" defTabSz="914400" eaLnBrk="1" fontAlgn="auto" latinLnBrk="0" hangingPunct="1">
              <a:lnSpc>
                <a:spcPts val="2130"/>
              </a:lnSpc>
              <a:spcBef>
                <a:spcPts val="100"/>
              </a:spcBef>
              <a:spcAft>
                <a:spcPts val="0"/>
              </a:spcAft>
              <a:buClrTx/>
              <a:buSzTx/>
              <a:buFontTx/>
              <a:buNone/>
              <a:tabLst/>
              <a:defRPr/>
            </a:pPr>
            <a:r>
              <a:rPr kumimoji="0" sz="1800" b="1" i="0" u="none" strike="noStrike" kern="0" cap="none" spc="-25" normalizeH="0" baseline="0" noProof="0" dirty="0">
                <a:ln>
                  <a:noFill/>
                </a:ln>
                <a:solidFill>
                  <a:srgbClr val="984807"/>
                </a:solidFill>
                <a:effectLst/>
                <a:uLnTx/>
                <a:uFillTx/>
                <a:latin typeface="微軟正黑體" panose="020B0604030504040204" pitchFamily="34" charset="-120"/>
                <a:ea typeface="微軟正黑體" panose="020B0604030504040204" pitchFamily="34" charset="-120"/>
                <a:cs typeface="Arial"/>
              </a:rPr>
              <a:t>B1</a:t>
            </a: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a:p>
            <a:pPr marL="12700" marR="5080" lvl="0" indent="0" defTabSz="914400" eaLnBrk="1" fontAlgn="auto" latinLnBrk="0" hangingPunct="1">
              <a:lnSpc>
                <a:spcPts val="1700"/>
              </a:lnSpc>
              <a:spcBef>
                <a:spcPts val="10"/>
              </a:spcBef>
              <a:spcAft>
                <a:spcPts val="0"/>
              </a:spcAft>
              <a:buClrTx/>
              <a:buSzTx/>
              <a:buFontTx/>
              <a:buNone/>
              <a:tabLst/>
              <a:defRPr/>
            </a:pPr>
            <a:r>
              <a:rPr kumimoji="0" sz="1400" b="1" i="0" u="none" strike="noStrike" kern="0" cap="none" spc="-25" normalizeH="0" baseline="0" noProof="0" dirty="0">
                <a:ln>
                  <a:noFill/>
                </a:ln>
                <a:solidFill>
                  <a:srgbClr val="984807"/>
                </a:solidFill>
                <a:effectLst/>
                <a:uLnTx/>
                <a:uFillTx/>
                <a:latin typeface="微軟正黑體" panose="020B0604030504040204" pitchFamily="34" charset="-120"/>
                <a:ea typeface="微軟正黑體" panose="020B0604030504040204" pitchFamily="34" charset="-120"/>
                <a:cs typeface="微軟正黑體"/>
              </a:rPr>
              <a:t>智慧醫療</a:t>
            </a:r>
            <a:endParaRPr kumimoji="0" sz="1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129" name="object 53">
            <a:extLst>
              <a:ext uri="{FF2B5EF4-FFF2-40B4-BE49-F238E27FC236}">
                <a16:creationId xmlns:a16="http://schemas.microsoft.com/office/drawing/2014/main" id="{BB3A833D-2E33-4DED-8C47-F077FF803059}"/>
              </a:ext>
            </a:extLst>
          </p:cNvPr>
          <p:cNvGrpSpPr/>
          <p:nvPr/>
        </p:nvGrpSpPr>
        <p:grpSpPr>
          <a:xfrm>
            <a:off x="4678098" y="2103895"/>
            <a:ext cx="1233805" cy="1449705"/>
            <a:chOff x="4678098" y="2103895"/>
            <a:chExt cx="1233805" cy="1449705"/>
          </a:xfrm>
        </p:grpSpPr>
        <p:sp>
          <p:nvSpPr>
            <p:cNvPr id="130" name="object 54">
              <a:extLst>
                <a:ext uri="{FF2B5EF4-FFF2-40B4-BE49-F238E27FC236}">
                  <a16:creationId xmlns:a16="http://schemas.microsoft.com/office/drawing/2014/main" id="{BAEECFC9-2B5A-44F2-BA73-CD21EF7132DB}"/>
                </a:ext>
              </a:extLst>
            </p:cNvPr>
            <p:cNvSpPr/>
            <p:nvPr/>
          </p:nvSpPr>
          <p:spPr>
            <a:xfrm>
              <a:off x="4682860" y="2108658"/>
              <a:ext cx="1224280" cy="1440180"/>
            </a:xfrm>
            <a:custGeom>
              <a:avLst/>
              <a:gdLst/>
              <a:ahLst/>
              <a:cxnLst/>
              <a:rect l="l" t="t" r="r" b="b"/>
              <a:pathLst>
                <a:path w="1224279" h="1440179">
                  <a:moveTo>
                    <a:pt x="1081966" y="0"/>
                  </a:moveTo>
                  <a:lnTo>
                    <a:pt x="142032" y="0"/>
                  </a:lnTo>
                  <a:lnTo>
                    <a:pt x="97139" y="7240"/>
                  </a:lnTo>
                  <a:lnTo>
                    <a:pt x="58150" y="27404"/>
                  </a:lnTo>
                  <a:lnTo>
                    <a:pt x="27404" y="58150"/>
                  </a:lnTo>
                  <a:lnTo>
                    <a:pt x="7240" y="97139"/>
                  </a:lnTo>
                  <a:lnTo>
                    <a:pt x="0" y="142032"/>
                  </a:lnTo>
                  <a:lnTo>
                    <a:pt x="0" y="1297966"/>
                  </a:lnTo>
                  <a:lnTo>
                    <a:pt x="7240" y="1342860"/>
                  </a:lnTo>
                  <a:lnTo>
                    <a:pt x="27404" y="1381849"/>
                  </a:lnTo>
                  <a:lnTo>
                    <a:pt x="58150" y="1412595"/>
                  </a:lnTo>
                  <a:lnTo>
                    <a:pt x="97139" y="1432758"/>
                  </a:lnTo>
                  <a:lnTo>
                    <a:pt x="142032" y="1439999"/>
                  </a:lnTo>
                  <a:lnTo>
                    <a:pt x="1081966" y="1439999"/>
                  </a:lnTo>
                  <a:lnTo>
                    <a:pt x="1126859" y="1432758"/>
                  </a:lnTo>
                  <a:lnTo>
                    <a:pt x="1165849" y="1412595"/>
                  </a:lnTo>
                  <a:lnTo>
                    <a:pt x="1196595" y="1381849"/>
                  </a:lnTo>
                  <a:lnTo>
                    <a:pt x="1216758" y="1342860"/>
                  </a:lnTo>
                  <a:lnTo>
                    <a:pt x="1223999" y="1297966"/>
                  </a:lnTo>
                  <a:lnTo>
                    <a:pt x="1223999" y="142032"/>
                  </a:lnTo>
                  <a:lnTo>
                    <a:pt x="1216758" y="97139"/>
                  </a:lnTo>
                  <a:lnTo>
                    <a:pt x="1196595" y="58150"/>
                  </a:lnTo>
                  <a:lnTo>
                    <a:pt x="1165849" y="27404"/>
                  </a:lnTo>
                  <a:lnTo>
                    <a:pt x="1126859" y="7240"/>
                  </a:lnTo>
                  <a:lnTo>
                    <a:pt x="1081966" y="0"/>
                  </a:lnTo>
                  <a:close/>
                </a:path>
              </a:pathLst>
            </a:custGeom>
            <a:solidFill>
              <a:srgbClr val="FCD5B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31" name="object 55">
              <a:extLst>
                <a:ext uri="{FF2B5EF4-FFF2-40B4-BE49-F238E27FC236}">
                  <a16:creationId xmlns:a16="http://schemas.microsoft.com/office/drawing/2014/main" id="{A79631F8-1278-43A6-9DC0-93CE38F61BF4}"/>
                </a:ext>
              </a:extLst>
            </p:cNvPr>
            <p:cNvSpPr/>
            <p:nvPr/>
          </p:nvSpPr>
          <p:spPr>
            <a:xfrm>
              <a:off x="4682860" y="2108658"/>
              <a:ext cx="1224280" cy="1440180"/>
            </a:xfrm>
            <a:custGeom>
              <a:avLst/>
              <a:gdLst/>
              <a:ahLst/>
              <a:cxnLst/>
              <a:rect l="l" t="t" r="r" b="b"/>
              <a:pathLst>
                <a:path w="1224279" h="1440179">
                  <a:moveTo>
                    <a:pt x="0" y="142033"/>
                  </a:moveTo>
                  <a:lnTo>
                    <a:pt x="7240" y="97139"/>
                  </a:lnTo>
                  <a:lnTo>
                    <a:pt x="27404" y="58150"/>
                  </a:lnTo>
                  <a:lnTo>
                    <a:pt x="58150" y="27404"/>
                  </a:lnTo>
                  <a:lnTo>
                    <a:pt x="97139" y="7240"/>
                  </a:lnTo>
                  <a:lnTo>
                    <a:pt x="142033" y="0"/>
                  </a:lnTo>
                  <a:lnTo>
                    <a:pt x="1081967" y="0"/>
                  </a:lnTo>
                  <a:lnTo>
                    <a:pt x="1126860" y="7240"/>
                  </a:lnTo>
                  <a:lnTo>
                    <a:pt x="1165850" y="27404"/>
                  </a:lnTo>
                  <a:lnTo>
                    <a:pt x="1196595" y="58150"/>
                  </a:lnTo>
                  <a:lnTo>
                    <a:pt x="1216759" y="97139"/>
                  </a:lnTo>
                  <a:lnTo>
                    <a:pt x="1224000" y="142033"/>
                  </a:lnTo>
                  <a:lnTo>
                    <a:pt x="1224000" y="1297967"/>
                  </a:lnTo>
                  <a:lnTo>
                    <a:pt x="1216759" y="1342860"/>
                  </a:lnTo>
                  <a:lnTo>
                    <a:pt x="1196595" y="1381850"/>
                  </a:lnTo>
                  <a:lnTo>
                    <a:pt x="1165850" y="1412595"/>
                  </a:lnTo>
                  <a:lnTo>
                    <a:pt x="1126860" y="1432759"/>
                  </a:lnTo>
                  <a:lnTo>
                    <a:pt x="1081967" y="1440000"/>
                  </a:lnTo>
                  <a:lnTo>
                    <a:pt x="142033" y="1440000"/>
                  </a:lnTo>
                  <a:lnTo>
                    <a:pt x="97139" y="1432759"/>
                  </a:lnTo>
                  <a:lnTo>
                    <a:pt x="58150" y="1412595"/>
                  </a:lnTo>
                  <a:lnTo>
                    <a:pt x="27404" y="1381850"/>
                  </a:lnTo>
                  <a:lnTo>
                    <a:pt x="7240" y="1342860"/>
                  </a:lnTo>
                  <a:lnTo>
                    <a:pt x="0" y="1297967"/>
                  </a:lnTo>
                  <a:lnTo>
                    <a:pt x="0" y="142033"/>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132" name="object 56">
            <a:extLst>
              <a:ext uri="{FF2B5EF4-FFF2-40B4-BE49-F238E27FC236}">
                <a16:creationId xmlns:a16="http://schemas.microsoft.com/office/drawing/2014/main" id="{B781E6C0-5BB0-457D-939A-CB6FACAF0AFB}"/>
              </a:ext>
            </a:extLst>
          </p:cNvPr>
          <p:cNvSpPr txBox="1"/>
          <p:nvPr/>
        </p:nvSpPr>
        <p:spPr>
          <a:xfrm>
            <a:off x="5104329" y="2181859"/>
            <a:ext cx="381000" cy="722630"/>
          </a:xfrm>
          <a:prstGeom prst="rect">
            <a:avLst/>
          </a:prstGeom>
        </p:spPr>
        <p:txBody>
          <a:bodyPr vert="horz" wrap="square" lIns="0" tIns="12700" rIns="0" bIns="0" rtlCol="0">
            <a:spAutoFit/>
          </a:bodyPr>
          <a:lstStyle/>
          <a:p>
            <a:pPr marL="44450" marR="0" lvl="0" indent="0" defTabSz="914400" eaLnBrk="1" fontAlgn="auto" latinLnBrk="0" hangingPunct="1">
              <a:lnSpc>
                <a:spcPts val="2130"/>
              </a:lnSpc>
              <a:spcBef>
                <a:spcPts val="100"/>
              </a:spcBef>
              <a:spcAft>
                <a:spcPts val="0"/>
              </a:spcAft>
              <a:buClrTx/>
              <a:buSzTx/>
              <a:buFontTx/>
              <a:buNone/>
              <a:tabLst/>
              <a:defRPr/>
            </a:pPr>
            <a:r>
              <a:rPr kumimoji="0" sz="1800" b="1" i="0" u="none" strike="noStrike" kern="0" cap="none" spc="-25" normalizeH="0" baseline="0" noProof="0" dirty="0">
                <a:ln>
                  <a:noFill/>
                </a:ln>
                <a:solidFill>
                  <a:srgbClr val="984807"/>
                </a:solidFill>
                <a:effectLst/>
                <a:uLnTx/>
                <a:uFillTx/>
                <a:latin typeface="微軟正黑體" panose="020B0604030504040204" pitchFamily="34" charset="-120"/>
                <a:ea typeface="微軟正黑體" panose="020B0604030504040204" pitchFamily="34" charset="-120"/>
                <a:cs typeface="Arial"/>
              </a:rPr>
              <a:t>B2</a:t>
            </a: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a:p>
            <a:pPr marL="12700" marR="5080" lvl="0" indent="0" defTabSz="914400" eaLnBrk="1" fontAlgn="auto" latinLnBrk="0" hangingPunct="1">
              <a:lnSpc>
                <a:spcPts val="1700"/>
              </a:lnSpc>
              <a:spcBef>
                <a:spcPts val="10"/>
              </a:spcBef>
              <a:spcAft>
                <a:spcPts val="0"/>
              </a:spcAft>
              <a:buClrTx/>
              <a:buSzTx/>
              <a:buFontTx/>
              <a:buNone/>
              <a:tabLst/>
              <a:defRPr/>
            </a:pPr>
            <a:r>
              <a:rPr kumimoji="0" sz="1400" b="1" i="0" u="none" strike="noStrike" kern="0" cap="none" spc="-25" normalizeH="0" baseline="0" noProof="0" dirty="0">
                <a:ln>
                  <a:noFill/>
                </a:ln>
                <a:solidFill>
                  <a:srgbClr val="984807"/>
                </a:solidFill>
                <a:effectLst/>
                <a:uLnTx/>
                <a:uFillTx/>
                <a:latin typeface="微軟正黑體" panose="020B0604030504040204" pitchFamily="34" charset="-120"/>
                <a:ea typeface="微軟正黑體" panose="020B0604030504040204" pitchFamily="34" charset="-120"/>
                <a:cs typeface="微軟正黑體"/>
              </a:rPr>
              <a:t>健康照護</a:t>
            </a:r>
            <a:endParaRPr kumimoji="0" sz="1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sp>
        <p:nvSpPr>
          <p:cNvPr id="133" name="object 57">
            <a:extLst>
              <a:ext uri="{FF2B5EF4-FFF2-40B4-BE49-F238E27FC236}">
                <a16:creationId xmlns:a16="http://schemas.microsoft.com/office/drawing/2014/main" id="{BF2215F8-7E14-41BD-8342-AC0145EF2C84}"/>
              </a:ext>
            </a:extLst>
          </p:cNvPr>
          <p:cNvSpPr txBox="1"/>
          <p:nvPr/>
        </p:nvSpPr>
        <p:spPr>
          <a:xfrm>
            <a:off x="3493895" y="2958084"/>
            <a:ext cx="2419224" cy="412934"/>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王兆麟</a:t>
            </a:r>
            <a:r>
              <a:rPr kumimoji="0" sz="1400" b="1" i="0" u="none" strike="noStrike" kern="0" cap="none" spc="-1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rPr>
              <a:t>/</a:t>
            </a:r>
            <a:r>
              <a:rPr kumimoji="0" sz="14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黃維中  胡紀平</a:t>
            </a:r>
            <a:r>
              <a:rPr kumimoji="0" sz="1400" b="1" i="0" u="none" strike="noStrike" kern="0" cap="none" spc="-1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rPr>
              <a:t>/</a:t>
            </a:r>
            <a:r>
              <a:rPr kumimoji="0" sz="14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張傳育</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92075" marR="0" lvl="0" indent="0" defTabSz="914400" eaLnBrk="1" fontAlgn="auto" latinLnBrk="0" hangingPunct="1">
              <a:lnSpc>
                <a:spcPct val="100000"/>
              </a:lnSpc>
              <a:spcBef>
                <a:spcPts val="5"/>
              </a:spcBef>
              <a:spcAft>
                <a:spcPts val="0"/>
              </a:spcAft>
              <a:buClrTx/>
              <a:buSzTx/>
              <a:buFontTx/>
              <a:buNone/>
              <a:tabLst>
                <a:tab pos="1322070" algn="l"/>
              </a:tabLst>
              <a:defRPr/>
            </a:pPr>
            <a:r>
              <a:rPr kumimoji="0" sz="12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副所長</a:t>
            </a:r>
            <a:r>
              <a:rPr kumimoji="0" sz="1200" b="1" i="1" u="none" strike="noStrike" kern="0" cap="none" spc="-1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rPr>
              <a:t>/</a:t>
            </a:r>
            <a:r>
              <a:rPr kumimoji="0" sz="12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副所</a:t>
            </a:r>
            <a:r>
              <a:rPr kumimoji="0" sz="12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長</a:t>
            </a:r>
            <a:r>
              <a:rPr kumimoji="0" sz="12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	副所長</a:t>
            </a:r>
            <a:r>
              <a:rPr kumimoji="0" sz="1200" b="1" i="1" u="none" strike="noStrike" kern="0" cap="none" spc="-1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rPr>
              <a:t>/</a:t>
            </a:r>
            <a:r>
              <a:rPr kumimoji="0" sz="12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數位</a:t>
            </a:r>
            <a:r>
              <a:rPr kumimoji="0" sz="1200" b="1" i="0" u="none" strike="noStrike" kern="0" cap="none" spc="-5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長</a:t>
            </a:r>
            <a:endParaRPr kumimoji="0" sz="12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134" name="object 58">
            <a:extLst>
              <a:ext uri="{FF2B5EF4-FFF2-40B4-BE49-F238E27FC236}">
                <a16:creationId xmlns:a16="http://schemas.microsoft.com/office/drawing/2014/main" id="{5A8A35F0-2CB8-4721-88A2-92D345BE111C}"/>
              </a:ext>
            </a:extLst>
          </p:cNvPr>
          <p:cNvGrpSpPr/>
          <p:nvPr/>
        </p:nvGrpSpPr>
        <p:grpSpPr>
          <a:xfrm>
            <a:off x="308034" y="4457684"/>
            <a:ext cx="2889885" cy="1089660"/>
            <a:chOff x="308034" y="4457684"/>
            <a:chExt cx="2889885" cy="1089660"/>
          </a:xfrm>
        </p:grpSpPr>
        <p:sp>
          <p:nvSpPr>
            <p:cNvPr id="135" name="object 59">
              <a:extLst>
                <a:ext uri="{FF2B5EF4-FFF2-40B4-BE49-F238E27FC236}">
                  <a16:creationId xmlns:a16="http://schemas.microsoft.com/office/drawing/2014/main" id="{C3F3A81D-4DC8-4F64-AA11-A02248915B07}"/>
                </a:ext>
              </a:extLst>
            </p:cNvPr>
            <p:cNvSpPr/>
            <p:nvPr/>
          </p:nvSpPr>
          <p:spPr>
            <a:xfrm>
              <a:off x="312796" y="4462447"/>
              <a:ext cx="2880360" cy="1080135"/>
            </a:xfrm>
            <a:custGeom>
              <a:avLst/>
              <a:gdLst/>
              <a:ahLst/>
              <a:cxnLst/>
              <a:rect l="l" t="t" r="r" b="b"/>
              <a:pathLst>
                <a:path w="2880360" h="1080135">
                  <a:moveTo>
                    <a:pt x="2754677" y="0"/>
                  </a:moveTo>
                  <a:lnTo>
                    <a:pt x="125322" y="0"/>
                  </a:lnTo>
                  <a:lnTo>
                    <a:pt x="76541" y="9848"/>
                  </a:lnTo>
                  <a:lnTo>
                    <a:pt x="36706" y="36706"/>
                  </a:lnTo>
                  <a:lnTo>
                    <a:pt x="9848" y="76542"/>
                  </a:lnTo>
                  <a:lnTo>
                    <a:pt x="0" y="125323"/>
                  </a:lnTo>
                  <a:lnTo>
                    <a:pt x="0" y="954678"/>
                  </a:lnTo>
                  <a:lnTo>
                    <a:pt x="9848" y="1003459"/>
                  </a:lnTo>
                  <a:lnTo>
                    <a:pt x="36706" y="1043294"/>
                  </a:lnTo>
                  <a:lnTo>
                    <a:pt x="76541" y="1070151"/>
                  </a:lnTo>
                  <a:lnTo>
                    <a:pt x="125322" y="1080000"/>
                  </a:lnTo>
                  <a:lnTo>
                    <a:pt x="2754677" y="1080000"/>
                  </a:lnTo>
                  <a:lnTo>
                    <a:pt x="2803458" y="1070151"/>
                  </a:lnTo>
                  <a:lnTo>
                    <a:pt x="2843293" y="1043294"/>
                  </a:lnTo>
                  <a:lnTo>
                    <a:pt x="2870151" y="1003459"/>
                  </a:lnTo>
                  <a:lnTo>
                    <a:pt x="2879999" y="954678"/>
                  </a:lnTo>
                  <a:lnTo>
                    <a:pt x="2879999" y="125323"/>
                  </a:lnTo>
                  <a:lnTo>
                    <a:pt x="2870151" y="76542"/>
                  </a:lnTo>
                  <a:lnTo>
                    <a:pt x="2843293" y="36706"/>
                  </a:lnTo>
                  <a:lnTo>
                    <a:pt x="2803458" y="9848"/>
                  </a:lnTo>
                  <a:lnTo>
                    <a:pt x="2754677" y="0"/>
                  </a:lnTo>
                  <a:close/>
                </a:path>
              </a:pathLst>
            </a:custGeom>
            <a:solidFill>
              <a:srgbClr val="CCC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36" name="object 60">
              <a:extLst>
                <a:ext uri="{FF2B5EF4-FFF2-40B4-BE49-F238E27FC236}">
                  <a16:creationId xmlns:a16="http://schemas.microsoft.com/office/drawing/2014/main" id="{4F575364-1C8E-4FDA-AA55-B61BF6EE0E5E}"/>
                </a:ext>
              </a:extLst>
            </p:cNvPr>
            <p:cNvSpPr/>
            <p:nvPr/>
          </p:nvSpPr>
          <p:spPr>
            <a:xfrm>
              <a:off x="312796" y="4462447"/>
              <a:ext cx="2880360" cy="1080135"/>
            </a:xfrm>
            <a:custGeom>
              <a:avLst/>
              <a:gdLst/>
              <a:ahLst/>
              <a:cxnLst/>
              <a:rect l="l" t="t" r="r" b="b"/>
              <a:pathLst>
                <a:path w="2880360" h="1080135">
                  <a:moveTo>
                    <a:pt x="0" y="125322"/>
                  </a:moveTo>
                  <a:lnTo>
                    <a:pt x="9848" y="76541"/>
                  </a:lnTo>
                  <a:lnTo>
                    <a:pt x="36706" y="36706"/>
                  </a:lnTo>
                  <a:lnTo>
                    <a:pt x="76541" y="9848"/>
                  </a:lnTo>
                  <a:lnTo>
                    <a:pt x="125322" y="0"/>
                  </a:lnTo>
                  <a:lnTo>
                    <a:pt x="2754677" y="0"/>
                  </a:lnTo>
                  <a:lnTo>
                    <a:pt x="2803458" y="9848"/>
                  </a:lnTo>
                  <a:lnTo>
                    <a:pt x="2843293" y="36706"/>
                  </a:lnTo>
                  <a:lnTo>
                    <a:pt x="2870151" y="76541"/>
                  </a:lnTo>
                  <a:lnTo>
                    <a:pt x="2880000" y="125322"/>
                  </a:lnTo>
                  <a:lnTo>
                    <a:pt x="2880000" y="954677"/>
                  </a:lnTo>
                  <a:lnTo>
                    <a:pt x="2870151" y="1003458"/>
                  </a:lnTo>
                  <a:lnTo>
                    <a:pt x="2843293" y="1043293"/>
                  </a:lnTo>
                  <a:lnTo>
                    <a:pt x="2803458" y="1070151"/>
                  </a:lnTo>
                  <a:lnTo>
                    <a:pt x="2754677" y="1080000"/>
                  </a:lnTo>
                  <a:lnTo>
                    <a:pt x="125322" y="1080000"/>
                  </a:lnTo>
                  <a:lnTo>
                    <a:pt x="76541" y="1070151"/>
                  </a:lnTo>
                  <a:lnTo>
                    <a:pt x="36706" y="1043293"/>
                  </a:lnTo>
                  <a:lnTo>
                    <a:pt x="9848" y="1003458"/>
                  </a:lnTo>
                  <a:lnTo>
                    <a:pt x="0" y="954677"/>
                  </a:lnTo>
                  <a:lnTo>
                    <a:pt x="0" y="125322"/>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137" name="object 61">
            <a:extLst>
              <a:ext uri="{FF2B5EF4-FFF2-40B4-BE49-F238E27FC236}">
                <a16:creationId xmlns:a16="http://schemas.microsoft.com/office/drawing/2014/main" id="{FE305BAE-7DBF-4081-B91B-F6A676DC103E}"/>
              </a:ext>
            </a:extLst>
          </p:cNvPr>
          <p:cNvSpPr txBox="1"/>
          <p:nvPr/>
        </p:nvSpPr>
        <p:spPr>
          <a:xfrm>
            <a:off x="1117796" y="4531867"/>
            <a:ext cx="1270000" cy="946150"/>
          </a:xfrm>
          <a:prstGeom prst="rect">
            <a:avLst/>
          </a:prstGeom>
        </p:spPr>
        <p:txBody>
          <a:bodyPr vert="horz" wrap="square" lIns="0" tIns="12700" rIns="0" bIns="0" rtlCol="0">
            <a:spAutoFit/>
          </a:bodyPr>
          <a:lstStyle/>
          <a:p>
            <a:pPr marL="0" marR="0" lvl="0" indent="0" algn="ctr" defTabSz="914400" eaLnBrk="1" fontAlgn="auto" latinLnBrk="0" hangingPunct="1">
              <a:lnSpc>
                <a:spcPts val="2130"/>
              </a:lnSpc>
              <a:spcBef>
                <a:spcPts val="100"/>
              </a:spcBef>
              <a:spcAft>
                <a:spcPts val="0"/>
              </a:spcAft>
              <a:buClrTx/>
              <a:buSzTx/>
              <a:buFontTx/>
              <a:buNone/>
              <a:tabLst/>
              <a:defRPr/>
            </a:pPr>
            <a:r>
              <a:rPr kumimoji="0" sz="1800" b="1" i="0" u="none" strike="noStrike" kern="0" cap="none" spc="-25"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Arial"/>
              </a:rPr>
              <a:t>T1</a:t>
            </a:r>
            <a:endParaRPr kumimoji="0" sz="18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a:p>
            <a:pPr marL="0" marR="0" lvl="0" indent="0" algn="ctr" defTabSz="914400" eaLnBrk="1" fontAlgn="auto" latinLnBrk="0" hangingPunct="1">
              <a:lnSpc>
                <a:spcPts val="1650"/>
              </a:lnSpc>
              <a:spcBef>
                <a:spcPts val="0"/>
              </a:spcBef>
              <a:spcAft>
                <a:spcPts val="0"/>
              </a:spcAft>
              <a:buClrTx/>
              <a:buSzTx/>
              <a:buFontTx/>
              <a:buNone/>
              <a:tabLst/>
              <a:defRPr/>
            </a:pPr>
            <a:r>
              <a:rPr kumimoji="0" sz="1400" b="1" i="0" u="none" strike="noStrike" kern="0" cap="none" spc="-10"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微軟正黑體"/>
              </a:rPr>
              <a:t>人工智慧與資安</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0" marR="0" lvl="0" indent="0" algn="ctr" defTabSz="914400" eaLnBrk="1" fontAlgn="auto" latinLnBrk="0" hangingPunct="1">
              <a:lnSpc>
                <a:spcPct val="100000"/>
              </a:lnSpc>
              <a:spcBef>
                <a:spcPts val="310"/>
              </a:spcBef>
              <a:spcAft>
                <a:spcPts val="0"/>
              </a:spcAft>
              <a:buClrTx/>
              <a:buSzTx/>
              <a:buFontTx/>
              <a:buNone/>
              <a:tabLst/>
              <a:defRPr/>
            </a:pPr>
            <a:r>
              <a:rPr kumimoji="0" sz="14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黃維中</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0" marR="0" lvl="0" indent="0" algn="ctr" defTabSz="914400" eaLnBrk="1" fontAlgn="auto" latinLnBrk="0" hangingPunct="1">
              <a:lnSpc>
                <a:spcPct val="100000"/>
              </a:lnSpc>
              <a:spcBef>
                <a:spcPts val="30"/>
              </a:spcBef>
              <a:spcAft>
                <a:spcPts val="0"/>
              </a:spcAft>
              <a:buClrTx/>
              <a:buSzTx/>
              <a:buFontTx/>
              <a:buNone/>
              <a:tabLst/>
              <a:defRPr/>
            </a:pPr>
            <a:r>
              <a:rPr kumimoji="0" sz="12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副所長</a:t>
            </a:r>
            <a:endParaRPr kumimoji="0" sz="12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138" name="object 62">
            <a:extLst>
              <a:ext uri="{FF2B5EF4-FFF2-40B4-BE49-F238E27FC236}">
                <a16:creationId xmlns:a16="http://schemas.microsoft.com/office/drawing/2014/main" id="{BFDC1BF8-8802-4CAD-BEAE-F8565D187875}"/>
              </a:ext>
            </a:extLst>
          </p:cNvPr>
          <p:cNvGrpSpPr/>
          <p:nvPr/>
        </p:nvGrpSpPr>
        <p:grpSpPr>
          <a:xfrm>
            <a:off x="3204424" y="4457684"/>
            <a:ext cx="2889885" cy="1089660"/>
            <a:chOff x="3204424" y="4457684"/>
            <a:chExt cx="2889885" cy="1089660"/>
          </a:xfrm>
        </p:grpSpPr>
        <p:sp>
          <p:nvSpPr>
            <p:cNvPr id="139" name="object 63">
              <a:extLst>
                <a:ext uri="{FF2B5EF4-FFF2-40B4-BE49-F238E27FC236}">
                  <a16:creationId xmlns:a16="http://schemas.microsoft.com/office/drawing/2014/main" id="{5323843F-2B9E-40F9-A8FE-65C67CB63E8E}"/>
                </a:ext>
              </a:extLst>
            </p:cNvPr>
            <p:cNvSpPr/>
            <p:nvPr/>
          </p:nvSpPr>
          <p:spPr>
            <a:xfrm>
              <a:off x="3209187" y="4462447"/>
              <a:ext cx="2880360" cy="1080135"/>
            </a:xfrm>
            <a:custGeom>
              <a:avLst/>
              <a:gdLst/>
              <a:ahLst/>
              <a:cxnLst/>
              <a:rect l="l" t="t" r="r" b="b"/>
              <a:pathLst>
                <a:path w="2880360" h="1080135">
                  <a:moveTo>
                    <a:pt x="2754676" y="0"/>
                  </a:moveTo>
                  <a:lnTo>
                    <a:pt x="125322" y="0"/>
                  </a:lnTo>
                  <a:lnTo>
                    <a:pt x="76541" y="9848"/>
                  </a:lnTo>
                  <a:lnTo>
                    <a:pt x="36706" y="36706"/>
                  </a:lnTo>
                  <a:lnTo>
                    <a:pt x="9848" y="76542"/>
                  </a:lnTo>
                  <a:lnTo>
                    <a:pt x="0" y="125323"/>
                  </a:lnTo>
                  <a:lnTo>
                    <a:pt x="0" y="954678"/>
                  </a:lnTo>
                  <a:lnTo>
                    <a:pt x="9848" y="1003459"/>
                  </a:lnTo>
                  <a:lnTo>
                    <a:pt x="36706" y="1043294"/>
                  </a:lnTo>
                  <a:lnTo>
                    <a:pt x="76541" y="1070151"/>
                  </a:lnTo>
                  <a:lnTo>
                    <a:pt x="125322" y="1080000"/>
                  </a:lnTo>
                  <a:lnTo>
                    <a:pt x="2754676" y="1080000"/>
                  </a:lnTo>
                  <a:lnTo>
                    <a:pt x="2803458" y="1070151"/>
                  </a:lnTo>
                  <a:lnTo>
                    <a:pt x="2843293" y="1043294"/>
                  </a:lnTo>
                  <a:lnTo>
                    <a:pt x="2870150" y="1003459"/>
                  </a:lnTo>
                  <a:lnTo>
                    <a:pt x="2879999" y="954678"/>
                  </a:lnTo>
                  <a:lnTo>
                    <a:pt x="2879999" y="125323"/>
                  </a:lnTo>
                  <a:lnTo>
                    <a:pt x="2870150" y="76542"/>
                  </a:lnTo>
                  <a:lnTo>
                    <a:pt x="2843293" y="36706"/>
                  </a:lnTo>
                  <a:lnTo>
                    <a:pt x="2803458" y="9848"/>
                  </a:lnTo>
                  <a:lnTo>
                    <a:pt x="2754676" y="0"/>
                  </a:lnTo>
                  <a:close/>
                </a:path>
              </a:pathLst>
            </a:custGeom>
            <a:solidFill>
              <a:srgbClr val="CCC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40" name="object 64">
              <a:extLst>
                <a:ext uri="{FF2B5EF4-FFF2-40B4-BE49-F238E27FC236}">
                  <a16:creationId xmlns:a16="http://schemas.microsoft.com/office/drawing/2014/main" id="{0F083C7D-9B76-4D51-B269-7142CA010AE1}"/>
                </a:ext>
              </a:extLst>
            </p:cNvPr>
            <p:cNvSpPr/>
            <p:nvPr/>
          </p:nvSpPr>
          <p:spPr>
            <a:xfrm>
              <a:off x="3209187" y="4462447"/>
              <a:ext cx="2880360" cy="1080135"/>
            </a:xfrm>
            <a:custGeom>
              <a:avLst/>
              <a:gdLst/>
              <a:ahLst/>
              <a:cxnLst/>
              <a:rect l="l" t="t" r="r" b="b"/>
              <a:pathLst>
                <a:path w="2880360" h="1080135">
                  <a:moveTo>
                    <a:pt x="0" y="125322"/>
                  </a:moveTo>
                  <a:lnTo>
                    <a:pt x="9848" y="76541"/>
                  </a:lnTo>
                  <a:lnTo>
                    <a:pt x="36706" y="36706"/>
                  </a:lnTo>
                  <a:lnTo>
                    <a:pt x="76541" y="9848"/>
                  </a:lnTo>
                  <a:lnTo>
                    <a:pt x="125322" y="0"/>
                  </a:lnTo>
                  <a:lnTo>
                    <a:pt x="2754677" y="0"/>
                  </a:lnTo>
                  <a:lnTo>
                    <a:pt x="2803458" y="9848"/>
                  </a:lnTo>
                  <a:lnTo>
                    <a:pt x="2843293" y="36706"/>
                  </a:lnTo>
                  <a:lnTo>
                    <a:pt x="2870151" y="76541"/>
                  </a:lnTo>
                  <a:lnTo>
                    <a:pt x="2880000" y="125322"/>
                  </a:lnTo>
                  <a:lnTo>
                    <a:pt x="2880000" y="954677"/>
                  </a:lnTo>
                  <a:lnTo>
                    <a:pt x="2870151" y="1003458"/>
                  </a:lnTo>
                  <a:lnTo>
                    <a:pt x="2843293" y="1043293"/>
                  </a:lnTo>
                  <a:lnTo>
                    <a:pt x="2803458" y="1070151"/>
                  </a:lnTo>
                  <a:lnTo>
                    <a:pt x="2754677" y="1080000"/>
                  </a:lnTo>
                  <a:lnTo>
                    <a:pt x="125322" y="1080000"/>
                  </a:lnTo>
                  <a:lnTo>
                    <a:pt x="76541" y="1070151"/>
                  </a:lnTo>
                  <a:lnTo>
                    <a:pt x="36706" y="1043293"/>
                  </a:lnTo>
                  <a:lnTo>
                    <a:pt x="9848" y="1003458"/>
                  </a:lnTo>
                  <a:lnTo>
                    <a:pt x="0" y="954677"/>
                  </a:lnTo>
                  <a:lnTo>
                    <a:pt x="0" y="125322"/>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141" name="object 65">
            <a:extLst>
              <a:ext uri="{FF2B5EF4-FFF2-40B4-BE49-F238E27FC236}">
                <a16:creationId xmlns:a16="http://schemas.microsoft.com/office/drawing/2014/main" id="{CED64D63-08B7-4B82-B58C-2FCB5760DD59}"/>
              </a:ext>
            </a:extLst>
          </p:cNvPr>
          <p:cNvSpPr txBox="1"/>
          <p:nvPr/>
        </p:nvSpPr>
        <p:spPr>
          <a:xfrm>
            <a:off x="4078480" y="4531867"/>
            <a:ext cx="1312670" cy="938719"/>
          </a:xfrm>
          <a:prstGeom prst="rect">
            <a:avLst/>
          </a:prstGeom>
        </p:spPr>
        <p:txBody>
          <a:bodyPr vert="horz" wrap="square" lIns="0" tIns="12700" rIns="0" bIns="0" rtlCol="0">
            <a:spAutoFit/>
          </a:bodyPr>
          <a:lstStyle/>
          <a:p>
            <a:pPr marL="0" marR="0" lvl="0" indent="0" algn="ctr" defTabSz="914400" eaLnBrk="1" fontAlgn="auto" latinLnBrk="0" hangingPunct="1">
              <a:lnSpc>
                <a:spcPts val="2130"/>
              </a:lnSpc>
              <a:spcBef>
                <a:spcPts val="100"/>
              </a:spcBef>
              <a:spcAft>
                <a:spcPts val="0"/>
              </a:spcAft>
              <a:buClrTx/>
              <a:buSzTx/>
              <a:buFontTx/>
              <a:buNone/>
              <a:tabLst/>
              <a:defRPr/>
            </a:pPr>
            <a:r>
              <a:rPr kumimoji="0" sz="1800" b="1" i="0" u="none" strike="noStrike" kern="0" cap="none" spc="-25"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Arial"/>
              </a:rPr>
              <a:t>T2</a:t>
            </a:r>
            <a:endParaRPr kumimoji="0" sz="18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a:p>
            <a:pPr marL="125730" marR="0" lvl="0" indent="0" defTabSz="914400" eaLnBrk="1" fontAlgn="auto" latinLnBrk="0" hangingPunct="1">
              <a:lnSpc>
                <a:spcPts val="1650"/>
              </a:lnSpc>
              <a:spcBef>
                <a:spcPts val="0"/>
              </a:spcBef>
              <a:spcAft>
                <a:spcPts val="0"/>
              </a:spcAft>
              <a:buClrTx/>
              <a:buSzTx/>
              <a:buFontTx/>
              <a:buNone/>
              <a:tabLst/>
              <a:defRPr/>
            </a:pPr>
            <a:r>
              <a:rPr kumimoji="0" sz="1400" b="1" i="0" u="none" strike="noStrike" kern="0" cap="none" spc="-10"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微軟正黑體"/>
              </a:rPr>
              <a:t>半導體晶片</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12700" marR="0" lvl="0" indent="0" defTabSz="914400" eaLnBrk="1" fontAlgn="auto" latinLnBrk="0" hangingPunct="1">
              <a:lnSpc>
                <a:spcPct val="100000"/>
              </a:lnSpc>
              <a:spcBef>
                <a:spcPts val="31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駱韋仲</a:t>
            </a:r>
            <a:r>
              <a:rPr kumimoji="0" sz="1400" b="1" i="0" u="none" strike="noStrike" kern="0" cap="none" spc="-1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rPr>
              <a:t>/</a:t>
            </a:r>
            <a:r>
              <a:rPr kumimoji="0" sz="14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傅尉恩</a:t>
            </a:r>
            <a:endParaRPr kumimoji="0" sz="14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15875" marR="0" lvl="0" indent="0" defTabSz="914400" eaLnBrk="1" fontAlgn="auto" latinLnBrk="0" hangingPunct="1">
              <a:lnSpc>
                <a:spcPct val="100000"/>
              </a:lnSpc>
              <a:spcBef>
                <a:spcPts val="30"/>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副所長</a:t>
            </a:r>
            <a:r>
              <a:rPr kumimoji="0" sz="1200" b="1" i="1" u="none" strike="noStrike" kern="0" cap="none" spc="-1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rPr>
              <a:t>/</a:t>
            </a:r>
            <a:r>
              <a:rPr kumimoji="0" sz="1200" b="1" i="0" u="none" strike="noStrike" kern="0" cap="none" spc="-15"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副執行長</a:t>
            </a:r>
            <a:endParaRPr kumimoji="0" sz="1200" b="0"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142" name="object 66">
            <a:extLst>
              <a:ext uri="{FF2B5EF4-FFF2-40B4-BE49-F238E27FC236}">
                <a16:creationId xmlns:a16="http://schemas.microsoft.com/office/drawing/2014/main" id="{ED1FD086-EA3E-42F0-9BBC-1C47A1A02124}"/>
              </a:ext>
            </a:extLst>
          </p:cNvPr>
          <p:cNvGrpSpPr/>
          <p:nvPr/>
        </p:nvGrpSpPr>
        <p:grpSpPr>
          <a:xfrm>
            <a:off x="6100814" y="4457684"/>
            <a:ext cx="2889885" cy="1089660"/>
            <a:chOff x="6100814" y="4457684"/>
            <a:chExt cx="2889885" cy="1089660"/>
          </a:xfrm>
        </p:grpSpPr>
        <p:sp>
          <p:nvSpPr>
            <p:cNvPr id="143" name="object 67">
              <a:extLst>
                <a:ext uri="{FF2B5EF4-FFF2-40B4-BE49-F238E27FC236}">
                  <a16:creationId xmlns:a16="http://schemas.microsoft.com/office/drawing/2014/main" id="{19E248A5-86A5-40D2-B416-C160ABD14D56}"/>
                </a:ext>
              </a:extLst>
            </p:cNvPr>
            <p:cNvSpPr/>
            <p:nvPr/>
          </p:nvSpPr>
          <p:spPr>
            <a:xfrm>
              <a:off x="6105576" y="4462447"/>
              <a:ext cx="2880360" cy="1080135"/>
            </a:xfrm>
            <a:custGeom>
              <a:avLst/>
              <a:gdLst/>
              <a:ahLst/>
              <a:cxnLst/>
              <a:rect l="l" t="t" r="r" b="b"/>
              <a:pathLst>
                <a:path w="2880359" h="1080135">
                  <a:moveTo>
                    <a:pt x="2754676" y="0"/>
                  </a:moveTo>
                  <a:lnTo>
                    <a:pt x="125322" y="0"/>
                  </a:lnTo>
                  <a:lnTo>
                    <a:pt x="76541" y="9848"/>
                  </a:lnTo>
                  <a:lnTo>
                    <a:pt x="36706" y="36706"/>
                  </a:lnTo>
                  <a:lnTo>
                    <a:pt x="9848" y="76542"/>
                  </a:lnTo>
                  <a:lnTo>
                    <a:pt x="0" y="125323"/>
                  </a:lnTo>
                  <a:lnTo>
                    <a:pt x="0" y="954678"/>
                  </a:lnTo>
                  <a:lnTo>
                    <a:pt x="9848" y="1003459"/>
                  </a:lnTo>
                  <a:lnTo>
                    <a:pt x="36706" y="1043294"/>
                  </a:lnTo>
                  <a:lnTo>
                    <a:pt x="76541" y="1070151"/>
                  </a:lnTo>
                  <a:lnTo>
                    <a:pt x="125322" y="1080000"/>
                  </a:lnTo>
                  <a:lnTo>
                    <a:pt x="2754676" y="1080000"/>
                  </a:lnTo>
                  <a:lnTo>
                    <a:pt x="2803458" y="1070151"/>
                  </a:lnTo>
                  <a:lnTo>
                    <a:pt x="2843293" y="1043294"/>
                  </a:lnTo>
                  <a:lnTo>
                    <a:pt x="2870150" y="1003459"/>
                  </a:lnTo>
                  <a:lnTo>
                    <a:pt x="2879999" y="954678"/>
                  </a:lnTo>
                  <a:lnTo>
                    <a:pt x="2879999" y="125323"/>
                  </a:lnTo>
                  <a:lnTo>
                    <a:pt x="2870150" y="76542"/>
                  </a:lnTo>
                  <a:lnTo>
                    <a:pt x="2843293" y="36706"/>
                  </a:lnTo>
                  <a:lnTo>
                    <a:pt x="2803458" y="9848"/>
                  </a:lnTo>
                  <a:lnTo>
                    <a:pt x="2754676" y="0"/>
                  </a:lnTo>
                  <a:close/>
                </a:path>
              </a:pathLst>
            </a:custGeom>
            <a:solidFill>
              <a:srgbClr val="CCC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44" name="object 68">
              <a:extLst>
                <a:ext uri="{FF2B5EF4-FFF2-40B4-BE49-F238E27FC236}">
                  <a16:creationId xmlns:a16="http://schemas.microsoft.com/office/drawing/2014/main" id="{659280F3-547A-4D2F-8895-4AAD9DCB4FE5}"/>
                </a:ext>
              </a:extLst>
            </p:cNvPr>
            <p:cNvSpPr/>
            <p:nvPr/>
          </p:nvSpPr>
          <p:spPr>
            <a:xfrm>
              <a:off x="6105576" y="4462447"/>
              <a:ext cx="2880360" cy="1080135"/>
            </a:xfrm>
            <a:custGeom>
              <a:avLst/>
              <a:gdLst/>
              <a:ahLst/>
              <a:cxnLst/>
              <a:rect l="l" t="t" r="r" b="b"/>
              <a:pathLst>
                <a:path w="2880359" h="1080135">
                  <a:moveTo>
                    <a:pt x="0" y="125322"/>
                  </a:moveTo>
                  <a:lnTo>
                    <a:pt x="9848" y="76541"/>
                  </a:lnTo>
                  <a:lnTo>
                    <a:pt x="36706" y="36706"/>
                  </a:lnTo>
                  <a:lnTo>
                    <a:pt x="76541" y="9848"/>
                  </a:lnTo>
                  <a:lnTo>
                    <a:pt x="125322" y="0"/>
                  </a:lnTo>
                  <a:lnTo>
                    <a:pt x="2754677" y="0"/>
                  </a:lnTo>
                  <a:lnTo>
                    <a:pt x="2803458" y="9848"/>
                  </a:lnTo>
                  <a:lnTo>
                    <a:pt x="2843293" y="36706"/>
                  </a:lnTo>
                  <a:lnTo>
                    <a:pt x="2870151" y="76541"/>
                  </a:lnTo>
                  <a:lnTo>
                    <a:pt x="2880000" y="125322"/>
                  </a:lnTo>
                  <a:lnTo>
                    <a:pt x="2880000" y="954677"/>
                  </a:lnTo>
                  <a:lnTo>
                    <a:pt x="2870151" y="1003458"/>
                  </a:lnTo>
                  <a:lnTo>
                    <a:pt x="2843293" y="1043293"/>
                  </a:lnTo>
                  <a:lnTo>
                    <a:pt x="2803458" y="1070151"/>
                  </a:lnTo>
                  <a:lnTo>
                    <a:pt x="2754677" y="1080000"/>
                  </a:lnTo>
                  <a:lnTo>
                    <a:pt x="125322" y="1080000"/>
                  </a:lnTo>
                  <a:lnTo>
                    <a:pt x="76541" y="1070151"/>
                  </a:lnTo>
                  <a:lnTo>
                    <a:pt x="36706" y="1043293"/>
                  </a:lnTo>
                  <a:lnTo>
                    <a:pt x="9848" y="1003458"/>
                  </a:lnTo>
                  <a:lnTo>
                    <a:pt x="0" y="954677"/>
                  </a:lnTo>
                  <a:lnTo>
                    <a:pt x="0" y="125322"/>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145" name="object 69">
            <a:extLst>
              <a:ext uri="{FF2B5EF4-FFF2-40B4-BE49-F238E27FC236}">
                <a16:creationId xmlns:a16="http://schemas.microsoft.com/office/drawing/2014/main" id="{DD8814F7-09A0-44FC-AF80-501C72B411BE}"/>
              </a:ext>
            </a:extLst>
          </p:cNvPr>
          <p:cNvSpPr txBox="1"/>
          <p:nvPr/>
        </p:nvSpPr>
        <p:spPr>
          <a:xfrm>
            <a:off x="7266176" y="4531867"/>
            <a:ext cx="558800" cy="946150"/>
          </a:xfrm>
          <a:prstGeom prst="rect">
            <a:avLst/>
          </a:prstGeom>
        </p:spPr>
        <p:txBody>
          <a:bodyPr vert="horz" wrap="square" lIns="0" tIns="12700" rIns="0" bIns="0" rtlCol="0">
            <a:spAutoFit/>
          </a:bodyPr>
          <a:lstStyle/>
          <a:p>
            <a:pPr marL="146050" marR="0" lvl="0" indent="0" defTabSz="914400" eaLnBrk="1" fontAlgn="auto" latinLnBrk="0" hangingPunct="1">
              <a:lnSpc>
                <a:spcPts val="2130"/>
              </a:lnSpc>
              <a:spcBef>
                <a:spcPts val="100"/>
              </a:spcBef>
              <a:spcAft>
                <a:spcPts val="0"/>
              </a:spcAft>
              <a:buClrTx/>
              <a:buSzTx/>
              <a:buFontTx/>
              <a:buNone/>
              <a:tabLst/>
              <a:defRPr/>
            </a:pPr>
            <a:r>
              <a:rPr kumimoji="0" sz="1800" b="1" i="0" u="none" strike="noStrike" kern="0" cap="none" spc="-25"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Arial"/>
              </a:rPr>
              <a:t>T3</a:t>
            </a: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a:p>
            <a:pPr marL="101600" marR="0" lvl="0" indent="0" defTabSz="914400" eaLnBrk="1" fontAlgn="auto" latinLnBrk="0" hangingPunct="1">
              <a:lnSpc>
                <a:spcPts val="1650"/>
              </a:lnSpc>
              <a:spcBef>
                <a:spcPts val="0"/>
              </a:spcBef>
              <a:spcAft>
                <a:spcPts val="0"/>
              </a:spcAft>
              <a:buClrTx/>
              <a:buSzTx/>
              <a:buFontTx/>
              <a:buNone/>
              <a:tabLst/>
              <a:defRPr/>
            </a:pPr>
            <a:r>
              <a:rPr kumimoji="0" sz="1400" b="1" i="0" u="none" strike="noStrike" kern="0" cap="none" spc="-25"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微軟正黑體"/>
              </a:rPr>
              <a:t>通訊</a:t>
            </a:r>
            <a:endParaRPr kumimoji="0" sz="1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12700" marR="0" lvl="0" indent="0" defTabSz="914400" eaLnBrk="1" fontAlgn="auto" latinLnBrk="0" hangingPunct="1">
              <a:lnSpc>
                <a:spcPct val="100000"/>
              </a:lnSpc>
              <a:spcBef>
                <a:spcPts val="310"/>
              </a:spcBef>
              <a:spcAft>
                <a:spcPts val="0"/>
              </a:spcAft>
              <a:buClrTx/>
              <a:buSzTx/>
              <a:buFontTx/>
              <a:buNone/>
              <a:tabLst/>
              <a:defRPr/>
            </a:pPr>
            <a:r>
              <a:rPr kumimoji="0" sz="14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蔣村杰</a:t>
            </a:r>
            <a:endParaRPr kumimoji="0" sz="1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50800" marR="0" lvl="0" indent="0" defTabSz="914400" eaLnBrk="1" fontAlgn="auto" latinLnBrk="0" hangingPunct="1">
              <a:lnSpc>
                <a:spcPct val="100000"/>
              </a:lnSpc>
              <a:spcBef>
                <a:spcPts val="30"/>
              </a:spcBef>
              <a:spcAft>
                <a:spcPts val="0"/>
              </a:spcAft>
              <a:buClrTx/>
              <a:buSzTx/>
              <a:buFontTx/>
              <a:buNone/>
              <a:tabLst/>
              <a:defRPr/>
            </a:pPr>
            <a:r>
              <a:rPr kumimoji="0" sz="12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副所長</a:t>
            </a:r>
            <a:endParaRPr kumimoji="0" sz="12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grpSp>
        <p:nvGrpSpPr>
          <p:cNvPr id="146" name="object 70">
            <a:extLst>
              <a:ext uri="{FF2B5EF4-FFF2-40B4-BE49-F238E27FC236}">
                <a16:creationId xmlns:a16="http://schemas.microsoft.com/office/drawing/2014/main" id="{7993779D-F7C7-4126-9CCC-361EABFCB8D4}"/>
              </a:ext>
            </a:extLst>
          </p:cNvPr>
          <p:cNvGrpSpPr/>
          <p:nvPr/>
        </p:nvGrpSpPr>
        <p:grpSpPr>
          <a:xfrm>
            <a:off x="8997204" y="4457684"/>
            <a:ext cx="2889885" cy="1089660"/>
            <a:chOff x="8997204" y="4457684"/>
            <a:chExt cx="2889885" cy="1089660"/>
          </a:xfrm>
        </p:grpSpPr>
        <p:sp>
          <p:nvSpPr>
            <p:cNvPr id="147" name="object 71">
              <a:extLst>
                <a:ext uri="{FF2B5EF4-FFF2-40B4-BE49-F238E27FC236}">
                  <a16:creationId xmlns:a16="http://schemas.microsoft.com/office/drawing/2014/main" id="{AF443523-F0D9-430C-8D93-3ECE780AE742}"/>
                </a:ext>
              </a:extLst>
            </p:cNvPr>
            <p:cNvSpPr/>
            <p:nvPr/>
          </p:nvSpPr>
          <p:spPr>
            <a:xfrm>
              <a:off x="9001966" y="4462447"/>
              <a:ext cx="2880360" cy="1080135"/>
            </a:xfrm>
            <a:custGeom>
              <a:avLst/>
              <a:gdLst/>
              <a:ahLst/>
              <a:cxnLst/>
              <a:rect l="l" t="t" r="r" b="b"/>
              <a:pathLst>
                <a:path w="2880359" h="1080135">
                  <a:moveTo>
                    <a:pt x="2754676" y="0"/>
                  </a:moveTo>
                  <a:lnTo>
                    <a:pt x="125323" y="0"/>
                  </a:lnTo>
                  <a:lnTo>
                    <a:pt x="76541" y="9848"/>
                  </a:lnTo>
                  <a:lnTo>
                    <a:pt x="36706" y="36706"/>
                  </a:lnTo>
                  <a:lnTo>
                    <a:pt x="9848" y="76542"/>
                  </a:lnTo>
                  <a:lnTo>
                    <a:pt x="0" y="125323"/>
                  </a:lnTo>
                  <a:lnTo>
                    <a:pt x="0" y="954678"/>
                  </a:lnTo>
                  <a:lnTo>
                    <a:pt x="9848" y="1003459"/>
                  </a:lnTo>
                  <a:lnTo>
                    <a:pt x="36706" y="1043294"/>
                  </a:lnTo>
                  <a:lnTo>
                    <a:pt x="76541" y="1070151"/>
                  </a:lnTo>
                  <a:lnTo>
                    <a:pt x="125323" y="1080000"/>
                  </a:lnTo>
                  <a:lnTo>
                    <a:pt x="2754676" y="1080000"/>
                  </a:lnTo>
                  <a:lnTo>
                    <a:pt x="2803458" y="1070151"/>
                  </a:lnTo>
                  <a:lnTo>
                    <a:pt x="2843293" y="1043294"/>
                  </a:lnTo>
                  <a:lnTo>
                    <a:pt x="2870151" y="1003459"/>
                  </a:lnTo>
                  <a:lnTo>
                    <a:pt x="2880000" y="954678"/>
                  </a:lnTo>
                  <a:lnTo>
                    <a:pt x="2880000" y="125323"/>
                  </a:lnTo>
                  <a:lnTo>
                    <a:pt x="2870151" y="76542"/>
                  </a:lnTo>
                  <a:lnTo>
                    <a:pt x="2843293" y="36706"/>
                  </a:lnTo>
                  <a:lnTo>
                    <a:pt x="2803458" y="9848"/>
                  </a:lnTo>
                  <a:lnTo>
                    <a:pt x="2754676" y="0"/>
                  </a:lnTo>
                  <a:close/>
                </a:path>
              </a:pathLst>
            </a:custGeom>
            <a:solidFill>
              <a:srgbClr val="CCC1D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48" name="object 72">
              <a:extLst>
                <a:ext uri="{FF2B5EF4-FFF2-40B4-BE49-F238E27FC236}">
                  <a16:creationId xmlns:a16="http://schemas.microsoft.com/office/drawing/2014/main" id="{71FCE442-D2BA-4576-B40D-BF0F6B59A8E3}"/>
                </a:ext>
              </a:extLst>
            </p:cNvPr>
            <p:cNvSpPr/>
            <p:nvPr/>
          </p:nvSpPr>
          <p:spPr>
            <a:xfrm>
              <a:off x="9001966" y="4462447"/>
              <a:ext cx="2880360" cy="1080135"/>
            </a:xfrm>
            <a:custGeom>
              <a:avLst/>
              <a:gdLst/>
              <a:ahLst/>
              <a:cxnLst/>
              <a:rect l="l" t="t" r="r" b="b"/>
              <a:pathLst>
                <a:path w="2880359" h="1080135">
                  <a:moveTo>
                    <a:pt x="0" y="125322"/>
                  </a:moveTo>
                  <a:lnTo>
                    <a:pt x="9848" y="76541"/>
                  </a:lnTo>
                  <a:lnTo>
                    <a:pt x="36706" y="36706"/>
                  </a:lnTo>
                  <a:lnTo>
                    <a:pt x="76541" y="9848"/>
                  </a:lnTo>
                  <a:lnTo>
                    <a:pt x="125322" y="0"/>
                  </a:lnTo>
                  <a:lnTo>
                    <a:pt x="2754677" y="0"/>
                  </a:lnTo>
                  <a:lnTo>
                    <a:pt x="2803458" y="9848"/>
                  </a:lnTo>
                  <a:lnTo>
                    <a:pt x="2843293" y="36706"/>
                  </a:lnTo>
                  <a:lnTo>
                    <a:pt x="2870151" y="76541"/>
                  </a:lnTo>
                  <a:lnTo>
                    <a:pt x="2880000" y="125322"/>
                  </a:lnTo>
                  <a:lnTo>
                    <a:pt x="2880000" y="954677"/>
                  </a:lnTo>
                  <a:lnTo>
                    <a:pt x="2870151" y="1003458"/>
                  </a:lnTo>
                  <a:lnTo>
                    <a:pt x="2843293" y="1043293"/>
                  </a:lnTo>
                  <a:lnTo>
                    <a:pt x="2803458" y="1070151"/>
                  </a:lnTo>
                  <a:lnTo>
                    <a:pt x="2754677" y="1080000"/>
                  </a:lnTo>
                  <a:lnTo>
                    <a:pt x="125322" y="1080000"/>
                  </a:lnTo>
                  <a:lnTo>
                    <a:pt x="76541" y="1070151"/>
                  </a:lnTo>
                  <a:lnTo>
                    <a:pt x="36706" y="1043293"/>
                  </a:lnTo>
                  <a:lnTo>
                    <a:pt x="9848" y="1003458"/>
                  </a:lnTo>
                  <a:lnTo>
                    <a:pt x="0" y="954677"/>
                  </a:lnTo>
                  <a:lnTo>
                    <a:pt x="0" y="125322"/>
                  </a:lnTo>
                  <a:close/>
                </a:path>
              </a:pathLst>
            </a:custGeom>
            <a:ln w="9525">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
        <p:nvSpPr>
          <p:cNvPr id="149" name="object 73">
            <a:extLst>
              <a:ext uri="{FF2B5EF4-FFF2-40B4-BE49-F238E27FC236}">
                <a16:creationId xmlns:a16="http://schemas.microsoft.com/office/drawing/2014/main" id="{09B33D0B-CB46-4ADE-B86F-E79245FC4A02}"/>
              </a:ext>
            </a:extLst>
          </p:cNvPr>
          <p:cNvSpPr txBox="1"/>
          <p:nvPr/>
        </p:nvSpPr>
        <p:spPr>
          <a:xfrm>
            <a:off x="10073666" y="4531867"/>
            <a:ext cx="736600" cy="946150"/>
          </a:xfrm>
          <a:prstGeom prst="rect">
            <a:avLst/>
          </a:prstGeom>
        </p:spPr>
        <p:txBody>
          <a:bodyPr vert="horz" wrap="square" lIns="0" tIns="12700" rIns="0" bIns="0" rtlCol="0">
            <a:spAutoFit/>
          </a:bodyPr>
          <a:lstStyle/>
          <a:p>
            <a:pPr marL="0" marR="0" lvl="0" indent="0" algn="ctr" defTabSz="914400" eaLnBrk="1" fontAlgn="auto" latinLnBrk="0" hangingPunct="1">
              <a:lnSpc>
                <a:spcPts val="2130"/>
              </a:lnSpc>
              <a:spcBef>
                <a:spcPts val="100"/>
              </a:spcBef>
              <a:spcAft>
                <a:spcPts val="0"/>
              </a:spcAft>
              <a:buClrTx/>
              <a:buSzTx/>
              <a:buFontTx/>
              <a:buNone/>
              <a:tabLst/>
              <a:defRPr/>
            </a:pPr>
            <a:r>
              <a:rPr kumimoji="0" sz="1800" b="1" i="0" u="none" strike="noStrike" kern="0" cap="none" spc="-25"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Arial"/>
              </a:rPr>
              <a:t>T4</a:t>
            </a:r>
            <a:endParaRPr kumimoji="0" sz="18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a:endParaRPr>
          </a:p>
          <a:p>
            <a:pPr marL="0" marR="0" lvl="0" indent="0" algn="ctr" defTabSz="914400" eaLnBrk="1" fontAlgn="auto" latinLnBrk="0" hangingPunct="1">
              <a:lnSpc>
                <a:spcPts val="1650"/>
              </a:lnSpc>
              <a:spcBef>
                <a:spcPts val="0"/>
              </a:spcBef>
              <a:spcAft>
                <a:spcPts val="0"/>
              </a:spcAft>
              <a:buClrTx/>
              <a:buSzTx/>
              <a:buFontTx/>
              <a:buNone/>
              <a:tabLst/>
              <a:defRPr/>
            </a:pPr>
            <a:r>
              <a:rPr kumimoji="0" sz="1400" b="1" i="0" u="none" strike="noStrike" kern="0" cap="none" spc="-15" normalizeH="0" baseline="0" noProof="0" dirty="0">
                <a:ln>
                  <a:noFill/>
                </a:ln>
                <a:solidFill>
                  <a:srgbClr val="403152"/>
                </a:solidFill>
                <a:effectLst/>
                <a:uLnTx/>
                <a:uFillTx/>
                <a:latin typeface="微軟正黑體" panose="020B0604030504040204" pitchFamily="34" charset="-120"/>
                <a:ea typeface="微軟正黑體" panose="020B0604030504040204" pitchFamily="34" charset="-120"/>
                <a:cs typeface="微軟正黑體"/>
              </a:rPr>
              <a:t>智慧感測</a:t>
            </a:r>
            <a:endParaRPr kumimoji="0" sz="1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0" marR="0" lvl="0" indent="0" algn="ctr" defTabSz="914400" eaLnBrk="1" fontAlgn="auto" latinLnBrk="0" hangingPunct="1">
              <a:lnSpc>
                <a:spcPct val="100000"/>
              </a:lnSpc>
              <a:spcBef>
                <a:spcPts val="310"/>
              </a:spcBef>
              <a:spcAft>
                <a:spcPts val="0"/>
              </a:spcAft>
              <a:buClrTx/>
              <a:buSzTx/>
              <a:buFontTx/>
              <a:buNone/>
              <a:tabLst/>
              <a:defRPr/>
            </a:pPr>
            <a:r>
              <a:rPr kumimoji="0" sz="14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朱俊勳</a:t>
            </a:r>
            <a:endParaRPr kumimoji="0" sz="14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a:p>
            <a:pPr marL="0" marR="0" lvl="0" indent="0" algn="ctr" defTabSz="914400" eaLnBrk="1" fontAlgn="auto" latinLnBrk="0" hangingPunct="1">
              <a:lnSpc>
                <a:spcPct val="100000"/>
              </a:lnSpc>
              <a:spcBef>
                <a:spcPts val="30"/>
              </a:spcBef>
              <a:spcAft>
                <a:spcPts val="0"/>
              </a:spcAft>
              <a:buClrTx/>
              <a:buSzTx/>
              <a:buFontTx/>
              <a:buNone/>
              <a:tabLst/>
              <a:defRPr/>
            </a:pPr>
            <a:r>
              <a:rPr kumimoji="0" sz="1200" b="1" i="0" u="none" strike="noStrike" kern="0" cap="none" spc="-2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rPr>
              <a:t>執行長</a:t>
            </a:r>
            <a:endParaRPr kumimoji="0" sz="1200" b="0"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微軟正黑體"/>
            </a:endParaRPr>
          </a:p>
        </p:txBody>
      </p:sp>
      <p:sp>
        <p:nvSpPr>
          <p:cNvPr id="4" name="橢圓 3">
            <a:extLst>
              <a:ext uri="{FF2B5EF4-FFF2-40B4-BE49-F238E27FC236}">
                <a16:creationId xmlns:a16="http://schemas.microsoft.com/office/drawing/2014/main" id="{2A99A434-CC3F-4FCF-9329-D856977E7BFD}"/>
              </a:ext>
            </a:extLst>
          </p:cNvPr>
          <p:cNvSpPr/>
          <p:nvPr/>
        </p:nvSpPr>
        <p:spPr bwMode="auto">
          <a:xfrm>
            <a:off x="1438647" y="1746629"/>
            <a:ext cx="1705351" cy="334375"/>
          </a:xfrm>
          <a:prstGeom prst="ellipse">
            <a:avLst/>
          </a:pr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6" name="橢圓 5">
            <a:extLst>
              <a:ext uri="{FF2B5EF4-FFF2-40B4-BE49-F238E27FC236}">
                <a16:creationId xmlns:a16="http://schemas.microsoft.com/office/drawing/2014/main" id="{34447808-8EE6-4C00-88E8-5E708641E6BC}"/>
              </a:ext>
            </a:extLst>
          </p:cNvPr>
          <p:cNvSpPr/>
          <p:nvPr/>
        </p:nvSpPr>
        <p:spPr bwMode="auto">
          <a:xfrm>
            <a:off x="5221909" y="2949144"/>
            <a:ext cx="737462" cy="479856"/>
          </a:xfrm>
          <a:prstGeom prst="ellipse">
            <a:avLst/>
          </a:prstGeom>
          <a:no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57" name="object 5">
            <a:extLst>
              <a:ext uri="{FF2B5EF4-FFF2-40B4-BE49-F238E27FC236}">
                <a16:creationId xmlns:a16="http://schemas.microsoft.com/office/drawing/2014/main" id="{0AD39709-2C7B-4C17-9E8B-80E359EF7062}"/>
              </a:ext>
            </a:extLst>
          </p:cNvPr>
          <p:cNvSpPr txBox="1">
            <a:spLocks/>
          </p:cNvSpPr>
          <p:nvPr/>
        </p:nvSpPr>
        <p:spPr>
          <a:xfrm>
            <a:off x="11810739" y="6637232"/>
            <a:ext cx="340304" cy="179536"/>
          </a:xfrm>
          <a:prstGeom prst="rect">
            <a:avLst/>
          </a:prstGeom>
        </p:spPr>
        <p:txBody>
          <a:bodyPr vert="horz" wrap="square" lIns="0" tIns="0" rIns="0" bIns="0"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1920">
              <a:lnSpc>
                <a:spcPts val="1425"/>
              </a:lnSpc>
            </a:pPr>
            <a:fld id="{81D60167-4931-47E6-BA6A-407CBD079E47}" type="slidenum">
              <a:rPr lang="en-US" altLang="zh-TW" sz="1200" kern="0" spc="-50" smtClean="0">
                <a:solidFill>
                  <a:prstClr val="white"/>
                </a:solidFill>
                <a:latin typeface="Arial"/>
                <a:cs typeface="Arial"/>
              </a:rPr>
              <a:pPr marL="121920">
                <a:lnSpc>
                  <a:spcPts val="1425"/>
                </a:lnSpc>
              </a:pPr>
              <a:t>28</a:t>
            </a:fld>
            <a:endParaRPr lang="en-US" altLang="zh-TW" sz="1200" kern="0" spc="-50" dirty="0">
              <a:solidFill>
                <a:prstClr val="white"/>
              </a:solidFill>
              <a:latin typeface="Arial"/>
              <a:cs typeface="Arial"/>
            </a:endParaRPr>
          </a:p>
        </p:txBody>
      </p:sp>
      <p:sp>
        <p:nvSpPr>
          <p:cNvPr id="151" name="文字方塊 150">
            <a:extLst>
              <a:ext uri="{FF2B5EF4-FFF2-40B4-BE49-F238E27FC236}">
                <a16:creationId xmlns:a16="http://schemas.microsoft.com/office/drawing/2014/main" id="{E75D0F97-2C8A-4D43-BB60-0907EC3D484A}"/>
              </a:ext>
            </a:extLst>
          </p:cNvPr>
          <p:cNvSpPr txBox="1"/>
          <p:nvPr/>
        </p:nvSpPr>
        <p:spPr>
          <a:xfrm>
            <a:off x="7292746" y="3109365"/>
            <a:ext cx="6681786" cy="276999"/>
          </a:xfrm>
          <a:prstGeom prst="rect">
            <a:avLst/>
          </a:prstGeom>
          <a:noFill/>
        </p:spPr>
        <p:txBody>
          <a:bodyPr wrap="square">
            <a:spAutoFit/>
          </a:bodyPr>
          <a:lstStyle/>
          <a:p>
            <a:r>
              <a:rPr kumimoji="0" lang="zh-TW" altLang="en-US" sz="1200" b="1" kern="0" dirty="0">
                <a:solidFill>
                  <a:sysClr val="windowText" lastClr="000000"/>
                </a:solidFill>
                <a:latin typeface="微軟正黑體" panose="020B0604030504040204" pitchFamily="34" charset="-120"/>
                <a:ea typeface="微軟正黑體" panose="020B0604030504040204" pitchFamily="34" charset="-120"/>
              </a:rPr>
              <a:t>副所長</a:t>
            </a:r>
          </a:p>
        </p:txBody>
      </p:sp>
      <p:sp>
        <p:nvSpPr>
          <p:cNvPr id="150" name="文字方塊 149">
            <a:extLst>
              <a:ext uri="{FF2B5EF4-FFF2-40B4-BE49-F238E27FC236}">
                <a16:creationId xmlns:a16="http://schemas.microsoft.com/office/drawing/2014/main" id="{4EEAC8E2-7A51-47DE-A788-F7B74A388826}"/>
              </a:ext>
            </a:extLst>
          </p:cNvPr>
          <p:cNvSpPr txBox="1"/>
          <p:nvPr/>
        </p:nvSpPr>
        <p:spPr>
          <a:xfrm>
            <a:off x="10179810" y="3095046"/>
            <a:ext cx="668846" cy="276999"/>
          </a:xfrm>
          <a:prstGeom prst="rect">
            <a:avLst/>
          </a:prstGeom>
          <a:noFill/>
        </p:spPr>
        <p:txBody>
          <a:bodyPr wrap="square">
            <a:spAutoFit/>
          </a:bodyPr>
          <a:lstStyle/>
          <a:p>
            <a:r>
              <a:rPr kumimoji="0" lang="zh-TW" altLang="en-US" sz="1200" b="1" kern="0" dirty="0">
                <a:solidFill>
                  <a:sysClr val="windowText" lastClr="000000"/>
                </a:solidFill>
                <a:latin typeface="微軟正黑體" panose="020B0604030504040204" pitchFamily="34" charset="-120"/>
                <a:ea typeface="微軟正黑體" panose="020B0604030504040204" pitchFamily="34" charset="-120"/>
              </a:rPr>
              <a:t>副所長</a:t>
            </a:r>
          </a:p>
        </p:txBody>
      </p:sp>
      <p:sp>
        <p:nvSpPr>
          <p:cNvPr id="153" name="文字方塊 152">
            <a:extLst>
              <a:ext uri="{FF2B5EF4-FFF2-40B4-BE49-F238E27FC236}">
                <a16:creationId xmlns:a16="http://schemas.microsoft.com/office/drawing/2014/main" id="{36F2D1F4-C309-4669-A753-FB86CDE83B36}"/>
              </a:ext>
            </a:extLst>
          </p:cNvPr>
          <p:cNvSpPr txBox="1"/>
          <p:nvPr/>
        </p:nvSpPr>
        <p:spPr>
          <a:xfrm>
            <a:off x="11097758" y="3098821"/>
            <a:ext cx="668846" cy="276999"/>
          </a:xfrm>
          <a:prstGeom prst="rect">
            <a:avLst/>
          </a:prstGeom>
          <a:noFill/>
        </p:spPr>
        <p:txBody>
          <a:bodyPr wrap="square">
            <a:spAutoFit/>
          </a:bodyPr>
          <a:lstStyle/>
          <a:p>
            <a:r>
              <a:rPr kumimoji="0" lang="zh-TW" altLang="en-US" sz="1200" b="1" kern="0" dirty="0">
                <a:solidFill>
                  <a:sysClr val="windowText" lastClr="000000"/>
                </a:solidFill>
                <a:latin typeface="微軟正黑體" panose="020B0604030504040204" pitchFamily="34" charset="-120"/>
                <a:ea typeface="微軟正黑體" panose="020B0604030504040204" pitchFamily="34" charset="-120"/>
              </a:rPr>
              <a:t>副所長</a:t>
            </a:r>
          </a:p>
        </p:txBody>
      </p:sp>
    </p:spTree>
    <p:extLst>
      <p:ext uri="{BB962C8B-B14F-4D97-AF65-F5344CB8AC3E}">
        <p14:creationId xmlns:p14="http://schemas.microsoft.com/office/powerpoint/2010/main" val="1257912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形 1">
            <a:extLst>
              <a:ext uri="{FF2B5EF4-FFF2-40B4-BE49-F238E27FC236}">
                <a16:creationId xmlns:a16="http://schemas.microsoft.com/office/drawing/2014/main" id="{A10EA1E7-AC90-4904-A2EC-C3922DFDCD6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4276"/>
          <a:stretch/>
        </p:blipFill>
        <p:spPr>
          <a:xfrm>
            <a:off x="381000" y="201184"/>
            <a:ext cx="11430000" cy="6154455"/>
          </a:xfrm>
          <a:prstGeom prst="rect">
            <a:avLst/>
          </a:prstGeom>
        </p:spPr>
      </p:pic>
      <p:sp>
        <p:nvSpPr>
          <p:cNvPr id="3" name="投影片編號版面配置區 2">
            <a:extLst>
              <a:ext uri="{FF2B5EF4-FFF2-40B4-BE49-F238E27FC236}">
                <a16:creationId xmlns:a16="http://schemas.microsoft.com/office/drawing/2014/main" id="{59A27161-47BA-4C19-895C-A2107FED37ED}"/>
              </a:ext>
            </a:extLst>
          </p:cNvPr>
          <p:cNvSpPr txBox="1">
            <a:spLocks/>
          </p:cNvSpPr>
          <p:nvPr/>
        </p:nvSpPr>
        <p:spPr>
          <a:xfrm>
            <a:off x="11430000" y="6619878"/>
            <a:ext cx="762000" cy="238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r">
              <a:defRPr/>
            </a:pPr>
            <a:fld id="{1A71FFAD-F905-4792-971B-681FA4F61CA8}" type="slidenum">
              <a:rPr lang="en-US" altLang="zh-TW" sz="1200" smtClean="0">
                <a:solidFill>
                  <a:schemeClr val="bg1"/>
                </a:solidFill>
                <a:ea typeface="微軟正黑體" panose="020B0604030504040204" pitchFamily="34" charset="-120"/>
              </a:rPr>
              <a:pPr algn="r">
                <a:defRPr/>
              </a:pPr>
              <a:t>29</a:t>
            </a:fld>
            <a:endParaRPr lang="en-US" altLang="zh-TW" sz="1200" dirty="0">
              <a:solidFill>
                <a:schemeClr val="bg1"/>
              </a:solidFill>
              <a:ea typeface="微軟正黑體" panose="020B0604030504040204" pitchFamily="34" charset="-120"/>
            </a:endParaRPr>
          </a:p>
        </p:txBody>
      </p:sp>
    </p:spTree>
    <p:extLst>
      <p:ext uri="{BB962C8B-B14F-4D97-AF65-F5344CB8AC3E}">
        <p14:creationId xmlns:p14="http://schemas.microsoft.com/office/powerpoint/2010/main" val="249630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C33DEC3-DDFA-40D4-A804-D88A6054D334}"/>
              </a:ext>
            </a:extLst>
          </p:cNvPr>
          <p:cNvSpPr>
            <a:spLocks noGrp="1"/>
          </p:cNvSpPr>
          <p:nvPr>
            <p:ph type="title"/>
          </p:nvPr>
        </p:nvSpPr>
        <p:spPr>
          <a:xfrm>
            <a:off x="573039" y="188720"/>
            <a:ext cx="11045923" cy="941580"/>
          </a:xfrm>
        </p:spPr>
        <p:txBody>
          <a:bodyPr/>
          <a:lstStyle/>
          <a:p>
            <a:pPr algn="ctr"/>
            <a:r>
              <a:rPr lang="en-US" altLang="zh-TW" b="1" dirty="0">
                <a:solidFill>
                  <a:srgbClr val="00B1B3"/>
                </a:solidFill>
                <a:latin typeface="微軟正黑體"/>
              </a:rPr>
              <a:t>FY114</a:t>
            </a:r>
            <a:r>
              <a:rPr lang="zh-TW" altLang="en-US" b="1" dirty="0">
                <a:solidFill>
                  <a:srgbClr val="00B1B3"/>
                </a:solidFill>
                <a:latin typeface="微軟正黑體"/>
              </a:rPr>
              <a:t>院級</a:t>
            </a:r>
            <a:r>
              <a:rPr lang="zh-TW" altLang="en-US" b="1" dirty="0">
                <a:solidFill>
                  <a:srgbClr val="0070C0"/>
                </a:solidFill>
                <a:latin typeface="微軟正黑體"/>
              </a:rPr>
              <a:t>主題型</a:t>
            </a:r>
            <a:r>
              <a:rPr lang="zh-TW" altLang="en-US" b="1" dirty="0">
                <a:solidFill>
                  <a:srgbClr val="00B1B3"/>
                </a:solidFill>
                <a:latin typeface="微軟正黑體"/>
              </a:rPr>
              <a:t>前瞻計畫過案分析</a:t>
            </a:r>
          </a:p>
        </p:txBody>
      </p:sp>
      <p:sp>
        <p:nvSpPr>
          <p:cNvPr id="3" name="投影片編號版面配置區 2">
            <a:extLst>
              <a:ext uri="{FF2B5EF4-FFF2-40B4-BE49-F238E27FC236}">
                <a16:creationId xmlns:a16="http://schemas.microsoft.com/office/drawing/2014/main" id="{434EDB35-4DE2-4DA8-AAB5-6CC80BFD7DD8}"/>
              </a:ext>
            </a:extLst>
          </p:cNvPr>
          <p:cNvSpPr>
            <a:spLocks noGrp="1"/>
          </p:cNvSpPr>
          <p:nvPr>
            <p:ph type="sldNum" sz="quarter" idx="10"/>
          </p:nvPr>
        </p:nvSpPr>
        <p:spPr/>
        <p:txBody>
          <a:bodyPr/>
          <a:lstStyle/>
          <a:p>
            <a:pPr>
              <a:defRPr/>
            </a:pPr>
            <a:fld id="{1A71FFAD-F905-4792-971B-681FA4F61CA8}" type="slidenum">
              <a:rPr lang="en-US" altLang="zh-TW" smtClean="0"/>
              <a:pPr>
                <a:defRPr/>
              </a:pPr>
              <a:t>3</a:t>
            </a:fld>
            <a:endParaRPr lang="en-US" altLang="zh-TW"/>
          </a:p>
        </p:txBody>
      </p:sp>
      <p:graphicFrame>
        <p:nvGraphicFramePr>
          <p:cNvPr id="5" name="表格 5">
            <a:extLst>
              <a:ext uri="{FF2B5EF4-FFF2-40B4-BE49-F238E27FC236}">
                <a16:creationId xmlns:a16="http://schemas.microsoft.com/office/drawing/2014/main" id="{8F1AE845-DC09-4B54-B4F5-6CF3EFB93909}"/>
              </a:ext>
            </a:extLst>
          </p:cNvPr>
          <p:cNvGraphicFramePr>
            <a:graphicFrameLocks noGrp="1"/>
          </p:cNvGraphicFramePr>
          <p:nvPr>
            <p:extLst>
              <p:ext uri="{D42A27DB-BD31-4B8C-83A1-F6EECF244321}">
                <p14:modId xmlns:p14="http://schemas.microsoft.com/office/powerpoint/2010/main" val="12663990"/>
              </p:ext>
            </p:extLst>
          </p:nvPr>
        </p:nvGraphicFramePr>
        <p:xfrm>
          <a:off x="226777" y="940779"/>
          <a:ext cx="11738446" cy="4976443"/>
        </p:xfrm>
        <a:graphic>
          <a:graphicData uri="http://schemas.openxmlformats.org/drawingml/2006/table">
            <a:tbl>
              <a:tblPr firstRow="1" bandRow="1">
                <a:tableStyleId>{BC89EF96-8CEA-46FF-86C4-4CE0E7609802}</a:tableStyleId>
              </a:tblPr>
              <a:tblGrid>
                <a:gridCol w="388266">
                  <a:extLst>
                    <a:ext uri="{9D8B030D-6E8A-4147-A177-3AD203B41FA5}">
                      <a16:colId xmlns:a16="http://schemas.microsoft.com/office/drawing/2014/main" val="2479721722"/>
                    </a:ext>
                  </a:extLst>
                </a:gridCol>
                <a:gridCol w="388266">
                  <a:extLst>
                    <a:ext uri="{9D8B030D-6E8A-4147-A177-3AD203B41FA5}">
                      <a16:colId xmlns:a16="http://schemas.microsoft.com/office/drawing/2014/main" val="4266638012"/>
                    </a:ext>
                  </a:extLst>
                </a:gridCol>
                <a:gridCol w="612000">
                  <a:extLst>
                    <a:ext uri="{9D8B030D-6E8A-4147-A177-3AD203B41FA5}">
                      <a16:colId xmlns:a16="http://schemas.microsoft.com/office/drawing/2014/main" val="2526310201"/>
                    </a:ext>
                  </a:extLst>
                </a:gridCol>
                <a:gridCol w="1691914">
                  <a:extLst>
                    <a:ext uri="{9D8B030D-6E8A-4147-A177-3AD203B41FA5}">
                      <a16:colId xmlns:a16="http://schemas.microsoft.com/office/drawing/2014/main" val="3287422278"/>
                    </a:ext>
                  </a:extLst>
                </a:gridCol>
                <a:gridCol w="648000">
                  <a:extLst>
                    <a:ext uri="{9D8B030D-6E8A-4147-A177-3AD203B41FA5}">
                      <a16:colId xmlns:a16="http://schemas.microsoft.com/office/drawing/2014/main" val="3140982845"/>
                    </a:ext>
                  </a:extLst>
                </a:gridCol>
                <a:gridCol w="504000">
                  <a:extLst>
                    <a:ext uri="{9D8B030D-6E8A-4147-A177-3AD203B41FA5}">
                      <a16:colId xmlns:a16="http://schemas.microsoft.com/office/drawing/2014/main" val="4213455288"/>
                    </a:ext>
                  </a:extLst>
                </a:gridCol>
                <a:gridCol w="720000">
                  <a:extLst>
                    <a:ext uri="{9D8B030D-6E8A-4147-A177-3AD203B41FA5}">
                      <a16:colId xmlns:a16="http://schemas.microsoft.com/office/drawing/2014/main" val="1286836941"/>
                    </a:ext>
                  </a:extLst>
                </a:gridCol>
                <a:gridCol w="493200">
                  <a:extLst>
                    <a:ext uri="{9D8B030D-6E8A-4147-A177-3AD203B41FA5}">
                      <a16:colId xmlns:a16="http://schemas.microsoft.com/office/drawing/2014/main" val="633019105"/>
                    </a:ext>
                  </a:extLst>
                </a:gridCol>
                <a:gridCol w="493200">
                  <a:extLst>
                    <a:ext uri="{9D8B030D-6E8A-4147-A177-3AD203B41FA5}">
                      <a16:colId xmlns:a16="http://schemas.microsoft.com/office/drawing/2014/main" val="915619725"/>
                    </a:ext>
                  </a:extLst>
                </a:gridCol>
                <a:gridCol w="493200">
                  <a:extLst>
                    <a:ext uri="{9D8B030D-6E8A-4147-A177-3AD203B41FA5}">
                      <a16:colId xmlns:a16="http://schemas.microsoft.com/office/drawing/2014/main" val="295489058"/>
                    </a:ext>
                  </a:extLst>
                </a:gridCol>
                <a:gridCol w="493200">
                  <a:extLst>
                    <a:ext uri="{9D8B030D-6E8A-4147-A177-3AD203B41FA5}">
                      <a16:colId xmlns:a16="http://schemas.microsoft.com/office/drawing/2014/main" val="294589593"/>
                    </a:ext>
                  </a:extLst>
                </a:gridCol>
                <a:gridCol w="493200">
                  <a:extLst>
                    <a:ext uri="{9D8B030D-6E8A-4147-A177-3AD203B41FA5}">
                      <a16:colId xmlns:a16="http://schemas.microsoft.com/office/drawing/2014/main" val="613102354"/>
                    </a:ext>
                  </a:extLst>
                </a:gridCol>
                <a:gridCol w="4320000">
                  <a:extLst>
                    <a:ext uri="{9D8B030D-6E8A-4147-A177-3AD203B41FA5}">
                      <a16:colId xmlns:a16="http://schemas.microsoft.com/office/drawing/2014/main" val="1561470710"/>
                    </a:ext>
                  </a:extLst>
                </a:gridCol>
              </a:tblGrid>
              <a:tr h="576000">
                <a:tc rowSpan="2">
                  <a:txBody>
                    <a:bodyPr/>
                    <a:lstStyle/>
                    <a:p>
                      <a:endParaRPr lang="en-US" altLang="zh-TW" b="1" dirty="0">
                        <a:solidFill>
                          <a:schemeClr val="bg1"/>
                        </a:solidFill>
                        <a:latin typeface="微軟正黑體" panose="020B0604030504040204" pitchFamily="34" charset="-120"/>
                        <a:ea typeface="微軟正黑體" panose="020B0604030504040204" pitchFamily="34" charset="-120"/>
                      </a:endParaRPr>
                    </a:p>
                  </a:txBody>
                  <a:tcP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endParaRPr lang="en-US" altLang="zh-TW" b="1" dirty="0">
                        <a:solidFill>
                          <a:schemeClr val="bg1"/>
                        </a:solidFill>
                        <a:latin typeface="微軟正黑體" panose="020B0604030504040204" pitchFamily="34" charset="-120"/>
                        <a:ea typeface="微軟正黑體" panose="020B0604030504040204" pitchFamily="34" charset="-120"/>
                      </a:endParaRPr>
                    </a:p>
                  </a:txBody>
                  <a:tcP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u="none" strike="noStrike" dirty="0">
                          <a:solidFill>
                            <a:schemeClr val="bg1"/>
                          </a:solidFill>
                          <a:effectLst/>
                        </a:rPr>
                        <a:t>2035</a:t>
                      </a:r>
                      <a:br>
                        <a:rPr lang="en-US" altLang="zh-TW" sz="1100" b="1" u="none" strike="noStrike" dirty="0">
                          <a:solidFill>
                            <a:schemeClr val="bg1"/>
                          </a:solidFill>
                          <a:effectLst/>
                        </a:rPr>
                      </a:br>
                      <a:r>
                        <a:rPr lang="zh-TW" altLang="en-US" sz="1100" b="1" u="none" strike="noStrike" dirty="0">
                          <a:solidFill>
                            <a:schemeClr val="bg1"/>
                          </a:solidFill>
                          <a:effectLst/>
                        </a:rPr>
                        <a:t>次領域代碼</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題目</a:t>
                      </a:r>
                      <a:endParaRPr lang="en-US" altLang="zh-TW" sz="1200" b="1" u="none" strike="noStrike" kern="1200" dirty="0">
                        <a:solidFill>
                          <a:schemeClr val="bg1"/>
                        </a:solidFill>
                        <a:effectLst/>
                        <a:latin typeface="+mn-lt"/>
                        <a:ea typeface="+mn-ea"/>
                        <a:cs typeface="+mn-cs"/>
                      </a:endParaRP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提案人</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主辦單位</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協辦</a:t>
                      </a:r>
                      <a:endParaRPr lang="en-US" altLang="zh-TW" sz="1200" b="1" u="none" strike="noStrike" kern="1200" dirty="0">
                        <a:solidFill>
                          <a:schemeClr val="bg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單位</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dirty="0">
                          <a:solidFill>
                            <a:schemeClr val="bg1"/>
                          </a:solidFill>
                          <a:effectLst/>
                        </a:rPr>
                        <a:t>服科申請預算</a:t>
                      </a:r>
                      <a:endParaRPr lang="en-US" altLang="zh-TW" sz="1200" b="1" u="none" strike="noStrike" dirty="0">
                        <a:solidFill>
                          <a:schemeClr val="bg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u="none" strike="noStrike" kern="1200" dirty="0">
                          <a:solidFill>
                            <a:schemeClr val="bg1"/>
                          </a:solidFill>
                          <a:effectLst/>
                          <a:latin typeface="+mn-lt"/>
                          <a:ea typeface="+mn-ea"/>
                          <a:cs typeface="+mn-cs"/>
                        </a:rPr>
                        <a:t>(</a:t>
                      </a:r>
                      <a:r>
                        <a:rPr lang="zh-TW" altLang="en-US" sz="1100" b="1" u="none" strike="noStrike" kern="1200" dirty="0">
                          <a:solidFill>
                            <a:schemeClr val="bg1"/>
                          </a:solidFill>
                          <a:effectLst/>
                          <a:latin typeface="+mn-lt"/>
                          <a:ea typeface="+mn-ea"/>
                          <a:cs typeface="+mn-cs"/>
                        </a:rPr>
                        <a:t>千元</a:t>
                      </a:r>
                      <a:r>
                        <a:rPr lang="en-US" altLang="zh-TW" sz="1100" b="1" u="none" strike="noStrike" kern="1200" dirty="0">
                          <a:solidFill>
                            <a:schemeClr val="bg1"/>
                          </a:solidFill>
                          <a:effectLst/>
                          <a:latin typeface="+mn-lt"/>
                          <a:ea typeface="+mn-ea"/>
                          <a:cs typeface="+mn-cs"/>
                        </a:rPr>
                        <a:t>)</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hMerge="1">
                  <a:txBody>
                    <a:bodyPr/>
                    <a:lstStyle/>
                    <a:p>
                      <a:endParaRPr lang="zh-TW" altLang="en-US"/>
                    </a:p>
                  </a:txBody>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核定預算</a:t>
                      </a:r>
                      <a:endParaRPr lang="en-US" altLang="zh-TW" sz="1200" b="1" u="none" strike="noStrike" kern="1200" dirty="0">
                        <a:solidFill>
                          <a:schemeClr val="bg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u="none" strike="noStrike" kern="1200" dirty="0">
                          <a:solidFill>
                            <a:schemeClr val="bg1"/>
                          </a:solidFill>
                          <a:effectLst/>
                          <a:latin typeface="+mn-lt"/>
                          <a:ea typeface="+mn-ea"/>
                          <a:cs typeface="+mn-cs"/>
                        </a:rPr>
                        <a:t>(</a:t>
                      </a:r>
                      <a:r>
                        <a:rPr lang="zh-TW" altLang="en-US" sz="1100" b="1" u="none" strike="noStrike" kern="1200" dirty="0">
                          <a:solidFill>
                            <a:schemeClr val="bg1"/>
                          </a:solidFill>
                          <a:effectLst/>
                          <a:latin typeface="+mn-lt"/>
                          <a:ea typeface="+mn-ea"/>
                          <a:cs typeface="+mn-cs"/>
                        </a:rPr>
                        <a:t>千元</a:t>
                      </a:r>
                      <a:r>
                        <a:rPr lang="en-US" altLang="zh-TW" sz="1100" b="1" u="none" strike="noStrike" kern="1200" dirty="0">
                          <a:solidFill>
                            <a:schemeClr val="bg1"/>
                          </a:solidFill>
                          <a:effectLst/>
                          <a:latin typeface="+mn-lt"/>
                          <a:ea typeface="+mn-ea"/>
                          <a:cs typeface="+mn-cs"/>
                        </a:rPr>
                        <a:t>)</a:t>
                      </a:r>
                    </a:p>
                  </a:txBody>
                  <a:tcPr anchor="ctr">
                    <a:lnL w="6350" cap="flat" cmpd="sng" algn="ctr">
                      <a:solidFill>
                        <a:schemeClr val="accent6"/>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hMerge="1">
                  <a:txBody>
                    <a:bodyPr/>
                    <a:lstStyle/>
                    <a:p>
                      <a:endParaRPr lang="zh-TW" altLang="en-US" dirty="0"/>
                    </a:p>
                  </a:txBody>
                  <a:tcPr/>
                </a:tc>
                <a:tc rowSpan="2">
                  <a:txBody>
                    <a:bodyPr/>
                    <a:lstStyle/>
                    <a:p>
                      <a:pPr algn="ctr"/>
                      <a:r>
                        <a:rPr lang="zh-TW" altLang="en-US" sz="16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原因分析</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F2B800"/>
                    </a:solidFill>
                  </a:tcPr>
                </a:tc>
                <a:extLst>
                  <a:ext uri="{0D108BD9-81ED-4DB2-BD59-A6C34878D82A}">
                    <a16:rowId xmlns:a16="http://schemas.microsoft.com/office/drawing/2014/main" val="630212561"/>
                  </a:ext>
                </a:extLst>
              </a:tr>
              <a:tr h="548443">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院額度</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單位</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額度</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總預算</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zh-TW" altLang="en-US" sz="1200" b="1" u="none" strike="noStrike" dirty="0">
                          <a:solidFill>
                            <a:schemeClr val="bg1"/>
                          </a:solidFill>
                          <a:effectLst/>
                        </a:rPr>
                        <a:t>院額度</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zh-TW" altLang="en-US" sz="1200" b="1" u="none" strike="noStrike" dirty="0">
                          <a:solidFill>
                            <a:schemeClr val="bg1"/>
                          </a:solidFill>
                          <a:effectLst/>
                        </a:rPr>
                        <a:t>總預算</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488071511"/>
                  </a:ext>
                </a:extLst>
              </a:tr>
              <a:tr h="1296000">
                <a:tc rowSpan="3">
                  <a:txBody>
                    <a:bodyPr/>
                    <a:lstStyle/>
                    <a:p>
                      <a:pPr algn="ctr" fontAlgn="ctr"/>
                      <a:r>
                        <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rPr>
                        <a:t>主</a:t>
                      </a:r>
                      <a:endParaRPr lang="en-US" altLang="zh-TW" sz="14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rPr>
                        <a:t>題</a:t>
                      </a:r>
                      <a:endParaRPr lang="en-US" altLang="zh-TW" sz="14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rPr>
                        <a:t>型</a:t>
                      </a:r>
                      <a:endParaRPr 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en-US" sz="1400" b="1" i="0" u="none" strike="noStrike" dirty="0">
                          <a:solidFill>
                            <a:srgbClr val="002060"/>
                          </a:solidFill>
                          <a:effectLst/>
                          <a:latin typeface="+mn-ea"/>
                          <a:ea typeface="+mn-ea"/>
                        </a:rPr>
                        <a:t>S-1</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en-US" sz="1400" b="1" u="none" strike="noStrike" dirty="0">
                          <a:solidFill>
                            <a:srgbClr val="002060"/>
                          </a:solidFill>
                          <a:effectLst/>
                          <a:latin typeface="+mn-ea"/>
                          <a:ea typeface="+mn-ea"/>
                        </a:rPr>
                        <a:t>A1</a:t>
                      </a:r>
                      <a:endParaRPr 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algn="l" defTabSz="914400" rtl="0" eaLnBrk="1" fontAlgn="ctr" latinLnBrk="0" hangingPunct="1"/>
                      <a:r>
                        <a:rPr lang="en-US" altLang="zh-TW" sz="1400" b="1" u="none" strike="noStrike" kern="1200" dirty="0">
                          <a:solidFill>
                            <a:srgbClr val="002060"/>
                          </a:solidFill>
                          <a:effectLst/>
                          <a:latin typeface="+mn-ea"/>
                          <a:ea typeface="+mn-ea"/>
                        </a:rPr>
                        <a:t>BCI</a:t>
                      </a:r>
                      <a:r>
                        <a:rPr lang="zh-TW" altLang="en-US" sz="1400" b="1" u="none" strike="noStrike" kern="1200" dirty="0">
                          <a:solidFill>
                            <a:srgbClr val="002060"/>
                          </a:solidFill>
                          <a:effectLst/>
                          <a:latin typeface="+mn-ea"/>
                          <a:ea typeface="+mn-ea"/>
                        </a:rPr>
                        <a:t>為基礎之多元正念減壓訓練應用研究</a:t>
                      </a:r>
                      <a:endParaRPr lang="en-US" altLang="zh-TW" sz="1400" b="1" u="none" strike="noStrike" kern="1200" dirty="0">
                        <a:solidFill>
                          <a:srgbClr val="00206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FF3300"/>
                          </a:solidFill>
                          <a:effectLst/>
                          <a:latin typeface="+mn-ea"/>
                          <a:ea typeface="+mn-ea"/>
                          <a:cs typeface="+mn-cs"/>
                        </a:rPr>
                        <a:t>【</a:t>
                      </a:r>
                      <a:r>
                        <a:rPr lang="zh-TW" altLang="en-US" sz="1200" b="1" i="0" u="none" strike="noStrike" kern="1200" dirty="0">
                          <a:solidFill>
                            <a:srgbClr val="FF3300"/>
                          </a:solidFill>
                          <a:effectLst/>
                          <a:latin typeface="+mn-ea"/>
                          <a:ea typeface="+mn-ea"/>
                          <a:cs typeface="+mn-cs"/>
                        </a:rPr>
                        <a:t>總經費核定</a:t>
                      </a:r>
                      <a:r>
                        <a:rPr lang="en-US" altLang="zh-TW" sz="1400" b="1" i="0" u="none" strike="noStrike" kern="1200" dirty="0">
                          <a:solidFill>
                            <a:srgbClr val="FF3300"/>
                          </a:solidFill>
                          <a:effectLst/>
                          <a:latin typeface="+mn-ea"/>
                          <a:ea typeface="+mn-ea"/>
                          <a:cs typeface="+mn-cs"/>
                        </a:rPr>
                        <a:t>700</a:t>
                      </a:r>
                      <a:r>
                        <a:rPr lang="zh-TW" altLang="en-US" sz="1200" b="1" i="0" u="none" strike="noStrike" kern="1200" dirty="0">
                          <a:solidFill>
                            <a:srgbClr val="FF3300"/>
                          </a:solidFill>
                          <a:effectLst/>
                          <a:latin typeface="+mn-ea"/>
                          <a:ea typeface="+mn-ea"/>
                          <a:cs typeface="+mn-cs"/>
                        </a:rPr>
                        <a:t>萬</a:t>
                      </a:r>
                      <a:r>
                        <a:rPr lang="en-US" altLang="zh-TW" sz="1200" b="1" i="0" u="none" strike="noStrike" kern="1200" dirty="0">
                          <a:solidFill>
                            <a:srgbClr val="FF3300"/>
                          </a:solidFill>
                          <a:effectLst/>
                          <a:latin typeface="+mn-ea"/>
                          <a:ea typeface="+mn-ea"/>
                          <a:cs typeface="+mn-cs"/>
                        </a:rPr>
                        <a:t>】</a:t>
                      </a:r>
                      <a:endParaRPr lang="zh-TW" altLang="zh-TW" sz="1200" b="1" i="0" u="none" strike="noStrike" kern="1200" dirty="0">
                        <a:solidFill>
                          <a:srgbClr val="FF3300"/>
                        </a:solidFill>
                        <a:effectLst/>
                        <a:latin typeface="+mn-ea"/>
                        <a:ea typeface="+mn-ea"/>
                        <a:cs typeface="+mn-cs"/>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zh-TW" altLang="en-US" sz="1300" b="1" u="none" strike="noStrike" kern="1200" dirty="0">
                          <a:solidFill>
                            <a:srgbClr val="002060"/>
                          </a:solidFill>
                          <a:effectLst/>
                          <a:latin typeface="+mn-ea"/>
                          <a:ea typeface="+mn-ea"/>
                        </a:rPr>
                        <a:t>柯立偉</a:t>
                      </a:r>
                      <a:endParaRPr lang="zh-TW" altLang="en-US" sz="1300" b="1" i="0" u="none" strike="noStrike" kern="1200" dirty="0">
                        <a:solidFill>
                          <a:srgbClr val="002060"/>
                        </a:solidFill>
                        <a:effectLst/>
                        <a:latin typeface="+mn-ea"/>
                        <a:ea typeface="+mn-ea"/>
                        <a:cs typeface="+mn-cs"/>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zh-TW" altLang="en-US" sz="1200" b="0" u="none" strike="noStrike" kern="1200" dirty="0">
                          <a:solidFill>
                            <a:srgbClr val="002060"/>
                          </a:solidFill>
                          <a:effectLst/>
                          <a:latin typeface="+mn-ea"/>
                          <a:ea typeface="+mn-ea"/>
                        </a:rPr>
                        <a:t>服科</a:t>
                      </a:r>
                      <a:endParaRPr lang="zh-TW" altLang="en-US" sz="1200" b="0" i="0" u="none" strike="noStrike" kern="1200" dirty="0">
                        <a:solidFill>
                          <a:srgbClr val="002060"/>
                        </a:solidFill>
                        <a:effectLst/>
                        <a:latin typeface="+mn-ea"/>
                        <a:ea typeface="+mn-ea"/>
                        <a:cs typeface="+mn-cs"/>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r>
                        <a:rPr lang="zh-TW" altLang="en-US" sz="1200" b="0" u="none" strike="noStrike" dirty="0">
                          <a:solidFill>
                            <a:srgbClr val="002060"/>
                          </a:solidFill>
                          <a:effectLst/>
                          <a:latin typeface="+mn-ea"/>
                          <a:ea typeface="+mn-ea"/>
                        </a:rPr>
                        <a:t>生醫</a:t>
                      </a:r>
                      <a:r>
                        <a:rPr lang="en-US" altLang="zh-TW" sz="1200" b="0" u="none" strike="noStrike" dirty="0">
                          <a:solidFill>
                            <a:srgbClr val="002060"/>
                          </a:solidFill>
                          <a:effectLst/>
                          <a:latin typeface="+mn-ea"/>
                          <a:ea typeface="+mn-ea"/>
                        </a:rPr>
                        <a:t>/</a:t>
                      </a:r>
                      <a:r>
                        <a:rPr lang="zh-TW" altLang="en-US" sz="1200" b="0" u="none" strike="noStrike" dirty="0">
                          <a:solidFill>
                            <a:srgbClr val="002060"/>
                          </a:solidFill>
                          <a:effectLst/>
                          <a:latin typeface="+mn-ea"/>
                          <a:ea typeface="+mn-ea"/>
                        </a:rPr>
                        <a:t>電光</a:t>
                      </a:r>
                      <a:r>
                        <a:rPr lang="en-US" altLang="zh-TW" sz="1200" b="0" u="none" strike="noStrike" dirty="0">
                          <a:solidFill>
                            <a:srgbClr val="002060"/>
                          </a:solidFill>
                          <a:effectLst/>
                          <a:latin typeface="+mn-ea"/>
                          <a:ea typeface="+mn-ea"/>
                        </a:rPr>
                        <a:t>/</a:t>
                      </a:r>
                      <a:r>
                        <a:rPr lang="zh-TW" altLang="en-US" sz="1200" b="0" u="none" strike="noStrike" dirty="0">
                          <a:solidFill>
                            <a:srgbClr val="002060"/>
                          </a:solidFill>
                          <a:effectLst/>
                          <a:latin typeface="+mn-ea"/>
                          <a:ea typeface="+mn-ea"/>
                        </a:rPr>
                        <a:t>機械</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8,000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a:solidFill>
                            <a:srgbClr val="002060"/>
                          </a:solidFill>
                          <a:effectLst/>
                          <a:latin typeface="+mn-ea"/>
                          <a:ea typeface="+mn-ea"/>
                        </a:rPr>
                        <a:t>-</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8,000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4,000</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4,000</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marL="171450" indent="-171450" algn="just" defTabSz="914400" rtl="0" eaLnBrk="1" fontAlgn="ctr" latinLnBrk="0" hangingPunct="1">
                        <a:buFont typeface="Arial" panose="020B0604020202020204" pitchFamily="34" charset="0"/>
                        <a:buChar char="•"/>
                      </a:pPr>
                      <a:r>
                        <a:rPr lang="zh-TW" altLang="en-US" sz="1600" b="1" kern="1200" dirty="0">
                          <a:solidFill>
                            <a:schemeClr val="tx1"/>
                          </a:solidFill>
                          <a:highlight>
                            <a:srgbClr val="FFFF00"/>
                          </a:highlight>
                          <a:latin typeface="+mn-lt"/>
                          <a:ea typeface="+mn-ea"/>
                          <a:cs typeface="+mn-cs"/>
                        </a:rPr>
                        <a:t>資通</a:t>
                      </a:r>
                      <a:r>
                        <a:rPr lang="en-US" altLang="zh-TW" sz="1600" b="1" kern="1200" dirty="0">
                          <a:solidFill>
                            <a:schemeClr val="tx1"/>
                          </a:solidFill>
                          <a:highlight>
                            <a:srgbClr val="FFFF00"/>
                          </a:highlight>
                          <a:latin typeface="+mn-lt"/>
                          <a:ea typeface="+mn-ea"/>
                          <a:cs typeface="+mn-cs"/>
                        </a:rPr>
                        <a:t>FY113</a:t>
                      </a:r>
                      <a:r>
                        <a:rPr lang="zh-TW" altLang="en-US" sz="1600" b="1" kern="1200" dirty="0">
                          <a:solidFill>
                            <a:schemeClr val="tx1"/>
                          </a:solidFill>
                          <a:highlight>
                            <a:srgbClr val="FFFF00"/>
                          </a:highlight>
                          <a:latin typeface="+mn-lt"/>
                          <a:ea typeface="+mn-ea"/>
                          <a:cs typeface="+mn-cs"/>
                        </a:rPr>
                        <a:t>已取得前瞻先期研究經費</a:t>
                      </a:r>
                      <a:r>
                        <a:rPr lang="en-US" altLang="zh-TW" sz="1600" kern="1200" dirty="0">
                          <a:solidFill>
                            <a:schemeClr val="tx1"/>
                          </a:solidFill>
                          <a:latin typeface="+mn-lt"/>
                          <a:ea typeface="+mn-ea"/>
                          <a:cs typeface="+mn-cs"/>
                        </a:rPr>
                        <a:t>-</a:t>
                      </a:r>
                      <a:r>
                        <a:rPr lang="zh-TW" altLang="en-US" sz="1600" kern="1200" dirty="0">
                          <a:solidFill>
                            <a:schemeClr val="tx1"/>
                          </a:solidFill>
                          <a:latin typeface="+mn-lt"/>
                          <a:ea typeface="+mn-ea"/>
                          <a:cs typeface="+mn-cs"/>
                        </a:rPr>
                        <a:t>非侵入式 </a:t>
                      </a:r>
                      <a:r>
                        <a:rPr lang="en-US" altLang="zh-TW" sz="1600" kern="1200" dirty="0">
                          <a:solidFill>
                            <a:schemeClr val="tx1"/>
                          </a:solidFill>
                          <a:latin typeface="+mn-lt"/>
                          <a:ea typeface="+mn-ea"/>
                          <a:cs typeface="+mn-cs"/>
                        </a:rPr>
                        <a:t>BCI</a:t>
                      </a:r>
                      <a:r>
                        <a:rPr lang="zh-TW" altLang="en-US" sz="1600" kern="1200" dirty="0">
                          <a:solidFill>
                            <a:schemeClr val="tx1"/>
                          </a:solidFill>
                          <a:latin typeface="+mn-lt"/>
                          <a:ea typeface="+mn-ea"/>
                          <a:cs typeface="+mn-cs"/>
                        </a:rPr>
                        <a:t>賦能應用之先期研究</a:t>
                      </a:r>
                      <a:r>
                        <a:rPr lang="en-US" altLang="zh-TW" sz="1600" kern="1200" dirty="0">
                          <a:solidFill>
                            <a:schemeClr val="tx1"/>
                          </a:solidFill>
                          <a:latin typeface="+mn-lt"/>
                          <a:ea typeface="+mn-ea"/>
                          <a:cs typeface="+mn-cs"/>
                        </a:rPr>
                        <a:t>(800</a:t>
                      </a:r>
                      <a:r>
                        <a:rPr lang="zh-TW" altLang="en-US" sz="1600" kern="1200" dirty="0">
                          <a:solidFill>
                            <a:schemeClr val="tx1"/>
                          </a:solidFill>
                          <a:latin typeface="+mn-lt"/>
                          <a:ea typeface="+mn-ea"/>
                          <a:cs typeface="+mn-cs"/>
                        </a:rPr>
                        <a:t>萬</a:t>
                      </a:r>
                      <a:r>
                        <a:rPr lang="en-US" altLang="zh-TW" sz="1600" kern="1200" dirty="0">
                          <a:solidFill>
                            <a:schemeClr val="tx1"/>
                          </a:solidFill>
                          <a:latin typeface="+mn-lt"/>
                          <a:ea typeface="+mn-ea"/>
                          <a:cs typeface="+mn-cs"/>
                        </a:rPr>
                        <a:t>)</a:t>
                      </a:r>
                    </a:p>
                    <a:p>
                      <a:pPr marL="171450" indent="-171450" algn="just" defTabSz="914400" rtl="0" eaLnBrk="1" fontAlgn="ctr" latinLnBrk="0" hangingPunct="1">
                        <a:buFont typeface="Arial" panose="020B0604020202020204" pitchFamily="34" charset="0"/>
                        <a:buChar char="•"/>
                      </a:pPr>
                      <a:r>
                        <a:rPr lang="zh-TW" altLang="en-US" sz="1600" dirty="0"/>
                        <a:t>強化運動與</a:t>
                      </a:r>
                      <a:r>
                        <a:rPr lang="en-US" altLang="zh-TW" sz="1600" dirty="0"/>
                        <a:t>EEG</a:t>
                      </a:r>
                      <a:r>
                        <a:rPr lang="zh-TW" altLang="en-US" sz="1600" dirty="0"/>
                        <a:t>偵測的關聯，並探索如何將</a:t>
                      </a:r>
                      <a:r>
                        <a:rPr lang="zh-TW" altLang="en-US" sz="1600" b="1" dirty="0">
                          <a:highlight>
                            <a:srgbClr val="FFFF00"/>
                          </a:highlight>
                        </a:rPr>
                        <a:t>事前訓練成果轉化為實際應用場景</a:t>
                      </a:r>
                      <a:endParaRPr lang="zh-TW" altLang="en-US" sz="1600" b="1" kern="1200" dirty="0">
                        <a:solidFill>
                          <a:schemeClr val="tx1"/>
                        </a:solidFill>
                        <a:highlight>
                          <a:srgbClr val="FFFF00"/>
                        </a:highlight>
                        <a:latin typeface="+mn-lt"/>
                        <a:ea typeface="+mn-ea"/>
                        <a:cs typeface="+mn-cs"/>
                      </a:endParaRP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85664719"/>
                  </a:ext>
                </a:extLst>
              </a:tr>
              <a:tr h="1512000">
                <a:tc vMerge="1">
                  <a:txBody>
                    <a:bodyPr/>
                    <a:lstStyle/>
                    <a:p>
                      <a:pPr algn="ctr" fontAlgn="ctr"/>
                      <a:endParaRPr lang="en-US" sz="1200" b="0" i="0" u="none" strike="noStrike" dirty="0">
                        <a:solidFill>
                          <a:schemeClr val="tx2">
                            <a:lumMod val="85000"/>
                            <a:lumOff val="15000"/>
                          </a:schemeClr>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2060"/>
                          </a:solidFill>
                          <a:effectLst/>
                          <a:latin typeface="+mn-ea"/>
                          <a:ea typeface="+mn-ea"/>
                        </a:rPr>
                        <a:t>H-1</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en-US" sz="1400" b="1" u="none" strike="noStrike" dirty="0">
                          <a:solidFill>
                            <a:srgbClr val="002060"/>
                          </a:solidFill>
                          <a:effectLst/>
                          <a:latin typeface="+mn-ea"/>
                          <a:ea typeface="+mn-ea"/>
                        </a:rPr>
                        <a:t>B3</a:t>
                      </a:r>
                      <a:endParaRPr 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algn="l" defTabSz="914400" rtl="0" eaLnBrk="1" fontAlgn="ctr" latinLnBrk="0" hangingPunct="1"/>
                      <a:r>
                        <a:rPr lang="zh-TW" altLang="en-US" sz="1400" b="1" u="none" strike="noStrike" kern="1200" dirty="0">
                          <a:solidFill>
                            <a:srgbClr val="002060"/>
                          </a:solidFill>
                          <a:effectLst/>
                          <a:latin typeface="+mn-ea"/>
                          <a:ea typeface="+mn-ea"/>
                        </a:rPr>
                        <a:t>基於健保合規之申報文件生成引擎</a:t>
                      </a:r>
                      <a:endParaRPr lang="en-US" altLang="zh-TW" sz="1400" b="1" u="none" strike="noStrike" kern="1200" dirty="0">
                        <a:solidFill>
                          <a:srgbClr val="00206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FF3300"/>
                          </a:solidFill>
                          <a:effectLst/>
                          <a:latin typeface="+mn-ea"/>
                          <a:ea typeface="+mn-ea"/>
                          <a:cs typeface="+mn-cs"/>
                        </a:rPr>
                        <a:t>【</a:t>
                      </a:r>
                      <a:r>
                        <a:rPr lang="zh-TW" altLang="en-US" sz="1200" b="1" i="0" u="none" strike="noStrike" kern="1200" dirty="0">
                          <a:solidFill>
                            <a:srgbClr val="FF3300"/>
                          </a:solidFill>
                          <a:effectLst/>
                          <a:latin typeface="+mn-ea"/>
                          <a:ea typeface="+mn-ea"/>
                          <a:cs typeface="+mn-cs"/>
                        </a:rPr>
                        <a:t>總經費核定</a:t>
                      </a:r>
                      <a:r>
                        <a:rPr lang="en-US" altLang="zh-TW" sz="1400" b="1" i="0" u="none" strike="noStrike" kern="1200" dirty="0">
                          <a:solidFill>
                            <a:srgbClr val="FF3300"/>
                          </a:solidFill>
                          <a:effectLst/>
                          <a:latin typeface="+mn-ea"/>
                          <a:ea typeface="+mn-ea"/>
                          <a:cs typeface="+mn-cs"/>
                        </a:rPr>
                        <a:t>800</a:t>
                      </a:r>
                      <a:r>
                        <a:rPr lang="zh-TW" altLang="en-US" sz="1200" b="1" i="0" u="none" strike="noStrike" kern="1200" dirty="0">
                          <a:solidFill>
                            <a:srgbClr val="FF3300"/>
                          </a:solidFill>
                          <a:effectLst/>
                          <a:latin typeface="+mn-ea"/>
                          <a:ea typeface="+mn-ea"/>
                          <a:cs typeface="+mn-cs"/>
                        </a:rPr>
                        <a:t>萬</a:t>
                      </a:r>
                      <a:r>
                        <a:rPr lang="en-US" altLang="zh-TW" sz="1200" b="1" i="0" u="none" strike="noStrike" kern="1200" dirty="0">
                          <a:solidFill>
                            <a:srgbClr val="FF3300"/>
                          </a:solidFill>
                          <a:effectLst/>
                          <a:latin typeface="+mn-ea"/>
                          <a:ea typeface="+mn-ea"/>
                          <a:cs typeface="+mn-cs"/>
                        </a:rPr>
                        <a:t>】</a:t>
                      </a:r>
                      <a:endParaRPr lang="zh-TW" altLang="zh-TW" sz="1200" b="1" i="0" u="none" strike="noStrike" kern="1200" dirty="0">
                        <a:solidFill>
                          <a:srgbClr val="FF3300"/>
                        </a:solidFill>
                        <a:effectLst/>
                        <a:latin typeface="+mn-ea"/>
                        <a:ea typeface="+mn-ea"/>
                        <a:cs typeface="+mn-cs"/>
                      </a:endParaRPr>
                    </a:p>
                    <a:p>
                      <a:pPr marL="0" algn="l" defTabSz="914400" rtl="0" eaLnBrk="1" fontAlgn="ctr" latinLnBrk="0" hangingPunct="1"/>
                      <a:endParaRPr lang="en-US" altLang="zh-TW" sz="1400" b="1" i="0" u="none" strike="noStrike" kern="1200" dirty="0">
                        <a:solidFill>
                          <a:srgbClr val="002060"/>
                        </a:solidFill>
                        <a:effectLst/>
                        <a:latin typeface="+mn-ea"/>
                        <a:ea typeface="+mn-ea"/>
                        <a:cs typeface="+mn-cs"/>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zh-TW" altLang="en-US" sz="1300" b="1" u="none" strike="noStrike" kern="1200" dirty="0">
                          <a:solidFill>
                            <a:srgbClr val="002060"/>
                          </a:solidFill>
                          <a:effectLst/>
                          <a:latin typeface="+mn-ea"/>
                          <a:ea typeface="+mn-ea"/>
                        </a:rPr>
                        <a:t>楊文新</a:t>
                      </a:r>
                      <a:endParaRPr lang="zh-TW" altLang="en-US" sz="1300" b="1" i="0" u="none" strike="noStrike" kern="1200" dirty="0">
                        <a:solidFill>
                          <a:srgbClr val="002060"/>
                        </a:solidFill>
                        <a:effectLst/>
                        <a:latin typeface="+mn-ea"/>
                        <a:ea typeface="+mn-ea"/>
                        <a:cs typeface="+mn-cs"/>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zh-TW" altLang="en-US" sz="1200" b="0" u="none" strike="noStrike" kern="1200" dirty="0">
                          <a:solidFill>
                            <a:srgbClr val="002060"/>
                          </a:solidFill>
                          <a:effectLst/>
                          <a:latin typeface="+mn-ea"/>
                          <a:ea typeface="+mn-ea"/>
                        </a:rPr>
                        <a:t>服科</a:t>
                      </a:r>
                      <a:endParaRPr lang="zh-TW" altLang="en-US" sz="1200" b="0" i="0" u="none" strike="noStrike" kern="1200" dirty="0">
                        <a:solidFill>
                          <a:srgbClr val="002060"/>
                        </a:solidFill>
                        <a:effectLst/>
                        <a:latin typeface="+mn-ea"/>
                        <a:ea typeface="+mn-ea"/>
                        <a:cs typeface="+mn-cs"/>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r>
                        <a:rPr lang="zh-TW" altLang="en-US" sz="1200" b="0" u="none" strike="noStrike" dirty="0">
                          <a:solidFill>
                            <a:srgbClr val="002060"/>
                          </a:solidFill>
                          <a:effectLst/>
                          <a:latin typeface="+mn-ea"/>
                          <a:ea typeface="+mn-ea"/>
                        </a:rPr>
                        <a:t>資通所</a:t>
                      </a:r>
                      <a:r>
                        <a:rPr lang="en-US" altLang="zh-TW" sz="1200" b="0" u="none" strike="noStrike" dirty="0">
                          <a:solidFill>
                            <a:srgbClr val="002060"/>
                          </a:solidFill>
                          <a:effectLst/>
                          <a:latin typeface="+mn-ea"/>
                          <a:ea typeface="+mn-ea"/>
                        </a:rPr>
                        <a:t>/</a:t>
                      </a:r>
                    </a:p>
                    <a:p>
                      <a:pPr algn="ctr" fontAlgn="ctr"/>
                      <a:r>
                        <a:rPr lang="zh-TW" altLang="en-US" sz="1200" b="0" u="none" strike="noStrike" dirty="0">
                          <a:solidFill>
                            <a:srgbClr val="002060"/>
                          </a:solidFill>
                          <a:effectLst/>
                          <a:latin typeface="+mn-ea"/>
                          <a:ea typeface="+mn-ea"/>
                        </a:rPr>
                        <a:t>生醫所</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10,000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a:solidFill>
                            <a:srgbClr val="002060"/>
                          </a:solidFill>
                          <a:effectLst/>
                          <a:latin typeface="+mn-ea"/>
                          <a:ea typeface="+mn-ea"/>
                        </a:rPr>
                        <a:t>-</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10,000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4,444</a:t>
                      </a:r>
                      <a:r>
                        <a:rPr lang="zh-TW" altLang="en-US" sz="1200" b="0" i="0" u="none" strike="noStrike" dirty="0">
                          <a:solidFill>
                            <a:srgbClr val="002060"/>
                          </a:solidFill>
                          <a:effectLst/>
                          <a:latin typeface="+mn-ea"/>
                          <a:ea typeface="+mn-ea"/>
                        </a:rPr>
                        <a:t>　</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4,444 </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marL="180000" marR="0" lvl="0" indent="-18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kern="1200" dirty="0">
                          <a:solidFill>
                            <a:schemeClr val="tx1"/>
                          </a:solidFill>
                          <a:latin typeface="+mn-lt"/>
                          <a:ea typeface="+mn-ea"/>
                          <a:cs typeface="+mn-cs"/>
                        </a:rPr>
                        <a:t>生醫所莊所長不支持本案，</a:t>
                      </a:r>
                      <a:r>
                        <a:rPr lang="zh-TW" altLang="zh-TW" sz="1600" b="0" kern="1200" dirty="0">
                          <a:solidFill>
                            <a:schemeClr val="tx1"/>
                          </a:solidFill>
                          <a:latin typeface="+mn-lt"/>
                          <a:ea typeface="+mn-ea"/>
                          <a:cs typeface="+mn-cs"/>
                        </a:rPr>
                        <a:t>病歷的</a:t>
                      </a:r>
                      <a:r>
                        <a:rPr lang="en-US" altLang="zh-TW" sz="1600" b="0" kern="1200" dirty="0">
                          <a:solidFill>
                            <a:schemeClr val="tx1"/>
                          </a:solidFill>
                          <a:latin typeface="+mn-lt"/>
                          <a:ea typeface="+mn-ea"/>
                          <a:cs typeface="+mn-cs"/>
                        </a:rPr>
                        <a:t>GAI</a:t>
                      </a:r>
                      <a:r>
                        <a:rPr lang="zh-TW" altLang="zh-TW" sz="1600" b="0" kern="1200" dirty="0">
                          <a:solidFill>
                            <a:schemeClr val="tx1"/>
                          </a:solidFill>
                          <a:latin typeface="+mn-lt"/>
                          <a:ea typeface="+mn-ea"/>
                          <a:cs typeface="+mn-cs"/>
                        </a:rPr>
                        <a:t>生成技術在生醫所已取得成果</a:t>
                      </a:r>
                      <a:endParaRPr lang="en-US" altLang="zh-TW" sz="1600" b="0" kern="1200" dirty="0">
                        <a:solidFill>
                          <a:schemeClr val="tx1"/>
                        </a:solidFill>
                        <a:latin typeface="+mn-lt"/>
                        <a:ea typeface="+mn-ea"/>
                        <a:cs typeface="+mn-cs"/>
                      </a:endParaRPr>
                    </a:p>
                    <a:p>
                      <a:pPr marL="180000" marR="0" lvl="0" indent="-18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1" kern="1200" dirty="0">
                          <a:solidFill>
                            <a:schemeClr val="tx1"/>
                          </a:solidFill>
                          <a:highlight>
                            <a:srgbClr val="FFFF00"/>
                          </a:highlight>
                          <a:latin typeface="+mn-lt"/>
                          <a:ea typeface="+mn-ea"/>
                          <a:cs typeface="+mn-cs"/>
                        </a:rPr>
                        <a:t>需確認國內醫療院所需求</a:t>
                      </a:r>
                      <a:r>
                        <a:rPr lang="zh-TW" altLang="en-US" sz="1600" kern="1200" dirty="0">
                          <a:solidFill>
                            <a:schemeClr val="tx1"/>
                          </a:solidFill>
                          <a:latin typeface="+mn-lt"/>
                          <a:ea typeface="+mn-ea"/>
                          <a:cs typeface="+mn-cs"/>
                        </a:rPr>
                        <a:t>，評估</a:t>
                      </a:r>
                      <a:r>
                        <a:rPr lang="en-US" altLang="zh-TW" sz="1600" kern="1200" dirty="0">
                          <a:solidFill>
                            <a:schemeClr val="tx1"/>
                          </a:solidFill>
                          <a:latin typeface="+mn-lt"/>
                          <a:ea typeface="+mn-ea"/>
                          <a:cs typeface="+mn-cs"/>
                        </a:rPr>
                        <a:t>AI</a:t>
                      </a:r>
                      <a:r>
                        <a:rPr lang="zh-TW" altLang="en-US" sz="1600" kern="1200" dirty="0">
                          <a:solidFill>
                            <a:schemeClr val="tx1"/>
                          </a:solidFill>
                          <a:latin typeface="+mn-lt"/>
                          <a:ea typeface="+mn-ea"/>
                          <a:cs typeface="+mn-cs"/>
                        </a:rPr>
                        <a:t>加值效益及產業價值，並</a:t>
                      </a:r>
                      <a:r>
                        <a:rPr lang="zh-TW" altLang="en-US" sz="1600" b="1" kern="1200" dirty="0">
                          <a:solidFill>
                            <a:schemeClr val="tx1"/>
                          </a:solidFill>
                          <a:highlight>
                            <a:srgbClr val="FFFF00"/>
                          </a:highlight>
                          <a:latin typeface="+mn-lt"/>
                          <a:ea typeface="+mn-ea"/>
                          <a:cs typeface="+mn-cs"/>
                        </a:rPr>
                        <a:t>考量國際推展可行性</a:t>
                      </a:r>
                      <a:r>
                        <a:rPr lang="zh-TW" altLang="en-US" sz="1600" kern="1200" dirty="0">
                          <a:solidFill>
                            <a:schemeClr val="tx1"/>
                          </a:solidFill>
                          <a:latin typeface="+mn-lt"/>
                          <a:ea typeface="+mn-ea"/>
                          <a:cs typeface="+mn-cs"/>
                        </a:rPr>
                        <a:t>，如美國</a:t>
                      </a:r>
                      <a:r>
                        <a:rPr lang="en-US" altLang="zh-TW" sz="1600" kern="1200" dirty="0">
                          <a:solidFill>
                            <a:schemeClr val="tx1"/>
                          </a:solidFill>
                          <a:latin typeface="+mn-lt"/>
                          <a:ea typeface="+mn-ea"/>
                          <a:cs typeface="+mn-cs"/>
                        </a:rPr>
                        <a:t>multi-payer system</a:t>
                      </a:r>
                      <a:endParaRPr lang="zh-TW" altLang="en-US" sz="1600" kern="1200" dirty="0">
                        <a:solidFill>
                          <a:schemeClr val="tx1"/>
                        </a:solidFill>
                        <a:latin typeface="+mn-lt"/>
                        <a:ea typeface="+mn-ea"/>
                        <a:cs typeface="+mn-cs"/>
                      </a:endParaRP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6609248"/>
                  </a:ext>
                </a:extLst>
              </a:tr>
              <a:tr h="1044000">
                <a:tc vMerge="1">
                  <a:txBody>
                    <a:bodyPr/>
                    <a:lstStyle/>
                    <a:p>
                      <a:pPr algn="ctr" fontAlgn="ctr"/>
                      <a:endParaRPr lang="en-US" sz="1200" b="0" i="0" u="none" strike="noStrike" dirty="0">
                        <a:solidFill>
                          <a:schemeClr val="tx2">
                            <a:lumMod val="85000"/>
                            <a:lumOff val="15000"/>
                          </a:schemeClr>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2060"/>
                          </a:solidFill>
                          <a:effectLst/>
                          <a:latin typeface="+mn-ea"/>
                          <a:ea typeface="+mn-ea"/>
                        </a:rPr>
                        <a:t>H-2</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en-US" sz="1400" b="1" u="none" strike="noStrike" dirty="0">
                          <a:solidFill>
                            <a:srgbClr val="002060"/>
                          </a:solidFill>
                          <a:effectLst/>
                          <a:latin typeface="+mn-ea"/>
                          <a:ea typeface="+mn-ea"/>
                        </a:rPr>
                        <a:t>D4</a:t>
                      </a:r>
                      <a:endParaRPr 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l" fontAlgn="ctr"/>
                      <a:r>
                        <a:rPr lang="zh-TW" altLang="en-US" sz="1400" b="1" u="none" strike="noStrike" dirty="0">
                          <a:solidFill>
                            <a:srgbClr val="002060"/>
                          </a:solidFill>
                          <a:effectLst/>
                          <a:latin typeface="+mn-ea"/>
                          <a:ea typeface="+mn-ea"/>
                        </a:rPr>
                        <a:t>未來步伐</a:t>
                      </a:r>
                      <a:r>
                        <a:rPr lang="en-US" altLang="zh-TW" sz="1400" b="1" u="none" strike="noStrike" dirty="0">
                          <a:solidFill>
                            <a:srgbClr val="002060"/>
                          </a:solidFill>
                          <a:effectLst/>
                          <a:latin typeface="+mn-ea"/>
                          <a:ea typeface="+mn-ea"/>
                        </a:rPr>
                        <a:t>: </a:t>
                      </a:r>
                      <a:r>
                        <a:rPr lang="zh-TW" altLang="en-US" sz="1400" b="1" u="none" strike="noStrike" dirty="0">
                          <a:solidFill>
                            <a:srgbClr val="002060"/>
                          </a:solidFill>
                          <a:effectLst/>
                          <a:latin typeface="+mn-ea"/>
                          <a:ea typeface="+mn-ea"/>
                        </a:rPr>
                        <a:t>鋼索驅動式復健助行科技</a:t>
                      </a:r>
                      <a:endParaRPr lang="en-US" altLang="zh-TW" sz="1400" b="1" u="none" strike="noStrike" dirty="0">
                        <a:solidFill>
                          <a:srgbClr val="00206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0000FF"/>
                          </a:solidFill>
                          <a:effectLst/>
                          <a:latin typeface="+mn-ea"/>
                          <a:ea typeface="+mn-ea"/>
                          <a:cs typeface="+mn-cs"/>
                        </a:rPr>
                        <a:t>【</a:t>
                      </a:r>
                      <a:r>
                        <a:rPr lang="zh-TW" altLang="en-US" sz="1200" b="1" i="0" u="none" strike="noStrike" kern="1200" dirty="0">
                          <a:solidFill>
                            <a:srgbClr val="0000FF"/>
                          </a:solidFill>
                          <a:effectLst/>
                          <a:latin typeface="+mn-ea"/>
                          <a:ea typeface="+mn-ea"/>
                          <a:cs typeface="+mn-cs"/>
                        </a:rPr>
                        <a:t>複審不通過</a:t>
                      </a:r>
                      <a:r>
                        <a:rPr lang="en-US" altLang="zh-TW" sz="1200" b="1" i="0" u="none" strike="noStrike" kern="1200" dirty="0">
                          <a:solidFill>
                            <a:srgbClr val="0000FF"/>
                          </a:solidFill>
                          <a:effectLst/>
                          <a:latin typeface="+mn-ea"/>
                          <a:ea typeface="+mn-ea"/>
                          <a:cs typeface="+mn-cs"/>
                        </a:rPr>
                        <a:t>】</a:t>
                      </a:r>
                      <a:endParaRPr lang="zh-TW" altLang="zh-TW" sz="1200" b="1" i="0" u="none" strike="noStrike" kern="1200" dirty="0">
                        <a:solidFill>
                          <a:srgbClr val="0000FF"/>
                        </a:solidFill>
                        <a:effectLst/>
                        <a:latin typeface="+mn-ea"/>
                        <a:ea typeface="+mn-ea"/>
                        <a:cs typeface="+mn-cs"/>
                      </a:endParaRPr>
                    </a:p>
                    <a:p>
                      <a:pPr algn="l" fontAlgn="ctr"/>
                      <a:endParaRPr lang="en-US" altLang="zh-TW"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zh-TW" altLang="en-US" sz="1300" b="1" u="none" strike="noStrike" kern="1200" dirty="0">
                          <a:solidFill>
                            <a:srgbClr val="002060"/>
                          </a:solidFill>
                          <a:effectLst/>
                          <a:latin typeface="+mn-ea"/>
                          <a:ea typeface="+mn-ea"/>
                        </a:rPr>
                        <a:t>鄭伯壎</a:t>
                      </a:r>
                      <a:endParaRPr lang="zh-TW" altLang="en-US" sz="1300" b="1" i="0" u="none" strike="noStrike" kern="1200" dirty="0">
                        <a:solidFill>
                          <a:srgbClr val="002060"/>
                        </a:solidFill>
                        <a:effectLst/>
                        <a:latin typeface="+mn-ea"/>
                        <a:ea typeface="+mn-ea"/>
                        <a:cs typeface="+mn-cs"/>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zh-TW" altLang="en-US" sz="1200" b="0" u="none" strike="noStrike" kern="1200" dirty="0">
                          <a:solidFill>
                            <a:srgbClr val="002060"/>
                          </a:solidFill>
                          <a:effectLst/>
                          <a:latin typeface="+mn-ea"/>
                          <a:ea typeface="+mn-ea"/>
                        </a:rPr>
                        <a:t>服科</a:t>
                      </a:r>
                      <a:endParaRPr lang="zh-TW" altLang="en-US" sz="1200" b="0" i="0" u="none" strike="noStrike" kern="1200" dirty="0">
                        <a:solidFill>
                          <a:srgbClr val="002060"/>
                        </a:solidFill>
                        <a:effectLst/>
                        <a:latin typeface="+mn-ea"/>
                        <a:ea typeface="+mn-ea"/>
                        <a:cs typeface="+mn-cs"/>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r>
                        <a:rPr lang="zh-TW" altLang="en-US" sz="1200" b="0" u="none" strike="noStrike" dirty="0">
                          <a:solidFill>
                            <a:srgbClr val="002060"/>
                          </a:solidFill>
                          <a:effectLst/>
                          <a:latin typeface="+mn-ea"/>
                          <a:ea typeface="+mn-ea"/>
                        </a:rPr>
                        <a:t>智機中心</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15,000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a:solidFill>
                            <a:srgbClr val="002060"/>
                          </a:solidFill>
                          <a:effectLst/>
                          <a:latin typeface="+mn-ea"/>
                          <a:ea typeface="+mn-ea"/>
                        </a:rPr>
                        <a:t>-</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15,000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lnTlToBr w="6350" cap="flat" cmpd="sng" algn="ctr">
                      <a:solidFill>
                        <a:schemeClr val="accent5">
                          <a:lumMod val="50000"/>
                        </a:schemeClr>
                      </a:solidFill>
                      <a:prstDash val="solid"/>
                      <a:round/>
                      <a:headEnd type="none" w="med" len="med"/>
                      <a:tailEnd type="none" w="med" len="med"/>
                    </a:lnTlToBr>
                    <a:solidFill>
                      <a:schemeClr val="bg1"/>
                    </a:solidFill>
                  </a:tcPr>
                </a:tc>
                <a:tc>
                  <a:txBody>
                    <a:bodyPr/>
                    <a:lstStyle/>
                    <a:p>
                      <a:pPr algn="ctr" fontAlgn="ct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lnTlToBr w="6350" cap="flat" cmpd="sng" algn="ctr">
                      <a:solidFill>
                        <a:schemeClr val="accent5">
                          <a:lumMod val="50000"/>
                        </a:schemeClr>
                      </a:solidFill>
                      <a:prstDash val="solid"/>
                      <a:round/>
                      <a:headEnd type="none" w="med" len="med"/>
                      <a:tailEnd type="none" w="med" len="med"/>
                    </a:lnTlToBr>
                    <a:solidFill>
                      <a:schemeClr val="bg1"/>
                    </a:solidFill>
                  </a:tcPr>
                </a:tc>
                <a:tc>
                  <a:txBody>
                    <a:bodyPr/>
                    <a:lstStyle/>
                    <a:p>
                      <a:pPr marL="180000" marR="0" lvl="0" indent="-18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kern="1200" dirty="0">
                          <a:solidFill>
                            <a:schemeClr val="tx1"/>
                          </a:solidFill>
                          <a:latin typeface="+mn-lt"/>
                          <a:ea typeface="+mn-ea"/>
                          <a:cs typeface="+mn-cs"/>
                        </a:rPr>
                        <a:t>原定合作單位</a:t>
                      </a:r>
                      <a:r>
                        <a:rPr lang="zh-TW" altLang="en-US" sz="1600" b="1" kern="1200" dirty="0">
                          <a:solidFill>
                            <a:schemeClr val="tx1"/>
                          </a:solidFill>
                          <a:highlight>
                            <a:srgbClr val="FFFF00"/>
                          </a:highlight>
                          <a:latin typeface="+mn-lt"/>
                          <a:ea typeface="+mn-ea"/>
                          <a:cs typeface="+mn-cs"/>
                        </a:rPr>
                        <a:t>生醫所內部審查未通過</a:t>
                      </a:r>
                      <a:endParaRPr lang="en-US" altLang="zh-TW" sz="1600" b="1" kern="1200" dirty="0">
                        <a:solidFill>
                          <a:schemeClr val="tx1"/>
                        </a:solidFill>
                        <a:highlight>
                          <a:srgbClr val="FFFF00"/>
                        </a:highlight>
                        <a:latin typeface="+mn-lt"/>
                        <a:ea typeface="+mn-ea"/>
                        <a:cs typeface="+mn-cs"/>
                      </a:endParaRPr>
                    </a:p>
                    <a:p>
                      <a:pPr marL="180000" marR="0" lvl="0" indent="-18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kern="1200" dirty="0">
                          <a:solidFill>
                            <a:schemeClr val="tx1"/>
                          </a:solidFill>
                          <a:latin typeface="+mn-lt"/>
                          <a:ea typeface="+mn-ea"/>
                          <a:cs typeface="+mn-cs"/>
                        </a:rPr>
                        <a:t>雙層鋼索驅動</a:t>
                      </a:r>
                      <a:r>
                        <a:rPr lang="zh-TW" altLang="en-US" sz="1600" b="1" kern="1200" dirty="0">
                          <a:solidFill>
                            <a:schemeClr val="tx1"/>
                          </a:solidFill>
                          <a:highlight>
                            <a:srgbClr val="FFFF00"/>
                          </a:highlight>
                          <a:latin typeface="+mn-lt"/>
                          <a:ea typeface="+mn-ea"/>
                          <a:cs typeface="+mn-cs"/>
                        </a:rPr>
                        <a:t>機構與伺服控制算法需進一步說明</a:t>
                      </a:r>
                      <a:r>
                        <a:rPr lang="zh-TW" altLang="en-US" sz="1600" b="0" kern="1200" dirty="0">
                          <a:solidFill>
                            <a:schemeClr val="tx1"/>
                          </a:solidFill>
                          <a:latin typeface="+mn-lt"/>
                          <a:ea typeface="+mn-ea"/>
                          <a:cs typeface="+mn-cs"/>
                        </a:rPr>
                        <a:t>，並應考慮如何設計以</a:t>
                      </a:r>
                      <a:r>
                        <a:rPr lang="zh-TW" altLang="en-US" sz="1600" b="1" kern="1200" dirty="0">
                          <a:solidFill>
                            <a:schemeClr val="tx1"/>
                          </a:solidFill>
                          <a:highlight>
                            <a:srgbClr val="FFFF00"/>
                          </a:highlight>
                          <a:latin typeface="+mn-lt"/>
                          <a:ea typeface="+mn-ea"/>
                          <a:cs typeface="+mn-cs"/>
                        </a:rPr>
                        <a:t>確保安全</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0965832"/>
                  </a:ext>
                </a:extLst>
              </a:tr>
            </a:tbl>
          </a:graphicData>
        </a:graphic>
      </p:graphicFrame>
    </p:spTree>
    <p:extLst>
      <p:ext uri="{BB962C8B-B14F-4D97-AF65-F5344CB8AC3E}">
        <p14:creationId xmlns:p14="http://schemas.microsoft.com/office/powerpoint/2010/main" val="285126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形 2">
            <a:extLst>
              <a:ext uri="{FF2B5EF4-FFF2-40B4-BE49-F238E27FC236}">
                <a16:creationId xmlns:a16="http://schemas.microsoft.com/office/drawing/2014/main" id="{A0C34AB8-8ED2-433F-950F-352DEFFFFD5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3410"/>
          <a:stretch/>
        </p:blipFill>
        <p:spPr>
          <a:xfrm>
            <a:off x="381000" y="181044"/>
            <a:ext cx="11430000" cy="6210162"/>
          </a:xfrm>
          <a:prstGeom prst="rect">
            <a:avLst/>
          </a:prstGeom>
        </p:spPr>
      </p:pic>
      <p:sp>
        <p:nvSpPr>
          <p:cNvPr id="3" name="投影片編號版面配置區 2">
            <a:extLst>
              <a:ext uri="{FF2B5EF4-FFF2-40B4-BE49-F238E27FC236}">
                <a16:creationId xmlns:a16="http://schemas.microsoft.com/office/drawing/2014/main" id="{A6F2D7F7-2FA3-4C8C-A9DC-55C202FFE218}"/>
              </a:ext>
            </a:extLst>
          </p:cNvPr>
          <p:cNvSpPr txBox="1">
            <a:spLocks/>
          </p:cNvSpPr>
          <p:nvPr/>
        </p:nvSpPr>
        <p:spPr>
          <a:xfrm>
            <a:off x="11430000" y="6628931"/>
            <a:ext cx="762000" cy="238125"/>
          </a:xfrm>
          <a:prstGeom prst="rect">
            <a:avLst/>
          </a:prstGeom>
        </p:spPr>
        <p:txBody>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r">
              <a:defRPr/>
            </a:pPr>
            <a:fld id="{1A71FFAD-F905-4792-971B-681FA4F61CA8}" type="slidenum">
              <a:rPr lang="en-US" altLang="zh-TW" sz="1200" smtClean="0">
                <a:solidFill>
                  <a:schemeClr val="bg1"/>
                </a:solidFill>
                <a:ea typeface="微軟正黑體" panose="020B0604030504040204" pitchFamily="34" charset="-120"/>
              </a:rPr>
              <a:pPr algn="r">
                <a:defRPr/>
              </a:pPr>
              <a:t>30</a:t>
            </a:fld>
            <a:endParaRPr lang="en-US" altLang="zh-TW" sz="1200" dirty="0">
              <a:solidFill>
                <a:schemeClr val="bg1"/>
              </a:solidFill>
              <a:ea typeface="微軟正黑體" panose="020B0604030504040204" pitchFamily="34" charset="-120"/>
            </a:endParaRPr>
          </a:p>
        </p:txBody>
      </p:sp>
    </p:spTree>
    <p:extLst>
      <p:ext uri="{BB962C8B-B14F-4D97-AF65-F5344CB8AC3E}">
        <p14:creationId xmlns:p14="http://schemas.microsoft.com/office/powerpoint/2010/main" val="307318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C33DEC3-DDFA-40D4-A804-D88A6054D334}"/>
              </a:ext>
            </a:extLst>
          </p:cNvPr>
          <p:cNvSpPr>
            <a:spLocks noGrp="1"/>
          </p:cNvSpPr>
          <p:nvPr>
            <p:ph type="title"/>
          </p:nvPr>
        </p:nvSpPr>
        <p:spPr>
          <a:xfrm>
            <a:off x="573039" y="188720"/>
            <a:ext cx="11045923" cy="941580"/>
          </a:xfrm>
        </p:spPr>
        <p:txBody>
          <a:bodyPr/>
          <a:lstStyle/>
          <a:p>
            <a:pPr algn="ctr"/>
            <a:r>
              <a:rPr lang="en-US" altLang="zh-TW" b="1" dirty="0">
                <a:solidFill>
                  <a:srgbClr val="00B1B3"/>
                </a:solidFill>
                <a:latin typeface="微軟正黑體"/>
              </a:rPr>
              <a:t>FY114</a:t>
            </a:r>
            <a:r>
              <a:rPr lang="zh-TW" altLang="en-US" b="1" dirty="0">
                <a:solidFill>
                  <a:srgbClr val="00B1B3"/>
                </a:solidFill>
                <a:latin typeface="微軟正黑體"/>
              </a:rPr>
              <a:t>院級</a:t>
            </a:r>
            <a:r>
              <a:rPr lang="zh-TW" altLang="en-US" b="1" dirty="0">
                <a:solidFill>
                  <a:srgbClr val="0070C0"/>
                </a:solidFill>
                <a:latin typeface="微軟正黑體"/>
              </a:rPr>
              <a:t>競爭型</a:t>
            </a:r>
            <a:r>
              <a:rPr lang="zh-TW" altLang="en-US" b="1" dirty="0">
                <a:solidFill>
                  <a:srgbClr val="00B1B3"/>
                </a:solidFill>
                <a:latin typeface="微軟正黑體"/>
              </a:rPr>
              <a:t>前瞻計畫過案分析</a:t>
            </a:r>
          </a:p>
        </p:txBody>
      </p:sp>
      <p:sp>
        <p:nvSpPr>
          <p:cNvPr id="3" name="投影片編號版面配置區 2">
            <a:extLst>
              <a:ext uri="{FF2B5EF4-FFF2-40B4-BE49-F238E27FC236}">
                <a16:creationId xmlns:a16="http://schemas.microsoft.com/office/drawing/2014/main" id="{434EDB35-4DE2-4DA8-AAB5-6CC80BFD7DD8}"/>
              </a:ext>
            </a:extLst>
          </p:cNvPr>
          <p:cNvSpPr>
            <a:spLocks noGrp="1"/>
          </p:cNvSpPr>
          <p:nvPr>
            <p:ph type="sldNum" sz="quarter" idx="10"/>
          </p:nvPr>
        </p:nvSpPr>
        <p:spPr/>
        <p:txBody>
          <a:bodyPr/>
          <a:lstStyle/>
          <a:p>
            <a:pPr>
              <a:defRPr/>
            </a:pPr>
            <a:fld id="{1A71FFAD-F905-4792-971B-681FA4F61CA8}" type="slidenum">
              <a:rPr lang="en-US" altLang="zh-TW" smtClean="0"/>
              <a:pPr>
                <a:defRPr/>
              </a:pPr>
              <a:t>4</a:t>
            </a:fld>
            <a:endParaRPr lang="en-US" altLang="zh-TW"/>
          </a:p>
        </p:txBody>
      </p:sp>
      <p:graphicFrame>
        <p:nvGraphicFramePr>
          <p:cNvPr id="5" name="表格 5">
            <a:extLst>
              <a:ext uri="{FF2B5EF4-FFF2-40B4-BE49-F238E27FC236}">
                <a16:creationId xmlns:a16="http://schemas.microsoft.com/office/drawing/2014/main" id="{8F1AE845-DC09-4B54-B4F5-6CF3EFB93909}"/>
              </a:ext>
            </a:extLst>
          </p:cNvPr>
          <p:cNvGraphicFramePr>
            <a:graphicFrameLocks noGrp="1"/>
          </p:cNvGraphicFramePr>
          <p:nvPr>
            <p:extLst>
              <p:ext uri="{D42A27DB-BD31-4B8C-83A1-F6EECF244321}">
                <p14:modId xmlns:p14="http://schemas.microsoft.com/office/powerpoint/2010/main" val="792623666"/>
              </p:ext>
            </p:extLst>
          </p:nvPr>
        </p:nvGraphicFramePr>
        <p:xfrm>
          <a:off x="226777" y="1030779"/>
          <a:ext cx="11738446" cy="4826669"/>
        </p:xfrm>
        <a:graphic>
          <a:graphicData uri="http://schemas.openxmlformats.org/drawingml/2006/table">
            <a:tbl>
              <a:tblPr firstRow="1" bandRow="1">
                <a:tableStyleId>{BC89EF96-8CEA-46FF-86C4-4CE0E7609802}</a:tableStyleId>
              </a:tblPr>
              <a:tblGrid>
                <a:gridCol w="388266">
                  <a:extLst>
                    <a:ext uri="{9D8B030D-6E8A-4147-A177-3AD203B41FA5}">
                      <a16:colId xmlns:a16="http://schemas.microsoft.com/office/drawing/2014/main" val="2479721722"/>
                    </a:ext>
                  </a:extLst>
                </a:gridCol>
                <a:gridCol w="388266">
                  <a:extLst>
                    <a:ext uri="{9D8B030D-6E8A-4147-A177-3AD203B41FA5}">
                      <a16:colId xmlns:a16="http://schemas.microsoft.com/office/drawing/2014/main" val="4266638012"/>
                    </a:ext>
                  </a:extLst>
                </a:gridCol>
                <a:gridCol w="612000">
                  <a:extLst>
                    <a:ext uri="{9D8B030D-6E8A-4147-A177-3AD203B41FA5}">
                      <a16:colId xmlns:a16="http://schemas.microsoft.com/office/drawing/2014/main" val="2526310201"/>
                    </a:ext>
                  </a:extLst>
                </a:gridCol>
                <a:gridCol w="1691914">
                  <a:extLst>
                    <a:ext uri="{9D8B030D-6E8A-4147-A177-3AD203B41FA5}">
                      <a16:colId xmlns:a16="http://schemas.microsoft.com/office/drawing/2014/main" val="3287422278"/>
                    </a:ext>
                  </a:extLst>
                </a:gridCol>
                <a:gridCol w="648000">
                  <a:extLst>
                    <a:ext uri="{9D8B030D-6E8A-4147-A177-3AD203B41FA5}">
                      <a16:colId xmlns:a16="http://schemas.microsoft.com/office/drawing/2014/main" val="3140982845"/>
                    </a:ext>
                  </a:extLst>
                </a:gridCol>
                <a:gridCol w="504000">
                  <a:extLst>
                    <a:ext uri="{9D8B030D-6E8A-4147-A177-3AD203B41FA5}">
                      <a16:colId xmlns:a16="http://schemas.microsoft.com/office/drawing/2014/main" val="4213455288"/>
                    </a:ext>
                  </a:extLst>
                </a:gridCol>
                <a:gridCol w="720000">
                  <a:extLst>
                    <a:ext uri="{9D8B030D-6E8A-4147-A177-3AD203B41FA5}">
                      <a16:colId xmlns:a16="http://schemas.microsoft.com/office/drawing/2014/main" val="1286836941"/>
                    </a:ext>
                  </a:extLst>
                </a:gridCol>
                <a:gridCol w="493200">
                  <a:extLst>
                    <a:ext uri="{9D8B030D-6E8A-4147-A177-3AD203B41FA5}">
                      <a16:colId xmlns:a16="http://schemas.microsoft.com/office/drawing/2014/main" val="633019105"/>
                    </a:ext>
                  </a:extLst>
                </a:gridCol>
                <a:gridCol w="493200">
                  <a:extLst>
                    <a:ext uri="{9D8B030D-6E8A-4147-A177-3AD203B41FA5}">
                      <a16:colId xmlns:a16="http://schemas.microsoft.com/office/drawing/2014/main" val="915619725"/>
                    </a:ext>
                  </a:extLst>
                </a:gridCol>
                <a:gridCol w="493200">
                  <a:extLst>
                    <a:ext uri="{9D8B030D-6E8A-4147-A177-3AD203B41FA5}">
                      <a16:colId xmlns:a16="http://schemas.microsoft.com/office/drawing/2014/main" val="295489058"/>
                    </a:ext>
                  </a:extLst>
                </a:gridCol>
                <a:gridCol w="493200">
                  <a:extLst>
                    <a:ext uri="{9D8B030D-6E8A-4147-A177-3AD203B41FA5}">
                      <a16:colId xmlns:a16="http://schemas.microsoft.com/office/drawing/2014/main" val="294589593"/>
                    </a:ext>
                  </a:extLst>
                </a:gridCol>
                <a:gridCol w="493200">
                  <a:extLst>
                    <a:ext uri="{9D8B030D-6E8A-4147-A177-3AD203B41FA5}">
                      <a16:colId xmlns:a16="http://schemas.microsoft.com/office/drawing/2014/main" val="613102354"/>
                    </a:ext>
                  </a:extLst>
                </a:gridCol>
                <a:gridCol w="4320000">
                  <a:extLst>
                    <a:ext uri="{9D8B030D-6E8A-4147-A177-3AD203B41FA5}">
                      <a16:colId xmlns:a16="http://schemas.microsoft.com/office/drawing/2014/main" val="1561470710"/>
                    </a:ext>
                  </a:extLst>
                </a:gridCol>
              </a:tblGrid>
              <a:tr h="576000">
                <a:tc rowSpan="2">
                  <a:txBody>
                    <a:bodyPr/>
                    <a:lstStyle/>
                    <a:p>
                      <a:endParaRPr lang="en-US" altLang="zh-TW" b="1" dirty="0">
                        <a:solidFill>
                          <a:schemeClr val="bg1"/>
                        </a:solidFill>
                        <a:latin typeface="微軟正黑體" panose="020B0604030504040204" pitchFamily="34" charset="-120"/>
                        <a:ea typeface="微軟正黑體" panose="020B0604030504040204" pitchFamily="34" charset="-120"/>
                      </a:endParaRPr>
                    </a:p>
                  </a:txBody>
                  <a:tcP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endParaRPr lang="en-US" altLang="zh-TW" b="1" dirty="0">
                        <a:solidFill>
                          <a:schemeClr val="bg1"/>
                        </a:solidFill>
                        <a:latin typeface="微軟正黑體" panose="020B0604030504040204" pitchFamily="34" charset="-120"/>
                        <a:ea typeface="微軟正黑體" panose="020B0604030504040204" pitchFamily="34" charset="-120"/>
                      </a:endParaRPr>
                    </a:p>
                  </a:txBody>
                  <a:tcP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u="none" strike="noStrike" dirty="0">
                          <a:solidFill>
                            <a:schemeClr val="bg1"/>
                          </a:solidFill>
                          <a:effectLst/>
                        </a:rPr>
                        <a:t>2035</a:t>
                      </a:r>
                      <a:br>
                        <a:rPr lang="en-US" altLang="zh-TW" sz="1100" b="1" u="none" strike="noStrike" dirty="0">
                          <a:solidFill>
                            <a:schemeClr val="bg1"/>
                          </a:solidFill>
                          <a:effectLst/>
                        </a:rPr>
                      </a:br>
                      <a:r>
                        <a:rPr lang="zh-TW" altLang="en-US" sz="1100" b="1" u="none" strike="noStrike" dirty="0">
                          <a:solidFill>
                            <a:schemeClr val="bg1"/>
                          </a:solidFill>
                          <a:effectLst/>
                        </a:rPr>
                        <a:t>次領域代碼</a:t>
                      </a:r>
                      <a:endParaRPr lang="zh-TW" altLang="en-US" sz="11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題目</a:t>
                      </a:r>
                      <a:endParaRPr lang="en-US" altLang="zh-TW" sz="1200" b="1" u="none" strike="noStrike" kern="1200" dirty="0">
                        <a:solidFill>
                          <a:schemeClr val="bg1"/>
                        </a:solidFill>
                        <a:effectLst/>
                        <a:latin typeface="+mn-lt"/>
                        <a:ea typeface="+mn-ea"/>
                        <a:cs typeface="+mn-cs"/>
                      </a:endParaRP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提案人</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主辦單位</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協辦</a:t>
                      </a:r>
                      <a:endParaRPr lang="en-US" altLang="zh-TW" sz="1200" b="1" u="none" strike="noStrike" kern="1200" dirty="0">
                        <a:solidFill>
                          <a:schemeClr val="bg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單位</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dirty="0">
                          <a:solidFill>
                            <a:schemeClr val="bg1"/>
                          </a:solidFill>
                          <a:effectLst/>
                        </a:rPr>
                        <a:t>服科申請預算</a:t>
                      </a:r>
                      <a:endParaRPr lang="en-US" altLang="zh-TW" sz="1200" b="1" u="none" strike="noStrike" dirty="0">
                        <a:solidFill>
                          <a:schemeClr val="bg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u="none" strike="noStrike" kern="1200" dirty="0">
                          <a:solidFill>
                            <a:schemeClr val="bg1"/>
                          </a:solidFill>
                          <a:effectLst/>
                          <a:latin typeface="+mn-lt"/>
                          <a:ea typeface="+mn-ea"/>
                          <a:cs typeface="+mn-cs"/>
                        </a:rPr>
                        <a:t>(</a:t>
                      </a:r>
                      <a:r>
                        <a:rPr lang="zh-TW" altLang="en-US" sz="1100" b="1" u="none" strike="noStrike" kern="1200" dirty="0">
                          <a:solidFill>
                            <a:schemeClr val="bg1"/>
                          </a:solidFill>
                          <a:effectLst/>
                          <a:latin typeface="+mn-lt"/>
                          <a:ea typeface="+mn-ea"/>
                          <a:cs typeface="+mn-cs"/>
                        </a:rPr>
                        <a:t>千元</a:t>
                      </a:r>
                      <a:r>
                        <a:rPr lang="en-US" altLang="zh-TW" sz="1100" b="1" u="none" strike="noStrike" kern="1200" dirty="0">
                          <a:solidFill>
                            <a:schemeClr val="bg1"/>
                          </a:solidFill>
                          <a:effectLst/>
                          <a:latin typeface="+mn-lt"/>
                          <a:ea typeface="+mn-ea"/>
                          <a:cs typeface="+mn-cs"/>
                        </a:rPr>
                        <a:t>)</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hMerge="1">
                  <a:txBody>
                    <a:bodyPr/>
                    <a:lstStyle/>
                    <a:p>
                      <a:endParaRPr lang="zh-TW" altLang="en-US"/>
                    </a:p>
                  </a:txBody>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b="1" u="none" strike="noStrike" kern="1200" dirty="0">
                          <a:solidFill>
                            <a:schemeClr val="bg1"/>
                          </a:solidFill>
                          <a:effectLst/>
                          <a:latin typeface="+mn-lt"/>
                          <a:ea typeface="+mn-ea"/>
                          <a:cs typeface="+mn-cs"/>
                        </a:rPr>
                        <a:t>核定預算</a:t>
                      </a:r>
                      <a:endParaRPr lang="en-US" altLang="zh-TW" sz="1200" b="1" u="none" strike="noStrike" kern="1200" dirty="0">
                        <a:solidFill>
                          <a:schemeClr val="bg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100" b="1" u="none" strike="noStrike" kern="1200" dirty="0">
                          <a:solidFill>
                            <a:schemeClr val="bg1"/>
                          </a:solidFill>
                          <a:effectLst/>
                          <a:latin typeface="+mn-lt"/>
                          <a:ea typeface="+mn-ea"/>
                          <a:cs typeface="+mn-cs"/>
                        </a:rPr>
                        <a:t>(</a:t>
                      </a:r>
                      <a:r>
                        <a:rPr lang="zh-TW" altLang="en-US" sz="1100" b="1" u="none" strike="noStrike" kern="1200" dirty="0">
                          <a:solidFill>
                            <a:schemeClr val="bg1"/>
                          </a:solidFill>
                          <a:effectLst/>
                          <a:latin typeface="+mn-lt"/>
                          <a:ea typeface="+mn-ea"/>
                          <a:cs typeface="+mn-cs"/>
                        </a:rPr>
                        <a:t>千元</a:t>
                      </a:r>
                      <a:r>
                        <a:rPr lang="en-US" altLang="zh-TW" sz="1100" b="1" u="none" strike="noStrike" kern="1200" dirty="0">
                          <a:solidFill>
                            <a:schemeClr val="bg1"/>
                          </a:solidFill>
                          <a:effectLst/>
                          <a:latin typeface="+mn-lt"/>
                          <a:ea typeface="+mn-ea"/>
                          <a:cs typeface="+mn-cs"/>
                        </a:rPr>
                        <a:t>)</a:t>
                      </a:r>
                    </a:p>
                  </a:txBody>
                  <a:tcPr anchor="ctr">
                    <a:lnL w="6350" cap="flat" cmpd="sng" algn="ctr">
                      <a:solidFill>
                        <a:schemeClr val="accent6"/>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hMerge="1">
                  <a:txBody>
                    <a:bodyPr/>
                    <a:lstStyle/>
                    <a:p>
                      <a:endParaRPr lang="zh-TW" altLang="en-US" dirty="0"/>
                    </a:p>
                  </a:txBody>
                  <a:tcPr/>
                </a:tc>
                <a:tc rowSpan="2">
                  <a:txBody>
                    <a:bodyPr/>
                    <a:lstStyle/>
                    <a:p>
                      <a:pPr algn="ctr"/>
                      <a:r>
                        <a:rPr lang="zh-TW" altLang="en-US" sz="16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原因分析</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190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F2B800"/>
                    </a:solidFill>
                  </a:tcPr>
                </a:tc>
                <a:extLst>
                  <a:ext uri="{0D108BD9-81ED-4DB2-BD59-A6C34878D82A}">
                    <a16:rowId xmlns:a16="http://schemas.microsoft.com/office/drawing/2014/main" val="630212561"/>
                  </a:ext>
                </a:extLst>
              </a:tr>
              <a:tr h="548443">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院額度</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單位</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額度</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rPr>
                        <a:t>總預算</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zh-TW" altLang="en-US" sz="1200" b="1" u="none" strike="noStrike" dirty="0">
                          <a:solidFill>
                            <a:schemeClr val="bg1"/>
                          </a:solidFill>
                          <a:effectLst/>
                        </a:rPr>
                        <a:t>院額度</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zh-TW" altLang="en-US" sz="1200" b="1" u="none" strike="noStrike" dirty="0">
                          <a:solidFill>
                            <a:schemeClr val="bg1"/>
                          </a:solidFill>
                          <a:effectLst/>
                        </a:rPr>
                        <a:t>總預算</a:t>
                      </a:r>
                      <a:endParaRPr lang="zh-TW" alt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rgbClr val="009999"/>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488071511"/>
                  </a:ext>
                </a:extLst>
              </a:tr>
              <a:tr h="1260000">
                <a:tc rowSpan="3">
                  <a:txBody>
                    <a:bodyPr/>
                    <a:lstStyle/>
                    <a:p>
                      <a:pPr algn="ctr" fontAlgn="ctr"/>
                      <a:r>
                        <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rPr>
                        <a:t>競</a:t>
                      </a:r>
                      <a:endParaRPr lang="en-US" altLang="zh-TW" sz="14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rPr>
                        <a:t>爭</a:t>
                      </a:r>
                      <a:endParaRPr lang="en-US" altLang="zh-TW" sz="1400" b="1" i="0" u="none" strike="noStrike" dirty="0">
                        <a:solidFill>
                          <a:schemeClr val="bg1"/>
                        </a:solidFill>
                        <a:effectLst/>
                        <a:latin typeface="微軟正黑體" panose="020B0604030504040204" pitchFamily="34" charset="-120"/>
                        <a:ea typeface="微軟正黑體" panose="020B0604030504040204" pitchFamily="34" charset="-120"/>
                      </a:endParaRPr>
                    </a:p>
                    <a:p>
                      <a:pPr algn="ctr" fontAlgn="ctr"/>
                      <a:r>
                        <a:rPr lang="zh-TW" altLang="en-US" sz="1400" b="1" i="0" u="none" strike="noStrike" dirty="0">
                          <a:solidFill>
                            <a:schemeClr val="bg1"/>
                          </a:solidFill>
                          <a:effectLst/>
                          <a:latin typeface="微軟正黑體" panose="020B0604030504040204" pitchFamily="34" charset="-120"/>
                          <a:ea typeface="微軟正黑體" panose="020B0604030504040204" pitchFamily="34" charset="-120"/>
                        </a:rPr>
                        <a:t>型</a:t>
                      </a:r>
                      <a:endParaRPr lang="en-US" sz="1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rgbClr val="009999"/>
                    </a:solidFill>
                  </a:tcPr>
                </a:tc>
                <a:tc>
                  <a:txBody>
                    <a:bodyPr/>
                    <a:lstStyle/>
                    <a:p>
                      <a:pPr algn="ctr" fontAlgn="ctr"/>
                      <a:r>
                        <a:rPr lang="en-US" altLang="zh-TW" sz="1400" b="1" i="0" u="none" strike="noStrike" dirty="0">
                          <a:solidFill>
                            <a:srgbClr val="002060"/>
                          </a:solidFill>
                          <a:effectLst/>
                          <a:latin typeface="+mn-ea"/>
                          <a:ea typeface="+mn-ea"/>
                        </a:rPr>
                        <a:t>U-1</a:t>
                      </a:r>
                      <a:endParaRPr 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en-US" altLang="zh-TW" sz="1400" b="1" u="none" strike="noStrike" dirty="0">
                          <a:solidFill>
                            <a:srgbClr val="002060"/>
                          </a:solidFill>
                          <a:effectLst/>
                          <a:latin typeface="+mn-ea"/>
                          <a:ea typeface="+mn-ea"/>
                        </a:rPr>
                        <a:t>A3</a:t>
                      </a:r>
                      <a:endParaRPr 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l" fontAlgn="ctr"/>
                      <a:r>
                        <a:rPr lang="zh-TW" altLang="en-US" sz="1400" b="1" u="none" strike="noStrike" dirty="0">
                          <a:solidFill>
                            <a:srgbClr val="002060"/>
                          </a:solidFill>
                          <a:effectLst/>
                          <a:latin typeface="+mn-ea"/>
                          <a:ea typeface="+mn-ea"/>
                        </a:rPr>
                        <a:t>蘭花物流運籌無人產儲服務</a:t>
                      </a:r>
                      <a:r>
                        <a:rPr lang="en-US" altLang="zh-TW" sz="1400" b="1" u="none" strike="noStrike" dirty="0">
                          <a:solidFill>
                            <a:srgbClr val="002060"/>
                          </a:solidFill>
                          <a:effectLst/>
                          <a:latin typeface="+mn-ea"/>
                          <a:ea typeface="+mn-ea"/>
                        </a:rPr>
                        <a:t>- </a:t>
                      </a:r>
                      <a:r>
                        <a:rPr lang="en-US" altLang="zh-TW" sz="1400" b="1" u="none" strike="noStrike" dirty="0" err="1">
                          <a:solidFill>
                            <a:srgbClr val="002060"/>
                          </a:solidFill>
                          <a:effectLst/>
                          <a:latin typeface="+mn-ea"/>
                          <a:ea typeface="+mn-ea"/>
                        </a:rPr>
                        <a:t>AIoT</a:t>
                      </a:r>
                      <a:r>
                        <a:rPr lang="zh-TW" altLang="en-US" sz="1400" b="1" u="none" strike="noStrike" dirty="0">
                          <a:solidFill>
                            <a:srgbClr val="002060"/>
                          </a:solidFill>
                          <a:effectLst/>
                          <a:latin typeface="+mn-ea"/>
                          <a:ea typeface="+mn-ea"/>
                        </a:rPr>
                        <a:t>花卉分類與架梗機器人</a:t>
                      </a:r>
                      <a:endParaRPr lang="en-US" altLang="zh-TW" sz="1400" b="1" u="none" strike="noStrike" dirty="0">
                        <a:solidFill>
                          <a:srgbClr val="00206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0000FF"/>
                          </a:solidFill>
                          <a:effectLst/>
                          <a:latin typeface="+mn-ea"/>
                          <a:ea typeface="+mn-ea"/>
                          <a:cs typeface="+mn-cs"/>
                        </a:rPr>
                        <a:t>【</a:t>
                      </a:r>
                      <a:r>
                        <a:rPr lang="zh-TW" altLang="en-US" sz="1200" b="1" i="0" u="none" strike="noStrike" kern="1200" dirty="0">
                          <a:solidFill>
                            <a:srgbClr val="0000FF"/>
                          </a:solidFill>
                          <a:effectLst/>
                          <a:latin typeface="+mn-ea"/>
                          <a:ea typeface="+mn-ea"/>
                          <a:cs typeface="+mn-cs"/>
                        </a:rPr>
                        <a:t>複審不通過</a:t>
                      </a:r>
                      <a:r>
                        <a:rPr lang="en-US" altLang="zh-TW" sz="1200" b="1" i="0" u="none" strike="noStrike" kern="1200" dirty="0">
                          <a:solidFill>
                            <a:srgbClr val="0000FF"/>
                          </a:solidFill>
                          <a:effectLst/>
                          <a:latin typeface="+mn-ea"/>
                          <a:ea typeface="+mn-ea"/>
                          <a:cs typeface="+mn-cs"/>
                        </a:rPr>
                        <a:t>】</a:t>
                      </a:r>
                      <a:endParaRPr lang="zh-TW" altLang="zh-TW" sz="1200" b="1" i="0" u="none" strike="noStrike" kern="1200" dirty="0">
                        <a:solidFill>
                          <a:srgbClr val="0000FF"/>
                        </a:solidFill>
                        <a:effectLst/>
                        <a:latin typeface="+mn-ea"/>
                        <a:ea typeface="+mn-ea"/>
                        <a:cs typeface="+mn-cs"/>
                      </a:endParaRPr>
                    </a:p>
                    <a:p>
                      <a:pPr algn="l" fontAlgn="ctr"/>
                      <a:endParaRPr lang="en-US" altLang="zh-TW"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zh-TW" altLang="en-US" sz="1400" b="1" u="none" strike="noStrike" dirty="0">
                          <a:solidFill>
                            <a:srgbClr val="002060"/>
                          </a:solidFill>
                          <a:effectLst/>
                          <a:latin typeface="+mn-ea"/>
                          <a:ea typeface="+mn-ea"/>
                        </a:rPr>
                        <a:t>陳慧娟</a:t>
                      </a:r>
                      <a:endParaRPr lang="zh-TW" alt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zh-TW" altLang="en-US" sz="1200" b="0" u="none" strike="noStrike" dirty="0">
                          <a:solidFill>
                            <a:srgbClr val="002060"/>
                          </a:solidFill>
                          <a:effectLst/>
                          <a:latin typeface="+mn-ea"/>
                          <a:ea typeface="+mn-ea"/>
                        </a:rPr>
                        <a:t>服科</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r>
                        <a:rPr lang="zh-TW" altLang="en-US" sz="1200" b="0" u="none" strike="noStrike" dirty="0">
                          <a:solidFill>
                            <a:srgbClr val="002060"/>
                          </a:solidFill>
                          <a:effectLst/>
                          <a:latin typeface="+mn-ea"/>
                          <a:ea typeface="+mn-ea"/>
                        </a:rPr>
                        <a:t>南分院</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5,641</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1,880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7,521</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lnTlToBr w="6350" cap="flat" cmpd="sng" algn="ctr">
                      <a:solidFill>
                        <a:schemeClr val="accent5">
                          <a:lumMod val="50000"/>
                        </a:schemeClr>
                      </a:solidFill>
                      <a:prstDash val="solid"/>
                      <a:round/>
                      <a:headEnd type="none" w="med" len="med"/>
                      <a:tailEnd type="none" w="med" len="med"/>
                    </a:lnTlToBr>
                    <a:solidFill>
                      <a:schemeClr val="bg1"/>
                    </a:solidFill>
                  </a:tcPr>
                </a:tc>
                <a:tc>
                  <a:txBody>
                    <a:bodyPr/>
                    <a:lstStyle/>
                    <a:p>
                      <a:pPr algn="ctr" fontAlgn="ct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lnTlToBr w="6350" cap="flat" cmpd="sng" algn="ctr">
                      <a:solidFill>
                        <a:schemeClr val="accent5">
                          <a:lumMod val="50000"/>
                        </a:schemeClr>
                      </a:solidFill>
                      <a:prstDash val="solid"/>
                      <a:round/>
                      <a:headEnd type="none" w="med" len="med"/>
                      <a:tailEnd type="none" w="med" len="med"/>
                    </a:lnTlToBr>
                    <a:solidFill>
                      <a:schemeClr val="bg1"/>
                    </a:solidFill>
                  </a:tcPr>
                </a:tc>
                <a:tc>
                  <a:txBody>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kern="1200" dirty="0">
                          <a:solidFill>
                            <a:schemeClr val="tx1"/>
                          </a:solidFill>
                          <a:latin typeface="+mn-lt"/>
                          <a:ea typeface="+mn-ea"/>
                          <a:cs typeface="+mn-cs"/>
                        </a:rPr>
                        <a:t>原定</a:t>
                      </a:r>
                      <a:r>
                        <a:rPr lang="zh-TW" altLang="en-US" sz="1600" b="1" kern="1200" dirty="0">
                          <a:solidFill>
                            <a:schemeClr val="tx1"/>
                          </a:solidFill>
                          <a:highlight>
                            <a:srgbClr val="FFFF00"/>
                          </a:highlight>
                          <a:latin typeface="+mn-lt"/>
                          <a:ea typeface="+mn-ea"/>
                          <a:cs typeface="+mn-cs"/>
                        </a:rPr>
                        <a:t>合作單位已無單位額度</a:t>
                      </a:r>
                      <a:r>
                        <a:rPr lang="en-US" altLang="zh-TW" sz="1600" kern="1200" dirty="0">
                          <a:solidFill>
                            <a:schemeClr val="tx1"/>
                          </a:solidFill>
                          <a:latin typeface="+mn-lt"/>
                          <a:ea typeface="+mn-ea"/>
                          <a:cs typeface="+mn-cs"/>
                        </a:rPr>
                        <a:t>(</a:t>
                      </a:r>
                      <a:r>
                        <a:rPr lang="zh-TW" altLang="en-US" sz="1600" kern="1200" dirty="0">
                          <a:solidFill>
                            <a:schemeClr val="tx1"/>
                          </a:solidFill>
                          <a:latin typeface="+mn-lt"/>
                          <a:ea typeface="+mn-ea"/>
                          <a:cs typeface="+mn-cs"/>
                        </a:rPr>
                        <a:t>資通所、機械所</a:t>
                      </a:r>
                      <a:r>
                        <a:rPr lang="en-US" altLang="zh-TW" sz="1600" kern="1200" dirty="0">
                          <a:solidFill>
                            <a:schemeClr val="tx1"/>
                          </a:solidFill>
                          <a:latin typeface="+mn-lt"/>
                          <a:ea typeface="+mn-ea"/>
                          <a:cs typeface="+mn-cs"/>
                        </a:rPr>
                        <a: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kern="1200" dirty="0">
                          <a:solidFill>
                            <a:schemeClr val="tx1"/>
                          </a:solidFill>
                          <a:latin typeface="+mn-lt"/>
                          <a:ea typeface="+mn-ea"/>
                          <a:cs typeface="+mn-cs"/>
                        </a:rPr>
                        <a:t>機器手臂架梗速度難與人匹敵，應同時評估</a:t>
                      </a:r>
                      <a:r>
                        <a:rPr lang="zh-TW" altLang="en-US" sz="1600" b="1" kern="1200" dirty="0">
                          <a:solidFill>
                            <a:schemeClr val="tx1"/>
                          </a:solidFill>
                          <a:highlight>
                            <a:srgbClr val="FFFF00"/>
                          </a:highlight>
                          <a:latin typeface="+mn-lt"/>
                          <a:ea typeface="+mn-ea"/>
                          <a:cs typeface="+mn-cs"/>
                        </a:rPr>
                        <a:t>自動化的經濟效益與成本</a:t>
                      </a:r>
                      <a:r>
                        <a:rPr lang="zh-TW" altLang="en-US" sz="1600" kern="1200" dirty="0">
                          <a:solidFill>
                            <a:schemeClr val="tx1"/>
                          </a:solidFill>
                          <a:latin typeface="+mn-lt"/>
                          <a:ea typeface="+mn-ea"/>
                          <a:cs typeface="+mn-cs"/>
                        </a:rPr>
                        <a:t>，並進行</a:t>
                      </a:r>
                      <a:r>
                        <a:rPr lang="zh-TW" altLang="en-US" sz="1600" b="1" kern="1200" dirty="0">
                          <a:solidFill>
                            <a:schemeClr val="tx1"/>
                          </a:solidFill>
                          <a:highlight>
                            <a:srgbClr val="FFFF00"/>
                          </a:highlight>
                          <a:latin typeface="+mn-lt"/>
                          <a:ea typeface="+mn-ea"/>
                          <a:cs typeface="+mn-cs"/>
                        </a:rPr>
                        <a:t>與荷蘭技術對比分析</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205397"/>
                  </a:ext>
                </a:extLst>
              </a:tr>
              <a:tr h="1188000">
                <a:tc vMerge="1">
                  <a:txBody>
                    <a:bodyPr/>
                    <a:lstStyle/>
                    <a:p>
                      <a:pPr algn="ctr" fontAlgn="ctr"/>
                      <a:endParaRPr lang="en-US" altLang="zh-TW" sz="1200" b="0" i="0" u="none" strike="noStrike" dirty="0">
                        <a:solidFill>
                          <a:schemeClr val="tx2">
                            <a:lumMod val="85000"/>
                            <a:lumOff val="15000"/>
                          </a:schemeClr>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pPr algn="ctr" fontAlgn="ctr"/>
                      <a:r>
                        <a:rPr lang="en-US" altLang="zh-TW" sz="1400" b="1" i="0" u="none" strike="noStrike" dirty="0">
                          <a:solidFill>
                            <a:srgbClr val="002060"/>
                          </a:solidFill>
                          <a:effectLst/>
                          <a:latin typeface="+mn-ea"/>
                          <a:ea typeface="+mn-ea"/>
                        </a:rPr>
                        <a:t>H-1</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en-US" altLang="zh-TW" sz="1400" b="1" u="none" strike="noStrike" dirty="0">
                          <a:solidFill>
                            <a:srgbClr val="002060"/>
                          </a:solidFill>
                          <a:effectLst/>
                          <a:latin typeface="+mn-ea"/>
                          <a:ea typeface="+mn-ea"/>
                        </a:rPr>
                        <a:t>B2</a:t>
                      </a:r>
                      <a:endParaRPr 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l" fontAlgn="ctr"/>
                      <a:r>
                        <a:rPr lang="zh-TW" altLang="en-US" sz="1400" b="1" u="none" strike="noStrike" dirty="0">
                          <a:solidFill>
                            <a:srgbClr val="002060"/>
                          </a:solidFill>
                          <a:effectLst/>
                          <a:latin typeface="+mn-ea"/>
                          <a:ea typeface="+mn-ea"/>
                        </a:rPr>
                        <a:t>巴金森氏症數位音樂節律刺激復能方案</a:t>
                      </a:r>
                      <a:endParaRPr lang="en-US" altLang="zh-TW" sz="1400" b="1" u="none" strike="noStrike" dirty="0">
                        <a:solidFill>
                          <a:srgbClr val="00206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0000FF"/>
                          </a:solidFill>
                          <a:effectLst/>
                          <a:latin typeface="+mn-ea"/>
                          <a:ea typeface="+mn-ea"/>
                          <a:cs typeface="+mn-cs"/>
                        </a:rPr>
                        <a:t>【</a:t>
                      </a:r>
                      <a:r>
                        <a:rPr lang="zh-TW" altLang="en-US" sz="1200" b="1" i="0" u="none" strike="noStrike" kern="1200" dirty="0">
                          <a:solidFill>
                            <a:srgbClr val="0000FF"/>
                          </a:solidFill>
                          <a:effectLst/>
                          <a:latin typeface="+mn-ea"/>
                          <a:ea typeface="+mn-ea"/>
                          <a:cs typeface="+mn-cs"/>
                        </a:rPr>
                        <a:t>複審不通過</a:t>
                      </a:r>
                      <a:r>
                        <a:rPr lang="en-US" altLang="zh-TW" sz="1200" b="1" i="0" u="none" strike="noStrike" kern="1200" dirty="0">
                          <a:solidFill>
                            <a:srgbClr val="0000FF"/>
                          </a:solidFill>
                          <a:effectLst/>
                          <a:latin typeface="+mn-ea"/>
                          <a:ea typeface="+mn-ea"/>
                          <a:cs typeface="+mn-cs"/>
                        </a:rPr>
                        <a:t>】</a:t>
                      </a:r>
                      <a:endParaRPr lang="zh-TW" altLang="zh-TW" sz="1200" b="1" i="0" u="none" strike="noStrike" kern="1200" dirty="0">
                        <a:solidFill>
                          <a:srgbClr val="0000FF"/>
                        </a:solidFill>
                        <a:effectLst/>
                        <a:latin typeface="+mn-ea"/>
                        <a:ea typeface="+mn-ea"/>
                        <a:cs typeface="+mn-cs"/>
                      </a:endParaRPr>
                    </a:p>
                    <a:p>
                      <a:pPr algn="l" fontAlgn="ctr"/>
                      <a:endParaRPr lang="en-US" altLang="zh-TW"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zh-TW" altLang="en-US" sz="1400" b="1" u="none" strike="noStrike" dirty="0">
                          <a:solidFill>
                            <a:srgbClr val="002060"/>
                          </a:solidFill>
                          <a:effectLst/>
                          <a:latin typeface="+mn-ea"/>
                          <a:ea typeface="+mn-ea"/>
                        </a:rPr>
                        <a:t>蔡明杰</a:t>
                      </a:r>
                      <a:endParaRPr lang="zh-TW" alt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u="none" strike="noStrike" dirty="0">
                          <a:solidFill>
                            <a:srgbClr val="002060"/>
                          </a:solidFill>
                          <a:effectLst/>
                          <a:latin typeface="+mn-ea"/>
                          <a:ea typeface="+mn-ea"/>
                        </a:rPr>
                        <a:t>服科</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r>
                        <a:rPr lang="zh-TW" altLang="en-US" sz="1200" b="0" u="none" strike="noStrike" dirty="0">
                          <a:solidFill>
                            <a:srgbClr val="002060"/>
                          </a:solidFill>
                          <a:effectLst/>
                          <a:latin typeface="+mn-ea"/>
                          <a:ea typeface="+mn-ea"/>
                        </a:rPr>
                        <a:t>材化所</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4,541</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2,960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7,501</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lnTlToBr w="6350" cap="flat" cmpd="sng" algn="ctr">
                      <a:solidFill>
                        <a:schemeClr val="accent5">
                          <a:lumMod val="50000"/>
                        </a:schemeClr>
                      </a:solidFill>
                      <a:prstDash val="solid"/>
                      <a:round/>
                      <a:headEnd type="none" w="med" len="med"/>
                      <a:tailEnd type="none" w="med" len="med"/>
                    </a:lnTlToBr>
                    <a:solidFill>
                      <a:schemeClr val="bg1"/>
                    </a:solidFill>
                  </a:tcPr>
                </a:tc>
                <a:tc>
                  <a:txBody>
                    <a:bodyPr/>
                    <a:lstStyle/>
                    <a:p>
                      <a:pPr algn="ctr" fontAlgn="ct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lnTlToBr w="6350" cap="flat" cmpd="sng" algn="ctr">
                      <a:solidFill>
                        <a:schemeClr val="accent5">
                          <a:lumMod val="50000"/>
                        </a:schemeClr>
                      </a:solidFill>
                      <a:prstDash val="solid"/>
                      <a:round/>
                      <a:headEnd type="none" w="med" len="med"/>
                      <a:tailEnd type="none" w="med" len="med"/>
                    </a:lnTlToBr>
                    <a:solidFill>
                      <a:schemeClr val="bg1"/>
                    </a:solidFill>
                  </a:tcPr>
                </a:tc>
                <a:tc>
                  <a:txBody>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dirty="0"/>
                        <a:t>生醫所莊所長不支持本案，建議</a:t>
                      </a:r>
                      <a:r>
                        <a:rPr lang="zh-TW" altLang="en-US" sz="1600" b="1" kern="1200" dirty="0">
                          <a:solidFill>
                            <a:schemeClr val="tx1"/>
                          </a:solidFill>
                          <a:highlight>
                            <a:srgbClr val="FFFF00"/>
                          </a:highlight>
                          <a:latin typeface="+mn-lt"/>
                          <a:ea typeface="+mn-ea"/>
                          <a:cs typeface="+mn-cs"/>
                        </a:rPr>
                        <a:t>轉提院應研</a:t>
                      </a:r>
                      <a:endParaRPr lang="en-US" altLang="zh-TW" sz="1600" b="1" kern="1200" dirty="0">
                        <a:solidFill>
                          <a:schemeClr val="tx1"/>
                        </a:solidFill>
                        <a:highlight>
                          <a:srgbClr val="FFFF00"/>
                        </a:highlight>
                        <a:latin typeface="+mn-lt"/>
                        <a:ea typeface="+mn-ea"/>
                        <a:cs typeface="+mn-cs"/>
                      </a:endParaRP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kern="1200" dirty="0">
                          <a:solidFill>
                            <a:schemeClr val="tx1"/>
                          </a:solidFill>
                          <a:latin typeface="+mn-lt"/>
                          <a:ea typeface="+mn-ea"/>
                          <a:cs typeface="+mn-cs"/>
                        </a:rPr>
                        <a:t>本計畫已運行多年，前期於帕金森症取得成效，惟行銷仍為關鍵，</a:t>
                      </a:r>
                      <a:r>
                        <a:rPr lang="zh-TW" altLang="en-US" sz="1600" b="1" kern="1200" dirty="0">
                          <a:solidFill>
                            <a:schemeClr val="tx1"/>
                          </a:solidFill>
                          <a:highlight>
                            <a:srgbClr val="FFFF00"/>
                          </a:highlight>
                          <a:latin typeface="+mn-lt"/>
                          <a:ea typeface="+mn-ea"/>
                          <a:cs typeface="+mn-cs"/>
                        </a:rPr>
                        <a:t>須強化策略以加速市場應用</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6350" cap="flat" cmpd="sng" algn="ctr">
                      <a:solidFill>
                        <a:schemeClr val="accent5">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14531401"/>
                  </a:ext>
                </a:extLst>
              </a:tr>
              <a:tr h="1224000">
                <a:tc vMerge="1">
                  <a:txBody>
                    <a:bodyPr/>
                    <a:lstStyle/>
                    <a:p>
                      <a:pPr algn="ctr" fontAlgn="ctr"/>
                      <a:endParaRPr lang="en-US" sz="1200" b="0" i="0" u="none" strike="noStrike" dirty="0">
                        <a:solidFill>
                          <a:schemeClr val="tx2">
                            <a:lumMod val="85000"/>
                            <a:lumOff val="15000"/>
                          </a:schemeClr>
                        </a:solidFill>
                        <a:effectLst/>
                        <a:latin typeface="微軟正黑體" panose="020B0604030504040204" pitchFamily="34" charset="-120"/>
                        <a:ea typeface="微軟正黑體" panose="020B0604030504040204" pitchFamily="34" charset="-120"/>
                      </a:endParaRPr>
                    </a:p>
                  </a:txBody>
                  <a:tcPr marL="4546" marR="4546" marT="4546"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400" b="1" i="0" u="none" strike="noStrike" dirty="0">
                          <a:solidFill>
                            <a:srgbClr val="002060"/>
                          </a:solidFill>
                          <a:effectLst/>
                          <a:latin typeface="+mn-ea"/>
                          <a:ea typeface="+mn-ea"/>
                        </a:rPr>
                        <a:t>U-2</a:t>
                      </a:r>
                      <a:endParaRPr 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en-US" altLang="zh-TW" sz="1400" b="1" u="none" strike="noStrike" dirty="0">
                          <a:solidFill>
                            <a:srgbClr val="002060"/>
                          </a:solidFill>
                          <a:effectLst/>
                          <a:latin typeface="+mn-ea"/>
                          <a:ea typeface="+mn-ea"/>
                        </a:rPr>
                        <a:t>D1</a:t>
                      </a:r>
                      <a:endParaRPr 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l" fontAlgn="ctr"/>
                      <a:r>
                        <a:rPr lang="zh-TW" altLang="en-US" sz="1400" b="1" u="none" strike="noStrike" dirty="0">
                          <a:solidFill>
                            <a:srgbClr val="002060"/>
                          </a:solidFill>
                          <a:effectLst/>
                          <a:latin typeface="+mn-ea"/>
                          <a:ea typeface="+mn-ea"/>
                        </a:rPr>
                        <a:t>輕量化深度學習模型實現全天候無人機巡檢之大規模太陽能板缺陷即時偵測</a:t>
                      </a:r>
                      <a:endParaRPr lang="en-US" altLang="zh-TW" sz="1400" b="1" u="none" strike="noStrike" dirty="0">
                        <a:solidFill>
                          <a:srgbClr val="00206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0000FF"/>
                          </a:solidFill>
                          <a:effectLst/>
                          <a:latin typeface="+mn-ea"/>
                          <a:ea typeface="+mn-ea"/>
                          <a:cs typeface="+mn-cs"/>
                        </a:rPr>
                        <a:t>【</a:t>
                      </a:r>
                      <a:r>
                        <a:rPr lang="zh-TW" altLang="en-US" sz="1200" b="1" i="0" u="none" strike="noStrike" kern="1200" dirty="0">
                          <a:solidFill>
                            <a:srgbClr val="0000FF"/>
                          </a:solidFill>
                          <a:effectLst/>
                          <a:latin typeface="+mn-ea"/>
                          <a:ea typeface="+mn-ea"/>
                          <a:cs typeface="+mn-cs"/>
                        </a:rPr>
                        <a:t>初</a:t>
                      </a:r>
                      <a:r>
                        <a:rPr lang="zh-TW" altLang="en-US" sz="1200" b="1" i="0" u="none" strike="noStrike" kern="1200">
                          <a:solidFill>
                            <a:srgbClr val="0000FF"/>
                          </a:solidFill>
                          <a:effectLst/>
                          <a:latin typeface="+mn-ea"/>
                          <a:ea typeface="+mn-ea"/>
                          <a:cs typeface="+mn-cs"/>
                        </a:rPr>
                        <a:t>審</a:t>
                      </a:r>
                      <a:r>
                        <a:rPr lang="zh-TW" altLang="en-US" sz="1200" b="1" i="0" u="none" strike="noStrike" kern="1200" dirty="0">
                          <a:solidFill>
                            <a:srgbClr val="0000FF"/>
                          </a:solidFill>
                          <a:effectLst/>
                          <a:latin typeface="+mn-ea"/>
                          <a:ea typeface="+mn-ea"/>
                          <a:cs typeface="+mn-cs"/>
                        </a:rPr>
                        <a:t>不通過</a:t>
                      </a:r>
                      <a:r>
                        <a:rPr lang="en-US" altLang="zh-TW" sz="1200" b="1" i="0" u="none" strike="noStrike" kern="1200" dirty="0">
                          <a:solidFill>
                            <a:srgbClr val="0000FF"/>
                          </a:solidFill>
                          <a:effectLst/>
                          <a:latin typeface="+mn-ea"/>
                          <a:ea typeface="+mn-ea"/>
                          <a:cs typeface="+mn-cs"/>
                        </a:rPr>
                        <a:t>】</a:t>
                      </a:r>
                      <a:endParaRPr lang="zh-TW" altLang="zh-TW" sz="1200" b="1" i="0" u="none" strike="noStrike" kern="1200" dirty="0">
                        <a:solidFill>
                          <a:srgbClr val="0000FF"/>
                        </a:solidFill>
                        <a:effectLst/>
                        <a:latin typeface="+mn-ea"/>
                        <a:ea typeface="+mn-ea"/>
                        <a:cs typeface="+mn-cs"/>
                      </a:endParaRPr>
                    </a:p>
                    <a:p>
                      <a:pPr algn="l" fontAlgn="ctr"/>
                      <a:endParaRPr lang="en-US" altLang="zh-TW"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algn="ctr" fontAlgn="ctr"/>
                      <a:r>
                        <a:rPr lang="zh-TW" altLang="en-US" sz="1400" b="1" u="none" strike="noStrike" dirty="0">
                          <a:solidFill>
                            <a:srgbClr val="002060"/>
                          </a:solidFill>
                          <a:effectLst/>
                          <a:latin typeface="+mn-ea"/>
                          <a:ea typeface="+mn-ea"/>
                        </a:rPr>
                        <a:t>羅國書</a:t>
                      </a:r>
                      <a:endParaRPr lang="zh-TW" altLang="en-US" sz="1400" b="1"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0" u="none" strike="noStrike" dirty="0">
                          <a:solidFill>
                            <a:srgbClr val="002060"/>
                          </a:solidFill>
                          <a:effectLst/>
                          <a:latin typeface="+mn-ea"/>
                          <a:ea typeface="+mn-ea"/>
                        </a:rPr>
                        <a:t>服科</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r>
                        <a:rPr lang="zh-TW" altLang="en-US" sz="1200" b="0" u="none" strike="noStrike" dirty="0">
                          <a:solidFill>
                            <a:srgbClr val="002060"/>
                          </a:solidFill>
                          <a:effectLst/>
                          <a:latin typeface="+mn-ea"/>
                          <a:ea typeface="+mn-ea"/>
                        </a:rPr>
                        <a:t>量測中心</a:t>
                      </a: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8,000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4,000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r" fontAlgn="ctr"/>
                      <a:r>
                        <a:rPr lang="en-US" altLang="zh-TW" sz="1200" b="0" i="0" u="none" strike="noStrike" dirty="0">
                          <a:solidFill>
                            <a:srgbClr val="002060"/>
                          </a:solidFill>
                          <a:effectLst/>
                          <a:latin typeface="+mn-ea"/>
                          <a:ea typeface="+mn-ea"/>
                        </a:rPr>
                        <a:t>12,000</a:t>
                      </a: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tc>
                  <a:txBody>
                    <a:bodyPr/>
                    <a:lstStyle/>
                    <a:p>
                      <a:pPr algn="ctr" fontAlgn="ct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lnTlToBr w="6350" cap="flat" cmpd="sng" algn="ctr">
                      <a:solidFill>
                        <a:schemeClr val="accent5">
                          <a:lumMod val="50000"/>
                        </a:schemeClr>
                      </a:solidFill>
                      <a:prstDash val="solid"/>
                      <a:round/>
                      <a:headEnd type="none" w="med" len="med"/>
                      <a:tailEnd type="none" w="med" len="med"/>
                    </a:lnTlToBr>
                    <a:solidFill>
                      <a:schemeClr val="bg1"/>
                    </a:solidFill>
                  </a:tcPr>
                </a:tc>
                <a:tc>
                  <a:txBody>
                    <a:bodyPr/>
                    <a:lstStyle/>
                    <a:p>
                      <a:pPr algn="ctr" fontAlgn="ctr"/>
                      <a:endParaRPr lang="zh-TW" altLang="en-US" sz="1200" b="0" i="0" u="none" strike="noStrike" dirty="0">
                        <a:solidFill>
                          <a:srgbClr val="002060"/>
                        </a:solidFill>
                        <a:effectLst/>
                        <a:latin typeface="+mn-ea"/>
                        <a:ea typeface="+mn-ea"/>
                      </a:endParaRPr>
                    </a:p>
                  </a:txBody>
                  <a:tcPr marL="4546" marR="4546" marT="4546" marB="0"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lnTlToBr w="6350" cap="flat" cmpd="sng" algn="ctr">
                      <a:solidFill>
                        <a:schemeClr val="accent5">
                          <a:lumMod val="50000"/>
                        </a:schemeClr>
                      </a:solidFill>
                      <a:prstDash val="solid"/>
                      <a:round/>
                      <a:headEnd type="none" w="med" len="med"/>
                      <a:tailEnd type="none" w="med" len="med"/>
                    </a:lnTlToBr>
                    <a:solidFill>
                      <a:schemeClr val="bg1"/>
                    </a:solidFill>
                  </a:tcPr>
                </a:tc>
                <a:tc>
                  <a:txBody>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b="0" kern="1200" dirty="0">
                          <a:solidFill>
                            <a:schemeClr val="tx1"/>
                          </a:solidFill>
                          <a:latin typeface="+mn-lt"/>
                          <a:ea typeface="+mn-ea"/>
                          <a:cs typeface="+mn-cs"/>
                        </a:rPr>
                        <a:t>太陽板污染偵測與分類技術已成熟，</a:t>
                      </a:r>
                      <a:r>
                        <a:rPr lang="zh-TW" altLang="en-US" sz="1600" b="1" kern="1200" dirty="0">
                          <a:solidFill>
                            <a:schemeClr val="tx1"/>
                          </a:solidFill>
                          <a:highlight>
                            <a:srgbClr val="FFFF00"/>
                          </a:highlight>
                          <a:latin typeface="+mn-lt"/>
                          <a:ea typeface="+mn-ea"/>
                          <a:cs typeface="+mn-cs"/>
                        </a:rPr>
                        <a:t>視覺監控領域已趨於飽和</a:t>
                      </a:r>
                      <a:r>
                        <a:rPr lang="zh-TW" altLang="en-US" sz="1600" b="0" kern="1200" dirty="0">
                          <a:solidFill>
                            <a:schemeClr val="tx1"/>
                          </a:solidFill>
                          <a:latin typeface="+mn-lt"/>
                          <a:ea typeface="+mn-ea"/>
                          <a:cs typeface="+mn-cs"/>
                        </a:rPr>
                        <a:t>。本計畫</a:t>
                      </a:r>
                      <a:r>
                        <a:rPr lang="zh-TW" altLang="en-US" sz="1600" b="1" kern="1200" dirty="0">
                          <a:solidFill>
                            <a:schemeClr val="tx1"/>
                          </a:solidFill>
                          <a:highlight>
                            <a:srgbClr val="FFFF00"/>
                          </a:highlight>
                          <a:latin typeface="+mn-lt"/>
                          <a:ea typeface="+mn-ea"/>
                          <a:cs typeface="+mn-cs"/>
                        </a:rPr>
                        <a:t>著重於有效去除污染</a:t>
                      </a:r>
                      <a:r>
                        <a:rPr lang="zh-TW" altLang="en-US" sz="1600" b="0" kern="1200" dirty="0">
                          <a:solidFill>
                            <a:schemeClr val="tx1"/>
                          </a:solidFill>
                          <a:latin typeface="+mn-lt"/>
                          <a:ea typeface="+mn-ea"/>
                          <a:cs typeface="+mn-cs"/>
                        </a:rPr>
                        <a:t>，建議探索其他方法及深度學習在數據處理中的應用</a:t>
                      </a:r>
                    </a:p>
                  </a:txBody>
                  <a:tcPr anchor="ctr">
                    <a:lnL w="6350" cap="flat" cmpd="sng" algn="ctr">
                      <a:solidFill>
                        <a:schemeClr val="accent5">
                          <a:lumMod val="25000"/>
                        </a:schemeClr>
                      </a:solidFill>
                      <a:prstDash val="solid"/>
                      <a:round/>
                      <a:headEnd type="none" w="med" len="med"/>
                      <a:tailEnd type="none" w="med" len="med"/>
                    </a:lnL>
                    <a:lnR w="6350" cap="flat" cmpd="sng" algn="ctr">
                      <a:solidFill>
                        <a:schemeClr val="accent5">
                          <a:lumMod val="25000"/>
                        </a:schemeClr>
                      </a:solidFill>
                      <a:prstDash val="solid"/>
                      <a:round/>
                      <a:headEnd type="none" w="med" len="med"/>
                      <a:tailEnd type="none" w="med" len="med"/>
                    </a:lnR>
                    <a:lnT w="6350" cap="flat" cmpd="sng" algn="ctr">
                      <a:solidFill>
                        <a:schemeClr val="accent5">
                          <a:lumMod val="25000"/>
                        </a:schemeClr>
                      </a:solidFill>
                      <a:prstDash val="solid"/>
                      <a:round/>
                      <a:headEnd type="none" w="med" len="med"/>
                      <a:tailEnd type="none" w="med" len="med"/>
                    </a:lnT>
                    <a:lnB w="19050" cap="flat" cmpd="sng" algn="ctr">
                      <a:solidFill>
                        <a:schemeClr val="accent5">
                          <a:lumMod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3662021"/>
                  </a:ext>
                </a:extLst>
              </a:tr>
            </a:tbl>
          </a:graphicData>
        </a:graphic>
      </p:graphicFrame>
    </p:spTree>
    <p:extLst>
      <p:ext uri="{BB962C8B-B14F-4D97-AF65-F5344CB8AC3E}">
        <p14:creationId xmlns:p14="http://schemas.microsoft.com/office/powerpoint/2010/main" val="319556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標題 3">
            <a:extLst>
              <a:ext uri="{FF2B5EF4-FFF2-40B4-BE49-F238E27FC236}">
                <a16:creationId xmlns:a16="http://schemas.microsoft.com/office/drawing/2014/main" id="{D0CD843B-61CD-4D94-8804-B8AE0DBF6987}"/>
              </a:ext>
            </a:extLst>
          </p:cNvPr>
          <p:cNvSpPr>
            <a:spLocks noGrp="1"/>
          </p:cNvSpPr>
          <p:nvPr>
            <p:ph type="title"/>
          </p:nvPr>
        </p:nvSpPr>
        <p:spPr>
          <a:xfrm>
            <a:off x="601663" y="265113"/>
            <a:ext cx="11045825" cy="941387"/>
          </a:xfrm>
          <a:prstGeom prst="rect">
            <a:avLst/>
          </a:prstGeom>
        </p:spPr>
        <p:txBody>
          <a:bodyPr wrap="square">
            <a:spAutoFit/>
          </a:bodyPr>
          <a:lstStyle/>
          <a:p>
            <a:pPr algn="ctr"/>
            <a:r>
              <a:rPr kumimoji="1" lang="en-US" altLang="zh-TW" sz="3200" b="1" dirty="0">
                <a:solidFill>
                  <a:srgbClr val="00B2B3"/>
                </a:solidFill>
                <a:latin typeface="微軟正黑體" panose="020B0604030504040204" pitchFamily="34" charset="-120"/>
                <a:cs typeface="+mj-cs"/>
              </a:rPr>
              <a:t>Lesson learned</a:t>
            </a:r>
            <a:r>
              <a:rPr kumimoji="1" lang="zh-TW" altLang="en-US" sz="3200" b="1" dirty="0">
                <a:solidFill>
                  <a:srgbClr val="00B2B3"/>
                </a:solidFill>
                <a:latin typeface="微軟正黑體" panose="020B0604030504040204" pitchFamily="34" charset="-120"/>
                <a:cs typeface="+mj-cs"/>
              </a:rPr>
              <a:t>：跨單位鏈結及跨組合作，提前布局規劃</a:t>
            </a:r>
          </a:p>
        </p:txBody>
      </p:sp>
      <p:sp>
        <p:nvSpPr>
          <p:cNvPr id="3" name="投影片編號版面配置區 2">
            <a:extLst>
              <a:ext uri="{FF2B5EF4-FFF2-40B4-BE49-F238E27FC236}">
                <a16:creationId xmlns:a16="http://schemas.microsoft.com/office/drawing/2014/main" id="{2C0DBC7A-50B9-4C21-8A9D-1EC06D68F534}"/>
              </a:ext>
            </a:extLst>
          </p:cNvPr>
          <p:cNvSpPr>
            <a:spLocks noGrp="1"/>
          </p:cNvSpPr>
          <p:nvPr>
            <p:ph type="sldNum" sz="quarter" idx="10"/>
          </p:nvPr>
        </p:nvSpPr>
        <p:spPr/>
        <p:txBody>
          <a:bodyPr/>
          <a:lstStyle/>
          <a:p>
            <a:pPr>
              <a:defRPr/>
            </a:pPr>
            <a:fld id="{1A71FFAD-F905-4792-971B-681FA4F61CA8}" type="slidenum">
              <a:rPr lang="en-US" altLang="zh-TW" smtClean="0"/>
              <a:pPr>
                <a:defRPr/>
              </a:pPr>
              <a:t>5</a:t>
            </a:fld>
            <a:endParaRPr lang="en-US" altLang="zh-TW"/>
          </a:p>
        </p:txBody>
      </p:sp>
      <p:graphicFrame>
        <p:nvGraphicFramePr>
          <p:cNvPr id="5" name="表格 5">
            <a:extLst>
              <a:ext uri="{FF2B5EF4-FFF2-40B4-BE49-F238E27FC236}">
                <a16:creationId xmlns:a16="http://schemas.microsoft.com/office/drawing/2014/main" id="{369A199F-DB9E-421D-A3BA-5B97356637B6}"/>
              </a:ext>
            </a:extLst>
          </p:cNvPr>
          <p:cNvGraphicFramePr>
            <a:graphicFrameLocks noGrp="1"/>
          </p:cNvGraphicFramePr>
          <p:nvPr>
            <p:extLst>
              <p:ext uri="{D42A27DB-BD31-4B8C-83A1-F6EECF244321}">
                <p14:modId xmlns:p14="http://schemas.microsoft.com/office/powerpoint/2010/main" val="3343581187"/>
              </p:ext>
            </p:extLst>
          </p:nvPr>
        </p:nvGraphicFramePr>
        <p:xfrm>
          <a:off x="944700" y="986712"/>
          <a:ext cx="10302600" cy="4109163"/>
        </p:xfrm>
        <a:graphic>
          <a:graphicData uri="http://schemas.openxmlformats.org/drawingml/2006/table">
            <a:tbl>
              <a:tblPr firstRow="1" bandRow="1">
                <a:tableStyleId>{6E25E649-3F16-4E02-A733-19D2CDBF48F0}</a:tableStyleId>
              </a:tblPr>
              <a:tblGrid>
                <a:gridCol w="1692000">
                  <a:extLst>
                    <a:ext uri="{9D8B030D-6E8A-4147-A177-3AD203B41FA5}">
                      <a16:colId xmlns:a16="http://schemas.microsoft.com/office/drawing/2014/main" val="752487821"/>
                    </a:ext>
                  </a:extLst>
                </a:gridCol>
                <a:gridCol w="4305300">
                  <a:extLst>
                    <a:ext uri="{9D8B030D-6E8A-4147-A177-3AD203B41FA5}">
                      <a16:colId xmlns:a16="http://schemas.microsoft.com/office/drawing/2014/main" val="290616866"/>
                    </a:ext>
                  </a:extLst>
                </a:gridCol>
                <a:gridCol w="4305300">
                  <a:extLst>
                    <a:ext uri="{9D8B030D-6E8A-4147-A177-3AD203B41FA5}">
                      <a16:colId xmlns:a16="http://schemas.microsoft.com/office/drawing/2014/main" val="59462220"/>
                    </a:ext>
                  </a:extLst>
                </a:gridCol>
              </a:tblGrid>
              <a:tr h="387625">
                <a:tc>
                  <a:txBody>
                    <a:bodyPr/>
                    <a:lstStyle/>
                    <a:p>
                      <a:endParaRPr lang="zh-TW" altLang="en-US" dirty="0"/>
                    </a:p>
                  </a:txBody>
                  <a:tcPr>
                    <a:solidFill>
                      <a:srgbClr val="009999"/>
                    </a:solidFill>
                  </a:tcPr>
                </a:tc>
                <a:tc>
                  <a:txBody>
                    <a:bodyPr/>
                    <a:lstStyle/>
                    <a:p>
                      <a:pPr algn="ctr"/>
                      <a:r>
                        <a:rPr lang="zh-TW" altLang="en-US" dirty="0"/>
                        <a:t>原因分析</a:t>
                      </a:r>
                    </a:p>
                  </a:txBody>
                  <a:tcPr anchor="ctr">
                    <a:lnR w="6350" cap="flat" cmpd="sng" algn="ctr">
                      <a:solidFill>
                        <a:schemeClr val="bg2"/>
                      </a:solidFill>
                      <a:prstDash val="solid"/>
                      <a:round/>
                      <a:headEnd type="none" w="med" len="med"/>
                      <a:tailEnd type="none" w="med" len="med"/>
                    </a:lnR>
                    <a:solidFill>
                      <a:srgbClr val="009999"/>
                    </a:solidFill>
                  </a:tcPr>
                </a:tc>
                <a:tc>
                  <a:txBody>
                    <a:bodyPr/>
                    <a:lstStyle/>
                    <a:p>
                      <a:pPr algn="ctr"/>
                      <a:r>
                        <a:rPr lang="zh-TW" altLang="en-US" dirty="0"/>
                        <a:t>因應解決對策</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solidFill>
                      <a:srgbClr val="009999"/>
                    </a:solidFill>
                  </a:tcPr>
                </a:tc>
                <a:extLst>
                  <a:ext uri="{0D108BD9-81ED-4DB2-BD59-A6C34878D82A}">
                    <a16:rowId xmlns:a16="http://schemas.microsoft.com/office/drawing/2014/main" val="2780546609"/>
                  </a:ext>
                </a:extLst>
              </a:tr>
              <a:tr h="840347">
                <a:tc>
                  <a:txBody>
                    <a:bodyPr/>
                    <a:lstStyle/>
                    <a:p>
                      <a:pPr algn="ctr"/>
                      <a:r>
                        <a:rPr lang="zh-TW" altLang="en-US" b="1" dirty="0">
                          <a:solidFill>
                            <a:srgbClr val="0000FF"/>
                          </a:solidFill>
                        </a:rPr>
                        <a:t>強化合作</a:t>
                      </a:r>
                      <a:endParaRPr lang="en-US" altLang="zh-TW" b="1" dirty="0">
                        <a:solidFill>
                          <a:srgbClr val="0000FF"/>
                        </a:solidFill>
                      </a:endParaRPr>
                    </a:p>
                    <a:p>
                      <a:pPr algn="ctr"/>
                      <a:r>
                        <a:rPr lang="zh-TW" altLang="en-US" b="1" dirty="0">
                          <a:solidFill>
                            <a:srgbClr val="0000FF"/>
                          </a:solidFill>
                        </a:rPr>
                        <a:t>提高過案</a:t>
                      </a:r>
                    </a:p>
                  </a:txBody>
                  <a:tcPr anchor="ctr"/>
                </a:tc>
                <a:tc>
                  <a:txBody>
                    <a:bodyPr/>
                    <a:lstStyle/>
                    <a:p>
                      <a:pPr algn="l"/>
                      <a:r>
                        <a:rPr lang="zh-TW" altLang="en-US" sz="1800" b="1" u="sng" kern="1200" noProof="0" dirty="0">
                          <a:solidFill>
                            <a:schemeClr val="tx1"/>
                          </a:solidFill>
                          <a:latin typeface="+mn-lt"/>
                          <a:ea typeface="+mn-ea"/>
                          <a:cs typeface="+mn-cs"/>
                        </a:rPr>
                        <a:t>各所已深耕於各領域佈局或已取得院部先期投入經費</a:t>
                      </a:r>
                      <a:r>
                        <a:rPr kumimoji="0" lang="zh-TW" altLang="en-US" sz="1800" b="1" i="0" u="none" strike="noStrike" kern="1200" cap="none" spc="0" normalizeH="0" baseline="0" noProof="0" dirty="0">
                          <a:ln>
                            <a:noFill/>
                          </a:ln>
                          <a:solidFill>
                            <a:srgbClr val="000000"/>
                          </a:solidFill>
                          <a:effectLst/>
                          <a:uLnTx/>
                          <a:uFillTx/>
                          <a:latin typeface="+mn-lt"/>
                          <a:ea typeface="+mn-ea"/>
                          <a:cs typeface="+mn-cs"/>
                        </a:rPr>
                        <a:t>，過案率相對較高</a:t>
                      </a:r>
                      <a:endParaRPr lang="zh-TW" altLang="en-US" dirty="0"/>
                    </a:p>
                  </a:txBody>
                  <a:tcPr anchor="ctr">
                    <a:lnR w="6350" cap="flat" cmpd="sng" algn="ctr">
                      <a:solidFill>
                        <a:schemeClr val="bg2"/>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dirty="0">
                          <a:solidFill>
                            <a:schemeClr val="tx1"/>
                          </a:solidFill>
                          <a:highlight>
                            <a:srgbClr val="FFFF00"/>
                          </a:highlight>
                          <a:latin typeface="+mn-lt"/>
                          <a:ea typeface="+mn-ea"/>
                        </a:rPr>
                        <a:t>優</a:t>
                      </a:r>
                      <a:r>
                        <a:rPr lang="zh-TW" altLang="en-US" sz="1800" b="1" dirty="0">
                          <a:highlight>
                            <a:srgbClr val="FFFF00"/>
                          </a:highlight>
                        </a:rPr>
                        <a:t>先與所合作，以增強過案率</a:t>
                      </a:r>
                      <a:r>
                        <a:rPr kumimoji="0" lang="zh-TW" altLang="en-US" sz="1800" b="1" dirty="0">
                          <a:solidFill>
                            <a:schemeClr val="tx1"/>
                          </a:solidFill>
                          <a:latin typeface="+mn-lt"/>
                          <a:ea typeface="+mn-ea"/>
                        </a:rPr>
                        <a:t>，如</a:t>
                      </a:r>
                      <a:r>
                        <a:rPr kumimoji="0" lang="en-US" altLang="zh-TW" sz="1800" b="1" dirty="0">
                          <a:solidFill>
                            <a:schemeClr val="tx1"/>
                          </a:solidFill>
                          <a:latin typeface="+mn-lt"/>
                          <a:ea typeface="+mn-ea"/>
                        </a:rPr>
                        <a:t>B</a:t>
                      </a:r>
                      <a:r>
                        <a:rPr kumimoji="0" lang="zh-TW" altLang="en-US" sz="1800" b="1" dirty="0">
                          <a:solidFill>
                            <a:schemeClr val="tx1"/>
                          </a:solidFill>
                          <a:latin typeface="+mn-lt"/>
                          <a:ea typeface="+mn-ea"/>
                        </a:rPr>
                        <a:t>領域相關題目爭取生醫所合作支持</a:t>
                      </a:r>
                      <a:endParaRPr lang="en-US" altLang="zh-TW" sz="1800" b="1" kern="1200" dirty="0">
                        <a:solidFill>
                          <a:schemeClr val="tx1"/>
                        </a:solidFill>
                        <a:latin typeface="+mn-lt"/>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279704158"/>
                  </a:ext>
                </a:extLst>
              </a:tr>
              <a:tr h="840347">
                <a:tc>
                  <a:txBody>
                    <a:bodyPr/>
                    <a:lstStyle/>
                    <a:p>
                      <a:pPr algn="ctr"/>
                      <a:r>
                        <a:rPr lang="zh-TW" altLang="en-US" b="1" dirty="0">
                          <a:solidFill>
                            <a:srgbClr val="0000FF"/>
                          </a:solidFill>
                        </a:rPr>
                        <a:t>掌握時程</a:t>
                      </a:r>
                      <a:endParaRPr lang="en-US" altLang="zh-TW" b="1" dirty="0">
                        <a:solidFill>
                          <a:srgbClr val="0000FF"/>
                        </a:solidFill>
                      </a:endParaRPr>
                    </a:p>
                    <a:p>
                      <a:pPr algn="ctr"/>
                      <a:r>
                        <a:rPr lang="zh-TW" altLang="en-US" b="1" dirty="0">
                          <a:solidFill>
                            <a:srgbClr val="0000FF"/>
                          </a:solidFill>
                        </a:rPr>
                        <a:t>提前佈局</a:t>
                      </a:r>
                    </a:p>
                  </a:txBody>
                  <a:tcPr anchor="ctr"/>
                </a:tc>
                <a:tc>
                  <a:txBody>
                    <a:bodyPr/>
                    <a:lstStyle/>
                    <a:p>
                      <a:pPr algn="l"/>
                      <a:r>
                        <a:rPr kumimoji="0" lang="zh-TW" altLang="en-US" sz="1800" b="1" dirty="0">
                          <a:solidFill>
                            <a:srgbClr val="000000"/>
                          </a:solidFill>
                          <a:latin typeface="+mn-lt"/>
                          <a:ea typeface="+mn-ea"/>
                        </a:rPr>
                        <a:t>競爭型計畫需要單位配合款，</a:t>
                      </a:r>
                      <a:r>
                        <a:rPr kumimoji="0" lang="zh-TW" altLang="en-US" sz="1800" b="1" dirty="0">
                          <a:solidFill>
                            <a:schemeClr val="tx1"/>
                          </a:solidFill>
                        </a:rPr>
                        <a:t>若</a:t>
                      </a:r>
                      <a:r>
                        <a:rPr lang="zh-TW" altLang="en-US" sz="1800" b="1" u="sng" kern="1200" dirty="0">
                          <a:solidFill>
                            <a:schemeClr val="tx1"/>
                          </a:solidFill>
                          <a:latin typeface="+mn-lt"/>
                          <a:ea typeface="+mn-ea"/>
                          <a:cs typeface="+mn-cs"/>
                        </a:rPr>
                        <a:t>合作單位</a:t>
                      </a:r>
                      <a:r>
                        <a:rPr lang="zh-TW" altLang="en-US" sz="1800" b="1" u="sng" dirty="0">
                          <a:solidFill>
                            <a:schemeClr val="tx1"/>
                          </a:solidFill>
                        </a:rPr>
                        <a:t>已完成內部審查，</a:t>
                      </a:r>
                      <a:r>
                        <a:rPr kumimoji="0" lang="zh-TW" altLang="en-US" sz="1800" b="1" u="sng" dirty="0">
                          <a:solidFill>
                            <a:srgbClr val="000000"/>
                          </a:solidFill>
                          <a:latin typeface="+mn-lt"/>
                          <a:ea typeface="+mn-ea"/>
                        </a:rPr>
                        <a:t>將不再收案</a:t>
                      </a:r>
                      <a:endParaRPr lang="zh-TW" altLang="en-US" u="sng" dirty="0"/>
                    </a:p>
                  </a:txBody>
                  <a:tcPr anchor="ctr">
                    <a:lnR w="6350" cap="flat" cmpd="sng" algn="ctr">
                      <a:solidFill>
                        <a:schemeClr val="bg2"/>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tx1"/>
                          </a:solidFill>
                        </a:rPr>
                        <a:t>企推將加強</a:t>
                      </a:r>
                      <a:r>
                        <a:rPr lang="zh-TW" altLang="en-US" sz="1800" b="1" dirty="0">
                          <a:highlight>
                            <a:srgbClr val="FFFF00"/>
                          </a:highlight>
                        </a:rPr>
                        <a:t>掌握重點合作單位之作業時程</a:t>
                      </a:r>
                      <a:r>
                        <a:rPr lang="zh-TW" altLang="en-US" sz="1800" b="1" dirty="0"/>
                        <a:t>，以提前佈局</a:t>
                      </a:r>
                      <a:endParaRPr lang="en-US" altLang="zh-TW" sz="1800" b="1" dirty="0"/>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701248468"/>
                  </a:ext>
                </a:extLst>
              </a:tr>
              <a:tr h="1200497">
                <a:tc>
                  <a:txBody>
                    <a:bodyPr/>
                    <a:lstStyle/>
                    <a:p>
                      <a:pPr algn="ctr"/>
                      <a:r>
                        <a:rPr lang="zh-TW" altLang="en-US" b="1" dirty="0">
                          <a:solidFill>
                            <a:srgbClr val="0000FF"/>
                          </a:solidFill>
                        </a:rPr>
                        <a:t>強化技術</a:t>
                      </a:r>
                      <a:endParaRPr lang="en-US" altLang="zh-TW" b="1" dirty="0">
                        <a:solidFill>
                          <a:srgbClr val="0000FF"/>
                        </a:solidFill>
                      </a:endParaRPr>
                    </a:p>
                    <a:p>
                      <a:pPr algn="ctr"/>
                      <a:r>
                        <a:rPr lang="zh-TW" altLang="en-US" b="1" dirty="0">
                          <a:solidFill>
                            <a:srgbClr val="0000FF"/>
                          </a:solidFill>
                        </a:rPr>
                        <a:t>優化資源</a:t>
                      </a:r>
                    </a:p>
                  </a:txBody>
                  <a:tcPr anchor="ctr"/>
                </a:tc>
                <a:tc>
                  <a:txBody>
                    <a:bodyPr/>
                    <a:lstStyle/>
                    <a:p>
                      <a:pPr algn="l"/>
                      <a:r>
                        <a:rPr kumimoji="0" lang="zh-TW" altLang="en-US" sz="1800" b="1" kern="1200" noProof="0" dirty="0">
                          <a:solidFill>
                            <a:srgbClr val="000000"/>
                          </a:solidFill>
                          <a:latin typeface="+mn-lt"/>
                          <a:ea typeface="+mn-ea"/>
                          <a:cs typeface="+mn-cs"/>
                        </a:rPr>
                        <a:t>由於院補助資源有限，其他單位可能</a:t>
                      </a:r>
                      <a:r>
                        <a:rPr lang="zh-TW" altLang="en-US" sz="1800" b="1" u="sng" kern="1200" noProof="0" dirty="0">
                          <a:solidFill>
                            <a:schemeClr val="tx1"/>
                          </a:solidFill>
                          <a:latin typeface="+mn-lt"/>
                          <a:ea typeface="+mn-ea"/>
                          <a:cs typeface="+mn-cs"/>
                        </a:rPr>
                        <a:t>傾向與技術和資源較豐富的大所合作</a:t>
                      </a:r>
                      <a:r>
                        <a:rPr kumimoji="0" lang="zh-TW" altLang="en-US" sz="1800" b="1" kern="1200" noProof="0" dirty="0">
                          <a:solidFill>
                            <a:srgbClr val="000000"/>
                          </a:solidFill>
                          <a:latin typeface="+mn-lt"/>
                          <a:ea typeface="+mn-ea"/>
                          <a:cs typeface="+mn-cs"/>
                        </a:rPr>
                        <a:t>，以優先滿足其需求</a:t>
                      </a:r>
                      <a:endParaRPr kumimoji="0" lang="zh-TW" altLang="en-US" sz="1800" b="1" kern="1200" dirty="0">
                        <a:solidFill>
                          <a:srgbClr val="000000"/>
                        </a:solidFill>
                        <a:latin typeface="+mn-lt"/>
                        <a:ea typeface="+mn-ea"/>
                        <a:cs typeface="+mn-cs"/>
                      </a:endParaRPr>
                    </a:p>
                  </a:txBody>
                  <a:tcPr anchor="ctr">
                    <a:lnR w="6350" cap="flat" cmpd="sng" algn="ctr">
                      <a:solidFill>
                        <a:schemeClr val="bg2"/>
                      </a:solidFill>
                      <a:prstDash val="solid"/>
                      <a:round/>
                      <a:headEnd type="none" w="med" len="med"/>
                      <a:tailEnd type="none" w="med" len="med"/>
                    </a:lnR>
                  </a:tcPr>
                </a:tc>
                <a:tc>
                  <a:txBody>
                    <a:bodyPr/>
                    <a:lstStyle/>
                    <a:p>
                      <a:pPr algn="l"/>
                      <a:r>
                        <a:rPr kumimoji="0" lang="zh-TW" altLang="en-US" sz="1800" b="1" kern="1200" dirty="0">
                          <a:solidFill>
                            <a:srgbClr val="000000"/>
                          </a:solidFill>
                          <a:latin typeface="+mn-lt"/>
                          <a:ea typeface="+mn-ea"/>
                          <a:cs typeface="+mn-cs"/>
                        </a:rPr>
                        <a:t>強化核心技術能量，</a:t>
                      </a:r>
                      <a:r>
                        <a:rPr lang="zh-TW" altLang="en-US" sz="1800" b="1" kern="1200" dirty="0">
                          <a:solidFill>
                            <a:schemeClr val="dk1"/>
                          </a:solidFill>
                          <a:highlight>
                            <a:srgbClr val="FFFF00"/>
                          </a:highlight>
                          <a:latin typeface="+mn-lt"/>
                          <a:ea typeface="+mn-ea"/>
                          <a:cs typeface="+mn-cs"/>
                        </a:rPr>
                        <a:t>建立服科</a:t>
                      </a:r>
                      <a:r>
                        <a:rPr lang="en-US" altLang="zh-TW" sz="1800" b="1" kern="1200" dirty="0">
                          <a:solidFill>
                            <a:schemeClr val="dk1"/>
                          </a:solidFill>
                          <a:highlight>
                            <a:srgbClr val="FFFF00"/>
                          </a:highlight>
                          <a:latin typeface="+mn-lt"/>
                          <a:ea typeface="+mn-ea"/>
                          <a:cs typeface="+mn-cs"/>
                        </a:rPr>
                        <a:t>TBB/OISP</a:t>
                      </a:r>
                      <a:r>
                        <a:rPr kumimoji="0" lang="zh-TW" altLang="en-US" sz="1800" b="1" kern="1200" dirty="0">
                          <a:solidFill>
                            <a:srgbClr val="000000"/>
                          </a:solidFill>
                          <a:latin typeface="+mn-lt"/>
                          <a:ea typeface="+mn-ea"/>
                          <a:cs typeface="+mn-cs"/>
                        </a:rPr>
                        <a:t>，爭取各單位合作機會，</a:t>
                      </a:r>
                      <a:r>
                        <a:rPr lang="zh-TW" altLang="en-US" sz="1800" b="1" kern="1200" dirty="0">
                          <a:solidFill>
                            <a:schemeClr val="dk1"/>
                          </a:solidFill>
                          <a:highlight>
                            <a:srgbClr val="FFFF00"/>
                          </a:highlight>
                          <a:latin typeface="+mn-lt"/>
                          <a:ea typeface="+mn-ea"/>
                          <a:cs typeface="+mn-cs"/>
                        </a:rPr>
                        <a:t>優化資源分配策略</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61564660"/>
                  </a:ext>
                </a:extLst>
              </a:tr>
              <a:tr h="840347">
                <a:tc>
                  <a:txBody>
                    <a:bodyPr/>
                    <a:lstStyle/>
                    <a:p>
                      <a:pPr algn="ctr"/>
                      <a:r>
                        <a:rPr lang="zh-TW" altLang="en-US" b="1" dirty="0">
                          <a:solidFill>
                            <a:srgbClr val="0000FF"/>
                          </a:solidFill>
                        </a:rPr>
                        <a:t>拓展合作</a:t>
                      </a:r>
                      <a:endParaRPr lang="en-US" altLang="zh-TW" b="1" dirty="0">
                        <a:solidFill>
                          <a:srgbClr val="0000FF"/>
                        </a:solidFill>
                      </a:endParaRPr>
                    </a:p>
                    <a:p>
                      <a:pPr algn="ctr"/>
                      <a:r>
                        <a:rPr lang="zh-TW" altLang="en-US" b="1" dirty="0">
                          <a:solidFill>
                            <a:srgbClr val="0000FF"/>
                          </a:solidFill>
                        </a:rPr>
                        <a:t>增加機會</a:t>
                      </a:r>
                    </a:p>
                  </a:txBody>
                  <a:tcPr anchor="ctr"/>
                </a:tc>
                <a:tc>
                  <a:txBody>
                    <a:bodyPr/>
                    <a:lstStyle/>
                    <a:p>
                      <a:pPr algn="l"/>
                      <a:r>
                        <a:rPr lang="zh-TW" altLang="en-US" sz="1800" b="1" u="sng" kern="1200" noProof="0" dirty="0">
                          <a:solidFill>
                            <a:schemeClr val="tx1"/>
                          </a:solidFill>
                          <a:latin typeface="+mn-lt"/>
                          <a:ea typeface="+mn-ea"/>
                          <a:cs typeface="+mn-cs"/>
                        </a:rPr>
                        <a:t>其他單位已有熟悉的合作夥伴</a:t>
                      </a:r>
                      <a:r>
                        <a:rPr kumimoji="0" lang="zh-TW" altLang="en-US" sz="1800" b="1" i="0" u="none" strike="noStrike" kern="1200" cap="none" spc="0" normalizeH="0" baseline="0" noProof="0" dirty="0">
                          <a:ln>
                            <a:noFill/>
                          </a:ln>
                          <a:solidFill>
                            <a:srgbClr val="000000"/>
                          </a:solidFill>
                          <a:effectLst/>
                          <a:uLnTx/>
                          <a:uFillTx/>
                          <a:latin typeface="+mn-lt"/>
                          <a:ea typeface="+mn-ea"/>
                          <a:cs typeface="+mn-cs"/>
                        </a:rPr>
                        <a:t>，能夠滿足其需求，因此並未尋求與我們合作</a:t>
                      </a:r>
                      <a:endParaRPr kumimoji="0" lang="zh-TW" altLang="en-US" sz="1800" b="1" i="0" u="none" strike="noStrike" kern="1200" cap="none" spc="0" normalizeH="0" baseline="0" dirty="0">
                        <a:ln>
                          <a:noFill/>
                        </a:ln>
                        <a:solidFill>
                          <a:srgbClr val="000000"/>
                        </a:solidFill>
                        <a:effectLst/>
                        <a:uLnTx/>
                        <a:uFillTx/>
                        <a:latin typeface="+mn-lt"/>
                        <a:ea typeface="+mn-ea"/>
                        <a:cs typeface="+mn-cs"/>
                      </a:endParaRPr>
                    </a:p>
                  </a:txBody>
                  <a:tcPr anchor="ctr">
                    <a:lnR w="6350" cap="flat" cmpd="sng" algn="ctr">
                      <a:solidFill>
                        <a:schemeClr val="bg2"/>
                      </a:solidFill>
                      <a:prstDash val="solid"/>
                      <a:round/>
                      <a:headEnd type="none" w="med" len="med"/>
                      <a:tailEnd type="none" w="med" len="med"/>
                    </a:lnR>
                  </a:tcPr>
                </a:tc>
                <a:tc>
                  <a:txBody>
                    <a:bodyPr/>
                    <a:lstStyle/>
                    <a:p>
                      <a:pPr algn="l"/>
                      <a:r>
                        <a:rPr lang="zh-TW" altLang="en-US" sz="1800" b="1" kern="1200" dirty="0">
                          <a:solidFill>
                            <a:schemeClr val="dk1"/>
                          </a:solidFill>
                          <a:highlight>
                            <a:srgbClr val="FFFF00"/>
                          </a:highlight>
                          <a:latin typeface="+mn-lt"/>
                          <a:ea typeface="+mn-ea"/>
                          <a:cs typeface="+mn-cs"/>
                        </a:rPr>
                        <a:t>於院應研或其他計畫先與他所中心合作</a:t>
                      </a:r>
                      <a:r>
                        <a:rPr kumimoji="0" lang="zh-TW" altLang="en-US" sz="1800" b="1" i="0" u="none" strike="noStrike" kern="1200" cap="none" spc="0" normalizeH="0" baseline="0" dirty="0">
                          <a:ln>
                            <a:noFill/>
                          </a:ln>
                          <a:solidFill>
                            <a:srgbClr val="000000"/>
                          </a:solidFill>
                          <a:effectLst/>
                          <a:uLnTx/>
                          <a:uFillTx/>
                          <a:latin typeface="+mn-lt"/>
                          <a:ea typeface="+mn-ea"/>
                          <a:cs typeface="+mn-cs"/>
                        </a:rPr>
                        <a:t>，建立合作經驗和信任</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150898586"/>
                  </a:ext>
                </a:extLst>
              </a:tr>
            </a:tbl>
          </a:graphicData>
        </a:graphic>
      </p:graphicFrame>
      <p:sp>
        <p:nvSpPr>
          <p:cNvPr id="14" name="箭號: 向右 13">
            <a:extLst>
              <a:ext uri="{FF2B5EF4-FFF2-40B4-BE49-F238E27FC236}">
                <a16:creationId xmlns:a16="http://schemas.microsoft.com/office/drawing/2014/main" id="{B60A5319-BBC8-490E-A5BC-722DA81B0DA7}"/>
              </a:ext>
            </a:extLst>
          </p:cNvPr>
          <p:cNvSpPr/>
          <p:nvPr/>
        </p:nvSpPr>
        <p:spPr>
          <a:xfrm>
            <a:off x="1205059" y="4954209"/>
            <a:ext cx="10434906" cy="1834158"/>
          </a:xfrm>
          <a:prstGeom prst="rightArrow">
            <a:avLst/>
          </a:prstGeom>
          <a:solidFill>
            <a:srgbClr val="FFCC00">
              <a:alpha val="50196"/>
            </a:srgb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Font typeface="Wingdings" panose="05000000000000000000" pitchFamily="2" charset="2"/>
              <a:buChar char="u"/>
              <a:defRPr/>
            </a:pPr>
            <a:r>
              <a:rPr lang="zh-TW" altLang="en-US" b="1" dirty="0">
                <a:solidFill>
                  <a:srgbClr val="7030A0"/>
                </a:solidFill>
                <a:latin typeface="微軟正黑體"/>
              </a:rPr>
              <a:t>扣合院</a:t>
            </a:r>
            <a:r>
              <a:rPr lang="en-US" altLang="zh-TW" b="1" dirty="0">
                <a:solidFill>
                  <a:srgbClr val="7030A0"/>
                </a:solidFill>
                <a:latin typeface="微軟正黑體"/>
              </a:rPr>
              <a:t>2035</a:t>
            </a:r>
            <a:r>
              <a:rPr lang="zh-TW" altLang="en-US" b="1" dirty="0">
                <a:solidFill>
                  <a:srgbClr val="7030A0"/>
                </a:solidFill>
                <a:latin typeface="微軟正黑體"/>
              </a:rPr>
              <a:t>各次領域重點布局方向及各組技術主軸</a:t>
            </a:r>
            <a:r>
              <a:rPr lang="zh-TW" altLang="en-US" b="1" dirty="0"/>
              <a:t>：</a:t>
            </a:r>
            <a:r>
              <a:rPr lang="zh-TW" altLang="en-US" b="1" dirty="0">
                <a:solidFill>
                  <a:schemeClr val="accent4">
                    <a:lumMod val="85000"/>
                    <a:lumOff val="15000"/>
                  </a:schemeClr>
                </a:solidFill>
              </a:rPr>
              <a:t>提高院級</a:t>
            </a:r>
            <a:r>
              <a:rPr lang="en-US" altLang="zh-TW" b="1" dirty="0">
                <a:solidFill>
                  <a:schemeClr val="accent4">
                    <a:lumMod val="85000"/>
                    <a:lumOff val="15000"/>
                  </a:schemeClr>
                </a:solidFill>
              </a:rPr>
              <a:t>(</a:t>
            </a:r>
            <a:r>
              <a:rPr lang="zh-TW" altLang="en-US" b="1" dirty="0">
                <a:solidFill>
                  <a:schemeClr val="accent4">
                    <a:lumMod val="85000"/>
                    <a:lumOff val="15000"/>
                  </a:schemeClr>
                </a:solidFill>
              </a:rPr>
              <a:t>競爭型及主題型</a:t>
            </a:r>
            <a:r>
              <a:rPr lang="en-US" altLang="zh-TW" b="1" dirty="0">
                <a:solidFill>
                  <a:schemeClr val="accent4">
                    <a:lumMod val="85000"/>
                    <a:lumOff val="15000"/>
                  </a:schemeClr>
                </a:solidFill>
              </a:rPr>
              <a:t>)</a:t>
            </a:r>
            <a:r>
              <a:rPr lang="zh-TW" altLang="en-US" b="1" dirty="0">
                <a:solidFill>
                  <a:schemeClr val="accent4">
                    <a:lumMod val="85000"/>
                    <a:lumOff val="15000"/>
                  </a:schemeClr>
                </a:solidFill>
              </a:rPr>
              <a:t>前瞻過案率</a:t>
            </a:r>
            <a:endParaRPr lang="en-US" altLang="zh-TW" b="1" dirty="0">
              <a:solidFill>
                <a:schemeClr val="accent4">
                  <a:lumMod val="85000"/>
                  <a:lumOff val="15000"/>
                </a:schemeClr>
              </a:solidFill>
              <a:latin typeface="微軟正黑體"/>
            </a:endParaRPr>
          </a:p>
          <a:p>
            <a:pPr marL="342900" indent="-342900">
              <a:buFont typeface="Wingdings" panose="05000000000000000000" pitchFamily="2" charset="2"/>
              <a:buChar char="u"/>
              <a:defRPr/>
            </a:pPr>
            <a:r>
              <a:rPr lang="zh-TW" altLang="en-US" b="1" dirty="0">
                <a:solidFill>
                  <a:srgbClr val="7030A0"/>
                </a:solidFill>
                <a:latin typeface="微軟正黑體"/>
              </a:rPr>
              <a:t>掌握</a:t>
            </a:r>
            <a:r>
              <a:rPr lang="en-US" altLang="zh-TW" b="1" dirty="0">
                <a:solidFill>
                  <a:srgbClr val="7030A0"/>
                </a:solidFill>
                <a:latin typeface="微軟正黑體"/>
              </a:rPr>
              <a:t>Top-down</a:t>
            </a:r>
            <a:r>
              <a:rPr lang="zh-TW" altLang="en-US" b="1" dirty="0">
                <a:solidFill>
                  <a:srgbClr val="7030A0"/>
                </a:solidFill>
                <a:latin typeface="微軟正黑體"/>
              </a:rPr>
              <a:t>議題</a:t>
            </a:r>
            <a:r>
              <a:rPr lang="zh-TW" altLang="en-US" b="1" dirty="0">
                <a:solidFill>
                  <a:srgbClr val="DAEDEF">
                    <a:lumMod val="25000"/>
                  </a:srgbClr>
                </a:solidFill>
                <a:latin typeface="Calibri" panose="020F0502020204030204" pitchFamily="34" charset="0"/>
                <a:ea typeface="微軟正黑體" panose="020B0604030504040204" pitchFamily="34" charset="-120"/>
              </a:rPr>
              <a:t>：</a:t>
            </a:r>
            <a:r>
              <a:rPr lang="zh-TW" altLang="en-US" b="1" dirty="0">
                <a:solidFill>
                  <a:schemeClr val="accent4">
                    <a:lumMod val="85000"/>
                    <a:lumOff val="15000"/>
                  </a:schemeClr>
                </a:solidFill>
                <a:latin typeface="Calibri" panose="020F0502020204030204" pitchFamily="34" charset="0"/>
                <a:ea typeface="微軟正黑體" panose="020B0604030504040204" pitchFamily="34" charset="-120"/>
              </a:rPr>
              <a:t>如針對 </a:t>
            </a:r>
            <a:r>
              <a:rPr lang="zh-TW" altLang="en-US" b="1" u="sng" dirty="0">
                <a:solidFill>
                  <a:schemeClr val="accent4">
                    <a:lumMod val="85000"/>
                    <a:lumOff val="15000"/>
                  </a:schemeClr>
                </a:solidFill>
                <a:latin typeface="Calibri" panose="020F0502020204030204" pitchFamily="34" charset="0"/>
                <a:ea typeface="微軟正黑體" panose="020B0604030504040204" pitchFamily="34" charset="-120"/>
              </a:rPr>
              <a:t>工研院</a:t>
            </a:r>
            <a:r>
              <a:rPr lang="en-US" altLang="zh-TW" b="1" u="sng" dirty="0">
                <a:solidFill>
                  <a:schemeClr val="accent4">
                    <a:lumMod val="85000"/>
                    <a:lumOff val="15000"/>
                  </a:schemeClr>
                </a:solidFill>
                <a:latin typeface="Calibri" panose="020F0502020204030204" pitchFamily="34" charset="0"/>
                <a:ea typeface="微軟正黑體" panose="020B0604030504040204" pitchFamily="34" charset="-120"/>
              </a:rPr>
              <a:t>2035</a:t>
            </a:r>
            <a:r>
              <a:rPr lang="zh-TW" altLang="en-US" b="1" u="sng" dirty="0">
                <a:solidFill>
                  <a:schemeClr val="accent4">
                    <a:lumMod val="85000"/>
                    <a:lumOff val="15000"/>
                  </a:schemeClr>
                </a:solidFill>
                <a:latin typeface="Calibri" panose="020F0502020204030204" pitchFamily="34" charset="0"/>
                <a:ea typeface="微軟正黑體" panose="020B0604030504040204" pitchFamily="34" charset="-120"/>
              </a:rPr>
              <a:t>技術藍圖 </a:t>
            </a:r>
            <a:r>
              <a:rPr lang="zh-TW" altLang="en-US" b="1" dirty="0">
                <a:solidFill>
                  <a:schemeClr val="accent4">
                    <a:lumMod val="85000"/>
                    <a:lumOff val="15000"/>
                  </a:schemeClr>
                </a:solidFill>
                <a:latin typeface="Calibri" panose="020F0502020204030204" pitchFamily="34" charset="0"/>
                <a:ea typeface="微軟正黑體" panose="020B0604030504040204" pitchFamily="34" charset="-120"/>
              </a:rPr>
              <a:t>和 </a:t>
            </a:r>
            <a:r>
              <a:rPr lang="zh-TW" altLang="zh-TW" b="1" u="sng" dirty="0">
                <a:solidFill>
                  <a:schemeClr val="accent4">
                    <a:lumMod val="85000"/>
                    <a:lumOff val="15000"/>
                  </a:schemeClr>
                </a:solidFill>
                <a:latin typeface="Calibri" panose="020F0502020204030204" pitchFamily="34" charset="0"/>
                <a:ea typeface="微軟正黑體" panose="020B0604030504040204" pitchFamily="34" charset="-120"/>
              </a:rPr>
              <a:t>重大科研政策</a:t>
            </a:r>
            <a:r>
              <a:rPr lang="zh-TW" altLang="en-US" b="1" u="sng" dirty="0">
                <a:solidFill>
                  <a:schemeClr val="accent4">
                    <a:lumMod val="85000"/>
                    <a:lumOff val="15000"/>
                  </a:schemeClr>
                </a:solidFill>
                <a:latin typeface="Calibri" panose="020F0502020204030204" pitchFamily="34" charset="0"/>
                <a:ea typeface="微軟正黑體" panose="020B0604030504040204" pitchFamily="34" charset="-120"/>
              </a:rPr>
              <a:t>議題 </a:t>
            </a:r>
            <a:r>
              <a:rPr lang="zh-TW" altLang="en-US" b="1" dirty="0">
                <a:solidFill>
                  <a:schemeClr val="accent4">
                    <a:lumMod val="85000"/>
                    <a:lumOff val="15000"/>
                  </a:schemeClr>
                </a:solidFill>
                <a:latin typeface="Calibri" panose="020F0502020204030204" pitchFamily="34" charset="0"/>
                <a:ea typeface="微軟正黑體" panose="020B0604030504040204" pitchFamily="34" charset="-120"/>
              </a:rPr>
              <a:t>規劃</a:t>
            </a:r>
            <a:endParaRPr lang="en-US" altLang="zh-TW" b="1" dirty="0">
              <a:solidFill>
                <a:schemeClr val="accent4">
                  <a:lumMod val="85000"/>
                  <a:lumOff val="15000"/>
                </a:schemeClr>
              </a:solidFill>
              <a:latin typeface="Calibri" panose="020F0502020204030204" pitchFamily="34" charset="0"/>
              <a:ea typeface="微軟正黑體" panose="020B0604030504040204" pitchFamily="34" charset="-120"/>
            </a:endParaRPr>
          </a:p>
          <a:p>
            <a:pPr marL="342900" indent="-342900">
              <a:buFont typeface="Wingdings" panose="05000000000000000000" pitchFamily="2" charset="2"/>
              <a:buChar char="u"/>
              <a:defRPr/>
            </a:pPr>
            <a:r>
              <a:rPr lang="zh-TW" altLang="en-US" b="1" dirty="0">
                <a:solidFill>
                  <a:srgbClr val="7030A0"/>
                </a:solidFill>
                <a:latin typeface="微軟正黑體"/>
              </a:rPr>
              <a:t>與重點學校實驗室合作</a:t>
            </a:r>
            <a:r>
              <a:rPr lang="en-US" altLang="zh-TW" b="1" dirty="0">
                <a:solidFill>
                  <a:srgbClr val="7030A0"/>
                </a:solidFill>
                <a:latin typeface="微軟正黑體"/>
              </a:rPr>
              <a:t>(</a:t>
            </a:r>
            <a:r>
              <a:rPr lang="zh-TW" altLang="en-US" b="1" dirty="0">
                <a:solidFill>
                  <a:srgbClr val="7030A0"/>
                </a:solidFill>
                <a:latin typeface="微軟正黑體"/>
              </a:rPr>
              <a:t>如技術長</a:t>
            </a:r>
            <a:r>
              <a:rPr lang="en-US" altLang="zh-TW" b="1" dirty="0">
                <a:solidFill>
                  <a:srgbClr val="7030A0"/>
                </a:solidFill>
                <a:latin typeface="微軟正黑體"/>
              </a:rPr>
              <a:t>)</a:t>
            </a:r>
            <a:r>
              <a:rPr lang="zh-TW" altLang="en-US" b="1" dirty="0">
                <a:solidFill>
                  <a:srgbClr val="DAEDEF">
                    <a:lumMod val="25000"/>
                  </a:srgbClr>
                </a:solidFill>
                <a:latin typeface="Calibri" panose="020F0502020204030204" pitchFamily="34" charset="0"/>
                <a:ea typeface="微軟正黑體" panose="020B0604030504040204" pitchFamily="34" charset="-120"/>
              </a:rPr>
              <a:t>：</a:t>
            </a:r>
            <a:r>
              <a:rPr lang="zh-TW" altLang="en-US" b="1" u="sng" dirty="0">
                <a:solidFill>
                  <a:schemeClr val="accent4">
                    <a:lumMod val="85000"/>
                    <a:lumOff val="15000"/>
                  </a:schemeClr>
                </a:solidFill>
                <a:latin typeface="Calibri" panose="020F0502020204030204" pitchFamily="34" charset="0"/>
                <a:ea typeface="微軟正黑體" panose="020B0604030504040204" pitchFamily="34" charset="-120"/>
              </a:rPr>
              <a:t>鏈結重點實驗室能量</a:t>
            </a:r>
            <a:r>
              <a:rPr lang="zh-TW" altLang="en-US" b="1" dirty="0">
                <a:solidFill>
                  <a:schemeClr val="accent4">
                    <a:lumMod val="85000"/>
                    <a:lumOff val="15000"/>
                  </a:schemeClr>
                </a:solidFill>
                <a:latin typeface="Calibri" panose="020F0502020204030204" pitchFamily="34" charset="0"/>
                <a:ea typeface="微軟正黑體" panose="020B0604030504040204" pitchFamily="34" charset="-120"/>
              </a:rPr>
              <a:t>，讓整體規劃更厚實</a:t>
            </a:r>
            <a:endParaRPr lang="en-US" altLang="zh-TW" b="1" dirty="0">
              <a:solidFill>
                <a:schemeClr val="accent4">
                  <a:lumMod val="85000"/>
                  <a:lumOff val="15000"/>
                </a:schemeClr>
              </a:solidFill>
              <a:highlight>
                <a:srgbClr val="FFFF00"/>
              </a:highlight>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11889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BE947E11-81DE-4F42-BC49-B23B3EF46E75}"/>
              </a:ext>
            </a:extLst>
          </p:cNvPr>
          <p:cNvSpPr>
            <a:spLocks noGrp="1"/>
          </p:cNvSpPr>
          <p:nvPr>
            <p:ph type="title"/>
          </p:nvPr>
        </p:nvSpPr>
        <p:spPr>
          <a:xfrm>
            <a:off x="1066800" y="2548283"/>
            <a:ext cx="10363200" cy="1362075"/>
          </a:xfrm>
        </p:spPr>
        <p:txBody>
          <a:bodyPr/>
          <a:lstStyle/>
          <a:p>
            <a:pPr algn="ctr"/>
            <a:r>
              <a:rPr lang="zh-TW" altLang="en-US" sz="4000" b="1" dirty="0"/>
              <a:t>附件</a:t>
            </a:r>
          </a:p>
        </p:txBody>
      </p:sp>
      <p:sp>
        <p:nvSpPr>
          <p:cNvPr id="3" name="投影片編號版面配置區 2">
            <a:extLst>
              <a:ext uri="{FF2B5EF4-FFF2-40B4-BE49-F238E27FC236}">
                <a16:creationId xmlns:a16="http://schemas.microsoft.com/office/drawing/2014/main" id="{79C001F1-9FF7-4DFF-B11E-A049B71CE96C}"/>
              </a:ext>
            </a:extLst>
          </p:cNvPr>
          <p:cNvSpPr>
            <a:spLocks noGrp="1"/>
          </p:cNvSpPr>
          <p:nvPr>
            <p:ph type="sldNum" sz="quarter" idx="12"/>
          </p:nvPr>
        </p:nvSpPr>
        <p:spPr bwMode="auto">
          <a:xfrm>
            <a:off x="11430000" y="6619876"/>
            <a:ext cx="762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zh-TW"/>
            </a:defPPr>
            <a:lvl1pPr marL="0" algn="r" defTabSz="914400" rtl="0" eaLnBrk="1" fontAlgn="ctr" latinLnBrk="0" hangingPunct="1">
              <a:defRPr sz="1200" kern="1200">
                <a:solidFill>
                  <a:schemeClr val="bg1"/>
                </a:solidFill>
                <a:latin typeface="+mn-lt"/>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A540125-6F15-4552-BA9C-E8F014C1B0D7}" type="slidenum">
              <a:rPr lang="en-US" altLang="zh-TW" smtClean="0"/>
              <a:pPr>
                <a:defRPr/>
              </a:pPr>
              <a:t>6</a:t>
            </a:fld>
            <a:endParaRPr lang="en-US" altLang="zh-TW"/>
          </a:p>
        </p:txBody>
      </p:sp>
    </p:spTree>
    <p:extLst>
      <p:ext uri="{BB962C8B-B14F-4D97-AF65-F5344CB8AC3E}">
        <p14:creationId xmlns:p14="http://schemas.microsoft.com/office/powerpoint/2010/main" val="164685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8B3144D-405F-4333-91AA-12CDBE3812EE}"/>
              </a:ext>
            </a:extLst>
          </p:cNvPr>
          <p:cNvSpPr>
            <a:spLocks noGrp="1"/>
          </p:cNvSpPr>
          <p:nvPr>
            <p:ph type="sldNum" sz="quarter" idx="10"/>
          </p:nvPr>
        </p:nvSpPr>
        <p:spPr/>
        <p:txBody>
          <a:bodyPr/>
          <a:lstStyle/>
          <a:p>
            <a:pPr>
              <a:defRPr/>
            </a:pPr>
            <a:fld id="{1A71FFAD-F905-4792-971B-681FA4F61CA8}" type="slidenum">
              <a:rPr lang="en-US" altLang="zh-TW" smtClean="0"/>
              <a:pPr>
                <a:defRPr/>
              </a:pPr>
              <a:t>7</a:t>
            </a:fld>
            <a:endParaRPr lang="en-US" altLang="zh-TW"/>
          </a:p>
        </p:txBody>
      </p:sp>
      <p:sp>
        <p:nvSpPr>
          <p:cNvPr id="7" name="標題 5">
            <a:extLst>
              <a:ext uri="{FF2B5EF4-FFF2-40B4-BE49-F238E27FC236}">
                <a16:creationId xmlns:a16="http://schemas.microsoft.com/office/drawing/2014/main" id="{3D6CE61A-9FC5-4069-A643-711B0DFF2917}"/>
              </a:ext>
            </a:extLst>
          </p:cNvPr>
          <p:cNvSpPr>
            <a:spLocks noGrp="1"/>
          </p:cNvSpPr>
          <p:nvPr>
            <p:ph type="title"/>
          </p:nvPr>
        </p:nvSpPr>
        <p:spPr>
          <a:xfrm>
            <a:off x="573038" y="266849"/>
            <a:ext cx="11045923" cy="580014"/>
          </a:xfrm>
        </p:spPr>
        <p:txBody>
          <a:bodyPr/>
          <a:lstStyle/>
          <a:p>
            <a:pPr algn="ctr"/>
            <a:r>
              <a:rPr lang="en-US" altLang="zh-TW" sz="3600" b="1" dirty="0">
                <a:solidFill>
                  <a:srgbClr val="00B1B3"/>
                </a:solidFill>
                <a:latin typeface="微軟正黑體"/>
              </a:rPr>
              <a:t>FY113-FY114</a:t>
            </a:r>
            <a:r>
              <a:rPr lang="zh-TW" altLang="en-US" sz="3600" b="1" dirty="0">
                <a:solidFill>
                  <a:srgbClr val="00B1B3"/>
                </a:solidFill>
                <a:latin typeface="微軟正黑體"/>
              </a:rPr>
              <a:t>前瞻</a:t>
            </a:r>
            <a:r>
              <a:rPr lang="zh-TW" altLang="en-US" b="1" dirty="0">
                <a:solidFill>
                  <a:srgbClr val="00B1B3"/>
                </a:solidFill>
                <a:latin typeface="微軟正黑體"/>
              </a:rPr>
              <a:t>計畫</a:t>
            </a:r>
            <a:r>
              <a:rPr lang="en-US" altLang="zh-TW" sz="3600" b="1" dirty="0">
                <a:solidFill>
                  <a:srgbClr val="00B1B3"/>
                </a:solidFill>
                <a:latin typeface="微軟正黑體"/>
              </a:rPr>
              <a:t>-</a:t>
            </a:r>
            <a:r>
              <a:rPr lang="zh-TW" altLang="en-US" sz="3600" b="1" dirty="0">
                <a:solidFill>
                  <a:srgbClr val="00B1B3"/>
                </a:solidFill>
                <a:latin typeface="微軟正黑體"/>
              </a:rPr>
              <a:t>院補助經費刪減</a:t>
            </a:r>
            <a:br>
              <a:rPr lang="en-US" altLang="zh-TW" sz="3600" b="1" dirty="0">
                <a:solidFill>
                  <a:srgbClr val="00B1B3"/>
                </a:solidFill>
                <a:latin typeface="微軟正黑體"/>
              </a:rPr>
            </a:br>
            <a:endParaRPr lang="zh-TW" altLang="en-US" sz="3600" b="1" dirty="0">
              <a:solidFill>
                <a:srgbClr val="00B1B3"/>
              </a:solidFill>
              <a:latin typeface="微軟正黑體"/>
            </a:endParaRPr>
          </a:p>
        </p:txBody>
      </p:sp>
      <p:pic>
        <p:nvPicPr>
          <p:cNvPr id="5" name="圖片 4">
            <a:extLst>
              <a:ext uri="{FF2B5EF4-FFF2-40B4-BE49-F238E27FC236}">
                <a16:creationId xmlns:a16="http://schemas.microsoft.com/office/drawing/2014/main" id="{68972585-C902-4366-9AAC-247C882D9EBD}"/>
              </a:ext>
            </a:extLst>
          </p:cNvPr>
          <p:cNvPicPr>
            <a:picLocks noChangeAspect="1"/>
          </p:cNvPicPr>
          <p:nvPr/>
        </p:nvPicPr>
        <p:blipFill>
          <a:blip r:embed="rId2"/>
          <a:stretch>
            <a:fillRect/>
          </a:stretch>
        </p:blipFill>
        <p:spPr>
          <a:xfrm>
            <a:off x="142044" y="1122910"/>
            <a:ext cx="11907912" cy="5134692"/>
          </a:xfrm>
          <a:prstGeom prst="rect">
            <a:avLst/>
          </a:prstGeom>
        </p:spPr>
      </p:pic>
    </p:spTree>
    <p:extLst>
      <p:ext uri="{BB962C8B-B14F-4D97-AF65-F5344CB8AC3E}">
        <p14:creationId xmlns:p14="http://schemas.microsoft.com/office/powerpoint/2010/main" val="21325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C33DEC3-DDFA-40D4-A804-D88A6054D334}"/>
              </a:ext>
            </a:extLst>
          </p:cNvPr>
          <p:cNvSpPr>
            <a:spLocks noGrp="1"/>
          </p:cNvSpPr>
          <p:nvPr>
            <p:ph type="title"/>
          </p:nvPr>
        </p:nvSpPr>
        <p:spPr/>
        <p:txBody>
          <a:bodyPr/>
          <a:lstStyle/>
          <a:p>
            <a:pPr algn="ctr"/>
            <a:r>
              <a:rPr lang="en-US" altLang="zh-TW" b="1" dirty="0">
                <a:solidFill>
                  <a:srgbClr val="00B1B3"/>
                </a:solidFill>
                <a:latin typeface="微軟正黑體"/>
              </a:rPr>
              <a:t>FY114</a:t>
            </a:r>
            <a:r>
              <a:rPr lang="zh-TW" altLang="en-US" b="1" dirty="0">
                <a:solidFill>
                  <a:srgbClr val="00B1B3"/>
                </a:solidFill>
                <a:latin typeface="微軟正黑體"/>
              </a:rPr>
              <a:t>院級</a:t>
            </a:r>
            <a:r>
              <a:rPr lang="zh-TW" altLang="en-US" b="1" dirty="0">
                <a:solidFill>
                  <a:srgbClr val="0070C0"/>
                </a:solidFill>
                <a:latin typeface="微軟正黑體"/>
              </a:rPr>
              <a:t>主題型</a:t>
            </a:r>
            <a:r>
              <a:rPr lang="zh-TW" altLang="en-US" b="1" dirty="0">
                <a:solidFill>
                  <a:srgbClr val="00B1B3"/>
                </a:solidFill>
                <a:latin typeface="微軟正黑體"/>
              </a:rPr>
              <a:t>前瞻計畫過案分析</a:t>
            </a:r>
          </a:p>
        </p:txBody>
      </p:sp>
      <p:sp>
        <p:nvSpPr>
          <p:cNvPr id="5" name="矩形 4">
            <a:extLst>
              <a:ext uri="{FF2B5EF4-FFF2-40B4-BE49-F238E27FC236}">
                <a16:creationId xmlns:a16="http://schemas.microsoft.com/office/drawing/2014/main" id="{CF8D8144-9E42-4945-9A4E-49C0FF7F99C0}"/>
              </a:ext>
            </a:extLst>
          </p:cNvPr>
          <p:cNvSpPr/>
          <p:nvPr/>
        </p:nvSpPr>
        <p:spPr>
          <a:xfrm>
            <a:off x="358632" y="899368"/>
            <a:ext cx="11455685" cy="1269963"/>
          </a:xfrm>
          <a:prstGeom prst="rect">
            <a:avLst/>
          </a:prstGeom>
        </p:spPr>
        <p:txBody>
          <a:bodyPr wrap="square">
            <a:spAutoFit/>
          </a:bodyPr>
          <a:lstStyle/>
          <a:p>
            <a:pPr marL="457200" indent="-457200">
              <a:lnSpc>
                <a:spcPct val="114000"/>
              </a:lnSpc>
              <a:spcBef>
                <a:spcPts val="300"/>
              </a:spcBef>
              <a:spcAft>
                <a:spcPts val="300"/>
              </a:spcAft>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中心提案</a:t>
            </a:r>
            <a:r>
              <a:rPr lang="en-US" altLang="zh-TW" sz="2000" b="1" dirty="0">
                <a:latin typeface="微軟正黑體" panose="020B0604030504040204" pitchFamily="34" charset="-120"/>
                <a:ea typeface="微軟正黑體" panose="020B0604030504040204" pitchFamily="34" charset="-120"/>
              </a:rPr>
              <a:t>6</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主辦</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協辦</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，通過</a:t>
            </a:r>
            <a:r>
              <a:rPr lang="en-US" altLang="zh-TW" sz="2000" b="1" dirty="0">
                <a:latin typeface="微軟正黑體" panose="020B0604030504040204" pitchFamily="34" charset="-120"/>
                <a:ea typeface="微軟正黑體" panose="020B0604030504040204" pitchFamily="34" charset="-120"/>
              </a:rPr>
              <a:t>5</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主辦</a:t>
            </a:r>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協辦</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，過案率達</a:t>
            </a:r>
            <a:r>
              <a:rPr lang="en-US" altLang="zh-TW" sz="2000" b="1" u="sng" dirty="0">
                <a:solidFill>
                  <a:srgbClr val="2A928D"/>
                </a:solidFill>
                <a:latin typeface="微軟正黑體" panose="020B0604030504040204" pitchFamily="34" charset="-120"/>
                <a:ea typeface="微軟正黑體" panose="020B0604030504040204" pitchFamily="34" charset="-120"/>
              </a:rPr>
              <a:t>83.3% </a:t>
            </a:r>
          </a:p>
          <a:p>
            <a:pPr marL="457200" indent="-457200">
              <a:lnSpc>
                <a:spcPct val="114000"/>
              </a:lnSpc>
              <a:spcBef>
                <a:spcPts val="300"/>
              </a:spcBef>
              <a:spcAft>
                <a:spcPts val="300"/>
              </a:spcAft>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申請總經費 </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43,000</a:t>
            </a:r>
            <a:r>
              <a:rPr lang="en-US" altLang="zh-TW" sz="2000" b="1" dirty="0">
                <a:latin typeface="微軟正黑體" panose="020B0604030504040204" pitchFamily="34" charset="-120"/>
                <a:ea typeface="微軟正黑體" panose="020B0604030504040204" pitchFamily="34" charset="-120"/>
              </a:rPr>
              <a:t>K (</a:t>
            </a:r>
            <a:r>
              <a:rPr lang="zh-TW" altLang="en-US" sz="2000" b="1" dirty="0">
                <a:latin typeface="微軟正黑體" panose="020B0604030504040204" pitchFamily="34" charset="-120"/>
                <a:ea typeface="微軟正黑體" panose="020B0604030504040204" pitchFamily="34" charset="-120"/>
              </a:rPr>
              <a:t>院補助 </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43,000</a:t>
            </a:r>
            <a:r>
              <a:rPr lang="en-US" altLang="zh-TW" sz="2000" b="1" dirty="0">
                <a:latin typeface="微軟正黑體" panose="020B0604030504040204" pitchFamily="34" charset="-120"/>
                <a:ea typeface="微軟正黑體" panose="020B0604030504040204" pitchFamily="34" charset="-120"/>
              </a:rPr>
              <a:t>K)</a:t>
            </a:r>
          </a:p>
          <a:p>
            <a:pPr marL="457200" indent="-457200">
              <a:lnSpc>
                <a:spcPct val="114000"/>
              </a:lnSpc>
              <a:spcBef>
                <a:spcPts val="300"/>
              </a:spcBef>
              <a:spcAft>
                <a:spcPts val="300"/>
              </a:spcAft>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過案申請經費 </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15,278</a:t>
            </a:r>
            <a:r>
              <a:rPr lang="en-US" altLang="zh-TW" sz="2000" b="1" dirty="0">
                <a:latin typeface="微軟正黑體" panose="020B0604030504040204" pitchFamily="34" charset="-120"/>
                <a:ea typeface="微軟正黑體" panose="020B0604030504040204" pitchFamily="34" charset="-120"/>
              </a:rPr>
              <a:t>K (</a:t>
            </a:r>
            <a:r>
              <a:rPr lang="zh-TW" altLang="en-US" sz="2000" b="1" dirty="0">
                <a:highlight>
                  <a:srgbClr val="FFFF00"/>
                </a:highlight>
                <a:latin typeface="微軟正黑體" panose="020B0604030504040204" pitchFamily="34" charset="-120"/>
                <a:ea typeface="微軟正黑體" panose="020B0604030504040204" pitchFamily="34" charset="-120"/>
              </a:rPr>
              <a:t>院補助 </a:t>
            </a:r>
            <a:r>
              <a:rPr lang="en-US" altLang="zh-TW" sz="2000" b="1" u="sng" dirty="0">
                <a:solidFill>
                  <a:schemeClr val="accent5">
                    <a:lumMod val="50000"/>
                  </a:schemeClr>
                </a:solidFill>
                <a:highlight>
                  <a:srgbClr val="FFFF00"/>
                </a:highlight>
                <a:latin typeface="微軟正黑體" panose="020B0604030504040204" pitchFamily="34" charset="-120"/>
                <a:ea typeface="微軟正黑體" panose="020B0604030504040204" pitchFamily="34" charset="-120"/>
              </a:rPr>
              <a:t>15,278</a:t>
            </a:r>
            <a:r>
              <a:rPr lang="en-US" altLang="zh-TW" sz="2000" b="1" dirty="0">
                <a:highlight>
                  <a:srgbClr val="FFFF00"/>
                </a:highlight>
                <a:latin typeface="微軟正黑體" panose="020B0604030504040204" pitchFamily="34" charset="-120"/>
                <a:ea typeface="微軟正黑體" panose="020B0604030504040204" pitchFamily="34" charset="-120"/>
              </a:rPr>
              <a:t>K</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，院補助經費達成率為</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35.53%</a:t>
            </a:r>
            <a:endParaRPr lang="en-US" altLang="zh-TW" sz="2000" b="1" dirty="0">
              <a:latin typeface="微軟正黑體" panose="020B0604030504040204" pitchFamily="34" charset="-12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F3B957C9-F4DC-452B-86B6-5E13237532CA}"/>
              </a:ext>
            </a:extLst>
          </p:cNvPr>
          <p:cNvGraphicFramePr>
            <a:graphicFrameLocks noGrp="1"/>
          </p:cNvGraphicFramePr>
          <p:nvPr/>
        </p:nvGraphicFramePr>
        <p:xfrm>
          <a:off x="157715" y="2323806"/>
          <a:ext cx="11729485" cy="4093972"/>
        </p:xfrm>
        <a:graphic>
          <a:graphicData uri="http://schemas.openxmlformats.org/drawingml/2006/table">
            <a:tbl>
              <a:tblPr/>
              <a:tblGrid>
                <a:gridCol w="624705">
                  <a:extLst>
                    <a:ext uri="{9D8B030D-6E8A-4147-A177-3AD203B41FA5}">
                      <a16:colId xmlns:a16="http://schemas.microsoft.com/office/drawing/2014/main" val="1690450115"/>
                    </a:ext>
                  </a:extLst>
                </a:gridCol>
                <a:gridCol w="501631">
                  <a:extLst>
                    <a:ext uri="{9D8B030D-6E8A-4147-A177-3AD203B41FA5}">
                      <a16:colId xmlns:a16="http://schemas.microsoft.com/office/drawing/2014/main" val="992556072"/>
                    </a:ext>
                  </a:extLst>
                </a:gridCol>
                <a:gridCol w="2365862">
                  <a:extLst>
                    <a:ext uri="{9D8B030D-6E8A-4147-A177-3AD203B41FA5}">
                      <a16:colId xmlns:a16="http://schemas.microsoft.com/office/drawing/2014/main" val="1009785505"/>
                    </a:ext>
                  </a:extLst>
                </a:gridCol>
                <a:gridCol w="532535">
                  <a:extLst>
                    <a:ext uri="{9D8B030D-6E8A-4147-A177-3AD203B41FA5}">
                      <a16:colId xmlns:a16="http://schemas.microsoft.com/office/drawing/2014/main" val="821866379"/>
                    </a:ext>
                  </a:extLst>
                </a:gridCol>
                <a:gridCol w="665667">
                  <a:extLst>
                    <a:ext uri="{9D8B030D-6E8A-4147-A177-3AD203B41FA5}">
                      <a16:colId xmlns:a16="http://schemas.microsoft.com/office/drawing/2014/main" val="4260964315"/>
                    </a:ext>
                  </a:extLst>
                </a:gridCol>
                <a:gridCol w="764745">
                  <a:extLst>
                    <a:ext uri="{9D8B030D-6E8A-4147-A177-3AD203B41FA5}">
                      <a16:colId xmlns:a16="http://schemas.microsoft.com/office/drawing/2014/main" val="2111480728"/>
                    </a:ext>
                  </a:extLst>
                </a:gridCol>
                <a:gridCol w="667312">
                  <a:extLst>
                    <a:ext uri="{9D8B030D-6E8A-4147-A177-3AD203B41FA5}">
                      <a16:colId xmlns:a16="http://schemas.microsoft.com/office/drawing/2014/main" val="617983131"/>
                    </a:ext>
                  </a:extLst>
                </a:gridCol>
                <a:gridCol w="745908">
                  <a:extLst>
                    <a:ext uri="{9D8B030D-6E8A-4147-A177-3AD203B41FA5}">
                      <a16:colId xmlns:a16="http://schemas.microsoft.com/office/drawing/2014/main" val="552337241"/>
                    </a:ext>
                  </a:extLst>
                </a:gridCol>
                <a:gridCol w="745908">
                  <a:extLst>
                    <a:ext uri="{9D8B030D-6E8A-4147-A177-3AD203B41FA5}">
                      <a16:colId xmlns:a16="http://schemas.microsoft.com/office/drawing/2014/main" val="2622304109"/>
                    </a:ext>
                  </a:extLst>
                </a:gridCol>
                <a:gridCol w="745908">
                  <a:extLst>
                    <a:ext uri="{9D8B030D-6E8A-4147-A177-3AD203B41FA5}">
                      <a16:colId xmlns:a16="http://schemas.microsoft.com/office/drawing/2014/main" val="4008526248"/>
                    </a:ext>
                  </a:extLst>
                </a:gridCol>
                <a:gridCol w="1684652">
                  <a:extLst>
                    <a:ext uri="{9D8B030D-6E8A-4147-A177-3AD203B41FA5}">
                      <a16:colId xmlns:a16="http://schemas.microsoft.com/office/drawing/2014/main" val="4021452457"/>
                    </a:ext>
                  </a:extLst>
                </a:gridCol>
                <a:gridCol w="1684652">
                  <a:extLst>
                    <a:ext uri="{9D8B030D-6E8A-4147-A177-3AD203B41FA5}">
                      <a16:colId xmlns:a16="http://schemas.microsoft.com/office/drawing/2014/main" val="3984728133"/>
                    </a:ext>
                  </a:extLst>
                </a:gridCol>
              </a:tblGrid>
              <a:tr h="128494">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組別</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2035</a:t>
                      </a:r>
                      <a:b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次領域代碼</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題目</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暫定</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提案人</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主辦單位</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協辦單位</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grid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服科申請預算</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千元</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核定預算</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千元</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tc rowSpan="2">
                  <a:txBody>
                    <a:bodyPr/>
                    <a:lstStyle/>
                    <a:p>
                      <a:pPr algn="ctr"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初審</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複審</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2197108637"/>
                  </a:ext>
                </a:extLst>
              </a:tr>
              <a:tr h="18184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院額度</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總預算</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6E6"/>
                    </a:solidFill>
                  </a:tcP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院額度</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總預算</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6E6"/>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22571444"/>
                  </a:ext>
                </a:extLst>
              </a:tr>
              <a:tr h="427332">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S-1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A1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altLang="zh-TW"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BCI</a:t>
                      </a:r>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為基礎之多元正念減壓訓練應用研究</a:t>
                      </a:r>
                      <a:endParaRPr lang="zh-TW" altLang="zh-TW"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林宏墩</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服科</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生醫</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電光</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機械</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8,000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8,000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4,000</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4,000</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10/29</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endPar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12/18</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9746332"/>
                  </a:ext>
                </a:extLst>
              </a:tr>
              <a:tr h="568260">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H-1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B3</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基於健保合規之申報文件生成引擎</a:t>
                      </a:r>
                      <a:endParaRPr lang="en-US" altLang="zh-TW"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楊文新</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服科</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資通所</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生醫所</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10,000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10,000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4,444</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4,444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11/05</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11/26</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8786012"/>
                  </a:ext>
                </a:extLst>
              </a:tr>
              <a:tr h="568260">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H-2</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D4</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未來步伐</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 </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鋼索驅動式復健助行科技</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(1/2)</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鄭伯壎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服科</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智機中心</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15,000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15,000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10/07</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endPar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TW" sz="1200" b="1" i="0" u="none" strike="noStrike" kern="1200" dirty="0">
                          <a:solidFill>
                            <a:schemeClr val="tx2">
                              <a:lumMod val="75000"/>
                              <a:lumOff val="25000"/>
                            </a:schemeClr>
                          </a:solidFill>
                          <a:effectLst/>
                          <a:latin typeface="微軟正黑體" panose="020B0604030504040204" pitchFamily="34" charset="-120"/>
                          <a:ea typeface="微軟正黑體" panose="020B0604030504040204" pitchFamily="34" charset="-120"/>
                          <a:cs typeface="+mn-cs"/>
                        </a:rPr>
                        <a:t>11/25</a:t>
                      </a:r>
                      <a:r>
                        <a:rPr lang="zh-TW" altLang="en-US" sz="1200" b="1" i="0" u="none" strike="noStrike" kern="1200" dirty="0">
                          <a:solidFill>
                            <a:schemeClr val="tx2">
                              <a:lumMod val="75000"/>
                              <a:lumOff val="25000"/>
                            </a:schemeClr>
                          </a:solidFill>
                          <a:effectLst/>
                          <a:latin typeface="微軟正黑體" panose="020B0604030504040204" pitchFamily="34" charset="-120"/>
                          <a:ea typeface="微軟正黑體" panose="020B0604030504040204" pitchFamily="34" charset="-120"/>
                          <a:cs typeface="+mn-cs"/>
                        </a:rPr>
                        <a:t>會議審未通過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7018976"/>
                  </a:ext>
                </a:extLst>
              </a:tr>
              <a:tr h="454608">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H-3</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B1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XR</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醫學培訓系統</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(2/2)</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陳建任</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生醫所</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機械</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電光</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資通</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服科</a:t>
                      </a:r>
                      <a:endPar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3,000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3,000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2,500</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2,500</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11/05</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11/26</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749715982"/>
                  </a:ext>
                </a:extLst>
              </a:tr>
              <a:tr h="427332">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U-1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A1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3D</a:t>
                      </a: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場景重建理解與數位雙生影像資料生成</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(1/2)</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洪筠緯</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資通所</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生醫</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a:t>
                      </a:r>
                    </a:p>
                    <a:p>
                      <a:pPr algn="ctr"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中分院</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3,000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3,000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1,334</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1,334</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10/29</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endPar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12/18</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57966737"/>
                  </a:ext>
                </a:extLst>
              </a:tr>
              <a:tr h="295495">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H-4</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T1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模型合併與模型安全共享技術</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(1/1)</a:t>
                      </a:r>
                      <a:endPar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zh-TW"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范士展</a:t>
                      </a:r>
                      <a:endPar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fontAlgn="ctr" latinLnBrk="0" hangingPunct="1"/>
                      <a:r>
                        <a:rPr lang="zh-TW" altLang="en-US" sz="1200" b="1" i="0" u="none" strike="noStrike" kern="1200" dirty="0">
                          <a:solidFill>
                            <a:srgbClr val="0000FF"/>
                          </a:solidFill>
                          <a:effectLst/>
                          <a:latin typeface="微軟正黑體" panose="020B0604030504040204" pitchFamily="34" charset="-120"/>
                          <a:ea typeface="微軟正黑體" panose="020B0604030504040204" pitchFamily="34" charset="-120"/>
                          <a:cs typeface="+mn-cs"/>
                        </a:rPr>
                        <a:t>資通所</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量測</a:t>
                      </a: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a:t>
                      </a:r>
                    </a:p>
                    <a:p>
                      <a:pPr algn="ctr" fontAlgn="ctr"/>
                      <a:r>
                        <a:rPr lang="zh-TW" altLang="en-US" sz="1200" b="1" i="0" u="none" strike="noStrike" dirty="0">
                          <a:solidFill>
                            <a:srgbClr val="0000FF"/>
                          </a:solidFill>
                          <a:effectLst/>
                          <a:latin typeface="微軟正黑體" panose="020B0604030504040204" pitchFamily="34" charset="-120"/>
                          <a:ea typeface="微軟正黑體" panose="020B0604030504040204" pitchFamily="34" charset="-120"/>
                        </a:rPr>
                        <a:t>服科</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4,000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4,000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3,000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FF"/>
                          </a:solidFill>
                          <a:effectLst/>
                          <a:latin typeface="微軟正黑體" panose="020B0604030504040204" pitchFamily="34" charset="-120"/>
                          <a:ea typeface="微軟正黑體" panose="020B0604030504040204" pitchFamily="34" charset="-120"/>
                        </a:rPr>
                        <a:t>3,000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10/16</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會議審通過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12/23</a:t>
                      </a:r>
                      <a:r>
                        <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rPr>
                        <a:t>會議審通過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023101526"/>
                  </a:ext>
                </a:extLst>
              </a:tr>
              <a:tr h="362344">
                <a:tc gridSpan="6">
                  <a:txBody>
                    <a:bodyPr/>
                    <a:lstStyle/>
                    <a:p>
                      <a:pPr algn="l"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114</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年  </a:t>
                      </a:r>
                      <a:r>
                        <a:rPr lang="zh-TW" altLang="en-US" sz="1200" b="1" dirty="0">
                          <a:latin typeface="微軟正黑體" panose="020B0604030504040204" pitchFamily="34" charset="-120"/>
                          <a:ea typeface="微軟正黑體" panose="020B0604030504040204" pitchFamily="34" charset="-120"/>
                        </a:rPr>
                        <a:t>提案</a:t>
                      </a:r>
                      <a:r>
                        <a:rPr lang="en-US" altLang="zh-TW" sz="1200" b="1" dirty="0">
                          <a:latin typeface="微軟正黑體" panose="020B0604030504040204" pitchFamily="34" charset="-120"/>
                          <a:ea typeface="微軟正黑體" panose="020B0604030504040204" pitchFamily="34" charset="-120"/>
                        </a:rPr>
                        <a:t>6</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主辦</a:t>
                      </a:r>
                      <a:r>
                        <a:rPr lang="en-US" altLang="zh-TW" sz="1200" b="1" dirty="0">
                          <a:latin typeface="微軟正黑體" panose="020B0604030504040204" pitchFamily="34" charset="-120"/>
                          <a:ea typeface="微軟正黑體" panose="020B0604030504040204" pitchFamily="34" charset="-120"/>
                        </a:rPr>
                        <a:t>3</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協辦</a:t>
                      </a:r>
                      <a:r>
                        <a:rPr lang="en-US" altLang="zh-TW" sz="1200" b="1" dirty="0">
                          <a:latin typeface="微軟正黑體" panose="020B0604030504040204" pitchFamily="34" charset="-120"/>
                          <a:ea typeface="微軟正黑體" panose="020B0604030504040204" pitchFamily="34" charset="-120"/>
                        </a:rPr>
                        <a:t>3</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，預計通過</a:t>
                      </a:r>
                      <a:r>
                        <a:rPr lang="en-US" altLang="zh-TW" sz="1200" b="1" dirty="0">
                          <a:latin typeface="微軟正黑體" panose="020B0604030504040204" pitchFamily="34" charset="-120"/>
                          <a:ea typeface="微軟正黑體" panose="020B0604030504040204" pitchFamily="34" charset="-120"/>
                        </a:rPr>
                        <a:t>5</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主辦</a:t>
                      </a:r>
                      <a:r>
                        <a:rPr lang="en-US" altLang="zh-TW" sz="1200" b="1" dirty="0">
                          <a:latin typeface="微軟正黑體" panose="020B0604030504040204" pitchFamily="34" charset="-120"/>
                          <a:ea typeface="微軟正黑體" panose="020B0604030504040204" pitchFamily="34" charset="-120"/>
                        </a:rPr>
                        <a:t>2</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協辦</a:t>
                      </a:r>
                      <a:r>
                        <a:rPr lang="en-US" altLang="zh-TW" sz="1200" b="1" dirty="0">
                          <a:latin typeface="微軟正黑體" panose="020B0604030504040204" pitchFamily="34" charset="-120"/>
                          <a:ea typeface="微軟正黑體" panose="020B0604030504040204" pitchFamily="34" charset="-120"/>
                        </a:rPr>
                        <a:t>3</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43,000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43,000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15,278</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15,278</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1623889116"/>
                  </a:ext>
                </a:extLst>
              </a:tr>
              <a:tr h="362344">
                <a:tc gridSpan="6">
                  <a:txBody>
                    <a:bodyPr/>
                    <a:lstStyle/>
                    <a:p>
                      <a:pPr algn="l"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113</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年  </a:t>
                      </a:r>
                      <a:r>
                        <a:rPr lang="zh-TW" altLang="en-US" sz="1200" b="1" dirty="0">
                          <a:latin typeface="微軟正黑體" panose="020B0604030504040204" pitchFamily="34" charset="-120"/>
                          <a:ea typeface="微軟正黑體" panose="020B0604030504040204" pitchFamily="34" charset="-120"/>
                        </a:rPr>
                        <a:t>提案</a:t>
                      </a:r>
                      <a:r>
                        <a:rPr lang="en-US" altLang="zh-TW" sz="1200" b="1" dirty="0">
                          <a:latin typeface="微軟正黑體" panose="020B0604030504040204" pitchFamily="34" charset="-120"/>
                          <a:ea typeface="微軟正黑體" panose="020B0604030504040204" pitchFamily="34" charset="-120"/>
                        </a:rPr>
                        <a:t>6</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主辦</a:t>
                      </a:r>
                      <a:r>
                        <a:rPr lang="en-US" altLang="zh-TW" sz="1200" b="1" dirty="0">
                          <a:latin typeface="微軟正黑體" panose="020B0604030504040204" pitchFamily="34" charset="-120"/>
                          <a:ea typeface="微軟正黑體" panose="020B0604030504040204" pitchFamily="34" charset="-120"/>
                        </a:rPr>
                        <a:t>5</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協辦</a:t>
                      </a:r>
                      <a:r>
                        <a:rPr lang="en-US" altLang="zh-TW" sz="1200" b="1" dirty="0">
                          <a:latin typeface="微軟正黑體" panose="020B0604030504040204" pitchFamily="34" charset="-120"/>
                          <a:ea typeface="微軟正黑體" panose="020B0604030504040204" pitchFamily="34" charset="-120"/>
                        </a:rPr>
                        <a:t>1</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，預計通過</a:t>
                      </a:r>
                      <a:r>
                        <a:rPr lang="en-US" altLang="zh-TW" sz="1200" b="1" dirty="0">
                          <a:latin typeface="微軟正黑體" panose="020B0604030504040204" pitchFamily="34" charset="-120"/>
                          <a:ea typeface="微軟正黑體" panose="020B0604030504040204" pitchFamily="34" charset="-120"/>
                        </a:rPr>
                        <a:t>3</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主辦</a:t>
                      </a:r>
                      <a:r>
                        <a:rPr lang="en-US" altLang="zh-TW" sz="1200" b="1" dirty="0">
                          <a:latin typeface="微軟正黑體" panose="020B0604030504040204" pitchFamily="34" charset="-120"/>
                          <a:ea typeface="微軟正黑體" panose="020B0604030504040204" pitchFamily="34" charset="-120"/>
                        </a:rPr>
                        <a:t>2</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協辦</a:t>
                      </a:r>
                      <a:r>
                        <a:rPr lang="en-US" altLang="zh-TW" sz="1200" b="1" dirty="0">
                          <a:latin typeface="微軟正黑體" panose="020B0604030504040204" pitchFamily="34" charset="-120"/>
                          <a:ea typeface="微軟正黑體" panose="020B0604030504040204" pitchFamily="34" charset="-120"/>
                        </a:rPr>
                        <a:t>1</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 </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52,500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52,500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r" defTabSz="914400" rtl="0" eaLnBrk="1" fontAlgn="ctr" latinLnBrk="0" hangingPunct="1"/>
                      <a:r>
                        <a:rPr lang="en-US" altLang="zh-TW" sz="12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15,906</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2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 </a:t>
                      </a:r>
                      <a:r>
                        <a:rPr lang="en-US" altLang="zh-TW" sz="1200" b="1"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15,906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ct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ctr"/>
                      <a:endPar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672689863"/>
                  </a:ext>
                </a:extLst>
              </a:tr>
            </a:tbl>
          </a:graphicData>
        </a:graphic>
      </p:graphicFrame>
      <p:sp>
        <p:nvSpPr>
          <p:cNvPr id="3" name="投影片編號版面配置區 2">
            <a:extLst>
              <a:ext uri="{FF2B5EF4-FFF2-40B4-BE49-F238E27FC236}">
                <a16:creationId xmlns:a16="http://schemas.microsoft.com/office/drawing/2014/main" id="{434EDB35-4DE2-4DA8-AAB5-6CC80BFD7DD8}"/>
              </a:ext>
            </a:extLst>
          </p:cNvPr>
          <p:cNvSpPr>
            <a:spLocks noGrp="1"/>
          </p:cNvSpPr>
          <p:nvPr>
            <p:ph type="sldNum" sz="quarter" idx="10"/>
          </p:nvPr>
        </p:nvSpPr>
        <p:spPr/>
        <p:txBody>
          <a:bodyPr/>
          <a:lstStyle/>
          <a:p>
            <a:pPr>
              <a:defRPr/>
            </a:pPr>
            <a:fld id="{1A71FFAD-F905-4792-971B-681FA4F61CA8}" type="slidenum">
              <a:rPr lang="en-US" altLang="zh-TW" smtClean="0"/>
              <a:pPr>
                <a:defRPr/>
              </a:pPr>
              <a:t>8</a:t>
            </a:fld>
            <a:endParaRPr lang="en-US" altLang="zh-TW"/>
          </a:p>
        </p:txBody>
      </p:sp>
    </p:spTree>
    <p:extLst>
      <p:ext uri="{BB962C8B-B14F-4D97-AF65-F5344CB8AC3E}">
        <p14:creationId xmlns:p14="http://schemas.microsoft.com/office/powerpoint/2010/main" val="408370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A88F42C8-0C23-418A-B424-4DDBCCE5DB94}"/>
              </a:ext>
            </a:extLst>
          </p:cNvPr>
          <p:cNvGraphicFramePr>
            <a:graphicFrameLocks noGrp="1"/>
          </p:cNvGraphicFramePr>
          <p:nvPr/>
        </p:nvGraphicFramePr>
        <p:xfrm>
          <a:off x="127810" y="2595815"/>
          <a:ext cx="11936380" cy="3600704"/>
        </p:xfrm>
        <a:graphic>
          <a:graphicData uri="http://schemas.openxmlformats.org/drawingml/2006/table">
            <a:tbl>
              <a:tblPr/>
              <a:tblGrid>
                <a:gridCol w="504000">
                  <a:extLst>
                    <a:ext uri="{9D8B030D-6E8A-4147-A177-3AD203B41FA5}">
                      <a16:colId xmlns:a16="http://schemas.microsoft.com/office/drawing/2014/main" val="2502143521"/>
                    </a:ext>
                  </a:extLst>
                </a:gridCol>
                <a:gridCol w="565782">
                  <a:extLst>
                    <a:ext uri="{9D8B030D-6E8A-4147-A177-3AD203B41FA5}">
                      <a16:colId xmlns:a16="http://schemas.microsoft.com/office/drawing/2014/main" val="3194888769"/>
                    </a:ext>
                  </a:extLst>
                </a:gridCol>
                <a:gridCol w="2162043">
                  <a:extLst>
                    <a:ext uri="{9D8B030D-6E8A-4147-A177-3AD203B41FA5}">
                      <a16:colId xmlns:a16="http://schemas.microsoft.com/office/drawing/2014/main" val="4041613842"/>
                    </a:ext>
                  </a:extLst>
                </a:gridCol>
                <a:gridCol w="506596">
                  <a:extLst>
                    <a:ext uri="{9D8B030D-6E8A-4147-A177-3AD203B41FA5}">
                      <a16:colId xmlns:a16="http://schemas.microsoft.com/office/drawing/2014/main" val="1134677725"/>
                    </a:ext>
                  </a:extLst>
                </a:gridCol>
                <a:gridCol w="633245">
                  <a:extLst>
                    <a:ext uri="{9D8B030D-6E8A-4147-A177-3AD203B41FA5}">
                      <a16:colId xmlns:a16="http://schemas.microsoft.com/office/drawing/2014/main" val="2439855184"/>
                    </a:ext>
                  </a:extLst>
                </a:gridCol>
                <a:gridCol w="652729">
                  <a:extLst>
                    <a:ext uri="{9D8B030D-6E8A-4147-A177-3AD203B41FA5}">
                      <a16:colId xmlns:a16="http://schemas.microsoft.com/office/drawing/2014/main" val="3899025942"/>
                    </a:ext>
                  </a:extLst>
                </a:gridCol>
                <a:gridCol w="604019">
                  <a:extLst>
                    <a:ext uri="{9D8B030D-6E8A-4147-A177-3AD203B41FA5}">
                      <a16:colId xmlns:a16="http://schemas.microsoft.com/office/drawing/2014/main" val="433077048"/>
                    </a:ext>
                  </a:extLst>
                </a:gridCol>
                <a:gridCol w="642987">
                  <a:extLst>
                    <a:ext uri="{9D8B030D-6E8A-4147-A177-3AD203B41FA5}">
                      <a16:colId xmlns:a16="http://schemas.microsoft.com/office/drawing/2014/main" val="4182242080"/>
                    </a:ext>
                  </a:extLst>
                </a:gridCol>
                <a:gridCol w="675183">
                  <a:extLst>
                    <a:ext uri="{9D8B030D-6E8A-4147-A177-3AD203B41FA5}">
                      <a16:colId xmlns:a16="http://schemas.microsoft.com/office/drawing/2014/main" val="4043451433"/>
                    </a:ext>
                  </a:extLst>
                </a:gridCol>
                <a:gridCol w="571822">
                  <a:extLst>
                    <a:ext uri="{9D8B030D-6E8A-4147-A177-3AD203B41FA5}">
                      <a16:colId xmlns:a16="http://schemas.microsoft.com/office/drawing/2014/main" val="2131664655"/>
                    </a:ext>
                  </a:extLst>
                </a:gridCol>
                <a:gridCol w="642987">
                  <a:extLst>
                    <a:ext uri="{9D8B030D-6E8A-4147-A177-3AD203B41FA5}">
                      <a16:colId xmlns:a16="http://schemas.microsoft.com/office/drawing/2014/main" val="3549859324"/>
                    </a:ext>
                  </a:extLst>
                </a:gridCol>
                <a:gridCol w="642987">
                  <a:extLst>
                    <a:ext uri="{9D8B030D-6E8A-4147-A177-3AD203B41FA5}">
                      <a16:colId xmlns:a16="http://schemas.microsoft.com/office/drawing/2014/main" val="2494349979"/>
                    </a:ext>
                  </a:extLst>
                </a:gridCol>
                <a:gridCol w="1440000">
                  <a:extLst>
                    <a:ext uri="{9D8B030D-6E8A-4147-A177-3AD203B41FA5}">
                      <a16:colId xmlns:a16="http://schemas.microsoft.com/office/drawing/2014/main" val="3766809437"/>
                    </a:ext>
                  </a:extLst>
                </a:gridCol>
                <a:gridCol w="1692000">
                  <a:extLst>
                    <a:ext uri="{9D8B030D-6E8A-4147-A177-3AD203B41FA5}">
                      <a16:colId xmlns:a16="http://schemas.microsoft.com/office/drawing/2014/main" val="3527839633"/>
                    </a:ext>
                  </a:extLst>
                </a:gridCol>
              </a:tblGrid>
              <a:tr h="218397">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組別</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2035</a:t>
                      </a:r>
                      <a:b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b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次領域</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代碼</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題目</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暫定</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提案人</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主辦單位</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協辦單位</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gridSpan="3">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服科申請預算</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千元</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核定預算</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千元</a:t>
                      </a: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初審</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rowSpan="2">
                  <a:txBody>
                    <a:bodyPr/>
                    <a:lstStyle/>
                    <a:p>
                      <a:pPr algn="ctr"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複審</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410155771"/>
                  </a:ext>
                </a:extLst>
              </a:tr>
              <a:tr h="35459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院額度</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單位額度</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總預算</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院額度</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單位額度</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總預算</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08603856"/>
                  </a:ext>
                </a:extLst>
              </a:tr>
              <a:tr h="588606">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U-1</a:t>
                      </a:r>
                      <a:endParaRPr lang="en-US" sz="1200" b="1" i="0" u="none" strike="noStrike" dirty="0">
                        <a:solidFill>
                          <a:srgbClr val="3333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A3</a:t>
                      </a:r>
                      <a:endParaRPr lang="en-US" sz="1200" b="1" i="0" u="none" strike="noStrike" dirty="0">
                        <a:solidFill>
                          <a:srgbClr val="3333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蘭花物流運籌無人產儲服務</a:t>
                      </a: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(1/2)- </a:t>
                      </a:r>
                      <a:r>
                        <a:rPr lang="en-US" altLang="zh-TW" sz="1200" b="1" i="0" u="none" strike="noStrike" dirty="0" err="1">
                          <a:solidFill>
                            <a:srgbClr val="3333FF"/>
                          </a:solidFill>
                          <a:effectLst/>
                          <a:latin typeface="微軟正黑體" panose="020B0604030504040204" pitchFamily="34" charset="-120"/>
                          <a:ea typeface="微軟正黑體" panose="020B0604030504040204" pitchFamily="34" charset="-120"/>
                        </a:rPr>
                        <a:t>AIoT</a:t>
                      </a: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花卉分類與架梗機器人</a:t>
                      </a:r>
                      <a:endPar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陳慧娟</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服科</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南分院</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8,000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4,000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12,000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10/29</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endPar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chemeClr val="tx2">
                              <a:lumMod val="75000"/>
                              <a:lumOff val="25000"/>
                            </a:schemeClr>
                          </a:solidFill>
                          <a:effectLst/>
                          <a:latin typeface="微軟正黑體" panose="020B0604030504040204" pitchFamily="34" charset="-120"/>
                          <a:ea typeface="微軟正黑體" panose="020B0604030504040204" pitchFamily="34" charset="-120"/>
                          <a:cs typeface="+mn-cs"/>
                        </a:rPr>
                        <a:t>12/18</a:t>
                      </a:r>
                      <a:r>
                        <a:rPr lang="zh-TW" altLang="en-US" sz="1200" b="1" i="0" u="none" strike="noStrike" kern="1200" dirty="0">
                          <a:solidFill>
                            <a:schemeClr val="tx2">
                              <a:lumMod val="75000"/>
                              <a:lumOff val="25000"/>
                            </a:schemeClr>
                          </a:solidFill>
                          <a:effectLst/>
                          <a:latin typeface="微軟正黑體" panose="020B0604030504040204" pitchFamily="34" charset="-120"/>
                          <a:ea typeface="微軟正黑體" panose="020B0604030504040204" pitchFamily="34" charset="-120"/>
                          <a:cs typeface="+mn-cs"/>
                        </a:rPr>
                        <a:t>會議審未通過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2919582"/>
                  </a:ext>
                </a:extLst>
              </a:tr>
              <a:tr h="588606">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H-1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B2</a:t>
                      </a:r>
                      <a:endParaRPr lang="en-US" sz="1200" b="1" i="0" u="none" strike="noStrike" dirty="0">
                        <a:solidFill>
                          <a:srgbClr val="3333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巴金森氏症數位音樂節律刺激復能方案</a:t>
                      </a: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(2/2)</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蔡明杰</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服科</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材化所</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5,641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1,880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7,521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11/5</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chemeClr val="tx2">
                              <a:lumMod val="75000"/>
                              <a:lumOff val="25000"/>
                            </a:schemeClr>
                          </a:solidFill>
                          <a:effectLst/>
                          <a:latin typeface="微軟正黑體" panose="020B0604030504040204" pitchFamily="34" charset="-120"/>
                          <a:ea typeface="微軟正黑體" panose="020B0604030504040204" pitchFamily="34" charset="-120"/>
                          <a:cs typeface="+mn-cs"/>
                        </a:rPr>
                        <a:t>11/26</a:t>
                      </a:r>
                      <a:r>
                        <a:rPr lang="zh-TW" altLang="en-US" sz="1200" b="1" i="0" u="none" strike="noStrike" kern="1200" dirty="0">
                          <a:solidFill>
                            <a:schemeClr val="tx2">
                              <a:lumMod val="75000"/>
                              <a:lumOff val="25000"/>
                            </a:schemeClr>
                          </a:solidFill>
                          <a:effectLst/>
                          <a:latin typeface="微軟正黑體" panose="020B0604030504040204" pitchFamily="34" charset="-120"/>
                          <a:ea typeface="微軟正黑體" panose="020B0604030504040204" pitchFamily="34" charset="-120"/>
                          <a:cs typeface="+mn-cs"/>
                        </a:rPr>
                        <a:t>會議審未通過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501899"/>
                  </a:ext>
                </a:extLst>
              </a:tr>
              <a:tr h="572992">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U-2</a:t>
                      </a:r>
                      <a:endParaRPr lang="en-US" sz="1200" b="1" i="0" u="none" strike="noStrike" dirty="0">
                        <a:solidFill>
                          <a:srgbClr val="3333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D1</a:t>
                      </a:r>
                      <a:endParaRPr lang="en-US" sz="1200" b="1" i="0" u="none" strike="noStrike" dirty="0">
                        <a:solidFill>
                          <a:srgbClr val="3333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輕量化深度學習模型實現全天候無人機巡檢之大規模太陽能板缺陷即時偵測</a:t>
                      </a: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(1/2)</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羅國書</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服科</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量測中心</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4,541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2,960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7,501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chemeClr val="tx2">
                              <a:lumMod val="75000"/>
                              <a:lumOff val="25000"/>
                            </a:schemeClr>
                          </a:solidFill>
                          <a:effectLst/>
                          <a:latin typeface="微軟正黑體" panose="020B0604030504040204" pitchFamily="34" charset="-120"/>
                          <a:ea typeface="微軟正黑體" panose="020B0604030504040204" pitchFamily="34" charset="-120"/>
                          <a:cs typeface="+mn-cs"/>
                        </a:rPr>
                        <a:t>11/4</a:t>
                      </a:r>
                      <a:r>
                        <a:rPr lang="zh-TW" altLang="en-US" sz="1200" b="1" i="0" u="none" strike="noStrike" kern="1200" dirty="0">
                          <a:solidFill>
                            <a:schemeClr val="tx2">
                              <a:lumMod val="75000"/>
                              <a:lumOff val="25000"/>
                            </a:schemeClr>
                          </a:solidFill>
                          <a:effectLst/>
                          <a:latin typeface="微軟正黑體" panose="020B0604030504040204" pitchFamily="34" charset="-120"/>
                          <a:ea typeface="微軟正黑體" panose="020B0604030504040204" pitchFamily="34" charset="-120"/>
                          <a:cs typeface="+mn-cs"/>
                        </a:rPr>
                        <a:t>會議審未通過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zh-TW" altLang="en-US" sz="1200" b="0" i="0" u="none" strike="noStrike" dirty="0">
                        <a:solidFill>
                          <a:srgbClr val="3333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1559101613"/>
                  </a:ext>
                </a:extLst>
              </a:tr>
              <a:tr h="588606">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S-1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3333FF"/>
                          </a:solidFill>
                          <a:effectLst/>
                          <a:latin typeface="微軟正黑體" panose="020B0604030504040204" pitchFamily="34" charset="-120"/>
                          <a:ea typeface="微軟正黑體" panose="020B0604030504040204" pitchFamily="34" charset="-120"/>
                        </a:rPr>
                        <a:t>B1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l"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體內消化道多臂協作醫療機器人技術</a:t>
                      </a: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(1/2)</a:t>
                      </a:r>
                      <a:endPar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沈志聰</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機械所</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生醫所</a:t>
                      </a: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a:t>
                      </a:r>
                    </a:p>
                    <a:p>
                      <a:pPr algn="ctr" fontAlgn="ctr"/>
                      <a:r>
                        <a:rPr lang="zh-TW" altLang="en-US" sz="1200" b="1" i="0" u="none" strike="noStrike" dirty="0">
                          <a:solidFill>
                            <a:srgbClr val="3333FF"/>
                          </a:solidFill>
                          <a:effectLst/>
                          <a:latin typeface="微軟正黑體" panose="020B0604030504040204" pitchFamily="34" charset="-120"/>
                          <a:ea typeface="微軟正黑體" panose="020B0604030504040204" pitchFamily="34" charset="-120"/>
                        </a:rPr>
                        <a:t>服科</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1,818</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2,000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3,818</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1,818</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2,000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r" fontAlgn="ctr"/>
                      <a:r>
                        <a:rPr lang="en-US" altLang="zh-TW" sz="1200" b="1" i="0" u="none" strike="noStrike" dirty="0">
                          <a:solidFill>
                            <a:srgbClr val="3333FF"/>
                          </a:solidFill>
                          <a:effectLst/>
                          <a:latin typeface="微軟正黑體" panose="020B0604030504040204" pitchFamily="34" charset="-120"/>
                          <a:ea typeface="微軟正黑體" panose="020B0604030504040204" pitchFamily="34" charset="-120"/>
                        </a:rPr>
                        <a:t>3,818</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C00000"/>
                          </a:solidFill>
                          <a:effectLst/>
                          <a:latin typeface="微軟正黑體" panose="020B0604030504040204" pitchFamily="34" charset="-120"/>
                          <a:ea typeface="微軟正黑體" panose="020B0604030504040204" pitchFamily="34" charset="-120"/>
                        </a:rPr>
                        <a:t>11/5</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endParaRPr lang="zh-TW" altLang="en-US" sz="1200" b="1" i="0" u="none" strike="noStrike" dirty="0">
                        <a:solidFill>
                          <a:srgbClr val="C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11/26</a:t>
                      </a:r>
                      <a:r>
                        <a:rPr lang="zh-TW" altLang="en-US" sz="1200" b="1" i="0" u="none" strike="noStrike" kern="1200" dirty="0">
                          <a:solidFill>
                            <a:srgbClr val="C00000"/>
                          </a:solidFill>
                          <a:effectLst/>
                          <a:latin typeface="微軟正黑體" panose="020B0604030504040204" pitchFamily="34" charset="-120"/>
                          <a:ea typeface="微軟正黑體" panose="020B0604030504040204" pitchFamily="34" charset="-120"/>
                          <a:cs typeface="+mn-cs"/>
                        </a:rPr>
                        <a:t>會議審通過</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3085920286"/>
                  </a:ext>
                </a:extLst>
              </a:tr>
              <a:tr h="344451">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114</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年      </a:t>
                      </a:r>
                      <a:r>
                        <a:rPr lang="zh-TW" altLang="en-US" sz="1200" b="1" dirty="0">
                          <a:latin typeface="微軟正黑體" panose="020B0604030504040204" pitchFamily="34" charset="-120"/>
                          <a:ea typeface="微軟正黑體" panose="020B0604030504040204" pitchFamily="34" charset="-120"/>
                        </a:rPr>
                        <a:t>提案</a:t>
                      </a:r>
                      <a:r>
                        <a:rPr lang="en-US" altLang="zh-TW" sz="1200" b="1" dirty="0">
                          <a:latin typeface="微軟正黑體" panose="020B0604030504040204" pitchFamily="34" charset="-120"/>
                          <a:ea typeface="微軟正黑體" panose="020B0604030504040204" pitchFamily="34" charset="-120"/>
                        </a:rPr>
                        <a:t>4</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主辦</a:t>
                      </a:r>
                      <a:r>
                        <a:rPr lang="en-US" altLang="zh-TW" sz="1200" b="1" dirty="0">
                          <a:latin typeface="微軟正黑體" panose="020B0604030504040204" pitchFamily="34" charset="-120"/>
                          <a:ea typeface="微軟正黑體" panose="020B0604030504040204" pitchFamily="34" charset="-120"/>
                        </a:rPr>
                        <a:t>3</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協辦</a:t>
                      </a:r>
                      <a:r>
                        <a:rPr lang="en-US" altLang="zh-TW" sz="1200" b="1" dirty="0">
                          <a:latin typeface="微軟正黑體" panose="020B0604030504040204" pitchFamily="34" charset="-120"/>
                          <a:ea typeface="微軟正黑體" panose="020B0604030504040204" pitchFamily="34" charset="-120"/>
                        </a:rPr>
                        <a:t>1</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，通過</a:t>
                      </a:r>
                      <a:r>
                        <a:rPr lang="en-US" altLang="zh-TW" sz="1200" b="1" dirty="0">
                          <a:latin typeface="微軟正黑體" panose="020B0604030504040204" pitchFamily="34" charset="-120"/>
                          <a:ea typeface="微軟正黑體" panose="020B0604030504040204" pitchFamily="34" charset="-120"/>
                        </a:rPr>
                        <a:t>1</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主辦</a:t>
                      </a:r>
                      <a:r>
                        <a:rPr lang="en-US" altLang="zh-TW" sz="1200" b="1" dirty="0">
                          <a:latin typeface="微軟正黑體" panose="020B0604030504040204" pitchFamily="34" charset="-120"/>
                          <a:ea typeface="微軟正黑體" panose="020B0604030504040204" pitchFamily="34" charset="-120"/>
                        </a:rPr>
                        <a:t>0</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協辦</a:t>
                      </a:r>
                      <a:r>
                        <a:rPr lang="en-US" altLang="zh-TW" sz="1200" b="1" dirty="0">
                          <a:latin typeface="微軟正黑體" panose="020B0604030504040204" pitchFamily="34" charset="-120"/>
                          <a:ea typeface="微軟正黑體" panose="020B0604030504040204" pitchFamily="34" charset="-120"/>
                        </a:rPr>
                        <a:t>1</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20,000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10,840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30,840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1,818</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ct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2,000</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r" fontAlgn="ct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3,818</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l"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a:txBody>
                    <a:bodyPr/>
                    <a:lstStyle/>
                    <a:p>
                      <a:pPr algn="l" fontAlgn="ctr"/>
                      <a:endPar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extLst>
                  <a:ext uri="{0D108BD9-81ED-4DB2-BD59-A6C34878D82A}">
                    <a16:rowId xmlns:a16="http://schemas.microsoft.com/office/drawing/2014/main" val="3991279900"/>
                  </a:ext>
                </a:extLst>
              </a:tr>
              <a:tr h="344451">
                <a:tc gridSpan="6">
                  <a:txBody>
                    <a:bodyPr/>
                    <a:lstStyle/>
                    <a:p>
                      <a:pPr algn="l"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113</a:t>
                      </a: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年      </a:t>
                      </a:r>
                      <a:r>
                        <a:rPr lang="zh-TW" altLang="en-US" sz="1200" b="1" dirty="0">
                          <a:latin typeface="微軟正黑體" panose="020B0604030504040204" pitchFamily="34" charset="-120"/>
                          <a:ea typeface="微軟正黑體" panose="020B0604030504040204" pitchFamily="34" charset="-120"/>
                        </a:rPr>
                        <a:t>提案</a:t>
                      </a:r>
                      <a:r>
                        <a:rPr lang="en-US" altLang="zh-TW" sz="1200" b="1" dirty="0">
                          <a:latin typeface="微軟正黑體" panose="020B0604030504040204" pitchFamily="34" charset="-120"/>
                          <a:ea typeface="微軟正黑體" panose="020B0604030504040204" pitchFamily="34" charset="-120"/>
                        </a:rPr>
                        <a:t>4</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主辦</a:t>
                      </a:r>
                      <a:r>
                        <a:rPr lang="en-US" altLang="zh-TW" sz="1200" b="1" dirty="0">
                          <a:latin typeface="微軟正黑體" panose="020B0604030504040204" pitchFamily="34" charset="-120"/>
                          <a:ea typeface="微軟正黑體" panose="020B0604030504040204" pitchFamily="34" charset="-120"/>
                        </a:rPr>
                        <a:t>3</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協辦</a:t>
                      </a:r>
                      <a:r>
                        <a:rPr lang="en-US" altLang="zh-TW" sz="1200" b="1" dirty="0">
                          <a:latin typeface="微軟正黑體" panose="020B0604030504040204" pitchFamily="34" charset="-120"/>
                          <a:ea typeface="微軟正黑體" panose="020B0604030504040204" pitchFamily="34" charset="-120"/>
                        </a:rPr>
                        <a:t>1</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，通過</a:t>
                      </a:r>
                      <a:r>
                        <a:rPr lang="en-US" altLang="zh-TW" sz="1200" b="1" dirty="0">
                          <a:latin typeface="微軟正黑體" panose="020B0604030504040204" pitchFamily="34" charset="-120"/>
                          <a:ea typeface="微軟正黑體" panose="020B0604030504040204" pitchFamily="34" charset="-120"/>
                        </a:rPr>
                        <a:t>1</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主辦</a:t>
                      </a:r>
                      <a:r>
                        <a:rPr lang="en-US" altLang="zh-TW" sz="1200" b="1" dirty="0">
                          <a:latin typeface="微軟正黑體" panose="020B0604030504040204" pitchFamily="34" charset="-120"/>
                          <a:ea typeface="微軟正黑體" panose="020B0604030504040204" pitchFamily="34" charset="-120"/>
                        </a:rPr>
                        <a:t>1</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協辦</a:t>
                      </a:r>
                      <a:r>
                        <a:rPr lang="en-US" altLang="zh-TW" sz="1200" b="1" dirty="0">
                          <a:latin typeface="微軟正黑體" panose="020B0604030504040204" pitchFamily="34" charset="-120"/>
                          <a:ea typeface="微軟正黑體" panose="020B0604030504040204" pitchFamily="34" charset="-120"/>
                        </a:rPr>
                        <a:t>0</a:t>
                      </a:r>
                      <a:r>
                        <a:rPr lang="zh-TW" altLang="en-US" sz="1200" b="1" dirty="0">
                          <a:latin typeface="微軟正黑體" panose="020B0604030504040204" pitchFamily="34" charset="-120"/>
                          <a:ea typeface="微軟正黑體" panose="020B0604030504040204" pitchFamily="34" charset="-120"/>
                        </a:rPr>
                        <a:t>案</a:t>
                      </a:r>
                      <a:r>
                        <a:rPr lang="en-US" altLang="zh-TW" sz="1200" b="1" dirty="0">
                          <a:latin typeface="微軟正黑體" panose="020B0604030504040204" pitchFamily="34" charset="-120"/>
                          <a:ea typeface="微軟正黑體" panose="020B0604030504040204" pitchFamily="34" charset="-120"/>
                        </a:rPr>
                        <a:t>)</a:t>
                      </a:r>
                      <a:endPar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30,000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ctr"/>
                      <a:r>
                        <a:rPr lang="zh-TW" altLang="en-US" sz="1200" b="1" i="0" u="none" strike="noStrike" dirty="0">
                          <a:solidFill>
                            <a:srgbClr val="000000"/>
                          </a:solidFill>
                          <a:effectLst/>
                          <a:latin typeface="微軟正黑體" panose="020B0604030504040204" pitchFamily="34" charset="-120"/>
                          <a:ea typeface="微軟正黑體" panose="020B0604030504040204" pitchFamily="34" charset="-120"/>
                        </a:rPr>
                        <a:t>   </a:t>
                      </a: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20,000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50,000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ct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    </a:t>
                      </a: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6,827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ct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      </a:t>
                      </a: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5,364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r" fontAlgn="ctr"/>
                      <a:r>
                        <a:rPr lang="zh-TW" altLang="en-US" sz="1200" b="1" i="0" u="none" strike="noStrike" dirty="0">
                          <a:solidFill>
                            <a:schemeClr val="tx1"/>
                          </a:solidFill>
                          <a:effectLst/>
                          <a:latin typeface="微軟正黑體" panose="020B0604030504040204" pitchFamily="34" charset="-120"/>
                          <a:ea typeface="微軟正黑體" panose="020B0604030504040204" pitchFamily="34" charset="-120"/>
                        </a:rPr>
                        <a:t>  </a:t>
                      </a:r>
                      <a:r>
                        <a:rPr lang="en-US" altLang="zh-TW" sz="1200" b="1" i="0" u="none" strike="noStrike" dirty="0">
                          <a:solidFill>
                            <a:schemeClr val="tx1"/>
                          </a:solidFill>
                          <a:effectLst/>
                          <a:latin typeface="微軟正黑體" panose="020B0604030504040204" pitchFamily="34" charset="-120"/>
                          <a:ea typeface="微軟正黑體" panose="020B0604030504040204" pitchFamily="34" charset="-120"/>
                        </a:rPr>
                        <a:t>12,191</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fontAlgn="ctr"/>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546" marR="4546" marT="45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4219887041"/>
                  </a:ext>
                </a:extLst>
              </a:tr>
            </a:tbl>
          </a:graphicData>
        </a:graphic>
      </p:graphicFrame>
      <p:sp>
        <p:nvSpPr>
          <p:cNvPr id="4" name="標題 3">
            <a:extLst>
              <a:ext uri="{FF2B5EF4-FFF2-40B4-BE49-F238E27FC236}">
                <a16:creationId xmlns:a16="http://schemas.microsoft.com/office/drawing/2014/main" id="{2C33DEC3-DDFA-40D4-A804-D88A6054D334}"/>
              </a:ext>
            </a:extLst>
          </p:cNvPr>
          <p:cNvSpPr>
            <a:spLocks noGrp="1"/>
          </p:cNvSpPr>
          <p:nvPr>
            <p:ph type="title"/>
          </p:nvPr>
        </p:nvSpPr>
        <p:spPr/>
        <p:txBody>
          <a:bodyPr/>
          <a:lstStyle/>
          <a:p>
            <a:pPr algn="ctr"/>
            <a:r>
              <a:rPr lang="en-US" altLang="zh-TW" b="1" dirty="0">
                <a:solidFill>
                  <a:srgbClr val="00B1B3"/>
                </a:solidFill>
                <a:latin typeface="微軟正黑體"/>
              </a:rPr>
              <a:t>FY114</a:t>
            </a:r>
            <a:r>
              <a:rPr lang="zh-TW" altLang="en-US" b="1" dirty="0">
                <a:solidFill>
                  <a:srgbClr val="00B1B3"/>
                </a:solidFill>
                <a:latin typeface="微軟正黑體"/>
              </a:rPr>
              <a:t>院級</a:t>
            </a:r>
            <a:r>
              <a:rPr lang="zh-TW" altLang="en-US" b="1" dirty="0">
                <a:solidFill>
                  <a:srgbClr val="0070C0"/>
                </a:solidFill>
                <a:latin typeface="微軟正黑體"/>
              </a:rPr>
              <a:t>競爭型</a:t>
            </a:r>
            <a:r>
              <a:rPr lang="zh-TW" altLang="en-US" b="1" dirty="0">
                <a:solidFill>
                  <a:srgbClr val="00B1B3"/>
                </a:solidFill>
                <a:latin typeface="微軟正黑體"/>
              </a:rPr>
              <a:t>前瞻計畫過案分析</a:t>
            </a:r>
          </a:p>
        </p:txBody>
      </p:sp>
      <p:sp>
        <p:nvSpPr>
          <p:cNvPr id="5" name="矩形 4">
            <a:extLst>
              <a:ext uri="{FF2B5EF4-FFF2-40B4-BE49-F238E27FC236}">
                <a16:creationId xmlns:a16="http://schemas.microsoft.com/office/drawing/2014/main" id="{CF8D8144-9E42-4945-9A4E-49C0FF7F99C0}"/>
              </a:ext>
            </a:extLst>
          </p:cNvPr>
          <p:cNvSpPr/>
          <p:nvPr/>
        </p:nvSpPr>
        <p:spPr>
          <a:xfrm>
            <a:off x="360000" y="996075"/>
            <a:ext cx="11455685" cy="1269963"/>
          </a:xfrm>
          <a:prstGeom prst="rect">
            <a:avLst/>
          </a:prstGeom>
        </p:spPr>
        <p:txBody>
          <a:bodyPr wrap="square">
            <a:spAutoFit/>
          </a:bodyPr>
          <a:lstStyle/>
          <a:p>
            <a:pPr marL="457200" indent="-457200">
              <a:lnSpc>
                <a:spcPct val="114000"/>
              </a:lnSpc>
              <a:spcBef>
                <a:spcPts val="300"/>
              </a:spcBef>
              <a:spcAft>
                <a:spcPts val="300"/>
              </a:spcAft>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中心提案</a:t>
            </a:r>
            <a:r>
              <a:rPr lang="en-US" altLang="zh-TW" sz="2000" b="1" dirty="0">
                <a:latin typeface="微軟正黑體" panose="020B0604030504040204" pitchFamily="34" charset="-120"/>
                <a:ea typeface="微軟正黑體" panose="020B0604030504040204" pitchFamily="34" charset="-120"/>
              </a:rPr>
              <a:t>4</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主辦</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協辦</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，通過</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主辦</a:t>
            </a:r>
            <a:r>
              <a:rPr lang="en-US" altLang="zh-TW" sz="2000" b="1" dirty="0">
                <a:latin typeface="微軟正黑體" panose="020B0604030504040204" pitchFamily="34" charset="-120"/>
                <a:ea typeface="微軟正黑體" panose="020B0604030504040204" pitchFamily="34" charset="-120"/>
              </a:rPr>
              <a:t>0</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協辦</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案</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，過案率達</a:t>
            </a:r>
            <a:r>
              <a:rPr lang="en-US" altLang="zh-TW" sz="2000" b="1" u="sng" dirty="0">
                <a:solidFill>
                  <a:srgbClr val="2A928D"/>
                </a:solidFill>
                <a:latin typeface="微軟正黑體" panose="020B0604030504040204" pitchFamily="34" charset="-120"/>
                <a:ea typeface="微軟正黑體" panose="020B0604030504040204" pitchFamily="34" charset="-120"/>
              </a:rPr>
              <a:t>25%</a:t>
            </a:r>
            <a:endParaRPr lang="en-US" altLang="zh-TW" sz="2000" b="1" u="sng" dirty="0">
              <a:solidFill>
                <a:srgbClr val="009E47"/>
              </a:solidFill>
              <a:latin typeface="微軟正黑體" panose="020B0604030504040204" pitchFamily="34" charset="-120"/>
              <a:ea typeface="微軟正黑體" panose="020B0604030504040204" pitchFamily="34" charset="-120"/>
            </a:endParaRPr>
          </a:p>
          <a:p>
            <a:pPr marL="457200" indent="-457200">
              <a:lnSpc>
                <a:spcPct val="114000"/>
              </a:lnSpc>
              <a:spcBef>
                <a:spcPts val="300"/>
              </a:spcBef>
              <a:spcAft>
                <a:spcPts val="300"/>
              </a:spcAft>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申請總經費 </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30,840</a:t>
            </a:r>
            <a:r>
              <a:rPr lang="en-US" altLang="zh-TW" sz="2000" b="1" dirty="0">
                <a:latin typeface="微軟正黑體" panose="020B0604030504040204" pitchFamily="34" charset="-120"/>
                <a:ea typeface="微軟正黑體" panose="020B0604030504040204" pitchFamily="34" charset="-120"/>
              </a:rPr>
              <a:t>K (</a:t>
            </a:r>
            <a:r>
              <a:rPr lang="zh-TW" altLang="en-US" sz="2000" b="1" dirty="0">
                <a:latin typeface="微軟正黑體" panose="020B0604030504040204" pitchFamily="34" charset="-120"/>
                <a:ea typeface="微軟正黑體" panose="020B0604030504040204" pitchFamily="34" charset="-120"/>
              </a:rPr>
              <a:t>院補助 </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20,000</a:t>
            </a:r>
            <a:r>
              <a:rPr lang="en-US" altLang="zh-TW" sz="2000" b="1" dirty="0">
                <a:latin typeface="微軟正黑體" panose="020B0604030504040204" pitchFamily="34" charset="-120"/>
                <a:ea typeface="微軟正黑體" panose="020B0604030504040204" pitchFamily="34" charset="-120"/>
              </a:rPr>
              <a:t>K</a:t>
            </a:r>
            <a:r>
              <a:rPr lang="zh-TW" altLang="en-US" sz="2000" b="1" dirty="0">
                <a:latin typeface="微軟正黑體" panose="020B0604030504040204" pitchFamily="34" charset="-120"/>
                <a:ea typeface="微軟正黑體" panose="020B0604030504040204" pitchFamily="34" charset="-120"/>
              </a:rPr>
              <a:t>，單位 </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10,840</a:t>
            </a:r>
            <a:r>
              <a:rPr lang="en-US" altLang="zh-TW" sz="2000" b="1" dirty="0">
                <a:latin typeface="微軟正黑體" panose="020B0604030504040204" pitchFamily="34" charset="-120"/>
                <a:ea typeface="微軟正黑體" panose="020B0604030504040204" pitchFamily="34" charset="-120"/>
              </a:rPr>
              <a:t>K)</a:t>
            </a:r>
          </a:p>
          <a:p>
            <a:pPr marL="457200" indent="-457200">
              <a:lnSpc>
                <a:spcPct val="114000"/>
              </a:lnSpc>
              <a:spcBef>
                <a:spcPts val="300"/>
              </a:spcBef>
              <a:spcAft>
                <a:spcPts val="300"/>
              </a:spcAft>
              <a:buFont typeface="Wingdings" panose="05000000000000000000" pitchFamily="2" charset="2"/>
              <a:buChar char="l"/>
            </a:pPr>
            <a:r>
              <a:rPr lang="zh-TW" altLang="en-US" sz="2000" b="1" dirty="0">
                <a:latin typeface="微軟正黑體" panose="020B0604030504040204" pitchFamily="34" charset="-120"/>
                <a:ea typeface="微軟正黑體" panose="020B0604030504040204" pitchFamily="34" charset="-120"/>
              </a:rPr>
              <a:t>過案申請經費 </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3,818K</a:t>
            </a:r>
            <a:r>
              <a:rPr lang="en-US" altLang="zh-TW" sz="2000" b="1" dirty="0">
                <a:latin typeface="微軟正黑體" panose="020B0604030504040204" pitchFamily="34" charset="-120"/>
                <a:ea typeface="微軟正黑體" panose="020B0604030504040204" pitchFamily="34" charset="-120"/>
              </a:rPr>
              <a:t> (</a:t>
            </a:r>
            <a:r>
              <a:rPr lang="zh-TW" altLang="en-US" sz="2000" b="1" dirty="0">
                <a:highlight>
                  <a:srgbClr val="FFFF00"/>
                </a:highlight>
                <a:latin typeface="微軟正黑體" panose="020B0604030504040204" pitchFamily="34" charset="-120"/>
                <a:ea typeface="微軟正黑體" panose="020B0604030504040204" pitchFamily="34" charset="-120"/>
              </a:rPr>
              <a:t>院補助 </a:t>
            </a:r>
            <a:r>
              <a:rPr lang="en-US" altLang="zh-TW" sz="2000" b="1" u="sng" dirty="0">
                <a:solidFill>
                  <a:schemeClr val="accent5">
                    <a:lumMod val="50000"/>
                  </a:schemeClr>
                </a:solidFill>
                <a:highlight>
                  <a:srgbClr val="FFFF00"/>
                </a:highlight>
                <a:latin typeface="微軟正黑體" panose="020B0604030504040204" pitchFamily="34" charset="-120"/>
                <a:ea typeface="微軟正黑體" panose="020B0604030504040204" pitchFamily="34" charset="-120"/>
              </a:rPr>
              <a:t>1,818</a:t>
            </a:r>
            <a:r>
              <a:rPr lang="en-US" altLang="zh-TW" sz="2000" b="1" dirty="0">
                <a:highlight>
                  <a:srgbClr val="FFFF00"/>
                </a:highlight>
                <a:latin typeface="微軟正黑體" panose="020B0604030504040204" pitchFamily="34" charset="-120"/>
                <a:ea typeface="微軟正黑體" panose="020B0604030504040204" pitchFamily="34" charset="-120"/>
              </a:rPr>
              <a:t>K</a:t>
            </a:r>
            <a:r>
              <a:rPr lang="zh-TW" altLang="en-US" sz="2000" b="1" dirty="0">
                <a:latin typeface="微軟正黑體" panose="020B0604030504040204" pitchFamily="34" charset="-120"/>
                <a:ea typeface="微軟正黑體" panose="020B0604030504040204" pitchFamily="34" charset="-120"/>
              </a:rPr>
              <a:t>，單位款 </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2,000</a:t>
            </a:r>
            <a:r>
              <a:rPr lang="en-US" altLang="zh-TW" sz="2000" b="1" dirty="0">
                <a:latin typeface="微軟正黑體" panose="020B0604030504040204" pitchFamily="34" charset="-120"/>
                <a:ea typeface="微軟正黑體" panose="020B0604030504040204" pitchFamily="34" charset="-120"/>
              </a:rPr>
              <a:t>K)</a:t>
            </a:r>
            <a:r>
              <a:rPr lang="zh-TW" altLang="en-US" sz="2000" b="1" dirty="0">
                <a:latin typeface="微軟正黑體" panose="020B0604030504040204" pitchFamily="34" charset="-120"/>
                <a:ea typeface="微軟正黑體" panose="020B0604030504040204" pitchFamily="34" charset="-120"/>
              </a:rPr>
              <a:t>，院補助經費達成率為</a:t>
            </a:r>
            <a:r>
              <a:rPr lang="en-US" altLang="zh-TW" sz="2000" b="1" u="sng" dirty="0">
                <a:solidFill>
                  <a:schemeClr val="accent5">
                    <a:lumMod val="50000"/>
                  </a:schemeClr>
                </a:solidFill>
                <a:latin typeface="微軟正黑體" panose="020B0604030504040204" pitchFamily="34" charset="-120"/>
                <a:ea typeface="微軟正黑體" panose="020B0604030504040204" pitchFamily="34" charset="-120"/>
              </a:rPr>
              <a:t>9.09%</a:t>
            </a:r>
          </a:p>
        </p:txBody>
      </p:sp>
      <p:sp>
        <p:nvSpPr>
          <p:cNvPr id="2" name="投影片編號版面配置區 1">
            <a:extLst>
              <a:ext uri="{FF2B5EF4-FFF2-40B4-BE49-F238E27FC236}">
                <a16:creationId xmlns:a16="http://schemas.microsoft.com/office/drawing/2014/main" id="{C52B9E56-ACE6-4C55-81F4-D75C61F066BD}"/>
              </a:ext>
            </a:extLst>
          </p:cNvPr>
          <p:cNvSpPr>
            <a:spLocks noGrp="1"/>
          </p:cNvSpPr>
          <p:nvPr>
            <p:ph type="sldNum" sz="quarter" idx="10"/>
          </p:nvPr>
        </p:nvSpPr>
        <p:spPr/>
        <p:txBody>
          <a:bodyPr/>
          <a:lstStyle/>
          <a:p>
            <a:pPr>
              <a:defRPr/>
            </a:pPr>
            <a:fld id="{1A71FFAD-F905-4792-971B-681FA4F61CA8}" type="slidenum">
              <a:rPr lang="en-US" altLang="zh-TW" smtClean="0"/>
              <a:pPr>
                <a:defRPr/>
              </a:pPr>
              <a:t>9</a:t>
            </a:fld>
            <a:endParaRPr lang="en-US" altLang="zh-TW"/>
          </a:p>
        </p:txBody>
      </p:sp>
    </p:spTree>
    <p:extLst>
      <p:ext uri="{BB962C8B-B14F-4D97-AF65-F5344CB8AC3E}">
        <p14:creationId xmlns:p14="http://schemas.microsoft.com/office/powerpoint/2010/main" val="727278715"/>
      </p:ext>
    </p:extLst>
  </p:cSld>
  <p:clrMapOvr>
    <a:masterClrMapping/>
  </p:clrMapOvr>
</p:sld>
</file>

<file path=ppt/theme/theme1.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62_493 xmlns="b8aed4a6-ac34-40d8-b1d7-8aea5af98334" xsi:nil="true"/>
    <_x4e0b__x8f09__x526f__x672c_ xmlns="b8aed4a6-ac34-40d8-b1d7-8aea5af983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件" ma:contentTypeID="0x0101007F3432FD16F3A1449D501EC8CDE7FB1F" ma:contentTypeVersion="3" ma:contentTypeDescription="建立新的文件。" ma:contentTypeScope="" ma:versionID="b3f1642025d45c847b73c737ebcb38af">
  <xsd:schema xmlns:xsd="http://www.w3.org/2001/XMLSchema" xmlns:xs="http://www.w3.org/2001/XMLSchema" xmlns:p="http://schemas.microsoft.com/office/2006/metadata/properties" xmlns:ns2="b8aed4a6-ac34-40d8-b1d7-8aea5af98334" targetNamespace="http://schemas.microsoft.com/office/2006/metadata/properties" ma:root="true" ma:fieldsID="d6832a95031df36a955464a47fafedad" ns2:_="">
    <xsd:import namespace="b8aed4a6-ac34-40d8-b1d7-8aea5af98334"/>
    <xsd:element name="properties">
      <xsd:complexType>
        <xsd:sequence>
          <xsd:element name="documentManagement">
            <xsd:complexType>
              <xsd:all>
                <xsd:element ref="ns2:_x0062_493" minOccurs="0"/>
                <xsd:element ref="ns2:_x4e0b__x8f09__x526f__x672c_" minOccurs="0"/>
                <xsd:element ref="ns2:_x4e0b__x8f09__x526f__x672c__x003a__x8907__x88fd__x4f86__x6e9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ed4a6-ac34-40d8-b1d7-8aea5af98334" elementFormDefault="qualified">
    <xsd:import namespace="http://schemas.microsoft.com/office/2006/documentManagement/types"/>
    <xsd:import namespace="http://schemas.microsoft.com/office/infopath/2007/PartnerControls"/>
    <xsd:element name="_x0062_493" ma:index="8" nillable="true" ma:displayName="日期及時間" ma:internalName="_x0062_493">
      <xsd:simpleType>
        <xsd:restriction base="dms:DateTime"/>
      </xsd:simpleType>
    </xsd:element>
    <xsd:element name="_x4e0b__x8f09__x526f__x672c_" ma:index="9" nillable="true" ma:displayName="下載副本" ma:description="下載副本" ma:list="{b8aed4a6-ac34-40d8-b1d7-8aea5af98334}" ma:internalName="_x4e0b__x8f09__x526f__x672c_" ma:showField="Title">
      <xsd:simpleType>
        <xsd:restriction base="dms:Lookup"/>
      </xsd:simpleType>
    </xsd:element>
    <xsd:element name="_x4e0b__x8f09__x526f__x672c__x003a__x8907__x88fd__x4f86__x6e90_" ma:index="10" nillable="true" ma:displayName="下載副本:複製來源" ma:list="{b8aed4a6-ac34-40d8-b1d7-8aea5af98334}" ma:internalName="_x4e0b__x8f09__x526f__x672c__x003a__x8907__x88fd__x4f86__x6e90_" ma:readOnly="true" ma:showField="_CopySource" ma:web="8ca855e4-adfb-4fc0-8985-d3ee15689915">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AA183D-D885-41D3-86E9-B760FFF79582}">
  <ds:schemaRef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b8aed4a6-ac34-40d8-b1d7-8aea5af98334"/>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90CD233-8B03-4228-B51E-C8B17B934EF0}">
  <ds:schemaRefs>
    <ds:schemaRef ds:uri="http://schemas.microsoft.com/sharepoint/v3/contenttype/forms"/>
  </ds:schemaRefs>
</ds:datastoreItem>
</file>

<file path=customXml/itemProps3.xml><?xml version="1.0" encoding="utf-8"?>
<ds:datastoreItem xmlns:ds="http://schemas.openxmlformats.org/officeDocument/2006/customXml" ds:itemID="{5382950F-3934-4397-8E95-210301B28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ed4a6-ac34-40d8-b1d7-8aea5af98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20327</TotalTime>
  <Words>6954</Words>
  <Application>Microsoft Office PowerPoint</Application>
  <PresentationFormat>寬螢幕</PresentationFormat>
  <Paragraphs>1220</Paragraphs>
  <Slides>30</Slides>
  <Notes>2</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30</vt:i4>
      </vt:variant>
    </vt:vector>
  </HeadingPairs>
  <TitlesOfParts>
    <vt:vector size="39" baseType="lpstr">
      <vt:lpstr>微軟正黑體</vt:lpstr>
      <vt:lpstr>新細明體</vt:lpstr>
      <vt:lpstr>Arial</vt:lpstr>
      <vt:lpstr>Arial Narrow</vt:lpstr>
      <vt:lpstr>Calibri</vt:lpstr>
      <vt:lpstr>Times New Roman</vt:lpstr>
      <vt:lpstr>Wingdings</vt:lpstr>
      <vt:lpstr>簡報內頁</vt:lpstr>
      <vt:lpstr>1_簡報內頁</vt:lpstr>
      <vt:lpstr>FY114服科中心創新前瞻 計畫經費及過案分析 </vt:lpstr>
      <vt:lpstr>院級前瞻過案率及協辦計畫逐年下降之原因分析</vt:lpstr>
      <vt:lpstr>FY114院級主題型前瞻計畫過案分析</vt:lpstr>
      <vt:lpstr>FY114院級競爭型前瞻計畫過案分析</vt:lpstr>
      <vt:lpstr>Lesson learned：跨單位鏈結及跨組合作，提前布局規劃</vt:lpstr>
      <vt:lpstr>附件</vt:lpstr>
      <vt:lpstr>FY113-FY114前瞻計畫-院補助經費刪減 </vt:lpstr>
      <vt:lpstr>FY114院級主題型前瞻計畫過案分析</vt:lpstr>
      <vt:lpstr>FY114院級競爭型前瞻計畫過案分析</vt:lpstr>
      <vt:lpstr>(A領域) FY114院級前瞻-提案審查結果</vt:lpstr>
      <vt:lpstr>(B領域) FY114院級前瞻-提案審查結果</vt:lpstr>
      <vt:lpstr>(D領域) FY114院級前瞻-提案審查結果</vt:lpstr>
      <vt:lpstr>(T領域) FY114院級前瞻-提案審查結果</vt:lpstr>
      <vt:lpstr>(A領域) 主題型/FY114院級前瞻提案之審查意見(1/2)</vt:lpstr>
      <vt:lpstr>(A領域) 主題型/FY114院級前瞻提案之審查意見(2/2)</vt:lpstr>
      <vt:lpstr>(A領域) 競爭型/FY114院級前瞻提案之審查意見</vt:lpstr>
      <vt:lpstr>(B領域) 主題型/FY114院級前瞻提案之審查意見</vt:lpstr>
      <vt:lpstr>(B領域) 競爭型/FY114院級前瞻提案之審查意見</vt:lpstr>
      <vt:lpstr>(D領域) 主題型/FY114院級前瞻提案之審查意見(1/2)</vt:lpstr>
      <vt:lpstr>(D領域) 主題型/FY114院級前瞻提案之審查意見(2/2)</vt:lpstr>
      <vt:lpstr>(D領域) 競爭型/FY114院級前瞻提案之審查意見(1/2)</vt:lpstr>
      <vt:lpstr>(D領域) 競爭型/FY114院級前瞻提案之審查意見(2/2)</vt:lpstr>
      <vt:lpstr>參考資料</vt:lpstr>
      <vt:lpstr>Lesson learned：跨單位鏈結及跨組合作，提前布局規劃</vt:lpstr>
      <vt:lpstr>院級各類型計畫提案綜整表 (FY114)</vt:lpstr>
      <vt:lpstr>院級各類型計畫審查重點綜整表 (FY114)</vt:lpstr>
      <vt:lpstr>【2035技術策略與藍圖】研發主軸 </vt:lpstr>
      <vt:lpstr>【2035技術策略藍圖】領域主管及幕僚團隊</vt:lpstr>
      <vt:lpstr>PowerPoint 簡報</vt:lpstr>
      <vt:lpstr>PowerPoint 簡報</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ITRI投影片範本B</dc:title>
  <dc:creator>ITRI</dc:creator>
  <cp:keywords>2008NewCIS</cp:keywords>
  <cp:lastModifiedBy>A40267</cp:lastModifiedBy>
  <cp:revision>1041</cp:revision>
  <cp:lastPrinted>2022-06-01T01:02:44Z</cp:lastPrinted>
  <dcterms:created xsi:type="dcterms:W3CDTF">2008-05-08T04:38:45Z</dcterms:created>
  <dcterms:modified xsi:type="dcterms:W3CDTF">2025-03-06T03:33:31Z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0x0101007F3432FD16F3A1449D501EC8CDE7FB1F</vt:lpwstr>
  </property>
</Properties>
</file>