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1" r:id="rId4"/>
  </p:sldMasterIdLst>
  <p:notesMasterIdLst>
    <p:notesMasterId r:id="rId8"/>
  </p:notesMasterIdLst>
  <p:handoutMasterIdLst>
    <p:handoutMasterId r:id="rId9"/>
  </p:handoutMasterIdLst>
  <p:sldIdLst>
    <p:sldId id="2145708168" r:id="rId5"/>
    <p:sldId id="2145708214" r:id="rId6"/>
    <p:sldId id="2145708216" r:id="rId7"/>
  </p:sldIdLst>
  <p:sldSz cx="9144000" cy="6858000" type="screen4x3"/>
  <p:notesSz cx="6797675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6A9633FB-E36B-40F5-A801-F7C3BB14A750}">
          <p14:sldIdLst>
            <p14:sldId id="2145708168"/>
            <p14:sldId id="2145708214"/>
            <p14:sldId id="214570821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4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26" userDrawn="1">
          <p15:clr>
            <a:srgbClr val="A4A3A4"/>
          </p15:clr>
        </p15:guide>
        <p15:guide id="4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ncent" initials="V" lastIdx="1" clrIdx="0"/>
  <p:cmAuthor id="2" name="Vincent ChangChien" initials="VC" lastIdx="1" clrIdx="1"/>
  <p:cmAuthor id="3" name="538294@itri.org.tw" initials="5" lastIdx="1" clrIdx="2">
    <p:extLst>
      <p:ext uri="{19B8F6BF-5375-455C-9EA6-DF929625EA0E}">
        <p15:presenceInfo xmlns:p15="http://schemas.microsoft.com/office/powerpoint/2012/main" userId="538294@itri.org.tw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5B9BD5"/>
    <a:srgbClr val="12B3C4"/>
    <a:srgbClr val="D2DEEF"/>
    <a:srgbClr val="EAEFF7"/>
    <a:srgbClr val="000099"/>
    <a:srgbClr val="FFFF99"/>
    <a:srgbClr val="A3E5FF"/>
    <a:srgbClr val="009FE2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199F6C-5778-0998-BAA2-C1A9F29009BF}" v="15" dt="2025-03-17T01:08:19.6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04"/>
        <p:guide pos="2119"/>
        <p:guide orient="horz" pos="3126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0" y="21"/>
            <a:ext cx="2946247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5" tIns="45815" rIns="91635" bIns="45815" numCol="1" anchor="t" anchorCtr="0" compatLnSpc="1">
            <a:prstTxWarp prst="textNoShape">
              <a:avLst/>
            </a:prstTxWarp>
          </a:bodyPr>
          <a:lstStyle>
            <a:lvl1pPr defTabSz="915652" eaLnBrk="0" hangingPunct="0">
              <a:defRPr sz="12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826" y="21"/>
            <a:ext cx="2946246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5" tIns="45815" rIns="91635" bIns="45815" numCol="1" anchor="t" anchorCtr="0" compatLnSpc="1">
            <a:prstTxWarp prst="textNoShape">
              <a:avLst/>
            </a:prstTxWarp>
          </a:bodyPr>
          <a:lstStyle>
            <a:lvl1pPr algn="r" defTabSz="915652" eaLnBrk="0" hangingPunct="0">
              <a:defRPr sz="1200" b="0"/>
            </a:lvl1pPr>
          </a:lstStyle>
          <a:p>
            <a:pPr>
              <a:defRPr/>
            </a:pPr>
            <a:fld id="{8452B510-9BEE-46EE-B3FD-CA8939EB1807}" type="datetimeFigureOut">
              <a:rPr lang="zh-TW" altLang="en-US"/>
              <a:pPr>
                <a:defRPr/>
              </a:pPr>
              <a:t>2025/3/20</a:t>
            </a:fld>
            <a:endParaRPr lang="en-US" altLang="zh-TW"/>
          </a:p>
        </p:txBody>
      </p:sp>
      <p:sp>
        <p:nvSpPr>
          <p:cNvPr id="3840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0" y="9429834"/>
            <a:ext cx="2946247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5" tIns="45815" rIns="91635" bIns="45815" numCol="1" anchor="b" anchorCtr="0" compatLnSpc="1">
            <a:prstTxWarp prst="textNoShape">
              <a:avLst/>
            </a:prstTxWarp>
          </a:bodyPr>
          <a:lstStyle>
            <a:lvl1pPr defTabSz="915652" eaLnBrk="0" hangingPunct="0">
              <a:defRPr sz="12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840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26" y="9429834"/>
            <a:ext cx="2946246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5" tIns="45815" rIns="91635" bIns="45815" numCol="1" anchor="b" anchorCtr="0" compatLnSpc="1">
            <a:prstTxWarp prst="textNoShape">
              <a:avLst/>
            </a:prstTxWarp>
          </a:bodyPr>
          <a:lstStyle>
            <a:lvl1pPr algn="r" defTabSz="914200" eaLnBrk="0" hangingPunct="0">
              <a:defRPr sz="1200" b="0"/>
            </a:lvl1pPr>
          </a:lstStyle>
          <a:p>
            <a:pPr>
              <a:defRPr/>
            </a:pPr>
            <a:fld id="{89532365-25EE-4A4C-A56B-D211CD649E4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20782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0" y="21"/>
            <a:ext cx="2946247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35" tIns="45815" rIns="91635" bIns="45815" numCol="1" anchor="t" anchorCtr="0" compatLnSpc="1">
            <a:prstTxWarp prst="textNoShape">
              <a:avLst/>
            </a:prstTxWarp>
          </a:bodyPr>
          <a:lstStyle>
            <a:lvl1pPr defTabSz="915652" eaLnBrk="1" hangingPunct="1">
              <a:defRPr sz="12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26" y="21"/>
            <a:ext cx="2946246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35" tIns="45815" rIns="91635" bIns="45815" numCol="1" anchor="t" anchorCtr="0" compatLnSpc="1">
            <a:prstTxWarp prst="textNoShape">
              <a:avLst/>
            </a:prstTxWarp>
          </a:bodyPr>
          <a:lstStyle>
            <a:lvl1pPr algn="r" defTabSz="915652" eaLnBrk="1" hangingPunct="1">
              <a:defRPr sz="12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310" y="4717322"/>
            <a:ext cx="5439101" cy="4466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35" tIns="45815" rIns="91635" bIns="458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0" y="9429834"/>
            <a:ext cx="2946247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35" tIns="45815" rIns="91635" bIns="45815" numCol="1" anchor="b" anchorCtr="0" compatLnSpc="1">
            <a:prstTxWarp prst="textNoShape">
              <a:avLst/>
            </a:prstTxWarp>
          </a:bodyPr>
          <a:lstStyle>
            <a:lvl1pPr defTabSz="915652" eaLnBrk="1" hangingPunct="1">
              <a:defRPr sz="12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26" y="9429834"/>
            <a:ext cx="2946246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35" tIns="45815" rIns="91635" bIns="45815" numCol="1" anchor="b" anchorCtr="0" compatLnSpc="1">
            <a:prstTxWarp prst="textNoShape">
              <a:avLst/>
            </a:prstTxWarp>
          </a:bodyPr>
          <a:lstStyle>
            <a:lvl1pPr algn="r" defTabSz="914200" eaLnBrk="1" hangingPunct="1">
              <a:defRPr sz="1200" b="0"/>
            </a:lvl1pPr>
          </a:lstStyle>
          <a:p>
            <a:pPr>
              <a:defRPr/>
            </a:pPr>
            <a:fld id="{E1765024-6C29-460A-A7EB-138FDFDC4A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19584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0497" indent="-283831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0080" indent="-226749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96748" indent="-226749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3411" indent="-226749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0082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66749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3415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0082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6F209A4-62FC-4468-9FE9-72D02E4E750C}" type="slidenum">
              <a:rPr lang="en-US" altLang="zh-TW" smtClean="0"/>
              <a:pPr/>
              <a:t>1</a:t>
            </a:fld>
            <a:endParaRPr lang="en-US" altLang="zh-TW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0750" y="746125"/>
            <a:ext cx="4962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532690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/>
              <a:t>BP Backlog=</a:t>
            </a:r>
            <a:r>
              <a:rPr lang="zh-TW" altLang="en-US" sz="1200"/>
              <a:t>振業</a:t>
            </a:r>
            <a:r>
              <a:rPr lang="en-US" altLang="zh-TW" sz="1200"/>
              <a:t>230+</a:t>
            </a:r>
            <a:r>
              <a:rPr lang="zh-TW" altLang="en-US" sz="1200"/>
              <a:t>三趨</a:t>
            </a:r>
            <a:r>
              <a:rPr lang="en-US" altLang="zh-TW" sz="1200"/>
              <a:t>1,672+</a:t>
            </a:r>
            <a:r>
              <a:rPr lang="zh-TW" altLang="en-US" sz="1200"/>
              <a:t>合勤</a:t>
            </a:r>
            <a:r>
              <a:rPr lang="en-US" altLang="zh-TW" sz="1200"/>
              <a:t>1,759+</a:t>
            </a:r>
            <a:r>
              <a:rPr lang="zh-TW" altLang="en-US" sz="1200"/>
              <a:t>中國佈道</a:t>
            </a:r>
            <a:r>
              <a:rPr lang="en-US" altLang="zh-TW" sz="1200"/>
              <a:t>1,627+</a:t>
            </a:r>
            <a:r>
              <a:rPr lang="zh-TW" altLang="en-US" sz="1200"/>
              <a:t>麗媚</a:t>
            </a:r>
            <a:r>
              <a:rPr lang="en-US" altLang="zh-TW" sz="1200"/>
              <a:t>1,107+</a:t>
            </a:r>
            <a:r>
              <a:rPr lang="zh-TW" altLang="en-US" sz="1200"/>
              <a:t>口渴米菇</a:t>
            </a:r>
            <a:r>
              <a:rPr lang="en-US" altLang="zh-TW" sz="1200"/>
              <a:t>585+</a:t>
            </a:r>
            <a:r>
              <a:rPr lang="zh-TW" altLang="en-US" sz="1200"/>
              <a:t>中華郵政</a:t>
            </a:r>
            <a:r>
              <a:rPr lang="en-US" altLang="zh-TW" sz="1200"/>
              <a:t>2,210=9,189K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/>
              <a:t>IP Backlog=</a:t>
            </a:r>
            <a:r>
              <a:rPr lang="zh-TW" altLang="en-US"/>
              <a:t>晉弘</a:t>
            </a:r>
            <a:r>
              <a:rPr lang="en-US" altLang="zh-TW"/>
              <a:t>600K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/>
              <a:t>FY112_IP+BP_</a:t>
            </a:r>
            <a:r>
              <a:rPr lang="en-US" altLang="zh-TW"/>
              <a:t>Backlog=9,789K</a:t>
            </a:r>
            <a:endParaRPr lang="en-US" altLang="zh-TW" sz="120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9561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2525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57" name="Google Shape;157;p5:notes"/>
          <p:cNvSpPr txBox="1">
            <a:spLocks noGrp="1"/>
          </p:cNvSpPr>
          <p:nvPr>
            <p:ph type="body" idx="1"/>
          </p:nvPr>
        </p:nvSpPr>
        <p:spPr>
          <a:xfrm>
            <a:off x="679310" y="4717322"/>
            <a:ext cx="5439101" cy="4466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5:notes"/>
          <p:cNvSpPr txBox="1">
            <a:spLocks noGrp="1"/>
          </p:cNvSpPr>
          <p:nvPr>
            <p:ph type="sldNum" idx="12"/>
          </p:nvPr>
        </p:nvSpPr>
        <p:spPr>
          <a:xfrm>
            <a:off x="3849826" y="9429834"/>
            <a:ext cx="2946246" cy="4968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7644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A6803-1258-4500-B9E1-21C009BBB319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27247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3" y="1278467"/>
            <a:ext cx="8364538" cy="4919134"/>
          </a:xfrm>
        </p:spPr>
        <p:txBody>
          <a:bodyPr/>
          <a:lstStyle>
            <a:lvl1pPr>
              <a:defRPr sz="2400">
                <a:latin typeface="+mn-lt"/>
                <a:ea typeface="+mn-ea"/>
              </a:defRPr>
            </a:lvl1pPr>
            <a:lvl2pPr>
              <a:defRPr>
                <a:solidFill>
                  <a:srgbClr val="0000CC"/>
                </a:solidFill>
                <a:latin typeface="+mn-lt"/>
                <a:ea typeface="+mn-ea"/>
              </a:defRPr>
            </a:lvl2pPr>
            <a:lvl3pPr>
              <a:defRPr>
                <a:latin typeface="+mn-lt"/>
                <a:ea typeface="+mn-ea"/>
              </a:defRPr>
            </a:lvl3pPr>
            <a:lvl4pPr>
              <a:defRPr sz="1800">
                <a:solidFill>
                  <a:srgbClr val="0000CC"/>
                </a:solidFill>
                <a:latin typeface="+mn-lt"/>
                <a:ea typeface="+mn-ea"/>
              </a:defRPr>
            </a:lvl4pPr>
            <a:lvl5pPr>
              <a:defRPr sz="1600">
                <a:latin typeface="+mn-lt"/>
                <a:ea typeface="+mn-ea"/>
              </a:defRPr>
            </a:lvl5pPr>
            <a:lvl6pPr>
              <a:defRPr sz="1600">
                <a:latin typeface="+mn-lt"/>
                <a:ea typeface="+mn-ea"/>
              </a:defRPr>
            </a:lvl6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xfrm>
            <a:off x="3641861" y="6628132"/>
            <a:ext cx="2920215" cy="229868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algn="ctr" eaLnBrk="1" hangingPunct="1">
              <a:defRPr/>
            </a:pPr>
            <a:endParaRPr lang="en-US" altLang="zh-TW" b="0">
              <a:solidFill>
                <a:prstClr val="black"/>
              </a:solidFill>
              <a:ea typeface="新細明體" charset="-120"/>
            </a:endParaRPr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282D4-C369-4B2F-B36D-CA76C3634FCD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0" y="405141"/>
            <a:ext cx="9144000" cy="775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8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605588" y="6619893"/>
            <a:ext cx="1800225" cy="238125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fld id="{2DC04D06-70D8-48A2-B2C8-F3E08559F2BE}" type="datetime1">
              <a:rPr lang="zh-TW" altLang="en-US" b="0" smtClean="0">
                <a:solidFill>
                  <a:prstClr val="black"/>
                </a:solidFill>
                <a:latin typeface="Arial"/>
                <a:ea typeface="新細明體" charset="-120"/>
              </a:rPr>
              <a:pPr algn="ctr" eaLnBrk="1" hangingPunct="1">
                <a:defRPr/>
              </a:pPr>
              <a:t>2025/3/20</a:t>
            </a:fld>
            <a:endParaRPr lang="en-US" altLang="zh-TW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3334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7" y="308091"/>
            <a:ext cx="8487833" cy="6143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2" y="1090246"/>
            <a:ext cx="8493368" cy="5249007"/>
          </a:xfrm>
        </p:spPr>
        <p:txBody>
          <a:bodyPr/>
          <a:lstStyle>
            <a:lvl1pPr marL="273050" indent="-273050"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23888" indent="-350838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89693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16998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  <a:endParaRPr lang="en-US" altLang="zh-TW"/>
          </a:p>
          <a:p>
            <a:pPr lvl="3"/>
            <a:r>
              <a:rPr lang="zh-TW" altLang="en-US"/>
              <a:t>第四層</a:t>
            </a:r>
            <a:endParaRPr lang="en-US" altLang="zh-TW"/>
          </a:p>
          <a:p>
            <a:pPr lvl="4"/>
            <a:endParaRPr lang="zh-TW" alt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106F1-D6D8-4C2C-8EF2-88335AB5729B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298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xfrm>
            <a:off x="-8092" y="6391283"/>
            <a:ext cx="6096000" cy="238125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800" b="0">
              <a:solidFill>
                <a:prstClr val="black"/>
              </a:solidFill>
              <a:ea typeface="標楷體"/>
            </a:endParaRPr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5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450850" y="1285592"/>
            <a:ext cx="8369300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854286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566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en-US" altLang="zh-TW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D1BA6-A525-4294-9821-88548ADF96C9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3448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65"/>
            <a:ext cx="82296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/>
          <a:lstStyle>
            <a:lvl1pPr marL="342900" indent="-342900">
              <a:buClr>
                <a:srgbClr val="0070C0"/>
              </a:buClr>
              <a:buFont typeface="Wingdings" panose="05000000000000000000" pitchFamily="2" charset="2"/>
              <a:buChar char="n"/>
              <a:defRPr>
                <a:solidFill>
                  <a:srgbClr val="0070C0"/>
                </a:solidFill>
              </a:defRPr>
            </a:lvl1pPr>
            <a:lvl2pPr marL="742950" indent="-285750">
              <a:buFont typeface="Times New Roman" panose="02020603050405020304" pitchFamily="18" charset="0"/>
              <a:buChar char="−"/>
              <a:defRPr>
                <a:solidFill>
                  <a:schemeClr val="tx1"/>
                </a:solidFill>
              </a:defRPr>
            </a:lvl2pPr>
            <a:lvl3pPr>
              <a:buClrTx/>
              <a:defRPr/>
            </a:lvl3pPr>
            <a:lvl4pPr marL="1600200" indent="-228600">
              <a:buClrTx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7E655-DAE8-4669-B92D-FD48184271D6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43809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65"/>
            <a:ext cx="82296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48DF3-ED32-4F6A-BBCC-17369A789E6B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34020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65"/>
            <a:ext cx="82296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69A20-C649-4E22-B939-459D767EC0C2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42385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65"/>
            <a:ext cx="82296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3" y="981075"/>
            <a:ext cx="4044462" cy="51450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2338" y="981075"/>
            <a:ext cx="4044462" cy="249555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2338" y="3629025"/>
            <a:ext cx="4044462" cy="24971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BD449-3FB3-4359-8181-59F43F51AEB5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70324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590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C5E77-19A4-450D-BF8F-14FF4CBC5F20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1835150" y="6958013"/>
            <a:ext cx="914400" cy="914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6078828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65"/>
            <a:ext cx="82296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3" y="981075"/>
            <a:ext cx="4044462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2338" y="981075"/>
            <a:ext cx="4044462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22D9B-9815-454A-B368-9C3759B0F2C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62546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165"/>
            <a:ext cx="8229600" cy="61261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A5D7E-62A7-4A42-9334-9F9C1521178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52166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08800"/>
            <a:ext cx="9144000" cy="1008000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3"/>
          </p:nvPr>
        </p:nvSpPr>
        <p:spPr>
          <a:xfrm>
            <a:off x="72001" y="6650296"/>
            <a:ext cx="3311972" cy="188641"/>
          </a:xfrm>
        </p:spPr>
        <p:txBody>
          <a:bodyPr lIns="0" tIns="0" rIns="0" bIns="0" anchor="ctr">
            <a:normAutofit/>
          </a:bodyPr>
          <a:lstStyle>
            <a:lvl1pPr marL="0" indent="0">
              <a:buFontTx/>
              <a:buNone/>
              <a:defRPr sz="1200"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4"/>
          </p:nvPr>
        </p:nvSpPr>
        <p:spPr>
          <a:xfrm>
            <a:off x="8777291" y="6624644"/>
            <a:ext cx="369887" cy="261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1A083-72DE-4D07-8C93-533EFE1F291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52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1"/>
            <a:ext cx="8229600" cy="74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58414"/>
            <a:ext cx="8229600" cy="526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/>
              <a:t>按一下以編輯母片文字樣式</a:t>
            </a:r>
          </a:p>
          <a:p>
            <a:pPr marL="742950" lvl="1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Times New Roman" panose="02020603050405020304" pitchFamily="18" charset="0"/>
              <a:buChar char="−"/>
            </a:pPr>
            <a:r>
              <a:rPr lang="zh-TW" altLang="en-US"/>
              <a:t>第二層</a:t>
            </a:r>
          </a:p>
          <a:p>
            <a:pPr marL="1143000" lvl="2" indent="-228600" algn="l" rtl="0" fontAlgn="base">
              <a:spcBef>
                <a:spcPct val="20000"/>
              </a:spcBef>
              <a:spcAft>
                <a:spcPct val="0"/>
              </a:spcAft>
              <a:buClrTx/>
              <a:buChar char="•"/>
            </a:pPr>
            <a:r>
              <a:rPr lang="zh-TW" altLang="en-US"/>
              <a:t>第三層</a:t>
            </a:r>
          </a:p>
          <a:p>
            <a:pPr marL="1600200" lvl="3" indent="-228600" algn="l" rtl="0" fontAlgn="base">
              <a:spcBef>
                <a:spcPct val="2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ü"/>
            </a:pPr>
            <a:r>
              <a:rPr lang="zh-TW" altLang="en-US"/>
              <a:t>第四層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72250"/>
            <a:ext cx="2133600" cy="2857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bg1"/>
                </a:solidFill>
                <a:latin typeface="Arial" charset="0"/>
                <a:ea typeface="標楷體" pitchFamily="65" charset="-120"/>
              </a:defRPr>
            </a:lvl1pPr>
          </a:lstStyle>
          <a:p>
            <a:pPr eaLnBrk="1" hangingPunct="1">
              <a:defRPr/>
            </a:pPr>
            <a:fld id="{91BE293A-6A1F-4831-BE90-2C938A019D4C}" type="slidenum">
              <a:rPr lang="zh-TW" altLang="en-US" b="0">
                <a:solidFill>
                  <a:prstClr val="white"/>
                </a:solidFill>
              </a:rPr>
              <a:pPr eaLnBrk="1" hangingPunct="1">
                <a:defRPr/>
              </a:pPr>
              <a:t>‹#›</a:t>
            </a:fld>
            <a:endParaRPr lang="zh-TW" altLang="en-US" b="0">
              <a:solidFill>
                <a:prstClr val="white"/>
              </a:solidFill>
            </a:endParaRPr>
          </a:p>
        </p:txBody>
      </p:sp>
      <p:sp>
        <p:nvSpPr>
          <p:cNvPr id="1030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b="0">
              <a:solidFill>
                <a:prstClr val="black"/>
              </a:solidFill>
              <a:latin typeface="Times New Roman" pitchFamily="18" charset="0"/>
              <a:ea typeface="標楷體"/>
            </a:endParaRPr>
          </a:p>
        </p:txBody>
      </p:sp>
      <p:sp>
        <p:nvSpPr>
          <p:cNvPr id="1031" name="Rectangle 47"/>
          <p:cNvSpPr>
            <a:spLocks noChangeArrowheads="1"/>
          </p:cNvSpPr>
          <p:nvPr/>
        </p:nvSpPr>
        <p:spPr bwMode="auto">
          <a:xfrm>
            <a:off x="8616951" y="6619881"/>
            <a:ext cx="527050" cy="238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fld id="{5D1D1E38-F1E3-468F-BEA2-CDBA51F78C5E}" type="slidenum">
              <a:rPr kumimoji="0" lang="en-US" altLang="zh-TW" sz="1200" b="0">
                <a:solidFill>
                  <a:prstClr val="white"/>
                </a:solidFill>
                <a:latin typeface="Arial"/>
                <a:ea typeface="標楷體"/>
              </a:rPr>
              <a:pPr algn="r" eaLnBrk="1" fontAlgn="ctr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zh-TW" sz="1200" b="0">
              <a:solidFill>
                <a:prstClr val="white"/>
              </a:solidFill>
              <a:latin typeface="Arial"/>
              <a:ea typeface="標楷體"/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0" y="6504265"/>
            <a:ext cx="8172400" cy="369332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900" b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工業技術研究院    </a:t>
            </a:r>
            <a:r>
              <a:rPr lang="en-US" altLang="zh-TW" sz="900" b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│ ITRI  COPYRIGHT</a:t>
            </a:r>
            <a:r>
              <a:rPr lang="en-US" altLang="zh-TW" sz="1800" b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endParaRPr lang="zh-TW" altLang="en-US" sz="1800" b="0">
              <a:solidFill>
                <a:prstClr val="white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1033" name="圖片 11" descr="irti40_logo.png"/>
          <p:cNvPicPr>
            <a:picLocks noChangeAspect="1"/>
          </p:cNvPicPr>
          <p:nvPr/>
        </p:nvPicPr>
        <p:blipFill rotWithShape="1"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700" y="-7938"/>
            <a:ext cx="1462956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58300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2" r:id="rId10"/>
    <p:sldLayoutId id="2147484103" r:id="rId11"/>
    <p:sldLayoutId id="2147484104" r:id="rId12"/>
    <p:sldLayoutId id="2147484462" r:id="rId13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+mj-ea"/>
          <a:cs typeface="標楷體" charset="0"/>
        </a:defRPr>
      </a:lvl1pPr>
      <a:lvl2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lang="zh-TW" altLang="en-US" sz="2400" b="1" dirty="0" smtClean="0">
          <a:solidFill>
            <a:srgbClr val="0070C0"/>
          </a:solidFill>
          <a:latin typeface="Calibri" pitchFamily="34" charset="0"/>
          <a:ea typeface="+mn-ea"/>
          <a:cs typeface="Calibri" pitchFamily="34" charset="0"/>
        </a:defRPr>
      </a:lvl1pPr>
      <a:lvl2pPr marL="627063" indent="-285750" algn="l" rtl="0" fontAlgn="base">
        <a:spcBef>
          <a:spcPct val="20000"/>
        </a:spcBef>
        <a:spcAft>
          <a:spcPct val="0"/>
        </a:spcAft>
        <a:buClr>
          <a:srgbClr val="008000"/>
        </a:buClr>
        <a:buFont typeface="Wingdings" pitchFamily="2" charset="2"/>
        <a:buChar char="ü"/>
        <a:defRPr kumimoji="1" lang="zh-TW" altLang="en-US" sz="20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Char char="•"/>
        <a:defRPr kumimoji="1" lang="zh-TW" altLang="en-US" sz="18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C00FF"/>
        </a:buClr>
        <a:buFont typeface="Wingdings" pitchFamily="2" charset="2"/>
        <a:buChar char="p"/>
        <a:defRPr kumimoji="1" lang="zh-TW" altLang="en-US" sz="1600" b="0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sz="2000">
          <a:solidFill>
            <a:schemeClr val="tx1"/>
          </a:solidFill>
          <a:latin typeface="+mn-lt"/>
          <a:ea typeface="+mn-ea"/>
          <a:cs typeface="標楷體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標題 3"/>
          <p:cNvSpPr>
            <a:spLocks noGrp="1"/>
          </p:cNvSpPr>
          <p:nvPr>
            <p:ph type="title"/>
          </p:nvPr>
        </p:nvSpPr>
        <p:spPr>
          <a:xfrm>
            <a:off x="432000" y="2529000"/>
            <a:ext cx="8280000" cy="900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TW" sz="45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H</a:t>
            </a:r>
            <a:r>
              <a:rPr lang="zh-TW" altLang="en-US" sz="45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組經營團隊會議報告</a:t>
            </a:r>
            <a:endParaRPr lang="zh-TW" altLang="en-US" sz="45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5547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3DA0BB7-265A-403C-9275-D587AB510EDC}" type="slidenum">
              <a:rPr kumimoji="0" lang="zh-TW" altLang="en-US" b="0" smtClean="0">
                <a:latin typeface="Arial"/>
                <a:ea typeface="微軟正黑體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</a:t>
            </a:fld>
            <a:endParaRPr kumimoji="0" lang="zh-TW" altLang="en-US" b="0">
              <a:latin typeface="Arial"/>
              <a:ea typeface="微軟正黑體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432000" y="5915419"/>
            <a:ext cx="8280000" cy="446276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r>
              <a:rPr lang="en-US" altLang="zh-TW" sz="2300" dirty="0">
                <a:latin typeface="Calibri"/>
                <a:ea typeface="微軟正黑體"/>
                <a:cs typeface="Calibri"/>
              </a:rPr>
              <a:t>2025.03.20</a:t>
            </a:r>
            <a:endParaRPr lang="zh-TW" altLang="en-US" sz="2300" dirty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47836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1">
            <a:extLst>
              <a:ext uri="{FF2B5EF4-FFF2-40B4-BE49-F238E27FC236}">
                <a16:creationId xmlns:a16="http://schemas.microsoft.com/office/drawing/2014/main" id="{C479910E-0D59-45B8-97BD-E3BE7AEAD379}"/>
              </a:ext>
            </a:extLst>
          </p:cNvPr>
          <p:cNvSpPr txBox="1">
            <a:spLocks/>
          </p:cNvSpPr>
          <p:nvPr/>
        </p:nvSpPr>
        <p:spPr bwMode="auto">
          <a:xfrm>
            <a:off x="432000" y="73889"/>
            <a:ext cx="8280000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標楷體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eaLnBrk="1" hangingPunct="1">
              <a:defRPr/>
            </a:pPr>
            <a:r>
              <a:rPr lang="en-US" altLang="zh-TW" sz="3200" kern="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H </a:t>
            </a:r>
            <a:r>
              <a:rPr lang="zh-TW" altLang="en-US" sz="3200" kern="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組業務能見度與缺口分析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C9494BE9-A732-4CDD-A090-66A97E689503}"/>
              </a:ext>
            </a:extLst>
          </p:cNvPr>
          <p:cNvSpPr/>
          <p:nvPr/>
        </p:nvSpPr>
        <p:spPr>
          <a:xfrm>
            <a:off x="432000" y="560998"/>
            <a:ext cx="8280000" cy="44627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300" dirty="0">
                <a:latin typeface="Microsoft JhengHei"/>
                <a:ea typeface="Microsoft JhengHei"/>
                <a:cs typeface="Calibri" panose="020F0502020204030204" pitchFamily="34" charset="0"/>
              </a:rPr>
              <a:t>企業收入</a:t>
            </a:r>
            <a:r>
              <a:rPr kumimoji="1" lang="zh-TW" altLang="en-US" sz="23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cs typeface="Calibri" panose="020F0502020204030204" pitchFamily="34" charset="0"/>
              </a:rPr>
              <a:t>目標 </a:t>
            </a:r>
            <a:r>
              <a:rPr lang="en-US" altLang="zh-TW" sz="2300" dirty="0">
                <a:latin typeface="Microsoft JhengHei"/>
                <a:ea typeface="Microsoft JhengHei"/>
                <a:cs typeface="Calibri" panose="020F0502020204030204" pitchFamily="34" charset="0"/>
              </a:rPr>
              <a:t>74,340K </a:t>
            </a:r>
            <a:r>
              <a:rPr kumimoji="1" lang="en-US" altLang="zh-TW" sz="23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cs typeface="Calibri" panose="020F0502020204030204" pitchFamily="34" charset="0"/>
              </a:rPr>
              <a:t>(</a:t>
            </a:r>
            <a:r>
              <a:rPr kumimoji="1" lang="zh-TW" altLang="en-US" sz="23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cs typeface="Calibri" panose="020F0502020204030204" pitchFamily="34" charset="0"/>
              </a:rPr>
              <a:t>未稅</a:t>
            </a:r>
            <a:r>
              <a:rPr kumimoji="1" lang="en-US" altLang="zh-TW" sz="23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cs typeface="Calibri" panose="020F0502020204030204" pitchFamily="34" charset="0"/>
              </a:rPr>
              <a:t>)</a:t>
            </a:r>
            <a:endParaRPr kumimoji="1" lang="zh-TW" altLang="en-US" sz="23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JhengHei"/>
              <a:ea typeface="Microsoft JhengHei"/>
              <a:cs typeface="Calibri" panose="020F0502020204030204" pitchFamily="34" charset="0"/>
            </a:endParaRPr>
          </a:p>
        </p:txBody>
      </p:sp>
      <p:sp>
        <p:nvSpPr>
          <p:cNvPr id="14" name="Google Shape;162;p5">
            <a:extLst>
              <a:ext uri="{FF2B5EF4-FFF2-40B4-BE49-F238E27FC236}">
                <a16:creationId xmlns:a16="http://schemas.microsoft.com/office/drawing/2014/main" id="{DAA52ECE-DE9A-405A-AAED-F0B98E37B33D}"/>
              </a:ext>
            </a:extLst>
          </p:cNvPr>
          <p:cNvSpPr txBox="1"/>
          <p:nvPr/>
        </p:nvSpPr>
        <p:spPr>
          <a:xfrm>
            <a:off x="7632000" y="930261"/>
            <a:ext cx="10800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單位：千元</a:t>
            </a:r>
            <a:endParaRPr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FA1D13A1-E7CC-49AE-B912-1F5A1904D8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332968"/>
              </p:ext>
            </p:extLst>
          </p:nvPr>
        </p:nvGraphicFramePr>
        <p:xfrm>
          <a:off x="66007" y="1210129"/>
          <a:ext cx="9011985" cy="4961186"/>
        </p:xfrm>
        <a:graphic>
          <a:graphicData uri="http://schemas.openxmlformats.org/drawingml/2006/table">
            <a:tbl>
              <a:tblPr/>
              <a:tblGrid>
                <a:gridCol w="1859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99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5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9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59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【</a:t>
                      </a:r>
                      <a:r>
                        <a:rPr lang="zh-TW" altLang="en-US" sz="14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簽約數合計</a:t>
                      </a: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】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簽約數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努力中</a:t>
                      </a:r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(50%) (</a:t>
                      </a:r>
                      <a:r>
                        <a:rPr lang="zh-TW" altLang="en-US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負責人</a:t>
                      </a:r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認列數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【</a:t>
                      </a:r>
                      <a:r>
                        <a:rPr lang="zh-TW" altLang="en-US" sz="14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認列數合計</a:t>
                      </a: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】</a:t>
                      </a:r>
                    </a:p>
                  </a:txBody>
                  <a:tcPr marL="17881" marR="17881" marT="8941" marB="8941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675608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累加：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14,553</a:t>
                      </a:r>
                      <a:r>
                        <a:rPr lang="zh-TW" altLang="en-US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(20%)</a:t>
                      </a:r>
                      <a:endParaRPr lang="en-US" altLang="zh-TW" sz="1400" b="1" u="none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2,000</a:t>
                      </a: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CITD_</a:t>
                      </a: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盈亮 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品慈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  <a:endParaRPr lang="zh-TW" altLang="en-US" sz="1600" b="1" strike="noStrik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1,000</a:t>
                      </a: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累加：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11,976 (16%)</a:t>
                      </a:r>
                      <a:endParaRPr lang="en-US" altLang="zh-TW" sz="1400" b="1" u="none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83992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簽約數：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7,906</a:t>
                      </a:r>
                      <a:endParaRPr lang="en-US" altLang="zh-TW" sz="1400" b="1" u="sng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2,400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炎傳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_</a:t>
                      </a: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若瑟醫院 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君彥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  <a:endParaRPr lang="zh-TW" altLang="en-US" sz="1600" b="1" strike="noStrik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800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認列數：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1,800</a:t>
                      </a:r>
                      <a:endParaRPr lang="en-US" altLang="zh-TW" sz="1400" b="1" u="sng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816993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b="1" u="sng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TW" sz="1400" b="1" u="sng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140452"/>
                  </a:ext>
                </a:extLst>
              </a:tr>
              <a:tr h="60074"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累加：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6,647</a:t>
                      </a:r>
                      <a:r>
                        <a:rPr lang="zh-TW" altLang="en-US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(9%)</a:t>
                      </a:r>
                      <a:endParaRPr lang="en-US" altLang="zh-TW" sz="1400" b="1" u="none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altLang="zh-TW" sz="1600" b="1" i="0" u="none" strike="noStrike" kern="120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推廣中</a:t>
                      </a:r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(60%)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altLang="zh-TW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累加：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10,176</a:t>
                      </a:r>
                      <a:r>
                        <a:rPr lang="zh-TW" altLang="en-US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(14%)</a:t>
                      </a:r>
                      <a:endParaRPr lang="en-US" altLang="zh-TW" sz="1400" b="1" u="none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簽約數：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6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,361</a:t>
                      </a:r>
                      <a:endParaRPr lang="en-US" altLang="zh-TW" sz="1400" b="1" u="sng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571</a:t>
                      </a:r>
                      <a:endParaRPr lang="zh-TW" altLang="en-US" sz="1600" b="1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高齡</a:t>
                      </a:r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_</a:t>
                      </a:r>
                      <a:r>
                        <a:rPr lang="zh-TW" altLang="en-US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泰陞 </a:t>
                      </a:r>
                      <a:r>
                        <a:rPr lang="en-US" altLang="zh-TW" sz="1600" b="1" strike="noStrik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strike="noStrik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和欣</a:t>
                      </a:r>
                      <a:r>
                        <a:rPr lang="en-US" altLang="zh-TW" sz="1600" b="1" strike="noStrik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  <a:endParaRPr lang="en-US" altLang="zh-TW" sz="1600" b="1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571</a:t>
                      </a:r>
                      <a:endParaRPr lang="zh-TW" altLang="en-US" sz="1600" b="1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認列數：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4,501</a:t>
                      </a:r>
                      <a:endParaRPr lang="en-US" altLang="zh-TW" sz="1400" b="1" u="sng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278138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190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高齡</a:t>
                      </a: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_</a:t>
                      </a: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坤璜 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珮君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  <a:endParaRPr lang="en-US" altLang="zh-TW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190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976099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760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高齡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_</a:t>
                      </a: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全日罩 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耀泰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  <a:endParaRPr lang="zh-TW" altLang="en-US" sz="1600" b="1" strike="noStrik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760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450313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190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高齡</a:t>
                      </a: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_</a:t>
                      </a: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英飛輪 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淑慧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  <a:endParaRPr lang="en-US" altLang="zh-TW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190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431453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190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高齡</a:t>
                      </a: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_</a:t>
                      </a: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百事益 </a:t>
                      </a: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淑慧</a:t>
                      </a: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190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361156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1,600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高齡</a:t>
                      </a: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_</a:t>
                      </a: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欣辰 </a:t>
                      </a: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淑慧</a:t>
                      </a: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1,000</a:t>
                      </a: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183322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1,960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東元欣悅 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和欣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  <a:endParaRPr lang="zh-TW" altLang="en-US" sz="1600" b="1" strike="noStrik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1,000</a:t>
                      </a: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553622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900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旳蔓 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和欣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  <a:endParaRPr lang="zh-TW" altLang="en-US" sz="1600" b="1" strike="noStrik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600</a:t>
                      </a: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770634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strike="noStrik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059028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累加：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286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 (%)</a:t>
                      </a:r>
                      <a:endParaRPr lang="en-US" altLang="zh-TW" sz="1400" b="1" u="non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已簽約</a:t>
                      </a:r>
                      <a:endParaRPr lang="en-US" sz="1600" b="1" u="non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累加：</a:t>
                      </a: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5,675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 (</a:t>
                      </a:r>
                      <a:r>
                        <a:rPr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8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%)</a:t>
                      </a:r>
                      <a:endParaRPr lang="en-US" altLang="zh-TW" sz="1400" b="1" u="non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523018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</a:rPr>
                        <a:t>簽約數：</a:t>
                      </a: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</a:rPr>
                        <a:t>286</a:t>
                      </a:r>
                      <a:endParaRPr kumimoji="0" lang="en-US" altLang="zh-TW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286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春耕 </a:t>
                      </a: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弘凱</a:t>
                      </a: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286</a:t>
                      </a: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</a:rPr>
                        <a:t> </a:t>
                      </a: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</a:rPr>
                        <a:t>認列數：</a:t>
                      </a: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286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934840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TW" sz="1400" b="1" u="non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rgbClr val="C00000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rgbClr val="C00000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rgbClr val="C00000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b="1" u="non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615439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algn="l"/>
                      <a:endParaRPr lang="zh-TW" altLang="en-US" sz="1400" b="1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Backlog</a:t>
                      </a:r>
                      <a:r>
                        <a:rPr lang="zh-TW" altLang="en-US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 </a:t>
                      </a:r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遞延收入</a:t>
                      </a:r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  <a:endParaRPr lang="en-US" sz="1600" b="1" u="non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累加：</a:t>
                      </a: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5,389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 (</a:t>
                      </a: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7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%)</a:t>
                      </a:r>
                      <a:endParaRPr lang="en-US" altLang="zh-TW" sz="1400" b="1" u="non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algn="l"/>
                      <a:endParaRPr lang="zh-TW" altLang="en-US" sz="1400" b="1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FY112</a:t>
                      </a:r>
                      <a:endParaRPr lang="en-US" sz="1600" b="1" u="non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5,389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</a:rPr>
                        <a:t> </a:t>
                      </a: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</a:rPr>
                        <a:t>認列數：</a:t>
                      </a: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5,389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254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222592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60;p5">
            <a:extLst>
              <a:ext uri="{FF2B5EF4-FFF2-40B4-BE49-F238E27FC236}">
                <a16:creationId xmlns:a16="http://schemas.microsoft.com/office/drawing/2014/main" id="{49F5F84C-4A21-44C1-9482-C672C946FEB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32000" y="80688"/>
            <a:ext cx="8280000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Microsoft JhengHei"/>
              </a:rPr>
              <a:t>H</a:t>
            </a:r>
            <a:r>
              <a:rPr lang="zh-TW" altLang="en-US" sz="33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Microsoft JhengHei"/>
              </a:rPr>
              <a:t> 組推廣中</a:t>
            </a:r>
            <a:r>
              <a:rPr lang="en-US" altLang="zh-TW" sz="33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Microsoft JhengHei"/>
              </a:rPr>
              <a:t>/</a:t>
            </a:r>
            <a:r>
              <a:rPr lang="zh-TW" altLang="en-US" sz="330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Microsoft JhengHei"/>
              </a:rPr>
              <a:t>努力中</a:t>
            </a:r>
            <a:r>
              <a:rPr lang="en-US" sz="33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Microsoft JhengHei"/>
              </a:rPr>
              <a:t>案件說明</a:t>
            </a:r>
            <a:endParaRPr sz="3300" dirty="0">
              <a:solidFill>
                <a:srgbClr val="002060"/>
              </a:solidFill>
              <a:effectLst/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  <a:sym typeface="Microsoft JhengHei"/>
            </a:endParaRPr>
          </a:p>
        </p:txBody>
      </p:sp>
      <p:sp>
        <p:nvSpPr>
          <p:cNvPr id="8" name="Google Shape;162;p5">
            <a:extLst>
              <a:ext uri="{FF2B5EF4-FFF2-40B4-BE49-F238E27FC236}">
                <a16:creationId xmlns:a16="http://schemas.microsoft.com/office/drawing/2014/main" id="{800C6B8A-843D-47F7-899C-A3F5B3AB18C8}"/>
              </a:ext>
            </a:extLst>
          </p:cNvPr>
          <p:cNvSpPr txBox="1"/>
          <p:nvPr/>
        </p:nvSpPr>
        <p:spPr>
          <a:xfrm>
            <a:off x="7632000" y="323525"/>
            <a:ext cx="151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en-US" sz="1300" b="1" dirty="0" err="1">
                <a:solidFill>
                  <a:schemeClr val="dk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Microsoft JhengHei"/>
              </a:rPr>
              <a:t>單位：千元</a:t>
            </a:r>
            <a:r>
              <a:rPr lang="en-US" altLang="zh-TW" sz="1300" b="1" dirty="0">
                <a:solidFill>
                  <a:schemeClr val="dk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Microsoft JhengHei"/>
              </a:rPr>
              <a:t>(</a:t>
            </a:r>
            <a:r>
              <a:rPr lang="zh-TW" altLang="en-US" sz="1300" dirty="0">
                <a:solidFill>
                  <a:schemeClr val="dk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Microsoft JhengHei"/>
              </a:rPr>
              <a:t>未稅</a:t>
            </a:r>
            <a:r>
              <a:rPr lang="en-US" altLang="zh-TW" sz="1300" b="1" dirty="0">
                <a:solidFill>
                  <a:schemeClr val="dk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Microsoft JhengHei"/>
              </a:rPr>
              <a:t>)</a:t>
            </a:r>
            <a:endParaRPr dirty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  <p:graphicFrame>
        <p:nvGraphicFramePr>
          <p:cNvPr id="5" name="Google Shape;161;p5">
            <a:extLst>
              <a:ext uri="{FF2B5EF4-FFF2-40B4-BE49-F238E27FC236}">
                <a16:creationId xmlns:a16="http://schemas.microsoft.com/office/drawing/2014/main" id="{9237C03F-1EC5-40C5-A872-D925F0E1E0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8975823"/>
              </p:ext>
            </p:extLst>
          </p:nvPr>
        </p:nvGraphicFramePr>
        <p:xfrm>
          <a:off x="72000" y="762243"/>
          <a:ext cx="9000000" cy="5162313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404756246"/>
                    </a:ext>
                  </a:extLst>
                </a:gridCol>
                <a:gridCol w="757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4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0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vert="eaVert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cap="none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  <a:sym typeface="Microsoft JhengHei"/>
                        </a:rPr>
                        <a:t>廠商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cap="none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  <a:sym typeface="Microsoft JhengHei"/>
                        </a:rPr>
                        <a:t>專案名稱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cap="none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  <a:sym typeface="Microsoft JhengHei"/>
                        </a:rPr>
                        <a:t>金額</a:t>
                      </a:r>
                      <a:endParaRPr lang="en-US" sz="1400" b="1" i="0" u="none" strike="noStrike" cap="none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cap="none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  <a:sym typeface="Microsoft JhengHei"/>
                        </a:rPr>
                        <a:t>(IP)</a:t>
                      </a:r>
                      <a:endParaRPr sz="14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cap="none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  <a:sym typeface="Microsoft JhengHei"/>
                        </a:rPr>
                        <a:t>簽約</a:t>
                      </a:r>
                      <a:endParaRPr lang="en-US" sz="1400" b="1" i="0" u="none" strike="noStrike" cap="none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cap="none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  <a:sym typeface="Microsoft JhengHei"/>
                        </a:rPr>
                        <a:t>時程</a:t>
                      </a:r>
                      <a:endParaRPr sz="1400" b="1" i="0" u="none" strike="noStrike" cap="none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cap="none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  <a:sym typeface="Microsoft JhengHei"/>
                        </a:rPr>
                        <a:t>現況說明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  <a:sym typeface="Microsoft JhengHei"/>
                        </a:rPr>
                        <a:t>RD/</a:t>
                      </a:r>
                      <a:endParaRPr lang="zh-TW" altLang="en-US"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  <a:sym typeface="Microsoft JhengHei"/>
                        </a:rPr>
                        <a:t>推廣窗口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113">
                <a:tc rowSpan="8"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1" i="0" u="none" strike="noStrike" cap="none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推</a:t>
                      </a:r>
                      <a:endParaRPr lang="en-US" altLang="zh-TW" sz="1400" b="1" i="0" u="none" strike="noStrike" cap="none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1" i="0" u="none" strike="noStrike" cap="none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廣</a:t>
                      </a:r>
                      <a:endParaRPr lang="en-US" altLang="zh-TW" sz="1400" b="1" i="0" u="none" strike="noStrike" cap="none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zh-TW" sz="1400" b="1" i="0" u="none" strike="noStrike" cap="none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中</a:t>
                      </a:r>
                      <a:r>
                        <a:rPr lang="en-US" altLang="zh-TW" sz="1400" b="1" i="0" u="none" strike="noStrike" cap="none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60%</a:t>
                      </a:r>
                      <a:endParaRPr lang="zh-TW" altLang="zh-TW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東元欣悅</a:t>
                      </a:r>
                      <a:endParaRPr lang="en-US" altLang="zh-TW" sz="1400" b="1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(H100)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智慧化產後護理服務系統</a:t>
                      </a:r>
                      <a:endParaRPr lang="en-US" altLang="zh-TW" sz="1400" b="1" i="0" u="none" strike="noStrike" baseline="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</a:pPr>
                      <a:r>
                        <a:rPr lang="en-US" altLang="zh-TW" sz="1400" b="1" u="none" strike="noStrike" cap="none" baseline="0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1,960</a:t>
                      </a:r>
                      <a:endParaRPr lang="zh-TW" altLang="en-US" sz="1400" b="1" u="none" strike="noStrike" cap="none" baseline="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en-US" altLang="zh-TW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6</a:t>
                      </a:r>
                      <a:r>
                        <a:rPr lang="zh-TW" altLang="en-US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月</a:t>
                      </a:r>
                      <a:endParaRPr lang="en-US" altLang="zh-TW" sz="14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rial" panose="020B0604020202020204" pitchFamily="34" charset="0"/>
                        <a:buNone/>
                      </a:pPr>
                      <a:r>
                        <a:rPr lang="en-US" altLang="zh-TW" sz="1400" b="1" i="0" u="none" strike="noStrike" kern="1200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3/14</a:t>
                      </a:r>
                      <a:r>
                        <a:rPr lang="zh-TW" altLang="en-US" sz="1400" b="1" i="0" u="none" strike="noStrike" kern="1200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討論財報輸出議題</a:t>
                      </a:r>
                      <a:endParaRPr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上智</a:t>
                      </a:r>
                      <a:r>
                        <a:rPr lang="en-US" altLang="zh-TW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/</a:t>
                      </a:r>
                      <a:r>
                        <a:rPr lang="zh-TW" altLang="en-US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和欣</a:t>
                      </a:r>
                      <a:endParaRPr lang="en-US" altLang="zh-TW" sz="14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706102"/>
                  </a:ext>
                </a:extLst>
              </a:tr>
              <a:tr h="38576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欣辰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(H100)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en-US" altLang="zh-TW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(</a:t>
                      </a:r>
                      <a:r>
                        <a:rPr lang="zh-TW" altLang="en-US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高齡</a:t>
                      </a:r>
                      <a:r>
                        <a:rPr lang="en-US" altLang="zh-TW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)</a:t>
                      </a:r>
                      <a:r>
                        <a:rPr lang="zh-TW" altLang="en-US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連鎖藥局高齡安心睡眠輔助</a:t>
                      </a:r>
                      <a:endParaRPr lang="en-US" altLang="zh-TW" sz="1400" b="1" i="0" u="none" strike="noStrike" baseline="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</a:pPr>
                      <a:r>
                        <a:rPr lang="en-US" altLang="zh-TW" sz="1400" b="1" u="none" strike="noStrike" cap="none" baseline="0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1,600</a:t>
                      </a:r>
                      <a:endParaRPr lang="zh-TW" altLang="en-US" sz="1400" b="1" u="none" strike="noStrike" cap="none" baseline="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en-US" altLang="zh-TW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4</a:t>
                      </a:r>
                      <a:r>
                        <a:rPr lang="zh-TW" altLang="en-US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月</a:t>
                      </a:r>
                      <a:endParaRPr lang="en-US" altLang="zh-TW" sz="14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rial" panose="020B0604020202020204" pitchFamily="34" charset="0"/>
                        <a:buNone/>
                      </a:pPr>
                      <a:r>
                        <a:rPr lang="en-US" altLang="zh-TW" sz="1400" b="1" i="0" u="none" strike="noStrike" kern="1200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3/3</a:t>
                      </a:r>
                      <a:r>
                        <a:rPr lang="zh-TW" altLang="en-US" sz="1400" b="1" i="0" u="none" strike="noStrike" kern="1200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審查，待審查結果</a:t>
                      </a:r>
                      <a:endParaRPr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淑慧</a:t>
                      </a:r>
                      <a:r>
                        <a:rPr lang="en-US" altLang="zh-TW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/</a:t>
                      </a:r>
                      <a:r>
                        <a:rPr lang="zh-TW" altLang="en-US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耀泰</a:t>
                      </a:r>
                      <a:endParaRPr lang="en-US" altLang="zh-TW" sz="14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9630005"/>
                  </a:ext>
                </a:extLst>
              </a:tr>
              <a:tr h="33051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泰陞 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(H100)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en-US" altLang="zh-TW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(</a:t>
                      </a:r>
                      <a:r>
                        <a:rPr lang="zh-TW" altLang="en-US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高齡</a:t>
                      </a:r>
                      <a:r>
                        <a:rPr lang="en-US" altLang="zh-TW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)</a:t>
                      </a:r>
                      <a:r>
                        <a:rPr lang="zh-TW" altLang="en-US" sz="1400" b="1" i="0" u="none" strike="noStrike" baseline="0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銀髮族肌膚家護物理照顧整合開發與驗證計畫</a:t>
                      </a:r>
                      <a:endParaRPr lang="en-US" altLang="zh-TW" sz="1400" b="1" i="0" u="none" strike="noStrike" baseline="0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</a:pPr>
                      <a:r>
                        <a:rPr lang="en-US" altLang="zh-TW" sz="1400" b="1" u="none" strike="noStrike" cap="none" baseline="0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571</a:t>
                      </a:r>
                      <a:endParaRPr lang="zh-TW" altLang="en-US" sz="1400" b="1" u="none" strike="noStrike" cap="none" baseline="0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4</a:t>
                      </a: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月</a:t>
                      </a:r>
                      <a:endParaRPr kumimoji="0" lang="en-US" altLang="zh-TW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rial" panose="020B0604020202020204" pitchFamily="34" charset="0"/>
                        <a:buNone/>
                      </a:pPr>
                      <a:r>
                        <a:rPr lang="en-US" altLang="zh-TW" sz="14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3/17</a:t>
                      </a:r>
                      <a:r>
                        <a:rPr lang="zh-TW" altLang="en-US" sz="14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審查</a:t>
                      </a:r>
                      <a:endParaRPr lang="zh-TW" altLang="en-US" sz="1400" dirty="0">
                        <a:solidFill>
                          <a:srgbClr val="0000FF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志強</a:t>
                      </a:r>
                      <a:r>
                        <a:rPr lang="en-US" altLang="zh-TW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/</a:t>
                      </a:r>
                      <a:r>
                        <a:rPr lang="zh-TW" altLang="en-US" sz="14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和欣</a:t>
                      </a:r>
                      <a:endParaRPr lang="en-US" altLang="zh-TW" sz="14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6116648"/>
                  </a:ext>
                </a:extLst>
              </a:tr>
              <a:tr h="403860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200" b="1" u="none" strike="noStrike" cap="none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百事益 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(H100)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en-US" altLang="zh-TW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(</a:t>
                      </a:r>
                      <a:r>
                        <a:rPr lang="zh-TW" altLang="en-US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高齡</a:t>
                      </a:r>
                      <a:r>
                        <a:rPr lang="en-US" altLang="zh-TW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)</a:t>
                      </a:r>
                      <a:r>
                        <a:rPr lang="zh-TW" altLang="en-US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銀髮電腦</a:t>
                      </a:r>
                      <a:r>
                        <a:rPr lang="en-US" altLang="zh-TW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AI</a:t>
                      </a:r>
                      <a:r>
                        <a:rPr lang="zh-TW" altLang="en-US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訂閱服務</a:t>
                      </a:r>
                      <a:endParaRPr lang="en-US" altLang="zh-TW" sz="1400" b="1" i="0" u="none" strike="noStrike" baseline="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</a:pPr>
                      <a:r>
                        <a:rPr lang="en-US" altLang="zh-TW" sz="1400" b="1" u="none" strike="noStrike" cap="none" baseline="0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190</a:t>
                      </a:r>
                      <a:endParaRPr lang="zh-TW" altLang="en-US" sz="1400" b="1" u="none" strike="noStrike" cap="none" baseline="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4</a:t>
                      </a: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月</a:t>
                      </a:r>
                      <a:endParaRPr kumimoji="0" lang="en-US" altLang="zh-TW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rial" panose="020B0604020202020204" pitchFamily="34" charset="0"/>
                        <a:buNone/>
                      </a:pPr>
                      <a:r>
                        <a:rPr lang="en-US" altLang="zh-TW" sz="14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3/21</a:t>
                      </a:r>
                      <a:r>
                        <a:rPr lang="zh-TW" altLang="en-US" sz="14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審查</a:t>
                      </a:r>
                      <a:endParaRPr lang="zh-TW" altLang="en-US" sz="1400" dirty="0">
                        <a:solidFill>
                          <a:srgbClr val="0000FF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淑慧</a:t>
                      </a:r>
                      <a:r>
                        <a:rPr lang="en-US" altLang="zh-TW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/</a:t>
                      </a:r>
                      <a:r>
                        <a:rPr lang="zh-TW" altLang="en-US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耀泰</a:t>
                      </a:r>
                      <a:endParaRPr lang="en-US" altLang="zh-TW" sz="14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4052628"/>
                  </a:ext>
                </a:extLst>
              </a:tr>
              <a:tr h="355759">
                <a:tc vMerge="1"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zh-TW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英飛輪 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(H100)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en-US" altLang="zh-TW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(</a:t>
                      </a:r>
                      <a:r>
                        <a:rPr lang="zh-TW" altLang="en-US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高齡</a:t>
                      </a:r>
                      <a:r>
                        <a:rPr lang="en-US" altLang="zh-TW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)</a:t>
                      </a:r>
                      <a:r>
                        <a:rPr lang="zh-TW" altLang="en-US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銀髮族五感煥能旅行團</a:t>
                      </a:r>
                      <a:endParaRPr lang="en-US" altLang="zh-TW" sz="1400" b="1" i="0" u="none" strike="noStrike" baseline="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</a:pPr>
                      <a:r>
                        <a:rPr lang="en-US" altLang="zh-TW" sz="1400" b="1" u="none" strike="noStrike" cap="none" baseline="0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190</a:t>
                      </a:r>
                      <a:endParaRPr lang="zh-TW" altLang="en-US" sz="1400" b="1" u="none" strike="noStrike" cap="none" baseline="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kumimoji="0" lang="en-US" altLang="zh-TW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4</a:t>
                      </a:r>
                      <a:r>
                        <a:rPr kumimoji="0" lang="zh-TW" alt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月</a:t>
                      </a:r>
                      <a:endParaRPr kumimoji="0" lang="en-US" altLang="zh-TW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rial" panose="020B0604020202020204" pitchFamily="34" charset="0"/>
                        <a:buNone/>
                      </a:pPr>
                      <a:r>
                        <a:rPr lang="en-US" altLang="zh-TW" sz="14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3/21</a:t>
                      </a:r>
                      <a:r>
                        <a:rPr lang="zh-TW" altLang="en-US" sz="14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審查</a:t>
                      </a:r>
                      <a:endParaRPr lang="zh-TW" altLang="en-US" sz="1400" dirty="0">
                        <a:solidFill>
                          <a:srgbClr val="0000FF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淑慧</a:t>
                      </a:r>
                      <a:r>
                        <a:rPr lang="en-US" altLang="zh-TW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/</a:t>
                      </a:r>
                      <a:r>
                        <a:rPr lang="zh-TW" altLang="en-US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耀泰</a:t>
                      </a:r>
                      <a:endParaRPr lang="en-US" altLang="zh-TW" sz="14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8187675"/>
                  </a:ext>
                </a:extLst>
              </a:tr>
              <a:tr h="371952">
                <a:tc vMerge="1"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zh-TW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坤璜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(H000)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en-US" altLang="zh-TW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(</a:t>
                      </a:r>
                      <a:r>
                        <a:rPr lang="zh-TW" altLang="en-US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高齡</a:t>
                      </a:r>
                      <a:r>
                        <a:rPr lang="en-US" altLang="zh-TW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)</a:t>
                      </a:r>
                      <a:r>
                        <a:rPr lang="zh-TW" altLang="en-US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樂齡智慧鞋墊輔導計畫</a:t>
                      </a:r>
                      <a:endParaRPr lang="en-US" altLang="zh-TW" sz="1400" b="1" i="0" u="none" strike="noStrike" baseline="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</a:pPr>
                      <a:r>
                        <a:rPr lang="en-US" altLang="zh-TW" sz="1400" b="1" u="none" strike="noStrike" cap="none" baseline="0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190</a:t>
                      </a:r>
                      <a:endParaRPr lang="zh-TW" altLang="en-US" sz="1400" b="1" u="none" strike="noStrike" cap="none" baseline="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kumimoji="0" lang="en-US" altLang="zh-TW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4</a:t>
                      </a:r>
                      <a:r>
                        <a:rPr kumimoji="0" lang="zh-TW" alt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月</a:t>
                      </a:r>
                      <a:endParaRPr kumimoji="0" lang="en-US" altLang="zh-TW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rial" panose="020B0604020202020204" pitchFamily="34" charset="0"/>
                        <a:buNone/>
                      </a:pPr>
                      <a:r>
                        <a:rPr lang="en-US" altLang="zh-TW" sz="14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3/21</a:t>
                      </a:r>
                      <a:r>
                        <a:rPr lang="zh-TW" altLang="en-US" sz="14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審查</a:t>
                      </a:r>
                      <a:endParaRPr lang="zh-TW" altLang="en-US" sz="1400" dirty="0">
                        <a:solidFill>
                          <a:srgbClr val="0000FF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珮君</a:t>
                      </a:r>
                      <a:r>
                        <a:rPr lang="en-US" altLang="zh-TW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/</a:t>
                      </a:r>
                      <a:r>
                        <a:rPr lang="zh-TW" altLang="en-US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耀泰</a:t>
                      </a:r>
                      <a:endParaRPr lang="en-US" altLang="zh-TW" sz="14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5183032"/>
                  </a:ext>
                </a:extLst>
              </a:tr>
              <a:tr h="280988">
                <a:tc vMerge="1"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zh-TW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全日罩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(H000)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en-US" altLang="zh-TW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(</a:t>
                      </a:r>
                      <a:r>
                        <a:rPr lang="zh-TW" altLang="en-US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高齡</a:t>
                      </a:r>
                      <a:r>
                        <a:rPr lang="en-US" altLang="zh-TW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)</a:t>
                      </a:r>
                      <a:r>
                        <a:rPr lang="zh-TW" altLang="en-US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樂齡精準健康</a:t>
                      </a:r>
                      <a:r>
                        <a:rPr lang="en-US" altLang="zh-TW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O2O</a:t>
                      </a:r>
                      <a:r>
                        <a:rPr lang="zh-TW" altLang="en-US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服務實踐方案計畫</a:t>
                      </a:r>
                      <a:endParaRPr lang="en-US" altLang="zh-TW" sz="1400" b="1" i="0" u="none" strike="noStrike" baseline="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</a:pPr>
                      <a:r>
                        <a:rPr lang="en-US" altLang="zh-TW" sz="1400" b="1" u="none" strike="noStrike" cap="none" baseline="0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760</a:t>
                      </a:r>
                      <a:endParaRPr lang="zh-TW" altLang="en-US" sz="1400" b="1" u="none" strike="noStrike" cap="none" baseline="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4</a:t>
                      </a: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月</a:t>
                      </a:r>
                      <a:endParaRPr kumimoji="0" lang="en-US" altLang="zh-TW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rial" panose="020B0604020202020204" pitchFamily="34" charset="0"/>
                        <a:buNone/>
                      </a:pPr>
                      <a:r>
                        <a:rPr lang="en-US" altLang="zh-TW" sz="14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3/17</a:t>
                      </a:r>
                      <a:r>
                        <a:rPr lang="zh-TW" altLang="en-US" sz="14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審查</a:t>
                      </a:r>
                      <a:endParaRPr lang="zh-TW" altLang="en-US" sz="1400" dirty="0">
                        <a:solidFill>
                          <a:srgbClr val="0000FF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宣慶</a:t>
                      </a:r>
                      <a:r>
                        <a:rPr lang="en-US" altLang="zh-TW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/</a:t>
                      </a:r>
                      <a:r>
                        <a:rPr lang="zh-TW" altLang="en-US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耀泰</a:t>
                      </a:r>
                      <a:endParaRPr lang="en-US" altLang="zh-TW" sz="14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4078369"/>
                  </a:ext>
                </a:extLst>
              </a:tr>
              <a:tr h="375762">
                <a:tc vMerge="1"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zh-TW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1" i="0" u="none" strike="noStrike" noProof="0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旳蔓</a:t>
                      </a:r>
                      <a:endParaRPr lang="en-US" sz="1400" b="0" i="0" u="none" strike="noStrike" noProof="0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400" b="1" i="0" u="none" strike="noStrike" noProof="0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en-US" sz="1400" b="1" i="0" u="none" strike="noStrike" noProof="0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H100)</a:t>
                      </a:r>
                      <a:endParaRPr 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1" i="0" u="none" strike="noStrike" noProof="0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產後護理服務系統</a:t>
                      </a:r>
                      <a:endParaRPr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900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defTabSz="84408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5</a:t>
                      </a: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月</a:t>
                      </a: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</a:rPr>
                        <a:t>合約審閱中</a:t>
                      </a:r>
                      <a:endParaRPr lang="zh-TW" altLang="zh-TW" sz="1400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上智</a:t>
                      </a:r>
                      <a:r>
                        <a:rPr lang="en-US" altLang="zh-TW" sz="14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/</a:t>
                      </a:r>
                      <a:r>
                        <a:rPr lang="zh-TW" altLang="en-US" sz="14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和欣</a:t>
                      </a:r>
                      <a:endParaRPr lang="zh-TW" sz="1400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3222337"/>
                  </a:ext>
                </a:extLst>
              </a:tr>
              <a:tr h="127635">
                <a:tc rowSpan="3"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1" i="0" u="none" strike="noStrike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努</a:t>
                      </a:r>
                      <a:endParaRPr lang="en-US" altLang="zh-TW" sz="1400" b="0" i="0" u="none" strike="noStrike" noProof="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1" i="0" u="none" strike="noStrike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力</a:t>
                      </a:r>
                      <a:endParaRPr lang="en-US" altLang="zh-TW" sz="1400" b="0" i="0" u="none" strike="noStrike" noProof="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1" i="0" u="none" strike="noStrike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中</a:t>
                      </a:r>
                      <a:endParaRPr lang="en-US" altLang="zh-TW" sz="1400" b="0" i="0" u="none" strike="noStrike" noProof="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400" b="1" i="0" u="none" strike="noStrike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50%</a:t>
                      </a:r>
                      <a:endParaRPr lang="zh-TW" altLang="en-US" sz="1400" dirty="0"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炎傳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(H100)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科技導入顧問案計畫</a:t>
                      </a:r>
                      <a:endParaRPr lang="en-US" altLang="zh-TW" sz="1400" b="1" i="0" u="none" strike="noStrike" baseline="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</a:pPr>
                      <a:r>
                        <a:rPr lang="en-US" altLang="zh-TW" sz="1400" b="1" u="none" strike="noStrike" cap="none" baseline="0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2,400</a:t>
                      </a:r>
                      <a:endParaRPr lang="zh-TW" altLang="en-US" sz="1400" b="1" u="none" strike="noStrike" cap="none" baseline="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6</a:t>
                      </a: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月</a:t>
                      </a:r>
                      <a:endParaRPr kumimoji="0" lang="en-US" altLang="zh-TW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rial" panose="020B0604020202020204" pitchFamily="34" charset="0"/>
                        <a:buNone/>
                      </a:pPr>
                      <a:r>
                        <a:rPr lang="en-US" altLang="zh-TW" sz="1400" b="1" i="0" u="none" strike="noStrike" kern="1200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3/7</a:t>
                      </a:r>
                      <a:r>
                        <a:rPr lang="zh-TW" altLang="en-US" sz="1400" b="1" i="0" u="none" strike="noStrike" kern="1200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討論合約，</a:t>
                      </a:r>
                      <a:r>
                        <a:rPr lang="zh-TW" altLang="en-US" sz="14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預計</a:t>
                      </a:r>
                      <a:r>
                        <a:rPr lang="en-US" altLang="zh-TW" sz="14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3</a:t>
                      </a:r>
                      <a:r>
                        <a:rPr lang="zh-TW" altLang="en-US" sz="14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月底更新計畫書工作項目</a:t>
                      </a:r>
                      <a:endParaRPr lang="zh-TW" altLang="en-US" sz="1400" dirty="0">
                        <a:solidFill>
                          <a:srgbClr val="0000FF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君彥</a:t>
                      </a:r>
                      <a:r>
                        <a:rPr lang="en-US" altLang="zh-TW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/</a:t>
                      </a:r>
                      <a:r>
                        <a:rPr lang="zh-TW" altLang="en-US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耀泰</a:t>
                      </a:r>
                      <a:endParaRPr lang="en-US" altLang="zh-TW" sz="14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dk1"/>
                      </a:solidFill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5223043"/>
                  </a:ext>
                </a:extLst>
              </a:tr>
              <a:tr h="31527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盈亮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(H200)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en-US" altLang="zh-TW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(CITD</a:t>
                      </a:r>
                      <a:r>
                        <a:rPr lang="zh-TW" altLang="en-US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布局海外</a:t>
                      </a:r>
                      <a:r>
                        <a:rPr lang="en-US" altLang="zh-TW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)</a:t>
                      </a:r>
                      <a:r>
                        <a:rPr lang="zh-TW" altLang="en-US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智慧超慢跑機開發案</a:t>
                      </a:r>
                      <a:endParaRPr lang="en-US" altLang="zh-TW" sz="1400" b="1" i="0" u="none" strike="noStrike" baseline="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</a:pPr>
                      <a:r>
                        <a:rPr lang="en-US" altLang="zh-TW" sz="1400" b="1" u="none" strike="noStrike" cap="none" baseline="0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1,000</a:t>
                      </a:r>
                      <a:endParaRPr lang="zh-TW" altLang="en-US" sz="1400" b="1" u="none" strike="noStrike" cap="none" baseline="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5</a:t>
                      </a: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月</a:t>
                      </a:r>
                      <a:endParaRPr kumimoji="0" lang="en-US" altLang="zh-TW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rial" panose="020B0604020202020204" pitchFamily="34" charset="0"/>
                        <a:buNone/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3/13</a:t>
                      </a: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智慧車表技術討論，</a:t>
                      </a:r>
                      <a:r>
                        <a:rPr lang="zh-TW" altLang="en-US" sz="14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預計</a:t>
                      </a:r>
                      <a:r>
                        <a:rPr lang="en-US" altLang="zh-TW" sz="14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3</a:t>
                      </a:r>
                      <a:r>
                        <a:rPr lang="zh-TW" altLang="en-US" sz="14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月底送件</a:t>
                      </a:r>
                      <a:endParaRPr lang="en-US" altLang="zh-TW" sz="1400" b="1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400" b="1" u="none" strike="noStrike" cap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明杰</a:t>
                      </a:r>
                      <a:r>
                        <a:rPr lang="en-US" altLang="zh-TW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/</a:t>
                      </a:r>
                      <a:r>
                        <a:rPr lang="zh-TW" altLang="en-US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品慈</a:t>
                      </a:r>
                      <a:endParaRPr lang="en-US" altLang="zh-TW" sz="14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1052654"/>
                  </a:ext>
                </a:extLst>
              </a:tr>
              <a:tr h="295752">
                <a:tc vMerge="1"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dirty="0"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strike="noStrik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春耕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H200)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400" b="1" i="0" u="none" strike="noStrike" baseline="0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文化部嘉創規劃</a:t>
                      </a:r>
                      <a:endParaRPr lang="en-US" altLang="zh-TW" sz="1400" b="1" i="0" u="none" strike="noStrike" baseline="0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</a:pPr>
                      <a:r>
                        <a:rPr lang="en-US" altLang="zh-TW" sz="1400" b="1" u="none" strike="noStrike" cap="none" baseline="0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TBD</a:t>
                      </a:r>
                      <a:endParaRPr lang="zh-TW" altLang="en-US" sz="1400" b="1" u="none" strike="noStrike" cap="none" baseline="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6</a:t>
                      </a: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月</a:t>
                      </a:r>
                      <a:endParaRPr kumimoji="0" lang="en-US" altLang="zh-TW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rial" panose="020B0604020202020204" pitchFamily="34" charset="0"/>
                        <a:buNone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與首榮討論中</a:t>
                      </a:r>
                      <a:endParaRPr lang="en-US" altLang="zh-TW" sz="1400" b="1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400" b="1" u="none" strike="noStrike" cap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文新</a:t>
                      </a:r>
                      <a:endParaRPr lang="en-US" altLang="zh-TW" sz="14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207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02018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佈景主題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8_預設簡報設計">
      <a:majorFont>
        <a:latin typeface="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>
          <a:headEnd/>
          <a:tailEnd/>
        </a:ln>
      </a:spPr>
      <a:bodyPr wrap="none" anchor="ctr">
        <a:flatTx/>
      </a:bodyPr>
      <a:lstStyle>
        <a:defPPr>
          <a:defRPr>
            <a:solidFill>
              <a:srgbClr val="FFFFFF"/>
            </a:solidFill>
            <a:ea typeface="宋体" pitchFamily="2" charset="-122"/>
          </a:defRPr>
        </a:defPPr>
      </a:lstStyle>
      <a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a:style>
    </a:sp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EF8F4A3F269B42ABE66C846BAD69C3" ma:contentTypeVersion="10" ma:contentTypeDescription="Create a new document." ma:contentTypeScope="" ma:versionID="405cc5236345981c7e0eeaf4ff5a2026">
  <xsd:schema xmlns:xsd="http://www.w3.org/2001/XMLSchema" xmlns:xs="http://www.w3.org/2001/XMLSchema" xmlns:p="http://schemas.microsoft.com/office/2006/metadata/properties" xmlns:ns2="7a49a012-1a42-488a-ad65-57305d193449" xmlns:ns3="a048a829-da38-4e78-83b1-f53b80d599ea" targetNamespace="http://schemas.microsoft.com/office/2006/metadata/properties" ma:root="true" ma:fieldsID="b9af7c5c0fb5aac628bb0875337ef763" ns2:_="" ns3:_="">
    <xsd:import namespace="7a49a012-1a42-488a-ad65-57305d193449"/>
    <xsd:import namespace="a048a829-da38-4e78-83b1-f53b80d599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49a012-1a42-488a-ad65-57305d1934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48a829-da38-4e78-83b1-f53b80d599e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962B17-4CDF-4B6A-9B71-C306F2B8AB2A}">
  <ds:schemaRefs>
    <ds:schemaRef ds:uri="7a49a012-1a42-488a-ad65-57305d193449"/>
    <ds:schemaRef ds:uri="a048a829-da38-4e78-83b1-f53b80d599e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F0869CA-55C3-49A3-BD9B-173713121A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296B53-FA1C-4984-93E9-0EF0DA5778F0}">
  <ds:schemaRefs>
    <ds:schemaRef ds:uri="7a49a012-1a42-488a-ad65-57305d193449"/>
    <ds:schemaRef ds:uri="a048a829-da38-4e78-83b1-f53b80d599e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625</Words>
  <Application>Microsoft Office PowerPoint</Application>
  <PresentationFormat>如螢幕大小 (4:3)</PresentationFormat>
  <Paragraphs>157</Paragraphs>
  <Slides>3</Slides>
  <Notes>3</Notes>
  <HiddenSlides>1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1" baseType="lpstr">
      <vt:lpstr>Microsoft JhengHei</vt:lpstr>
      <vt:lpstr>Microsoft JhengHei</vt:lpstr>
      <vt:lpstr>Arial</vt:lpstr>
      <vt:lpstr>Bookman Old Style</vt:lpstr>
      <vt:lpstr>Calibri</vt:lpstr>
      <vt:lpstr>Times New Roman</vt:lpstr>
      <vt:lpstr>Wingdings</vt:lpstr>
      <vt:lpstr>1_佈景主題1</vt:lpstr>
      <vt:lpstr>H 組經營團隊會議報告</vt:lpstr>
      <vt:lpstr>PowerPoint 簡報</vt:lpstr>
      <vt:lpstr>H 組推廣中/努力中案件說明</vt:lpstr>
    </vt:vector>
  </TitlesOfParts>
  <Company>CMT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下世代車載資通訊系統與創新應用服務技術計畫(1/4)  整體計畫說明</dc:title>
  <dc:creator>ftsai</dc:creator>
  <cp:lastModifiedBy>郭晨如</cp:lastModifiedBy>
  <cp:revision>296</cp:revision>
  <cp:lastPrinted>2023-09-11T04:51:59Z</cp:lastPrinted>
  <dcterms:created xsi:type="dcterms:W3CDTF">2008-08-15T19:18:09Z</dcterms:created>
  <dcterms:modified xsi:type="dcterms:W3CDTF">2025-03-20T01:10:27Z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000800aa79000000000001023720</vt:lpwstr>
  </property>
  <property fmtid="{D5CDD505-2E9C-101B-9397-08002B2CF9AE}" pid="3" name="ContentTypeId">
    <vt:lpwstr>0x010100C7EF8F4A3F269B42ABE66C846BAD69C3</vt:lpwstr>
  </property>
</Properties>
</file>