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4"/>
  </p:sldMasterIdLst>
  <p:notesMasterIdLst>
    <p:notesMasterId r:id="rId8"/>
  </p:notesMasterIdLst>
  <p:handoutMasterIdLst>
    <p:handoutMasterId r:id="rId9"/>
  </p:handoutMasterIdLst>
  <p:sldIdLst>
    <p:sldId id="2145708168" r:id="rId5"/>
    <p:sldId id="2145708214" r:id="rId6"/>
    <p:sldId id="2145708216" r:id="rId7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A9633FB-E36B-40F5-A801-F7C3BB14A750}">
          <p14:sldIdLst>
            <p14:sldId id="2145708168"/>
            <p14:sldId id="2145708214"/>
            <p14:sldId id="21457082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" initials="V" lastIdx="1" clrIdx="0"/>
  <p:cmAuthor id="2" name="Vincent ChangChien" initials="VC" lastIdx="1" clrIdx="1"/>
  <p:cmAuthor id="3" name="538294@itri.org.tw" initials="5" lastIdx="1" clrIdx="2">
    <p:extLst>
      <p:ext uri="{19B8F6BF-5375-455C-9EA6-DF929625EA0E}">
        <p15:presenceInfo xmlns:p15="http://schemas.microsoft.com/office/powerpoint/2012/main" userId="538294@itri.org.t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9BD5"/>
    <a:srgbClr val="12B3C4"/>
    <a:srgbClr val="D2DEEF"/>
    <a:srgbClr val="EAEFF7"/>
    <a:srgbClr val="000099"/>
    <a:srgbClr val="FFFF99"/>
    <a:srgbClr val="A3E5FF"/>
    <a:srgbClr val="009FE2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199F6C-5778-0998-BAA2-C1A9F29009BF}" v="15" dt="2025-03-17T01:08:19.6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4"/>
        <p:guide pos="2119"/>
        <p:guide orient="horz" pos="3126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0" hangingPunct="0">
              <a:defRPr sz="1200" b="0"/>
            </a:lvl1pPr>
          </a:lstStyle>
          <a:p>
            <a:pPr>
              <a:defRPr/>
            </a:pPr>
            <a:fld id="{8452B510-9BEE-46EE-B3FD-CA8939EB1807}" type="datetimeFigureOut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0" hangingPunct="0">
              <a:defRPr sz="1200" b="0"/>
            </a:lvl1pPr>
          </a:lstStyle>
          <a:p>
            <a:pPr>
              <a:defRPr/>
            </a:pPr>
            <a:fld id="{89532365-25EE-4A4C-A56B-D211CD649E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078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310" y="4717322"/>
            <a:ext cx="5439101" cy="446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 b="0"/>
            </a:lvl1pPr>
          </a:lstStyle>
          <a:p>
            <a:pPr>
              <a:defRPr/>
            </a:pPr>
            <a:fld id="{E1765024-6C29-460A-A7EB-138FDFDC4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9584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3269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/>
              <a:t>BP Backlog=</a:t>
            </a:r>
            <a:r>
              <a:rPr lang="zh-TW" altLang="en-US" sz="1200"/>
              <a:t>振業</a:t>
            </a:r>
            <a:r>
              <a:rPr lang="en-US" altLang="zh-TW" sz="1200"/>
              <a:t>230+</a:t>
            </a:r>
            <a:r>
              <a:rPr lang="zh-TW" altLang="en-US" sz="1200"/>
              <a:t>三趨</a:t>
            </a:r>
            <a:r>
              <a:rPr lang="en-US" altLang="zh-TW" sz="1200"/>
              <a:t>1,672+</a:t>
            </a:r>
            <a:r>
              <a:rPr lang="zh-TW" altLang="en-US" sz="1200"/>
              <a:t>合勤</a:t>
            </a:r>
            <a:r>
              <a:rPr lang="en-US" altLang="zh-TW" sz="1200"/>
              <a:t>1,759+</a:t>
            </a:r>
            <a:r>
              <a:rPr lang="zh-TW" altLang="en-US" sz="1200"/>
              <a:t>中國佈道</a:t>
            </a:r>
            <a:r>
              <a:rPr lang="en-US" altLang="zh-TW" sz="1200"/>
              <a:t>1,627+</a:t>
            </a:r>
            <a:r>
              <a:rPr lang="zh-TW" altLang="en-US" sz="1200"/>
              <a:t>麗媚</a:t>
            </a:r>
            <a:r>
              <a:rPr lang="en-US" altLang="zh-TW" sz="1200"/>
              <a:t>1,107+</a:t>
            </a:r>
            <a:r>
              <a:rPr lang="zh-TW" altLang="en-US" sz="1200"/>
              <a:t>口渴米菇</a:t>
            </a:r>
            <a:r>
              <a:rPr lang="en-US" altLang="zh-TW" sz="1200"/>
              <a:t>585+</a:t>
            </a:r>
            <a:r>
              <a:rPr lang="zh-TW" altLang="en-US" sz="1200"/>
              <a:t>中華郵政</a:t>
            </a:r>
            <a:r>
              <a:rPr lang="en-US" altLang="zh-TW" sz="1200"/>
              <a:t>2,210=9,189K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/>
              <a:t>IP Backlog=</a:t>
            </a:r>
            <a:r>
              <a:rPr lang="zh-TW" altLang="en-US"/>
              <a:t>晉弘</a:t>
            </a:r>
            <a:r>
              <a:rPr lang="en-US" altLang="zh-TW"/>
              <a:t>600K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/>
              <a:t>FY112_IP+BP_</a:t>
            </a:r>
            <a:r>
              <a:rPr lang="en-US" altLang="zh-TW"/>
              <a:t>Backlog=9,789K</a:t>
            </a:r>
            <a:endParaRPr lang="en-US" altLang="zh-TW" sz="120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56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2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79310" y="4717322"/>
            <a:ext cx="5439101" cy="4466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 txBox="1">
            <a:spLocks noGrp="1"/>
          </p:cNvSpPr>
          <p:nvPr>
            <p:ph type="sldNum" idx="12"/>
          </p:nvPr>
        </p:nvSpPr>
        <p:spPr>
          <a:xfrm>
            <a:off x="3849826" y="9429834"/>
            <a:ext cx="2946246" cy="496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764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724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3" y="1278467"/>
            <a:ext cx="8364538" cy="4919134"/>
          </a:xfrm>
        </p:spPr>
        <p:txBody>
          <a:bodyPr/>
          <a:lstStyle>
            <a:lvl1pPr>
              <a:defRPr sz="2400">
                <a:latin typeface="+mn-lt"/>
                <a:ea typeface="+mn-ea"/>
              </a:defRPr>
            </a:lvl1pPr>
            <a:lvl2pPr>
              <a:defRPr>
                <a:solidFill>
                  <a:srgbClr val="0000CC"/>
                </a:solidFill>
                <a:latin typeface="+mn-lt"/>
                <a:ea typeface="+mn-ea"/>
              </a:defRPr>
            </a:lvl2pPr>
            <a:lvl3pPr>
              <a:defRPr>
                <a:latin typeface="+mn-lt"/>
                <a:ea typeface="+mn-ea"/>
              </a:defRPr>
            </a:lvl3pPr>
            <a:lvl4pPr>
              <a:defRPr sz="1800">
                <a:solidFill>
                  <a:srgbClr val="0000CC"/>
                </a:solidFill>
                <a:latin typeface="+mn-lt"/>
                <a:ea typeface="+mn-ea"/>
              </a:defRPr>
            </a:lvl4pPr>
            <a:lvl5pPr>
              <a:defRPr sz="1600">
                <a:latin typeface="+mn-lt"/>
                <a:ea typeface="+mn-ea"/>
              </a:defRPr>
            </a:lvl5pPr>
            <a:lvl6pPr>
              <a:defRPr sz="1600">
                <a:latin typeface="+mn-lt"/>
                <a:ea typeface="+mn-ea"/>
              </a:defRPr>
            </a:lvl6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1861" y="6628132"/>
            <a:ext cx="2920215" cy="22986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ctr" eaLnBrk="1" hangingPunct="1">
              <a:defRPr/>
            </a:pPr>
            <a:endParaRPr lang="en-US" altLang="zh-TW" b="0">
              <a:solidFill>
                <a:prstClr val="black"/>
              </a:solidFill>
              <a:ea typeface="新細明體" charset="-120"/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82D4-C369-4B2F-B36D-CA76C3634FCD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405141"/>
            <a:ext cx="9144000" cy="77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605588" y="6619893"/>
            <a:ext cx="1800225" cy="23812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fld id="{2DC04D06-70D8-48A2-B2C8-F3E08559F2BE}" type="datetime1">
              <a:rPr lang="zh-TW" altLang="en-US" b="0" smtClean="0">
                <a:solidFill>
                  <a:prstClr val="black"/>
                </a:solidFill>
                <a:latin typeface="Arial"/>
                <a:ea typeface="新細明體" charset="-120"/>
              </a:rPr>
              <a:pPr algn="ctr" eaLnBrk="1" hangingPunct="1">
                <a:defRPr/>
              </a:pPr>
              <a:t>2025/3/20</a:t>
            </a:fld>
            <a:endParaRPr lang="en-US" altLang="zh-TW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33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7" y="308091"/>
            <a:ext cx="8487833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2" y="1090246"/>
            <a:ext cx="8493368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  <a:endParaRPr lang="en-US" altLang="zh-TW"/>
          </a:p>
          <a:p>
            <a:pPr lvl="3"/>
            <a:r>
              <a:rPr lang="zh-TW" altLang="en-US"/>
              <a:t>第四層</a:t>
            </a:r>
            <a:endParaRPr lang="en-US" altLang="zh-TW"/>
          </a:p>
          <a:p>
            <a:pPr lvl="4"/>
            <a:endParaRPr lang="zh-TW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9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092" y="6391283"/>
            <a:ext cx="6096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800" b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5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85428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66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44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4380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402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238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2338" y="981075"/>
            <a:ext cx="4044462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2338" y="3629025"/>
            <a:ext cx="4044462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032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90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835150" y="6958013"/>
            <a:ext cx="9144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60788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2338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254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165"/>
            <a:ext cx="82296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216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144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2001" y="6650296"/>
            <a:ext cx="3311972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8777291" y="6624644"/>
            <a:ext cx="369887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2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"/>
            <a:ext cx="82296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414"/>
            <a:ext cx="82296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2250"/>
            <a:ext cx="21336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8616951" y="6619881"/>
            <a:ext cx="527050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6504265"/>
            <a:ext cx="8172400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700" y="-7938"/>
            <a:ext cx="1462956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30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2" r:id="rId10"/>
    <p:sldLayoutId id="2147484103" r:id="rId11"/>
    <p:sldLayoutId id="2147484104" r:id="rId12"/>
    <p:sldLayoutId id="2147484462" r:id="rId13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432000" y="2529000"/>
            <a:ext cx="8280000" cy="900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TW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</a:t>
            </a:r>
            <a:r>
              <a:rPr lang="zh-TW" altLang="en-US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組經營團隊會議報告</a:t>
            </a:r>
            <a:endParaRPr lang="zh-TW" altLang="en-US" sz="4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kumimoji="0" lang="zh-TW" altLang="en-US" b="0">
              <a:latin typeface="Arial"/>
              <a:ea typeface="微軟正黑體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32000" y="5915419"/>
            <a:ext cx="8280000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altLang="zh-TW" sz="2300" dirty="0">
                <a:latin typeface="Calibri"/>
                <a:ea typeface="微軟正黑體"/>
                <a:cs typeface="Calibri"/>
              </a:rPr>
              <a:t>2025.03.20</a:t>
            </a:r>
            <a:endParaRPr lang="zh-TW" altLang="en-US" sz="23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783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1">
            <a:extLst>
              <a:ext uri="{FF2B5EF4-FFF2-40B4-BE49-F238E27FC236}">
                <a16:creationId xmlns:a16="http://schemas.microsoft.com/office/drawing/2014/main" id="{C479910E-0D59-45B8-97BD-E3BE7AEAD379}"/>
              </a:ext>
            </a:extLst>
          </p:cNvPr>
          <p:cNvSpPr txBox="1">
            <a:spLocks/>
          </p:cNvSpPr>
          <p:nvPr/>
        </p:nvSpPr>
        <p:spPr bwMode="auto">
          <a:xfrm>
            <a:off x="432000" y="73889"/>
            <a:ext cx="828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 </a:t>
            </a:r>
            <a:r>
              <a:rPr lang="zh-TW" altLang="en-US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組業務能見度與缺口分析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9494BE9-A732-4CDD-A090-66A97E689503}"/>
              </a:ext>
            </a:extLst>
          </p:cNvPr>
          <p:cNvSpPr/>
          <p:nvPr/>
        </p:nvSpPr>
        <p:spPr>
          <a:xfrm>
            <a:off x="432000" y="560998"/>
            <a:ext cx="8280000" cy="44627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企業收入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目標 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74,340K 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(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未稅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)</a:t>
            </a:r>
            <a:endParaRPr kumimoji="1" lang="zh-TW" altLang="en-US" sz="23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cs typeface="Calibri" panose="020F0502020204030204" pitchFamily="34" charset="0"/>
            </a:endParaRPr>
          </a:p>
        </p:txBody>
      </p:sp>
      <p:sp>
        <p:nvSpPr>
          <p:cNvPr id="14" name="Google Shape;162;p5">
            <a:extLst>
              <a:ext uri="{FF2B5EF4-FFF2-40B4-BE49-F238E27FC236}">
                <a16:creationId xmlns:a16="http://schemas.microsoft.com/office/drawing/2014/main" id="{DAA52ECE-DE9A-405A-AAED-F0B98E37B33D}"/>
              </a:ext>
            </a:extLst>
          </p:cNvPr>
          <p:cNvSpPr txBox="1"/>
          <p:nvPr/>
        </p:nvSpPr>
        <p:spPr>
          <a:xfrm>
            <a:off x="7632000" y="930261"/>
            <a:ext cx="10800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單位：千元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A1D13A1-E7CC-49AE-B912-1F5A1904D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32968"/>
              </p:ext>
            </p:extLst>
          </p:nvPr>
        </p:nvGraphicFramePr>
        <p:xfrm>
          <a:off x="66007" y="1210129"/>
          <a:ext cx="9011985" cy="4961186"/>
        </p:xfrm>
        <a:graphic>
          <a:graphicData uri="http://schemas.openxmlformats.org/drawingml/2006/table">
            <a:tbl>
              <a:tblPr/>
              <a:tblGrid>
                <a:gridCol w="185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努力中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(50%) 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負責人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67560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14,553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(20%)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CITD_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品慈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11,976 (16%)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399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7,906</a:t>
                      </a: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2,400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炎傳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若瑟醫院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君彥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800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1,800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1699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40452"/>
                  </a:ext>
                </a:extLst>
              </a:tr>
              <a:tr h="60074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6,647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(9%)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推廣中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(60%)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10,176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(14%)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6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,361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571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泰陞 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571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4,501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7813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坤璜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珮君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76099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760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全日罩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耀泰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760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45031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英飛輪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3145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百事益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6115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1,600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1833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1,960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東元欣悅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536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旳蔓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600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7063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05902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已簽約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5,675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8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2301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春耕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弘凱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34840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rgbClr val="C00000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rgbClr val="C00000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rgbClr val="C00000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615439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Backlog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遞延收入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7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FY112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54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2259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60;p5">
            <a:extLst>
              <a:ext uri="{FF2B5EF4-FFF2-40B4-BE49-F238E27FC236}">
                <a16:creationId xmlns:a16="http://schemas.microsoft.com/office/drawing/2014/main" id="{49F5F84C-4A21-44C1-9482-C672C946FE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2000" y="80688"/>
            <a:ext cx="8280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H</a:t>
            </a:r>
            <a:r>
              <a:rPr lang="zh-TW" alt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 組推廣中</a:t>
            </a:r>
            <a:r>
              <a:rPr lang="en-US" altLang="zh-TW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/</a:t>
            </a:r>
            <a:r>
              <a:rPr lang="zh-TW" altLang="en-US" sz="330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努力中</a:t>
            </a:r>
            <a:r>
              <a:rPr lang="en-US" sz="33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案件說明</a:t>
            </a:r>
            <a:endParaRPr sz="33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  <a:sym typeface="Microsoft JhengHei"/>
            </a:endParaRPr>
          </a:p>
        </p:txBody>
      </p:sp>
      <p:sp>
        <p:nvSpPr>
          <p:cNvPr id="8" name="Google Shape;162;p5">
            <a:extLst>
              <a:ext uri="{FF2B5EF4-FFF2-40B4-BE49-F238E27FC236}">
                <a16:creationId xmlns:a16="http://schemas.microsoft.com/office/drawing/2014/main" id="{800C6B8A-843D-47F7-899C-A3F5B3AB18C8}"/>
              </a:ext>
            </a:extLst>
          </p:cNvPr>
          <p:cNvSpPr txBox="1"/>
          <p:nvPr/>
        </p:nvSpPr>
        <p:spPr>
          <a:xfrm>
            <a:off x="7632000" y="323525"/>
            <a:ext cx="151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單位：千元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(</a:t>
            </a:r>
            <a:r>
              <a:rPr lang="zh-TW" altLang="en-US" sz="1300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未稅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)</a:t>
            </a:r>
            <a:endParaRPr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graphicFrame>
        <p:nvGraphicFramePr>
          <p:cNvPr id="5" name="Google Shape;161;p5">
            <a:extLst>
              <a:ext uri="{FF2B5EF4-FFF2-40B4-BE49-F238E27FC236}">
                <a16:creationId xmlns:a16="http://schemas.microsoft.com/office/drawing/2014/main" id="{9237C03F-1EC5-40C5-A872-D925F0E1E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8975823"/>
              </p:ext>
            </p:extLst>
          </p:nvPr>
        </p:nvGraphicFramePr>
        <p:xfrm>
          <a:off x="72000" y="762243"/>
          <a:ext cx="9000000" cy="516231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04756246"/>
                    </a:ext>
                  </a:extLst>
                </a:gridCol>
                <a:gridCol w="75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4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vert="eaVert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廠商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專案名稱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金額</a:t>
                      </a:r>
                      <a:endParaRPr lang="en-US"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(IP)</a:t>
                      </a:r>
                      <a:endParaRPr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簽約</a:t>
                      </a:r>
                      <a:endParaRPr lang="en-US"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時程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現況說明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RD/</a:t>
                      </a:r>
                      <a:endParaRPr lang="zh-TW" altLang="en-US"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推廣窗口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113">
                <a:tc rowSpan="8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</a:t>
                      </a:r>
                      <a:endParaRPr lang="en-US" altLang="zh-TW" sz="14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廣</a:t>
                      </a:r>
                      <a:endParaRPr lang="en-US" altLang="zh-TW" sz="14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zh-TW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r>
                        <a:rPr lang="en-US" altLang="zh-TW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60%</a:t>
                      </a: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東元欣悅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智慧化產後護理服務系統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1,960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3/14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討論財報輸出議題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上智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和欣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706102"/>
                  </a:ext>
                </a:extLst>
              </a:tr>
              <a:tr h="3857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連鎖藥局高齡安心睡眠輔助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1,600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3/3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審查，待審查結果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630005"/>
                  </a:ext>
                </a:extLst>
              </a:tr>
              <a:tr h="3305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泰陞 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4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銀髮族肌膚家護物理照顧整合開發與驗證計畫</a:t>
                      </a:r>
                      <a:endParaRPr lang="en-US" altLang="zh-TW" sz="1400" b="1" i="0" u="none" strike="noStrike" baseline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571</a:t>
                      </a:r>
                      <a:endParaRPr lang="zh-TW" altLang="en-US" sz="14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3/17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志強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116648"/>
                  </a:ext>
                </a:extLst>
              </a:tr>
              <a:tr h="40386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 b="1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百事益 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銀髮電腦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AI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訂閱服務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3/21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052628"/>
                  </a:ext>
                </a:extLst>
              </a:tr>
              <a:tr h="355759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英飛輪 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銀髮族五感煥能旅行團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3/21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187675"/>
                  </a:ext>
                </a:extLst>
              </a:tr>
              <a:tr h="37195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坤璜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(H000)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樂齡智慧鞋墊輔導計畫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3/21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珮君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183032"/>
                  </a:ext>
                </a:extLst>
              </a:tr>
              <a:tr h="280988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全日罩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(H000)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樂齡精準健康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O2O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服務實踐方案計畫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760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3/17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宣慶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078369"/>
                  </a:ext>
                </a:extLst>
              </a:tr>
              <a:tr h="37576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旳蔓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en-US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H100)</a:t>
                      </a:r>
                      <a:endParaRPr 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產後護理服務系統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月</a:t>
                      </a: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合約審閱中</a:t>
                      </a:r>
                      <a:endParaRPr lang="zh-TW" altLang="zh-TW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上智</a:t>
                      </a: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/</a:t>
                      </a: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endParaRPr lang="zh-TW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222337"/>
                  </a:ext>
                </a:extLst>
              </a:tr>
              <a:tr h="127635">
                <a:tc rowSpan="3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努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力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50%</a:t>
                      </a:r>
                      <a:endParaRPr lang="zh-TW" altLang="en-US" sz="14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炎傳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科技導入顧問案計畫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2,400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3/7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討論合約，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月底更新計畫書工作項目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君彥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dk1"/>
                      </a:solidFill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223043"/>
                  </a:ext>
                </a:extLst>
              </a:tr>
              <a:tr h="3152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(H200)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(CITD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布局海外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智慧超慢跑機開發案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1,000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3/13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智慧車表技術討論，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月底送件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明杰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品慈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052654"/>
                  </a:ext>
                </a:extLst>
              </a:tr>
              <a:tr h="29575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春耕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H200)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文化部嘉創規劃</a:t>
                      </a:r>
                      <a:endParaRPr lang="en-US" altLang="zh-TW" sz="1400" b="1" i="0" u="none" strike="noStrike" baseline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TBD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與首榮討論中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文新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0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02018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F8F4A3F269B42ABE66C846BAD69C3" ma:contentTypeVersion="10" ma:contentTypeDescription="Create a new document." ma:contentTypeScope="" ma:versionID="405cc5236345981c7e0eeaf4ff5a2026">
  <xsd:schema xmlns:xsd="http://www.w3.org/2001/XMLSchema" xmlns:xs="http://www.w3.org/2001/XMLSchema" xmlns:p="http://schemas.microsoft.com/office/2006/metadata/properties" xmlns:ns2="7a49a012-1a42-488a-ad65-57305d193449" xmlns:ns3="a048a829-da38-4e78-83b1-f53b80d599ea" targetNamespace="http://schemas.microsoft.com/office/2006/metadata/properties" ma:root="true" ma:fieldsID="b9af7c5c0fb5aac628bb0875337ef763" ns2:_="" ns3:_="">
    <xsd:import namespace="7a49a012-1a42-488a-ad65-57305d193449"/>
    <xsd:import namespace="a048a829-da38-4e78-83b1-f53b80d599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9a012-1a42-488a-ad65-57305d1934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8a829-da38-4e78-83b1-f53b80d599e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962B17-4CDF-4B6A-9B71-C306F2B8AB2A}">
  <ds:schemaRefs>
    <ds:schemaRef ds:uri="7a49a012-1a42-488a-ad65-57305d193449"/>
    <ds:schemaRef ds:uri="a048a829-da38-4e78-83b1-f53b80d599e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F0869CA-55C3-49A3-BD9B-173713121A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296B53-FA1C-4984-93E9-0EF0DA5778F0}">
  <ds:schemaRefs>
    <ds:schemaRef ds:uri="7a49a012-1a42-488a-ad65-57305d193449"/>
    <ds:schemaRef ds:uri="a048a829-da38-4e78-83b1-f53b80d599e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625</Words>
  <Application>Microsoft Office PowerPoint</Application>
  <PresentationFormat>如螢幕大小 (4:3)</PresentationFormat>
  <Paragraphs>157</Paragraphs>
  <Slides>3</Slides>
  <Notes>3</Notes>
  <HiddenSlides>1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Microsoft JhengHei</vt:lpstr>
      <vt:lpstr>Microsoft JhengHei</vt:lpstr>
      <vt:lpstr>Arial</vt:lpstr>
      <vt:lpstr>Bookman Old Style</vt:lpstr>
      <vt:lpstr>Calibri</vt:lpstr>
      <vt:lpstr>Times New Roman</vt:lpstr>
      <vt:lpstr>Wingdings</vt:lpstr>
      <vt:lpstr>1_佈景主題1</vt:lpstr>
      <vt:lpstr>H 組經營團隊會議報告</vt:lpstr>
      <vt:lpstr>PowerPoint 簡報</vt:lpstr>
      <vt:lpstr>H 組推廣中/努力中案件說明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下世代車載資通訊系統與創新應用服務技術計畫(1/4)  整體計畫說明</dc:title>
  <dc:creator>ftsai</dc:creator>
  <cp:lastModifiedBy>郭晨如</cp:lastModifiedBy>
  <cp:revision>296</cp:revision>
  <cp:lastPrinted>2023-09-11T04:51:59Z</cp:lastPrinted>
  <dcterms:created xsi:type="dcterms:W3CDTF">2008-08-15T19:18:09Z</dcterms:created>
  <dcterms:modified xsi:type="dcterms:W3CDTF">2025-03-20T01:10:27Z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000800aa79000000000001023720</vt:lpwstr>
  </property>
  <property fmtid="{D5CDD505-2E9C-101B-9397-08002B2CF9AE}" pid="3" name="ContentTypeId">
    <vt:lpwstr>0x010100C7EF8F4A3F269B42ABE66C846BAD69C3</vt:lpwstr>
  </property>
</Properties>
</file>