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3" r:id="rId2"/>
    <p:sldMasterId id="2147483735" r:id="rId3"/>
  </p:sldMasterIdLst>
  <p:notesMasterIdLst>
    <p:notesMasterId r:id="rId18"/>
  </p:notesMasterIdLst>
  <p:handoutMasterIdLst>
    <p:handoutMasterId r:id="rId19"/>
  </p:handoutMasterIdLst>
  <p:sldIdLst>
    <p:sldId id="626" r:id="rId4"/>
    <p:sldId id="776" r:id="rId5"/>
    <p:sldId id="816" r:id="rId6"/>
    <p:sldId id="817" r:id="rId7"/>
    <p:sldId id="823" r:id="rId8"/>
    <p:sldId id="696" r:id="rId9"/>
    <p:sldId id="814" r:id="rId10"/>
    <p:sldId id="821" r:id="rId11"/>
    <p:sldId id="824" r:id="rId12"/>
    <p:sldId id="819" r:id="rId13"/>
    <p:sldId id="825" r:id="rId14"/>
    <p:sldId id="820" r:id="rId15"/>
    <p:sldId id="781" r:id="rId16"/>
    <p:sldId id="822" r:id="rId17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葉燕燕" initials="葉燕燕" lastIdx="2" clrIdx="0">
    <p:extLst>
      <p:ext uri="{19B8F6BF-5375-455C-9EA6-DF929625EA0E}">
        <p15:presenceInfo xmlns:p15="http://schemas.microsoft.com/office/powerpoint/2012/main" userId="S::750576@itri.org.tw::548c4802-c0c1-4eed-bfac-0f2bb126ef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0000FF"/>
    <a:srgbClr val="002060"/>
    <a:srgbClr val="FFFF99"/>
    <a:srgbClr val="DBF8F9"/>
    <a:srgbClr val="ABFFF7"/>
    <a:srgbClr val="000099"/>
    <a:srgbClr val="FFFFFF"/>
    <a:srgbClr val="363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9400" autoAdjust="0"/>
  </p:normalViewPr>
  <p:slideViewPr>
    <p:cSldViewPr snapToGrid="0">
      <p:cViewPr varScale="1">
        <p:scale>
          <a:sx n="94" d="100"/>
          <a:sy n="94" d="100"/>
        </p:scale>
        <p:origin x="1277" y="67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354" y="60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1"/>
            <a:ext cx="2945659" cy="4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54" y="1"/>
            <a:ext cx="2945659" cy="4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" y="9430094"/>
            <a:ext cx="2945659" cy="4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54" y="9430094"/>
            <a:ext cx="2945659" cy="4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3C1836-1D35-4551-B5A9-6FD8CCC5FF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60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54" y="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AF2CE5-511B-4E6F-A6C4-807EE711B3E8}" type="datetimeFigureOut">
              <a:rPr lang="zh-TW" altLang="en-US"/>
              <a:pPr>
                <a:defRPr/>
              </a:pPr>
              <a:t>2025/3/20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75" y="4715915"/>
            <a:ext cx="5438139" cy="446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1" y="943009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54" y="943009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B41366-FE2A-4E2F-94BC-6DB0CE3C5E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07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00C6E-B47C-4212-964B-B422CF3A9F4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91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25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0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5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66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30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382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57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8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b="0" noProof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pic>
        <p:nvPicPr>
          <p:cNvPr id="10" name="Picture 28" descr="itri_CEL_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" y="44603"/>
            <a:ext cx="1678774" cy="3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工業技術研究院機密資料 禁止複製、轉載、外流</a:t>
            </a:r>
            <a:r>
              <a:rPr kumimoji="1" lang="zh-TW" altLang="en-US" sz="1000" b="0" i="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8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493612"/>
            <a:ext cx="2092325" cy="589766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493612"/>
            <a:ext cx="6126163" cy="589766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389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b="0" noProof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pic>
        <p:nvPicPr>
          <p:cNvPr id="10" name="Picture 28" descr="itri_CEL_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" y="44603"/>
            <a:ext cx="1678774" cy="3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</a:t>
            </a:r>
            <a:r>
              <a:rPr lang="en-US" altLang="zh-TW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ITRI CONFIDENTIAL DOCUMENT DO NOT COPY OR DISTRIBUTE</a:t>
            </a:r>
            <a:endParaRPr lang="zh-TW" altLang="en-US" sz="1000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3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8263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pattFill prst="pct5">
          <a:fgClr>
            <a:srgbClr val="ABE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56\Desktop\未命名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1008"/>
            <a:ext cx="2762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034518"/>
            <a:ext cx="7772400" cy="778358"/>
          </a:xfrm>
        </p:spPr>
        <p:txBody>
          <a:bodyPr anchor="t"/>
          <a:lstStyle>
            <a:lvl1pPr algn="l">
              <a:defRPr sz="4000" b="0" cap="all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812875"/>
            <a:ext cx="7772400" cy="670884"/>
          </a:xfrm>
        </p:spPr>
        <p:txBody>
          <a:bodyPr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kumimoji="1" lang="zh-TW" altLang="en-US" sz="2000" b="0" noProof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</a:t>
            </a:r>
            <a:r>
              <a:rPr lang="en-US" altLang="zh-TW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ITRI CONFIDENTIAL DOCUMENT DO NOT COPY OR DISTRIBUTE</a:t>
            </a:r>
            <a:endParaRPr lang="zh-TW" altLang="en-US" sz="1000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3" descr="itri_CEL_C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33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7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</a:t>
            </a:r>
            <a:r>
              <a:rPr lang="en-US" altLang="zh-TW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ITRI CONFIDENTIAL DOCUMENT DO NOT COPY OR DISTRIBUTE</a:t>
            </a:r>
            <a:endParaRPr lang="zh-TW" altLang="en-US" sz="1000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3" descr="itri_CEL_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4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68"/>
            <a:ext cx="8229600" cy="635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內容版面配置區 8"/>
          <p:cNvSpPr>
            <a:spLocks noGrp="1"/>
          </p:cNvSpPr>
          <p:nvPr>
            <p:ph sz="quarter" idx="14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2770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1994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694044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3576638" y="531994"/>
            <a:ext cx="5430837" cy="58531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56090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4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6143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493612"/>
            <a:ext cx="2092325" cy="589766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493612"/>
            <a:ext cx="6126163" cy="589766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06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350">
              <a:solidFill>
                <a:srgbClr val="000000"/>
              </a:solidFill>
            </a:endParaRPr>
          </a:p>
        </p:txBody>
      </p:sp>
      <p:pic>
        <p:nvPicPr>
          <p:cNvPr id="7" name="Picture 53" descr="itri_CEL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9540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790004" y="6604002"/>
            <a:ext cx="5009706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75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  </a:t>
            </a:r>
            <a:r>
              <a:rPr lang="en-US" altLang="zh-TW" sz="75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│ ITRI  CONFIDENTIAL  DOCUMENT  DO  NOT  COPY  OR  DISTRIBUTE </a:t>
            </a:r>
            <a:endParaRPr lang="zh-TW" altLang="en-US" sz="75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9" name="Picture 16" descr="限閱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4" y="109538"/>
            <a:ext cx="777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 sz="3000" smtClean="0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741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100" smtClean="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10" name="Rectangle 45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667500"/>
            <a:ext cx="781050" cy="185738"/>
          </a:xfrm>
        </p:spPr>
        <p:txBody>
          <a:bodyPr/>
          <a:lstStyle>
            <a:lvl1pPr>
              <a:defRPr sz="750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FBB7D60A-819C-4015-A4AC-1005A67FCECD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2025/3/20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1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" y="6388102"/>
            <a:ext cx="2895600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6301" y="6627815"/>
            <a:ext cx="600075" cy="225425"/>
          </a:xfrm>
        </p:spPr>
        <p:txBody>
          <a:bodyPr/>
          <a:lstStyle>
            <a:lvl1pPr>
              <a:defRPr sz="750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6F66E05F-ADAE-4373-A8DC-7BBAC59E59C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4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0DF9D-8B69-445C-953B-96609147D56C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2025/3/20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CA6C-749B-4F2C-BA0A-0587394BA24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2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ctr">
              <a:defRPr sz="3000" b="0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6CD5-B0E4-4BF6-A8A5-3F3E6F32EEAB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2025/3/20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462B1-0D9B-4AA9-B2D6-ED6839478C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43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39864"/>
            <a:ext cx="4105275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439864"/>
            <a:ext cx="4106863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EF4D-E132-4625-977E-ED4683828A6B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2025/3/20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C76E7-64CA-4A18-9F1D-7FF62C8DFE2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15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3E3A-CD95-4EA5-961C-22B2B8F5631C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2025/3/20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8307-FA96-4094-BFFD-1B0927A1F1D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99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C098-CC3A-420A-9003-5106F5AB27E8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2025/3/20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E17D-D138-45A5-9EC8-F54BEB97B67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6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pattFill prst="pct5">
          <a:fgClr>
            <a:srgbClr val="ABE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56\Desktop\未命名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1008"/>
            <a:ext cx="2762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034518"/>
            <a:ext cx="7772400" cy="778358"/>
          </a:xfrm>
        </p:spPr>
        <p:txBody>
          <a:bodyPr anchor="t"/>
          <a:lstStyle>
            <a:lvl1pPr algn="l">
              <a:defRPr sz="4000" b="0" cap="all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812875"/>
            <a:ext cx="7772400" cy="670884"/>
          </a:xfrm>
        </p:spPr>
        <p:txBody>
          <a:bodyPr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kumimoji="1" lang="zh-TW" altLang="en-US" sz="2000" b="0" noProof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工業技術研究院機密資料 禁止複製、轉載、外流</a:t>
            </a:r>
            <a:r>
              <a:rPr kumimoji="1" lang="zh-TW" altLang="en-US" sz="1000" b="0" i="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3" descr="itri_CEL_C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45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614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工業技術研究院機密資料 禁止複製、轉載、外流</a:t>
            </a:r>
            <a:r>
              <a:rPr kumimoji="1" lang="zh-TW" altLang="en-US" sz="1000" b="0" i="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3" descr="itri_CEL_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12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68"/>
            <a:ext cx="8229600" cy="635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內容版面配置區 8"/>
          <p:cNvSpPr>
            <a:spLocks noGrp="1"/>
          </p:cNvSpPr>
          <p:nvPr>
            <p:ph sz="quarter" idx="14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6441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1994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694044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3576638" y="531994"/>
            <a:ext cx="5430837" cy="58531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7411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113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396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0" descr="E版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89862"/>
            <a:ext cx="8369300" cy="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29740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36453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第一層</a:t>
            </a:r>
            <a:endParaRPr lang="en-US" altLang="zh-TW" noProof="0" dirty="0"/>
          </a:p>
          <a:p>
            <a:pPr lvl="1"/>
            <a:r>
              <a:rPr lang="zh-TW" altLang="en-US" noProof="0" dirty="0"/>
              <a:t>第二層</a:t>
            </a:r>
            <a:endParaRPr lang="en-US" altLang="zh-TW" noProof="0" dirty="0"/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  <a:endParaRPr lang="en-US" altLang="zh-TW" noProof="0" dirty="0"/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8092" y="6391275"/>
            <a:ext cx="6096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6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工業技術研究院機密資料 禁止複製、轉載、外流</a:t>
            </a:r>
            <a:r>
              <a:rPr kumimoji="1" lang="zh-TW" altLang="en-US" sz="1000" b="0" i="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3" descr="itri_CEL_C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676" r:id="rId3"/>
    <p:sldLayoutId id="2147483679" r:id="rId4"/>
    <p:sldLayoutId id="2147483680" r:id="rId5"/>
    <p:sldLayoutId id="2147483678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3600" b="0" dirty="0" smtClean="0">
          <a:solidFill>
            <a:schemeClr val="tx1"/>
          </a:solidFill>
          <a:effectLst/>
          <a:latin typeface="Calibri" panose="020F0502020204030204" pitchFamily="34" charset="0"/>
          <a:ea typeface="標楷體" panose="03000509000000000000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61950" indent="-3619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Font typeface="微軟正黑體" panose="020B0604030504040204" pitchFamily="34" charset="-120"/>
        <a:buChar char="•"/>
        <a:defRPr kumimoji="1" lang="zh-TW" altLang="en-US" sz="2800" b="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1pPr>
      <a:lvl2pPr marL="715963" marR="0" indent="-271463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Tx/>
        <a:buFont typeface="Times New Roman" panose="02020603050405020304" pitchFamily="18" charset="0"/>
        <a:buChar char="−"/>
        <a:tabLst/>
        <a:defRPr kumimoji="1" lang="zh-TW" altLang="en-US" sz="2400" b="0" baseline="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marL="1146175" marR="0" indent="-342900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Ø"/>
        <a:tabLst>
          <a:tab pos="1077913" algn="l"/>
        </a:tabLst>
        <a:defRPr kumimoji="1" lang="zh-TW" altLang="en-US" sz="200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marL="1349375" indent="-1873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lang="zh-TW" altLang="en-US" sz="180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marL="1778000" marR="0" indent="-342900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Char char="ü"/>
        <a:tabLst/>
        <a:defRPr kumimoji="1" lang="zh-TW" altLang="en-US" sz="1800" noProof="0" dirty="0" smtClean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0" descr="E版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89862"/>
            <a:ext cx="8369300" cy="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29740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36453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第一層</a:t>
            </a:r>
            <a:endParaRPr lang="en-US" altLang="zh-TW" noProof="0" dirty="0"/>
          </a:p>
          <a:p>
            <a:pPr lvl="1"/>
            <a:r>
              <a:rPr lang="zh-TW" altLang="en-US" noProof="0" dirty="0"/>
              <a:t>第二層</a:t>
            </a:r>
            <a:endParaRPr lang="en-US" altLang="zh-TW" noProof="0" dirty="0"/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  <a:endParaRPr lang="en-US" altLang="zh-TW" noProof="0" dirty="0"/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8092" y="6391275"/>
            <a:ext cx="6096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</a:t>
            </a:r>
            <a:r>
              <a:rPr lang="en-US" altLang="zh-TW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ITRI CONFIDENTIAL DOCUMENT DO NOT COPY OR DISTRIBUTE</a:t>
            </a:r>
            <a:endParaRPr lang="zh-TW" altLang="en-US" sz="1000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3" descr="itri_CEL_C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6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3600" b="0" dirty="0" smtClean="0">
          <a:solidFill>
            <a:schemeClr val="tx1"/>
          </a:solidFill>
          <a:effectLst/>
          <a:latin typeface="Calibri" panose="020F0502020204030204" pitchFamily="34" charset="0"/>
          <a:ea typeface="標楷體" panose="03000509000000000000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61950" indent="-3619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Font typeface="微軟正黑體" panose="020B0604030504040204" pitchFamily="34" charset="-120"/>
        <a:buChar char="•"/>
        <a:defRPr kumimoji="1" lang="zh-TW" altLang="en-US" sz="2800" b="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1pPr>
      <a:lvl2pPr marL="715963" marR="0" indent="-271463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Tx/>
        <a:buFont typeface="Times New Roman" panose="02020603050405020304" pitchFamily="18" charset="0"/>
        <a:buChar char="−"/>
        <a:tabLst/>
        <a:defRPr kumimoji="1" lang="zh-TW" altLang="en-US" sz="2400" b="0" baseline="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marL="1146175" marR="0" indent="-342900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Ø"/>
        <a:tabLst>
          <a:tab pos="1077913" algn="l"/>
        </a:tabLst>
        <a:defRPr kumimoji="1" lang="zh-TW" altLang="en-US" sz="200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marL="1349375" indent="-1873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lang="zh-TW" altLang="en-US" sz="180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marL="1778000" marR="0" indent="-342900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Char char="ü"/>
        <a:tabLst/>
        <a:defRPr kumimoji="1" lang="zh-TW" altLang="en-US" sz="1800" noProof="0" dirty="0" smtClean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35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338139" y="550863"/>
            <a:ext cx="85201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619877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75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5A4040ED-C257-4583-A032-66B9B3CA58E5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2025/3/20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" y="6391275"/>
            <a:ext cx="3173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7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75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440E3C65-C5A6-4AC8-BE30-3C413B94452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35" name="Text Box 19"/>
          <p:cNvSpPr txBox="1">
            <a:spLocks noChangeArrowheads="1"/>
          </p:cNvSpPr>
          <p:nvPr userDrawn="1"/>
        </p:nvSpPr>
        <p:spPr bwMode="auto">
          <a:xfrm>
            <a:off x="-45696" y="6618288"/>
            <a:ext cx="4506362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lang="zh-TW" altLang="en-US" sz="675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  </a:t>
            </a:r>
            <a:r>
              <a:rPr lang="en-US" altLang="zh-TW" sz="675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│ ITRI  CONFIDENTIAL  DOCUMENT  DO  NOT  COPY  OR  DISTRIBUTE </a:t>
            </a:r>
            <a:endParaRPr lang="zh-TW" altLang="en-US" sz="675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4" name="Picture 49" descr="itri_CEL_A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475655" cy="34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401618" y="2492375"/>
            <a:ext cx="7546995" cy="1402731"/>
            <a:chOff x="0" y="1536"/>
            <a:chExt cx="5675" cy="663"/>
          </a:xfrm>
        </p:grpSpPr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9469" name="Rectangle 5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0" name="Rectangle 6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9467" name="Rectangle 8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8" name="Rectangle 9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64" name="Rectangle 10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9465" name="Rectangle 11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9466" name="Rectangle 12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564149" y="1827192"/>
            <a:ext cx="77724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服務系統科技中心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4800" b="1" dirty="0">
              <a:solidFill>
                <a:srgbClr val="000066"/>
              </a:solidFill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kumimoji="1" lang="zh-TW" altLang="en-US" sz="3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財務報告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800" b="1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 </a:t>
            </a:r>
            <a:br>
              <a:rPr kumimoji="1" lang="zh-TW" altLang="en-US" sz="4800" b="1" dirty="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</a:rPr>
            </a:br>
            <a:endParaRPr kumimoji="1" lang="zh-TW" altLang="en-US" sz="4800" b="1" dirty="0">
              <a:solidFill>
                <a:srgbClr val="8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54126" y="5672014"/>
            <a:ext cx="36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                   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 114.03.20</a:t>
            </a:r>
            <a:endParaRPr lang="zh-TW" altLang="en-US" sz="1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7219" y="5278487"/>
            <a:ext cx="213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葉燕燕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253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350771" y="373449"/>
            <a:ext cx="6122121" cy="70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各組預測數</a:t>
            </a:r>
          </a:p>
          <a:p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08D0947-A958-4CD1-9E76-91AF6FC1B74E}"/>
              </a:ext>
            </a:extLst>
          </p:cNvPr>
          <p:cNvSpPr txBox="1"/>
          <p:nvPr/>
        </p:nvSpPr>
        <p:spPr>
          <a:xfrm>
            <a:off x="7129961" y="580580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88B265E-5813-423C-8F1D-667EA82B9E08}"/>
              </a:ext>
            </a:extLst>
          </p:cNvPr>
          <p:cNvSpPr txBox="1"/>
          <p:nvPr/>
        </p:nvSpPr>
        <p:spPr>
          <a:xfrm>
            <a:off x="-228602" y="5939524"/>
            <a:ext cx="346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註</a:t>
            </a:r>
            <a:r>
              <a:rPr lang="en-US" altLang="zh-TW" sz="1400" dirty="0">
                <a:latin typeface="+mj-ea"/>
                <a:ea typeface="+mj-ea"/>
              </a:rPr>
              <a:t>:A</a:t>
            </a:r>
            <a:r>
              <a:rPr lang="zh-TW" altLang="en-US" sz="1400" dirty="0">
                <a:latin typeface="+mj-ea"/>
                <a:ea typeface="+mj-ea"/>
              </a:rPr>
              <a:t>組科研含待分配數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0F737C-FB37-4E1E-A968-25C3CB738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4" y="1056064"/>
            <a:ext cx="8637814" cy="47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6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A0CEC1-D7D1-4453-9801-5C4B26C16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B045D06-8B41-4EA1-9D9D-EF873E5B1F26}"/>
              </a:ext>
            </a:extLst>
          </p:cNvPr>
          <p:cNvSpPr txBox="1"/>
          <p:nvPr/>
        </p:nvSpPr>
        <p:spPr>
          <a:xfrm>
            <a:off x="2620736" y="192242"/>
            <a:ext cx="4024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FY113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各組成本結構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5B8797D-2D07-4D5B-8DFD-8AB861F7722E}"/>
              </a:ext>
            </a:extLst>
          </p:cNvPr>
          <p:cNvSpPr txBox="1"/>
          <p:nvPr/>
        </p:nvSpPr>
        <p:spPr>
          <a:xfrm>
            <a:off x="6645729" y="304422"/>
            <a:ext cx="137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單位</a:t>
            </a:r>
            <a:r>
              <a:rPr lang="en-US" altLang="zh-TW" sz="1200" dirty="0">
                <a:latin typeface="+mj-ea"/>
                <a:ea typeface="+mj-ea"/>
              </a:rPr>
              <a:t>:</a:t>
            </a:r>
            <a:r>
              <a:rPr lang="zh-TW" altLang="en-US" sz="1200" dirty="0">
                <a:latin typeface="+mj-ea"/>
                <a:ea typeface="+mj-ea"/>
              </a:rPr>
              <a:t>千元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37841D8-8B6C-40E9-959F-00CEDF88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9" y="966248"/>
            <a:ext cx="9780814" cy="284933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FE6D3AA-BD5B-4FE8-B9E6-DBDE3542E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82" y="4200412"/>
            <a:ext cx="791663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6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A0CEC1-D7D1-4453-9801-5C4B26C16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D06D785-D132-4A0C-8A9B-7C2D1E88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1" y="4043398"/>
            <a:ext cx="8474531" cy="232682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B045D06-8B41-4EA1-9D9D-EF873E5B1F26}"/>
              </a:ext>
            </a:extLst>
          </p:cNvPr>
          <p:cNvSpPr txBox="1"/>
          <p:nvPr/>
        </p:nvSpPr>
        <p:spPr>
          <a:xfrm>
            <a:off x="2620736" y="192242"/>
            <a:ext cx="4024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中心歷年成本結構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5B8797D-2D07-4D5B-8DFD-8AB861F7722E}"/>
              </a:ext>
            </a:extLst>
          </p:cNvPr>
          <p:cNvSpPr txBox="1"/>
          <p:nvPr/>
        </p:nvSpPr>
        <p:spPr>
          <a:xfrm>
            <a:off x="6645729" y="304422"/>
            <a:ext cx="137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單位</a:t>
            </a:r>
            <a:r>
              <a:rPr lang="en-US" altLang="zh-TW" sz="1200" dirty="0">
                <a:latin typeface="+mj-ea"/>
                <a:ea typeface="+mj-ea"/>
              </a:rPr>
              <a:t>:</a:t>
            </a:r>
            <a:r>
              <a:rPr lang="zh-TW" altLang="en-US" sz="1200" dirty="0">
                <a:latin typeface="+mj-ea"/>
                <a:ea typeface="+mj-ea"/>
              </a:rPr>
              <a:t>百萬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8505390-CBC1-48EF-8CC5-333B3FE7AE08}"/>
              </a:ext>
            </a:extLst>
          </p:cNvPr>
          <p:cNvSpPr txBox="1"/>
          <p:nvPr/>
        </p:nvSpPr>
        <p:spPr>
          <a:xfrm>
            <a:off x="1331797" y="3620466"/>
            <a:ext cx="327387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34BF4A5-6EFB-44D3-B856-F85F1A856B94}"/>
              </a:ext>
            </a:extLst>
          </p:cNvPr>
          <p:cNvSpPr txBox="1"/>
          <p:nvPr/>
        </p:nvSpPr>
        <p:spPr>
          <a:xfrm>
            <a:off x="4743448" y="3625530"/>
            <a:ext cx="9348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A3AE8DE-498C-43EE-9C02-AE6624BB3E45}"/>
              </a:ext>
            </a:extLst>
          </p:cNvPr>
          <p:cNvSpPr txBox="1"/>
          <p:nvPr/>
        </p:nvSpPr>
        <p:spPr>
          <a:xfrm>
            <a:off x="5940026" y="3620465"/>
            <a:ext cx="9348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B913D3-E0FA-4121-9665-6D13F7E44629}"/>
              </a:ext>
            </a:extLst>
          </p:cNvPr>
          <p:cNvSpPr txBox="1"/>
          <p:nvPr/>
        </p:nvSpPr>
        <p:spPr>
          <a:xfrm>
            <a:off x="7012609" y="3641440"/>
            <a:ext cx="93481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78E7D0C-43E4-4E48-A16B-02595498BC10}"/>
              </a:ext>
            </a:extLst>
          </p:cNvPr>
          <p:cNvSpPr txBox="1"/>
          <p:nvPr/>
        </p:nvSpPr>
        <p:spPr>
          <a:xfrm>
            <a:off x="8085192" y="3628421"/>
            <a:ext cx="93481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餘絀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1A2CC7D-5BF3-4730-AE73-BE06EB7CE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998" y="723358"/>
            <a:ext cx="9144000" cy="28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6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52225" y="-124882"/>
            <a:ext cx="3948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年各組收支餘絀預算 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922" y="313699"/>
            <a:ext cx="829128" cy="32311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1198A3-53D1-4720-9B48-281CB007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768221"/>
            <a:ext cx="8686801" cy="50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7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ACFC11-A0B4-42BE-8C04-B1FE78DE0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FB97BB1-CA5C-482C-B7DC-84FAF11D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4" y="1190904"/>
            <a:ext cx="8740897" cy="447619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35EB45E-2FB7-4F6C-80E1-E27F3AC8F7A8}"/>
              </a:ext>
            </a:extLst>
          </p:cNvPr>
          <p:cNvSpPr txBox="1"/>
          <p:nvPr/>
        </p:nvSpPr>
        <p:spPr>
          <a:xfrm>
            <a:off x="563336" y="620486"/>
            <a:ext cx="97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附件</a:t>
            </a:r>
            <a:r>
              <a:rPr lang="en-US" altLang="zh-TW" dirty="0"/>
              <a:t>: 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BB23F86-E69E-4374-848C-19649072404B}"/>
              </a:ext>
            </a:extLst>
          </p:cNvPr>
          <p:cNvSpPr txBox="1"/>
          <p:nvPr/>
        </p:nvSpPr>
        <p:spPr>
          <a:xfrm>
            <a:off x="653142" y="646918"/>
            <a:ext cx="373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	3/20</a:t>
            </a:r>
            <a:r>
              <a:rPr lang="zh-TW" altLang="en-US" dirty="0"/>
              <a:t>企劃組建議調整版</a:t>
            </a:r>
          </a:p>
        </p:txBody>
      </p:sp>
    </p:spTree>
    <p:extLst>
      <p:ext uri="{BB962C8B-B14F-4D97-AF65-F5344CB8AC3E}">
        <p14:creationId xmlns:p14="http://schemas.microsoft.com/office/powerpoint/2010/main" val="219133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85F588A-4101-4998-85E2-B286BE69D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35367C3-45C4-41E4-8AC3-0CE870A1F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311" y="133737"/>
            <a:ext cx="6122121" cy="70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收支餘絀</a:t>
            </a:r>
          </a:p>
          <a:p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664645" y="64644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特別獎勵假折成不休假加班費金額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特別獎勵假折成不休假加班費金額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F49780-1DD7-45B7-8720-F3F02AE0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78" y="609394"/>
            <a:ext cx="8449356" cy="3977787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E0284EB4-2D4B-403D-8075-F1F509D16D5F}"/>
              </a:ext>
            </a:extLst>
          </p:cNvPr>
          <p:cNvSpPr txBox="1"/>
          <p:nvPr/>
        </p:nvSpPr>
        <p:spPr>
          <a:xfrm>
            <a:off x="7175442" y="332395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005FD96-6A0C-4F27-A746-BC885E3A2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42" y="5044174"/>
            <a:ext cx="8601828" cy="148743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17163E4-D1BD-4A87-BF6B-16781E0B2752}"/>
              </a:ext>
            </a:extLst>
          </p:cNvPr>
          <p:cNvSpPr txBox="1"/>
          <p:nvPr/>
        </p:nvSpPr>
        <p:spPr>
          <a:xfrm>
            <a:off x="228600" y="4680498"/>
            <a:ext cx="7952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j-ea"/>
                <a:ea typeface="+mj-ea"/>
              </a:rPr>
              <a:t>FY113</a:t>
            </a:r>
            <a:r>
              <a:rPr lang="zh-TW" altLang="en-US" sz="1200" dirty="0">
                <a:latin typeface="+mj-ea"/>
                <a:ea typeface="+mj-ea"/>
              </a:rPr>
              <a:t>因股權投資調整</a:t>
            </a:r>
            <a:r>
              <a:rPr lang="en-US" altLang="zh-TW" sz="1200" dirty="0">
                <a:latin typeface="+mj-ea"/>
                <a:ea typeface="+mj-ea"/>
              </a:rPr>
              <a:t>(</a:t>
            </a:r>
            <a:r>
              <a:rPr lang="zh-TW" altLang="en-US" sz="1200" dirty="0">
                <a:latin typeface="+mj-ea"/>
                <a:ea typeface="+mj-ea"/>
              </a:rPr>
              <a:t>豐趣增加企業收入</a:t>
            </a:r>
            <a:r>
              <a:rPr lang="en-US" altLang="zh-TW" sz="1200" dirty="0">
                <a:latin typeface="+mj-ea"/>
                <a:ea typeface="+mj-ea"/>
              </a:rPr>
              <a:t>600K,</a:t>
            </a:r>
            <a:r>
              <a:rPr lang="zh-TW" altLang="en-US" sz="1200" dirty="0">
                <a:latin typeface="+mj-ea"/>
                <a:ea typeface="+mj-ea"/>
              </a:rPr>
              <a:t>減列原提列損失</a:t>
            </a:r>
            <a:r>
              <a:rPr lang="en-US" altLang="zh-TW" sz="1200" dirty="0">
                <a:latin typeface="+mj-ea"/>
                <a:ea typeface="+mj-ea"/>
              </a:rPr>
              <a:t>370K</a:t>
            </a:r>
            <a:r>
              <a:rPr lang="zh-TW" altLang="en-US" sz="1200" dirty="0">
                <a:latin typeface="+mj-ea"/>
                <a:ea typeface="+mj-ea"/>
              </a:rPr>
              <a:t>及慧保增列投資損失</a:t>
            </a:r>
            <a:r>
              <a:rPr lang="en-US" altLang="zh-TW" sz="1200" dirty="0">
                <a:latin typeface="+mj-ea"/>
                <a:ea typeface="+mj-ea"/>
              </a:rPr>
              <a:t>810</a:t>
            </a:r>
            <a:r>
              <a:rPr lang="zh-TW" altLang="en-US" sz="1200" dirty="0">
                <a:latin typeface="+mj-ea"/>
                <a:ea typeface="+mj-ea"/>
              </a:rPr>
              <a:t>千元</a:t>
            </a:r>
            <a:r>
              <a:rPr lang="en-US" altLang="zh-TW" sz="1200" dirty="0">
                <a:latin typeface="+mj-ea"/>
                <a:ea typeface="+mj-ea"/>
              </a:rPr>
              <a:t>)</a:t>
            </a:r>
            <a:endParaRPr lang="zh-TW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3455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350771" y="373449"/>
            <a:ext cx="6122121" cy="70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各組收入實際數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(114/2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55964DD-2CC1-4172-BFC4-EC4698BB2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0" y="1034756"/>
            <a:ext cx="8727622" cy="45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350771" y="373449"/>
            <a:ext cx="6122121" cy="70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TEAM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收入實際數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(114/2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B7948AA-4BCC-4EA7-9482-76816A84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9" y="1083022"/>
            <a:ext cx="8655611" cy="366807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DEFD0CB-A3D0-4BEB-B2BE-9CDB6DDFEF48}"/>
              </a:ext>
            </a:extLst>
          </p:cNvPr>
          <p:cNvSpPr txBox="1"/>
          <p:nvPr/>
        </p:nvSpPr>
        <p:spPr>
          <a:xfrm>
            <a:off x="7129961" y="580580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</p:spTree>
    <p:extLst>
      <p:ext uri="{BB962C8B-B14F-4D97-AF65-F5344CB8AC3E}">
        <p14:creationId xmlns:p14="http://schemas.microsoft.com/office/powerpoint/2010/main" val="400866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350771" y="373449"/>
            <a:ext cx="6122121" cy="70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收入達成預測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依簽約進度</a:t>
            </a:r>
          </a:p>
          <a:p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08D0947-A958-4CD1-9E76-91AF6FC1B74E}"/>
              </a:ext>
            </a:extLst>
          </p:cNvPr>
          <p:cNvSpPr txBox="1"/>
          <p:nvPr/>
        </p:nvSpPr>
        <p:spPr>
          <a:xfrm>
            <a:off x="7129961" y="580580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FA90C0C-272D-496B-AFBD-D5FDA878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40" y="1083022"/>
            <a:ext cx="8270422" cy="40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2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72222" y="383668"/>
            <a:ext cx="6976145" cy="596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     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企業收入預測達成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48367" y="420729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8787AE-E7F2-4D53-BD70-E6AACE680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5" y="1226276"/>
            <a:ext cx="771906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2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92001" y="182518"/>
            <a:ext cx="6976145" cy="596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     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洽談中企業收入</a:t>
            </a:r>
            <a:endParaRPr lang="zh-TW" altLang="en-US" sz="2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A8534-A63C-4238-9F91-307BC969A5E2}"/>
              </a:ext>
            </a:extLst>
          </p:cNvPr>
          <p:cNvSpPr txBox="1"/>
          <p:nvPr/>
        </p:nvSpPr>
        <p:spPr>
          <a:xfrm>
            <a:off x="7169310" y="480869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1DBF9E-99A3-4351-859E-49921BC40250}"/>
              </a:ext>
            </a:extLst>
          </p:cNvPr>
          <p:cNvSpPr txBox="1"/>
          <p:nvPr/>
        </p:nvSpPr>
        <p:spPr>
          <a:xfrm>
            <a:off x="4083269" y="5257800"/>
            <a:ext cx="260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DA7913A-2ECC-401D-823F-826B90A08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61" y="995993"/>
            <a:ext cx="8515477" cy="547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92001" y="182518"/>
            <a:ext cx="6976145" cy="596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     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洽談中企業收入</a:t>
            </a:r>
            <a:endParaRPr lang="zh-TW" altLang="en-US" sz="2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A8534-A63C-4238-9F91-307BC969A5E2}"/>
              </a:ext>
            </a:extLst>
          </p:cNvPr>
          <p:cNvSpPr txBox="1"/>
          <p:nvPr/>
        </p:nvSpPr>
        <p:spPr>
          <a:xfrm>
            <a:off x="7169310" y="480869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1DBF9E-99A3-4351-859E-49921BC40250}"/>
              </a:ext>
            </a:extLst>
          </p:cNvPr>
          <p:cNvSpPr txBox="1"/>
          <p:nvPr/>
        </p:nvSpPr>
        <p:spPr>
          <a:xfrm>
            <a:off x="4083269" y="5257800"/>
            <a:ext cx="260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ˊ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0A1D79E-6D67-46FE-A8AE-D263D83DF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0" y="950224"/>
            <a:ext cx="8482692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350771" y="373449"/>
            <a:ext cx="6122121" cy="70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營收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餘絀預測</a:t>
            </a:r>
          </a:p>
          <a:p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08D0947-A958-4CD1-9E76-91AF6FC1B74E}"/>
              </a:ext>
            </a:extLst>
          </p:cNvPr>
          <p:cNvSpPr txBox="1"/>
          <p:nvPr/>
        </p:nvSpPr>
        <p:spPr>
          <a:xfrm>
            <a:off x="7129961" y="580580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72C4C0E-2904-4B9A-A7E5-E13AC6BD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" y="925917"/>
            <a:ext cx="8542780" cy="47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80401"/>
      </p:ext>
    </p:extLst>
  </p:cSld>
  <p:clrMapOvr>
    <a:masterClrMapping/>
  </p:clrMapOvr>
</p:sld>
</file>

<file path=ppt/theme/theme1.xml><?xml version="1.0" encoding="utf-8"?>
<a:theme xmlns:a="http://schemas.openxmlformats.org/drawingml/2006/main" name="簡報內頁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2436B"/>
      </a:accent1>
      <a:accent2>
        <a:srgbClr val="DE3E42"/>
      </a:accent2>
      <a:accent3>
        <a:srgbClr val="0083B8"/>
      </a:accent3>
      <a:accent4>
        <a:srgbClr val="2A967A"/>
      </a:accent4>
      <a:accent5>
        <a:srgbClr val="C25A20"/>
      </a:accent5>
      <a:accent6>
        <a:srgbClr val="07797F"/>
      </a:accent6>
      <a:hlink>
        <a:srgbClr val="CC5F22"/>
      </a:hlink>
      <a:folHlink>
        <a:srgbClr val="8C6A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簡報內頁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2436B"/>
      </a:accent1>
      <a:accent2>
        <a:srgbClr val="DE3E42"/>
      </a:accent2>
      <a:accent3>
        <a:srgbClr val="0083B8"/>
      </a:accent3>
      <a:accent4>
        <a:srgbClr val="2A967A"/>
      </a:accent4>
      <a:accent5>
        <a:srgbClr val="C25A20"/>
      </a:accent5>
      <a:accent6>
        <a:srgbClr val="07797F"/>
      </a:accent6>
      <a:hlink>
        <a:srgbClr val="CC5F22"/>
      </a:hlink>
      <a:folHlink>
        <a:srgbClr val="8C6A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RI_pptB_中英文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35462</TotalTime>
  <Words>223</Words>
  <Application>Microsoft Office PowerPoint</Application>
  <PresentationFormat>如螢幕大小 (4:3)</PresentationFormat>
  <Paragraphs>64</Paragraphs>
  <Slides>14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微軟正黑體</vt:lpstr>
      <vt:lpstr>標楷體</vt:lpstr>
      <vt:lpstr>Arial</vt:lpstr>
      <vt:lpstr>Calibri</vt:lpstr>
      <vt:lpstr>Times New Roman</vt:lpstr>
      <vt:lpstr>Wingdings</vt:lpstr>
      <vt:lpstr>簡報內頁</vt:lpstr>
      <vt:lpstr>1_簡報內頁</vt:lpstr>
      <vt:lpstr>ITRI_pptB_中英文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ITRI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A-01-Restricted-v20150909</dc:title>
  <dc:creator>ITRI</dc:creator>
  <cp:lastModifiedBy>葉燕燕</cp:lastModifiedBy>
  <cp:revision>2336</cp:revision>
  <cp:lastPrinted>2025-03-19T10:09:19Z</cp:lastPrinted>
  <dcterms:created xsi:type="dcterms:W3CDTF">2008-05-08T04:38:45Z</dcterms:created>
  <dcterms:modified xsi:type="dcterms:W3CDTF">2025-03-20T03:42:54Z</dcterms:modified>
</cp:coreProperties>
</file>