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6" r:id="rId2"/>
    <p:sldId id="257" r:id="rId3"/>
    <p:sldId id="264" r:id="rId4"/>
    <p:sldId id="258" r:id="rId5"/>
    <p:sldId id="259" r:id="rId6"/>
    <p:sldId id="260" r:id="rId7"/>
    <p:sldId id="261" r:id="rId8"/>
    <p:sldId id="276" r:id="rId9"/>
    <p:sldId id="277" r:id="rId10"/>
    <p:sldId id="265" r:id="rId11"/>
    <p:sldId id="278" r:id="rId12"/>
    <p:sldId id="268" r:id="rId13"/>
    <p:sldId id="269" r:id="rId14"/>
    <p:sldId id="273" r:id="rId15"/>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CCCCD9"/>
          </a:solidFill>
        </a:fill>
      </a:tcStyle>
    </a:wholeTbl>
    <a:band2H>
      <a:tcTxStyle/>
      <a:tcStyle>
        <a:tcBdr/>
        <a:fill>
          <a:solidFill>
            <a:srgbClr val="E7E7ED"/>
          </a:solidFill>
        </a:fill>
      </a:tcStyle>
    </a:band2H>
    <a:firstCol>
      <a:tcTxStyle b="on"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CCCCD9"/>
          </a:solidFill>
        </a:fill>
      </a:tcStyle>
    </a:firstCol>
    <a:lastRow>
      <a:tcTxStyle b="on"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254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E7E7ED"/>
          </a:solidFill>
        </a:fill>
      </a:tcStyle>
    </a:lastRow>
    <a:firstRow>
      <a:tcTxStyle b="on" i="off">
        <a:fontRef idx="minor">
          <a:srgbClr val="000000"/>
        </a:fontRef>
        <a:srgbClr val="000000"/>
      </a:tcTxStyle>
      <a:tcStyle>
        <a:tcBdr>
          <a:left>
            <a:ln w="12700" cap="flat">
              <a:solidFill>
                <a:schemeClr val="accent6"/>
              </a:solidFill>
              <a:prstDash val="solid"/>
              <a:round/>
            </a:ln>
          </a:left>
          <a:right>
            <a:ln w="12700" cap="flat">
              <a:solidFill>
                <a:schemeClr val="accent6"/>
              </a:solidFill>
              <a:prstDash val="solid"/>
              <a:round/>
            </a:ln>
          </a:right>
          <a:top>
            <a:ln w="12700" cap="flat">
              <a:solidFill>
                <a:schemeClr val="accent6"/>
              </a:solidFill>
              <a:prstDash val="solid"/>
              <a:round/>
            </a:ln>
          </a:top>
          <a:bottom>
            <a:ln w="12700" cap="flat">
              <a:solidFill>
                <a:schemeClr val="accent6"/>
              </a:solidFill>
              <a:prstDash val="solid"/>
              <a:round/>
            </a:ln>
          </a:bottom>
          <a:insideH>
            <a:ln w="12700" cap="flat">
              <a:solidFill>
                <a:schemeClr val="accent6"/>
              </a:solidFill>
              <a:prstDash val="solid"/>
              <a:round/>
            </a:ln>
          </a:insideH>
          <a:insideV>
            <a:ln w="12700" cap="flat">
              <a:solidFill>
                <a:schemeClr val="accent6"/>
              </a:solidFill>
              <a:prstDash val="solid"/>
              <a:round/>
            </a:ln>
          </a:insideV>
        </a:tcBdr>
        <a:fill>
          <a:solidFill>
            <a:srgbClr val="E7E7ED"/>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7F3F4"/>
          </a:solidFill>
        </a:fill>
      </a:tcStyle>
    </a:wholeTbl>
    <a:band2H>
      <a:tcTxStyle/>
      <a:tcStyle>
        <a:tcBdr/>
        <a:fill>
          <a:solidFill>
            <a:srgbClr val="F3F9FA"/>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D9"/>
          </a:solidFill>
        </a:fill>
      </a:tcStyle>
    </a:wholeTbl>
    <a:band2H>
      <a:tcTxStyle/>
      <a:tcStyle>
        <a:tcBdr/>
        <a:fill>
          <a:solidFill>
            <a:srgbClr val="E7E7ED"/>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9"/>
    <p:restoredTop sz="94672"/>
  </p:normalViewPr>
  <p:slideViewPr>
    <p:cSldViewPr snapToGrid="0">
      <p:cViewPr varScale="1">
        <p:scale>
          <a:sx n="103" d="100"/>
          <a:sy n="103" d="100"/>
        </p:scale>
        <p:origin x="792"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32" name="Shape 1032"/>
          <p:cNvSpPr>
            <a:spLocks noGrp="1" noRot="1" noChangeAspect="1"/>
          </p:cNvSpPr>
          <p:nvPr>
            <p:ph type="sldImg"/>
          </p:nvPr>
        </p:nvSpPr>
        <p:spPr>
          <a:xfrm>
            <a:off x="1143000" y="685800"/>
            <a:ext cx="4572000" cy="3429000"/>
          </a:xfrm>
          <a:prstGeom prst="rect">
            <a:avLst/>
          </a:prstGeom>
        </p:spPr>
        <p:txBody>
          <a:bodyPr/>
          <a:lstStyle/>
          <a:p>
            <a:endParaRPr/>
          </a:p>
        </p:txBody>
      </p:sp>
      <p:sp>
        <p:nvSpPr>
          <p:cNvPr id="1033" name="Shape 1033"/>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n-lt"/>
        <a:ea typeface="+mn-ea"/>
        <a:cs typeface="+mn-cs"/>
        <a:sym typeface="Calibri"/>
      </a:defRPr>
    </a:lvl1pPr>
    <a:lvl2pPr indent="228600" latinLnBrk="0">
      <a:spcBef>
        <a:spcPts val="400"/>
      </a:spcBef>
      <a:defRPr sz="1200">
        <a:latin typeface="+mn-lt"/>
        <a:ea typeface="+mn-ea"/>
        <a:cs typeface="+mn-cs"/>
        <a:sym typeface="Calibri"/>
      </a:defRPr>
    </a:lvl2pPr>
    <a:lvl3pPr indent="457200" latinLnBrk="0">
      <a:spcBef>
        <a:spcPts val="400"/>
      </a:spcBef>
      <a:defRPr sz="1200">
        <a:latin typeface="+mn-lt"/>
        <a:ea typeface="+mn-ea"/>
        <a:cs typeface="+mn-cs"/>
        <a:sym typeface="Calibri"/>
      </a:defRPr>
    </a:lvl3pPr>
    <a:lvl4pPr indent="685800" latinLnBrk="0">
      <a:spcBef>
        <a:spcPts val="400"/>
      </a:spcBef>
      <a:defRPr sz="1200">
        <a:latin typeface="+mn-lt"/>
        <a:ea typeface="+mn-ea"/>
        <a:cs typeface="+mn-cs"/>
        <a:sym typeface="Calibri"/>
      </a:defRPr>
    </a:lvl4pPr>
    <a:lvl5pPr indent="914400" latinLnBrk="0">
      <a:spcBef>
        <a:spcPts val="400"/>
      </a:spcBef>
      <a:defRPr sz="1200">
        <a:latin typeface="+mn-lt"/>
        <a:ea typeface="+mn-ea"/>
        <a:cs typeface="+mn-cs"/>
        <a:sym typeface="Calibri"/>
      </a:defRPr>
    </a:lvl5pPr>
    <a:lvl6pPr indent="1143000" latinLnBrk="0">
      <a:spcBef>
        <a:spcPts val="400"/>
      </a:spcBef>
      <a:defRPr sz="1200">
        <a:latin typeface="+mn-lt"/>
        <a:ea typeface="+mn-ea"/>
        <a:cs typeface="+mn-cs"/>
        <a:sym typeface="Calibri"/>
      </a:defRPr>
    </a:lvl6pPr>
    <a:lvl7pPr indent="1371600" latinLnBrk="0">
      <a:spcBef>
        <a:spcPts val="400"/>
      </a:spcBef>
      <a:defRPr sz="1200">
        <a:latin typeface="+mn-lt"/>
        <a:ea typeface="+mn-ea"/>
        <a:cs typeface="+mn-cs"/>
        <a:sym typeface="Calibri"/>
      </a:defRPr>
    </a:lvl7pPr>
    <a:lvl8pPr indent="1600200" latinLnBrk="0">
      <a:spcBef>
        <a:spcPts val="400"/>
      </a:spcBef>
      <a:defRPr sz="1200">
        <a:latin typeface="+mn-lt"/>
        <a:ea typeface="+mn-ea"/>
        <a:cs typeface="+mn-cs"/>
        <a:sym typeface="Calibri"/>
      </a:defRPr>
    </a:lvl8pPr>
    <a:lvl9pPr indent="1828800" latinLnBrk="0">
      <a:spcBef>
        <a:spcPts val="400"/>
      </a:spcBef>
      <a:defRPr sz="1200">
        <a:latin typeface="+mn-lt"/>
        <a:ea typeface="+mn-ea"/>
        <a:cs typeface="+mn-cs"/>
        <a:sym typeface="Calibri"/>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3" name="Shape 1083"/>
          <p:cNvSpPr>
            <a:spLocks noGrp="1" noRot="1" noChangeAspect="1"/>
          </p:cNvSpPr>
          <p:nvPr>
            <p:ph type="sldImg"/>
          </p:nvPr>
        </p:nvSpPr>
        <p:spPr>
          <a:xfrm>
            <a:off x="381000" y="685800"/>
            <a:ext cx="6096000" cy="3429000"/>
          </a:xfrm>
          <a:prstGeom prst="rect">
            <a:avLst/>
          </a:prstGeom>
        </p:spPr>
        <p:txBody>
          <a:bodyPr/>
          <a:lstStyle/>
          <a:p>
            <a:endParaRPr/>
          </a:p>
        </p:txBody>
      </p:sp>
      <p:sp>
        <p:nvSpPr>
          <p:cNvPr id="1084" name="Shape 1084"/>
          <p:cNvSpPr>
            <a:spLocks noGrp="1"/>
          </p:cNvSpPr>
          <p:nvPr>
            <p:ph type="body" sz="quarter" idx="1"/>
          </p:nvPr>
        </p:nvSpPr>
        <p:spPr>
          <a:prstGeom prst="rect">
            <a:avLst/>
          </a:prstGeom>
        </p:spPr>
        <p:txBody>
          <a:bodyPr/>
          <a:lstStyle/>
          <a:p>
            <a:pPr>
              <a:defRPr>
                <a:latin typeface="微軟正黑體"/>
                <a:ea typeface="微軟正黑體"/>
                <a:cs typeface="微軟正黑體"/>
                <a:sym typeface="微軟正黑體"/>
              </a:defRPr>
            </a:pPr>
            <a:r>
              <a:t>智慧感測光能量高齡健康照護 : 本案將預計與敏盛醫院睡眠中心驗證，目前協各單位驗證時間與內容。</a:t>
            </a:r>
          </a:p>
          <a:p>
            <a:pPr>
              <a:defRPr>
                <a:latin typeface="微軟正黑體"/>
                <a:ea typeface="微軟正黑體"/>
                <a:cs typeface="微軟正黑體"/>
                <a:sym typeface="微軟正黑體"/>
              </a:defRPr>
            </a:pPr>
            <a:r>
              <a:t>虛實融合一體機前瞻顯示互動系統開發 : 本週五與中強進行審查演練，下週四正式審查。</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3" name="Shape 1083"/>
          <p:cNvSpPr>
            <a:spLocks noGrp="1" noRot="1" noChangeAspect="1"/>
          </p:cNvSpPr>
          <p:nvPr>
            <p:ph type="sldImg"/>
          </p:nvPr>
        </p:nvSpPr>
        <p:spPr>
          <a:xfrm>
            <a:off x="381000" y="685800"/>
            <a:ext cx="6096000" cy="3429000"/>
          </a:xfrm>
          <a:prstGeom prst="rect">
            <a:avLst/>
          </a:prstGeom>
        </p:spPr>
        <p:txBody>
          <a:bodyPr/>
          <a:lstStyle/>
          <a:p>
            <a:endParaRPr/>
          </a:p>
        </p:txBody>
      </p:sp>
      <p:sp>
        <p:nvSpPr>
          <p:cNvPr id="1084" name="Shape 1084"/>
          <p:cNvSpPr>
            <a:spLocks noGrp="1"/>
          </p:cNvSpPr>
          <p:nvPr>
            <p:ph type="body" sz="quarter" idx="1"/>
          </p:nvPr>
        </p:nvSpPr>
        <p:spPr>
          <a:prstGeom prst="rect">
            <a:avLst/>
          </a:prstGeom>
        </p:spPr>
        <p:txBody>
          <a:bodyPr/>
          <a:lstStyle/>
          <a:p>
            <a:pPr>
              <a:defRPr>
                <a:latin typeface="微軟正黑體"/>
                <a:ea typeface="微軟正黑體"/>
                <a:cs typeface="微軟正黑體"/>
                <a:sym typeface="微軟正黑體"/>
              </a:defRPr>
            </a:pPr>
            <a:r>
              <a:t>智慧感測光能量高齡健康照護 : 本案將預計與敏盛醫院睡眠中心驗證，目前協各單位驗證時間與內容。</a:t>
            </a:r>
          </a:p>
          <a:p>
            <a:pPr>
              <a:defRPr>
                <a:latin typeface="微軟正黑體"/>
                <a:ea typeface="微軟正黑體"/>
                <a:cs typeface="微軟正黑體"/>
                <a:sym typeface="微軟正黑體"/>
              </a:defRPr>
            </a:pPr>
            <a:r>
              <a:t>虛實融合一體機前瞻顯示互動系統開發 : 本週五與中強進行審查演練，下週四正式審查。</a:t>
            </a:r>
          </a:p>
        </p:txBody>
      </p:sp>
    </p:spTree>
    <p:extLst>
      <p:ext uri="{BB962C8B-B14F-4D97-AF65-F5344CB8AC3E}">
        <p14:creationId xmlns:p14="http://schemas.microsoft.com/office/powerpoint/2010/main" val="3295540237"/>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7.png"/><Relationship Id="rId4" Type="http://schemas.openxmlformats.org/officeDocument/2006/relationships/image" Target="../media/image6.jpeg"/></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Master" Target="../slideMasters/slideMaster1.xml"/><Relationship Id="rId4" Type="http://schemas.openxmlformats.org/officeDocument/2006/relationships/image" Target="../media/image9.jpeg"/></Relationships>
</file>

<file path=ppt/slideLayouts/_rels/slideLayout2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10.png"/><Relationship Id="rId4" Type="http://schemas.openxmlformats.org/officeDocument/2006/relationships/image" Target="../media/image6.jpeg"/></Relationships>
</file>

<file path=ppt/slideLayouts/_rels/slideLayout2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jpeg"/><Relationship Id="rId1" Type="http://schemas.openxmlformats.org/officeDocument/2006/relationships/slideMaster" Target="../slideMasters/slideMaster1.xml"/><Relationship Id="rId6" Type="http://schemas.openxmlformats.org/officeDocument/2006/relationships/image" Target="../media/image8.jpeg"/><Relationship Id="rId5" Type="http://schemas.openxmlformats.org/officeDocument/2006/relationships/image" Target="../media/image10.png"/><Relationship Id="rId4" Type="http://schemas.openxmlformats.org/officeDocument/2006/relationships/image" Target="../media/image6.jpeg"/></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59.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3.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69.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sp>
        <p:nvSpPr>
          <p:cNvPr id="1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sp>
        <p:nvSpPr>
          <p:cNvPr id="16" name="簡報標題"/>
          <p:cNvSpPr txBox="1">
            <a:spLocks noGrp="1"/>
          </p:cNvSpPr>
          <p:nvPr>
            <p:ph type="title" hasCustomPrompt="1"/>
          </p:nvPr>
        </p:nvSpPr>
        <p:spPr>
          <a:xfrm>
            <a:off x="728188" y="2584704"/>
            <a:ext cx="8794754" cy="1219209"/>
          </a:xfrm>
          <a:prstGeom prst="rect">
            <a:avLst/>
          </a:prstGeom>
        </p:spPr>
        <p:txBody>
          <a:bodyPr/>
          <a:lstStyle>
            <a:lvl1pPr>
              <a:defRPr sz="4400" b="1"/>
            </a:lvl1pPr>
          </a:lstStyle>
          <a:p>
            <a:r>
              <a:t>簡報標題</a:t>
            </a:r>
          </a:p>
        </p:txBody>
      </p:sp>
      <p:sp>
        <p:nvSpPr>
          <p:cNvPr id="17" name="內文層級一…"/>
          <p:cNvSpPr txBox="1">
            <a:spLocks noGrp="1"/>
          </p:cNvSpPr>
          <p:nvPr>
            <p:ph type="body" sz="quarter" idx="1" hasCustomPrompt="1"/>
          </p:nvPr>
        </p:nvSpPr>
        <p:spPr>
          <a:xfrm>
            <a:off x="728188" y="5059679"/>
            <a:ext cx="9027829" cy="755912"/>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18" name="文字版面配置區 8"/>
          <p:cNvSpPr>
            <a:spLocks noGrp="1"/>
          </p:cNvSpPr>
          <p:nvPr>
            <p:ph type="body" sz="quarter" idx="21" hasCustomPrompt="1"/>
          </p:nvPr>
        </p:nvSpPr>
        <p:spPr>
          <a:xfrm>
            <a:off x="728184" y="5902261"/>
            <a:ext cx="3718144" cy="432306"/>
          </a:xfrm>
          <a:prstGeom prst="rect">
            <a:avLst/>
          </a:prstGeom>
        </p:spPr>
        <p:txBody>
          <a:bodyPr/>
          <a:lstStyle>
            <a:lvl1pPr marL="0" indent="0">
              <a:spcBef>
                <a:spcPts val="300"/>
              </a:spcBef>
              <a:buSzTx/>
              <a:buNone/>
              <a:defRPr sz="1600"/>
            </a:lvl1pPr>
          </a:lstStyle>
          <a:p>
            <a:r>
              <a:t>簡報日期</a:t>
            </a:r>
          </a:p>
        </p:txBody>
      </p:sp>
      <p:pic>
        <p:nvPicPr>
          <p:cNvPr id="19" name="Picture 28" descr="Picture 28"/>
          <p:cNvPicPr>
            <a:picLocks noChangeAspect="1"/>
          </p:cNvPicPr>
          <p:nvPr/>
        </p:nvPicPr>
        <p:blipFill>
          <a:blip r:embed="rId2"/>
          <a:stretch>
            <a:fillRect/>
          </a:stretch>
        </p:blipFill>
        <p:spPr>
          <a:xfrm>
            <a:off x="897504" y="354013"/>
            <a:ext cx="2741624" cy="584726"/>
          </a:xfrm>
          <a:prstGeom prst="rect">
            <a:avLst/>
          </a:prstGeom>
          <a:ln w="12700">
            <a:miter lim="400000"/>
          </a:ln>
        </p:spPr>
      </p:pic>
      <p:sp>
        <p:nvSpPr>
          <p:cNvPr id="20"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pic>
        <p:nvPicPr>
          <p:cNvPr id="21" name="圖片 10" descr="圖片 10"/>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2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131"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32"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33"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134"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35" name="大標題文字"/>
          <p:cNvSpPr txBox="1">
            <a:spLocks noGrp="1"/>
          </p:cNvSpPr>
          <p:nvPr>
            <p:ph type="title"/>
          </p:nvPr>
        </p:nvSpPr>
        <p:spPr>
          <a:xfrm>
            <a:off x="609601" y="273050"/>
            <a:ext cx="4011084" cy="1162050"/>
          </a:xfrm>
          <a:prstGeom prst="rect">
            <a:avLst/>
          </a:prstGeom>
        </p:spPr>
        <p:txBody>
          <a:bodyPr anchor="b"/>
          <a:lstStyle>
            <a:lvl1pPr>
              <a:defRPr sz="2000" b="1"/>
            </a:lvl1pPr>
          </a:lstStyle>
          <a:p>
            <a:r>
              <a:t>大標題文字</a:t>
            </a:r>
          </a:p>
        </p:txBody>
      </p:sp>
      <p:sp>
        <p:nvSpPr>
          <p:cNvPr id="136" name="內文層級一…"/>
          <p:cNvSpPr txBox="1">
            <a:spLocks noGrp="1"/>
          </p:cNvSpPr>
          <p:nvPr>
            <p:ph type="body" idx="1"/>
          </p:nvPr>
        </p:nvSpPr>
        <p:spPr>
          <a:xfrm>
            <a:off x="4766733" y="273050"/>
            <a:ext cx="6815667" cy="585311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137" name="文字版面配置區 3"/>
          <p:cNvSpPr>
            <a:spLocks noGrp="1"/>
          </p:cNvSpPr>
          <p:nvPr>
            <p:ph type="body" sz="half" idx="21"/>
          </p:nvPr>
        </p:nvSpPr>
        <p:spPr>
          <a:xfrm>
            <a:off x="609599" y="1435101"/>
            <a:ext cx="4011087" cy="4691063"/>
          </a:xfrm>
          <a:prstGeom prst="rect">
            <a:avLst/>
          </a:prstGeom>
        </p:spPr>
        <p:txBody>
          <a:bodyPr/>
          <a:lstStyle/>
          <a:p>
            <a:endParaRPr/>
          </a:p>
        </p:txBody>
      </p:sp>
      <p:sp>
        <p:nvSpPr>
          <p:cNvPr id="138"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14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46"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47"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148"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49" name="大標題文字"/>
          <p:cNvSpPr txBox="1">
            <a:spLocks noGrp="1"/>
          </p:cNvSpPr>
          <p:nvPr>
            <p:ph type="title"/>
          </p:nvPr>
        </p:nvSpPr>
        <p:spPr>
          <a:xfrm>
            <a:off x="2389714" y="4800600"/>
            <a:ext cx="7315204" cy="566738"/>
          </a:xfrm>
          <a:prstGeom prst="rect">
            <a:avLst/>
          </a:prstGeom>
        </p:spPr>
        <p:txBody>
          <a:bodyPr anchor="b"/>
          <a:lstStyle>
            <a:lvl1pPr>
              <a:defRPr sz="2000" b="1"/>
            </a:lvl1pPr>
          </a:lstStyle>
          <a:p>
            <a:r>
              <a:t>大標題文字</a:t>
            </a:r>
          </a:p>
        </p:txBody>
      </p:sp>
      <p:sp>
        <p:nvSpPr>
          <p:cNvPr id="150"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151" name="內文層級一…"/>
          <p:cNvSpPr txBox="1">
            <a:spLocks noGrp="1"/>
          </p:cNvSpPr>
          <p:nvPr>
            <p:ph type="body" sz="quarter" idx="1"/>
          </p:nvPr>
        </p:nvSpPr>
        <p:spPr>
          <a:xfrm>
            <a:off x="2389714" y="5367337"/>
            <a:ext cx="7315204" cy="804870"/>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r>
              <a:t>內文層級一</a:t>
            </a:r>
          </a:p>
          <a:p>
            <a:pPr lvl="1"/>
            <a:r>
              <a:t>內文層級二</a:t>
            </a:r>
          </a:p>
          <a:p>
            <a:pPr lvl="2"/>
            <a:r>
              <a:t>內文層級三</a:t>
            </a:r>
          </a:p>
          <a:p>
            <a:pPr lvl="3"/>
            <a:r>
              <a:t>內文層級四</a:t>
            </a:r>
          </a:p>
          <a:p>
            <a:pPr lvl="4"/>
            <a:r>
              <a:t>內文層級五</a:t>
            </a:r>
          </a:p>
        </p:txBody>
      </p:sp>
      <p:sp>
        <p:nvSpPr>
          <p:cNvPr id="15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
  <p:cSld name="章節標題">
    <p:spTree>
      <p:nvGrpSpPr>
        <p:cNvPr id="1" name=""/>
        <p:cNvGrpSpPr/>
        <p:nvPr/>
      </p:nvGrpSpPr>
      <p:grpSpPr>
        <a:xfrm>
          <a:off x="0" y="0"/>
          <a:ext cx="0" cy="0"/>
          <a:chOff x="0" y="0"/>
          <a:chExt cx="0" cy="0"/>
        </a:xfrm>
      </p:grpSpPr>
      <p:sp>
        <p:nvSpPr>
          <p:cNvPr id="159"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60"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61"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162"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63" name="大標題文字"/>
          <p:cNvSpPr txBox="1">
            <a:spLocks noGrp="1"/>
          </p:cNvSpPr>
          <p:nvPr>
            <p:ph type="title"/>
          </p:nvPr>
        </p:nvSpPr>
        <p:spPr>
          <a:xfrm>
            <a:off x="963084" y="4406953"/>
            <a:ext cx="10363201" cy="1362083"/>
          </a:xfrm>
          <a:prstGeom prst="rect">
            <a:avLst/>
          </a:prstGeom>
        </p:spPr>
        <p:txBody>
          <a:bodyPr/>
          <a:lstStyle>
            <a:lvl1pPr>
              <a:defRPr sz="3000" b="1" cap="all"/>
            </a:lvl1pPr>
          </a:lstStyle>
          <a:p>
            <a:r>
              <a:t>大標題文字</a:t>
            </a:r>
          </a:p>
        </p:txBody>
      </p:sp>
      <p:sp>
        <p:nvSpPr>
          <p:cNvPr id="164" name="內文層級一…"/>
          <p:cNvSpPr txBox="1">
            <a:spLocks noGrp="1"/>
          </p:cNvSpPr>
          <p:nvPr>
            <p:ph type="body" sz="quarter" idx="1"/>
          </p:nvPr>
        </p:nvSpPr>
        <p:spPr>
          <a:xfrm>
            <a:off x="963084" y="2906713"/>
            <a:ext cx="10363201" cy="1500195"/>
          </a:xfrm>
          <a:prstGeom prst="rect">
            <a:avLst/>
          </a:prstGeom>
        </p:spPr>
        <p:txBody>
          <a:bodyPr anchor="b"/>
          <a:lstStyle>
            <a:lvl1pPr marL="0" indent="0">
              <a:spcBef>
                <a:spcPts val="300"/>
              </a:spcBef>
              <a:buSzTx/>
              <a:buNone/>
              <a:defRPr sz="1500"/>
            </a:lvl1pPr>
            <a:lvl2pPr marL="0" indent="0">
              <a:spcBef>
                <a:spcPts val="300"/>
              </a:spcBef>
              <a:buSzTx/>
              <a:buNone/>
              <a:defRPr sz="1500"/>
            </a:lvl2pPr>
            <a:lvl3pPr marL="0" indent="0">
              <a:spcBef>
                <a:spcPts val="300"/>
              </a:spcBef>
              <a:buSzTx/>
              <a:buNone/>
              <a:defRPr sz="1500"/>
            </a:lvl3pPr>
            <a:lvl4pPr marL="0" indent="0">
              <a:spcBef>
                <a:spcPts val="300"/>
              </a:spcBef>
              <a:buSzTx/>
              <a:buNone/>
              <a:defRPr sz="1500"/>
            </a:lvl4pPr>
            <a:lvl5pPr marL="0" indent="0">
              <a:spcBef>
                <a:spcPts val="300"/>
              </a:spcBef>
              <a:buSzTx/>
              <a:buNone/>
              <a:defRPr sz="1500"/>
            </a:lvl5pPr>
          </a:lstStyle>
          <a:p>
            <a:r>
              <a:t>內文層級一</a:t>
            </a:r>
          </a:p>
          <a:p>
            <a:pPr lvl="1"/>
            <a:r>
              <a:t>內文層級二</a:t>
            </a:r>
          </a:p>
          <a:p>
            <a:pPr lvl="2"/>
            <a:r>
              <a:t>內文層級三</a:t>
            </a:r>
          </a:p>
          <a:p>
            <a:pPr lvl="3"/>
            <a:r>
              <a:t>內文層級四</a:t>
            </a:r>
          </a:p>
          <a:p>
            <a:pPr lvl="4"/>
            <a:r>
              <a:t>內文層級五</a:t>
            </a:r>
          </a:p>
        </p:txBody>
      </p:sp>
      <p:sp>
        <p:nvSpPr>
          <p:cNvPr id="16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172" name="Picture 57" descr="Picture 57"/>
          <p:cNvPicPr>
            <a:picLocks noChangeAspect="1"/>
          </p:cNvPicPr>
          <p:nvPr/>
        </p:nvPicPr>
        <p:blipFill>
          <a:blip r:embed="rId2"/>
          <a:stretch>
            <a:fillRect/>
          </a:stretch>
        </p:blipFill>
        <p:spPr>
          <a:xfrm>
            <a:off x="8509000" y="4110037"/>
            <a:ext cx="3683000" cy="2747970"/>
          </a:xfrm>
          <a:prstGeom prst="rect">
            <a:avLst/>
          </a:prstGeom>
          <a:ln w="12700">
            <a:miter lim="400000"/>
          </a:ln>
        </p:spPr>
      </p:pic>
      <p:sp>
        <p:nvSpPr>
          <p:cNvPr id="17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174" name="Picture 26" descr="Picture 26"/>
          <p:cNvPicPr>
            <a:picLocks noChangeAspect="1"/>
          </p:cNvPicPr>
          <p:nvPr/>
        </p:nvPicPr>
        <p:blipFill>
          <a:blip r:embed="rId3"/>
          <a:stretch>
            <a:fillRect/>
          </a:stretch>
        </p:blipFill>
        <p:spPr>
          <a:xfrm>
            <a:off x="876300" y="528640"/>
            <a:ext cx="4438654" cy="1042989"/>
          </a:xfrm>
          <a:prstGeom prst="rect">
            <a:avLst/>
          </a:prstGeom>
          <a:ln w="12700">
            <a:miter lim="400000"/>
          </a:ln>
        </p:spPr>
      </p:pic>
      <p:sp>
        <p:nvSpPr>
          <p:cNvPr id="175" name="簡報標題"/>
          <p:cNvSpPr txBox="1">
            <a:spLocks noGrp="1"/>
          </p:cNvSpPr>
          <p:nvPr>
            <p:ph type="title" hasCustomPrompt="1"/>
          </p:nvPr>
        </p:nvSpPr>
        <p:spPr>
          <a:xfrm>
            <a:off x="728188" y="2584705"/>
            <a:ext cx="8794755" cy="1219204"/>
          </a:xfrm>
          <a:prstGeom prst="rect">
            <a:avLst/>
          </a:prstGeom>
        </p:spPr>
        <p:txBody>
          <a:bodyPr/>
          <a:lstStyle>
            <a:lvl1pPr>
              <a:defRPr sz="3300" b="1">
                <a:solidFill>
                  <a:srgbClr val="00B2B3"/>
                </a:solidFill>
              </a:defRPr>
            </a:lvl1pPr>
          </a:lstStyle>
          <a:p>
            <a:r>
              <a:t>簡報標題</a:t>
            </a:r>
          </a:p>
        </p:txBody>
      </p:sp>
      <p:sp>
        <p:nvSpPr>
          <p:cNvPr id="176" name="內文層級一…"/>
          <p:cNvSpPr txBox="1">
            <a:spLocks noGrp="1"/>
          </p:cNvSpPr>
          <p:nvPr>
            <p:ph type="body" sz="quarter" idx="1" hasCustomPrompt="1"/>
          </p:nvPr>
        </p:nvSpPr>
        <p:spPr>
          <a:xfrm>
            <a:off x="728188" y="5059679"/>
            <a:ext cx="9027829" cy="755912"/>
          </a:xfrm>
          <a:prstGeom prst="rect">
            <a:avLst/>
          </a:prstGeom>
        </p:spPr>
        <p:txBody>
          <a:bodyPr anchor="b"/>
          <a:lstStyle>
            <a:lvl1pPr marL="0" indent="0">
              <a:lnSpc>
                <a:spcPct val="80000"/>
              </a:lnSpc>
              <a:spcBef>
                <a:spcPts val="0"/>
              </a:spcBef>
              <a:buSzTx/>
              <a:buNone/>
              <a:defRPr sz="1500">
                <a:latin typeface="微軟正黑體"/>
                <a:ea typeface="微軟正黑體"/>
                <a:cs typeface="微軟正黑體"/>
                <a:sym typeface="微軟正黑體"/>
              </a:defRPr>
            </a:lvl1pPr>
            <a:lvl2pPr marL="495978" indent="-153079">
              <a:lnSpc>
                <a:spcPct val="80000"/>
              </a:lnSpc>
              <a:spcBef>
                <a:spcPts val="0"/>
              </a:spcBef>
              <a:defRPr sz="1500">
                <a:latin typeface="微軟正黑體"/>
                <a:ea typeface="微軟正黑體"/>
                <a:cs typeface="微軟正黑體"/>
                <a:sym typeface="微軟正黑體"/>
              </a:defRPr>
            </a:lvl2pPr>
            <a:lvl3pPr marL="828675" indent="-142875">
              <a:lnSpc>
                <a:spcPct val="80000"/>
              </a:lnSpc>
              <a:spcBef>
                <a:spcPts val="0"/>
              </a:spcBef>
              <a:defRPr sz="1500">
                <a:latin typeface="微軟正黑體"/>
                <a:ea typeface="微軟正黑體"/>
                <a:cs typeface="微軟正黑體"/>
                <a:sym typeface="微軟正黑體"/>
              </a:defRPr>
            </a:lvl3pPr>
            <a:lvl4pPr marL="1200150" indent="-171450">
              <a:lnSpc>
                <a:spcPct val="80000"/>
              </a:lnSpc>
              <a:spcBef>
                <a:spcPts val="0"/>
              </a:spcBef>
              <a:defRPr sz="1500">
                <a:latin typeface="微軟正黑體"/>
                <a:ea typeface="微軟正黑體"/>
                <a:cs typeface="微軟正黑體"/>
                <a:sym typeface="微軟正黑體"/>
              </a:defRPr>
            </a:lvl4pPr>
            <a:lvl5pPr marL="1543050" indent="-171450">
              <a:lnSpc>
                <a:spcPct val="80000"/>
              </a:lnSpc>
              <a:spcBef>
                <a:spcPts val="0"/>
              </a:spcBef>
              <a:defRPr sz="15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177" name="文字版面配置區 8"/>
          <p:cNvSpPr>
            <a:spLocks noGrp="1"/>
          </p:cNvSpPr>
          <p:nvPr>
            <p:ph type="body" sz="quarter" idx="21" hasCustomPrompt="1"/>
          </p:nvPr>
        </p:nvSpPr>
        <p:spPr>
          <a:xfrm>
            <a:off x="728184" y="5902264"/>
            <a:ext cx="3718144" cy="432306"/>
          </a:xfrm>
          <a:prstGeom prst="rect">
            <a:avLst/>
          </a:prstGeom>
        </p:spPr>
        <p:txBody>
          <a:bodyPr/>
          <a:lstStyle>
            <a:lvl1pPr marL="0" indent="0">
              <a:spcBef>
                <a:spcPts val="200"/>
              </a:spcBef>
              <a:buSzTx/>
              <a:buNone/>
              <a:defRPr sz="1200"/>
            </a:lvl1pPr>
          </a:lstStyle>
          <a:p>
            <a:r>
              <a:t>簡報日期</a:t>
            </a:r>
          </a:p>
        </p:txBody>
      </p:sp>
      <p:sp>
        <p:nvSpPr>
          <p:cNvPr id="178"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181" name="群組 10"/>
          <p:cNvGrpSpPr/>
          <p:nvPr/>
        </p:nvGrpSpPr>
        <p:grpSpPr>
          <a:xfrm>
            <a:off x="10068578" y="0"/>
            <a:ext cx="2117738" cy="6858000"/>
            <a:chOff x="0" y="0"/>
            <a:chExt cx="2117737" cy="6858000"/>
          </a:xfrm>
        </p:grpSpPr>
        <p:pic>
          <p:nvPicPr>
            <p:cNvPr id="179" name="圖片 14" descr="圖片 14"/>
            <p:cNvPicPr>
              <a:picLocks noChangeAspect="1"/>
            </p:cNvPicPr>
            <p:nvPr/>
          </p:nvPicPr>
          <p:blipFill>
            <a:blip r:embed="rId4"/>
            <a:stretch>
              <a:fillRect/>
            </a:stretch>
          </p:blipFill>
          <p:spPr>
            <a:xfrm>
              <a:off x="-1" y="0"/>
              <a:ext cx="2117738" cy="6858000"/>
            </a:xfrm>
            <a:prstGeom prst="rect">
              <a:avLst/>
            </a:prstGeom>
            <a:ln w="12700" cap="flat">
              <a:noFill/>
              <a:miter lim="400000"/>
            </a:ln>
            <a:effectLst/>
          </p:spPr>
        </p:pic>
        <p:pic>
          <p:nvPicPr>
            <p:cNvPr id="180" name="圖片 16" descr="圖片 16"/>
            <p:cNvPicPr>
              <a:picLocks noChangeAspect="1"/>
            </p:cNvPicPr>
            <p:nvPr/>
          </p:nvPicPr>
          <p:blipFill>
            <a:blip r:embed="rId5"/>
            <a:stretch>
              <a:fillRect/>
            </a:stretch>
          </p:blipFill>
          <p:spPr>
            <a:xfrm>
              <a:off x="418898" y="660393"/>
              <a:ext cx="1436697" cy="1590685"/>
            </a:xfrm>
            <a:prstGeom prst="rect">
              <a:avLst/>
            </a:prstGeom>
            <a:ln w="12700" cap="flat">
              <a:noFill/>
              <a:miter lim="400000"/>
            </a:ln>
            <a:effectLst/>
          </p:spPr>
        </p:pic>
      </p:grpSp>
      <p:pic>
        <p:nvPicPr>
          <p:cNvPr id="182" name="圖片 16" descr="圖片 16"/>
          <p:cNvPicPr>
            <a:picLocks noChangeAspect="1"/>
          </p:cNvPicPr>
          <p:nvPr/>
        </p:nvPicPr>
        <p:blipFill>
          <a:blip r:embed="rId6"/>
          <a:stretch>
            <a:fillRect/>
          </a:stretch>
        </p:blipFill>
        <p:spPr>
          <a:xfrm>
            <a:off x="9291193" y="254788"/>
            <a:ext cx="682743" cy="310334"/>
          </a:xfrm>
          <a:prstGeom prst="rect">
            <a:avLst/>
          </a:prstGeom>
          <a:ln w="12700">
            <a:miter lim="400000"/>
          </a:ln>
        </p:spPr>
      </p:pic>
      <p:sp>
        <p:nvSpPr>
          <p:cNvPr id="183"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19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91"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192"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193"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194"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195"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196"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97" name="內文層級一…"/>
          <p:cNvSpPr txBox="1">
            <a:spLocks noGrp="1"/>
          </p:cNvSpPr>
          <p:nvPr>
            <p:ph type="body" idx="1"/>
          </p:nvPr>
        </p:nvSpPr>
        <p:spPr>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198"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199"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20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07"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208"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209"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210"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11"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212"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13" name="內文層級一…"/>
          <p:cNvSpPr txBox="1">
            <a:spLocks noGrp="1"/>
          </p:cNvSpPr>
          <p:nvPr>
            <p:ph type="body" idx="1"/>
          </p:nvPr>
        </p:nvSpPr>
        <p:spPr>
          <a:xfrm>
            <a:off x="609600" y="1439862"/>
            <a:ext cx="8168641" cy="4757743"/>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214"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215" name="圖片版面配置區 2"/>
          <p:cNvSpPr>
            <a:spLocks noGrp="1"/>
          </p:cNvSpPr>
          <p:nvPr>
            <p:ph type="pic" sz="quarter" idx="21"/>
          </p:nvPr>
        </p:nvSpPr>
        <p:spPr>
          <a:xfrm>
            <a:off x="8962100" y="1439862"/>
            <a:ext cx="2798109" cy="4757743"/>
          </a:xfrm>
          <a:prstGeom prst="rect">
            <a:avLst/>
          </a:prstGeom>
        </p:spPr>
        <p:txBody>
          <a:bodyPr lIns="91439" tIns="45719" rIns="91439" bIns="45719">
            <a:noAutofit/>
          </a:bodyPr>
          <a:lstStyle/>
          <a:p>
            <a:endParaRPr/>
          </a:p>
        </p:txBody>
      </p:sp>
      <p:sp>
        <p:nvSpPr>
          <p:cNvPr id="216"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22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24"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225"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226"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227"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28"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229"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30" name="內文層級一…"/>
          <p:cNvSpPr txBox="1">
            <a:spLocks noGrp="1"/>
          </p:cNvSpPr>
          <p:nvPr>
            <p:ph type="body" idx="1"/>
          </p:nvPr>
        </p:nvSpPr>
        <p:spPr>
          <a:xfrm>
            <a:off x="609601" y="1439862"/>
            <a:ext cx="11146971" cy="3184389"/>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231" name="大標題文字"/>
          <p:cNvSpPr txBox="1">
            <a:spLocks noGrp="1"/>
          </p:cNvSpPr>
          <p:nvPr>
            <p:ph type="title"/>
          </p:nvPr>
        </p:nvSpPr>
        <p:spPr>
          <a:xfrm>
            <a:off x="601132" y="316990"/>
            <a:ext cx="11155444" cy="889512"/>
          </a:xfrm>
          <a:prstGeom prst="rect">
            <a:avLst/>
          </a:prstGeom>
        </p:spPr>
        <p:txBody>
          <a:bodyPr/>
          <a:lstStyle>
            <a:lvl1pPr>
              <a:defRPr sz="2700">
                <a:solidFill>
                  <a:srgbClr val="00B2B3"/>
                </a:solidFill>
              </a:defRPr>
            </a:lvl1pPr>
          </a:lstStyle>
          <a:p>
            <a:r>
              <a:t>大標題文字</a:t>
            </a:r>
          </a:p>
        </p:txBody>
      </p:sp>
      <p:sp>
        <p:nvSpPr>
          <p:cNvPr id="232" name="圖片版面配置區 2"/>
          <p:cNvSpPr>
            <a:spLocks noGrp="1"/>
          </p:cNvSpPr>
          <p:nvPr>
            <p:ph type="pic" sz="half" idx="21"/>
          </p:nvPr>
        </p:nvSpPr>
        <p:spPr>
          <a:xfrm>
            <a:off x="609601" y="4725144"/>
            <a:ext cx="11146971" cy="1584184"/>
          </a:xfrm>
          <a:prstGeom prst="rect">
            <a:avLst/>
          </a:prstGeom>
        </p:spPr>
        <p:txBody>
          <a:bodyPr lIns="91439" tIns="45719" rIns="91439" bIns="45719">
            <a:noAutofit/>
          </a:bodyPr>
          <a:lstStyle/>
          <a:p>
            <a:endParaRPr/>
          </a:p>
        </p:txBody>
      </p:sp>
      <p:sp>
        <p:nvSpPr>
          <p:cNvPr id="233"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24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41"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242"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243"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244"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45"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246"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47" name="大標題文字"/>
          <p:cNvSpPr txBox="1">
            <a:spLocks noGrp="1"/>
          </p:cNvSpPr>
          <p:nvPr>
            <p:ph type="title"/>
          </p:nvPr>
        </p:nvSpPr>
        <p:spPr>
          <a:xfrm>
            <a:off x="914400" y="2564900"/>
            <a:ext cx="10363200" cy="1035550"/>
          </a:xfrm>
          <a:prstGeom prst="rect">
            <a:avLst/>
          </a:prstGeom>
        </p:spPr>
        <p:txBody>
          <a:bodyPr/>
          <a:lstStyle>
            <a:lvl1pPr algn="ctr">
              <a:defRPr sz="2700">
                <a:solidFill>
                  <a:srgbClr val="00B2B3"/>
                </a:solidFill>
              </a:defRPr>
            </a:lvl1pPr>
          </a:lstStyle>
          <a:p>
            <a:r>
              <a:t>大標題文字</a:t>
            </a:r>
          </a:p>
        </p:txBody>
      </p:sp>
      <p:sp>
        <p:nvSpPr>
          <p:cNvPr id="248"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a:solidFill>
                  <a:srgbClr val="888888"/>
                </a:solidFill>
              </a:defRPr>
            </a:lvl1pPr>
            <a:lvl2pPr marL="0" indent="0" algn="ctr">
              <a:spcBef>
                <a:spcPts val="500"/>
              </a:spcBef>
              <a:buSzTx/>
              <a:buNone/>
              <a:defRPr sz="2400">
                <a:solidFill>
                  <a:srgbClr val="888888"/>
                </a:solidFill>
              </a:defRPr>
            </a:lvl2pPr>
            <a:lvl3pPr marL="0" indent="0" algn="ctr">
              <a:spcBef>
                <a:spcPts val="500"/>
              </a:spcBef>
              <a:buSzTx/>
              <a:buNone/>
              <a:defRPr sz="2400">
                <a:solidFill>
                  <a:srgbClr val="888888"/>
                </a:solidFill>
              </a:defRPr>
            </a:lvl3pPr>
            <a:lvl4pPr marL="0" indent="0" algn="ctr">
              <a:spcBef>
                <a:spcPts val="500"/>
              </a:spcBef>
              <a:buSzTx/>
              <a:buNone/>
              <a:defRPr sz="2400">
                <a:solidFill>
                  <a:srgbClr val="888888"/>
                </a:solidFill>
              </a:defRPr>
            </a:lvl4pPr>
            <a:lvl5pPr marL="0" indent="0" algn="ctr">
              <a:spcBef>
                <a:spcPts val="500"/>
              </a:spcBef>
              <a:buSzTx/>
              <a:buNone/>
              <a:defRPr sz="24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249"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25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57"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258"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259"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260"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61"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262"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63" name="大標題文字"/>
          <p:cNvSpPr txBox="1">
            <a:spLocks noGrp="1"/>
          </p:cNvSpPr>
          <p:nvPr>
            <p:ph type="title"/>
          </p:nvPr>
        </p:nvSpPr>
        <p:spPr>
          <a:xfrm>
            <a:off x="963084" y="4406903"/>
            <a:ext cx="10363201" cy="1362083"/>
          </a:xfrm>
          <a:prstGeom prst="rect">
            <a:avLst/>
          </a:prstGeom>
        </p:spPr>
        <p:txBody>
          <a:bodyPr/>
          <a:lstStyle>
            <a:lvl1pPr>
              <a:defRPr sz="3000" b="1" cap="all">
                <a:solidFill>
                  <a:srgbClr val="00B2B3"/>
                </a:solidFill>
              </a:defRPr>
            </a:lvl1pPr>
          </a:lstStyle>
          <a:p>
            <a:r>
              <a:t>大標題文字</a:t>
            </a:r>
          </a:p>
        </p:txBody>
      </p:sp>
      <p:sp>
        <p:nvSpPr>
          <p:cNvPr id="264" name="內文層級一…"/>
          <p:cNvSpPr txBox="1">
            <a:spLocks noGrp="1"/>
          </p:cNvSpPr>
          <p:nvPr>
            <p:ph type="body" sz="quarter" idx="1"/>
          </p:nvPr>
        </p:nvSpPr>
        <p:spPr>
          <a:xfrm>
            <a:off x="963084" y="2906713"/>
            <a:ext cx="10363201" cy="1500195"/>
          </a:xfrm>
          <a:prstGeom prst="rect">
            <a:avLst/>
          </a:prstGeom>
        </p:spPr>
        <p:txBody>
          <a:bodyPr anchor="b"/>
          <a:lstStyle>
            <a:lvl1pPr marL="0" indent="0">
              <a:spcBef>
                <a:spcPts val="300"/>
              </a:spcBef>
              <a:buSzTx/>
              <a:buNone/>
              <a:defRPr sz="1500">
                <a:solidFill>
                  <a:srgbClr val="888888"/>
                </a:solidFill>
              </a:defRPr>
            </a:lvl1pPr>
            <a:lvl2pPr marL="0" indent="0">
              <a:spcBef>
                <a:spcPts val="300"/>
              </a:spcBef>
              <a:buSzTx/>
              <a:buNone/>
              <a:defRPr sz="1500">
                <a:solidFill>
                  <a:srgbClr val="888888"/>
                </a:solidFill>
              </a:defRPr>
            </a:lvl2pPr>
            <a:lvl3pPr marL="0" indent="0">
              <a:spcBef>
                <a:spcPts val="300"/>
              </a:spcBef>
              <a:buSzTx/>
              <a:buNone/>
              <a:defRPr sz="1500">
                <a:solidFill>
                  <a:srgbClr val="888888"/>
                </a:solidFill>
              </a:defRPr>
            </a:lvl3pPr>
            <a:lvl4pPr marL="0" indent="0">
              <a:spcBef>
                <a:spcPts val="300"/>
              </a:spcBef>
              <a:buSzTx/>
              <a:buNone/>
              <a:defRPr sz="1500">
                <a:solidFill>
                  <a:srgbClr val="888888"/>
                </a:solidFill>
              </a:defRPr>
            </a:lvl4pPr>
            <a:lvl5pPr marL="0" indent="0">
              <a:spcBef>
                <a:spcPts val="300"/>
              </a:spcBef>
              <a:buSzTx/>
              <a:buNone/>
              <a:defRPr sz="15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265"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272"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73"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274"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275"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276"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77"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278"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79" name="內文層級一…"/>
          <p:cNvSpPr txBox="1">
            <a:spLocks noGrp="1"/>
          </p:cNvSpPr>
          <p:nvPr>
            <p:ph type="body" sz="half" idx="1"/>
          </p:nvPr>
        </p:nvSpPr>
        <p:spPr>
          <a:xfrm>
            <a:off x="609601" y="1542734"/>
            <a:ext cx="5473702" cy="4757740"/>
          </a:xfrm>
          <a:prstGeom prst="rect">
            <a:avLst/>
          </a:prstGeom>
        </p:spPr>
        <p:txBody>
          <a:bodyPr/>
          <a:lstStyle>
            <a:lvl1pPr marL="257175" indent="-257175">
              <a:spcBef>
                <a:spcPts val="500"/>
              </a:spcBef>
              <a:defRPr sz="2100"/>
            </a:lvl1pPr>
            <a:lvl2pPr marL="592931" indent="-250031">
              <a:spcBef>
                <a:spcPts val="500"/>
              </a:spcBef>
              <a:defRPr sz="2100"/>
            </a:lvl2pPr>
            <a:lvl3pPr marL="925830" indent="-240030">
              <a:spcBef>
                <a:spcPts val="500"/>
              </a:spcBef>
              <a:defRPr sz="2100"/>
            </a:lvl3pPr>
            <a:lvl4pPr marL="1305657" indent="-276957">
              <a:spcBef>
                <a:spcPts val="500"/>
              </a:spcBef>
              <a:defRPr sz="2100"/>
            </a:lvl4pPr>
            <a:lvl5pPr marL="1648554" indent="-276957">
              <a:spcBef>
                <a:spcPts val="500"/>
              </a:spcBef>
              <a:defRPr sz="2100"/>
            </a:lvl5pPr>
          </a:lstStyle>
          <a:p>
            <a:r>
              <a:t>內文層級一</a:t>
            </a:r>
          </a:p>
          <a:p>
            <a:pPr lvl="1"/>
            <a:r>
              <a:t>內文層級二</a:t>
            </a:r>
          </a:p>
          <a:p>
            <a:pPr lvl="2"/>
            <a:r>
              <a:t>內文層級三</a:t>
            </a:r>
          </a:p>
          <a:p>
            <a:pPr lvl="3"/>
            <a:r>
              <a:t>內文層級四</a:t>
            </a:r>
          </a:p>
          <a:p>
            <a:pPr lvl="4"/>
            <a:r>
              <a:t>內文層級五</a:t>
            </a:r>
          </a:p>
        </p:txBody>
      </p:sp>
      <p:sp>
        <p:nvSpPr>
          <p:cNvPr id="280"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281"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1_標題及物件">
    <p:spTree>
      <p:nvGrpSpPr>
        <p:cNvPr id="1" name=""/>
        <p:cNvGrpSpPr/>
        <p:nvPr/>
      </p:nvGrpSpPr>
      <p:grpSpPr>
        <a:xfrm>
          <a:off x="0" y="0"/>
          <a:ext cx="0" cy="0"/>
          <a:chOff x="0" y="0"/>
          <a:chExt cx="0" cy="0"/>
        </a:xfrm>
      </p:grpSpPr>
      <p:sp>
        <p:nvSpPr>
          <p:cNvPr id="29" name="內文層級一…"/>
          <p:cNvSpPr txBox="1">
            <a:spLocks noGrp="1"/>
          </p:cNvSpPr>
          <p:nvPr>
            <p:ph type="body" idx="1"/>
          </p:nvPr>
        </p:nvSpPr>
        <p:spPr>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30" name="大標題文字"/>
          <p:cNvSpPr txBox="1">
            <a:spLocks noGrp="1"/>
          </p:cNvSpPr>
          <p:nvPr>
            <p:ph type="title"/>
          </p:nvPr>
        </p:nvSpPr>
        <p:spPr>
          <a:prstGeom prst="rect">
            <a:avLst/>
          </a:prstGeom>
        </p:spPr>
        <p:txBody>
          <a:bodyPr/>
          <a:lstStyle/>
          <a:p>
            <a:r>
              <a:t>大標題文字</a:t>
            </a:r>
          </a:p>
        </p:txBody>
      </p:sp>
      <p:sp>
        <p:nvSpPr>
          <p:cNvPr id="31"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28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289"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290"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291"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292"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293"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294"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295"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400"/>
              </a:spcBef>
              <a:buSzTx/>
              <a:buNone/>
              <a:defRPr sz="1800" b="1"/>
            </a:lvl1pPr>
            <a:lvl2pPr marL="0" indent="0">
              <a:spcBef>
                <a:spcPts val="400"/>
              </a:spcBef>
              <a:buSzTx/>
              <a:buNone/>
              <a:defRPr sz="1800" b="1"/>
            </a:lvl2pPr>
            <a:lvl3pPr marL="0" indent="0">
              <a:spcBef>
                <a:spcPts val="400"/>
              </a:spcBef>
              <a:buSzTx/>
              <a:buNone/>
              <a:defRPr sz="1800" b="1"/>
            </a:lvl3pPr>
            <a:lvl4pPr marL="0" indent="0">
              <a:spcBef>
                <a:spcPts val="400"/>
              </a:spcBef>
              <a:buSzTx/>
              <a:buNone/>
              <a:defRPr sz="1800" b="1"/>
            </a:lvl4pPr>
            <a:lvl5pPr marL="0" indent="0">
              <a:spcBef>
                <a:spcPts val="400"/>
              </a:spcBef>
              <a:buSzTx/>
              <a:buNone/>
              <a:defRPr sz="1800" b="1"/>
            </a:lvl5pPr>
          </a:lstStyle>
          <a:p>
            <a:r>
              <a:t>內文層級一</a:t>
            </a:r>
          </a:p>
          <a:p>
            <a:pPr lvl="1"/>
            <a:r>
              <a:t>內文層級二</a:t>
            </a:r>
          </a:p>
          <a:p>
            <a:pPr lvl="2"/>
            <a:r>
              <a:t>內文層級三</a:t>
            </a:r>
          </a:p>
          <a:p>
            <a:pPr lvl="3"/>
            <a:r>
              <a:t>內文層級四</a:t>
            </a:r>
          </a:p>
          <a:p>
            <a:pPr lvl="4"/>
            <a:r>
              <a:t>內文層級五</a:t>
            </a:r>
          </a:p>
        </p:txBody>
      </p:sp>
      <p:sp>
        <p:nvSpPr>
          <p:cNvPr id="296" name="文字版面配置區 4"/>
          <p:cNvSpPr>
            <a:spLocks noGrp="1"/>
          </p:cNvSpPr>
          <p:nvPr>
            <p:ph type="body" sz="quarter" idx="21"/>
          </p:nvPr>
        </p:nvSpPr>
        <p:spPr>
          <a:xfrm>
            <a:off x="6193366" y="1535111"/>
            <a:ext cx="5389041" cy="639771"/>
          </a:xfrm>
          <a:prstGeom prst="rect">
            <a:avLst/>
          </a:prstGeom>
        </p:spPr>
        <p:txBody>
          <a:bodyPr anchor="b"/>
          <a:lstStyle/>
          <a:p>
            <a:endParaRPr/>
          </a:p>
        </p:txBody>
      </p:sp>
      <p:sp>
        <p:nvSpPr>
          <p:cNvPr id="297"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298"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1.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30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06"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307"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308"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309"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10"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311"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12"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313"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32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21"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322"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323"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324"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25"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326"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27"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334"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35"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336"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337"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338"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39"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340"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41" name="大標題文字"/>
          <p:cNvSpPr txBox="1">
            <a:spLocks noGrp="1"/>
          </p:cNvSpPr>
          <p:nvPr>
            <p:ph type="title"/>
          </p:nvPr>
        </p:nvSpPr>
        <p:spPr>
          <a:xfrm>
            <a:off x="609601" y="273050"/>
            <a:ext cx="4011087" cy="1162050"/>
          </a:xfrm>
          <a:prstGeom prst="rect">
            <a:avLst/>
          </a:prstGeom>
        </p:spPr>
        <p:txBody>
          <a:bodyPr anchor="b"/>
          <a:lstStyle>
            <a:lvl1pPr>
              <a:defRPr sz="1500" b="1">
                <a:solidFill>
                  <a:srgbClr val="00B2B3"/>
                </a:solidFill>
              </a:defRPr>
            </a:lvl1pPr>
          </a:lstStyle>
          <a:p>
            <a:r>
              <a:t>大標題文字</a:t>
            </a:r>
          </a:p>
        </p:txBody>
      </p:sp>
      <p:sp>
        <p:nvSpPr>
          <p:cNvPr id="342" name="內文層級一…"/>
          <p:cNvSpPr txBox="1">
            <a:spLocks noGrp="1"/>
          </p:cNvSpPr>
          <p:nvPr>
            <p:ph type="body" idx="1"/>
          </p:nvPr>
        </p:nvSpPr>
        <p:spPr>
          <a:xfrm>
            <a:off x="4766733" y="273053"/>
            <a:ext cx="6815667" cy="5853113"/>
          </a:xfrm>
          <a:prstGeom prst="rect">
            <a:avLst/>
          </a:prstGeom>
        </p:spPr>
        <p:txBody>
          <a:bodyPr/>
          <a:lstStyle>
            <a:lvl1pPr marL="257175" indent="-257175">
              <a:spcBef>
                <a:spcPts val="500"/>
              </a:spcBef>
              <a:defRPr sz="2400"/>
            </a:lvl1pPr>
            <a:lvl2pPr marL="587827" indent="-244928">
              <a:spcBef>
                <a:spcPts val="500"/>
              </a:spcBef>
              <a:defRPr sz="2400"/>
            </a:lvl2pPr>
            <a:lvl3pPr marL="914400" indent="-228600">
              <a:spcBef>
                <a:spcPts val="500"/>
              </a:spcBef>
              <a:defRPr sz="2400"/>
            </a:lvl3pPr>
            <a:lvl4pPr marL="1303019" indent="-274319">
              <a:spcBef>
                <a:spcPts val="500"/>
              </a:spcBef>
              <a:defRPr sz="2400"/>
            </a:lvl4pPr>
            <a:lvl5pPr marL="1645920" indent="-274319">
              <a:spcBef>
                <a:spcPts val="500"/>
              </a:spcBef>
              <a:defRPr sz="2400"/>
            </a:lvl5pPr>
          </a:lstStyle>
          <a:p>
            <a:r>
              <a:t>內文層級一</a:t>
            </a:r>
          </a:p>
          <a:p>
            <a:pPr lvl="1"/>
            <a:r>
              <a:t>內文層級二</a:t>
            </a:r>
          </a:p>
          <a:p>
            <a:pPr lvl="2"/>
            <a:r>
              <a:t>內文層級三</a:t>
            </a:r>
          </a:p>
          <a:p>
            <a:pPr lvl="3"/>
            <a:r>
              <a:t>內文層級四</a:t>
            </a:r>
          </a:p>
          <a:p>
            <a:pPr lvl="4"/>
            <a:r>
              <a:t>內文層級五</a:t>
            </a:r>
          </a:p>
        </p:txBody>
      </p:sp>
      <p:sp>
        <p:nvSpPr>
          <p:cNvPr id="343" name="文字版面配置區 3"/>
          <p:cNvSpPr>
            <a:spLocks noGrp="1"/>
          </p:cNvSpPr>
          <p:nvPr>
            <p:ph type="body" sz="half" idx="21"/>
          </p:nvPr>
        </p:nvSpPr>
        <p:spPr>
          <a:xfrm>
            <a:off x="609596" y="1435103"/>
            <a:ext cx="4011097" cy="4691063"/>
          </a:xfrm>
          <a:prstGeom prst="rect">
            <a:avLst/>
          </a:prstGeom>
        </p:spPr>
        <p:txBody>
          <a:bodyPr/>
          <a:lstStyle/>
          <a:p>
            <a:endParaRPr/>
          </a:p>
        </p:txBody>
      </p:sp>
      <p:sp>
        <p:nvSpPr>
          <p:cNvPr id="344"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35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52"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353"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354"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355"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56"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357"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58" name="大標題文字"/>
          <p:cNvSpPr txBox="1">
            <a:spLocks noGrp="1"/>
          </p:cNvSpPr>
          <p:nvPr>
            <p:ph type="title"/>
          </p:nvPr>
        </p:nvSpPr>
        <p:spPr>
          <a:xfrm>
            <a:off x="2389714" y="4800600"/>
            <a:ext cx="7315204" cy="566738"/>
          </a:xfrm>
          <a:prstGeom prst="rect">
            <a:avLst/>
          </a:prstGeom>
        </p:spPr>
        <p:txBody>
          <a:bodyPr anchor="b"/>
          <a:lstStyle>
            <a:lvl1pPr>
              <a:defRPr sz="1500" b="1">
                <a:solidFill>
                  <a:srgbClr val="00B2B3"/>
                </a:solidFill>
              </a:defRPr>
            </a:lvl1pPr>
          </a:lstStyle>
          <a:p>
            <a:r>
              <a:t>大標題文字</a:t>
            </a:r>
          </a:p>
        </p:txBody>
      </p:sp>
      <p:sp>
        <p:nvSpPr>
          <p:cNvPr id="359"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360" name="內文層級一…"/>
          <p:cNvSpPr txBox="1">
            <a:spLocks noGrp="1"/>
          </p:cNvSpPr>
          <p:nvPr>
            <p:ph type="body" sz="quarter" idx="1"/>
          </p:nvPr>
        </p:nvSpPr>
        <p:spPr>
          <a:xfrm>
            <a:off x="2389714" y="5367337"/>
            <a:ext cx="7315204" cy="804870"/>
          </a:xfrm>
          <a:prstGeom prst="rect">
            <a:avLst/>
          </a:prstGeom>
        </p:spPr>
        <p:txBody>
          <a:bodyPr/>
          <a:lstStyle>
            <a:lvl1pPr marL="0" indent="0">
              <a:spcBef>
                <a:spcPts val="200"/>
              </a:spcBef>
              <a:buSzTx/>
              <a:buNone/>
              <a:defRPr sz="1000"/>
            </a:lvl1pPr>
            <a:lvl2pPr marL="0" indent="0">
              <a:spcBef>
                <a:spcPts val="200"/>
              </a:spcBef>
              <a:buSzTx/>
              <a:buNone/>
              <a:defRPr sz="1000"/>
            </a:lvl2pPr>
            <a:lvl3pPr marL="0" indent="0">
              <a:spcBef>
                <a:spcPts val="200"/>
              </a:spcBef>
              <a:buSzTx/>
              <a:buNone/>
              <a:defRPr sz="1000"/>
            </a:lvl3pPr>
            <a:lvl4pPr marL="0" indent="0">
              <a:spcBef>
                <a:spcPts val="200"/>
              </a:spcBef>
              <a:buSzTx/>
              <a:buNone/>
              <a:defRPr sz="1000"/>
            </a:lvl4pPr>
            <a:lvl5pPr marL="0" indent="0">
              <a:spcBef>
                <a:spcPts val="200"/>
              </a:spcBef>
              <a:buSzTx/>
              <a:buNone/>
              <a:defRPr sz="1000"/>
            </a:lvl5pPr>
          </a:lstStyle>
          <a:p>
            <a:r>
              <a:t>內文層級一</a:t>
            </a:r>
          </a:p>
          <a:p>
            <a:pPr lvl="1"/>
            <a:r>
              <a:t>內文層級二</a:t>
            </a:r>
          </a:p>
          <a:p>
            <a:pPr lvl="2"/>
            <a:r>
              <a:t>內文層級三</a:t>
            </a:r>
          </a:p>
          <a:p>
            <a:pPr lvl="3"/>
            <a:r>
              <a:t>內文層級四</a:t>
            </a:r>
          </a:p>
          <a:p>
            <a:pPr lvl="4"/>
            <a:r>
              <a:t>內文層級五</a:t>
            </a:r>
          </a:p>
        </p:txBody>
      </p:sp>
      <p:sp>
        <p:nvSpPr>
          <p:cNvPr id="361"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36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69" name="Picture 49" descr="Picture 49"/>
          <p:cNvPicPr>
            <a:picLocks noChangeAspect="1"/>
          </p:cNvPicPr>
          <p:nvPr/>
        </p:nvPicPr>
        <p:blipFill>
          <a:blip r:embed="rId2"/>
          <a:stretch>
            <a:fillRect/>
          </a:stretch>
        </p:blipFill>
        <p:spPr>
          <a:xfrm>
            <a:off x="10458452" y="6278562"/>
            <a:ext cx="1667941" cy="290520"/>
          </a:xfrm>
          <a:prstGeom prst="rect">
            <a:avLst/>
          </a:prstGeom>
          <a:ln w="12700">
            <a:miter lim="400000"/>
          </a:ln>
        </p:spPr>
      </p:pic>
      <p:sp>
        <p:nvSpPr>
          <p:cNvPr id="370" name="Line 50"/>
          <p:cNvSpPr/>
          <p:nvPr/>
        </p:nvSpPr>
        <p:spPr>
          <a:xfrm>
            <a:off x="12194119" y="6202362"/>
            <a:ext cx="1155708" cy="8"/>
          </a:xfrm>
          <a:prstGeom prst="line">
            <a:avLst/>
          </a:prstGeom>
          <a:ln>
            <a:solidFill>
              <a:srgbClr val="FF0000"/>
            </a:solidFill>
          </a:ln>
        </p:spPr>
        <p:txBody>
          <a:bodyPr lIns="45718" tIns="45718" rIns="45718" bIns="45718"/>
          <a:lstStyle/>
          <a:p>
            <a:endParaRPr/>
          </a:p>
        </p:txBody>
      </p:sp>
      <p:sp>
        <p:nvSpPr>
          <p:cNvPr id="371" name="Line 51"/>
          <p:cNvSpPr/>
          <p:nvPr/>
        </p:nvSpPr>
        <p:spPr>
          <a:xfrm>
            <a:off x="10353253" y="6860223"/>
            <a:ext cx="8" cy="536583"/>
          </a:xfrm>
          <a:prstGeom prst="line">
            <a:avLst/>
          </a:prstGeom>
          <a:ln>
            <a:solidFill>
              <a:srgbClr val="FF0000"/>
            </a:solidFill>
          </a:ln>
        </p:spPr>
        <p:txBody>
          <a:bodyPr lIns="45718" tIns="45718" rIns="45718" bIns="45718"/>
          <a:lstStyle/>
          <a:p>
            <a:endParaRPr/>
          </a:p>
        </p:txBody>
      </p:sp>
      <p:sp>
        <p:nvSpPr>
          <p:cNvPr id="372" name="Text Box 52"/>
          <p:cNvSpPr txBox="1"/>
          <p:nvPr/>
        </p:nvSpPr>
        <p:spPr>
          <a:xfrm>
            <a:off x="45718" y="7200899"/>
            <a:ext cx="7122163" cy="408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000"/>
              </a:spcBef>
              <a:defRPr>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373" name="圖片 10" descr="圖片 10"/>
          <p:cNvPicPr>
            <a:picLocks noChangeAspect="1"/>
          </p:cNvPicPr>
          <p:nvPr/>
        </p:nvPicPr>
        <p:blipFill>
          <a:blip r:embed="rId3"/>
          <a:stretch>
            <a:fillRect/>
          </a:stretch>
        </p:blipFill>
        <p:spPr>
          <a:xfrm>
            <a:off x="11020280" y="193871"/>
            <a:ext cx="910320" cy="310334"/>
          </a:xfrm>
          <a:prstGeom prst="rect">
            <a:avLst/>
          </a:prstGeom>
          <a:ln w="12700">
            <a:miter lim="400000"/>
          </a:ln>
        </p:spPr>
      </p:pic>
      <p:sp>
        <p:nvSpPr>
          <p:cNvPr id="374" name="Text Box 48"/>
          <p:cNvSpPr txBox="1"/>
          <p:nvPr/>
        </p:nvSpPr>
        <p:spPr>
          <a:xfrm>
            <a:off x="30384" y="6610194"/>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75" name="大標題文字"/>
          <p:cNvSpPr txBox="1">
            <a:spLocks noGrp="1"/>
          </p:cNvSpPr>
          <p:nvPr>
            <p:ph type="title"/>
          </p:nvPr>
        </p:nvSpPr>
        <p:spPr>
          <a:prstGeom prst="rect">
            <a:avLst/>
          </a:prstGeom>
        </p:spPr>
        <p:txBody>
          <a:bodyPr/>
          <a:lstStyle>
            <a:lvl1pPr>
              <a:defRPr sz="2700">
                <a:solidFill>
                  <a:srgbClr val="00B2B3"/>
                </a:solidFill>
              </a:defRPr>
            </a:lvl1pPr>
          </a:lstStyle>
          <a:p>
            <a:r>
              <a:t>大標題文字</a:t>
            </a:r>
          </a:p>
        </p:txBody>
      </p:sp>
      <p:sp>
        <p:nvSpPr>
          <p:cNvPr id="376"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6.xml><?xml version="1.0" encoding="utf-8"?>
<p:sldLayout xmlns:a="http://schemas.openxmlformats.org/drawingml/2006/main" xmlns:r="http://schemas.openxmlformats.org/officeDocument/2006/relationships" xmlns:p="http://schemas.openxmlformats.org/presentationml/2006/main" showMasterSp="0" type="tx">
  <p:cSld name="1_標題投影片">
    <p:spTree>
      <p:nvGrpSpPr>
        <p:cNvPr id="1" name=""/>
        <p:cNvGrpSpPr/>
        <p:nvPr/>
      </p:nvGrpSpPr>
      <p:grpSpPr>
        <a:xfrm>
          <a:off x="0" y="0"/>
          <a:ext cx="0" cy="0"/>
          <a:chOff x="0" y="0"/>
          <a:chExt cx="0" cy="0"/>
        </a:xfrm>
      </p:grpSpPr>
      <p:pic>
        <p:nvPicPr>
          <p:cNvPr id="383" name="Picture 26" descr="Picture 26"/>
          <p:cNvPicPr>
            <a:picLocks noChangeAspect="1"/>
          </p:cNvPicPr>
          <p:nvPr/>
        </p:nvPicPr>
        <p:blipFill>
          <a:blip r:embed="rId2"/>
          <a:stretch>
            <a:fillRect/>
          </a:stretch>
        </p:blipFill>
        <p:spPr>
          <a:xfrm>
            <a:off x="876300" y="528640"/>
            <a:ext cx="4438654" cy="1042989"/>
          </a:xfrm>
          <a:prstGeom prst="rect">
            <a:avLst/>
          </a:prstGeom>
          <a:ln w="12700">
            <a:miter lim="400000"/>
          </a:ln>
        </p:spPr>
      </p:pic>
      <p:pic>
        <p:nvPicPr>
          <p:cNvPr id="384" name="Picture 57" descr="Picture 57"/>
          <p:cNvPicPr>
            <a:picLocks noChangeAspect="1"/>
          </p:cNvPicPr>
          <p:nvPr/>
        </p:nvPicPr>
        <p:blipFill>
          <a:blip r:embed="rId3"/>
          <a:stretch>
            <a:fillRect/>
          </a:stretch>
        </p:blipFill>
        <p:spPr>
          <a:xfrm>
            <a:off x="8509000" y="4110037"/>
            <a:ext cx="3683000" cy="2747970"/>
          </a:xfrm>
          <a:prstGeom prst="rect">
            <a:avLst/>
          </a:prstGeom>
          <a:ln w="12700">
            <a:miter lim="400000"/>
          </a:ln>
        </p:spPr>
      </p:pic>
      <p:sp>
        <p:nvSpPr>
          <p:cNvPr id="385" name="大標題文字"/>
          <p:cNvSpPr txBox="1">
            <a:spLocks noGrp="1"/>
          </p:cNvSpPr>
          <p:nvPr>
            <p:ph type="title"/>
          </p:nvPr>
        </p:nvSpPr>
        <p:spPr>
          <a:xfrm>
            <a:off x="958850" y="2338390"/>
            <a:ext cx="10363201" cy="765182"/>
          </a:xfrm>
          <a:prstGeom prst="rect">
            <a:avLst/>
          </a:prstGeom>
        </p:spPr>
        <p:txBody>
          <a:bodyPr/>
          <a:lstStyle>
            <a:lvl1pPr>
              <a:lnSpc>
                <a:spcPct val="80000"/>
              </a:lnSpc>
              <a:defRPr sz="3300">
                <a:solidFill>
                  <a:srgbClr val="00B2B3"/>
                </a:solidFill>
              </a:defRPr>
            </a:lvl1pPr>
          </a:lstStyle>
          <a:p>
            <a:r>
              <a:t>大標題文字</a:t>
            </a:r>
          </a:p>
        </p:txBody>
      </p:sp>
      <p:sp>
        <p:nvSpPr>
          <p:cNvPr id="386" name="內文層級一…"/>
          <p:cNvSpPr txBox="1">
            <a:spLocks noGrp="1"/>
          </p:cNvSpPr>
          <p:nvPr>
            <p:ph type="body" sz="quarter" idx="1"/>
          </p:nvPr>
        </p:nvSpPr>
        <p:spPr>
          <a:xfrm>
            <a:off x="958853" y="3598862"/>
            <a:ext cx="9351434" cy="914408"/>
          </a:xfrm>
          <a:prstGeom prst="rect">
            <a:avLst/>
          </a:prstGeom>
        </p:spPr>
        <p:txBody>
          <a:bodyPr anchor="ctr"/>
          <a:lstStyle>
            <a:lvl1pPr marL="0" indent="0">
              <a:spcBef>
                <a:spcPts val="300"/>
              </a:spcBef>
              <a:buSzTx/>
              <a:buNone/>
              <a:defRPr sz="1500"/>
            </a:lvl1pPr>
            <a:lvl2pPr marL="495978" indent="-153079">
              <a:spcBef>
                <a:spcPts val="300"/>
              </a:spcBef>
              <a:defRPr sz="1500"/>
            </a:lvl2pPr>
            <a:lvl3pPr marL="828675" indent="-142875">
              <a:spcBef>
                <a:spcPts val="300"/>
              </a:spcBef>
              <a:defRPr sz="1500"/>
            </a:lvl3pPr>
            <a:lvl4pPr marL="1200150" indent="-171450">
              <a:spcBef>
                <a:spcPts val="300"/>
              </a:spcBef>
              <a:defRPr sz="1500"/>
            </a:lvl4pPr>
            <a:lvl5pPr marL="1543050" indent="-171450">
              <a:spcBef>
                <a:spcPts val="300"/>
              </a:spcBef>
              <a:defRPr sz="1500"/>
            </a:lvl5pPr>
          </a:lstStyle>
          <a:p>
            <a:r>
              <a:t>內文層級一</a:t>
            </a:r>
          </a:p>
          <a:p>
            <a:pPr lvl="1"/>
            <a:r>
              <a:t>內文層級二</a:t>
            </a:r>
          </a:p>
          <a:p>
            <a:pPr lvl="2"/>
            <a:r>
              <a:t>內文層級三</a:t>
            </a:r>
          </a:p>
          <a:p>
            <a:pPr lvl="3"/>
            <a:r>
              <a:t>內文層級四</a:t>
            </a:r>
          </a:p>
          <a:p>
            <a:pPr lvl="4"/>
            <a:r>
              <a:t>內文層級五</a:t>
            </a:r>
          </a:p>
        </p:txBody>
      </p:sp>
      <p:pic>
        <p:nvPicPr>
          <p:cNvPr id="387" name="圖片 7" descr="圖片 7"/>
          <p:cNvPicPr>
            <a:picLocks noChangeAspect="1"/>
          </p:cNvPicPr>
          <p:nvPr/>
        </p:nvPicPr>
        <p:blipFill>
          <a:blip r:embed="rId4"/>
          <a:stretch>
            <a:fillRect/>
          </a:stretch>
        </p:blipFill>
        <p:spPr>
          <a:xfrm>
            <a:off x="10929408" y="193869"/>
            <a:ext cx="1001192" cy="341312"/>
          </a:xfrm>
          <a:prstGeom prst="rect">
            <a:avLst/>
          </a:prstGeom>
          <a:ln w="12700">
            <a:miter lim="400000"/>
          </a:ln>
        </p:spPr>
      </p:pic>
      <p:sp>
        <p:nvSpPr>
          <p:cNvPr id="388" name="Rectangle 42"/>
          <p:cNvSpPr/>
          <p:nvPr/>
        </p:nvSpPr>
        <p:spPr>
          <a:xfrm>
            <a:off x="-13760" y="6624556"/>
            <a:ext cx="12205762"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sp>
        <p:nvSpPr>
          <p:cNvPr id="389" name="Text Box 48"/>
          <p:cNvSpPr txBox="1"/>
          <p:nvPr/>
        </p:nvSpPr>
        <p:spPr>
          <a:xfrm>
            <a:off x="45719" y="6620019"/>
            <a:ext cx="9404447" cy="2057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7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390" name="幻燈片編號"/>
          <p:cNvSpPr txBox="1">
            <a:spLocks noGrp="1"/>
          </p:cNvSpPr>
          <p:nvPr>
            <p:ph type="sldNum" sz="quarter" idx="2"/>
          </p:nvPr>
        </p:nvSpPr>
        <p:spPr>
          <a:xfrm>
            <a:off x="11960730" y="6631591"/>
            <a:ext cx="231273" cy="214698"/>
          </a:xfrm>
          <a:prstGeom prst="rect">
            <a:avLst/>
          </a:prstGeom>
        </p:spPr>
        <p:txBody>
          <a:bodyPr/>
          <a:lstStyle>
            <a:lvl1pPr>
              <a:defRPr sz="900" b="1"/>
            </a:lvl1pPr>
          </a:lstStyle>
          <a:p>
            <a:fld id="{86CB4B4D-7CA3-9044-876B-883B54F8677D}" type="slidenum">
              <a:t>‹#›</a:t>
            </a:fld>
            <a:endParaRPr/>
          </a:p>
        </p:txBody>
      </p:sp>
    </p:spTree>
  </p:cSld>
  <p:clrMapOvr>
    <a:masterClrMapping/>
  </p:clrMapOvr>
  <p:transition spd="med"/>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397" name="Picture 57" descr="Picture 57"/>
          <p:cNvPicPr>
            <a:picLocks noChangeAspect="1"/>
          </p:cNvPicPr>
          <p:nvPr/>
        </p:nvPicPr>
        <p:blipFill>
          <a:blip r:embed="rId2"/>
          <a:stretch>
            <a:fillRect/>
          </a:stretch>
        </p:blipFill>
        <p:spPr>
          <a:xfrm>
            <a:off x="8509000" y="4110037"/>
            <a:ext cx="3683000" cy="2747970"/>
          </a:xfrm>
          <a:prstGeom prst="rect">
            <a:avLst/>
          </a:prstGeom>
          <a:ln w="12700">
            <a:miter lim="400000"/>
          </a:ln>
        </p:spPr>
      </p:pic>
      <p:sp>
        <p:nvSpPr>
          <p:cNvPr id="39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399" name="Picture 26" descr="Picture 26"/>
          <p:cNvPicPr>
            <a:picLocks noChangeAspect="1"/>
          </p:cNvPicPr>
          <p:nvPr/>
        </p:nvPicPr>
        <p:blipFill>
          <a:blip r:embed="rId3"/>
          <a:stretch>
            <a:fillRect/>
          </a:stretch>
        </p:blipFill>
        <p:spPr>
          <a:xfrm>
            <a:off x="876300" y="528639"/>
            <a:ext cx="4438652" cy="1042988"/>
          </a:xfrm>
          <a:prstGeom prst="rect">
            <a:avLst/>
          </a:prstGeom>
          <a:ln w="12700">
            <a:miter lim="400000"/>
          </a:ln>
        </p:spPr>
      </p:pic>
      <p:sp>
        <p:nvSpPr>
          <p:cNvPr id="400" name="簡報標題"/>
          <p:cNvSpPr txBox="1">
            <a:spLocks noGrp="1"/>
          </p:cNvSpPr>
          <p:nvPr>
            <p:ph type="title" hasCustomPrompt="1"/>
          </p:nvPr>
        </p:nvSpPr>
        <p:spPr>
          <a:xfrm>
            <a:off x="728188" y="2584704"/>
            <a:ext cx="8794754" cy="1219209"/>
          </a:xfrm>
          <a:prstGeom prst="rect">
            <a:avLst/>
          </a:prstGeom>
        </p:spPr>
        <p:txBody>
          <a:bodyPr/>
          <a:lstStyle>
            <a:lvl1pPr>
              <a:defRPr sz="4400" b="1">
                <a:solidFill>
                  <a:srgbClr val="00B2B3"/>
                </a:solidFill>
              </a:defRPr>
            </a:lvl1pPr>
          </a:lstStyle>
          <a:p>
            <a:r>
              <a:t>簡報標題</a:t>
            </a:r>
          </a:p>
        </p:txBody>
      </p:sp>
      <p:sp>
        <p:nvSpPr>
          <p:cNvPr id="401" name="內文層級一…"/>
          <p:cNvSpPr txBox="1">
            <a:spLocks noGrp="1"/>
          </p:cNvSpPr>
          <p:nvPr>
            <p:ph type="body" sz="quarter" idx="1" hasCustomPrompt="1"/>
          </p:nvPr>
        </p:nvSpPr>
        <p:spPr>
          <a:xfrm>
            <a:off x="728188" y="5059679"/>
            <a:ext cx="9027829" cy="755912"/>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402" name="文字版面配置區 8"/>
          <p:cNvSpPr>
            <a:spLocks noGrp="1"/>
          </p:cNvSpPr>
          <p:nvPr>
            <p:ph type="body" sz="quarter" idx="21" hasCustomPrompt="1"/>
          </p:nvPr>
        </p:nvSpPr>
        <p:spPr>
          <a:xfrm>
            <a:off x="728184" y="5902261"/>
            <a:ext cx="3718144" cy="432306"/>
          </a:xfrm>
          <a:prstGeom prst="rect">
            <a:avLst/>
          </a:prstGeom>
        </p:spPr>
        <p:txBody>
          <a:bodyPr/>
          <a:lstStyle>
            <a:lvl1pPr marL="0" indent="0">
              <a:spcBef>
                <a:spcPts val="300"/>
              </a:spcBef>
              <a:buSzTx/>
              <a:buNone/>
              <a:defRPr sz="1600"/>
            </a:lvl1pPr>
          </a:lstStyle>
          <a:p>
            <a:r>
              <a:t>簡報日期</a:t>
            </a:r>
          </a:p>
        </p:txBody>
      </p:sp>
      <p:sp>
        <p:nvSpPr>
          <p:cNvPr id="403"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406" name="群組 10"/>
          <p:cNvGrpSpPr/>
          <p:nvPr/>
        </p:nvGrpSpPr>
        <p:grpSpPr>
          <a:xfrm>
            <a:off x="10068578" y="0"/>
            <a:ext cx="2117738" cy="6858000"/>
            <a:chOff x="0" y="0"/>
            <a:chExt cx="2117737" cy="6858000"/>
          </a:xfrm>
        </p:grpSpPr>
        <p:pic>
          <p:nvPicPr>
            <p:cNvPr id="404" name="圖片 14" descr="圖片 14"/>
            <p:cNvPicPr>
              <a:picLocks noChangeAspect="1"/>
            </p:cNvPicPr>
            <p:nvPr/>
          </p:nvPicPr>
          <p:blipFill>
            <a:blip r:embed="rId4"/>
            <a:stretch>
              <a:fillRect/>
            </a:stretch>
          </p:blipFill>
          <p:spPr>
            <a:xfrm>
              <a:off x="-1" y="0"/>
              <a:ext cx="2117738" cy="6858000"/>
            </a:xfrm>
            <a:prstGeom prst="rect">
              <a:avLst/>
            </a:prstGeom>
            <a:ln w="12700" cap="flat">
              <a:noFill/>
              <a:miter lim="400000"/>
            </a:ln>
            <a:effectLst/>
          </p:spPr>
        </p:pic>
        <p:pic>
          <p:nvPicPr>
            <p:cNvPr id="405" name="圖片 16" descr="圖片 16"/>
            <p:cNvPicPr>
              <a:picLocks noChangeAspect="1"/>
            </p:cNvPicPr>
            <p:nvPr/>
          </p:nvPicPr>
          <p:blipFill>
            <a:blip r:embed="rId5"/>
            <a:stretch>
              <a:fillRect/>
            </a:stretch>
          </p:blipFill>
          <p:spPr>
            <a:xfrm>
              <a:off x="418898" y="660393"/>
              <a:ext cx="1436697" cy="1590685"/>
            </a:xfrm>
            <a:prstGeom prst="rect">
              <a:avLst/>
            </a:prstGeom>
            <a:ln w="12700" cap="flat">
              <a:noFill/>
              <a:miter lim="400000"/>
            </a:ln>
            <a:effectLst/>
          </p:spPr>
        </p:pic>
      </p:grpSp>
      <p:pic>
        <p:nvPicPr>
          <p:cNvPr id="407" name="圖片 16" descr="圖片 16"/>
          <p:cNvPicPr>
            <a:picLocks noChangeAspect="1"/>
          </p:cNvPicPr>
          <p:nvPr/>
        </p:nvPicPr>
        <p:blipFill>
          <a:blip r:embed="rId6"/>
          <a:stretch>
            <a:fillRect/>
          </a:stretch>
        </p:blipFill>
        <p:spPr>
          <a:xfrm>
            <a:off x="9291191" y="64184"/>
            <a:ext cx="682738" cy="310336"/>
          </a:xfrm>
          <a:prstGeom prst="rect">
            <a:avLst/>
          </a:prstGeom>
          <a:ln w="12700">
            <a:miter lim="400000"/>
          </a:ln>
        </p:spPr>
      </p:pic>
      <p:sp>
        <p:nvSpPr>
          <p:cNvPr id="40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28.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41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16"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417"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418"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419"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20"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42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22" name="內文層級一…"/>
          <p:cNvSpPr txBox="1">
            <a:spLocks noGrp="1"/>
          </p:cNvSpPr>
          <p:nvPr>
            <p:ph type="body" idx="1"/>
          </p:nvPr>
        </p:nvSpPr>
        <p:spPr>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23"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42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43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32"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433"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434"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435"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36"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437"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38" name="內文層級一…"/>
          <p:cNvSpPr txBox="1">
            <a:spLocks noGrp="1"/>
          </p:cNvSpPr>
          <p:nvPr>
            <p:ph type="body" idx="1"/>
          </p:nvPr>
        </p:nvSpPr>
        <p:spPr>
          <a:xfrm>
            <a:off x="609600" y="1439862"/>
            <a:ext cx="8168641" cy="4757743"/>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39"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440" name="圖片版面配置區 2"/>
          <p:cNvSpPr>
            <a:spLocks noGrp="1"/>
          </p:cNvSpPr>
          <p:nvPr>
            <p:ph type="pic" sz="quarter" idx="21"/>
          </p:nvPr>
        </p:nvSpPr>
        <p:spPr>
          <a:xfrm>
            <a:off x="8962097" y="1439862"/>
            <a:ext cx="2798109" cy="4757743"/>
          </a:xfrm>
          <a:prstGeom prst="rect">
            <a:avLst/>
          </a:prstGeom>
        </p:spPr>
        <p:txBody>
          <a:bodyPr lIns="91439" tIns="45719" rIns="91439" bIns="45719">
            <a:noAutofit/>
          </a:bodyPr>
          <a:lstStyle/>
          <a:p>
            <a:endParaRPr/>
          </a:p>
        </p:txBody>
      </p:sp>
      <p:sp>
        <p:nvSpPr>
          <p:cNvPr id="441"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38"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9"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40"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4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2" name="內文層級一…"/>
          <p:cNvSpPr txBox="1">
            <a:spLocks noGrp="1"/>
          </p:cNvSpPr>
          <p:nvPr>
            <p:ph type="body" idx="1"/>
          </p:nvPr>
        </p:nvSpPr>
        <p:spPr>
          <a:xfrm>
            <a:off x="609600" y="1439862"/>
            <a:ext cx="8168641" cy="4757743"/>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3" name="大標題文字"/>
          <p:cNvSpPr txBox="1">
            <a:spLocks noGrp="1"/>
          </p:cNvSpPr>
          <p:nvPr>
            <p:ph type="title"/>
          </p:nvPr>
        </p:nvSpPr>
        <p:spPr>
          <a:prstGeom prst="rect">
            <a:avLst/>
          </a:prstGeom>
        </p:spPr>
        <p:txBody>
          <a:bodyPr/>
          <a:lstStyle/>
          <a:p>
            <a:r>
              <a:t>大標題文字</a:t>
            </a:r>
          </a:p>
        </p:txBody>
      </p:sp>
      <p:sp>
        <p:nvSpPr>
          <p:cNvPr id="44" name="圖片版面配置區 2"/>
          <p:cNvSpPr>
            <a:spLocks noGrp="1"/>
          </p:cNvSpPr>
          <p:nvPr>
            <p:ph type="pic" sz="quarter" idx="21"/>
          </p:nvPr>
        </p:nvSpPr>
        <p:spPr>
          <a:xfrm>
            <a:off x="8962097" y="1439862"/>
            <a:ext cx="2798109" cy="4757743"/>
          </a:xfrm>
          <a:prstGeom prst="rect">
            <a:avLst/>
          </a:prstGeom>
        </p:spPr>
        <p:txBody>
          <a:bodyPr lIns="91439" tIns="45719" rIns="91439" bIns="45719">
            <a:noAutofit/>
          </a:bodyPr>
          <a:lstStyle/>
          <a:p>
            <a:endParaRPr/>
          </a:p>
        </p:txBody>
      </p:sp>
      <p:sp>
        <p:nvSpPr>
          <p:cNvPr id="4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44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49"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450"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451"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452"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53"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454"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55" name="內文層級一…"/>
          <p:cNvSpPr txBox="1">
            <a:spLocks noGrp="1"/>
          </p:cNvSpPr>
          <p:nvPr>
            <p:ph type="body" idx="1"/>
          </p:nvPr>
        </p:nvSpPr>
        <p:spPr>
          <a:xfrm>
            <a:off x="609600" y="1439862"/>
            <a:ext cx="11146971" cy="3184389"/>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456" name="大標題文字"/>
          <p:cNvSpPr txBox="1">
            <a:spLocks noGrp="1"/>
          </p:cNvSpPr>
          <p:nvPr>
            <p:ph type="title"/>
          </p:nvPr>
        </p:nvSpPr>
        <p:spPr>
          <a:xfrm>
            <a:off x="601132" y="316990"/>
            <a:ext cx="11155441" cy="889512"/>
          </a:xfrm>
          <a:prstGeom prst="rect">
            <a:avLst/>
          </a:prstGeom>
        </p:spPr>
        <p:txBody>
          <a:bodyPr/>
          <a:lstStyle>
            <a:lvl1pPr>
              <a:defRPr>
                <a:solidFill>
                  <a:srgbClr val="00B2B3"/>
                </a:solidFill>
              </a:defRPr>
            </a:lvl1pPr>
          </a:lstStyle>
          <a:p>
            <a:r>
              <a:t>大標題文字</a:t>
            </a:r>
          </a:p>
        </p:txBody>
      </p:sp>
      <p:sp>
        <p:nvSpPr>
          <p:cNvPr id="457" name="圖片版面配置區 2"/>
          <p:cNvSpPr>
            <a:spLocks noGrp="1"/>
          </p:cNvSpPr>
          <p:nvPr>
            <p:ph type="pic" sz="half" idx="21"/>
          </p:nvPr>
        </p:nvSpPr>
        <p:spPr>
          <a:xfrm>
            <a:off x="609600" y="4725144"/>
            <a:ext cx="11146971" cy="1584184"/>
          </a:xfrm>
          <a:prstGeom prst="rect">
            <a:avLst/>
          </a:prstGeom>
        </p:spPr>
        <p:txBody>
          <a:bodyPr lIns="91439" tIns="45719" rIns="91439" bIns="45719">
            <a:noAutofit/>
          </a:bodyPr>
          <a:lstStyle/>
          <a:p>
            <a:endParaRPr/>
          </a:p>
        </p:txBody>
      </p:sp>
      <p:sp>
        <p:nvSpPr>
          <p:cNvPr id="45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46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66"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467"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468"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469"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70"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47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72" name="大標題文字"/>
          <p:cNvSpPr txBox="1">
            <a:spLocks noGrp="1"/>
          </p:cNvSpPr>
          <p:nvPr>
            <p:ph type="title"/>
          </p:nvPr>
        </p:nvSpPr>
        <p:spPr>
          <a:xfrm>
            <a:off x="914400" y="2564900"/>
            <a:ext cx="10363200" cy="1035550"/>
          </a:xfrm>
          <a:prstGeom prst="rect">
            <a:avLst/>
          </a:prstGeom>
        </p:spPr>
        <p:txBody>
          <a:bodyPr/>
          <a:lstStyle>
            <a:lvl1pPr algn="ctr">
              <a:defRPr>
                <a:solidFill>
                  <a:srgbClr val="00B2B3"/>
                </a:solidFill>
              </a:defRPr>
            </a:lvl1pPr>
          </a:lstStyle>
          <a:p>
            <a:r>
              <a:t>大標題文字</a:t>
            </a:r>
          </a:p>
        </p:txBody>
      </p:sp>
      <p:sp>
        <p:nvSpPr>
          <p:cNvPr id="473"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47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2.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48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82"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483"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484"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485"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486"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487"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488" name="大標題文字"/>
          <p:cNvSpPr txBox="1">
            <a:spLocks noGrp="1"/>
          </p:cNvSpPr>
          <p:nvPr>
            <p:ph type="title"/>
          </p:nvPr>
        </p:nvSpPr>
        <p:spPr>
          <a:xfrm>
            <a:off x="963084" y="4406901"/>
            <a:ext cx="10363201" cy="1362083"/>
          </a:xfrm>
          <a:prstGeom prst="rect">
            <a:avLst/>
          </a:prstGeom>
        </p:spPr>
        <p:txBody>
          <a:bodyPr/>
          <a:lstStyle>
            <a:lvl1pPr>
              <a:defRPr sz="4000" b="1" cap="all">
                <a:solidFill>
                  <a:srgbClr val="00B2B3"/>
                </a:solidFill>
              </a:defRPr>
            </a:lvl1pPr>
          </a:lstStyle>
          <a:p>
            <a:r>
              <a:t>大標題文字</a:t>
            </a:r>
          </a:p>
        </p:txBody>
      </p:sp>
      <p:sp>
        <p:nvSpPr>
          <p:cNvPr id="489" name="內文層級一…"/>
          <p:cNvSpPr txBox="1">
            <a:spLocks noGrp="1"/>
          </p:cNvSpPr>
          <p:nvPr>
            <p:ph type="body" sz="quarter" idx="1"/>
          </p:nvPr>
        </p:nvSpPr>
        <p:spPr>
          <a:xfrm>
            <a:off x="963084" y="2906713"/>
            <a:ext cx="10363201" cy="1500195"/>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49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49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498"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499"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00"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01"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02"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03"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04"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內文層級一</a:t>
            </a:r>
          </a:p>
          <a:p>
            <a:pPr lvl="1"/>
            <a:r>
              <a:t>內文層級二</a:t>
            </a:r>
          </a:p>
          <a:p>
            <a:pPr lvl="2"/>
            <a:r>
              <a:t>內文層級三</a:t>
            </a:r>
          </a:p>
          <a:p>
            <a:pPr lvl="3"/>
            <a:r>
              <a:t>內文層級四</a:t>
            </a:r>
          </a:p>
          <a:p>
            <a:pPr lvl="4"/>
            <a:r>
              <a:t>內文層級五</a:t>
            </a:r>
          </a:p>
        </p:txBody>
      </p:sp>
      <p:sp>
        <p:nvSpPr>
          <p:cNvPr id="505"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50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51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14"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515"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16"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17"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18"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19"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20"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r>
              <a:t>內文層級一</a:t>
            </a:r>
          </a:p>
          <a:p>
            <a:pPr lvl="1"/>
            <a:r>
              <a:t>內文層級二</a:t>
            </a:r>
          </a:p>
          <a:p>
            <a:pPr lvl="2"/>
            <a:r>
              <a:t>內文層級三</a:t>
            </a:r>
          </a:p>
          <a:p>
            <a:pPr lvl="3"/>
            <a:r>
              <a:t>內文層級四</a:t>
            </a:r>
          </a:p>
          <a:p>
            <a:pPr lvl="4"/>
            <a:r>
              <a:t>內文層級五</a:t>
            </a:r>
          </a:p>
        </p:txBody>
      </p:sp>
      <p:sp>
        <p:nvSpPr>
          <p:cNvPr id="521" name="文字版面配置區 4"/>
          <p:cNvSpPr>
            <a:spLocks noGrp="1"/>
          </p:cNvSpPr>
          <p:nvPr>
            <p:ph type="body" sz="quarter" idx="21"/>
          </p:nvPr>
        </p:nvSpPr>
        <p:spPr>
          <a:xfrm>
            <a:off x="6193366" y="1535111"/>
            <a:ext cx="5389041" cy="639771"/>
          </a:xfrm>
          <a:prstGeom prst="rect">
            <a:avLst/>
          </a:prstGeom>
        </p:spPr>
        <p:txBody>
          <a:bodyPr anchor="b"/>
          <a:lstStyle/>
          <a:p>
            <a:endParaRPr/>
          </a:p>
        </p:txBody>
      </p:sp>
      <p:sp>
        <p:nvSpPr>
          <p:cNvPr id="522"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523"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53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31"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532"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33"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34"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35"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36"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37"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53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6.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54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46"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547"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48"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49"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50"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5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5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7.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559"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60"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561"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62"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63"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64"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6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66" name="大標題文字"/>
          <p:cNvSpPr txBox="1">
            <a:spLocks noGrp="1"/>
          </p:cNvSpPr>
          <p:nvPr>
            <p:ph type="title"/>
          </p:nvPr>
        </p:nvSpPr>
        <p:spPr>
          <a:xfrm>
            <a:off x="609601" y="273050"/>
            <a:ext cx="4011084" cy="1162050"/>
          </a:xfrm>
          <a:prstGeom prst="rect">
            <a:avLst/>
          </a:prstGeom>
        </p:spPr>
        <p:txBody>
          <a:bodyPr anchor="b"/>
          <a:lstStyle>
            <a:lvl1pPr>
              <a:defRPr sz="2000" b="1">
                <a:solidFill>
                  <a:srgbClr val="00B2B3"/>
                </a:solidFill>
              </a:defRPr>
            </a:lvl1pPr>
          </a:lstStyle>
          <a:p>
            <a:r>
              <a:t>大標題文字</a:t>
            </a:r>
          </a:p>
        </p:txBody>
      </p:sp>
      <p:sp>
        <p:nvSpPr>
          <p:cNvPr id="567" name="內文層級一…"/>
          <p:cNvSpPr txBox="1">
            <a:spLocks noGrp="1"/>
          </p:cNvSpPr>
          <p:nvPr>
            <p:ph type="body" idx="1"/>
          </p:nvPr>
        </p:nvSpPr>
        <p:spPr>
          <a:xfrm>
            <a:off x="4766733" y="273050"/>
            <a:ext cx="6815667" cy="585311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568" name="文字版面配置區 3"/>
          <p:cNvSpPr>
            <a:spLocks noGrp="1"/>
          </p:cNvSpPr>
          <p:nvPr>
            <p:ph type="body" sz="half" idx="21"/>
          </p:nvPr>
        </p:nvSpPr>
        <p:spPr>
          <a:xfrm>
            <a:off x="609599" y="1435101"/>
            <a:ext cx="4011087" cy="4691063"/>
          </a:xfrm>
          <a:prstGeom prst="rect">
            <a:avLst/>
          </a:prstGeom>
        </p:spPr>
        <p:txBody>
          <a:bodyPr/>
          <a:lstStyle/>
          <a:p>
            <a:endParaRPr/>
          </a:p>
        </p:txBody>
      </p:sp>
      <p:sp>
        <p:nvSpPr>
          <p:cNvPr id="569"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8.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576"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77"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578"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79"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80"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81"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82"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83" name="大標題文字"/>
          <p:cNvSpPr txBox="1">
            <a:spLocks noGrp="1"/>
          </p:cNvSpPr>
          <p:nvPr>
            <p:ph type="title"/>
          </p:nvPr>
        </p:nvSpPr>
        <p:spPr>
          <a:xfrm>
            <a:off x="2389714" y="4800600"/>
            <a:ext cx="7315204" cy="566738"/>
          </a:xfrm>
          <a:prstGeom prst="rect">
            <a:avLst/>
          </a:prstGeom>
        </p:spPr>
        <p:txBody>
          <a:bodyPr anchor="b"/>
          <a:lstStyle>
            <a:lvl1pPr>
              <a:defRPr sz="2000" b="1">
                <a:solidFill>
                  <a:srgbClr val="00B2B3"/>
                </a:solidFill>
              </a:defRPr>
            </a:lvl1pPr>
          </a:lstStyle>
          <a:p>
            <a:r>
              <a:t>大標題文字</a:t>
            </a:r>
          </a:p>
        </p:txBody>
      </p:sp>
      <p:sp>
        <p:nvSpPr>
          <p:cNvPr id="584"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585" name="內文層級一…"/>
          <p:cNvSpPr txBox="1">
            <a:spLocks noGrp="1"/>
          </p:cNvSpPr>
          <p:nvPr>
            <p:ph type="body" sz="quarter" idx="1"/>
          </p:nvPr>
        </p:nvSpPr>
        <p:spPr>
          <a:xfrm>
            <a:off x="2389714" y="5367337"/>
            <a:ext cx="7315204" cy="804870"/>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r>
              <a:t>內文層級一</a:t>
            </a:r>
          </a:p>
          <a:p>
            <a:pPr lvl="1"/>
            <a:r>
              <a:t>內文層級二</a:t>
            </a:r>
          </a:p>
          <a:p>
            <a:pPr lvl="2"/>
            <a:r>
              <a:t>內文層級三</a:t>
            </a:r>
          </a:p>
          <a:p>
            <a:pPr lvl="3"/>
            <a:r>
              <a:t>內文層級四</a:t>
            </a:r>
          </a:p>
          <a:p>
            <a:pPr lvl="4"/>
            <a:r>
              <a:t>內文層級五</a:t>
            </a:r>
          </a:p>
        </p:txBody>
      </p:sp>
      <p:sp>
        <p:nvSpPr>
          <p:cNvPr id="58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39.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59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94"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595"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596"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597"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598"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599"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00"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601"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5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53"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54"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5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56" name="內文層級一…"/>
          <p:cNvSpPr txBox="1">
            <a:spLocks noGrp="1"/>
          </p:cNvSpPr>
          <p:nvPr>
            <p:ph type="body" idx="1"/>
          </p:nvPr>
        </p:nvSpPr>
        <p:spPr>
          <a:xfrm>
            <a:off x="609600" y="1439862"/>
            <a:ext cx="11146971" cy="3184389"/>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57" name="大標題文字"/>
          <p:cNvSpPr txBox="1">
            <a:spLocks noGrp="1"/>
          </p:cNvSpPr>
          <p:nvPr>
            <p:ph type="title"/>
          </p:nvPr>
        </p:nvSpPr>
        <p:spPr>
          <a:xfrm>
            <a:off x="601132" y="316990"/>
            <a:ext cx="11155441" cy="889512"/>
          </a:xfrm>
          <a:prstGeom prst="rect">
            <a:avLst/>
          </a:prstGeom>
        </p:spPr>
        <p:txBody>
          <a:bodyPr/>
          <a:lstStyle/>
          <a:p>
            <a:r>
              <a:t>大標題文字</a:t>
            </a:r>
          </a:p>
        </p:txBody>
      </p:sp>
      <p:sp>
        <p:nvSpPr>
          <p:cNvPr id="58" name="圖片版面配置區 2"/>
          <p:cNvSpPr>
            <a:spLocks noGrp="1"/>
          </p:cNvSpPr>
          <p:nvPr>
            <p:ph type="pic" sz="half" idx="21"/>
          </p:nvPr>
        </p:nvSpPr>
        <p:spPr>
          <a:xfrm>
            <a:off x="609600" y="4725144"/>
            <a:ext cx="11146971" cy="1584184"/>
          </a:xfrm>
          <a:prstGeom prst="rect">
            <a:avLst/>
          </a:prstGeom>
        </p:spPr>
        <p:txBody>
          <a:bodyPr lIns="91439" tIns="45719" rIns="91439" bIns="45719">
            <a:noAutofit/>
          </a:bodyPr>
          <a:lstStyle/>
          <a:p>
            <a:endParaRPr/>
          </a:p>
        </p:txBody>
      </p:sp>
      <p:sp>
        <p:nvSpPr>
          <p:cNvPr id="59"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0.xml><?xml version="1.0" encoding="utf-8"?>
<p:sldLayout xmlns:a="http://schemas.openxmlformats.org/drawingml/2006/main" xmlns:r="http://schemas.openxmlformats.org/officeDocument/2006/relationships" xmlns:p="http://schemas.openxmlformats.org/presentationml/2006/main" showMasterSp="0" type="tx">
  <p:cSld name="標題及內容">
    <p:spTree>
      <p:nvGrpSpPr>
        <p:cNvPr id="1" name=""/>
        <p:cNvGrpSpPr/>
        <p:nvPr/>
      </p:nvGrpSpPr>
      <p:grpSpPr>
        <a:xfrm>
          <a:off x="0" y="0"/>
          <a:ext cx="0" cy="0"/>
          <a:chOff x="0" y="0"/>
          <a:chExt cx="0" cy="0"/>
        </a:xfrm>
      </p:grpSpPr>
      <p:sp>
        <p:nvSpPr>
          <p:cNvPr id="60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09"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610"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611"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612"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13"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614"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15" name="大標題文字"/>
          <p:cNvSpPr txBox="1">
            <a:spLocks noGrp="1"/>
          </p:cNvSpPr>
          <p:nvPr>
            <p:ph type="title"/>
          </p:nvPr>
        </p:nvSpPr>
        <p:spPr>
          <a:prstGeom prst="rect">
            <a:avLst/>
          </a:prstGeom>
        </p:spPr>
        <p:txBody>
          <a:bodyPr/>
          <a:lstStyle>
            <a:lvl1pPr>
              <a:defRPr>
                <a:solidFill>
                  <a:srgbClr val="00B2B3"/>
                </a:solidFill>
                <a:latin typeface="Microsoft JhengHei UI"/>
                <a:ea typeface="Microsoft JhengHei UI"/>
                <a:cs typeface="Microsoft JhengHei UI"/>
                <a:sym typeface="Microsoft JhengHei UI"/>
              </a:defRPr>
            </a:lvl1pPr>
          </a:lstStyle>
          <a:p>
            <a:r>
              <a:t>大標題文字</a:t>
            </a:r>
          </a:p>
        </p:txBody>
      </p:sp>
      <p:sp>
        <p:nvSpPr>
          <p:cNvPr id="616" name="內文層級一…"/>
          <p:cNvSpPr txBox="1">
            <a:spLocks noGrp="1"/>
          </p:cNvSpPr>
          <p:nvPr>
            <p:ph type="body" idx="1"/>
          </p:nvPr>
        </p:nvSpPr>
        <p:spPr>
          <a:xfrm>
            <a:off x="964092" y="1223753"/>
            <a:ext cx="10262621" cy="522058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617"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1.xml><?xml version="1.0" encoding="utf-8"?>
<p:sldLayout xmlns:a="http://schemas.openxmlformats.org/drawingml/2006/main" xmlns:r="http://schemas.openxmlformats.org/officeDocument/2006/relationships" xmlns:p="http://schemas.openxmlformats.org/presentationml/2006/main" showMasterSp="0" type="tx">
  <p:cSld name="標題及內容">
    <p:spTree>
      <p:nvGrpSpPr>
        <p:cNvPr id="1" name=""/>
        <p:cNvGrpSpPr/>
        <p:nvPr/>
      </p:nvGrpSpPr>
      <p:grpSpPr>
        <a:xfrm>
          <a:off x="0" y="0"/>
          <a:ext cx="0" cy="0"/>
          <a:chOff x="0" y="0"/>
          <a:chExt cx="0" cy="0"/>
        </a:xfrm>
      </p:grpSpPr>
      <p:sp>
        <p:nvSpPr>
          <p:cNvPr id="624"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25"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626"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627"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628"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29"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630"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31" name="大標題文字"/>
          <p:cNvSpPr txBox="1">
            <a:spLocks noGrp="1"/>
          </p:cNvSpPr>
          <p:nvPr>
            <p:ph type="title"/>
          </p:nvPr>
        </p:nvSpPr>
        <p:spPr>
          <a:prstGeom prst="rect">
            <a:avLst/>
          </a:prstGeom>
        </p:spPr>
        <p:txBody>
          <a:bodyPr lIns="0" tIns="0" rIns="0" bIns="0"/>
          <a:lstStyle>
            <a:lvl1pPr>
              <a:defRPr>
                <a:solidFill>
                  <a:srgbClr val="00B1B3"/>
                </a:solidFill>
                <a:latin typeface="微軟正黑體"/>
                <a:ea typeface="微軟正黑體"/>
                <a:cs typeface="微軟正黑體"/>
                <a:sym typeface="微軟正黑體"/>
              </a:defRPr>
            </a:lvl1pPr>
          </a:lstStyle>
          <a:p>
            <a:r>
              <a:t>大標題文字</a:t>
            </a:r>
          </a:p>
        </p:txBody>
      </p:sp>
      <p:sp>
        <p:nvSpPr>
          <p:cNvPr id="632" name="內文層級一…"/>
          <p:cNvSpPr txBox="1">
            <a:spLocks noGrp="1"/>
          </p:cNvSpPr>
          <p:nvPr>
            <p:ph type="body" idx="1"/>
          </p:nvPr>
        </p:nvSpPr>
        <p:spPr>
          <a:prstGeom prst="rect">
            <a:avLst/>
          </a:prstGeom>
        </p:spPr>
        <p:txBody>
          <a:bodyPr lIns="0" tIns="0" rIns="0" bIns="0"/>
          <a:lstStyle/>
          <a:p>
            <a:r>
              <a:t>內文層級一</a:t>
            </a:r>
          </a:p>
          <a:p>
            <a:pPr lvl="1"/>
            <a:r>
              <a:t>內文層級二</a:t>
            </a:r>
          </a:p>
          <a:p>
            <a:pPr lvl="2"/>
            <a:r>
              <a:t>內文層級三</a:t>
            </a:r>
          </a:p>
          <a:p>
            <a:pPr lvl="3"/>
            <a:r>
              <a:t>內文層級四</a:t>
            </a:r>
          </a:p>
          <a:p>
            <a:pPr lvl="4"/>
            <a:r>
              <a:t>內文層級五</a:t>
            </a:r>
          </a:p>
        </p:txBody>
      </p:sp>
      <p:sp>
        <p:nvSpPr>
          <p:cNvPr id="633" name="幻燈片編號"/>
          <p:cNvSpPr txBox="1">
            <a:spLocks noGrp="1"/>
          </p:cNvSpPr>
          <p:nvPr>
            <p:ph type="sldNum" sz="quarter" idx="2"/>
          </p:nvPr>
        </p:nvSpPr>
        <p:spPr>
          <a:xfrm>
            <a:off x="11978034" y="6651670"/>
            <a:ext cx="213966" cy="174537"/>
          </a:xfrm>
          <a:prstGeom prst="rect">
            <a:avLst/>
          </a:prstGeom>
        </p:spPr>
        <p:txBody>
          <a:bodyPr lIns="0" tIns="0" rIns="0" bIns="0"/>
          <a:lstStyle>
            <a:lvl1pPr indent="38100">
              <a:lnSpc>
                <a:spcPts val="1400"/>
              </a:lnSpc>
              <a:defRPr spc="-25"/>
            </a:lvl1pPr>
          </a:lstStyle>
          <a:p>
            <a:fld id="{86CB4B4D-7CA3-9044-876B-883B54F8677D}" type="slidenum">
              <a:t>‹#›</a:t>
            </a:fld>
            <a:endParaRPr/>
          </a:p>
        </p:txBody>
      </p:sp>
    </p:spTree>
  </p:cSld>
  <p:clrMapOvr>
    <a:masterClrMapping/>
  </p:clrMapOvr>
  <p:transition spd="med"/>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tx">
  <p:cSld name="Contents slide layout">
    <p:spTree>
      <p:nvGrpSpPr>
        <p:cNvPr id="1" name=""/>
        <p:cNvGrpSpPr/>
        <p:nvPr/>
      </p:nvGrpSpPr>
      <p:grpSpPr>
        <a:xfrm>
          <a:off x="0" y="0"/>
          <a:ext cx="0" cy="0"/>
          <a:chOff x="0" y="0"/>
          <a:chExt cx="0" cy="0"/>
        </a:xfrm>
      </p:grpSpPr>
      <p:sp>
        <p:nvSpPr>
          <p:cNvPr id="64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41"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642"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643"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644"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45"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646"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47" name="內文層級一…"/>
          <p:cNvSpPr txBox="1">
            <a:spLocks noGrp="1"/>
          </p:cNvSpPr>
          <p:nvPr>
            <p:ph type="body" sz="quarter" idx="1" hasCustomPrompt="1"/>
          </p:nvPr>
        </p:nvSpPr>
        <p:spPr>
          <a:xfrm>
            <a:off x="323527" y="339509"/>
            <a:ext cx="11573200" cy="724248"/>
          </a:xfrm>
          <a:prstGeom prst="rect">
            <a:avLst/>
          </a:prstGeom>
        </p:spPr>
        <p:txBody>
          <a:bodyPr anchor="ctr"/>
          <a:lstStyle>
            <a:lvl1pPr marL="0" indent="0" algn="ctr">
              <a:spcBef>
                <a:spcPts val="1200"/>
              </a:spcBef>
              <a:buSzTx/>
              <a:buNone/>
              <a:defRPr sz="5400">
                <a:solidFill>
                  <a:srgbClr val="262626"/>
                </a:solidFill>
              </a:defRPr>
            </a:lvl1pPr>
            <a:lvl2pPr marL="1008289" indent="-551088" algn="ctr">
              <a:spcBef>
                <a:spcPts val="1200"/>
              </a:spcBef>
              <a:defRPr sz="5400">
                <a:solidFill>
                  <a:srgbClr val="262626"/>
                </a:solidFill>
              </a:defRPr>
            </a:lvl2pPr>
            <a:lvl3pPr marL="1428750" indent="-514350" algn="ctr">
              <a:spcBef>
                <a:spcPts val="1200"/>
              </a:spcBef>
              <a:defRPr sz="5400">
                <a:solidFill>
                  <a:srgbClr val="262626"/>
                </a:solidFill>
              </a:defRPr>
            </a:lvl3pPr>
            <a:lvl4pPr marL="1988820" indent="-617219" algn="ctr">
              <a:spcBef>
                <a:spcPts val="1200"/>
              </a:spcBef>
              <a:defRPr sz="5400">
                <a:solidFill>
                  <a:srgbClr val="262626"/>
                </a:solidFill>
              </a:defRPr>
            </a:lvl4pPr>
            <a:lvl5pPr marL="2446020" indent="-617220" algn="ctr">
              <a:spcBef>
                <a:spcPts val="1200"/>
              </a:spcBef>
              <a:defRPr sz="5400">
                <a:solidFill>
                  <a:srgbClr val="262626"/>
                </a:solidFill>
              </a:defRPr>
            </a:lvl5pPr>
          </a:lstStyle>
          <a:p>
            <a:r>
              <a:t>BASIC LAYOUT</a:t>
            </a:r>
          </a:p>
          <a:p>
            <a:pPr lvl="1"/>
            <a:endParaRPr/>
          </a:p>
          <a:p>
            <a:pPr lvl="2"/>
            <a:endParaRPr/>
          </a:p>
          <a:p>
            <a:pPr lvl="3"/>
            <a:endParaRPr/>
          </a:p>
          <a:p>
            <a:pPr lvl="4"/>
            <a:endParaRPr/>
          </a:p>
        </p:txBody>
      </p:sp>
      <p:sp>
        <p:nvSpPr>
          <p:cNvPr id="648" name="幻燈片編號"/>
          <p:cNvSpPr txBox="1">
            <a:spLocks noGrp="1"/>
          </p:cNvSpPr>
          <p:nvPr>
            <p:ph type="sldNum" sz="quarter" idx="2"/>
          </p:nvPr>
        </p:nvSpPr>
        <p:spPr>
          <a:xfrm>
            <a:off x="8463952" y="6224225"/>
            <a:ext cx="273652"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3.xml><?xml version="1.0" encoding="utf-8"?>
<p:sldLayout xmlns:a="http://schemas.openxmlformats.org/drawingml/2006/main" xmlns:r="http://schemas.openxmlformats.org/officeDocument/2006/relationships" xmlns:p="http://schemas.openxmlformats.org/presentationml/2006/main" showMasterSp="0" type="tx">
  <p:cSld name="2_空白">
    <p:spTree>
      <p:nvGrpSpPr>
        <p:cNvPr id="1" name=""/>
        <p:cNvGrpSpPr/>
        <p:nvPr/>
      </p:nvGrpSpPr>
      <p:grpSpPr>
        <a:xfrm>
          <a:off x="0" y="0"/>
          <a:ext cx="0" cy="0"/>
          <a:chOff x="0" y="0"/>
          <a:chExt cx="0" cy="0"/>
        </a:xfrm>
      </p:grpSpPr>
      <p:sp>
        <p:nvSpPr>
          <p:cNvPr id="65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56"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657"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658"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659"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60" name="圖片 10" descr="圖片 10"/>
          <p:cNvPicPr>
            <a:picLocks noChangeAspect="1"/>
          </p:cNvPicPr>
          <p:nvPr/>
        </p:nvPicPr>
        <p:blipFill>
          <a:blip r:embed="rId3"/>
          <a:stretch>
            <a:fillRect/>
          </a:stretch>
        </p:blipFill>
        <p:spPr>
          <a:xfrm>
            <a:off x="11281688" y="80863"/>
            <a:ext cx="910320" cy="310333"/>
          </a:xfrm>
          <a:prstGeom prst="rect">
            <a:avLst/>
          </a:prstGeom>
          <a:ln w="12700">
            <a:miter lim="400000"/>
          </a:ln>
        </p:spPr>
      </p:pic>
      <p:sp>
        <p:nvSpPr>
          <p:cNvPr id="66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6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4.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pic>
        <p:nvPicPr>
          <p:cNvPr id="669" name="Picture 57" descr="Picture 57"/>
          <p:cNvPicPr>
            <a:picLocks noChangeAspect="1"/>
          </p:cNvPicPr>
          <p:nvPr/>
        </p:nvPicPr>
        <p:blipFill>
          <a:blip r:embed="rId2"/>
          <a:stretch>
            <a:fillRect/>
          </a:stretch>
        </p:blipFill>
        <p:spPr>
          <a:xfrm>
            <a:off x="8509000" y="4110037"/>
            <a:ext cx="3683000" cy="2747970"/>
          </a:xfrm>
          <a:prstGeom prst="rect">
            <a:avLst/>
          </a:prstGeom>
          <a:ln w="12700">
            <a:miter lim="400000"/>
          </a:ln>
        </p:spPr>
      </p:pic>
      <p:sp>
        <p:nvSpPr>
          <p:cNvPr id="67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defRPr>
                <a:latin typeface="Arial"/>
                <a:ea typeface="Arial"/>
                <a:cs typeface="Arial"/>
                <a:sym typeface="Arial"/>
              </a:defRPr>
            </a:pPr>
            <a:endParaRPr/>
          </a:p>
        </p:txBody>
      </p:sp>
      <p:pic>
        <p:nvPicPr>
          <p:cNvPr id="671" name="Picture 26" descr="Picture 26"/>
          <p:cNvPicPr>
            <a:picLocks noChangeAspect="1"/>
          </p:cNvPicPr>
          <p:nvPr/>
        </p:nvPicPr>
        <p:blipFill>
          <a:blip r:embed="rId3"/>
          <a:stretch>
            <a:fillRect/>
          </a:stretch>
        </p:blipFill>
        <p:spPr>
          <a:xfrm>
            <a:off x="876300" y="528639"/>
            <a:ext cx="4438652" cy="1042988"/>
          </a:xfrm>
          <a:prstGeom prst="rect">
            <a:avLst/>
          </a:prstGeom>
          <a:ln w="12700">
            <a:miter lim="400000"/>
          </a:ln>
        </p:spPr>
      </p:pic>
      <p:sp>
        <p:nvSpPr>
          <p:cNvPr id="672" name="簡報標題"/>
          <p:cNvSpPr txBox="1">
            <a:spLocks noGrp="1"/>
          </p:cNvSpPr>
          <p:nvPr>
            <p:ph type="title" hasCustomPrompt="1"/>
          </p:nvPr>
        </p:nvSpPr>
        <p:spPr>
          <a:xfrm>
            <a:off x="728188" y="2584704"/>
            <a:ext cx="8794754" cy="1219209"/>
          </a:xfrm>
          <a:prstGeom prst="rect">
            <a:avLst/>
          </a:prstGeom>
        </p:spPr>
        <p:txBody>
          <a:bodyPr/>
          <a:lstStyle>
            <a:lvl1pPr>
              <a:defRPr sz="4400" b="1">
                <a:solidFill>
                  <a:srgbClr val="00B2B3"/>
                </a:solidFill>
              </a:defRPr>
            </a:lvl1pPr>
          </a:lstStyle>
          <a:p>
            <a:r>
              <a:t>簡報標題</a:t>
            </a:r>
          </a:p>
        </p:txBody>
      </p:sp>
      <p:sp>
        <p:nvSpPr>
          <p:cNvPr id="673" name="內文層級一…"/>
          <p:cNvSpPr txBox="1">
            <a:spLocks noGrp="1"/>
          </p:cNvSpPr>
          <p:nvPr>
            <p:ph type="body" sz="quarter" idx="1" hasCustomPrompt="1"/>
          </p:nvPr>
        </p:nvSpPr>
        <p:spPr>
          <a:xfrm>
            <a:off x="728188" y="5059679"/>
            <a:ext cx="9027829" cy="755912"/>
          </a:xfrm>
          <a:prstGeom prst="rect">
            <a:avLst/>
          </a:prstGeom>
        </p:spPr>
        <p:txBody>
          <a:bodyPr anchor="b"/>
          <a:lstStyle>
            <a:lvl1pPr marL="0" indent="0">
              <a:lnSpc>
                <a:spcPct val="80000"/>
              </a:lnSpc>
              <a:spcBef>
                <a:spcPts val="0"/>
              </a:spcBef>
              <a:buSzTx/>
              <a:buNone/>
              <a:defRPr sz="2000">
                <a:latin typeface="微軟正黑體"/>
                <a:ea typeface="微軟正黑體"/>
                <a:cs typeface="微軟正黑體"/>
                <a:sym typeface="微軟正黑體"/>
              </a:defRPr>
            </a:lvl1pPr>
            <a:lvl2pPr marL="661307" indent="-204107">
              <a:lnSpc>
                <a:spcPct val="80000"/>
              </a:lnSpc>
              <a:spcBef>
                <a:spcPts val="0"/>
              </a:spcBef>
              <a:defRPr sz="2000">
                <a:latin typeface="微軟正黑體"/>
                <a:ea typeface="微軟正黑體"/>
                <a:cs typeface="微軟正黑體"/>
                <a:sym typeface="微軟正黑體"/>
              </a:defRPr>
            </a:lvl2pPr>
            <a:lvl3pPr marL="1104900" indent="-190500">
              <a:lnSpc>
                <a:spcPct val="80000"/>
              </a:lnSpc>
              <a:spcBef>
                <a:spcPts val="0"/>
              </a:spcBef>
              <a:defRPr sz="2000">
                <a:latin typeface="微軟正黑體"/>
                <a:ea typeface="微軟正黑體"/>
                <a:cs typeface="微軟正黑體"/>
                <a:sym typeface="微軟正黑體"/>
              </a:defRPr>
            </a:lvl3pPr>
            <a:lvl4pPr marL="1600200" indent="-228600">
              <a:lnSpc>
                <a:spcPct val="80000"/>
              </a:lnSpc>
              <a:spcBef>
                <a:spcPts val="0"/>
              </a:spcBef>
              <a:defRPr sz="2000">
                <a:latin typeface="微軟正黑體"/>
                <a:ea typeface="微軟正黑體"/>
                <a:cs typeface="微軟正黑體"/>
                <a:sym typeface="微軟正黑體"/>
              </a:defRPr>
            </a:lvl4pPr>
            <a:lvl5pPr marL="2057400" indent="-228600">
              <a:lnSpc>
                <a:spcPct val="80000"/>
              </a:lnSpc>
              <a:spcBef>
                <a:spcPts val="0"/>
              </a:spcBef>
              <a:defRPr sz="2000">
                <a:latin typeface="微軟正黑體"/>
                <a:ea typeface="微軟正黑體"/>
                <a:cs typeface="微軟正黑體"/>
                <a:sym typeface="微軟正黑體"/>
              </a:defRPr>
            </a:lvl5pPr>
          </a:lstStyle>
          <a:p>
            <a:r>
              <a:t>簡報單位 簡報人名稱 職稱</a:t>
            </a:r>
          </a:p>
          <a:p>
            <a:pPr lvl="1"/>
            <a:endParaRPr/>
          </a:p>
          <a:p>
            <a:pPr lvl="2"/>
            <a:endParaRPr/>
          </a:p>
          <a:p>
            <a:pPr lvl="3"/>
            <a:endParaRPr/>
          </a:p>
          <a:p>
            <a:pPr lvl="4"/>
            <a:endParaRPr/>
          </a:p>
        </p:txBody>
      </p:sp>
      <p:sp>
        <p:nvSpPr>
          <p:cNvPr id="674" name="文字版面配置區 8"/>
          <p:cNvSpPr>
            <a:spLocks noGrp="1"/>
          </p:cNvSpPr>
          <p:nvPr>
            <p:ph type="body" sz="quarter" idx="21" hasCustomPrompt="1"/>
          </p:nvPr>
        </p:nvSpPr>
        <p:spPr>
          <a:xfrm>
            <a:off x="728184" y="5902261"/>
            <a:ext cx="3718144" cy="432306"/>
          </a:xfrm>
          <a:prstGeom prst="rect">
            <a:avLst/>
          </a:prstGeom>
        </p:spPr>
        <p:txBody>
          <a:bodyPr/>
          <a:lstStyle>
            <a:lvl1pPr marL="0" indent="0">
              <a:spcBef>
                <a:spcPts val="300"/>
              </a:spcBef>
              <a:buSzTx/>
              <a:buNone/>
              <a:defRPr sz="1600"/>
            </a:lvl1pPr>
          </a:lstStyle>
          <a:p>
            <a:r>
              <a:t>簡報日期</a:t>
            </a:r>
          </a:p>
        </p:txBody>
      </p:sp>
      <p:sp>
        <p:nvSpPr>
          <p:cNvPr id="67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grpSp>
        <p:nvGrpSpPr>
          <p:cNvPr id="678" name="群組 10"/>
          <p:cNvGrpSpPr/>
          <p:nvPr/>
        </p:nvGrpSpPr>
        <p:grpSpPr>
          <a:xfrm>
            <a:off x="10068578" y="0"/>
            <a:ext cx="2117738" cy="6858000"/>
            <a:chOff x="0" y="0"/>
            <a:chExt cx="2117737" cy="6858000"/>
          </a:xfrm>
        </p:grpSpPr>
        <p:pic>
          <p:nvPicPr>
            <p:cNvPr id="676" name="圖片 14" descr="圖片 14"/>
            <p:cNvPicPr>
              <a:picLocks noChangeAspect="1"/>
            </p:cNvPicPr>
            <p:nvPr/>
          </p:nvPicPr>
          <p:blipFill>
            <a:blip r:embed="rId4"/>
            <a:stretch>
              <a:fillRect/>
            </a:stretch>
          </p:blipFill>
          <p:spPr>
            <a:xfrm>
              <a:off x="-1" y="0"/>
              <a:ext cx="2117738" cy="6858000"/>
            </a:xfrm>
            <a:prstGeom prst="rect">
              <a:avLst/>
            </a:prstGeom>
            <a:ln w="12700" cap="flat">
              <a:noFill/>
              <a:miter lim="400000"/>
            </a:ln>
            <a:effectLst/>
          </p:spPr>
        </p:pic>
        <p:pic>
          <p:nvPicPr>
            <p:cNvPr id="677" name="圖片 16" descr="圖片 16"/>
            <p:cNvPicPr>
              <a:picLocks noChangeAspect="1"/>
            </p:cNvPicPr>
            <p:nvPr/>
          </p:nvPicPr>
          <p:blipFill>
            <a:blip r:embed="rId5"/>
            <a:stretch>
              <a:fillRect/>
            </a:stretch>
          </p:blipFill>
          <p:spPr>
            <a:xfrm>
              <a:off x="418898" y="660393"/>
              <a:ext cx="1436697" cy="1590685"/>
            </a:xfrm>
            <a:prstGeom prst="rect">
              <a:avLst/>
            </a:prstGeom>
            <a:ln w="12700" cap="flat">
              <a:noFill/>
              <a:miter lim="400000"/>
            </a:ln>
            <a:effectLst/>
          </p:spPr>
        </p:pic>
      </p:grpSp>
      <p:pic>
        <p:nvPicPr>
          <p:cNvPr id="679" name="圖片 16" descr="圖片 16"/>
          <p:cNvPicPr>
            <a:picLocks noChangeAspect="1"/>
          </p:cNvPicPr>
          <p:nvPr/>
        </p:nvPicPr>
        <p:blipFill>
          <a:blip r:embed="rId6"/>
          <a:stretch>
            <a:fillRect/>
          </a:stretch>
        </p:blipFill>
        <p:spPr>
          <a:xfrm>
            <a:off x="9291191" y="254785"/>
            <a:ext cx="682738" cy="310334"/>
          </a:xfrm>
          <a:prstGeom prst="rect">
            <a:avLst/>
          </a:prstGeom>
          <a:ln w="12700">
            <a:miter lim="400000"/>
          </a:ln>
        </p:spPr>
      </p:pic>
      <p:sp>
        <p:nvSpPr>
          <p:cNvPr id="68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68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88"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689"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690"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691"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692"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693"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94" name="內文層級一…"/>
          <p:cNvSpPr txBox="1">
            <a:spLocks noGrp="1"/>
          </p:cNvSpPr>
          <p:nvPr>
            <p:ph type="body" idx="1"/>
          </p:nvPr>
        </p:nvSpPr>
        <p:spPr>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695"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69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type="tx">
  <p:cSld name="2_標題及物件">
    <p:spTree>
      <p:nvGrpSpPr>
        <p:cNvPr id="1" name=""/>
        <p:cNvGrpSpPr/>
        <p:nvPr/>
      </p:nvGrpSpPr>
      <p:grpSpPr>
        <a:xfrm>
          <a:off x="0" y="0"/>
          <a:ext cx="0" cy="0"/>
          <a:chOff x="0" y="0"/>
          <a:chExt cx="0" cy="0"/>
        </a:xfrm>
      </p:grpSpPr>
      <p:sp>
        <p:nvSpPr>
          <p:cNvPr id="70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04"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705"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706"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707"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08"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709"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10" name="內文層級一…"/>
          <p:cNvSpPr txBox="1">
            <a:spLocks noGrp="1"/>
          </p:cNvSpPr>
          <p:nvPr>
            <p:ph type="body" idx="1"/>
          </p:nvPr>
        </p:nvSpPr>
        <p:spPr>
          <a:xfrm>
            <a:off x="609600" y="1439862"/>
            <a:ext cx="8168641" cy="4757743"/>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711"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712" name="圖片版面配置區 2"/>
          <p:cNvSpPr>
            <a:spLocks noGrp="1"/>
          </p:cNvSpPr>
          <p:nvPr>
            <p:ph type="pic" sz="quarter" idx="21"/>
          </p:nvPr>
        </p:nvSpPr>
        <p:spPr>
          <a:xfrm>
            <a:off x="8962097" y="1439862"/>
            <a:ext cx="2798109" cy="4757743"/>
          </a:xfrm>
          <a:prstGeom prst="rect">
            <a:avLst/>
          </a:prstGeom>
        </p:spPr>
        <p:txBody>
          <a:bodyPr lIns="91439" tIns="45719" rIns="91439" bIns="45719">
            <a:noAutofit/>
          </a:bodyPr>
          <a:lstStyle/>
          <a:p>
            <a:endParaRPr/>
          </a:p>
        </p:txBody>
      </p:sp>
      <p:sp>
        <p:nvSpPr>
          <p:cNvPr id="713"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7.xml><?xml version="1.0" encoding="utf-8"?>
<p:sldLayout xmlns:a="http://schemas.openxmlformats.org/drawingml/2006/main" xmlns:r="http://schemas.openxmlformats.org/officeDocument/2006/relationships" xmlns:p="http://schemas.openxmlformats.org/presentationml/2006/main" showMasterSp="0" type="tx">
  <p:cSld name="3_標題及物件">
    <p:spTree>
      <p:nvGrpSpPr>
        <p:cNvPr id="1" name=""/>
        <p:cNvGrpSpPr/>
        <p:nvPr/>
      </p:nvGrpSpPr>
      <p:grpSpPr>
        <a:xfrm>
          <a:off x="0" y="0"/>
          <a:ext cx="0" cy="0"/>
          <a:chOff x="0" y="0"/>
          <a:chExt cx="0" cy="0"/>
        </a:xfrm>
      </p:grpSpPr>
      <p:sp>
        <p:nvSpPr>
          <p:cNvPr id="720"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21"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722"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723"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724"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25"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726"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27" name="內文層級一…"/>
          <p:cNvSpPr txBox="1">
            <a:spLocks noGrp="1"/>
          </p:cNvSpPr>
          <p:nvPr>
            <p:ph type="body" idx="1"/>
          </p:nvPr>
        </p:nvSpPr>
        <p:spPr>
          <a:xfrm>
            <a:off x="609600" y="1439862"/>
            <a:ext cx="11146971" cy="3184389"/>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728" name="大標題文字"/>
          <p:cNvSpPr txBox="1">
            <a:spLocks noGrp="1"/>
          </p:cNvSpPr>
          <p:nvPr>
            <p:ph type="title"/>
          </p:nvPr>
        </p:nvSpPr>
        <p:spPr>
          <a:xfrm>
            <a:off x="601132" y="316990"/>
            <a:ext cx="11155441" cy="889512"/>
          </a:xfrm>
          <a:prstGeom prst="rect">
            <a:avLst/>
          </a:prstGeom>
        </p:spPr>
        <p:txBody>
          <a:bodyPr/>
          <a:lstStyle>
            <a:lvl1pPr>
              <a:defRPr>
                <a:solidFill>
                  <a:srgbClr val="00B2B3"/>
                </a:solidFill>
              </a:defRPr>
            </a:lvl1pPr>
          </a:lstStyle>
          <a:p>
            <a:r>
              <a:t>大標題文字</a:t>
            </a:r>
          </a:p>
        </p:txBody>
      </p:sp>
      <p:sp>
        <p:nvSpPr>
          <p:cNvPr id="729" name="圖片版面配置區 2"/>
          <p:cNvSpPr>
            <a:spLocks noGrp="1"/>
          </p:cNvSpPr>
          <p:nvPr>
            <p:ph type="pic" sz="half" idx="21"/>
          </p:nvPr>
        </p:nvSpPr>
        <p:spPr>
          <a:xfrm>
            <a:off x="609600" y="4725144"/>
            <a:ext cx="11146971" cy="1584184"/>
          </a:xfrm>
          <a:prstGeom prst="rect">
            <a:avLst/>
          </a:prstGeom>
        </p:spPr>
        <p:txBody>
          <a:bodyPr lIns="91439" tIns="45719" rIns="91439" bIns="45719">
            <a:noAutofit/>
          </a:bodyPr>
          <a:lstStyle/>
          <a:p>
            <a:endParaRPr/>
          </a:p>
        </p:txBody>
      </p:sp>
      <p:sp>
        <p:nvSpPr>
          <p:cNvPr id="73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8.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73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38"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739"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740"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741"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42"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743"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44" name="大標題文字"/>
          <p:cNvSpPr txBox="1">
            <a:spLocks noGrp="1"/>
          </p:cNvSpPr>
          <p:nvPr>
            <p:ph type="title"/>
          </p:nvPr>
        </p:nvSpPr>
        <p:spPr>
          <a:xfrm>
            <a:off x="914400" y="2564900"/>
            <a:ext cx="10363200" cy="1035550"/>
          </a:xfrm>
          <a:prstGeom prst="rect">
            <a:avLst/>
          </a:prstGeom>
        </p:spPr>
        <p:txBody>
          <a:bodyPr/>
          <a:lstStyle>
            <a:lvl1pPr algn="ctr">
              <a:defRPr>
                <a:solidFill>
                  <a:srgbClr val="00B2B3"/>
                </a:solidFill>
              </a:defRPr>
            </a:lvl1pPr>
          </a:lstStyle>
          <a:p>
            <a:r>
              <a:t>大標題文字</a:t>
            </a:r>
          </a:p>
        </p:txBody>
      </p:sp>
      <p:sp>
        <p:nvSpPr>
          <p:cNvPr id="745"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746"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49.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753"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54"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755"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756"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757"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58"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759"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60" name="大標題文字"/>
          <p:cNvSpPr txBox="1">
            <a:spLocks noGrp="1"/>
          </p:cNvSpPr>
          <p:nvPr>
            <p:ph type="title"/>
          </p:nvPr>
        </p:nvSpPr>
        <p:spPr>
          <a:xfrm>
            <a:off x="963084" y="4406901"/>
            <a:ext cx="10363201" cy="1362083"/>
          </a:xfrm>
          <a:prstGeom prst="rect">
            <a:avLst/>
          </a:prstGeom>
        </p:spPr>
        <p:txBody>
          <a:bodyPr/>
          <a:lstStyle>
            <a:lvl1pPr>
              <a:defRPr sz="4000" b="1" cap="all">
                <a:solidFill>
                  <a:srgbClr val="00B2B3"/>
                </a:solidFill>
              </a:defRPr>
            </a:lvl1pPr>
          </a:lstStyle>
          <a:p>
            <a:r>
              <a:t>大標題文字</a:t>
            </a:r>
          </a:p>
        </p:txBody>
      </p:sp>
      <p:sp>
        <p:nvSpPr>
          <p:cNvPr id="761" name="內文層級一…"/>
          <p:cNvSpPr txBox="1">
            <a:spLocks noGrp="1"/>
          </p:cNvSpPr>
          <p:nvPr>
            <p:ph type="body" sz="quarter" idx="1"/>
          </p:nvPr>
        </p:nvSpPr>
        <p:spPr>
          <a:xfrm>
            <a:off x="963084" y="2906713"/>
            <a:ext cx="10363201" cy="1500195"/>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762"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66"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67"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68"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69"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0" name="大標題文字"/>
          <p:cNvSpPr txBox="1">
            <a:spLocks noGrp="1"/>
          </p:cNvSpPr>
          <p:nvPr>
            <p:ph type="title"/>
          </p:nvPr>
        </p:nvSpPr>
        <p:spPr>
          <a:xfrm>
            <a:off x="914400" y="2564900"/>
            <a:ext cx="10363200" cy="1035550"/>
          </a:xfrm>
          <a:prstGeom prst="rect">
            <a:avLst/>
          </a:prstGeom>
        </p:spPr>
        <p:txBody>
          <a:bodyPr/>
          <a:lstStyle>
            <a:lvl1pPr algn="ctr"/>
          </a:lstStyle>
          <a:p>
            <a:r>
              <a:t>大標題文字</a:t>
            </a:r>
          </a:p>
        </p:txBody>
      </p:sp>
      <p:sp>
        <p:nvSpPr>
          <p:cNvPr id="71" name="內文層級一…"/>
          <p:cNvSpPr txBox="1">
            <a:spLocks noGrp="1"/>
          </p:cNvSpPr>
          <p:nvPr>
            <p:ph type="body" sz="quarter" idx="1"/>
          </p:nvPr>
        </p:nvSpPr>
        <p:spPr>
          <a:xfrm>
            <a:off x="1828800" y="3886200"/>
            <a:ext cx="8534400" cy="1752600"/>
          </a:xfrm>
          <a:prstGeom prst="rect">
            <a:avLst/>
          </a:prstGeom>
        </p:spPr>
        <p:txBody>
          <a:bodyPr/>
          <a:lstStyle>
            <a:lvl1pPr marL="0" indent="0" algn="ctr">
              <a:buSzTx/>
              <a:buNone/>
              <a:defRPr>
                <a:solidFill>
                  <a:srgbClr val="888888"/>
                </a:solidFill>
              </a:defRPr>
            </a:lvl1pPr>
            <a:lvl2pPr marL="0" indent="0" algn="ctr">
              <a:buSzTx/>
              <a:buNone/>
              <a:defRPr>
                <a:solidFill>
                  <a:srgbClr val="888888"/>
                </a:solidFill>
              </a:defRPr>
            </a:lvl2pPr>
            <a:lvl3pPr marL="0" indent="0" algn="ctr">
              <a:buSzTx/>
              <a:buNone/>
              <a:defRPr>
                <a:solidFill>
                  <a:srgbClr val="888888"/>
                </a:solidFill>
              </a:defRPr>
            </a:lvl3pPr>
            <a:lvl4pPr marL="0" indent="0" algn="ctr">
              <a:buSzTx/>
              <a:buNone/>
              <a:defRPr>
                <a:solidFill>
                  <a:srgbClr val="888888"/>
                </a:solidFill>
              </a:defRPr>
            </a:lvl4pPr>
            <a:lvl5pPr marL="0" indent="0" algn="ctr">
              <a:buSzTx/>
              <a:buNone/>
              <a:defRPr>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7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0.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769"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70"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771"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772"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773"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74"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77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76"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內文層級一</a:t>
            </a:r>
          </a:p>
          <a:p>
            <a:pPr lvl="1"/>
            <a:r>
              <a:t>內文層級二</a:t>
            </a:r>
          </a:p>
          <a:p>
            <a:pPr lvl="2"/>
            <a:r>
              <a:t>內文層級三</a:t>
            </a:r>
          </a:p>
          <a:p>
            <a:pPr lvl="3"/>
            <a:r>
              <a:t>內文層級四</a:t>
            </a:r>
          </a:p>
          <a:p>
            <a:pPr lvl="4"/>
            <a:r>
              <a:t>內文層級五</a:t>
            </a:r>
          </a:p>
        </p:txBody>
      </p:sp>
      <p:sp>
        <p:nvSpPr>
          <p:cNvPr id="777"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77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1.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78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786"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787"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788"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789"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790"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79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792"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r>
              <a:t>內文層級一</a:t>
            </a:r>
          </a:p>
          <a:p>
            <a:pPr lvl="1"/>
            <a:r>
              <a:t>內文層級二</a:t>
            </a:r>
          </a:p>
          <a:p>
            <a:pPr lvl="2"/>
            <a:r>
              <a:t>內文層級三</a:t>
            </a:r>
          </a:p>
          <a:p>
            <a:pPr lvl="3"/>
            <a:r>
              <a:t>內文層級四</a:t>
            </a:r>
          </a:p>
          <a:p>
            <a:pPr lvl="4"/>
            <a:r>
              <a:t>內文層級五</a:t>
            </a:r>
          </a:p>
        </p:txBody>
      </p:sp>
      <p:sp>
        <p:nvSpPr>
          <p:cNvPr id="793" name="文字版面配置區 4"/>
          <p:cNvSpPr>
            <a:spLocks noGrp="1"/>
          </p:cNvSpPr>
          <p:nvPr>
            <p:ph type="body" sz="quarter" idx="21"/>
          </p:nvPr>
        </p:nvSpPr>
        <p:spPr>
          <a:xfrm>
            <a:off x="6193366" y="1535111"/>
            <a:ext cx="5389041" cy="639771"/>
          </a:xfrm>
          <a:prstGeom prst="rect">
            <a:avLst/>
          </a:prstGeom>
        </p:spPr>
        <p:txBody>
          <a:bodyPr anchor="b"/>
          <a:lstStyle/>
          <a:p>
            <a:endParaRPr/>
          </a:p>
        </p:txBody>
      </p:sp>
      <p:sp>
        <p:nvSpPr>
          <p:cNvPr id="794"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795"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2.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802"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03"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804"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805"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806"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07"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808"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09"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810"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tx">
  <p:cSld name="1_空白">
    <p:spTree>
      <p:nvGrpSpPr>
        <p:cNvPr id="1" name=""/>
        <p:cNvGrpSpPr/>
        <p:nvPr/>
      </p:nvGrpSpPr>
      <p:grpSpPr>
        <a:xfrm>
          <a:off x="0" y="0"/>
          <a:ext cx="0" cy="0"/>
          <a:chOff x="0" y="0"/>
          <a:chExt cx="0" cy="0"/>
        </a:xfrm>
      </p:grpSpPr>
      <p:sp>
        <p:nvSpPr>
          <p:cNvPr id="817"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18"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819"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820"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821"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22"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823"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24"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4.xml><?xml version="1.0" encoding="utf-8"?>
<p:sldLayout xmlns:a="http://schemas.openxmlformats.org/drawingml/2006/main" xmlns:r="http://schemas.openxmlformats.org/officeDocument/2006/relationships" xmlns:p="http://schemas.openxmlformats.org/presentationml/2006/main" showMasterSp="0" type="tx">
  <p:cSld name="含標題的內容">
    <p:spTree>
      <p:nvGrpSpPr>
        <p:cNvPr id="1" name=""/>
        <p:cNvGrpSpPr/>
        <p:nvPr/>
      </p:nvGrpSpPr>
      <p:grpSpPr>
        <a:xfrm>
          <a:off x="0" y="0"/>
          <a:ext cx="0" cy="0"/>
          <a:chOff x="0" y="0"/>
          <a:chExt cx="0" cy="0"/>
        </a:xfrm>
      </p:grpSpPr>
      <p:sp>
        <p:nvSpPr>
          <p:cNvPr id="831"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32"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833"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834"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835"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36"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837"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38" name="大標題文字"/>
          <p:cNvSpPr txBox="1">
            <a:spLocks noGrp="1"/>
          </p:cNvSpPr>
          <p:nvPr>
            <p:ph type="title"/>
          </p:nvPr>
        </p:nvSpPr>
        <p:spPr>
          <a:xfrm>
            <a:off x="609601" y="273050"/>
            <a:ext cx="4011084" cy="1162050"/>
          </a:xfrm>
          <a:prstGeom prst="rect">
            <a:avLst/>
          </a:prstGeom>
        </p:spPr>
        <p:txBody>
          <a:bodyPr anchor="b"/>
          <a:lstStyle>
            <a:lvl1pPr>
              <a:defRPr sz="2000" b="1">
                <a:solidFill>
                  <a:srgbClr val="00B2B3"/>
                </a:solidFill>
              </a:defRPr>
            </a:lvl1pPr>
          </a:lstStyle>
          <a:p>
            <a:r>
              <a:t>大標題文字</a:t>
            </a:r>
          </a:p>
        </p:txBody>
      </p:sp>
      <p:sp>
        <p:nvSpPr>
          <p:cNvPr id="839" name="內文層級一…"/>
          <p:cNvSpPr txBox="1">
            <a:spLocks noGrp="1"/>
          </p:cNvSpPr>
          <p:nvPr>
            <p:ph type="body" idx="1"/>
          </p:nvPr>
        </p:nvSpPr>
        <p:spPr>
          <a:xfrm>
            <a:off x="4766733" y="273050"/>
            <a:ext cx="6815667" cy="5853115"/>
          </a:xfrm>
          <a:prstGeom prst="rect">
            <a:avLst/>
          </a:prstGeom>
        </p:spPr>
        <p:txBody>
          <a:bodyPr/>
          <a:lstStyle/>
          <a:p>
            <a:r>
              <a:t>內文層級一</a:t>
            </a:r>
          </a:p>
          <a:p>
            <a:pPr lvl="1"/>
            <a:r>
              <a:t>內文層級二</a:t>
            </a:r>
          </a:p>
          <a:p>
            <a:pPr lvl="2"/>
            <a:r>
              <a:t>內文層級三</a:t>
            </a:r>
          </a:p>
          <a:p>
            <a:pPr lvl="3"/>
            <a:r>
              <a:t>內文層級四</a:t>
            </a:r>
          </a:p>
          <a:p>
            <a:pPr lvl="4"/>
            <a:r>
              <a:t>內文層級五</a:t>
            </a:r>
          </a:p>
        </p:txBody>
      </p:sp>
      <p:sp>
        <p:nvSpPr>
          <p:cNvPr id="840" name="文字版面配置區 3"/>
          <p:cNvSpPr>
            <a:spLocks noGrp="1"/>
          </p:cNvSpPr>
          <p:nvPr>
            <p:ph type="body" sz="half" idx="21"/>
          </p:nvPr>
        </p:nvSpPr>
        <p:spPr>
          <a:xfrm>
            <a:off x="609599" y="1435101"/>
            <a:ext cx="4011087" cy="4691063"/>
          </a:xfrm>
          <a:prstGeom prst="rect">
            <a:avLst/>
          </a:prstGeom>
        </p:spPr>
        <p:txBody>
          <a:bodyPr/>
          <a:lstStyle/>
          <a:p>
            <a:endParaRPr/>
          </a:p>
        </p:txBody>
      </p:sp>
      <p:sp>
        <p:nvSpPr>
          <p:cNvPr id="841"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5.xml><?xml version="1.0" encoding="utf-8"?>
<p:sldLayout xmlns:a="http://schemas.openxmlformats.org/drawingml/2006/main" xmlns:r="http://schemas.openxmlformats.org/officeDocument/2006/relationships" xmlns:p="http://schemas.openxmlformats.org/presentationml/2006/main" showMasterSp="0" type="tx">
  <p:cSld name="含標題的圖片">
    <p:spTree>
      <p:nvGrpSpPr>
        <p:cNvPr id="1" name=""/>
        <p:cNvGrpSpPr/>
        <p:nvPr/>
      </p:nvGrpSpPr>
      <p:grpSpPr>
        <a:xfrm>
          <a:off x="0" y="0"/>
          <a:ext cx="0" cy="0"/>
          <a:chOff x="0" y="0"/>
          <a:chExt cx="0" cy="0"/>
        </a:xfrm>
      </p:grpSpPr>
      <p:sp>
        <p:nvSpPr>
          <p:cNvPr id="848"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49"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850"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851"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852"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53"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854"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55" name="大標題文字"/>
          <p:cNvSpPr txBox="1">
            <a:spLocks noGrp="1"/>
          </p:cNvSpPr>
          <p:nvPr>
            <p:ph type="title"/>
          </p:nvPr>
        </p:nvSpPr>
        <p:spPr>
          <a:xfrm>
            <a:off x="2389714" y="4800600"/>
            <a:ext cx="7315204" cy="566738"/>
          </a:xfrm>
          <a:prstGeom prst="rect">
            <a:avLst/>
          </a:prstGeom>
        </p:spPr>
        <p:txBody>
          <a:bodyPr anchor="b"/>
          <a:lstStyle>
            <a:lvl1pPr>
              <a:defRPr sz="2000" b="1">
                <a:solidFill>
                  <a:srgbClr val="00B2B3"/>
                </a:solidFill>
              </a:defRPr>
            </a:lvl1pPr>
          </a:lstStyle>
          <a:p>
            <a:r>
              <a:t>大標題文字</a:t>
            </a:r>
          </a:p>
        </p:txBody>
      </p:sp>
      <p:sp>
        <p:nvSpPr>
          <p:cNvPr id="856" name="圖片版面配置區 2"/>
          <p:cNvSpPr>
            <a:spLocks noGrp="1"/>
          </p:cNvSpPr>
          <p:nvPr>
            <p:ph type="pic" sz="half" idx="21"/>
          </p:nvPr>
        </p:nvSpPr>
        <p:spPr>
          <a:xfrm>
            <a:off x="2389714" y="612775"/>
            <a:ext cx="7315204" cy="4114800"/>
          </a:xfrm>
          <a:prstGeom prst="rect">
            <a:avLst/>
          </a:prstGeom>
        </p:spPr>
        <p:txBody>
          <a:bodyPr lIns="91439" tIns="45719" rIns="91439" bIns="45719">
            <a:noAutofit/>
          </a:bodyPr>
          <a:lstStyle/>
          <a:p>
            <a:endParaRPr/>
          </a:p>
        </p:txBody>
      </p:sp>
      <p:sp>
        <p:nvSpPr>
          <p:cNvPr id="857" name="內文層級一…"/>
          <p:cNvSpPr txBox="1">
            <a:spLocks noGrp="1"/>
          </p:cNvSpPr>
          <p:nvPr>
            <p:ph type="body" sz="quarter" idx="1"/>
          </p:nvPr>
        </p:nvSpPr>
        <p:spPr>
          <a:xfrm>
            <a:off x="2389714" y="5367337"/>
            <a:ext cx="7315204" cy="804870"/>
          </a:xfrm>
          <a:prstGeom prst="rect">
            <a:avLst/>
          </a:prstGeom>
        </p:spPr>
        <p:txBody>
          <a:bodyPr/>
          <a:lstStyle>
            <a:lvl1pPr marL="0" indent="0">
              <a:spcBef>
                <a:spcPts val="300"/>
              </a:spcBef>
              <a:buSzTx/>
              <a:buNone/>
              <a:defRPr sz="1400"/>
            </a:lvl1pPr>
            <a:lvl2pPr marL="0" indent="0">
              <a:spcBef>
                <a:spcPts val="300"/>
              </a:spcBef>
              <a:buSzTx/>
              <a:buNone/>
              <a:defRPr sz="1400"/>
            </a:lvl2pPr>
            <a:lvl3pPr marL="0" indent="0">
              <a:spcBef>
                <a:spcPts val="300"/>
              </a:spcBef>
              <a:buSzTx/>
              <a:buNone/>
              <a:defRPr sz="1400"/>
            </a:lvl3pPr>
            <a:lvl4pPr marL="0" indent="0">
              <a:spcBef>
                <a:spcPts val="300"/>
              </a:spcBef>
              <a:buSzTx/>
              <a:buNone/>
              <a:defRPr sz="1400"/>
            </a:lvl4pPr>
            <a:lvl5pPr marL="0" indent="0">
              <a:spcBef>
                <a:spcPts val="300"/>
              </a:spcBef>
              <a:buSzTx/>
              <a:buNone/>
              <a:defRPr sz="1400"/>
            </a:lvl5pPr>
          </a:lstStyle>
          <a:p>
            <a:r>
              <a:t>內文層級一</a:t>
            </a:r>
          </a:p>
          <a:p>
            <a:pPr lvl="1"/>
            <a:r>
              <a:t>內文層級二</a:t>
            </a:r>
          </a:p>
          <a:p>
            <a:pPr lvl="2"/>
            <a:r>
              <a:t>內文層級三</a:t>
            </a:r>
          </a:p>
          <a:p>
            <a:pPr lvl="3"/>
            <a:r>
              <a:t>內文層級四</a:t>
            </a:r>
          </a:p>
          <a:p>
            <a:pPr lvl="4"/>
            <a:r>
              <a:t>內文層級五</a:t>
            </a:r>
          </a:p>
        </p:txBody>
      </p:sp>
      <p:sp>
        <p:nvSpPr>
          <p:cNvPr id="858"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6.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865" name="Rectangle 42"/>
          <p:cNvSpPr/>
          <p:nvPr/>
        </p:nvSpPr>
        <p:spPr>
          <a:xfrm>
            <a:off x="0" y="6618288"/>
            <a:ext cx="12192000" cy="239712"/>
          </a:xfrm>
          <a:prstGeom prst="rect">
            <a:avLst/>
          </a:prstGeom>
          <a:solidFill>
            <a:srgbClr val="00B2B3"/>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66" name="Picture 49" descr="Picture 49"/>
          <p:cNvPicPr>
            <a:picLocks noChangeAspect="1"/>
          </p:cNvPicPr>
          <p:nvPr/>
        </p:nvPicPr>
        <p:blipFill>
          <a:blip r:embed="rId2"/>
          <a:stretch>
            <a:fillRect/>
          </a:stretch>
        </p:blipFill>
        <p:spPr>
          <a:xfrm>
            <a:off x="10458450" y="6278562"/>
            <a:ext cx="1667936" cy="290520"/>
          </a:xfrm>
          <a:prstGeom prst="rect">
            <a:avLst/>
          </a:prstGeom>
          <a:ln w="12700">
            <a:miter lim="400000"/>
          </a:ln>
        </p:spPr>
      </p:pic>
      <p:sp>
        <p:nvSpPr>
          <p:cNvPr id="867" name="Line 50"/>
          <p:cNvSpPr/>
          <p:nvPr/>
        </p:nvSpPr>
        <p:spPr>
          <a:xfrm>
            <a:off x="12194116" y="6202362"/>
            <a:ext cx="1155708" cy="8"/>
          </a:xfrm>
          <a:prstGeom prst="line">
            <a:avLst/>
          </a:prstGeom>
          <a:ln>
            <a:solidFill>
              <a:srgbClr val="FF0000"/>
            </a:solidFill>
          </a:ln>
        </p:spPr>
        <p:txBody>
          <a:bodyPr lIns="45718" tIns="45718" rIns="45718" bIns="45718"/>
          <a:lstStyle/>
          <a:p>
            <a:endParaRPr/>
          </a:p>
        </p:txBody>
      </p:sp>
      <p:sp>
        <p:nvSpPr>
          <p:cNvPr id="868" name="Line 51"/>
          <p:cNvSpPr/>
          <p:nvPr/>
        </p:nvSpPr>
        <p:spPr>
          <a:xfrm>
            <a:off x="10353250" y="6860223"/>
            <a:ext cx="8" cy="536583"/>
          </a:xfrm>
          <a:prstGeom prst="line">
            <a:avLst/>
          </a:prstGeom>
          <a:ln>
            <a:solidFill>
              <a:srgbClr val="FF0000"/>
            </a:solidFill>
          </a:ln>
        </p:spPr>
        <p:txBody>
          <a:bodyPr lIns="45718" tIns="45718" rIns="45718" bIns="45718"/>
          <a:lstStyle/>
          <a:p>
            <a:endParaRPr/>
          </a:p>
        </p:txBody>
      </p:sp>
      <p:sp>
        <p:nvSpPr>
          <p:cNvPr id="869" name="Text Box 52"/>
          <p:cNvSpPr txBox="1"/>
          <p:nvPr/>
        </p:nvSpPr>
        <p:spPr>
          <a:xfrm>
            <a:off x="45718" y="7200899"/>
            <a:ext cx="7122163" cy="5105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p>
            <a:pPr>
              <a:spcBef>
                <a:spcPts val="1400"/>
              </a:spcBef>
              <a:defRPr sz="2400">
                <a:latin typeface="微軟正黑體"/>
                <a:ea typeface="微軟正黑體"/>
                <a:cs typeface="微軟正黑體"/>
                <a:sym typeface="微軟正黑體"/>
              </a:defRPr>
            </a:pPr>
            <a:r>
              <a:t>建議字型：中文微軟正黑體，英文</a:t>
            </a:r>
            <a:r>
              <a:rPr>
                <a:latin typeface="Arial"/>
                <a:ea typeface="Arial"/>
                <a:cs typeface="Arial"/>
                <a:sym typeface="Arial"/>
              </a:rPr>
              <a:t>Arial</a:t>
            </a:r>
          </a:p>
        </p:txBody>
      </p:sp>
      <p:pic>
        <p:nvPicPr>
          <p:cNvPr id="870" name="圖片 10" descr="圖片 10"/>
          <p:cNvPicPr>
            <a:picLocks noChangeAspect="1"/>
          </p:cNvPicPr>
          <p:nvPr/>
        </p:nvPicPr>
        <p:blipFill>
          <a:blip r:embed="rId3"/>
          <a:stretch>
            <a:fillRect/>
          </a:stretch>
        </p:blipFill>
        <p:spPr>
          <a:xfrm>
            <a:off x="11020280" y="193869"/>
            <a:ext cx="910320" cy="310334"/>
          </a:xfrm>
          <a:prstGeom prst="rect">
            <a:avLst/>
          </a:prstGeom>
          <a:ln w="12700">
            <a:miter lim="400000"/>
          </a:ln>
        </p:spPr>
      </p:pic>
      <p:sp>
        <p:nvSpPr>
          <p:cNvPr id="871"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72" name="大標題文字"/>
          <p:cNvSpPr txBox="1">
            <a:spLocks noGrp="1"/>
          </p:cNvSpPr>
          <p:nvPr>
            <p:ph type="title"/>
          </p:nvPr>
        </p:nvSpPr>
        <p:spPr>
          <a:prstGeom prst="rect">
            <a:avLst/>
          </a:prstGeom>
        </p:spPr>
        <p:txBody>
          <a:bodyPr/>
          <a:lstStyle>
            <a:lvl1pPr>
              <a:defRPr>
                <a:solidFill>
                  <a:srgbClr val="00B2B3"/>
                </a:solidFill>
              </a:defRPr>
            </a:lvl1pPr>
          </a:lstStyle>
          <a:p>
            <a:r>
              <a:t>大標題文字</a:t>
            </a:r>
          </a:p>
        </p:txBody>
      </p:sp>
      <p:sp>
        <p:nvSpPr>
          <p:cNvPr id="873" name="幻燈片編號"/>
          <p:cNvSpPr txBox="1">
            <a:spLocks noGrp="1"/>
          </p:cNvSpPr>
          <p:nvPr>
            <p:ph type="sldNum" sz="quarter" idx="2"/>
          </p:nvPr>
        </p:nvSpPr>
        <p:spPr>
          <a:prstGeom prst="rect">
            <a:avLst/>
          </a:prstGeom>
        </p:spPr>
        <p:txBody>
          <a:bodyPr/>
          <a:lstStyle>
            <a:lvl1pPr>
              <a:defRPr b="1"/>
            </a:lvl1pPr>
          </a:lstStyle>
          <a:p>
            <a:fld id="{86CB4B4D-7CA3-9044-876B-883B54F8677D}" type="slidenum">
              <a:t>‹#›</a:t>
            </a:fld>
            <a:endParaRPr/>
          </a:p>
        </p:txBody>
      </p:sp>
    </p:spTree>
  </p:cSld>
  <p:clrMapOvr>
    <a:masterClrMapping/>
  </p:clrMapOvr>
  <p:transition spd="med"/>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88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881"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882"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883"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type="tx">
  <p:cSld name="標題及物件">
    <p:spTree>
      <p:nvGrpSpPr>
        <p:cNvPr id="1" name=""/>
        <p:cNvGrpSpPr/>
        <p:nvPr/>
      </p:nvGrpSpPr>
      <p:grpSpPr>
        <a:xfrm>
          <a:off x="0" y="0"/>
          <a:ext cx="0" cy="0"/>
          <a:chOff x="0" y="0"/>
          <a:chExt cx="0" cy="0"/>
        </a:xfrm>
      </p:grpSpPr>
      <p:sp>
        <p:nvSpPr>
          <p:cNvPr id="89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891"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892"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893"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894" name="內文層級一…"/>
          <p:cNvSpPr txBox="1">
            <a:spLocks noGrp="1"/>
          </p:cNvSpPr>
          <p:nvPr>
            <p:ph type="body" idx="1"/>
          </p:nvPr>
        </p:nvSpPr>
        <p:spPr>
          <a:xfrm>
            <a:off x="609600" y="981075"/>
            <a:ext cx="10972800" cy="5145088"/>
          </a:xfrm>
          <a:prstGeom prst="rect">
            <a:avLst/>
          </a:prstGeom>
        </p:spPr>
        <p:txBody>
          <a:bodyPr/>
          <a:lstStyle>
            <a:lvl1pPr>
              <a:spcBef>
                <a:spcPts val="500"/>
              </a:spcBef>
              <a:buClr>
                <a:srgbClr val="0070C0"/>
              </a:buClr>
              <a:buChar char="■"/>
              <a:defRPr sz="2400" b="1">
                <a:solidFill>
                  <a:srgbClr val="0070C0"/>
                </a:solidFill>
                <a:latin typeface="+mn-lt"/>
                <a:ea typeface="+mn-ea"/>
                <a:cs typeface="+mn-cs"/>
                <a:sym typeface="Calibri"/>
              </a:defRPr>
            </a:lvl1pPr>
            <a:lvl2pPr marL="800100" indent="-342900">
              <a:spcBef>
                <a:spcPts val="500"/>
              </a:spcBef>
              <a:buClr>
                <a:srgbClr val="0070C0"/>
              </a:buClr>
              <a:buChar char="−"/>
              <a:defRPr sz="2400" b="1">
                <a:solidFill>
                  <a:srgbClr val="0070C0"/>
                </a:solidFill>
                <a:latin typeface="+mn-lt"/>
                <a:ea typeface="+mn-ea"/>
                <a:cs typeface="+mn-cs"/>
                <a:sym typeface="Calibri"/>
              </a:defRPr>
            </a:lvl2pPr>
            <a:lvl3pPr>
              <a:spcBef>
                <a:spcPts val="500"/>
              </a:spcBef>
              <a:buClr>
                <a:srgbClr val="0070C0"/>
              </a:buClr>
              <a:defRPr sz="2400" b="1">
                <a:solidFill>
                  <a:srgbClr val="0070C0"/>
                </a:solidFill>
                <a:latin typeface="+mn-lt"/>
                <a:ea typeface="+mn-ea"/>
                <a:cs typeface="+mn-cs"/>
                <a:sym typeface="Calibri"/>
              </a:defRPr>
            </a:lvl3pPr>
            <a:lvl4pPr marL="1714500" indent="-342900">
              <a:spcBef>
                <a:spcPts val="500"/>
              </a:spcBef>
              <a:buClr>
                <a:srgbClr val="0070C0"/>
              </a:buClr>
              <a:buChar char="✓"/>
              <a:defRPr sz="2400" b="1">
                <a:solidFill>
                  <a:srgbClr val="0070C0"/>
                </a:solidFill>
                <a:latin typeface="+mn-lt"/>
                <a:ea typeface="+mn-ea"/>
                <a:cs typeface="+mn-cs"/>
                <a:sym typeface="Calibri"/>
              </a:defRPr>
            </a:lvl4pPr>
            <a:lvl5pPr marL="2103120" indent="-274320">
              <a:spcBef>
                <a:spcPts val="500"/>
              </a:spcBef>
              <a:buClr>
                <a:srgbClr val="0070C0"/>
              </a:buClr>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895"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9.xml><?xml version="1.0" encoding="utf-8"?>
<p:sldLayout xmlns:a="http://schemas.openxmlformats.org/drawingml/2006/main" xmlns:r="http://schemas.openxmlformats.org/officeDocument/2006/relationships" xmlns:p="http://schemas.openxmlformats.org/presentationml/2006/main" showMasterSp="0" type="tx">
  <p:cSld name="只有標題">
    <p:spTree>
      <p:nvGrpSpPr>
        <p:cNvPr id="1" name=""/>
        <p:cNvGrpSpPr/>
        <p:nvPr/>
      </p:nvGrpSpPr>
      <p:grpSpPr>
        <a:xfrm>
          <a:off x="0" y="0"/>
          <a:ext cx="0" cy="0"/>
          <a:chOff x="0" y="0"/>
          <a:chExt cx="0" cy="0"/>
        </a:xfrm>
      </p:grpSpPr>
      <p:sp>
        <p:nvSpPr>
          <p:cNvPr id="902"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03"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04"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05"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06"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x">
  <p:cSld name="區段標題">
    <p:spTree>
      <p:nvGrpSpPr>
        <p:cNvPr id="1" name=""/>
        <p:cNvGrpSpPr/>
        <p:nvPr/>
      </p:nvGrpSpPr>
      <p:grpSpPr>
        <a:xfrm>
          <a:off x="0" y="0"/>
          <a:ext cx="0" cy="0"/>
          <a:chOff x="0" y="0"/>
          <a:chExt cx="0" cy="0"/>
        </a:xfrm>
      </p:grpSpPr>
      <p:sp>
        <p:nvSpPr>
          <p:cNvPr id="79"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80"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81"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82"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83" name="大標題文字"/>
          <p:cNvSpPr txBox="1">
            <a:spLocks noGrp="1"/>
          </p:cNvSpPr>
          <p:nvPr>
            <p:ph type="title"/>
          </p:nvPr>
        </p:nvSpPr>
        <p:spPr>
          <a:xfrm>
            <a:off x="963084" y="4406901"/>
            <a:ext cx="10363201" cy="1362083"/>
          </a:xfrm>
          <a:prstGeom prst="rect">
            <a:avLst/>
          </a:prstGeom>
        </p:spPr>
        <p:txBody>
          <a:bodyPr/>
          <a:lstStyle>
            <a:lvl1pPr>
              <a:defRPr sz="4000" b="1" cap="all"/>
            </a:lvl1pPr>
          </a:lstStyle>
          <a:p>
            <a:r>
              <a:t>大標題文字</a:t>
            </a:r>
          </a:p>
        </p:txBody>
      </p:sp>
      <p:sp>
        <p:nvSpPr>
          <p:cNvPr id="84" name="內文層級一…"/>
          <p:cNvSpPr txBox="1">
            <a:spLocks noGrp="1"/>
          </p:cNvSpPr>
          <p:nvPr>
            <p:ph type="body" sz="quarter" idx="1"/>
          </p:nvPr>
        </p:nvSpPr>
        <p:spPr>
          <a:xfrm>
            <a:off x="963084" y="2906713"/>
            <a:ext cx="10363201" cy="1500195"/>
          </a:xfrm>
          <a:prstGeom prst="rect">
            <a:avLst/>
          </a:prstGeom>
        </p:spPr>
        <p:txBody>
          <a:bodyPr anchor="b"/>
          <a:lstStyle>
            <a:lvl1pPr marL="0" indent="0">
              <a:spcBef>
                <a:spcPts val="400"/>
              </a:spcBef>
              <a:buSzTx/>
              <a:buNone/>
              <a:defRPr sz="2000">
                <a:solidFill>
                  <a:srgbClr val="888888"/>
                </a:solidFill>
              </a:defRPr>
            </a:lvl1pPr>
            <a:lvl2pPr marL="0" indent="0">
              <a:spcBef>
                <a:spcPts val="400"/>
              </a:spcBef>
              <a:buSzTx/>
              <a:buNone/>
              <a:defRPr sz="2000">
                <a:solidFill>
                  <a:srgbClr val="888888"/>
                </a:solidFill>
              </a:defRPr>
            </a:lvl2pPr>
            <a:lvl3pPr marL="0" indent="0">
              <a:spcBef>
                <a:spcPts val="400"/>
              </a:spcBef>
              <a:buSzTx/>
              <a:buNone/>
              <a:defRPr sz="2000">
                <a:solidFill>
                  <a:srgbClr val="888888"/>
                </a:solidFill>
              </a:defRPr>
            </a:lvl3pPr>
            <a:lvl4pPr marL="0" indent="0">
              <a:spcBef>
                <a:spcPts val="400"/>
              </a:spcBef>
              <a:buSzTx/>
              <a:buNone/>
              <a:defRPr sz="2000">
                <a:solidFill>
                  <a:srgbClr val="888888"/>
                </a:solidFill>
              </a:defRPr>
            </a:lvl4pPr>
            <a:lvl5pPr marL="0" indent="0">
              <a:spcBef>
                <a:spcPts val="400"/>
              </a:spcBef>
              <a:buSzTx/>
              <a:buNone/>
              <a:defRPr sz="2000">
                <a:solidFill>
                  <a:srgbClr val="888888"/>
                </a:solidFill>
              </a:defRPr>
            </a:lvl5pPr>
          </a:lstStyle>
          <a:p>
            <a:r>
              <a:t>內文層級一</a:t>
            </a:r>
          </a:p>
          <a:p>
            <a:pPr lvl="1"/>
            <a:r>
              <a:t>內文層級二</a:t>
            </a:r>
          </a:p>
          <a:p>
            <a:pPr lvl="2"/>
            <a:r>
              <a:t>內文層級三</a:t>
            </a:r>
          </a:p>
          <a:p>
            <a:pPr lvl="3"/>
            <a:r>
              <a:t>內文層級四</a:t>
            </a:r>
          </a:p>
          <a:p>
            <a:pPr lvl="4"/>
            <a:r>
              <a:t>內文層級五</a:t>
            </a:r>
          </a:p>
        </p:txBody>
      </p:sp>
      <p:sp>
        <p:nvSpPr>
          <p:cNvPr id="85"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0.xml><?xml version="1.0" encoding="utf-8"?>
<p:sldLayout xmlns:a="http://schemas.openxmlformats.org/drawingml/2006/main" xmlns:r="http://schemas.openxmlformats.org/officeDocument/2006/relationships" xmlns:p="http://schemas.openxmlformats.org/presentationml/2006/main" showMasterSp="0" type="tx">
  <p:cSld name="標題及表格">
    <p:spTree>
      <p:nvGrpSpPr>
        <p:cNvPr id="1" name=""/>
        <p:cNvGrpSpPr/>
        <p:nvPr/>
      </p:nvGrpSpPr>
      <p:grpSpPr>
        <a:xfrm>
          <a:off x="0" y="0"/>
          <a:ext cx="0" cy="0"/>
          <a:chOff x="0" y="0"/>
          <a:chExt cx="0" cy="0"/>
        </a:xfrm>
      </p:grpSpPr>
      <p:sp>
        <p:nvSpPr>
          <p:cNvPr id="913"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14"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15"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16"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17"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1.xml><?xml version="1.0" encoding="utf-8"?>
<p:sldLayout xmlns:a="http://schemas.openxmlformats.org/drawingml/2006/main" xmlns:r="http://schemas.openxmlformats.org/officeDocument/2006/relationships" xmlns:p="http://schemas.openxmlformats.org/presentationml/2006/main" showMasterSp="0" type="tx">
  <p:cSld name="標題，文字及兩項物件">
    <p:spTree>
      <p:nvGrpSpPr>
        <p:cNvPr id="1" name=""/>
        <p:cNvGrpSpPr/>
        <p:nvPr/>
      </p:nvGrpSpPr>
      <p:grpSpPr>
        <a:xfrm>
          <a:off x="0" y="0"/>
          <a:ext cx="0" cy="0"/>
          <a:chOff x="0" y="0"/>
          <a:chExt cx="0" cy="0"/>
        </a:xfrm>
      </p:grpSpPr>
      <p:sp>
        <p:nvSpPr>
          <p:cNvPr id="924"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25"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26"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27"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28" name="內文層級一…"/>
          <p:cNvSpPr txBox="1">
            <a:spLocks noGrp="1"/>
          </p:cNvSpPr>
          <p:nvPr>
            <p:ph type="body" sz="half" idx="1"/>
          </p:nvPr>
        </p:nvSpPr>
        <p:spPr>
          <a:xfrm>
            <a:off x="609604" y="981075"/>
            <a:ext cx="5392617" cy="5145088"/>
          </a:xfrm>
          <a:prstGeom prst="rect">
            <a:avLst/>
          </a:prstGeom>
        </p:spPr>
        <p:txBody>
          <a:bodyPr/>
          <a:lstStyle>
            <a:lvl1pPr>
              <a:spcBef>
                <a:spcPts val="500"/>
              </a:spcBef>
              <a:buClr>
                <a:srgbClr val="FF0066"/>
              </a:buClr>
              <a:buFont typeface="Calibri"/>
              <a:buChar char="➢"/>
              <a:defRPr sz="2400" b="1">
                <a:solidFill>
                  <a:srgbClr val="0070C0"/>
                </a:solidFill>
                <a:latin typeface="+mn-lt"/>
                <a:ea typeface="+mn-ea"/>
                <a:cs typeface="+mn-cs"/>
                <a:sym typeface="Calibri"/>
              </a:defRPr>
            </a:lvl1pPr>
            <a:lvl2pPr marL="684212" indent="-342900">
              <a:spcBef>
                <a:spcPts val="500"/>
              </a:spcBef>
              <a:buClr>
                <a:srgbClr val="FF0066"/>
              </a:buClr>
              <a:buFont typeface="Calibri"/>
              <a:buChar char="✓"/>
              <a:defRPr sz="2400" b="1">
                <a:solidFill>
                  <a:srgbClr val="0070C0"/>
                </a:solidFill>
                <a:latin typeface="+mn-lt"/>
                <a:ea typeface="+mn-ea"/>
                <a:cs typeface="+mn-cs"/>
                <a:sym typeface="Calibri"/>
              </a:defRPr>
            </a:lvl2pPr>
            <a:lvl3pPr>
              <a:spcBef>
                <a:spcPts val="500"/>
              </a:spcBef>
              <a:buClr>
                <a:srgbClr val="FF0066"/>
              </a:buClr>
              <a:buFont typeface="Calibri"/>
              <a:defRPr sz="2400" b="1">
                <a:solidFill>
                  <a:srgbClr val="0070C0"/>
                </a:solidFill>
                <a:latin typeface="+mn-lt"/>
                <a:ea typeface="+mn-ea"/>
                <a:cs typeface="+mn-cs"/>
                <a:sym typeface="Calibri"/>
              </a:defRPr>
            </a:lvl3pPr>
            <a:lvl4pPr marL="1714500" indent="-342900">
              <a:spcBef>
                <a:spcPts val="500"/>
              </a:spcBef>
              <a:buClr>
                <a:srgbClr val="FF0066"/>
              </a:buClr>
              <a:buFont typeface="Calibri"/>
              <a:buChar char="p"/>
              <a:defRPr sz="2400" b="1">
                <a:solidFill>
                  <a:srgbClr val="0070C0"/>
                </a:solidFill>
                <a:latin typeface="+mn-lt"/>
                <a:ea typeface="+mn-ea"/>
                <a:cs typeface="+mn-cs"/>
                <a:sym typeface="Calibri"/>
              </a:defRPr>
            </a:lvl4pPr>
            <a:lvl5pPr marL="2103120" indent="-274320">
              <a:spcBef>
                <a:spcPts val="500"/>
              </a:spcBef>
              <a:buClr>
                <a:srgbClr val="FF0066"/>
              </a:buClr>
              <a:buFont typeface="Calibri"/>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29"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2.xml><?xml version="1.0" encoding="utf-8"?>
<p:sldLayout xmlns:a="http://schemas.openxmlformats.org/drawingml/2006/main" xmlns:r="http://schemas.openxmlformats.org/officeDocument/2006/relationships" xmlns:p="http://schemas.openxmlformats.org/presentationml/2006/main" showMasterSp="0" type="tx">
  <p:cSld name="標題投影片">
    <p:spTree>
      <p:nvGrpSpPr>
        <p:cNvPr id="1" name=""/>
        <p:cNvGrpSpPr/>
        <p:nvPr/>
      </p:nvGrpSpPr>
      <p:grpSpPr>
        <a:xfrm>
          <a:off x="0" y="0"/>
          <a:ext cx="0" cy="0"/>
          <a:chOff x="0" y="0"/>
          <a:chExt cx="0" cy="0"/>
        </a:xfrm>
      </p:grpSpPr>
      <p:sp>
        <p:nvSpPr>
          <p:cNvPr id="936"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37"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38"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39" name="大標題文字"/>
          <p:cNvSpPr txBox="1">
            <a:spLocks noGrp="1"/>
          </p:cNvSpPr>
          <p:nvPr>
            <p:ph type="title"/>
          </p:nvPr>
        </p:nvSpPr>
        <p:spPr>
          <a:xfrm>
            <a:off x="914400" y="2130591"/>
            <a:ext cx="10363200" cy="1470033"/>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40"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b="1">
                <a:solidFill>
                  <a:srgbClr val="0070C0"/>
                </a:solidFill>
                <a:latin typeface="+mn-lt"/>
                <a:ea typeface="+mn-ea"/>
                <a:cs typeface="+mn-cs"/>
                <a:sym typeface="Calibri"/>
              </a:defRPr>
            </a:lvl1pPr>
            <a:lvl2pPr marL="0" indent="0" algn="ctr">
              <a:spcBef>
                <a:spcPts val="500"/>
              </a:spcBef>
              <a:buSzTx/>
              <a:buNone/>
              <a:defRPr sz="2400" b="1">
                <a:solidFill>
                  <a:srgbClr val="0070C0"/>
                </a:solidFill>
                <a:latin typeface="+mn-lt"/>
                <a:ea typeface="+mn-ea"/>
                <a:cs typeface="+mn-cs"/>
                <a:sym typeface="Calibri"/>
              </a:defRPr>
            </a:lvl2pPr>
            <a:lvl3pPr marL="0" indent="0" algn="ctr">
              <a:spcBef>
                <a:spcPts val="500"/>
              </a:spcBef>
              <a:buSzTx/>
              <a:buNone/>
              <a:defRPr sz="2400" b="1">
                <a:solidFill>
                  <a:srgbClr val="0070C0"/>
                </a:solidFill>
                <a:latin typeface="+mn-lt"/>
                <a:ea typeface="+mn-ea"/>
                <a:cs typeface="+mn-cs"/>
                <a:sym typeface="Calibri"/>
              </a:defRPr>
            </a:lvl3pPr>
            <a:lvl4pPr marL="0" indent="0" algn="ctr">
              <a:spcBef>
                <a:spcPts val="500"/>
              </a:spcBef>
              <a:buSzTx/>
              <a:buNone/>
              <a:defRPr sz="2400" b="1">
                <a:solidFill>
                  <a:srgbClr val="0070C0"/>
                </a:solidFill>
                <a:latin typeface="+mn-lt"/>
                <a:ea typeface="+mn-ea"/>
                <a:cs typeface="+mn-cs"/>
                <a:sym typeface="Calibri"/>
              </a:defRPr>
            </a:lvl4pPr>
            <a:lvl5pPr marL="0" indent="0" algn="ctr">
              <a:spcBef>
                <a:spcPts val="500"/>
              </a:spcBef>
              <a:buSzTx/>
              <a:buNone/>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41"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3.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948"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49"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50"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51" name="大標題文字"/>
          <p:cNvSpPr txBox="1">
            <a:spLocks noGrp="1"/>
          </p:cNvSpPr>
          <p:nvPr>
            <p:ph type="title"/>
          </p:nvPr>
        </p:nvSpPr>
        <p:spPr>
          <a:xfrm>
            <a:off x="609600" y="166"/>
            <a:ext cx="10972800" cy="765177"/>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52" name="內文層級一…"/>
          <p:cNvSpPr txBox="1">
            <a:spLocks noGrp="1"/>
          </p:cNvSpPr>
          <p:nvPr>
            <p:ph type="body" sz="half" idx="1"/>
          </p:nvPr>
        </p:nvSpPr>
        <p:spPr>
          <a:xfrm>
            <a:off x="609604" y="981075"/>
            <a:ext cx="5392617" cy="5145088"/>
          </a:xfrm>
          <a:prstGeom prst="rect">
            <a:avLst/>
          </a:prstGeom>
        </p:spPr>
        <p:txBody>
          <a:bodyPr/>
          <a:lstStyle>
            <a:lvl1pPr>
              <a:spcBef>
                <a:spcPts val="600"/>
              </a:spcBef>
              <a:buClr>
                <a:srgbClr val="FF0066"/>
              </a:buClr>
              <a:buFont typeface="Calibri"/>
              <a:buChar char="➢"/>
              <a:defRPr sz="2800" b="1">
                <a:solidFill>
                  <a:srgbClr val="0070C0"/>
                </a:solidFill>
                <a:latin typeface="+mn-lt"/>
                <a:ea typeface="+mn-ea"/>
                <a:cs typeface="+mn-cs"/>
                <a:sym typeface="Calibri"/>
              </a:defRPr>
            </a:lvl1pPr>
            <a:lvl2pPr marL="674687" indent="-333375">
              <a:spcBef>
                <a:spcPts val="600"/>
              </a:spcBef>
              <a:buClr>
                <a:srgbClr val="FF0066"/>
              </a:buClr>
              <a:buFont typeface="Calibri"/>
              <a:buChar char="✓"/>
              <a:defRPr sz="2800" b="1">
                <a:solidFill>
                  <a:srgbClr val="0070C0"/>
                </a:solidFill>
                <a:latin typeface="+mn-lt"/>
                <a:ea typeface="+mn-ea"/>
                <a:cs typeface="+mn-cs"/>
                <a:sym typeface="Calibri"/>
              </a:defRPr>
            </a:lvl2pPr>
            <a:lvl3pPr marL="1234438" indent="-320038">
              <a:spcBef>
                <a:spcPts val="600"/>
              </a:spcBef>
              <a:buClr>
                <a:srgbClr val="FF0066"/>
              </a:buClr>
              <a:buFont typeface="Calibri"/>
              <a:defRPr sz="2800" b="1">
                <a:solidFill>
                  <a:srgbClr val="0070C0"/>
                </a:solidFill>
                <a:latin typeface="+mn-lt"/>
                <a:ea typeface="+mn-ea"/>
                <a:cs typeface="+mn-cs"/>
                <a:sym typeface="Calibri"/>
              </a:defRPr>
            </a:lvl3pPr>
            <a:lvl4pPr marL="1727200" indent="-355600">
              <a:spcBef>
                <a:spcPts val="600"/>
              </a:spcBef>
              <a:buClr>
                <a:srgbClr val="FF0066"/>
              </a:buClr>
              <a:buFont typeface="Calibri"/>
              <a:buChar char="p"/>
              <a:defRPr sz="2800" b="1">
                <a:solidFill>
                  <a:srgbClr val="0070C0"/>
                </a:solidFill>
                <a:latin typeface="+mn-lt"/>
                <a:ea typeface="+mn-ea"/>
                <a:cs typeface="+mn-cs"/>
                <a:sym typeface="Calibri"/>
              </a:defRPr>
            </a:lvl4pPr>
            <a:lvl5pPr marL="2184400" indent="-355600">
              <a:spcBef>
                <a:spcPts val="600"/>
              </a:spcBef>
              <a:buClr>
                <a:srgbClr val="FF0066"/>
              </a:buClr>
              <a:buFont typeface="Calibri"/>
              <a:buChar char="➢"/>
              <a:defRPr sz="28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53"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tx">
  <p:cSld name="物件">
    <p:spTree>
      <p:nvGrpSpPr>
        <p:cNvPr id="1" name=""/>
        <p:cNvGrpSpPr/>
        <p:nvPr/>
      </p:nvGrpSpPr>
      <p:grpSpPr>
        <a:xfrm>
          <a:off x="0" y="0"/>
          <a:ext cx="0" cy="0"/>
          <a:chOff x="0" y="0"/>
          <a:chExt cx="0" cy="0"/>
        </a:xfrm>
      </p:grpSpPr>
      <p:sp>
        <p:nvSpPr>
          <p:cNvPr id="96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61"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62"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63" name="內文層級一…"/>
          <p:cNvSpPr txBox="1">
            <a:spLocks noGrp="1"/>
          </p:cNvSpPr>
          <p:nvPr>
            <p:ph type="body" idx="1"/>
          </p:nvPr>
        </p:nvSpPr>
        <p:spPr>
          <a:xfrm>
            <a:off x="609600" y="166"/>
            <a:ext cx="10972800" cy="6126163"/>
          </a:xfrm>
          <a:prstGeom prst="rect">
            <a:avLst/>
          </a:prstGeom>
        </p:spPr>
        <p:txBody>
          <a:bodyPr/>
          <a:lstStyle>
            <a:lvl1pPr>
              <a:spcBef>
                <a:spcPts val="500"/>
              </a:spcBef>
              <a:buClr>
                <a:srgbClr val="FF0066"/>
              </a:buClr>
              <a:buFont typeface="Calibri"/>
              <a:buChar char="➢"/>
              <a:defRPr sz="2400" b="1">
                <a:solidFill>
                  <a:srgbClr val="0070C0"/>
                </a:solidFill>
                <a:latin typeface="+mn-lt"/>
                <a:ea typeface="+mn-ea"/>
                <a:cs typeface="+mn-cs"/>
                <a:sym typeface="Calibri"/>
              </a:defRPr>
            </a:lvl1pPr>
            <a:lvl2pPr marL="684212" indent="-342900">
              <a:spcBef>
                <a:spcPts val="500"/>
              </a:spcBef>
              <a:buClr>
                <a:srgbClr val="FF0066"/>
              </a:buClr>
              <a:buFont typeface="Calibri"/>
              <a:buChar char="✓"/>
              <a:defRPr sz="2400" b="1">
                <a:solidFill>
                  <a:srgbClr val="0070C0"/>
                </a:solidFill>
                <a:latin typeface="+mn-lt"/>
                <a:ea typeface="+mn-ea"/>
                <a:cs typeface="+mn-cs"/>
                <a:sym typeface="Calibri"/>
              </a:defRPr>
            </a:lvl2pPr>
            <a:lvl3pPr>
              <a:spcBef>
                <a:spcPts val="500"/>
              </a:spcBef>
              <a:buClr>
                <a:srgbClr val="FF0066"/>
              </a:buClr>
              <a:buFont typeface="Calibri"/>
              <a:defRPr sz="2400" b="1">
                <a:solidFill>
                  <a:srgbClr val="0070C0"/>
                </a:solidFill>
                <a:latin typeface="+mn-lt"/>
                <a:ea typeface="+mn-ea"/>
                <a:cs typeface="+mn-cs"/>
                <a:sym typeface="Calibri"/>
              </a:defRPr>
            </a:lvl3pPr>
            <a:lvl4pPr marL="1714500" indent="-342900">
              <a:spcBef>
                <a:spcPts val="500"/>
              </a:spcBef>
              <a:buClr>
                <a:srgbClr val="FF0066"/>
              </a:buClr>
              <a:buFont typeface="Calibri"/>
              <a:buChar char="p"/>
              <a:defRPr sz="2400" b="1">
                <a:solidFill>
                  <a:srgbClr val="0070C0"/>
                </a:solidFill>
                <a:latin typeface="+mn-lt"/>
                <a:ea typeface="+mn-ea"/>
                <a:cs typeface="+mn-cs"/>
                <a:sym typeface="Calibri"/>
              </a:defRPr>
            </a:lvl4pPr>
            <a:lvl5pPr marL="2103120" indent="-274320">
              <a:spcBef>
                <a:spcPts val="500"/>
              </a:spcBef>
              <a:buClr>
                <a:srgbClr val="FF0066"/>
              </a:buClr>
              <a:buFont typeface="Calibri"/>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64"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5.xml><?xml version="1.0" encoding="utf-8"?>
<p:sldLayout xmlns:a="http://schemas.openxmlformats.org/drawingml/2006/main" xmlns:r="http://schemas.openxmlformats.org/officeDocument/2006/relationships" xmlns:p="http://schemas.openxmlformats.org/presentationml/2006/main" showMasterSp="0" type="tx">
  <p:cSld name="15_標題及物件">
    <p:spTree>
      <p:nvGrpSpPr>
        <p:cNvPr id="1" name=""/>
        <p:cNvGrpSpPr/>
        <p:nvPr/>
      </p:nvGrpSpPr>
      <p:grpSpPr>
        <a:xfrm>
          <a:off x="0" y="0"/>
          <a:ext cx="0" cy="0"/>
          <a:chOff x="0" y="0"/>
          <a:chExt cx="0" cy="0"/>
        </a:xfrm>
      </p:grpSpPr>
      <p:sp>
        <p:nvSpPr>
          <p:cNvPr id="971"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72"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73"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74" name="大標題文字"/>
          <p:cNvSpPr txBox="1">
            <a:spLocks noGrp="1"/>
          </p:cNvSpPr>
          <p:nvPr>
            <p:ph type="title"/>
          </p:nvPr>
        </p:nvSpPr>
        <p:spPr>
          <a:xfrm>
            <a:off x="0" y="208799"/>
            <a:ext cx="12192000" cy="1008004"/>
          </a:xfrm>
          <a:prstGeom prst="rect">
            <a:avLst/>
          </a:prstGeom>
        </p:spPr>
        <p:txBody>
          <a:bodyPr anchor="ctr"/>
          <a:lstStyle>
            <a:lvl1pPr algn="ctr">
              <a:defRPr sz="3200" b="1">
                <a:solidFill>
                  <a:srgbClr val="000099"/>
                </a:solidFill>
                <a:effectLst>
                  <a:outerShdw blurRad="38100" dist="38100" dir="2700000" rotWithShape="0">
                    <a:srgbClr val="C0C0C0"/>
                  </a:outerShdw>
                </a:effectLst>
              </a:defRPr>
            </a:lvl1pPr>
          </a:lstStyle>
          <a:p>
            <a:r>
              <a:t>大標題文字</a:t>
            </a:r>
          </a:p>
        </p:txBody>
      </p:sp>
      <p:sp>
        <p:nvSpPr>
          <p:cNvPr id="975" name="內文層級一…"/>
          <p:cNvSpPr txBox="1">
            <a:spLocks noGrp="1"/>
          </p:cNvSpPr>
          <p:nvPr>
            <p:ph type="body" idx="1"/>
          </p:nvPr>
        </p:nvSpPr>
        <p:spPr>
          <a:xfrm>
            <a:off x="609600" y="858413"/>
            <a:ext cx="10972800" cy="5267755"/>
          </a:xfrm>
          <a:prstGeom prst="rect">
            <a:avLst/>
          </a:prstGeom>
        </p:spPr>
        <p:txBody>
          <a:bodyPr/>
          <a:lstStyle>
            <a:lvl1pPr>
              <a:spcBef>
                <a:spcPts val="500"/>
              </a:spcBef>
              <a:buClr>
                <a:srgbClr val="FF0066"/>
              </a:buClr>
              <a:buFont typeface="Calibri"/>
              <a:buChar char="➢"/>
              <a:defRPr sz="2400" b="1">
                <a:solidFill>
                  <a:srgbClr val="0070C0"/>
                </a:solidFill>
                <a:latin typeface="+mn-lt"/>
                <a:ea typeface="+mn-ea"/>
                <a:cs typeface="+mn-cs"/>
                <a:sym typeface="Calibri"/>
              </a:defRPr>
            </a:lvl1pPr>
            <a:lvl2pPr marL="684212" indent="-342900">
              <a:spcBef>
                <a:spcPts val="500"/>
              </a:spcBef>
              <a:buClr>
                <a:srgbClr val="FF0066"/>
              </a:buClr>
              <a:buFont typeface="Calibri"/>
              <a:buChar char="✓"/>
              <a:defRPr sz="2400" b="1">
                <a:solidFill>
                  <a:srgbClr val="0070C0"/>
                </a:solidFill>
                <a:latin typeface="+mn-lt"/>
                <a:ea typeface="+mn-ea"/>
                <a:cs typeface="+mn-cs"/>
                <a:sym typeface="Calibri"/>
              </a:defRPr>
            </a:lvl2pPr>
            <a:lvl3pPr>
              <a:spcBef>
                <a:spcPts val="500"/>
              </a:spcBef>
              <a:buClr>
                <a:srgbClr val="FF0066"/>
              </a:buClr>
              <a:buFont typeface="Calibri"/>
              <a:defRPr sz="2400" b="1">
                <a:solidFill>
                  <a:srgbClr val="0070C0"/>
                </a:solidFill>
                <a:latin typeface="+mn-lt"/>
                <a:ea typeface="+mn-ea"/>
                <a:cs typeface="+mn-cs"/>
                <a:sym typeface="Calibri"/>
              </a:defRPr>
            </a:lvl3pPr>
            <a:lvl4pPr marL="1714500" indent="-342900">
              <a:spcBef>
                <a:spcPts val="500"/>
              </a:spcBef>
              <a:buClr>
                <a:srgbClr val="FF0066"/>
              </a:buClr>
              <a:buFont typeface="Calibri"/>
              <a:buChar char="p"/>
              <a:defRPr sz="2400" b="1">
                <a:solidFill>
                  <a:srgbClr val="0070C0"/>
                </a:solidFill>
                <a:latin typeface="+mn-lt"/>
                <a:ea typeface="+mn-ea"/>
                <a:cs typeface="+mn-cs"/>
                <a:sym typeface="Calibri"/>
              </a:defRPr>
            </a:lvl4pPr>
            <a:lvl5pPr marL="2103120" indent="-274320">
              <a:spcBef>
                <a:spcPts val="500"/>
              </a:spcBef>
              <a:buClr>
                <a:srgbClr val="FF0066"/>
              </a:buClr>
              <a:buFont typeface="Calibri"/>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76" name="文字版面配置區 8"/>
          <p:cNvSpPr>
            <a:spLocks noGrp="1"/>
          </p:cNvSpPr>
          <p:nvPr>
            <p:ph type="body" sz="quarter" idx="21"/>
          </p:nvPr>
        </p:nvSpPr>
        <p:spPr>
          <a:xfrm>
            <a:off x="96000" y="6650297"/>
            <a:ext cx="4415965" cy="188649"/>
          </a:xfrm>
          <a:prstGeom prst="rect">
            <a:avLst/>
          </a:prstGeom>
        </p:spPr>
        <p:txBody>
          <a:bodyPr lIns="0" tIns="0" rIns="0" bIns="0" anchor="ctr"/>
          <a:lstStyle/>
          <a:p>
            <a:pPr marL="147447" indent="-147447" defTabSz="393192">
              <a:spcBef>
                <a:spcPts val="300"/>
              </a:spcBef>
              <a:defRPr sz="1376"/>
            </a:pPr>
            <a:endParaRPr/>
          </a:p>
        </p:txBody>
      </p:sp>
      <p:sp>
        <p:nvSpPr>
          <p:cNvPr id="977"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6.xml><?xml version="1.0" encoding="utf-8"?>
<p:sldLayout xmlns:a="http://schemas.openxmlformats.org/drawingml/2006/main" xmlns:r="http://schemas.openxmlformats.org/officeDocument/2006/relationships" xmlns:p="http://schemas.openxmlformats.org/presentationml/2006/main" showMasterSp="0" type="tx">
  <p:cSld name="1_標題投影片">
    <p:spTree>
      <p:nvGrpSpPr>
        <p:cNvPr id="1" name=""/>
        <p:cNvGrpSpPr/>
        <p:nvPr/>
      </p:nvGrpSpPr>
      <p:grpSpPr>
        <a:xfrm>
          <a:off x="0" y="0"/>
          <a:ext cx="0" cy="0"/>
          <a:chOff x="0" y="0"/>
          <a:chExt cx="0" cy="0"/>
        </a:xfrm>
      </p:grpSpPr>
      <p:sp>
        <p:nvSpPr>
          <p:cNvPr id="984"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85"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86"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87" name="大標題文字"/>
          <p:cNvSpPr txBox="1">
            <a:spLocks noGrp="1"/>
          </p:cNvSpPr>
          <p:nvPr>
            <p:ph type="title"/>
          </p:nvPr>
        </p:nvSpPr>
        <p:spPr>
          <a:xfrm>
            <a:off x="914400" y="2130567"/>
            <a:ext cx="10363200" cy="1470033"/>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988" name="內文層級一…"/>
          <p:cNvSpPr txBox="1">
            <a:spLocks noGrp="1"/>
          </p:cNvSpPr>
          <p:nvPr>
            <p:ph type="body" sz="quarter" idx="1"/>
          </p:nvPr>
        </p:nvSpPr>
        <p:spPr>
          <a:xfrm>
            <a:off x="1828800" y="3886200"/>
            <a:ext cx="8534400" cy="1752600"/>
          </a:xfrm>
          <a:prstGeom prst="rect">
            <a:avLst/>
          </a:prstGeom>
        </p:spPr>
        <p:txBody>
          <a:bodyPr/>
          <a:lstStyle>
            <a:lvl1pPr marL="0" indent="0" algn="ctr">
              <a:spcBef>
                <a:spcPts val="500"/>
              </a:spcBef>
              <a:buSzTx/>
              <a:buNone/>
              <a:defRPr sz="2400" b="1">
                <a:solidFill>
                  <a:srgbClr val="0070C0"/>
                </a:solidFill>
                <a:latin typeface="+mn-lt"/>
                <a:ea typeface="+mn-ea"/>
                <a:cs typeface="+mn-cs"/>
                <a:sym typeface="Calibri"/>
              </a:defRPr>
            </a:lvl1pPr>
            <a:lvl2pPr marL="0" indent="0" algn="ctr">
              <a:spcBef>
                <a:spcPts val="500"/>
              </a:spcBef>
              <a:buSzTx/>
              <a:buNone/>
              <a:defRPr sz="2400" b="1">
                <a:solidFill>
                  <a:srgbClr val="0070C0"/>
                </a:solidFill>
                <a:latin typeface="+mn-lt"/>
                <a:ea typeface="+mn-ea"/>
                <a:cs typeface="+mn-cs"/>
                <a:sym typeface="Calibri"/>
              </a:defRPr>
            </a:lvl2pPr>
            <a:lvl3pPr marL="0" indent="0" algn="ctr">
              <a:spcBef>
                <a:spcPts val="500"/>
              </a:spcBef>
              <a:buSzTx/>
              <a:buNone/>
              <a:defRPr sz="2400" b="1">
                <a:solidFill>
                  <a:srgbClr val="0070C0"/>
                </a:solidFill>
                <a:latin typeface="+mn-lt"/>
                <a:ea typeface="+mn-ea"/>
                <a:cs typeface="+mn-cs"/>
                <a:sym typeface="Calibri"/>
              </a:defRPr>
            </a:lvl3pPr>
            <a:lvl4pPr marL="0" indent="0" algn="ctr">
              <a:spcBef>
                <a:spcPts val="500"/>
              </a:spcBef>
              <a:buSzTx/>
              <a:buNone/>
              <a:defRPr sz="2400" b="1">
                <a:solidFill>
                  <a:srgbClr val="0070C0"/>
                </a:solidFill>
                <a:latin typeface="+mn-lt"/>
                <a:ea typeface="+mn-ea"/>
                <a:cs typeface="+mn-cs"/>
                <a:sym typeface="Calibri"/>
              </a:defRPr>
            </a:lvl4pPr>
            <a:lvl5pPr marL="0" indent="0" algn="ctr">
              <a:spcBef>
                <a:spcPts val="500"/>
              </a:spcBef>
              <a:buSzTx/>
              <a:buNone/>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989"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7.xml><?xml version="1.0" encoding="utf-8"?>
<p:sldLayout xmlns:a="http://schemas.openxmlformats.org/drawingml/2006/main" xmlns:r="http://schemas.openxmlformats.org/officeDocument/2006/relationships" xmlns:p="http://schemas.openxmlformats.org/presentationml/2006/main" showMasterSp="0" type="tx">
  <p:cSld name="1_標題及物件">
    <p:spTree>
      <p:nvGrpSpPr>
        <p:cNvPr id="1" name=""/>
        <p:cNvGrpSpPr/>
        <p:nvPr/>
      </p:nvGrpSpPr>
      <p:grpSpPr>
        <a:xfrm>
          <a:off x="0" y="0"/>
          <a:ext cx="0" cy="0"/>
          <a:chOff x="0" y="0"/>
          <a:chExt cx="0" cy="0"/>
        </a:xfrm>
      </p:grpSpPr>
      <p:sp>
        <p:nvSpPr>
          <p:cNvPr id="996"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997"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998"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999" name="內文層級一…"/>
          <p:cNvSpPr txBox="1">
            <a:spLocks noGrp="1"/>
          </p:cNvSpPr>
          <p:nvPr>
            <p:ph type="body" idx="1"/>
          </p:nvPr>
        </p:nvSpPr>
        <p:spPr>
          <a:xfrm>
            <a:off x="609604" y="1278467"/>
            <a:ext cx="11152717" cy="4919134"/>
          </a:xfrm>
          <a:prstGeom prst="rect">
            <a:avLst/>
          </a:prstGeom>
        </p:spPr>
        <p:txBody>
          <a:bodyPr/>
          <a:lstStyle>
            <a:lvl1pPr>
              <a:spcBef>
                <a:spcPts val="500"/>
              </a:spcBef>
              <a:buClr>
                <a:srgbClr val="FF0066"/>
              </a:buClr>
              <a:buFont typeface="Arial"/>
              <a:buChar char="➢"/>
              <a:defRPr sz="2400" b="1">
                <a:solidFill>
                  <a:srgbClr val="0070C0"/>
                </a:solidFill>
              </a:defRPr>
            </a:lvl1pPr>
            <a:lvl2pPr marL="684212" indent="-342900">
              <a:spcBef>
                <a:spcPts val="500"/>
              </a:spcBef>
              <a:buClr>
                <a:srgbClr val="FF0066"/>
              </a:buClr>
              <a:buFont typeface="Arial"/>
              <a:buChar char="✓"/>
              <a:defRPr sz="2400" b="1">
                <a:solidFill>
                  <a:srgbClr val="0070C0"/>
                </a:solidFill>
              </a:defRPr>
            </a:lvl2pPr>
            <a:lvl3pPr>
              <a:spcBef>
                <a:spcPts val="500"/>
              </a:spcBef>
              <a:buClr>
                <a:srgbClr val="FF0066"/>
              </a:buClr>
              <a:buFont typeface="Arial"/>
              <a:defRPr sz="2400" b="1">
                <a:solidFill>
                  <a:srgbClr val="0070C0"/>
                </a:solidFill>
              </a:defRPr>
            </a:lvl3pPr>
            <a:lvl4pPr marL="1676400" indent="-304800">
              <a:spcBef>
                <a:spcPts val="500"/>
              </a:spcBef>
              <a:buClr>
                <a:srgbClr val="FF0066"/>
              </a:buClr>
              <a:buFont typeface="Arial"/>
              <a:buChar char="p"/>
              <a:defRPr sz="2400" b="1">
                <a:solidFill>
                  <a:srgbClr val="0070C0"/>
                </a:solidFill>
              </a:defRPr>
            </a:lvl4pPr>
            <a:lvl5pPr marL="2171700" indent="-342900">
              <a:spcBef>
                <a:spcPts val="500"/>
              </a:spcBef>
              <a:buClr>
                <a:srgbClr val="FF0066"/>
              </a:buClr>
              <a:buFont typeface="Arial"/>
              <a:buChar char="➢"/>
              <a:defRPr sz="2400" b="1">
                <a:solidFill>
                  <a:srgbClr val="0070C0"/>
                </a:solidFill>
              </a:defRPr>
            </a:lvl5pPr>
          </a:lstStyle>
          <a:p>
            <a:r>
              <a:t>內文層級一</a:t>
            </a:r>
          </a:p>
          <a:p>
            <a:pPr lvl="1"/>
            <a:r>
              <a:t>內文層級二</a:t>
            </a:r>
          </a:p>
          <a:p>
            <a:pPr lvl="2"/>
            <a:r>
              <a:t>內文層級三</a:t>
            </a:r>
          </a:p>
          <a:p>
            <a:pPr lvl="3"/>
            <a:r>
              <a:t>內文層級四</a:t>
            </a:r>
          </a:p>
          <a:p>
            <a:pPr lvl="4"/>
            <a:r>
              <a:t>內文層級五</a:t>
            </a:r>
          </a:p>
        </p:txBody>
      </p:sp>
      <p:sp>
        <p:nvSpPr>
          <p:cNvPr id="1000" name="大標題文字"/>
          <p:cNvSpPr txBox="1">
            <a:spLocks noGrp="1"/>
          </p:cNvSpPr>
          <p:nvPr>
            <p:ph type="title"/>
          </p:nvPr>
        </p:nvSpPr>
        <p:spPr>
          <a:xfrm>
            <a:off x="0" y="405142"/>
            <a:ext cx="12192000" cy="775761"/>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1001"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type="tx">
  <p:cSld name="1_兩項物件">
    <p:spTree>
      <p:nvGrpSpPr>
        <p:cNvPr id="1" name=""/>
        <p:cNvGrpSpPr/>
        <p:nvPr/>
      </p:nvGrpSpPr>
      <p:grpSpPr>
        <a:xfrm>
          <a:off x="0" y="0"/>
          <a:ext cx="0" cy="0"/>
          <a:chOff x="0" y="0"/>
          <a:chExt cx="0" cy="0"/>
        </a:xfrm>
      </p:grpSpPr>
      <p:sp>
        <p:nvSpPr>
          <p:cNvPr id="1008"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1009"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1010"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1011" name="大標題文字"/>
          <p:cNvSpPr txBox="1">
            <a:spLocks noGrp="1"/>
          </p:cNvSpPr>
          <p:nvPr>
            <p:ph type="title"/>
          </p:nvPr>
        </p:nvSpPr>
        <p:spPr>
          <a:xfrm>
            <a:off x="457209" y="308091"/>
            <a:ext cx="11317114" cy="614366"/>
          </a:xfrm>
          <a:prstGeom prst="rect">
            <a:avLst/>
          </a:prstGeom>
        </p:spPr>
        <p:txBody>
          <a:bodyPr anchor="ctr"/>
          <a:lstStyle>
            <a:lvl1pPr algn="ctr">
              <a:defRPr b="1">
                <a:solidFill>
                  <a:srgbClr val="000099"/>
                </a:solidFill>
                <a:effectLst>
                  <a:outerShdw blurRad="38100" dist="38100" dir="2700000" rotWithShape="0">
                    <a:srgbClr val="C0C0C0"/>
                  </a:outerShdw>
                </a:effectLst>
              </a:defRPr>
            </a:lvl1pPr>
          </a:lstStyle>
          <a:p>
            <a:r>
              <a:t>大標題文字</a:t>
            </a:r>
          </a:p>
        </p:txBody>
      </p:sp>
      <p:sp>
        <p:nvSpPr>
          <p:cNvPr id="1012" name="內文層級一…"/>
          <p:cNvSpPr txBox="1">
            <a:spLocks noGrp="1"/>
          </p:cNvSpPr>
          <p:nvPr>
            <p:ph type="body" idx="1"/>
          </p:nvPr>
        </p:nvSpPr>
        <p:spPr>
          <a:xfrm>
            <a:off x="457201" y="1090244"/>
            <a:ext cx="11324492" cy="5249013"/>
          </a:xfrm>
          <a:prstGeom prst="rect">
            <a:avLst/>
          </a:prstGeom>
        </p:spPr>
        <p:txBody>
          <a:bodyPr/>
          <a:lstStyle>
            <a:lvl1pPr marL="273050" indent="-273050">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1pPr>
            <a:lvl2pPr marL="694055" indent="-421005">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2pPr>
            <a:lvl3pPr marL="951548" indent="-327658">
              <a:spcBef>
                <a:spcPts val="500"/>
              </a:spcBef>
              <a:buClr>
                <a:srgbClr val="FF0066"/>
              </a:buClr>
              <a:buFont typeface="Times New Roman"/>
              <a:defRPr sz="2400" b="1">
                <a:solidFill>
                  <a:srgbClr val="0070C0"/>
                </a:solidFill>
                <a:latin typeface="Times New Roman"/>
                <a:ea typeface="Times New Roman"/>
                <a:cs typeface="Times New Roman"/>
                <a:sym typeface="Times New Roman"/>
              </a:defRPr>
            </a:lvl3pPr>
            <a:lvl4pPr marL="1224598" indent="-327658">
              <a:spcBef>
                <a:spcPts val="500"/>
              </a:spcBef>
              <a:buClr>
                <a:srgbClr val="FF0066"/>
              </a:buClr>
              <a:buFont typeface="Times New Roman"/>
              <a:buChar char="p"/>
              <a:defRPr sz="2400" b="1">
                <a:solidFill>
                  <a:srgbClr val="0070C0"/>
                </a:solidFill>
                <a:latin typeface="Times New Roman"/>
                <a:ea typeface="Times New Roman"/>
                <a:cs typeface="Times New Roman"/>
                <a:sym typeface="Times New Roman"/>
              </a:defRPr>
            </a:lvl4pPr>
            <a:lvl5pPr marL="2133600" indent="-304800">
              <a:spcBef>
                <a:spcPts val="500"/>
              </a:spcBef>
              <a:buClr>
                <a:srgbClr val="FF0066"/>
              </a:buClr>
              <a:buFont typeface="Times New Roman"/>
              <a:buChar char="➢"/>
              <a:defRPr sz="2400" b="1">
                <a:solidFill>
                  <a:srgbClr val="0070C0"/>
                </a:solidFill>
                <a:latin typeface="Times New Roman"/>
                <a:ea typeface="Times New Roman"/>
                <a:cs typeface="Times New Roman"/>
                <a:sym typeface="Times New Roman"/>
              </a:defRPr>
            </a:lvl5pPr>
          </a:lstStyle>
          <a:p>
            <a:r>
              <a:t>內文層級一</a:t>
            </a:r>
          </a:p>
          <a:p>
            <a:pPr lvl="1"/>
            <a:r>
              <a:t>內文層級二</a:t>
            </a:r>
          </a:p>
          <a:p>
            <a:pPr lvl="2"/>
            <a:r>
              <a:t>內文層級三</a:t>
            </a:r>
          </a:p>
          <a:p>
            <a:pPr lvl="3"/>
            <a:r>
              <a:t>內文層級四</a:t>
            </a:r>
          </a:p>
          <a:p>
            <a:pPr lvl="4"/>
            <a:r>
              <a:t>內文層級五</a:t>
            </a:r>
          </a:p>
        </p:txBody>
      </p:sp>
      <p:sp>
        <p:nvSpPr>
          <p:cNvPr id="1013"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type="tx">
  <p:cSld name="4_標題及物件">
    <p:spTree>
      <p:nvGrpSpPr>
        <p:cNvPr id="1" name=""/>
        <p:cNvGrpSpPr/>
        <p:nvPr/>
      </p:nvGrpSpPr>
      <p:grpSpPr>
        <a:xfrm>
          <a:off x="0" y="0"/>
          <a:ext cx="0" cy="0"/>
          <a:chOff x="0" y="0"/>
          <a:chExt cx="0" cy="0"/>
        </a:xfrm>
      </p:grpSpPr>
      <p:sp>
        <p:nvSpPr>
          <p:cNvPr id="1020" name="Rectangle 42"/>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Times New Roman"/>
                <a:ea typeface="Times New Roman"/>
                <a:cs typeface="Times New Roman"/>
                <a:sym typeface="Times New Roman"/>
              </a:defRPr>
            </a:pPr>
            <a:endParaRPr/>
          </a:p>
        </p:txBody>
      </p:sp>
      <p:sp>
        <p:nvSpPr>
          <p:cNvPr id="1021" name="Text Box 13"/>
          <p:cNvSpPr txBox="1"/>
          <p:nvPr/>
        </p:nvSpPr>
        <p:spPr>
          <a:xfrm>
            <a:off x="45716" y="6514717"/>
            <a:ext cx="10805101" cy="34842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spAutoFit/>
          </a:bodyPr>
          <a:lstStyle/>
          <a:p>
            <a:pPr>
              <a:defRPr sz="900">
                <a:solidFill>
                  <a:srgbClr val="FFFFFF"/>
                </a:solidFill>
                <a:latin typeface="微軟正黑體"/>
                <a:ea typeface="微軟正黑體"/>
                <a:cs typeface="微軟正黑體"/>
                <a:sym typeface="微軟正黑體"/>
              </a:defRPr>
            </a:pPr>
            <a:r>
              <a:t>工業技術研究院    </a:t>
            </a:r>
            <a:r>
              <a:rPr>
                <a:latin typeface="Times New Roman"/>
                <a:ea typeface="Times New Roman"/>
                <a:cs typeface="Times New Roman"/>
                <a:sym typeface="Times New Roman"/>
              </a:rPr>
              <a:t>│ ITRI  COPYRIGHT</a:t>
            </a:r>
            <a:r>
              <a:rPr sz="1800">
                <a:latin typeface="Times New Roman"/>
                <a:ea typeface="Times New Roman"/>
                <a:cs typeface="Times New Roman"/>
                <a:sym typeface="Times New Roman"/>
              </a:rPr>
              <a:t> </a:t>
            </a:r>
          </a:p>
        </p:txBody>
      </p:sp>
      <p:pic>
        <p:nvPicPr>
          <p:cNvPr id="1022" name="圖片 11" descr="圖片 11"/>
          <p:cNvPicPr>
            <a:picLocks noChangeAspect="1"/>
          </p:cNvPicPr>
          <p:nvPr/>
        </p:nvPicPr>
        <p:blipFill>
          <a:blip r:embed="rId2"/>
          <a:srcRect r="31073"/>
          <a:stretch>
            <a:fillRect/>
          </a:stretch>
        </p:blipFill>
        <p:spPr>
          <a:xfrm>
            <a:off x="16933" y="-7946"/>
            <a:ext cx="1950609" cy="508014"/>
          </a:xfrm>
          <a:prstGeom prst="rect">
            <a:avLst/>
          </a:prstGeom>
          <a:ln w="12700">
            <a:miter lim="400000"/>
          </a:ln>
        </p:spPr>
      </p:pic>
      <p:sp>
        <p:nvSpPr>
          <p:cNvPr id="1023" name="大標題文字"/>
          <p:cNvSpPr txBox="1">
            <a:spLocks noGrp="1"/>
          </p:cNvSpPr>
          <p:nvPr>
            <p:ph type="title"/>
          </p:nvPr>
        </p:nvSpPr>
        <p:spPr>
          <a:xfrm>
            <a:off x="609600" y="-3"/>
            <a:ext cx="10972800" cy="744390"/>
          </a:xfrm>
          <a:prstGeom prst="rect">
            <a:avLst/>
          </a:prstGeom>
        </p:spPr>
        <p:txBody>
          <a:bodyPr anchor="ctr"/>
          <a:lstStyle>
            <a:lvl1pPr algn="ctr">
              <a:defRPr>
                <a:solidFill>
                  <a:srgbClr val="000099"/>
                </a:solidFill>
                <a:latin typeface="+mn-lt"/>
                <a:ea typeface="+mn-ea"/>
                <a:cs typeface="+mn-cs"/>
                <a:sym typeface="Calibri"/>
              </a:defRPr>
            </a:lvl1pPr>
          </a:lstStyle>
          <a:p>
            <a:r>
              <a:t>大標題文字</a:t>
            </a:r>
          </a:p>
        </p:txBody>
      </p:sp>
      <p:pic>
        <p:nvPicPr>
          <p:cNvPr id="1024" name="Picture 60" descr="Picture 60"/>
          <p:cNvPicPr>
            <a:picLocks noChangeAspect="1"/>
          </p:cNvPicPr>
          <p:nvPr/>
        </p:nvPicPr>
        <p:blipFill>
          <a:blip r:embed="rId3"/>
          <a:stretch>
            <a:fillRect/>
          </a:stretch>
        </p:blipFill>
        <p:spPr>
          <a:xfrm>
            <a:off x="8509000" y="3866591"/>
            <a:ext cx="3683000" cy="2747970"/>
          </a:xfrm>
          <a:prstGeom prst="rect">
            <a:avLst/>
          </a:prstGeom>
          <a:ln w="12700">
            <a:miter lim="400000"/>
          </a:ln>
        </p:spPr>
      </p:pic>
      <p:sp>
        <p:nvSpPr>
          <p:cNvPr id="1025" name="內文層級一…"/>
          <p:cNvSpPr txBox="1">
            <a:spLocks noGrp="1"/>
          </p:cNvSpPr>
          <p:nvPr>
            <p:ph type="body" idx="1"/>
          </p:nvPr>
        </p:nvSpPr>
        <p:spPr>
          <a:xfrm>
            <a:off x="601132" y="1285591"/>
            <a:ext cx="11159068" cy="5100364"/>
          </a:xfrm>
          <a:prstGeom prst="rect">
            <a:avLst/>
          </a:prstGeom>
        </p:spPr>
        <p:txBody>
          <a:bodyPr/>
          <a:lstStyle>
            <a:lvl1pPr>
              <a:spcBef>
                <a:spcPts val="500"/>
              </a:spcBef>
              <a:buClr>
                <a:srgbClr val="FF0066"/>
              </a:buClr>
              <a:buFont typeface="Calibri"/>
              <a:buChar char="➢"/>
              <a:defRPr sz="2400" b="1">
                <a:solidFill>
                  <a:srgbClr val="0070C0"/>
                </a:solidFill>
                <a:latin typeface="+mn-lt"/>
                <a:ea typeface="+mn-ea"/>
                <a:cs typeface="+mn-cs"/>
                <a:sym typeface="Calibri"/>
              </a:defRPr>
            </a:lvl1pPr>
            <a:lvl2pPr marL="770255" indent="-325755">
              <a:spcBef>
                <a:spcPts val="500"/>
              </a:spcBef>
              <a:buClr>
                <a:srgbClr val="FF0066"/>
              </a:buClr>
              <a:buFont typeface="Calibri"/>
              <a:buChar char="−"/>
              <a:defRPr sz="2400" b="1">
                <a:solidFill>
                  <a:srgbClr val="0070C0"/>
                </a:solidFill>
                <a:latin typeface="+mn-lt"/>
                <a:ea typeface="+mn-ea"/>
                <a:cs typeface="+mn-cs"/>
                <a:sym typeface="Calibri"/>
              </a:defRPr>
            </a:lvl2pPr>
            <a:lvl3pPr marL="1260475" indent="-457200">
              <a:spcBef>
                <a:spcPts val="500"/>
              </a:spcBef>
              <a:buClr>
                <a:srgbClr val="FF0066"/>
              </a:buClr>
              <a:buFont typeface="Calibri"/>
              <a:buChar char="➢"/>
              <a:defRPr sz="2400" b="1">
                <a:solidFill>
                  <a:srgbClr val="0070C0"/>
                </a:solidFill>
                <a:latin typeface="+mn-lt"/>
                <a:ea typeface="+mn-ea"/>
                <a:cs typeface="+mn-cs"/>
                <a:sym typeface="Calibri"/>
              </a:defRPr>
            </a:lvl3pPr>
            <a:lvl4pPr marL="1714500" indent="-342900">
              <a:spcBef>
                <a:spcPts val="500"/>
              </a:spcBef>
              <a:buClr>
                <a:srgbClr val="FF0066"/>
              </a:buClr>
              <a:buFont typeface="Calibri"/>
              <a:buChar char="p"/>
              <a:defRPr sz="2400" b="1">
                <a:solidFill>
                  <a:srgbClr val="0070C0"/>
                </a:solidFill>
                <a:latin typeface="+mn-lt"/>
                <a:ea typeface="+mn-ea"/>
                <a:cs typeface="+mn-cs"/>
                <a:sym typeface="Calibri"/>
              </a:defRPr>
            </a:lvl4pPr>
            <a:lvl5pPr marL="1816100" indent="-381000">
              <a:spcBef>
                <a:spcPts val="500"/>
              </a:spcBef>
              <a:buClr>
                <a:srgbClr val="FF0066"/>
              </a:buClr>
              <a:buFont typeface="Calibri"/>
              <a:buChar char="✓"/>
              <a:defRPr sz="2400" b="1">
                <a:solidFill>
                  <a:srgbClr val="0070C0"/>
                </a:solidFill>
                <a:latin typeface="+mn-lt"/>
                <a:ea typeface="+mn-ea"/>
                <a:cs typeface="+mn-cs"/>
                <a:sym typeface="Calibri"/>
              </a:defRPr>
            </a:lvl5pPr>
          </a:lstStyle>
          <a:p>
            <a:r>
              <a:t>內文層級一</a:t>
            </a:r>
          </a:p>
          <a:p>
            <a:pPr lvl="1"/>
            <a:r>
              <a:t>內文層級二</a:t>
            </a:r>
          </a:p>
          <a:p>
            <a:pPr lvl="2"/>
            <a:r>
              <a:t>內文層級三</a:t>
            </a:r>
          </a:p>
          <a:p>
            <a:pPr lvl="3"/>
            <a:r>
              <a:t>內文層級四</a:t>
            </a:r>
          </a:p>
          <a:p>
            <a:pPr lvl="4"/>
            <a:r>
              <a:t>內文層級五</a:t>
            </a:r>
          </a:p>
        </p:txBody>
      </p:sp>
      <p:sp>
        <p:nvSpPr>
          <p:cNvPr id="1026" name="幻燈片編號"/>
          <p:cNvSpPr txBox="1">
            <a:spLocks noGrp="1"/>
          </p:cNvSpPr>
          <p:nvPr>
            <p:ph type="sldNum" sz="quarter" idx="2"/>
          </p:nvPr>
        </p:nvSpPr>
        <p:spPr>
          <a:xfrm>
            <a:off x="11918353" y="6606819"/>
            <a:ext cx="273653" cy="26425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tx">
  <p:cSld name="兩項物件">
    <p:spTree>
      <p:nvGrpSpPr>
        <p:cNvPr id="1" name=""/>
        <p:cNvGrpSpPr/>
        <p:nvPr/>
      </p:nvGrpSpPr>
      <p:grpSpPr>
        <a:xfrm>
          <a:off x="0" y="0"/>
          <a:ext cx="0" cy="0"/>
          <a:chOff x="0" y="0"/>
          <a:chExt cx="0" cy="0"/>
        </a:xfrm>
      </p:grpSpPr>
      <p:sp>
        <p:nvSpPr>
          <p:cNvPr id="9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93"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94"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9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96" name="內文層級一…"/>
          <p:cNvSpPr txBox="1">
            <a:spLocks noGrp="1"/>
          </p:cNvSpPr>
          <p:nvPr>
            <p:ph type="body" sz="half" idx="1"/>
          </p:nvPr>
        </p:nvSpPr>
        <p:spPr>
          <a:xfrm>
            <a:off x="609601" y="1542734"/>
            <a:ext cx="5473702" cy="4757738"/>
          </a:xfrm>
          <a:prstGeom prst="rect">
            <a:avLst/>
          </a:prstGeom>
        </p:spPr>
        <p:txBody>
          <a:bodyPr/>
          <a:lstStyle>
            <a:lvl1pPr>
              <a:spcBef>
                <a:spcPts val="600"/>
              </a:spcBef>
              <a:defRPr sz="2800"/>
            </a:lvl1pPr>
            <a:lvl2pPr marL="790575" indent="-333375">
              <a:spcBef>
                <a:spcPts val="600"/>
              </a:spcBef>
              <a:defRPr sz="2800"/>
            </a:lvl2pPr>
            <a:lvl3pPr marL="1234438" indent="-320038">
              <a:spcBef>
                <a:spcPts val="600"/>
              </a:spcBef>
              <a:defRPr sz="2800"/>
            </a:lvl3pPr>
            <a:lvl4pPr marL="1727200" indent="-355600">
              <a:spcBef>
                <a:spcPts val="600"/>
              </a:spcBef>
              <a:defRPr sz="2800"/>
            </a:lvl4pPr>
            <a:lvl5pPr marL="2184400" indent="-355600">
              <a:spcBef>
                <a:spcPts val="600"/>
              </a:spcBef>
              <a:defRPr sz="2800"/>
            </a:lvl5pPr>
          </a:lstStyle>
          <a:p>
            <a:r>
              <a:t>內文層級一</a:t>
            </a:r>
          </a:p>
          <a:p>
            <a:pPr lvl="1"/>
            <a:r>
              <a:t>內文層級二</a:t>
            </a:r>
          </a:p>
          <a:p>
            <a:pPr lvl="2"/>
            <a:r>
              <a:t>內文層級三</a:t>
            </a:r>
          </a:p>
          <a:p>
            <a:pPr lvl="3"/>
            <a:r>
              <a:t>內文層級四</a:t>
            </a:r>
          </a:p>
          <a:p>
            <a:pPr lvl="4"/>
            <a:r>
              <a:t>內文層級五</a:t>
            </a:r>
          </a:p>
        </p:txBody>
      </p:sp>
      <p:sp>
        <p:nvSpPr>
          <p:cNvPr id="97" name="大標題文字"/>
          <p:cNvSpPr txBox="1">
            <a:spLocks noGrp="1"/>
          </p:cNvSpPr>
          <p:nvPr>
            <p:ph type="title"/>
          </p:nvPr>
        </p:nvSpPr>
        <p:spPr>
          <a:prstGeom prst="rect">
            <a:avLst/>
          </a:prstGeom>
        </p:spPr>
        <p:txBody>
          <a:bodyPr/>
          <a:lstStyle/>
          <a:p>
            <a:r>
              <a:t>大標題文字</a:t>
            </a:r>
          </a:p>
        </p:txBody>
      </p:sp>
      <p:sp>
        <p:nvSpPr>
          <p:cNvPr id="98"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tx">
  <p:cSld name="比對">
    <p:spTree>
      <p:nvGrpSpPr>
        <p:cNvPr id="1" name=""/>
        <p:cNvGrpSpPr/>
        <p:nvPr/>
      </p:nvGrpSpPr>
      <p:grpSpPr>
        <a:xfrm>
          <a:off x="0" y="0"/>
          <a:ext cx="0" cy="0"/>
          <a:chOff x="0" y="0"/>
          <a:chExt cx="0" cy="0"/>
        </a:xfrm>
      </p:grpSpPr>
      <p:sp>
        <p:nvSpPr>
          <p:cNvPr id="105"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06"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07"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108"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09" name="內文層級一…"/>
          <p:cNvSpPr txBox="1">
            <a:spLocks noGrp="1"/>
          </p:cNvSpPr>
          <p:nvPr>
            <p:ph type="body" sz="quarter" idx="1"/>
          </p:nvPr>
        </p:nvSpPr>
        <p:spPr>
          <a:xfrm>
            <a:off x="609600" y="1535112"/>
            <a:ext cx="5386917" cy="639763"/>
          </a:xfrm>
          <a:prstGeom prst="rect">
            <a:avLst/>
          </a:prstGeom>
        </p:spPr>
        <p:txBody>
          <a:bodyPr anchor="b"/>
          <a:lstStyle>
            <a:lvl1pPr marL="0" indent="0">
              <a:spcBef>
                <a:spcPts val="500"/>
              </a:spcBef>
              <a:buSzTx/>
              <a:buNone/>
              <a:defRPr sz="2400" b="1"/>
            </a:lvl1pPr>
            <a:lvl2pPr marL="0" indent="0">
              <a:spcBef>
                <a:spcPts val="500"/>
              </a:spcBef>
              <a:buSzTx/>
              <a:buNone/>
              <a:defRPr sz="2400" b="1"/>
            </a:lvl2pPr>
            <a:lvl3pPr marL="0" indent="0">
              <a:spcBef>
                <a:spcPts val="500"/>
              </a:spcBef>
              <a:buSzTx/>
              <a:buNone/>
              <a:defRPr sz="2400" b="1"/>
            </a:lvl3pPr>
            <a:lvl4pPr marL="0" indent="0">
              <a:spcBef>
                <a:spcPts val="500"/>
              </a:spcBef>
              <a:buSzTx/>
              <a:buNone/>
              <a:defRPr sz="2400" b="1"/>
            </a:lvl4pPr>
            <a:lvl5pPr marL="0" indent="0">
              <a:spcBef>
                <a:spcPts val="500"/>
              </a:spcBef>
              <a:buSzTx/>
              <a:buNone/>
              <a:defRPr sz="2400" b="1"/>
            </a:lvl5pPr>
          </a:lstStyle>
          <a:p>
            <a:r>
              <a:t>內文層級一</a:t>
            </a:r>
          </a:p>
          <a:p>
            <a:pPr lvl="1"/>
            <a:r>
              <a:t>內文層級二</a:t>
            </a:r>
          </a:p>
          <a:p>
            <a:pPr lvl="2"/>
            <a:r>
              <a:t>內文層級三</a:t>
            </a:r>
          </a:p>
          <a:p>
            <a:pPr lvl="3"/>
            <a:r>
              <a:t>內文層級四</a:t>
            </a:r>
          </a:p>
          <a:p>
            <a:pPr lvl="4"/>
            <a:r>
              <a:t>內文層級五</a:t>
            </a:r>
          </a:p>
        </p:txBody>
      </p:sp>
      <p:sp>
        <p:nvSpPr>
          <p:cNvPr id="110" name="文字版面配置區 4"/>
          <p:cNvSpPr>
            <a:spLocks noGrp="1"/>
          </p:cNvSpPr>
          <p:nvPr>
            <p:ph type="body" sz="quarter" idx="21"/>
          </p:nvPr>
        </p:nvSpPr>
        <p:spPr>
          <a:xfrm>
            <a:off x="6193366" y="1535111"/>
            <a:ext cx="5389041" cy="639771"/>
          </a:xfrm>
          <a:prstGeom prst="rect">
            <a:avLst/>
          </a:prstGeom>
        </p:spPr>
        <p:txBody>
          <a:bodyPr anchor="b"/>
          <a:lstStyle/>
          <a:p>
            <a:endParaRPr/>
          </a:p>
        </p:txBody>
      </p:sp>
      <p:sp>
        <p:nvSpPr>
          <p:cNvPr id="111" name="大標題文字"/>
          <p:cNvSpPr txBox="1">
            <a:spLocks noGrp="1"/>
          </p:cNvSpPr>
          <p:nvPr>
            <p:ph type="title"/>
          </p:nvPr>
        </p:nvSpPr>
        <p:spPr>
          <a:prstGeom prst="rect">
            <a:avLst/>
          </a:prstGeom>
        </p:spPr>
        <p:txBody>
          <a:bodyPr/>
          <a:lstStyle/>
          <a:p>
            <a:r>
              <a:t>大標題文字</a:t>
            </a:r>
          </a:p>
        </p:txBody>
      </p:sp>
      <p:sp>
        <p:nvSpPr>
          <p:cNvPr id="112"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tx">
  <p:cSld name="空白">
    <p:spTree>
      <p:nvGrpSpPr>
        <p:cNvPr id="1" name=""/>
        <p:cNvGrpSpPr/>
        <p:nvPr/>
      </p:nvGrpSpPr>
      <p:grpSpPr>
        <a:xfrm>
          <a:off x="0" y="0"/>
          <a:ext cx="0" cy="0"/>
          <a:chOff x="0" y="0"/>
          <a:chExt cx="0" cy="0"/>
        </a:xfrm>
      </p:grpSpPr>
      <p:sp>
        <p:nvSpPr>
          <p:cNvPr id="119"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120" name="Picture 49" descr="Picture 49"/>
          <p:cNvPicPr>
            <a:picLocks noChangeAspect="1"/>
          </p:cNvPicPr>
          <p:nvPr/>
        </p:nvPicPr>
        <p:blipFill>
          <a:blip r:embed="rId2"/>
          <a:stretch>
            <a:fillRect/>
          </a:stretch>
        </p:blipFill>
        <p:spPr>
          <a:xfrm>
            <a:off x="261408" y="83626"/>
            <a:ext cx="1667936" cy="400756"/>
          </a:xfrm>
          <a:prstGeom prst="rect">
            <a:avLst/>
          </a:prstGeom>
          <a:ln w="12700">
            <a:miter lim="400000"/>
          </a:ln>
        </p:spPr>
      </p:pic>
      <p:pic>
        <p:nvPicPr>
          <p:cNvPr id="121" name="圖片 11" descr="圖片 11"/>
          <p:cNvPicPr>
            <a:picLocks noChangeAspect="1"/>
          </p:cNvPicPr>
          <p:nvPr/>
        </p:nvPicPr>
        <p:blipFill>
          <a:blip r:embed="rId3"/>
          <a:stretch>
            <a:fillRect/>
          </a:stretch>
        </p:blipFill>
        <p:spPr>
          <a:xfrm>
            <a:off x="11020280" y="103449"/>
            <a:ext cx="910320" cy="380934"/>
          </a:xfrm>
          <a:prstGeom prst="rect">
            <a:avLst/>
          </a:prstGeom>
          <a:ln w="12700">
            <a:miter lim="400000"/>
          </a:ln>
        </p:spPr>
      </p:pic>
      <p:sp>
        <p:nvSpPr>
          <p:cNvPr id="122"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123" name="大標題文字"/>
          <p:cNvSpPr txBox="1">
            <a:spLocks noGrp="1"/>
          </p:cNvSpPr>
          <p:nvPr>
            <p:ph type="title"/>
          </p:nvPr>
        </p:nvSpPr>
        <p:spPr>
          <a:prstGeom prst="rect">
            <a:avLst/>
          </a:prstGeom>
        </p:spPr>
        <p:txBody>
          <a:bodyPr/>
          <a:lstStyle/>
          <a:p>
            <a:r>
              <a:t>大標題文字</a:t>
            </a:r>
          </a:p>
        </p:txBody>
      </p:sp>
      <p:sp>
        <p:nvSpPr>
          <p:cNvPr id="124" name="幻燈片編號"/>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26" Type="http://schemas.openxmlformats.org/officeDocument/2006/relationships/slideLayout" Target="../slideLayouts/slideLayout26.xml"/><Relationship Id="rId21" Type="http://schemas.openxmlformats.org/officeDocument/2006/relationships/slideLayout" Target="../slideLayouts/slideLayout21.xml"/><Relationship Id="rId42" Type="http://schemas.openxmlformats.org/officeDocument/2006/relationships/slideLayout" Target="../slideLayouts/slideLayout42.xml"/><Relationship Id="rId47" Type="http://schemas.openxmlformats.org/officeDocument/2006/relationships/slideLayout" Target="../slideLayouts/slideLayout47.xml"/><Relationship Id="rId63" Type="http://schemas.openxmlformats.org/officeDocument/2006/relationships/slideLayout" Target="../slideLayouts/slideLayout63.xml"/><Relationship Id="rId68" Type="http://schemas.openxmlformats.org/officeDocument/2006/relationships/slideLayout" Target="../slideLayouts/slideLayout68.xml"/><Relationship Id="rId7" Type="http://schemas.openxmlformats.org/officeDocument/2006/relationships/slideLayout" Target="../slideLayouts/slideLayout7.xml"/><Relationship Id="rId71" Type="http://schemas.openxmlformats.org/officeDocument/2006/relationships/image" Target="../media/image1.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9" Type="http://schemas.openxmlformats.org/officeDocument/2006/relationships/slideLayout" Target="../slideLayouts/slideLayout29.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45" Type="http://schemas.openxmlformats.org/officeDocument/2006/relationships/slideLayout" Target="../slideLayouts/slideLayout45.xml"/><Relationship Id="rId53" Type="http://schemas.openxmlformats.org/officeDocument/2006/relationships/slideLayout" Target="../slideLayouts/slideLayout53.xml"/><Relationship Id="rId58" Type="http://schemas.openxmlformats.org/officeDocument/2006/relationships/slideLayout" Target="../slideLayouts/slideLayout58.xml"/><Relationship Id="rId66" Type="http://schemas.openxmlformats.org/officeDocument/2006/relationships/slideLayout" Target="../slideLayouts/slideLayout66.xml"/><Relationship Id="rId5" Type="http://schemas.openxmlformats.org/officeDocument/2006/relationships/slideLayout" Target="../slideLayouts/slideLayout5.xml"/><Relationship Id="rId61" Type="http://schemas.openxmlformats.org/officeDocument/2006/relationships/slideLayout" Target="../slideLayouts/slideLayout61.xml"/><Relationship Id="rId19" Type="http://schemas.openxmlformats.org/officeDocument/2006/relationships/slideLayout" Target="../slideLayouts/slideLayout1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43" Type="http://schemas.openxmlformats.org/officeDocument/2006/relationships/slideLayout" Target="../slideLayouts/slideLayout43.xml"/><Relationship Id="rId48" Type="http://schemas.openxmlformats.org/officeDocument/2006/relationships/slideLayout" Target="../slideLayouts/slideLayout48.xml"/><Relationship Id="rId56" Type="http://schemas.openxmlformats.org/officeDocument/2006/relationships/slideLayout" Target="../slideLayouts/slideLayout56.xml"/><Relationship Id="rId64" Type="http://schemas.openxmlformats.org/officeDocument/2006/relationships/slideLayout" Target="../slideLayouts/slideLayout64.xml"/><Relationship Id="rId69" Type="http://schemas.openxmlformats.org/officeDocument/2006/relationships/slideLayout" Target="../slideLayouts/slideLayout69.xml"/><Relationship Id="rId8" Type="http://schemas.openxmlformats.org/officeDocument/2006/relationships/slideLayout" Target="../slideLayouts/slideLayout8.xml"/><Relationship Id="rId51" Type="http://schemas.openxmlformats.org/officeDocument/2006/relationships/slideLayout" Target="../slideLayouts/slideLayout51.xml"/><Relationship Id="rId72" Type="http://schemas.openxmlformats.org/officeDocument/2006/relationships/image" Target="../media/image2.jpeg"/><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 Id="rId46" Type="http://schemas.openxmlformats.org/officeDocument/2006/relationships/slideLayout" Target="../slideLayouts/slideLayout46.xml"/><Relationship Id="rId59" Type="http://schemas.openxmlformats.org/officeDocument/2006/relationships/slideLayout" Target="../slideLayouts/slideLayout59.xml"/><Relationship Id="rId67" Type="http://schemas.openxmlformats.org/officeDocument/2006/relationships/slideLayout" Target="../slideLayouts/slideLayout67.xml"/><Relationship Id="rId20" Type="http://schemas.openxmlformats.org/officeDocument/2006/relationships/slideLayout" Target="../slideLayouts/slideLayout20.xml"/><Relationship Id="rId41" Type="http://schemas.openxmlformats.org/officeDocument/2006/relationships/slideLayout" Target="../slideLayouts/slideLayout41.xml"/><Relationship Id="rId54" Type="http://schemas.openxmlformats.org/officeDocument/2006/relationships/slideLayout" Target="../slideLayouts/slideLayout54.xml"/><Relationship Id="rId62" Type="http://schemas.openxmlformats.org/officeDocument/2006/relationships/slideLayout" Target="../slideLayouts/slideLayout62.xml"/><Relationship Id="rId7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49" Type="http://schemas.openxmlformats.org/officeDocument/2006/relationships/slideLayout" Target="../slideLayouts/slideLayout49.xml"/><Relationship Id="rId57" Type="http://schemas.openxmlformats.org/officeDocument/2006/relationships/slideLayout" Target="../slideLayouts/slideLayout57.xml"/><Relationship Id="rId10" Type="http://schemas.openxmlformats.org/officeDocument/2006/relationships/slideLayout" Target="../slideLayouts/slideLayout10.xml"/><Relationship Id="rId31" Type="http://schemas.openxmlformats.org/officeDocument/2006/relationships/slideLayout" Target="../slideLayouts/slideLayout31.xml"/><Relationship Id="rId44" Type="http://schemas.openxmlformats.org/officeDocument/2006/relationships/slideLayout" Target="../slideLayouts/slideLayout44.xml"/><Relationship Id="rId52" Type="http://schemas.openxmlformats.org/officeDocument/2006/relationships/slideLayout" Target="../slideLayouts/slideLayout52.xml"/><Relationship Id="rId60" Type="http://schemas.openxmlformats.org/officeDocument/2006/relationships/slideLayout" Target="../slideLayouts/slideLayout60.xml"/><Relationship Id="rId65" Type="http://schemas.openxmlformats.org/officeDocument/2006/relationships/slideLayout" Target="../slideLayouts/slideLayout65.xml"/><Relationship Id="rId4" Type="http://schemas.openxmlformats.org/officeDocument/2006/relationships/slideLayout" Target="../slideLayouts/slideLayout4.xml"/><Relationship Id="rId9" Type="http://schemas.openxmlformats.org/officeDocument/2006/relationships/slideLayout" Target="../slideLayouts/slideLayout9.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9" Type="http://schemas.openxmlformats.org/officeDocument/2006/relationships/slideLayout" Target="../slideLayouts/slideLayout39.xml"/><Relationship Id="rId34" Type="http://schemas.openxmlformats.org/officeDocument/2006/relationships/slideLayout" Target="../slideLayouts/slideLayout34.xml"/><Relationship Id="rId50" Type="http://schemas.openxmlformats.org/officeDocument/2006/relationships/slideLayout" Target="../slideLayouts/slideLayout50.xml"/><Relationship Id="rId55" Type="http://schemas.openxmlformats.org/officeDocument/2006/relationships/slideLayout" Target="../slideLayouts/slideLayout5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Rectangle 27"/>
          <p:cNvSpPr/>
          <p:nvPr/>
        </p:nvSpPr>
        <p:spPr>
          <a:xfrm>
            <a:off x="0" y="6618288"/>
            <a:ext cx="12192000" cy="239712"/>
          </a:xfrm>
          <a:prstGeom prst="rect">
            <a:avLst/>
          </a:prstGeom>
          <a:solidFill>
            <a:srgbClr val="009FE2"/>
          </a:solidFill>
          <a:ln w="12700">
            <a:miter lim="400000"/>
          </a:ln>
        </p:spPr>
        <p:txBody>
          <a:bodyPr lIns="45718" tIns="45718" rIns="45718" bIns="45718" anchor="ctr"/>
          <a:lstStyle/>
          <a:p>
            <a:pPr algn="ctr">
              <a:defRPr>
                <a:latin typeface="Arial"/>
                <a:ea typeface="Arial"/>
                <a:cs typeface="Arial"/>
                <a:sym typeface="Arial"/>
              </a:defRPr>
            </a:pPr>
            <a:endParaRPr/>
          </a:p>
        </p:txBody>
      </p:sp>
      <p:pic>
        <p:nvPicPr>
          <p:cNvPr id="3" name="Picture 49" descr="Picture 49"/>
          <p:cNvPicPr>
            <a:picLocks noChangeAspect="1"/>
          </p:cNvPicPr>
          <p:nvPr/>
        </p:nvPicPr>
        <p:blipFill>
          <a:blip r:embed="rId71"/>
          <a:stretch>
            <a:fillRect/>
          </a:stretch>
        </p:blipFill>
        <p:spPr>
          <a:xfrm>
            <a:off x="261408" y="83626"/>
            <a:ext cx="1667936" cy="400756"/>
          </a:xfrm>
          <a:prstGeom prst="rect">
            <a:avLst/>
          </a:prstGeom>
          <a:ln w="12700">
            <a:miter lim="400000"/>
          </a:ln>
        </p:spPr>
      </p:pic>
      <p:pic>
        <p:nvPicPr>
          <p:cNvPr id="4" name="圖片 11" descr="圖片 11"/>
          <p:cNvPicPr>
            <a:picLocks noChangeAspect="1"/>
          </p:cNvPicPr>
          <p:nvPr/>
        </p:nvPicPr>
        <p:blipFill>
          <a:blip r:embed="rId72"/>
          <a:stretch>
            <a:fillRect/>
          </a:stretch>
        </p:blipFill>
        <p:spPr>
          <a:xfrm>
            <a:off x="11020280" y="103449"/>
            <a:ext cx="910320" cy="380934"/>
          </a:xfrm>
          <a:prstGeom prst="rect">
            <a:avLst/>
          </a:prstGeom>
          <a:ln w="12700">
            <a:miter lim="400000"/>
          </a:ln>
        </p:spPr>
      </p:pic>
      <p:sp>
        <p:nvSpPr>
          <p:cNvPr id="5" name="Text Box 48"/>
          <p:cNvSpPr txBox="1"/>
          <p:nvPr/>
        </p:nvSpPr>
        <p:spPr>
          <a:xfrm>
            <a:off x="30384" y="6610191"/>
            <a:ext cx="9404447" cy="2692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000">
                <a:solidFill>
                  <a:srgbClr val="FFFFFF"/>
                </a:solidFill>
                <a:latin typeface="微軟正黑體"/>
                <a:ea typeface="微軟正黑體"/>
                <a:cs typeface="微軟正黑體"/>
                <a:sym typeface="微軟正黑體"/>
              </a:defRPr>
            </a:lvl1pPr>
          </a:lstStyle>
          <a:p>
            <a:r>
              <a:t>工業技術研究院機密資料 禁止複製、轉載、外流 ITRI CONFIDENTIAL DOCUMENT DO NOT COPY OR DISTRIBUTE</a:t>
            </a:r>
          </a:p>
        </p:txBody>
      </p:sp>
      <p:sp>
        <p:nvSpPr>
          <p:cNvPr id="6" name="內文層級一…"/>
          <p:cNvSpPr txBox="1">
            <a:spLocks noGrp="1"/>
          </p:cNvSpPr>
          <p:nvPr>
            <p:ph type="body" idx="1"/>
          </p:nvPr>
        </p:nvSpPr>
        <p:spPr>
          <a:xfrm>
            <a:off x="609600" y="1439862"/>
            <a:ext cx="11152717" cy="47577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內文層級一</a:t>
            </a:r>
          </a:p>
          <a:p>
            <a:pPr lvl="1"/>
            <a:r>
              <a:t>內文層級二</a:t>
            </a:r>
          </a:p>
          <a:p>
            <a:pPr lvl="2"/>
            <a:r>
              <a:t>內文層級三</a:t>
            </a:r>
          </a:p>
          <a:p>
            <a:pPr lvl="3"/>
            <a:r>
              <a:t>內文層級四</a:t>
            </a:r>
          </a:p>
          <a:p>
            <a:pPr lvl="4"/>
            <a:r>
              <a:t>內文層級五</a:t>
            </a:r>
          </a:p>
        </p:txBody>
      </p:sp>
      <p:sp>
        <p:nvSpPr>
          <p:cNvPr id="7" name="大標題文字"/>
          <p:cNvSpPr txBox="1">
            <a:spLocks noGrp="1"/>
          </p:cNvSpPr>
          <p:nvPr>
            <p:ph type="title"/>
          </p:nvPr>
        </p:nvSpPr>
        <p:spPr>
          <a:xfrm>
            <a:off x="601132" y="316990"/>
            <a:ext cx="11159068" cy="8895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大標題文字</a:t>
            </a:r>
          </a:p>
        </p:txBody>
      </p:sp>
      <p:sp>
        <p:nvSpPr>
          <p:cNvPr id="8" name="幻燈片編號"/>
          <p:cNvSpPr txBox="1">
            <a:spLocks noGrp="1"/>
          </p:cNvSpPr>
          <p:nvPr>
            <p:ph type="sldNum" sz="quarter" idx="2"/>
          </p:nvPr>
        </p:nvSpPr>
        <p:spPr>
          <a:xfrm>
            <a:off x="11918353" y="6606813"/>
            <a:ext cx="273652" cy="264251"/>
          </a:xfrm>
          <a:prstGeom prst="rect">
            <a:avLst/>
          </a:prstGeom>
          <a:ln w="12700">
            <a:miter lim="400000"/>
          </a:ln>
        </p:spPr>
        <p:txBody>
          <a:bodyPr wrap="none" lIns="45718" tIns="45718" rIns="45718" bIns="45718" anchor="ctr">
            <a:spAutoFit/>
          </a:bodyPr>
          <a:lstStyle>
            <a:lvl1pPr algn="r">
              <a:defRPr sz="1200">
                <a:solidFill>
                  <a:srgbClr val="FFFFFF"/>
                </a:solidFill>
                <a:latin typeface="Arial"/>
                <a:ea typeface="Arial"/>
                <a:cs typeface="Arial"/>
                <a:sym typeface="Arial"/>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 id="2147483662" r:id="rId14"/>
    <p:sldLayoutId id="2147483663" r:id="rId15"/>
    <p:sldLayoutId id="2147483664" r:id="rId16"/>
    <p:sldLayoutId id="2147483665" r:id="rId17"/>
    <p:sldLayoutId id="2147483666" r:id="rId18"/>
    <p:sldLayoutId id="2147483667" r:id="rId19"/>
    <p:sldLayoutId id="2147483668" r:id="rId20"/>
    <p:sldLayoutId id="2147483669" r:id="rId21"/>
    <p:sldLayoutId id="2147483670" r:id="rId22"/>
    <p:sldLayoutId id="2147483671" r:id="rId23"/>
    <p:sldLayoutId id="2147483672" r:id="rId24"/>
    <p:sldLayoutId id="2147483673" r:id="rId25"/>
    <p:sldLayoutId id="2147483674" r:id="rId26"/>
    <p:sldLayoutId id="2147483675" r:id="rId27"/>
    <p:sldLayoutId id="2147483676" r:id="rId28"/>
    <p:sldLayoutId id="2147483677" r:id="rId29"/>
    <p:sldLayoutId id="2147483678" r:id="rId30"/>
    <p:sldLayoutId id="2147483679" r:id="rId31"/>
    <p:sldLayoutId id="2147483680" r:id="rId32"/>
    <p:sldLayoutId id="2147483681" r:id="rId33"/>
    <p:sldLayoutId id="2147483682" r:id="rId34"/>
    <p:sldLayoutId id="2147483683" r:id="rId35"/>
    <p:sldLayoutId id="2147483684" r:id="rId36"/>
    <p:sldLayoutId id="2147483685" r:id="rId37"/>
    <p:sldLayoutId id="2147483686" r:id="rId38"/>
    <p:sldLayoutId id="2147483687" r:id="rId39"/>
    <p:sldLayoutId id="2147483688" r:id="rId40"/>
    <p:sldLayoutId id="2147483689" r:id="rId41"/>
    <p:sldLayoutId id="2147483690" r:id="rId42"/>
    <p:sldLayoutId id="2147483691" r:id="rId43"/>
    <p:sldLayoutId id="2147483692" r:id="rId44"/>
    <p:sldLayoutId id="2147483693" r:id="rId45"/>
    <p:sldLayoutId id="2147483694" r:id="rId46"/>
    <p:sldLayoutId id="2147483695" r:id="rId47"/>
    <p:sldLayoutId id="2147483696" r:id="rId48"/>
    <p:sldLayoutId id="2147483697" r:id="rId49"/>
    <p:sldLayoutId id="2147483698" r:id="rId50"/>
    <p:sldLayoutId id="2147483699" r:id="rId51"/>
    <p:sldLayoutId id="2147483700" r:id="rId52"/>
    <p:sldLayoutId id="2147483701" r:id="rId53"/>
    <p:sldLayoutId id="2147483702" r:id="rId54"/>
    <p:sldLayoutId id="2147483703" r:id="rId55"/>
    <p:sldLayoutId id="2147483704" r:id="rId56"/>
    <p:sldLayoutId id="2147483705" r:id="rId57"/>
    <p:sldLayoutId id="2147483706" r:id="rId58"/>
    <p:sldLayoutId id="2147483707" r:id="rId59"/>
    <p:sldLayoutId id="2147483708" r:id="rId60"/>
    <p:sldLayoutId id="2147483709" r:id="rId61"/>
    <p:sldLayoutId id="2147483710" r:id="rId62"/>
    <p:sldLayoutId id="2147483711" r:id="rId63"/>
    <p:sldLayoutId id="2147483712" r:id="rId64"/>
    <p:sldLayoutId id="2147483713" r:id="rId65"/>
    <p:sldLayoutId id="2147483714" r:id="rId66"/>
    <p:sldLayoutId id="2147483715" r:id="rId67"/>
    <p:sldLayoutId id="2147483716" r:id="rId68"/>
    <p:sldLayoutId id="2147483717" r:id="rId69"/>
  </p:sldLayoutIdLst>
  <p:transition spd="med"/>
  <p:txStyles>
    <p:titleStyle>
      <a:lvl1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1pPr>
      <a:lvl2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2pPr>
      <a:lvl3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3pPr>
      <a:lvl4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4pPr>
      <a:lvl5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5pPr>
      <a:lvl6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6pPr>
      <a:lvl7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7pPr>
      <a:lvl8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8pPr>
      <a:lvl9pPr marL="0" marR="0" indent="0" algn="l" defTabSz="914400" rtl="0" latinLnBrk="0">
        <a:lnSpc>
          <a:spcPct val="100000"/>
        </a:lnSpc>
        <a:spcBef>
          <a:spcPts val="0"/>
        </a:spcBef>
        <a:spcAft>
          <a:spcPts val="0"/>
        </a:spcAft>
        <a:buClrTx/>
        <a:buSzTx/>
        <a:buFontTx/>
        <a:buNone/>
        <a:tabLst/>
        <a:defRPr sz="3600" b="0" i="0" u="none" strike="noStrike" cap="none" spc="0" baseline="0">
          <a:solidFill>
            <a:srgbClr val="404040"/>
          </a:solidFill>
          <a:uFillTx/>
          <a:latin typeface="Arial"/>
          <a:ea typeface="Arial"/>
          <a:cs typeface="Arial"/>
          <a:sym typeface="Arial"/>
        </a:defRPr>
      </a:lvl9pPr>
    </p:titleStyle>
    <p:bodyStyle>
      <a:lvl1pPr marL="342900" marR="0" indent="-3429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1pPr>
      <a:lvl2pPr marL="783771" marR="0" indent="-326571"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2pPr>
      <a:lvl3pPr marL="1219200" marR="0" indent="-30480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3pPr>
      <a:lvl4pPr marL="17373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4pPr>
      <a:lvl5pPr marL="21945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5pPr>
      <a:lvl6pPr marL="26517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6pPr>
      <a:lvl7pPr marL="3108960" marR="0" indent="-365760"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7pPr>
      <a:lvl8pPr marL="3566159" marR="0" indent="-365759"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8pPr>
      <a:lvl9pPr marL="4023359" marR="0" indent="-365759" algn="l" defTabSz="914400" rtl="0" latinLnBrk="0">
        <a:lnSpc>
          <a:spcPct val="100000"/>
        </a:lnSpc>
        <a:spcBef>
          <a:spcPts val="700"/>
        </a:spcBef>
        <a:spcAft>
          <a:spcPts val="0"/>
        </a:spcAft>
        <a:buClrTx/>
        <a:buSzPct val="100000"/>
        <a:buFontTx/>
        <a:buChar char="»"/>
        <a:tabLst/>
        <a:defRPr sz="3200" b="0" i="0" u="none" strike="noStrike" cap="none" spc="0" baseline="0">
          <a:solidFill>
            <a:srgbClr val="000000"/>
          </a:solidFill>
          <a:uFillTx/>
          <a:latin typeface="Arial"/>
          <a:ea typeface="Arial"/>
          <a:cs typeface="Arial"/>
          <a:sym typeface="Arial"/>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hyperlink" Target="http://www.google.com.tw/url?sa=i&amp;rct=j&amp;q=&amp;esrc=s&amp;source=images&amp;cd=&amp;cad=rja&amp;uact=8&amp;ved=0ahUKEwjgiJSr3-fMAhViJKYKHf9gC0QQjRwIBw&amp;url=http://wvxu.org/post/thank-you-0&amp;psig=AFQjCNEFf3v131zec-vSexWQcazTcexfoQ&amp;ust=1463802316683452" TargetMode="Externa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5" name="Rectangle 2"/>
          <p:cNvSpPr txBox="1">
            <a:spLocks noGrp="1"/>
          </p:cNvSpPr>
          <p:nvPr>
            <p:ph type="title"/>
          </p:nvPr>
        </p:nvSpPr>
        <p:spPr>
          <a:xfrm>
            <a:off x="2614245" y="2060848"/>
            <a:ext cx="6963510" cy="1728188"/>
          </a:xfrm>
          <a:prstGeom prst="rect">
            <a:avLst/>
          </a:prstGeom>
        </p:spPr>
        <p:txBody>
          <a:bodyPr anchor="ctr"/>
          <a:lstStyle/>
          <a:p>
            <a:pPr algn="ctr">
              <a:lnSpc>
                <a:spcPct val="150000"/>
              </a:lnSpc>
              <a:defRPr sz="4000" u="sng">
                <a:solidFill>
                  <a:srgbClr val="000099"/>
                </a:solidFill>
                <a:effectLst>
                  <a:outerShdw blurRad="38100" dist="38100" dir="2700000" rotWithShape="0">
                    <a:srgbClr val="C0C0C0"/>
                  </a:outerShdw>
                </a:effectLst>
                <a:latin typeface="微軟正黑體"/>
                <a:ea typeface="微軟正黑體"/>
                <a:cs typeface="微軟正黑體"/>
                <a:sym typeface="微軟正黑體"/>
              </a:defRPr>
            </a:pPr>
            <a:r>
              <a:rPr dirty="0" err="1"/>
              <a:t>S</a:t>
            </a:r>
            <a:r>
              <a:rPr u="none" dirty="0" err="1"/>
              <a:t>組核心業務報告</a:t>
            </a:r>
            <a:br>
              <a:rPr u="none" dirty="0"/>
            </a:br>
            <a:r>
              <a:rPr sz="3200" u="none" dirty="0"/>
              <a:t>(11</a:t>
            </a:r>
            <a:r>
              <a:rPr lang="en-US" sz="3200" u="none" dirty="0"/>
              <a:t>4</a:t>
            </a:r>
            <a:r>
              <a:rPr sz="3200" u="none" dirty="0"/>
              <a:t>年</a:t>
            </a:r>
            <a:r>
              <a:rPr lang="en-US" sz="3200" u="none" dirty="0"/>
              <a:t>3</a:t>
            </a:r>
            <a:r>
              <a:rPr sz="3200" u="none" dirty="0"/>
              <a:t>月份)</a:t>
            </a:r>
          </a:p>
        </p:txBody>
      </p:sp>
      <p:sp>
        <p:nvSpPr>
          <p:cNvPr id="1036" name="文字方塊 11"/>
          <p:cNvSpPr txBox="1"/>
          <p:nvPr/>
        </p:nvSpPr>
        <p:spPr>
          <a:xfrm>
            <a:off x="5091562" y="4669371"/>
            <a:ext cx="2246765" cy="9079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spcBef>
                <a:spcPts val="600"/>
              </a:spcBef>
              <a:defRPr sz="2400" b="1">
                <a:latin typeface="微軟正黑體"/>
                <a:ea typeface="微軟正黑體"/>
                <a:cs typeface="微軟正黑體"/>
                <a:sym typeface="微軟正黑體"/>
              </a:defRPr>
            </a:pPr>
            <a:r>
              <a:rPr dirty="0" err="1"/>
              <a:t>報告人</a:t>
            </a:r>
            <a:r>
              <a:rPr dirty="0"/>
              <a:t>：</a:t>
            </a:r>
            <a:r>
              <a:rPr lang="zh-TW" altLang="en-US" dirty="0"/>
              <a:t>林宏墩</a:t>
            </a:r>
            <a:endParaRPr dirty="0"/>
          </a:p>
          <a:p>
            <a:pPr algn="ctr">
              <a:spcBef>
                <a:spcPts val="600"/>
              </a:spcBef>
              <a:defRPr sz="2400" b="1">
                <a:latin typeface="微軟正黑體"/>
                <a:ea typeface="微軟正黑體"/>
                <a:cs typeface="微軟正黑體"/>
                <a:sym typeface="微軟正黑體"/>
              </a:defRPr>
            </a:pPr>
            <a:r>
              <a:rPr dirty="0"/>
              <a:t>11</a:t>
            </a:r>
            <a:r>
              <a:rPr lang="en-US" dirty="0"/>
              <a:t>4.03.20</a:t>
            </a:r>
            <a:endParaRPr dirty="0"/>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9"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10</a:t>
            </a:fld>
            <a:endParaRPr/>
          </a:p>
        </p:txBody>
      </p:sp>
      <p:sp>
        <p:nvSpPr>
          <p:cNvPr id="1080" name="標題 1"/>
          <p:cNvSpPr txBox="1">
            <a:spLocks noGrp="1"/>
          </p:cNvSpPr>
          <p:nvPr>
            <p:ph type="title"/>
          </p:nvPr>
        </p:nvSpPr>
        <p:spPr>
          <a:xfrm>
            <a:off x="1942004" y="9686"/>
            <a:ext cx="8370276" cy="775374"/>
          </a:xfrm>
          <a:prstGeom prst="rect">
            <a:avLst/>
          </a:prstGeom>
        </p:spPr>
        <p:txBody>
          <a:bodyPr>
            <a:normAutofit/>
          </a:bodyPr>
          <a:lstStyle>
            <a:lvl1pPr algn="ctr">
              <a:defRPr b="1">
                <a:solidFill>
                  <a:srgbClr val="000099"/>
                </a:solidFill>
                <a:latin typeface="微軟正黑體"/>
                <a:ea typeface="微軟正黑體"/>
                <a:cs typeface="微軟正黑體"/>
                <a:sym typeface="微軟正黑體"/>
              </a:defRPr>
            </a:lvl1pPr>
          </a:lstStyle>
          <a:p>
            <a:r>
              <a:rPr dirty="0" err="1"/>
              <a:t>重要業務推廣案件</a:t>
            </a:r>
            <a:r>
              <a:rPr dirty="0"/>
              <a:t> (</a:t>
            </a:r>
            <a:r>
              <a:rPr dirty="0" err="1"/>
              <a:t>民營</a:t>
            </a:r>
            <a:r>
              <a:rPr dirty="0"/>
              <a:t>)</a:t>
            </a:r>
          </a:p>
        </p:txBody>
      </p:sp>
      <p:graphicFrame>
        <p:nvGraphicFramePr>
          <p:cNvPr id="1081" name="內容版面配置區 6"/>
          <p:cNvGraphicFramePr/>
          <p:nvPr>
            <p:extLst>
              <p:ext uri="{D42A27DB-BD31-4B8C-83A1-F6EECF244321}">
                <p14:modId xmlns:p14="http://schemas.microsoft.com/office/powerpoint/2010/main" val="4088113884"/>
              </p:ext>
            </p:extLst>
          </p:nvPr>
        </p:nvGraphicFramePr>
        <p:xfrm>
          <a:off x="335942" y="1065823"/>
          <a:ext cx="11582401" cy="5475869"/>
        </p:xfrm>
        <a:graphic>
          <a:graphicData uri="http://schemas.openxmlformats.org/drawingml/2006/table">
            <a:tbl>
              <a:tblPr firstRow="1" bandRow="1">
                <a:tableStyleId>{4C3C2611-4C71-4FC5-86AE-919BDF0F9419}</a:tableStyleId>
              </a:tblPr>
              <a:tblGrid>
                <a:gridCol w="2500564">
                  <a:extLst>
                    <a:ext uri="{9D8B030D-6E8A-4147-A177-3AD203B41FA5}">
                      <a16:colId xmlns:a16="http://schemas.microsoft.com/office/drawing/2014/main" val="20000"/>
                    </a:ext>
                  </a:extLst>
                </a:gridCol>
                <a:gridCol w="1138335">
                  <a:extLst>
                    <a:ext uri="{9D8B030D-6E8A-4147-A177-3AD203B41FA5}">
                      <a16:colId xmlns:a16="http://schemas.microsoft.com/office/drawing/2014/main" val="20001"/>
                    </a:ext>
                  </a:extLst>
                </a:gridCol>
                <a:gridCol w="1160577">
                  <a:extLst>
                    <a:ext uri="{9D8B030D-6E8A-4147-A177-3AD203B41FA5}">
                      <a16:colId xmlns:a16="http://schemas.microsoft.com/office/drawing/2014/main" val="20002"/>
                    </a:ext>
                  </a:extLst>
                </a:gridCol>
                <a:gridCol w="2521233">
                  <a:extLst>
                    <a:ext uri="{9D8B030D-6E8A-4147-A177-3AD203B41FA5}">
                      <a16:colId xmlns:a16="http://schemas.microsoft.com/office/drawing/2014/main" val="20003"/>
                    </a:ext>
                  </a:extLst>
                </a:gridCol>
                <a:gridCol w="4261692">
                  <a:extLst>
                    <a:ext uri="{9D8B030D-6E8A-4147-A177-3AD203B41FA5}">
                      <a16:colId xmlns:a16="http://schemas.microsoft.com/office/drawing/2014/main" val="20004"/>
                    </a:ext>
                  </a:extLst>
                </a:gridCol>
              </a:tblGrid>
              <a:tr h="505297">
                <a:tc>
                  <a:txBody>
                    <a:bodyPr/>
                    <a:lstStyle/>
                    <a:p>
                      <a:pPr algn="ctr" defTabSz="686004">
                        <a:defRPr sz="1800" b="0"/>
                      </a:pPr>
                      <a:r>
                        <a:rPr sz="1600" b="1" dirty="0" err="1">
                          <a:solidFill>
                            <a:srgbClr val="FFFFFF"/>
                          </a:solidFill>
                          <a:latin typeface="微軟正黑體"/>
                          <a:ea typeface="微軟正黑體"/>
                          <a:cs typeface="微軟正黑體"/>
                          <a:sym typeface="微軟正黑體"/>
                        </a:rPr>
                        <a:t>推廣中案件</a:t>
                      </a:r>
                      <a:endParaRPr sz="16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dirty="0" err="1">
                          <a:solidFill>
                            <a:srgbClr val="FFFFFF"/>
                          </a:solidFill>
                          <a:latin typeface="微軟正黑體"/>
                          <a:ea typeface="微軟正黑體"/>
                          <a:cs typeface="微軟正黑體"/>
                          <a:sym typeface="微軟正黑體"/>
                        </a:rPr>
                        <a:t>合作內容</a:t>
                      </a:r>
                      <a:endParaRPr sz="16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dirty="0">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751271">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文化部人文司</a:t>
                      </a:r>
                      <a:r>
                        <a:rPr lang="en-US" altLang="zh-TW" sz="1600" dirty="0">
                          <a:latin typeface="微軟正黑體" panose="020B0604030504040204" pitchFamily="34" charset="-120"/>
                          <a:ea typeface="微軟正黑體" panose="020B0604030504040204" pitchFamily="34" charset="-120"/>
                        </a:rPr>
                        <a:t>-</a:t>
                      </a:r>
                      <a:r>
                        <a:rPr lang="zh-TW" altLang="en-US" sz="1600" dirty="0">
                          <a:latin typeface="微軟正黑體" panose="020B0604030504040204" pitchFamily="34" charset="-120"/>
                          <a:ea typeface="微軟正黑體" panose="020B0604030504040204" pitchFamily="34" charset="-120"/>
                        </a:rPr>
                        <a:t>台灣手語語料庫</a:t>
                      </a:r>
                      <a:r>
                        <a:rPr lang="en-US" altLang="zh-TW" sz="1600" dirty="0">
                          <a:latin typeface="微軟正黑體" panose="020B0604030504040204" pitchFamily="34" charset="-120"/>
                          <a:ea typeface="微軟正黑體" panose="020B0604030504040204" pitchFamily="34" charset="-120"/>
                        </a:rPr>
                        <a:t>4/2</a:t>
                      </a: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捷徑文化</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r" defTabSz="686004" rtl="0" eaLnBrk="1" fontAlgn="auto" latinLnBrk="0" hangingPunct="1">
                        <a:lnSpc>
                          <a:spcPct val="100000"/>
                        </a:lnSpc>
                        <a:spcBef>
                          <a:spcPts val="0"/>
                        </a:spcBef>
                        <a:spcAft>
                          <a:spcPts val="0"/>
                        </a:spcAft>
                        <a:buClrTx/>
                        <a:buSzTx/>
                        <a:buFontTx/>
                        <a:buNone/>
                        <a:tabLst/>
                        <a:defRPr sz="1800"/>
                      </a:pPr>
                      <a:r>
                        <a:rPr lang="en-US" altLang="zh-TW" sz="1600" dirty="0">
                          <a:latin typeface="微軟正黑體" panose="020B0604030504040204" pitchFamily="34" charset="-120"/>
                          <a:ea typeface="微軟正黑體" panose="020B0604030504040204" pitchFamily="34" charset="-120"/>
                          <a:cs typeface="微軟正黑體"/>
                          <a:sym typeface="微軟正黑體"/>
                        </a:rPr>
                        <a:t>180</a:t>
                      </a:r>
                      <a:endParaRPr lang="zh-TW" altLang="en-US"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a:r>
                        <a:rPr lang="zh-TW" altLang="en-US" sz="1600" dirty="0">
                          <a:latin typeface="微軟正黑體" panose="020B0604030504040204" pitchFamily="34" charset="-120"/>
                          <a:ea typeface="微軟正黑體" panose="020B0604030504040204" pitchFamily="34" charset="-120"/>
                        </a:rPr>
                        <a:t>新型手語語料建置</a:t>
                      </a:r>
                      <a:endParaRPr lang="zh-TW" altLang="en-US" sz="1600" b="0" dirty="0">
                        <a:latin typeface="微軟正黑體" panose="020B0604030504040204" pitchFamily="34" charset="-120"/>
                        <a:ea typeface="微軟正黑體" panose="020B0604030504040204" pitchFamily="34" charset="-120"/>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簽約中</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915083208"/>
                  </a:ext>
                </a:extLst>
              </a:tr>
              <a:tr h="1353870">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「臺北數位藝術媒合平臺</a:t>
                      </a:r>
                      <a:r>
                        <a:rPr lang="en-US" altLang="zh-TW" sz="1600" dirty="0">
                          <a:latin typeface="微軟正黑體" panose="020B0604030504040204" pitchFamily="34" charset="-120"/>
                          <a:ea typeface="微軟正黑體" panose="020B0604030504040204" pitchFamily="34" charset="-120"/>
                        </a:rPr>
                        <a:t>-</a:t>
                      </a:r>
                      <a:r>
                        <a:rPr lang="zh-TW" altLang="en-US" sz="1600" dirty="0">
                          <a:latin typeface="微軟正黑體" panose="020B0604030504040204" pitchFamily="34" charset="-120"/>
                          <a:ea typeface="微軟正黑體" panose="020B0604030504040204" pitchFamily="34" charset="-120"/>
                        </a:rPr>
                        <a:t>媒合、國際交流與技術支援服務計畫」技術服務</a:t>
                      </a:r>
                      <a:r>
                        <a:rPr lang="en-US" altLang="zh-TW" sz="1600" dirty="0">
                          <a:latin typeface="微軟正黑體" panose="020B0604030504040204" pitchFamily="34" charset="-120"/>
                          <a:ea typeface="微軟正黑體" panose="020B0604030504040204" pitchFamily="34" charset="-120"/>
                        </a:rPr>
                        <a:t>3/2</a:t>
                      </a: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大可創意</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r" defTabSz="686004" rtl="0" eaLnBrk="1" fontAlgn="auto" latinLnBrk="0" hangingPunct="1">
                        <a:lnSpc>
                          <a:spcPct val="100000"/>
                        </a:lnSpc>
                        <a:spcBef>
                          <a:spcPts val="0"/>
                        </a:spcBef>
                        <a:spcAft>
                          <a:spcPts val="0"/>
                        </a:spcAft>
                        <a:buClrTx/>
                        <a:buSzTx/>
                        <a:buFontTx/>
                        <a:buNone/>
                        <a:tabLst/>
                        <a:defRPr sz="1800"/>
                      </a:pPr>
                      <a:r>
                        <a:rPr lang="en-US" altLang="zh-TW" sz="1600" dirty="0">
                          <a:latin typeface="微軟正黑體" panose="020B0604030504040204" pitchFamily="34" charset="-120"/>
                          <a:ea typeface="微軟正黑體" panose="020B0604030504040204" pitchFamily="34" charset="-120"/>
                          <a:cs typeface="微軟正黑體"/>
                          <a:sym typeface="微軟正黑體"/>
                        </a:rPr>
                        <a:t>240</a:t>
                      </a:r>
                      <a:endParaRPr lang="zh-TW" altLang="en-US"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a:r>
                        <a:rPr lang="zh-TW" altLang="en-US" sz="1600" b="0" dirty="0">
                          <a:latin typeface="微軟正黑體" panose="020B0604030504040204" pitchFamily="34" charset="-120"/>
                          <a:ea typeface="微軟正黑體" panose="020B0604030504040204" pitchFamily="34" charset="-120"/>
                        </a:rPr>
                        <a:t>與藝術家進駐科研單位創新實驗並輔導展覽製作及國際擴展與趨勢研究，並完成國家級科技藝術國際專輯與大型國際圓桌論壇</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簽約中</a:t>
                      </a:r>
                      <a:r>
                        <a:rPr lang="en-US" altLang="zh-TW" sz="1600" dirty="0">
                          <a:latin typeface="微軟正黑體" panose="020B0604030504040204" pitchFamily="34" charset="-120"/>
                          <a:ea typeface="微軟正黑體" panose="020B0604030504040204" pitchFamily="34" charset="-120"/>
                          <a:cs typeface="微軟正黑體"/>
                          <a:sym typeface="微軟正黑體"/>
                        </a:rPr>
                        <a:t>(</a:t>
                      </a:r>
                      <a:r>
                        <a:rPr lang="zh-TW" altLang="en-US" sz="1600" dirty="0">
                          <a:latin typeface="微軟正黑體" panose="020B0604030504040204" pitchFamily="34" charset="-120"/>
                          <a:ea typeface="微軟正黑體" panose="020B0604030504040204" pitchFamily="34" charset="-120"/>
                          <a:cs typeface="微軟正黑體"/>
                          <a:sym typeface="微軟正黑體"/>
                        </a:rPr>
                        <a:t>上半年</a:t>
                      </a:r>
                      <a:r>
                        <a:rPr lang="en-US" altLang="zh-TW" sz="1600" dirty="0">
                          <a:latin typeface="微軟正黑體" panose="020B0604030504040204" pitchFamily="34" charset="-120"/>
                          <a:ea typeface="微軟正黑體" panose="020B0604030504040204" pitchFamily="34" charset="-120"/>
                          <a:cs typeface="微軟正黑體"/>
                          <a:sym typeface="微軟正黑體"/>
                        </a:rPr>
                        <a:t>120</a:t>
                      </a:r>
                      <a:r>
                        <a:rPr lang="zh-TW" altLang="en-US" sz="1600" dirty="0">
                          <a:latin typeface="微軟正黑體" panose="020B0604030504040204" pitchFamily="34" charset="-120"/>
                          <a:ea typeface="微軟正黑體" panose="020B0604030504040204" pitchFamily="34" charset="-120"/>
                          <a:cs typeface="微軟正黑體"/>
                          <a:sym typeface="微軟正黑體"/>
                        </a:rPr>
                        <a:t>萬簽約中</a:t>
                      </a:r>
                      <a:r>
                        <a:rPr lang="en-US" altLang="zh-TW" sz="1600" dirty="0">
                          <a:latin typeface="微軟正黑體" panose="020B0604030504040204" pitchFamily="34" charset="-120"/>
                          <a:ea typeface="微軟正黑體" panose="020B0604030504040204" pitchFamily="34" charset="-120"/>
                          <a:cs typeface="微軟正黑體"/>
                          <a:sym typeface="微軟正黑體"/>
                        </a:rPr>
                        <a:t>)</a:t>
                      </a:r>
                      <a:endParaRPr lang="zh-TW" altLang="en-US"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187551849"/>
                  </a:ext>
                </a:extLst>
              </a:tr>
              <a:tr h="751271">
                <a:tc>
                  <a:txBody>
                    <a:bodyPr/>
                    <a:lstStyle/>
                    <a:p>
                      <a:pPr algn="l" defTabSz="686004">
                        <a:defRPr sz="1800"/>
                      </a:pPr>
                      <a:r>
                        <a:rPr lang="zh-TW" altLang="en-US" sz="1600" dirty="0">
                          <a:solidFill>
                            <a:schemeClr val="tx1"/>
                          </a:solidFill>
                          <a:latin typeface="微軟正黑體" panose="020B0604030504040204" pitchFamily="34" charset="-120"/>
                          <a:ea typeface="微軟正黑體" panose="020B0604030504040204" pitchFamily="34" charset="-120"/>
                        </a:rPr>
                        <a:t>歷史博物館新媒體展</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躍界新媒體</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r" defTabSz="686004" rtl="0" eaLnBrk="1" fontAlgn="auto" latinLnBrk="0" hangingPunct="1">
                        <a:lnSpc>
                          <a:spcPct val="100000"/>
                        </a:lnSpc>
                        <a:spcBef>
                          <a:spcPts val="0"/>
                        </a:spcBef>
                        <a:spcAft>
                          <a:spcPts val="0"/>
                        </a:spcAft>
                        <a:buClrTx/>
                        <a:buSzTx/>
                        <a:buFontTx/>
                        <a:buNone/>
                        <a:tabLst/>
                        <a:defRPr sz="1800"/>
                      </a:pPr>
                      <a:r>
                        <a:rPr lang="en-US" altLang="zh-TW" sz="1600" dirty="0">
                          <a:latin typeface="微軟正黑體" panose="020B0604030504040204" pitchFamily="34" charset="-120"/>
                          <a:ea typeface="微軟正黑體" panose="020B0604030504040204" pitchFamily="34" charset="-120"/>
                          <a:cs typeface="微軟正黑體"/>
                          <a:sym typeface="微軟正黑體"/>
                        </a:rPr>
                        <a:t>350</a:t>
                      </a:r>
                      <a:endParaRPr lang="zh-TW" altLang="en-US"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a:r>
                        <a:rPr lang="zh-TW" altLang="en-US" sz="1600" b="0" dirty="0">
                          <a:latin typeface="微軟正黑體" panose="020B0604030504040204" pitchFamily="34" charset="-120"/>
                          <a:ea typeface="微軟正黑體" panose="020B0604030504040204" pitchFamily="34" charset="-120"/>
                        </a:rPr>
                        <a:t>新媒體藝術展覽</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已與歷史博物館確認工作內容與標的，已在</a:t>
                      </a:r>
                      <a:r>
                        <a:rPr lang="en-US" altLang="zh-TW" sz="1600" dirty="0">
                          <a:latin typeface="微軟正黑體" panose="020B0604030504040204" pitchFamily="34" charset="-120"/>
                          <a:ea typeface="微軟正黑體" panose="020B0604030504040204" pitchFamily="34" charset="-120"/>
                          <a:cs typeface="微軟正黑體"/>
                          <a:sym typeface="微軟正黑體"/>
                        </a:rPr>
                        <a:t>3/10</a:t>
                      </a:r>
                      <a:r>
                        <a:rPr lang="zh-TW" altLang="en-US" sz="1600" dirty="0">
                          <a:latin typeface="微軟正黑體" panose="020B0604030504040204" pitchFamily="34" charset="-120"/>
                          <a:ea typeface="微軟正黑體" panose="020B0604030504040204" pitchFamily="34" charset="-120"/>
                          <a:cs typeface="微軟正黑體"/>
                          <a:sym typeface="微軟正黑體"/>
                        </a:rPr>
                        <a:t>與躍界討論分工與投標內容，預計</a:t>
                      </a:r>
                      <a:r>
                        <a:rPr lang="en-US" altLang="zh-TW" sz="1600" dirty="0">
                          <a:latin typeface="微軟正黑體" panose="020B0604030504040204" pitchFamily="34" charset="-120"/>
                          <a:ea typeface="微軟正黑體" panose="020B0604030504040204" pitchFamily="34" charset="-120"/>
                          <a:cs typeface="微軟正黑體"/>
                          <a:sym typeface="微軟正黑體"/>
                        </a:rPr>
                        <a:t>3</a:t>
                      </a:r>
                      <a:r>
                        <a:rPr lang="zh-TW" altLang="en-US" sz="1600" dirty="0">
                          <a:latin typeface="微軟正黑體" panose="020B0604030504040204" pitchFamily="34" charset="-120"/>
                          <a:ea typeface="微軟正黑體" panose="020B0604030504040204" pitchFamily="34" charset="-120"/>
                          <a:cs typeface="微軟正黑體"/>
                          <a:sym typeface="微軟正黑體"/>
                        </a:rPr>
                        <a:t>月底上網公告</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683093710"/>
                  </a:ext>
                </a:extLst>
              </a:tr>
              <a:tr h="751271">
                <a:tc>
                  <a:txBody>
                    <a:bodyPr/>
                    <a:lstStyle/>
                    <a:p>
                      <a:pPr algn="l" defTabSz="686004">
                        <a:defRPr sz="1800"/>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智慧聽力環境服務平台建構雲端服務</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美律</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r" defTabSz="686004">
                        <a:defRPr sz="1800"/>
                      </a:pPr>
                      <a:r>
                        <a:rPr lang="en-US" sz="1600" dirty="0">
                          <a:latin typeface="微軟正黑體" panose="020B0604030504040204" pitchFamily="34" charset="-120"/>
                          <a:ea typeface="微軟正黑體" panose="020B0604030504040204" pitchFamily="34" charset="-120"/>
                          <a:cs typeface="微軟正黑體"/>
                          <a:sym typeface="微軟正黑體"/>
                        </a:rPr>
                        <a:t>420</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a:r>
                        <a:rPr lang="zh-TW" altLang="en-US" sz="1600" b="0" dirty="0">
                          <a:latin typeface="微軟正黑體" panose="020B0604030504040204" pitchFamily="34" charset="-120"/>
                          <a:ea typeface="微軟正黑體" panose="020B0604030504040204" pitchFamily="34" charset="-120"/>
                        </a:rPr>
                        <a:t>智慧聽力環境服務</a:t>
                      </a:r>
                      <a:endParaRPr lang="en-US" altLang="zh-TW" sz="1600" b="0" dirty="0">
                        <a:latin typeface="微軟正黑體" panose="020B0604030504040204" pitchFamily="34" charset="-120"/>
                        <a:ea typeface="微軟正黑體" panose="020B0604030504040204" pitchFamily="34" charset="-120"/>
                      </a:endParaRPr>
                    </a:p>
                    <a:p>
                      <a:pPr algn="l"/>
                      <a:r>
                        <a:rPr lang="zh-TW" altLang="en-US" sz="1600" b="0" dirty="0">
                          <a:latin typeface="微軟正黑體" panose="020B0604030504040204" pitchFamily="34" charset="-120"/>
                          <a:ea typeface="微軟正黑體" panose="020B0604030504040204" pitchFamily="34" charset="-120"/>
                        </a:rPr>
                        <a:t>平台建構雲端服務</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sz="1600" dirty="0" err="1">
                          <a:latin typeface="微軟正黑體" panose="020B0604030504040204" pitchFamily="34" charset="-120"/>
                          <a:ea typeface="微軟正黑體" panose="020B0604030504040204" pitchFamily="34" charset="-120"/>
                          <a:cs typeface="微軟正黑體"/>
                          <a:sym typeface="微軟正黑體"/>
                        </a:rPr>
                        <a:t>已簽約</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3"/>
                  </a:ext>
                </a:extLst>
              </a:tr>
              <a:tr h="751271">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眾智型超解析生成系統</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兔將創意</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625475" indent="-93663" algn="r" defTabSz="989013" rtl="0" fontAlgn="base">
                        <a:tabLst/>
                      </a:pPr>
                      <a:r>
                        <a:rPr lang="en-US" altLang="zh-TW" sz="1600" b="0" i="0" dirty="0">
                          <a:solidFill>
                            <a:srgbClr val="000000"/>
                          </a:solidFill>
                          <a:effectLst/>
                          <a:latin typeface="微軟正黑體" panose="020B0604030504040204" pitchFamily="34" charset="-120"/>
                          <a:ea typeface="微軟正黑體" panose="020B0604030504040204" pitchFamily="34" charset="-120"/>
                        </a:rPr>
                        <a:t>600</a:t>
                      </a:r>
                      <a:endParaRPr lang="zh-TW" altLang="en-US" sz="1600" b="0" i="0" dirty="0">
                        <a:solidFill>
                          <a:srgbClr val="000000"/>
                        </a:solidFill>
                        <a:effectLst/>
                        <a:latin typeface="微軟正黑體" panose="020B0604030504040204" pitchFamily="34" charset="-120"/>
                        <a:ea typeface="微軟正黑體" panose="020B0604030504040204" pitchFamily="34" charset="-12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建立影視音產製平台，眾智型超解析生成系統</a:t>
                      </a:r>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(Ensemble </a:t>
                      </a:r>
                      <a:r>
                        <a:rPr lang="en-US" altLang="zh-TW" sz="1600" b="0" i="0" u="none" strike="noStrike" dirty="0" err="1">
                          <a:solidFill>
                            <a:srgbClr val="000000"/>
                          </a:solidFill>
                          <a:effectLst/>
                          <a:latin typeface="微軟正黑體" panose="020B0604030504040204" pitchFamily="34" charset="-120"/>
                          <a:ea typeface="微軟正黑體" panose="020B0604030504040204" pitchFamily="34" charset="-120"/>
                        </a:rPr>
                        <a:t>SuperRes</a:t>
                      </a:r>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，提升電影畫質達到</a:t>
                      </a:r>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16K</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以上</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擬申請產創計畫</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748706748"/>
                  </a:ext>
                </a:extLst>
              </a:tr>
            </a:tbl>
          </a:graphicData>
        </a:graphic>
      </p:graphicFrame>
      <p:sp>
        <p:nvSpPr>
          <p:cNvPr id="1082" name="文字方塊 5"/>
          <p:cNvSpPr txBox="1"/>
          <p:nvPr/>
        </p:nvSpPr>
        <p:spPr>
          <a:xfrm>
            <a:off x="3629301" y="628388"/>
            <a:ext cx="4933398"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defRPr b="1">
                <a:latin typeface="微軟正黑體"/>
                <a:ea typeface="微軟正黑體"/>
                <a:cs typeface="微軟正黑體"/>
                <a:sym typeface="微軟正黑體"/>
              </a:defRPr>
            </a:pPr>
            <a:r>
              <a:rPr lang="zh-TW" altLang="en-US" dirty="0"/>
              <a:t>目標：</a:t>
            </a:r>
            <a:r>
              <a:rPr lang="en-US" altLang="zh-TW" dirty="0"/>
              <a:t>5,398</a:t>
            </a:r>
            <a:r>
              <a:rPr lang="zh-TW" altLang="en-US" dirty="0"/>
              <a:t> </a:t>
            </a:r>
            <a:r>
              <a:rPr lang="en-US" altLang="zh-TW" dirty="0"/>
              <a:t>/</a:t>
            </a:r>
            <a:r>
              <a:rPr lang="zh-TW" altLang="en-US" dirty="0"/>
              <a:t> </a:t>
            </a:r>
            <a:r>
              <a:rPr dirty="0"/>
              <a:t>簽約：</a:t>
            </a:r>
            <a:r>
              <a:rPr lang="en-US" dirty="0"/>
              <a:t>420</a:t>
            </a:r>
            <a:r>
              <a:rPr lang="zh-TW" altLang="en-US" dirty="0"/>
              <a:t> </a:t>
            </a:r>
            <a:r>
              <a:rPr dirty="0"/>
              <a:t>/</a:t>
            </a:r>
            <a:r>
              <a:rPr lang="en-US" dirty="0"/>
              <a:t> </a:t>
            </a:r>
            <a:r>
              <a:rPr dirty="0" err="1"/>
              <a:t>努力與洽談</a:t>
            </a:r>
            <a:r>
              <a:rPr lang="zh-TW" altLang="en-US" dirty="0"/>
              <a:t>：</a:t>
            </a:r>
            <a:r>
              <a:rPr lang="en-US" dirty="0"/>
              <a:t>5,300</a:t>
            </a:r>
            <a:endParaRPr dirty="0"/>
          </a:p>
        </p:txBody>
      </p:sp>
      <p:sp>
        <p:nvSpPr>
          <p:cNvPr id="6" name="文字方塊 5">
            <a:extLst>
              <a:ext uri="{FF2B5EF4-FFF2-40B4-BE49-F238E27FC236}">
                <a16:creationId xmlns:a16="http://schemas.microsoft.com/office/drawing/2014/main" id="{A2D166C2-7B64-41B1-B25F-5D49E420B219}"/>
              </a:ext>
            </a:extLst>
          </p:cNvPr>
          <p:cNvSpPr txBox="1"/>
          <p:nvPr/>
        </p:nvSpPr>
        <p:spPr>
          <a:xfrm>
            <a:off x="10671852" y="628388"/>
            <a:ext cx="1246491"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rPr lang="zh-TW" altLang="en-US" dirty="0"/>
              <a:t>單位：萬元</a:t>
            </a:r>
            <a:endParaRPr dirty="0"/>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9"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lvl1pPr>
              <a:defRPr>
                <a:latin typeface="微軟正黑體"/>
                <a:ea typeface="微軟正黑體"/>
                <a:cs typeface="微軟正黑體"/>
                <a:sym typeface="微軟正黑體"/>
              </a:defRPr>
            </a:lvl1pPr>
          </a:lstStyle>
          <a:p>
            <a:fld id="{86CB4B4D-7CA3-9044-876B-883B54F8677D}" type="slidenum">
              <a:t>11</a:t>
            </a:fld>
            <a:endParaRPr/>
          </a:p>
        </p:txBody>
      </p:sp>
      <p:sp>
        <p:nvSpPr>
          <p:cNvPr id="1080" name="標題 1"/>
          <p:cNvSpPr txBox="1">
            <a:spLocks noGrp="1"/>
          </p:cNvSpPr>
          <p:nvPr>
            <p:ph type="title"/>
          </p:nvPr>
        </p:nvSpPr>
        <p:spPr>
          <a:xfrm>
            <a:off x="1942004" y="9686"/>
            <a:ext cx="8370276" cy="775374"/>
          </a:xfrm>
          <a:prstGeom prst="rect">
            <a:avLst/>
          </a:prstGeom>
        </p:spPr>
        <p:txBody>
          <a:bodyPr>
            <a:normAutofit/>
          </a:bodyPr>
          <a:lstStyle>
            <a:lvl1pPr algn="ctr">
              <a:defRPr b="1">
                <a:solidFill>
                  <a:srgbClr val="000099"/>
                </a:solidFill>
                <a:latin typeface="微軟正黑體"/>
                <a:ea typeface="微軟正黑體"/>
                <a:cs typeface="微軟正黑體"/>
                <a:sym typeface="微軟正黑體"/>
              </a:defRPr>
            </a:lvl1pPr>
          </a:lstStyle>
          <a:p>
            <a:r>
              <a:rPr dirty="0" err="1"/>
              <a:t>重要業務推廣案件</a:t>
            </a:r>
            <a:r>
              <a:rPr dirty="0"/>
              <a:t> (</a:t>
            </a:r>
            <a:r>
              <a:rPr dirty="0" err="1"/>
              <a:t>民營</a:t>
            </a:r>
            <a:r>
              <a:rPr dirty="0"/>
              <a:t>)</a:t>
            </a:r>
          </a:p>
        </p:txBody>
      </p:sp>
      <p:graphicFrame>
        <p:nvGraphicFramePr>
          <p:cNvPr id="1081" name="內容版面配置區 6"/>
          <p:cNvGraphicFramePr/>
          <p:nvPr>
            <p:extLst>
              <p:ext uri="{D42A27DB-BD31-4B8C-83A1-F6EECF244321}">
                <p14:modId xmlns:p14="http://schemas.microsoft.com/office/powerpoint/2010/main" val="917966114"/>
              </p:ext>
            </p:extLst>
          </p:nvPr>
        </p:nvGraphicFramePr>
        <p:xfrm>
          <a:off x="335942" y="1065823"/>
          <a:ext cx="11582401" cy="5012923"/>
        </p:xfrm>
        <a:graphic>
          <a:graphicData uri="http://schemas.openxmlformats.org/drawingml/2006/table">
            <a:tbl>
              <a:tblPr firstRow="1" bandRow="1">
                <a:tableStyleId>{4C3C2611-4C71-4FC5-86AE-919BDF0F9419}</a:tableStyleId>
              </a:tblPr>
              <a:tblGrid>
                <a:gridCol w="2351274">
                  <a:extLst>
                    <a:ext uri="{9D8B030D-6E8A-4147-A177-3AD203B41FA5}">
                      <a16:colId xmlns:a16="http://schemas.microsoft.com/office/drawing/2014/main" val="20000"/>
                    </a:ext>
                  </a:extLst>
                </a:gridCol>
                <a:gridCol w="1250302">
                  <a:extLst>
                    <a:ext uri="{9D8B030D-6E8A-4147-A177-3AD203B41FA5}">
                      <a16:colId xmlns:a16="http://schemas.microsoft.com/office/drawing/2014/main" val="20001"/>
                    </a:ext>
                  </a:extLst>
                </a:gridCol>
                <a:gridCol w="1197900">
                  <a:extLst>
                    <a:ext uri="{9D8B030D-6E8A-4147-A177-3AD203B41FA5}">
                      <a16:colId xmlns:a16="http://schemas.microsoft.com/office/drawing/2014/main" val="20002"/>
                    </a:ext>
                  </a:extLst>
                </a:gridCol>
                <a:gridCol w="2521233">
                  <a:extLst>
                    <a:ext uri="{9D8B030D-6E8A-4147-A177-3AD203B41FA5}">
                      <a16:colId xmlns:a16="http://schemas.microsoft.com/office/drawing/2014/main" val="20003"/>
                    </a:ext>
                  </a:extLst>
                </a:gridCol>
                <a:gridCol w="4261692">
                  <a:extLst>
                    <a:ext uri="{9D8B030D-6E8A-4147-A177-3AD203B41FA5}">
                      <a16:colId xmlns:a16="http://schemas.microsoft.com/office/drawing/2014/main" val="20004"/>
                    </a:ext>
                  </a:extLst>
                </a:gridCol>
              </a:tblGrid>
              <a:tr h="505297">
                <a:tc>
                  <a:txBody>
                    <a:bodyPr/>
                    <a:lstStyle/>
                    <a:p>
                      <a:pPr algn="ctr" defTabSz="686004">
                        <a:defRPr sz="1800" b="0"/>
                      </a:pPr>
                      <a:r>
                        <a:rPr sz="1600" b="1" dirty="0" err="1">
                          <a:solidFill>
                            <a:srgbClr val="FFFFFF"/>
                          </a:solidFill>
                          <a:latin typeface="微軟正黑體"/>
                          <a:ea typeface="微軟正黑體"/>
                          <a:cs typeface="微軟正黑體"/>
                          <a:sym typeface="微軟正黑體"/>
                        </a:rPr>
                        <a:t>推廣中案件</a:t>
                      </a:r>
                      <a:endParaRPr sz="16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dirty="0" err="1">
                          <a:solidFill>
                            <a:srgbClr val="FFFFFF"/>
                          </a:solidFill>
                          <a:latin typeface="微軟正黑體"/>
                          <a:ea typeface="微軟正黑體"/>
                          <a:cs typeface="微軟正黑體"/>
                          <a:sym typeface="微軟正黑體"/>
                        </a:rPr>
                        <a:t>合作內容</a:t>
                      </a:r>
                      <a:endParaRPr sz="16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tc>
                  <a:txBody>
                    <a:bodyPr/>
                    <a:lstStyle/>
                    <a:p>
                      <a:pPr algn="ctr" defTabSz="686004">
                        <a:defRPr sz="1800" b="0"/>
                      </a:pPr>
                      <a:r>
                        <a:rPr sz="1600" b="1" dirty="0">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a:solidFill>
                        <a:srgbClr val="FFFFFF"/>
                      </a:solidFill>
                    </a:lnB>
                    <a:solidFill>
                      <a:srgbClr val="0D4CA1"/>
                    </a:solidFill>
                  </a:tcPr>
                </a:tc>
                <a:extLst>
                  <a:ext uri="{0D108BD9-81ED-4DB2-BD59-A6C34878D82A}">
                    <a16:rowId xmlns:a16="http://schemas.microsoft.com/office/drawing/2014/main" val="10000"/>
                  </a:ext>
                </a:extLst>
              </a:tr>
              <a:tr h="751271">
                <a:tc>
                  <a:txBody>
                    <a:bodyPr/>
                    <a:lstStyle/>
                    <a:p>
                      <a:pPr algn="l" defTabSz="686004">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新北市立美術館</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黑洞創造</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r" defTabSz="686004">
                        <a:defRPr sz="1800"/>
                      </a:pPr>
                      <a:r>
                        <a:rPr lang="en-US" sz="1600" dirty="0">
                          <a:latin typeface="微軟正黑體" panose="020B0604030504040204" pitchFamily="34" charset="-120"/>
                          <a:ea typeface="微軟正黑體" panose="020B0604030504040204" pitchFamily="34" charset="-120"/>
                          <a:cs typeface="微軟正黑體"/>
                          <a:sym typeface="微軟正黑體"/>
                        </a:rPr>
                        <a:t>200</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a:r>
                        <a:rPr lang="zh-TW" altLang="en-US" sz="1600" b="0" dirty="0">
                          <a:latin typeface="微軟正黑體" panose="020B0604030504040204" pitchFamily="34" charset="-120"/>
                          <a:ea typeface="微軟正黑體" panose="020B0604030504040204" pitchFamily="34" charset="-120"/>
                        </a:rPr>
                        <a:t>藏品管理平台</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lang="en-US" altLang="zh-TW" sz="1600" dirty="0">
                          <a:latin typeface="微軟正黑體" panose="020B0604030504040204" pitchFamily="34" charset="-120"/>
                          <a:ea typeface="微軟正黑體" panose="020B0604030504040204" pitchFamily="34" charset="-120"/>
                          <a:cs typeface="微軟正黑體"/>
                          <a:sym typeface="微軟正黑體"/>
                        </a:rPr>
                        <a:t>5</a:t>
                      </a:r>
                      <a:r>
                        <a:rPr lang="zh-TW" altLang="en-US" sz="1600" dirty="0">
                          <a:latin typeface="微軟正黑體" panose="020B0604030504040204" pitchFamily="34" charset="-120"/>
                          <a:ea typeface="微軟正黑體" panose="020B0604030504040204" pitchFamily="34" charset="-120"/>
                          <a:cs typeface="微軟正黑體"/>
                          <a:sym typeface="微軟正黑體"/>
                        </a:rPr>
                        <a:t>月開標</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3463887128"/>
                  </a:ext>
                </a:extLst>
              </a:tr>
              <a:tr h="751271">
                <a:tc>
                  <a:txBody>
                    <a:bodyPr/>
                    <a:lstStyle/>
                    <a:p>
                      <a:pPr algn="l" defTabSz="686004">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台中市立美術館</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黑洞創造</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r" defTabSz="686004">
                        <a:defRPr sz="1800"/>
                      </a:pPr>
                      <a:r>
                        <a:rPr lang="en-US" sz="1600" dirty="0">
                          <a:latin typeface="微軟正黑體" panose="020B0604030504040204" pitchFamily="34" charset="-120"/>
                          <a:ea typeface="微軟正黑體" panose="020B0604030504040204" pitchFamily="34" charset="-120"/>
                          <a:cs typeface="微軟正黑體"/>
                          <a:sym typeface="微軟正黑體"/>
                        </a:rPr>
                        <a:t>200</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sz="1600" b="0" dirty="0">
                          <a:latin typeface="微軟正黑體" panose="020B0604030504040204" pitchFamily="34" charset="-120"/>
                          <a:ea typeface="微軟正黑體" panose="020B0604030504040204" pitchFamily="34" charset="-120"/>
                        </a:rPr>
                        <a:t>藏品管理平台</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kumimoji="0" lang="en-US" altLang="zh-TW" sz="1600" b="0" i="0" u="none" strike="noStrike" kern="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微軟正黑體"/>
                          <a:sym typeface="微軟正黑體"/>
                        </a:rPr>
                        <a:t>5</a:t>
                      </a:r>
                      <a:r>
                        <a:rPr kumimoji="0" lang="zh-TW" altLang="en-US" sz="1600" b="0" i="0" u="none" strike="noStrike" kern="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微軟正黑體"/>
                          <a:sym typeface="微軟正黑體"/>
                        </a:rPr>
                        <a:t>月開標</a:t>
                      </a: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33582867"/>
                  </a:ext>
                </a:extLst>
              </a:tr>
              <a:tr h="751271">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台南文學館</a:t>
                      </a: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雙葉</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r" defTabSz="686004">
                        <a:defRPr sz="1800"/>
                      </a:pPr>
                      <a:r>
                        <a:rPr lang="en-US" sz="1600" dirty="0">
                          <a:latin typeface="微軟正黑體" panose="020B0604030504040204" pitchFamily="34" charset="-120"/>
                          <a:ea typeface="微軟正黑體" panose="020B0604030504040204" pitchFamily="34" charset="-120"/>
                          <a:cs typeface="微軟正黑體"/>
                          <a:sym typeface="微軟正黑體"/>
                        </a:rPr>
                        <a:t>150</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a:r>
                        <a:rPr lang="en-US" altLang="zh-TW" sz="1600" b="0" dirty="0">
                          <a:latin typeface="微軟正黑體" panose="020B0604030504040204" pitchFamily="34" charset="-120"/>
                          <a:ea typeface="微軟正黑體" panose="020B0604030504040204" pitchFamily="34" charset="-120"/>
                        </a:rPr>
                        <a:t>OCR</a:t>
                      </a:r>
                      <a:r>
                        <a:rPr lang="zh-TW" altLang="en-US" sz="1600" b="0" dirty="0">
                          <a:latin typeface="微軟正黑體" panose="020B0604030504040204" pitchFamily="34" charset="-120"/>
                          <a:ea typeface="微軟正黑體" panose="020B0604030504040204" pitchFamily="34" charset="-120"/>
                        </a:rPr>
                        <a:t>辨識</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kumimoji="0" lang="en-US" altLang="zh-TW" sz="1600" b="0" i="0" u="none" strike="noStrike" kern="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微軟正黑體"/>
                          <a:sym typeface="微軟正黑體"/>
                        </a:rPr>
                        <a:t>4</a:t>
                      </a:r>
                      <a:r>
                        <a:rPr kumimoji="0" lang="zh-TW" altLang="en-US" sz="1600" b="0" i="0" u="none" strike="noStrike" kern="0" cap="none" spc="0" normalizeH="0" baseline="0" noProof="0" dirty="0">
                          <a:ln>
                            <a:noFill/>
                          </a:ln>
                          <a:solidFill>
                            <a:srgbClr val="000000"/>
                          </a:solidFill>
                          <a:effectLst/>
                          <a:uLnTx/>
                          <a:uFillTx/>
                          <a:latin typeface="微軟正黑體" panose="020B0604030504040204" pitchFamily="34" charset="-120"/>
                          <a:ea typeface="微軟正黑體" panose="020B0604030504040204" pitchFamily="34" charset="-120"/>
                          <a:cs typeface="微軟正黑體"/>
                          <a:sym typeface="微軟正黑體"/>
                        </a:rPr>
                        <a:t>月開標</a:t>
                      </a: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514238499"/>
                  </a:ext>
                </a:extLst>
              </a:tr>
              <a:tr h="751271">
                <a:tc>
                  <a:txBody>
                    <a:bodyPr/>
                    <a:lstStyle/>
                    <a:p>
                      <a:pPr algn="l" defTabSz="686004">
                        <a:defRPr sz="1800"/>
                      </a:pPr>
                      <a:r>
                        <a:rPr sz="1600" dirty="0" err="1">
                          <a:latin typeface="微軟正黑體"/>
                          <a:ea typeface="微軟正黑體"/>
                          <a:cs typeface="微軟正黑體"/>
                          <a:sym typeface="微軟正黑體"/>
                        </a:rPr>
                        <a:t>虛實融合一體機前瞻顯示互動系統開發</a:t>
                      </a:r>
                      <a:endParaRPr sz="1600" dirty="0">
                        <a:latin typeface="微軟正黑體"/>
                        <a:ea typeface="微軟正黑體"/>
                        <a:cs typeface="微軟正黑體"/>
                        <a:sym typeface="微軟正黑體"/>
                      </a:endParaRP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sz="1600" dirty="0" err="1">
                          <a:latin typeface="微軟正黑體"/>
                          <a:ea typeface="微軟正黑體"/>
                          <a:cs typeface="微軟正黑體"/>
                          <a:sym typeface="微軟正黑體"/>
                        </a:rPr>
                        <a:t>中強</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r" defTabSz="686004">
                        <a:defRPr sz="1600">
                          <a:latin typeface="微軟正黑體"/>
                          <a:ea typeface="微軟正黑體"/>
                          <a:cs typeface="微軟正黑體"/>
                          <a:sym typeface="微軟正黑體"/>
                        </a:defRPr>
                      </a:pPr>
                      <a:r>
                        <a:rPr lang="en-US" dirty="0"/>
                        <a:t>2,0</a:t>
                      </a:r>
                      <a:r>
                        <a:rPr dirty="0"/>
                        <a:t>00</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sz="1600" dirty="0" err="1">
                          <a:latin typeface="微軟正黑體"/>
                          <a:ea typeface="微軟正黑體"/>
                          <a:cs typeface="微軟正黑體"/>
                          <a:sym typeface="微軟正黑體"/>
                        </a:rPr>
                        <a:t>虛實融合一體機前瞻顯示互動系統</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a:ea typeface="微軟正黑體"/>
                          <a:cs typeface="+mn-cs"/>
                          <a:sym typeface="Arial"/>
                        </a:rPr>
                        <a:t>預計於</a:t>
                      </a:r>
                      <a:r>
                        <a:rPr lang="en-US" altLang="zh-TW" sz="1600" b="0" i="0" u="none" strike="noStrike" cap="none" spc="0" baseline="0" dirty="0">
                          <a:solidFill>
                            <a:srgbClr val="000000"/>
                          </a:solidFill>
                          <a:uFillTx/>
                          <a:latin typeface="微軟正黑體"/>
                          <a:ea typeface="微軟正黑體"/>
                          <a:cs typeface="+mn-cs"/>
                          <a:sym typeface="Arial"/>
                        </a:rPr>
                        <a:t>4/28</a:t>
                      </a:r>
                      <a:r>
                        <a:rPr lang="zh-TW" altLang="en-US" sz="1600" b="0" i="0" u="none" strike="noStrike" cap="none" spc="0" baseline="0" dirty="0">
                          <a:solidFill>
                            <a:srgbClr val="000000"/>
                          </a:solidFill>
                          <a:uFillTx/>
                          <a:latin typeface="微軟正黑體"/>
                          <a:ea typeface="微軟正黑體"/>
                          <a:cs typeface="+mn-cs"/>
                          <a:sym typeface="Arial"/>
                        </a:rPr>
                        <a:t>開</a:t>
                      </a:r>
                      <a:r>
                        <a:rPr lang="zh-TW" altLang="zh-TW" sz="1600" b="0" i="0" u="none" strike="noStrike" cap="none" spc="0" baseline="0" dirty="0">
                          <a:solidFill>
                            <a:srgbClr val="000000"/>
                          </a:solidFill>
                          <a:uFillTx/>
                          <a:latin typeface="微軟正黑體"/>
                          <a:ea typeface="微軟正黑體"/>
                          <a:cs typeface="+mn-cs"/>
                          <a:sym typeface="Arial"/>
                        </a:rPr>
                        <a:t>第</a:t>
                      </a:r>
                      <a:r>
                        <a:rPr lang="zh-TW" altLang="en-US" sz="1600" b="0" i="0" u="none" strike="noStrike" cap="none" spc="0" baseline="0" dirty="0">
                          <a:solidFill>
                            <a:srgbClr val="000000"/>
                          </a:solidFill>
                          <a:uFillTx/>
                          <a:latin typeface="微軟正黑體"/>
                          <a:ea typeface="微軟正黑體"/>
                          <a:cs typeface="+mn-cs"/>
                          <a:sym typeface="Arial"/>
                        </a:rPr>
                        <a:t>三</a:t>
                      </a:r>
                      <a:r>
                        <a:rPr lang="zh-TW" altLang="zh-TW" sz="1600" b="0" i="0" u="none" strike="noStrike" cap="none" spc="0" baseline="0" dirty="0">
                          <a:solidFill>
                            <a:srgbClr val="000000"/>
                          </a:solidFill>
                          <a:uFillTx/>
                          <a:latin typeface="微軟正黑體"/>
                          <a:ea typeface="微軟正黑體"/>
                          <a:cs typeface="+mn-cs"/>
                          <a:sym typeface="Arial"/>
                        </a:rPr>
                        <a:t>次構想審查會實質審查</a:t>
                      </a: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4202763053"/>
                  </a:ext>
                </a:extLst>
              </a:tr>
              <a:tr h="751271">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zh-TW" sz="1600" b="0" kern="1200" dirty="0">
                          <a:solidFill>
                            <a:schemeClr val="dk1"/>
                          </a:solidFill>
                          <a:effectLst/>
                          <a:latin typeface="微軟正黑體" panose="020B0604030504040204" pitchFamily="34" charset="-120"/>
                          <a:ea typeface="微軟正黑體" panose="020B0604030504040204" pitchFamily="34" charset="-120"/>
                          <a:cs typeface="+mn-cs"/>
                        </a:rPr>
                        <a:t>互動場域案</a:t>
                      </a:r>
                      <a:endParaRPr lang="zh-TW" altLang="en-US" sz="1600" b="0" dirty="0">
                        <a:latin typeface="微軟正黑體" panose="020B0604030504040204" pitchFamily="34" charset="-120"/>
                        <a:ea typeface="微軟正黑體" panose="020B0604030504040204" pitchFamily="34" charset="-120"/>
                      </a:endParaRP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b="0" dirty="0">
                          <a:latin typeface="微軟正黑體" panose="020B0604030504040204" pitchFamily="34" charset="-120"/>
                          <a:ea typeface="微軟正黑體" panose="020B0604030504040204" pitchFamily="34" charset="-120"/>
                        </a:rPr>
                        <a:t>奧圖碼 </a:t>
                      </a:r>
                      <a:r>
                        <a:rPr lang="en-US" altLang="zh-TW" sz="1600" b="0" dirty="0">
                          <a:latin typeface="微軟正黑體" panose="020B0604030504040204" pitchFamily="34" charset="-120"/>
                          <a:ea typeface="微軟正黑體" panose="020B0604030504040204" pitchFamily="34" charset="-120"/>
                        </a:rPr>
                        <a:t>/</a:t>
                      </a:r>
                    </a:p>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b="0" dirty="0">
                          <a:latin typeface="微軟正黑體" panose="020B0604030504040204" pitchFamily="34" charset="-120"/>
                          <a:ea typeface="微軟正黑體" panose="020B0604030504040204" pitchFamily="34" charset="-120"/>
                        </a:rPr>
                        <a:t>奈創</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r" defTabSz="686004" rtl="0" eaLnBrk="1" fontAlgn="auto" latinLnBrk="0" hangingPunct="1">
                        <a:lnSpc>
                          <a:spcPct val="100000"/>
                        </a:lnSpc>
                        <a:spcBef>
                          <a:spcPts val="0"/>
                        </a:spcBef>
                        <a:spcAft>
                          <a:spcPts val="0"/>
                        </a:spcAft>
                        <a:buClrTx/>
                        <a:buSzTx/>
                        <a:buFontTx/>
                        <a:buNone/>
                        <a:tabLst/>
                        <a:defRPr sz="1800"/>
                      </a:pPr>
                      <a:r>
                        <a:rPr lang="en-US" altLang="zh-TW" sz="1600" b="0" i="0" u="none" strike="noStrike" cap="none" spc="0" baseline="0" dirty="0">
                          <a:solidFill>
                            <a:srgbClr val="000000"/>
                          </a:solidFill>
                          <a:uFillTx/>
                          <a:latin typeface="微軟正黑體"/>
                          <a:ea typeface="微軟正黑體"/>
                          <a:sym typeface="Arial"/>
                        </a:rPr>
                        <a:t>180</a:t>
                      </a:r>
                      <a:endParaRPr lang="zh-TW" altLang="en-US" sz="1600" b="0" i="0" u="none" strike="noStrike" cap="none" spc="0" baseline="0" dirty="0">
                        <a:solidFill>
                          <a:srgbClr val="000000"/>
                        </a:solidFill>
                        <a:uFillTx/>
                        <a:latin typeface="微軟正黑體"/>
                        <a:ea typeface="微軟正黑體"/>
                        <a:sym typeface="Arial"/>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en-US" altLang="zh-TW" sz="1600" b="0" dirty="0">
                          <a:latin typeface="微軟正黑體" panose="020B0604030504040204" pitchFamily="34" charset="-120"/>
                          <a:ea typeface="微軟正黑體" panose="020B0604030504040204" pitchFamily="34" charset="-120"/>
                        </a:rPr>
                        <a:t>Micro-LED</a:t>
                      </a:r>
                      <a:r>
                        <a:rPr lang="zh-TW" altLang="en-US" sz="1600" b="0" dirty="0">
                          <a:latin typeface="微軟正黑體" panose="020B0604030504040204" pitchFamily="34" charset="-120"/>
                          <a:ea typeface="微軟正黑體" panose="020B0604030504040204" pitchFamily="34" charset="-120"/>
                        </a:rPr>
                        <a:t>與光影透視轉換智慧裝置應用實證</a:t>
                      </a: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a:ea typeface="微軟正黑體"/>
                          <a:cs typeface="+mn-cs"/>
                          <a:sym typeface="Arial"/>
                        </a:rPr>
                        <a:t>申請產創中</a:t>
                      </a:r>
                      <a:endParaRPr lang="zh-TW" altLang="zh-TW" sz="1600" b="0" i="0" u="none" strike="noStrike" cap="none" spc="0" baseline="0" dirty="0">
                        <a:solidFill>
                          <a:srgbClr val="000000"/>
                        </a:solidFill>
                        <a:uFillTx/>
                        <a:latin typeface="微軟正黑體"/>
                        <a:ea typeface="微軟正黑體"/>
                        <a:cs typeface="+mn-cs"/>
                        <a:sym typeface="Arial"/>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753368454"/>
                  </a:ext>
                </a:extLst>
              </a:tr>
              <a:tr h="751271">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b="0" dirty="0">
                          <a:latin typeface="微軟正黑體" panose="020B0604030504040204" pitchFamily="34" charset="-120"/>
                          <a:ea typeface="微軟正黑體" panose="020B0604030504040204" pitchFamily="34" charset="-120"/>
                        </a:rPr>
                        <a:t>智慧健身平台</a:t>
                      </a:r>
                    </a:p>
                  </a:txBody>
                  <a:tcPr marL="36000" marR="36000" marT="36000" marB="36000" anchor="ctr" horzOverflow="overflow">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zh-TW" sz="1600" b="0" kern="1200" dirty="0">
                          <a:solidFill>
                            <a:schemeClr val="dk1"/>
                          </a:solidFill>
                          <a:effectLst/>
                          <a:latin typeface="微軟正黑體" panose="020B0604030504040204" pitchFamily="34" charset="-120"/>
                          <a:ea typeface="微軟正黑體" panose="020B0604030504040204" pitchFamily="34" charset="-120"/>
                          <a:cs typeface="+mn-cs"/>
                        </a:rPr>
                        <a:t>所羅門</a:t>
                      </a:r>
                      <a:r>
                        <a:rPr lang="en-US" altLang="zh-TW" sz="1600" b="0" kern="1200" dirty="0">
                          <a:solidFill>
                            <a:schemeClr val="dk1"/>
                          </a:solidFill>
                          <a:effectLst/>
                          <a:latin typeface="微軟正黑體" panose="020B0604030504040204" pitchFamily="34" charset="-120"/>
                          <a:ea typeface="微軟正黑體" panose="020B0604030504040204" pitchFamily="34" charset="-120"/>
                          <a:cs typeface="+mn-cs"/>
                        </a:rPr>
                        <a:t> / </a:t>
                      </a:r>
                    </a:p>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zh-TW" sz="1600" b="0" kern="1200" dirty="0">
                          <a:solidFill>
                            <a:schemeClr val="dk1"/>
                          </a:solidFill>
                          <a:effectLst/>
                          <a:latin typeface="微軟正黑體" panose="020B0604030504040204" pitchFamily="34" charset="-120"/>
                          <a:ea typeface="微軟正黑體" panose="020B0604030504040204" pitchFamily="34" charset="-120"/>
                          <a:cs typeface="+mn-cs"/>
                        </a:rPr>
                        <a:t>全越</a:t>
                      </a:r>
                      <a:endParaRPr lang="zh-TW" altLang="en-US" sz="1600" b="0" dirty="0">
                        <a:latin typeface="微軟正黑體" panose="020B0604030504040204" pitchFamily="34" charset="-120"/>
                        <a:ea typeface="微軟正黑體" panose="020B0604030504040204" pitchFamily="34" charset="-120"/>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r" defTabSz="686004" rtl="0" eaLnBrk="1" fontAlgn="auto" latinLnBrk="0" hangingPunct="1">
                        <a:lnSpc>
                          <a:spcPct val="100000"/>
                        </a:lnSpc>
                        <a:spcBef>
                          <a:spcPts val="0"/>
                        </a:spcBef>
                        <a:spcAft>
                          <a:spcPts val="0"/>
                        </a:spcAft>
                        <a:buClrTx/>
                        <a:buSzTx/>
                        <a:buFontTx/>
                        <a:buNone/>
                        <a:tabLst/>
                        <a:defRPr sz="1600">
                          <a:latin typeface="微軟正黑體"/>
                          <a:ea typeface="微軟正黑體"/>
                          <a:cs typeface="微軟正黑體"/>
                          <a:sym typeface="微軟正黑體"/>
                        </a:defRPr>
                      </a:pPr>
                      <a:r>
                        <a:rPr lang="en-US" altLang="zh-TW" dirty="0"/>
                        <a:t>1,200</a:t>
                      </a:r>
                      <a:r>
                        <a:rPr lang="zh-TW" altLang="en-US" sz="1600" b="0" i="0" u="none" strike="noStrike" cap="none" spc="0" baseline="0" dirty="0">
                          <a:solidFill>
                            <a:srgbClr val="000000"/>
                          </a:solidFill>
                          <a:uFillTx/>
                          <a:latin typeface="微軟正黑體"/>
                          <a:ea typeface="微軟正黑體"/>
                          <a:cs typeface="微軟正黑體"/>
                          <a:sym typeface="微軟正黑體"/>
                        </a:rPr>
                        <a:t> </a:t>
                      </a:r>
                      <a:endParaRPr lang="zh-TW" altLang="en-US" sz="1600" b="0" dirty="0">
                        <a:latin typeface="微軟正黑體" panose="020B0604030504040204" pitchFamily="34" charset="-120"/>
                        <a:ea typeface="微軟正黑體" panose="020B0604030504040204" pitchFamily="34" charset="-120"/>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defTabSz="686004">
                        <a:defRPr sz="1800"/>
                      </a:pPr>
                      <a:r>
                        <a:rPr lang="zh-TW" altLang="en-US" sz="1600" dirty="0">
                          <a:latin typeface="微軟正黑體"/>
                          <a:ea typeface="微軟正黑體"/>
                          <a:cs typeface="微軟正黑體"/>
                          <a:sym typeface="微軟正黑體"/>
                        </a:rPr>
                        <a:t>智慧健身房</a:t>
                      </a:r>
                      <a:endParaRPr sz="1600" dirty="0">
                        <a:latin typeface="微軟正黑體"/>
                        <a:ea typeface="微軟正黑體"/>
                        <a:cs typeface="微軟正黑體"/>
                        <a:sym typeface="微軟正黑體"/>
                      </a:endParaRPr>
                    </a:p>
                  </a:txBody>
                  <a:tcPr marL="36000" marR="36000" marT="36000" marB="36000" anchor="ctr" horzOverflow="overflow">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a:ea typeface="微軟正黑體"/>
                          <a:cs typeface="+mn-cs"/>
                          <a:sym typeface="Arial"/>
                        </a:rPr>
                        <a:t>規劃中，</a:t>
                      </a:r>
                      <a:r>
                        <a:rPr lang="zh-TW" altLang="zh-TW" sz="1600" b="0" i="0" u="none" strike="noStrike" cap="none" spc="0" baseline="0" dirty="0">
                          <a:solidFill>
                            <a:srgbClr val="000000"/>
                          </a:solidFill>
                          <a:uFillTx/>
                          <a:latin typeface="微軟正黑體"/>
                          <a:ea typeface="微軟正黑體"/>
                          <a:cs typeface="+mn-cs"/>
                          <a:sym typeface="Arial"/>
                        </a:rPr>
                        <a:t>預計三月完成提案簡報</a:t>
                      </a:r>
                    </a:p>
                  </a:txBody>
                  <a:tcPr marL="36000" marR="36000" marT="36000" marB="36000" anchor="ctr" horzOverflow="overflow">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4080472973"/>
                  </a:ext>
                </a:extLst>
              </a:tr>
            </a:tbl>
          </a:graphicData>
        </a:graphic>
      </p:graphicFrame>
      <p:sp>
        <p:nvSpPr>
          <p:cNvPr id="6" name="文字方塊 5">
            <a:extLst>
              <a:ext uri="{FF2B5EF4-FFF2-40B4-BE49-F238E27FC236}">
                <a16:creationId xmlns:a16="http://schemas.microsoft.com/office/drawing/2014/main" id="{A2D166C2-7B64-41B1-B25F-5D49E420B219}"/>
              </a:ext>
            </a:extLst>
          </p:cNvPr>
          <p:cNvSpPr txBox="1"/>
          <p:nvPr/>
        </p:nvSpPr>
        <p:spPr>
          <a:xfrm>
            <a:off x="10671852" y="628388"/>
            <a:ext cx="1246491"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rPr lang="zh-TW" altLang="en-US" dirty="0"/>
              <a:t>單位：萬元</a:t>
            </a:r>
            <a:endParaRPr dirty="0"/>
          </a:p>
        </p:txBody>
      </p:sp>
      <p:sp>
        <p:nvSpPr>
          <p:cNvPr id="7" name="文字方塊 5">
            <a:extLst>
              <a:ext uri="{FF2B5EF4-FFF2-40B4-BE49-F238E27FC236}">
                <a16:creationId xmlns:a16="http://schemas.microsoft.com/office/drawing/2014/main" id="{201B66E9-9674-4B30-BBE7-325034D981EB}"/>
              </a:ext>
            </a:extLst>
          </p:cNvPr>
          <p:cNvSpPr txBox="1"/>
          <p:nvPr/>
        </p:nvSpPr>
        <p:spPr>
          <a:xfrm>
            <a:off x="3629301" y="628388"/>
            <a:ext cx="4933398"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defRPr b="1">
                <a:latin typeface="微軟正黑體"/>
                <a:ea typeface="微軟正黑體"/>
                <a:cs typeface="微軟正黑體"/>
                <a:sym typeface="微軟正黑體"/>
              </a:defRPr>
            </a:pPr>
            <a:r>
              <a:rPr lang="zh-TW" altLang="en-US" dirty="0"/>
              <a:t>目標：</a:t>
            </a:r>
            <a:r>
              <a:rPr lang="en-US" altLang="zh-TW" dirty="0"/>
              <a:t>5,398</a:t>
            </a:r>
            <a:r>
              <a:rPr lang="zh-TW" altLang="en-US" dirty="0"/>
              <a:t> </a:t>
            </a:r>
            <a:r>
              <a:rPr lang="en-US" altLang="zh-TW" dirty="0"/>
              <a:t>/</a:t>
            </a:r>
            <a:r>
              <a:rPr lang="zh-TW" altLang="en-US" dirty="0"/>
              <a:t> </a:t>
            </a:r>
            <a:r>
              <a:rPr dirty="0"/>
              <a:t>簽約：</a:t>
            </a:r>
            <a:r>
              <a:rPr lang="en-US" dirty="0"/>
              <a:t>420</a:t>
            </a:r>
            <a:r>
              <a:rPr lang="zh-TW" altLang="en-US" dirty="0"/>
              <a:t> </a:t>
            </a:r>
            <a:r>
              <a:rPr dirty="0"/>
              <a:t>/</a:t>
            </a:r>
            <a:r>
              <a:rPr lang="en-US" dirty="0"/>
              <a:t> </a:t>
            </a:r>
            <a:r>
              <a:rPr dirty="0" err="1"/>
              <a:t>努力與洽談</a:t>
            </a:r>
            <a:r>
              <a:rPr lang="zh-TW" altLang="en-US" dirty="0"/>
              <a:t>：</a:t>
            </a:r>
            <a:r>
              <a:rPr lang="en-US" dirty="0"/>
              <a:t>5,300</a:t>
            </a:r>
            <a:endParaRPr dirty="0"/>
          </a:p>
        </p:txBody>
      </p:sp>
    </p:spTree>
    <p:extLst>
      <p:ext uri="{BB962C8B-B14F-4D97-AF65-F5344CB8AC3E}">
        <p14:creationId xmlns:p14="http://schemas.microsoft.com/office/powerpoint/2010/main" val="3031714993"/>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 name="投影片編號版面配置區 3"/>
          <p:cNvSpPr txBox="1">
            <a:spLocks noGrp="1"/>
          </p:cNvSpPr>
          <p:nvPr>
            <p:ph type="sldNum" sz="quarter" idx="4294967295"/>
          </p:nvPr>
        </p:nvSpPr>
        <p:spPr>
          <a:xfrm>
            <a:off x="11918343" y="6604317"/>
            <a:ext cx="273652"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12</a:t>
            </a:fld>
            <a:endParaRPr/>
          </a:p>
        </p:txBody>
      </p:sp>
      <p:sp>
        <p:nvSpPr>
          <p:cNvPr id="1096" name="標題 1"/>
          <p:cNvSpPr txBox="1">
            <a:spLocks noGrp="1"/>
          </p:cNvSpPr>
          <p:nvPr>
            <p:ph type="title"/>
          </p:nvPr>
        </p:nvSpPr>
        <p:spPr>
          <a:xfrm>
            <a:off x="1991548" y="37678"/>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重要業務推廣案件 (技轉授權)</a:t>
            </a:r>
          </a:p>
        </p:txBody>
      </p:sp>
      <p:graphicFrame>
        <p:nvGraphicFramePr>
          <p:cNvPr id="1097" name="內容版面配置區 6"/>
          <p:cNvGraphicFramePr/>
          <p:nvPr>
            <p:extLst>
              <p:ext uri="{D42A27DB-BD31-4B8C-83A1-F6EECF244321}">
                <p14:modId xmlns:p14="http://schemas.microsoft.com/office/powerpoint/2010/main" val="3260939669"/>
              </p:ext>
            </p:extLst>
          </p:nvPr>
        </p:nvGraphicFramePr>
        <p:xfrm>
          <a:off x="539823" y="1114611"/>
          <a:ext cx="11112353" cy="5372811"/>
        </p:xfrm>
        <a:graphic>
          <a:graphicData uri="http://schemas.openxmlformats.org/drawingml/2006/table">
            <a:tbl>
              <a:tblPr firstRow="1" bandRow="1">
                <a:tableStyleId>{4C3C2611-4C71-4FC5-86AE-919BDF0F9419}</a:tableStyleId>
              </a:tblPr>
              <a:tblGrid>
                <a:gridCol w="2492626">
                  <a:extLst>
                    <a:ext uri="{9D8B030D-6E8A-4147-A177-3AD203B41FA5}">
                      <a16:colId xmlns:a16="http://schemas.microsoft.com/office/drawing/2014/main" val="20000"/>
                    </a:ext>
                  </a:extLst>
                </a:gridCol>
                <a:gridCol w="1203649">
                  <a:extLst>
                    <a:ext uri="{9D8B030D-6E8A-4147-A177-3AD203B41FA5}">
                      <a16:colId xmlns:a16="http://schemas.microsoft.com/office/drawing/2014/main" val="20001"/>
                    </a:ext>
                  </a:extLst>
                </a:gridCol>
                <a:gridCol w="1011749">
                  <a:extLst>
                    <a:ext uri="{9D8B030D-6E8A-4147-A177-3AD203B41FA5}">
                      <a16:colId xmlns:a16="http://schemas.microsoft.com/office/drawing/2014/main" val="20002"/>
                    </a:ext>
                  </a:extLst>
                </a:gridCol>
                <a:gridCol w="2767149">
                  <a:extLst>
                    <a:ext uri="{9D8B030D-6E8A-4147-A177-3AD203B41FA5}">
                      <a16:colId xmlns:a16="http://schemas.microsoft.com/office/drawing/2014/main" val="20003"/>
                    </a:ext>
                  </a:extLst>
                </a:gridCol>
                <a:gridCol w="3637180">
                  <a:extLst>
                    <a:ext uri="{9D8B030D-6E8A-4147-A177-3AD203B41FA5}">
                      <a16:colId xmlns:a16="http://schemas.microsoft.com/office/drawing/2014/main" val="20004"/>
                    </a:ext>
                  </a:extLst>
                </a:gridCol>
              </a:tblGrid>
              <a:tr h="569779">
                <a:tc>
                  <a:txBody>
                    <a:bodyPr/>
                    <a:lstStyle/>
                    <a:p>
                      <a:pPr algn="ctr" defTabSz="686004">
                        <a:defRPr sz="1800" b="0"/>
                      </a:pPr>
                      <a:r>
                        <a:rPr sz="1600" b="1" dirty="0" err="1">
                          <a:solidFill>
                            <a:srgbClr val="FFFFFF"/>
                          </a:solidFill>
                          <a:latin typeface="微軟正黑體"/>
                          <a:ea typeface="微軟正黑體"/>
                          <a:cs typeface="微軟正黑體"/>
                          <a:sym typeface="微軟正黑體"/>
                        </a:rPr>
                        <a:t>推廣中案件</a:t>
                      </a:r>
                      <a:endParaRPr sz="16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extLst>
                  <a:ext uri="{0D108BD9-81ED-4DB2-BD59-A6C34878D82A}">
                    <a16:rowId xmlns:a16="http://schemas.microsoft.com/office/drawing/2014/main" val="10000"/>
                  </a:ext>
                </a:extLst>
              </a:tr>
              <a:tr h="934058">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智慧棒球</a:t>
                      </a: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A+</a:t>
                      </a: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提案</a:t>
                      </a:r>
                      <a:endParaRPr lang="zh-TW" altLang="en-US"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b="0" dirty="0">
                          <a:latin typeface="微軟正黑體" panose="020B0604030504040204" pitchFamily="34" charset="-120"/>
                          <a:ea typeface="微軟正黑體" panose="020B0604030504040204" pitchFamily="34" charset="-120"/>
                        </a:rPr>
                        <a:t>行動貝果</a:t>
                      </a: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lvl="0" indent="0" algn="r" defTabSz="686004" rtl="0" eaLnBrk="1" fontAlgn="auto" latinLnBrk="0" hangingPunct="1">
                        <a:lnSpc>
                          <a:spcPct val="100000"/>
                        </a:lnSpc>
                        <a:spcBef>
                          <a:spcPts val="0"/>
                        </a:spcBef>
                        <a:spcAft>
                          <a:spcPts val="0"/>
                        </a:spcAft>
                        <a:buClrTx/>
                        <a:buSzTx/>
                        <a:buFontTx/>
                        <a:buNone/>
                        <a:tabLst/>
                        <a:defRPr sz="1600">
                          <a:latin typeface="微軟正黑體"/>
                          <a:ea typeface="微軟正黑體"/>
                          <a:cs typeface="微軟正黑體"/>
                          <a:sym typeface="微軟正黑體"/>
                        </a:defRPr>
                      </a:pPr>
                      <a:r>
                        <a:rPr lang="en-US" altLang="zh-TW"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微軟正黑體"/>
                          <a:sym typeface="微軟正黑體"/>
                        </a:rPr>
                        <a:t>800</a:t>
                      </a:r>
                      <a:endParaRPr lang="en-US" altLang="zh-TW" sz="1600" dirty="0">
                        <a:latin typeface="微軟正黑體" panose="020B0604030504040204" pitchFamily="34" charset="-120"/>
                        <a:ea typeface="微軟正黑體" panose="020B0604030504040204" pitchFamily="34" charset="-120"/>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defTabSz="686004">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智慧棒球投打分析與與回饋應用整合平台開發計畫</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marR="0" lvl="0" indent="0" algn="l" defTabSz="686004" rtl="0" eaLnBrk="1" fontAlgn="auto" latinLnBrk="0" hangingPunct="1">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Arial"/>
                        </a:rPr>
                        <a:t>預計</a:t>
                      </a:r>
                      <a:r>
                        <a:rPr lang="en-US" altLang="zh-TW"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Arial"/>
                        </a:rPr>
                        <a:t>4</a:t>
                      </a:r>
                      <a:r>
                        <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Arial"/>
                        </a:rPr>
                        <a:t>月提案</a:t>
                      </a:r>
                      <a:endParaRPr lang="zh-TW" altLang="zh-TW"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Arial"/>
                      </a:endParaRPr>
                    </a:p>
                  </a:txBody>
                  <a:tcPr marL="36000" marR="36000" marT="36000" marB="3600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1"/>
                  </a:ext>
                </a:extLst>
              </a:tr>
              <a:tr h="934058">
                <a:tc>
                  <a:txBody>
                    <a:bodyPr/>
                    <a:lstStyle/>
                    <a:p>
                      <a:pPr algn="l" rtl="0" fontAlgn="base"/>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AI</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賦能軟體系統</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a:solidFill>
                        <a:srgbClr val="FFFFFF"/>
                      </a:solidFill>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沃彌</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荷魯視</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r" rtl="0" fontAlgn="base"/>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100</a:t>
                      </a:r>
                      <a:endParaRPr lang="zh-TW" altLang="en-US" sz="1600" b="0" i="0" dirty="0">
                        <a:solidFill>
                          <a:srgbClr val="000000"/>
                        </a:solidFill>
                        <a:effectLst/>
                        <a:latin typeface="微軟正黑體" panose="020B0604030504040204" pitchFamily="34" charset="-120"/>
                        <a:ea typeface="微軟正黑體" panose="020B0604030504040204" pitchFamily="34" charset="-12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智慧眼鏡廠商，運用在盲人賦能系統，協助建立地端的</a:t>
                      </a:r>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VLM+LLM+RAG</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問答系統</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marL="0" indent="0"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申請經濟部</a:t>
                      </a:r>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CITD</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計畫中</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cap="flat" cmpd="sng" algn="ctr">
                      <a:solidFill>
                        <a:srgbClr val="FFFFFF"/>
                      </a:solidFill>
                      <a:prstDash val="solid"/>
                      <a:round/>
                      <a:headEnd type="none" w="med" len="med"/>
                      <a:tailEnd type="none" w="med" len="med"/>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771352670"/>
                  </a:ext>
                </a:extLst>
              </a:tr>
              <a:tr h="934058">
                <a:tc>
                  <a:txBody>
                    <a:bodyPr/>
                    <a:lstStyle/>
                    <a:p>
                      <a:pPr algn="l" rtl="0" fontAlgn="base"/>
                      <a:r>
                        <a:rPr lang="en-US" altLang="zh-TW" sz="1600" b="0" i="0" u="none" strike="noStrike" dirty="0" err="1">
                          <a:solidFill>
                            <a:srgbClr val="000000"/>
                          </a:solidFill>
                          <a:effectLst/>
                          <a:latin typeface="微軟正黑體" panose="020B0604030504040204" pitchFamily="34" charset="-120"/>
                          <a:ea typeface="微軟正黑體" panose="020B0604030504040204" pitchFamily="34" charset="-120"/>
                        </a:rPr>
                        <a:t>EdgeAI</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賦能軟體系統</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a:solidFill>
                        <a:srgbClr val="FFFFFF"/>
                      </a:solidFill>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鑫視科技</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r" rtl="0" fontAlgn="base"/>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100</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rtl="0" fontAlgn="base"/>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AI</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板件廠商，開發智慧眼鏡相關板件，協助採用芯鼎晶片進行</a:t>
                      </a:r>
                      <a:r>
                        <a:rPr lang="en-US" altLang="zh-TW" sz="1600" b="0" i="0" u="none" strike="noStrike" dirty="0" err="1">
                          <a:solidFill>
                            <a:srgbClr val="000000"/>
                          </a:solidFill>
                          <a:effectLst/>
                          <a:latin typeface="微軟正黑體" panose="020B0604030504040204" pitchFamily="34" charset="-120"/>
                          <a:ea typeface="微軟正黑體" panose="020B0604030504040204" pitchFamily="34" charset="-120"/>
                        </a:rPr>
                        <a:t>EdgeAI</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 </a:t>
                      </a:r>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YOLO</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演算法開發</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申請經濟部</a:t>
                      </a:r>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CITD</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計畫中</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p>
                      <a:pPr algn="l" rtl="0" fontAlgn="base"/>
                      <a:r>
                        <a:rPr lang="zh-TW" altLang="en-US" sz="1600" b="0" i="0" dirty="0">
                          <a:solidFill>
                            <a:srgbClr val="000000"/>
                          </a:solidFill>
                          <a:effectLst/>
                          <a:latin typeface="微軟正黑體" panose="020B0604030504040204" pitchFamily="34" charset="-120"/>
                          <a:ea typeface="微軟正黑體" panose="020B0604030504040204" pitchFamily="34" charset="-120"/>
                        </a:rPr>
                        <a:t>​</a:t>
                      </a:r>
                    </a:p>
                  </a:txBody>
                  <a:tcPr anchor="ctr">
                    <a:lnL w="12700" cap="flat" cmpd="sng" algn="ctr">
                      <a:solidFill>
                        <a:srgbClr val="FFFFFF"/>
                      </a:solidFill>
                      <a:prstDash val="solid"/>
                      <a:round/>
                      <a:headEnd type="none" w="med" len="med"/>
                      <a:tailEnd type="none" w="med" len="med"/>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515855517"/>
                  </a:ext>
                </a:extLst>
              </a:tr>
              <a:tr h="934058">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zh-TW" altLang="en-US" sz="1600" dirty="0">
                          <a:latin typeface="微軟正黑體"/>
                          <a:ea typeface="微軟正黑體"/>
                          <a:cs typeface="微軟正黑體"/>
                          <a:sym typeface="微軟正黑體"/>
                        </a:rPr>
                        <a:t>虛實融合一體機前瞻顯示互動系統開發</a:t>
                      </a:r>
                    </a:p>
                  </a:txBody>
                  <a:tcPr anchor="ctr">
                    <a:lnL w="12700">
                      <a:solidFill>
                        <a:srgbClr val="FFFFFF"/>
                      </a:solidFill>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dirty="0">
                          <a:solidFill>
                            <a:srgbClr val="000000"/>
                          </a:solidFill>
                          <a:effectLst/>
                          <a:latin typeface="微軟正黑體" panose="020B0604030504040204" pitchFamily="34" charset="-120"/>
                          <a:ea typeface="微軟正黑體" panose="020B0604030504040204" pitchFamily="34" charset="-120"/>
                        </a:rPr>
                        <a:t>中強</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r" rtl="0" fontAlgn="base"/>
                      <a:r>
                        <a:rPr lang="en-US" altLang="zh-TW" sz="1600" b="0" i="0" dirty="0">
                          <a:solidFill>
                            <a:srgbClr val="000000"/>
                          </a:solidFill>
                          <a:effectLst/>
                          <a:latin typeface="微軟正黑體" panose="020B0604030504040204" pitchFamily="34" charset="-120"/>
                          <a:ea typeface="微軟正黑體" panose="020B0604030504040204" pitchFamily="34" charset="-120"/>
                        </a:rPr>
                        <a:t>300</a:t>
                      </a:r>
                      <a:endParaRPr lang="zh-TW" altLang="en-US" sz="1600" b="0" i="0" dirty="0">
                        <a:solidFill>
                          <a:srgbClr val="000000"/>
                        </a:solidFill>
                        <a:effectLst/>
                        <a:latin typeface="微軟正黑體" panose="020B0604030504040204" pitchFamily="34" charset="-120"/>
                        <a:ea typeface="微軟正黑體" panose="020B0604030504040204" pitchFamily="34" charset="-12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zh-TW" altLang="en-US" sz="1600" dirty="0">
                          <a:latin typeface="微軟正黑體"/>
                          <a:ea typeface="微軟正黑體"/>
                          <a:cs typeface="微軟正黑體"/>
                          <a:sym typeface="微軟正黑體"/>
                        </a:rPr>
                        <a:t>虛實融合一體機前瞻顯示互動系統</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zh-TW" altLang="en-US" sz="1600" b="0" i="0" u="none" strike="noStrike" cap="none" spc="0" baseline="0" dirty="0">
                          <a:solidFill>
                            <a:srgbClr val="000000"/>
                          </a:solidFill>
                          <a:uFillTx/>
                          <a:latin typeface="微軟正黑體"/>
                          <a:ea typeface="微軟正黑體"/>
                          <a:cs typeface="+mn-cs"/>
                          <a:sym typeface="Arial"/>
                        </a:rPr>
                        <a:t>預計於</a:t>
                      </a:r>
                      <a:r>
                        <a:rPr lang="en-US" altLang="zh-TW" sz="1600" b="0" i="0" u="none" strike="noStrike" cap="none" spc="0" baseline="0" dirty="0">
                          <a:solidFill>
                            <a:srgbClr val="000000"/>
                          </a:solidFill>
                          <a:uFillTx/>
                          <a:latin typeface="微軟正黑體"/>
                          <a:ea typeface="微軟正黑體"/>
                          <a:cs typeface="+mn-cs"/>
                          <a:sym typeface="Arial"/>
                        </a:rPr>
                        <a:t>4/28</a:t>
                      </a:r>
                      <a:r>
                        <a:rPr lang="zh-TW" altLang="en-US" sz="1600" b="0" i="0" u="none" strike="noStrike" cap="none" spc="0" baseline="0" dirty="0">
                          <a:solidFill>
                            <a:srgbClr val="000000"/>
                          </a:solidFill>
                          <a:uFillTx/>
                          <a:latin typeface="微軟正黑體"/>
                          <a:ea typeface="微軟正黑體"/>
                          <a:cs typeface="+mn-cs"/>
                          <a:sym typeface="Arial"/>
                        </a:rPr>
                        <a:t>開</a:t>
                      </a:r>
                      <a:r>
                        <a:rPr lang="zh-TW" altLang="zh-TW" sz="1600" b="0" i="0" u="none" strike="noStrike" cap="none" spc="0" baseline="0" dirty="0">
                          <a:solidFill>
                            <a:srgbClr val="000000"/>
                          </a:solidFill>
                          <a:uFillTx/>
                          <a:latin typeface="微軟正黑體"/>
                          <a:ea typeface="微軟正黑體"/>
                          <a:cs typeface="+mn-cs"/>
                          <a:sym typeface="Arial"/>
                        </a:rPr>
                        <a:t>第</a:t>
                      </a:r>
                      <a:r>
                        <a:rPr lang="zh-TW" altLang="en-US" sz="1600" b="0" i="0" u="none" strike="noStrike" cap="none" spc="0" baseline="0" dirty="0">
                          <a:solidFill>
                            <a:srgbClr val="000000"/>
                          </a:solidFill>
                          <a:uFillTx/>
                          <a:latin typeface="微軟正黑體"/>
                          <a:ea typeface="微軟正黑體"/>
                          <a:cs typeface="+mn-cs"/>
                          <a:sym typeface="Arial"/>
                        </a:rPr>
                        <a:t>三</a:t>
                      </a:r>
                      <a:r>
                        <a:rPr lang="zh-TW" altLang="zh-TW" sz="1600" b="0" i="0" u="none" strike="noStrike" cap="none" spc="0" baseline="0" dirty="0">
                          <a:solidFill>
                            <a:srgbClr val="000000"/>
                          </a:solidFill>
                          <a:uFillTx/>
                          <a:latin typeface="微軟正黑體"/>
                          <a:ea typeface="微軟正黑體"/>
                          <a:cs typeface="+mn-cs"/>
                          <a:sym typeface="Arial"/>
                        </a:rPr>
                        <a:t>次構想審查會實質審查</a:t>
                      </a:r>
                    </a:p>
                  </a:txBody>
                  <a:tcPr anchor="ctr">
                    <a:lnL w="12700" cap="flat" cmpd="sng" algn="ctr">
                      <a:solidFill>
                        <a:srgbClr val="FFFFFF"/>
                      </a:solidFill>
                      <a:prstDash val="solid"/>
                      <a:round/>
                      <a:headEnd type="none" w="med" len="med"/>
                      <a:tailEnd type="none" w="med" len="med"/>
                    </a:lnL>
                    <a:lnR w="12700">
                      <a:solidFill>
                        <a:srgbClr val="FFFFFF"/>
                      </a:solidFill>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2310224934"/>
                  </a:ext>
                </a:extLst>
              </a:tr>
              <a:tr h="934058">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zh-TW" altLang="en-US" sz="1600" b="0" dirty="0">
                          <a:latin typeface="微軟正黑體" panose="020B0604030504040204" pitchFamily="34" charset="-120"/>
                          <a:ea typeface="微軟正黑體" panose="020B0604030504040204" pitchFamily="34" charset="-120"/>
                        </a:rPr>
                        <a:t>智慧健身平台</a:t>
                      </a:r>
                    </a:p>
                  </a:txBody>
                  <a:tcPr anchor="ctr">
                    <a:lnL w="12700">
                      <a:solidFill>
                        <a:srgbClr val="FFFFFF"/>
                      </a:solidFill>
                    </a:lnL>
                    <a:lnR w="12700" cap="flat" cmpd="sng" algn="ctr">
                      <a:solidFill>
                        <a:srgbClr val="FFFFFF"/>
                      </a:solidFill>
                      <a:prstDash val="solid"/>
                      <a:round/>
                      <a:headEnd type="none" w="med" len="med"/>
                      <a:tailEnd type="none" w="med" len="med"/>
                    </a:lnR>
                    <a:lnT w="12700">
                      <a:solidFill>
                        <a:srgbClr val="FFFFFF"/>
                      </a:solidFill>
                    </a:lnT>
                    <a:lnB w="12700">
                      <a:solidFill>
                        <a:srgbClr val="FFFFFF"/>
                      </a:solidFill>
                    </a:lnB>
                  </a:tcPr>
                </a:tc>
                <a:tc>
                  <a:txBody>
                    <a:bodyPr/>
                    <a:lstStyle/>
                    <a:p>
                      <a:pPr algn="l" rtl="0" fontAlgn="base"/>
                      <a:r>
                        <a:rPr lang="zh-TW" altLang="en-US" sz="1600" b="0" i="0" dirty="0">
                          <a:solidFill>
                            <a:srgbClr val="000000"/>
                          </a:solidFill>
                          <a:effectLst/>
                          <a:latin typeface="微軟正黑體" panose="020B0604030504040204" pitchFamily="34" charset="-120"/>
                          <a:ea typeface="微軟正黑體" panose="020B0604030504040204" pitchFamily="34" charset="-120"/>
                        </a:rPr>
                        <a:t>所羅門</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a:solidFill>
                        <a:srgbClr val="FFFFFF"/>
                      </a:solidFill>
                    </a:lnB>
                  </a:tcPr>
                </a:tc>
                <a:tc>
                  <a:txBody>
                    <a:bodyPr/>
                    <a:lstStyle/>
                    <a:p>
                      <a:pPr algn="r" rtl="0" fontAlgn="base"/>
                      <a:r>
                        <a:rPr lang="en-US" altLang="zh-TW" sz="1600" b="0" i="0" dirty="0">
                          <a:solidFill>
                            <a:srgbClr val="000000"/>
                          </a:solidFill>
                          <a:effectLst/>
                          <a:latin typeface="微軟正黑體" panose="020B0604030504040204" pitchFamily="34" charset="-120"/>
                          <a:ea typeface="微軟正黑體" panose="020B0604030504040204" pitchFamily="34" charset="-120"/>
                        </a:rPr>
                        <a:t>300</a:t>
                      </a:r>
                      <a:endParaRPr lang="zh-TW" altLang="en-US" sz="1600" b="0" i="0" dirty="0">
                        <a:solidFill>
                          <a:srgbClr val="000000"/>
                        </a:solidFill>
                        <a:effectLst/>
                        <a:latin typeface="微軟正黑體" panose="020B0604030504040204" pitchFamily="34" charset="-120"/>
                        <a:ea typeface="微軟正黑體" panose="020B0604030504040204" pitchFamily="34" charset="-120"/>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a:solidFill>
                        <a:srgbClr val="FFFFFF"/>
                      </a:solidFill>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zh-TW" altLang="en-US" sz="1600" dirty="0">
                          <a:latin typeface="微軟正黑體"/>
                          <a:ea typeface="微軟正黑體"/>
                          <a:cs typeface="微軟正黑體"/>
                          <a:sym typeface="微軟正黑體"/>
                        </a:rPr>
                        <a:t>智慧健身房</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a:solidFill>
                        <a:srgbClr val="FFFFFF"/>
                      </a:solidFill>
                    </a:lnB>
                  </a:tcPr>
                </a:tc>
                <a:tc>
                  <a:txBody>
                    <a:bodyPr/>
                    <a:lstStyle/>
                    <a:p>
                      <a:pPr marL="0" marR="0" lvl="0" indent="0" algn="l" defTabSz="914400" rtl="0" eaLnBrk="1" fontAlgn="base" latinLnBrk="0" hangingPunct="1">
                        <a:lnSpc>
                          <a:spcPct val="100000"/>
                        </a:lnSpc>
                        <a:spcBef>
                          <a:spcPts val="0"/>
                        </a:spcBef>
                        <a:spcAft>
                          <a:spcPts val="0"/>
                        </a:spcAft>
                        <a:buClrTx/>
                        <a:buSzTx/>
                        <a:buFontTx/>
                        <a:buNone/>
                        <a:tabLst/>
                        <a:defRPr/>
                      </a:pPr>
                      <a:r>
                        <a:rPr lang="zh-TW" altLang="en-US" sz="1600" b="0" i="0" u="none" strike="noStrike" cap="none" spc="0" baseline="0" dirty="0">
                          <a:solidFill>
                            <a:srgbClr val="000000"/>
                          </a:solidFill>
                          <a:uFillTx/>
                          <a:latin typeface="微軟正黑體"/>
                          <a:ea typeface="微軟正黑體"/>
                          <a:cs typeface="+mn-cs"/>
                          <a:sym typeface="Arial"/>
                        </a:rPr>
                        <a:t>提案資料準備中</a:t>
                      </a:r>
                      <a:endParaRPr lang="zh-TW" altLang="zh-TW" sz="1600" b="0" i="0" u="none" strike="noStrike" cap="none" spc="0" baseline="0" dirty="0">
                        <a:solidFill>
                          <a:srgbClr val="000000"/>
                        </a:solidFill>
                        <a:uFillTx/>
                        <a:latin typeface="微軟正黑體"/>
                        <a:ea typeface="微軟正黑體"/>
                        <a:cs typeface="+mn-cs"/>
                        <a:sym typeface="Arial"/>
                      </a:endParaRPr>
                    </a:p>
                  </a:txBody>
                  <a:tcPr anchor="ctr">
                    <a:lnL w="12700" cap="flat" cmpd="sng" algn="ctr">
                      <a:solidFill>
                        <a:srgbClr val="FFFFFF"/>
                      </a:solidFill>
                      <a:prstDash val="solid"/>
                      <a:round/>
                      <a:headEnd type="none" w="med" len="med"/>
                      <a:tailEnd type="none" w="med" len="med"/>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2246190680"/>
                  </a:ext>
                </a:extLst>
              </a:tr>
            </a:tbl>
          </a:graphicData>
        </a:graphic>
      </p:graphicFrame>
      <p:sp>
        <p:nvSpPr>
          <p:cNvPr id="6" name="文字方塊 5">
            <a:extLst>
              <a:ext uri="{FF2B5EF4-FFF2-40B4-BE49-F238E27FC236}">
                <a16:creationId xmlns:a16="http://schemas.microsoft.com/office/drawing/2014/main" id="{F65C82BF-6F2D-4133-B658-ED774A21C6E5}"/>
              </a:ext>
            </a:extLst>
          </p:cNvPr>
          <p:cNvSpPr txBox="1"/>
          <p:nvPr/>
        </p:nvSpPr>
        <p:spPr>
          <a:xfrm>
            <a:off x="3865744" y="628388"/>
            <a:ext cx="4460512"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defRPr b="1">
                <a:latin typeface="微軟正黑體"/>
                <a:ea typeface="微軟正黑體"/>
                <a:cs typeface="微軟正黑體"/>
                <a:sym typeface="微軟正黑體"/>
              </a:defRPr>
            </a:pPr>
            <a:r>
              <a:rPr lang="zh-TW" altLang="en-US" dirty="0"/>
              <a:t>目標：</a:t>
            </a:r>
            <a:r>
              <a:rPr lang="en-US" altLang="zh-TW" dirty="0"/>
              <a:t>900 / </a:t>
            </a:r>
            <a:r>
              <a:rPr dirty="0"/>
              <a:t>簽約：</a:t>
            </a:r>
            <a:r>
              <a:rPr lang="en-US" dirty="0"/>
              <a:t>0</a:t>
            </a:r>
            <a:r>
              <a:rPr lang="zh-TW" altLang="en-US" dirty="0"/>
              <a:t> </a:t>
            </a:r>
            <a:r>
              <a:rPr dirty="0"/>
              <a:t>/</a:t>
            </a:r>
            <a:r>
              <a:rPr lang="en-US" dirty="0"/>
              <a:t> </a:t>
            </a:r>
            <a:r>
              <a:rPr dirty="0" err="1"/>
              <a:t>努力與洽談</a:t>
            </a:r>
            <a:r>
              <a:rPr lang="zh-TW" altLang="en-US" dirty="0"/>
              <a:t>：</a:t>
            </a:r>
            <a:r>
              <a:rPr lang="en-US" altLang="zh-TW" dirty="0"/>
              <a:t>1,600</a:t>
            </a:r>
            <a:endParaRPr dirty="0"/>
          </a:p>
        </p:txBody>
      </p:sp>
      <p:sp>
        <p:nvSpPr>
          <p:cNvPr id="7" name="文字方塊 6">
            <a:extLst>
              <a:ext uri="{FF2B5EF4-FFF2-40B4-BE49-F238E27FC236}">
                <a16:creationId xmlns:a16="http://schemas.microsoft.com/office/drawing/2014/main" id="{679049A2-0A78-47B2-A69D-57856CD10E0C}"/>
              </a:ext>
            </a:extLst>
          </p:cNvPr>
          <p:cNvSpPr txBox="1"/>
          <p:nvPr/>
        </p:nvSpPr>
        <p:spPr>
          <a:xfrm>
            <a:off x="10671852" y="628388"/>
            <a:ext cx="1246491"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rPr lang="zh-TW" altLang="en-US" dirty="0"/>
              <a:t>單位：萬元</a:t>
            </a:r>
            <a:endParaRPr dirty="0"/>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0" name="投影片編號版面配置區 3"/>
          <p:cNvSpPr txBox="1">
            <a:spLocks noGrp="1"/>
          </p:cNvSpPr>
          <p:nvPr>
            <p:ph type="sldNum" sz="quarter" idx="4294967295"/>
          </p:nvPr>
        </p:nvSpPr>
        <p:spPr>
          <a:xfrm>
            <a:off x="11918345" y="6604317"/>
            <a:ext cx="273652"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13</a:t>
            </a:fld>
            <a:endParaRPr/>
          </a:p>
        </p:txBody>
      </p:sp>
      <p:sp>
        <p:nvSpPr>
          <p:cNvPr id="1101" name="標題 1"/>
          <p:cNvSpPr txBox="1">
            <a:spLocks noGrp="1"/>
          </p:cNvSpPr>
          <p:nvPr>
            <p:ph type="title"/>
          </p:nvPr>
        </p:nvSpPr>
        <p:spPr>
          <a:xfrm>
            <a:off x="1961056" y="37678"/>
            <a:ext cx="8370277"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rPr dirty="0" err="1"/>
              <a:t>重要業務推廣案件</a:t>
            </a:r>
            <a:r>
              <a:rPr dirty="0"/>
              <a:t> (</a:t>
            </a:r>
            <a:r>
              <a:rPr dirty="0" err="1"/>
              <a:t>工服</a:t>
            </a:r>
            <a:r>
              <a:rPr dirty="0"/>
              <a:t>)</a:t>
            </a:r>
          </a:p>
        </p:txBody>
      </p:sp>
      <p:graphicFrame>
        <p:nvGraphicFramePr>
          <p:cNvPr id="1102" name="內容版面配置區 6"/>
          <p:cNvGraphicFramePr/>
          <p:nvPr>
            <p:extLst>
              <p:ext uri="{D42A27DB-BD31-4B8C-83A1-F6EECF244321}">
                <p14:modId xmlns:p14="http://schemas.microsoft.com/office/powerpoint/2010/main" val="1922870049"/>
              </p:ext>
            </p:extLst>
          </p:nvPr>
        </p:nvGraphicFramePr>
        <p:xfrm>
          <a:off x="374045" y="1126444"/>
          <a:ext cx="11544300" cy="2437895"/>
        </p:xfrm>
        <a:graphic>
          <a:graphicData uri="http://schemas.openxmlformats.org/drawingml/2006/table">
            <a:tbl>
              <a:tblPr firstRow="1" bandRow="1">
                <a:tableStyleId>{4C3C2611-4C71-4FC5-86AE-919BDF0F9419}</a:tableStyleId>
              </a:tblPr>
              <a:tblGrid>
                <a:gridCol w="2891669">
                  <a:extLst>
                    <a:ext uri="{9D8B030D-6E8A-4147-A177-3AD203B41FA5}">
                      <a16:colId xmlns:a16="http://schemas.microsoft.com/office/drawing/2014/main" val="20000"/>
                    </a:ext>
                  </a:extLst>
                </a:gridCol>
                <a:gridCol w="1091682">
                  <a:extLst>
                    <a:ext uri="{9D8B030D-6E8A-4147-A177-3AD203B41FA5}">
                      <a16:colId xmlns:a16="http://schemas.microsoft.com/office/drawing/2014/main" val="20001"/>
                    </a:ext>
                  </a:extLst>
                </a:gridCol>
                <a:gridCol w="1091682">
                  <a:extLst>
                    <a:ext uri="{9D8B030D-6E8A-4147-A177-3AD203B41FA5}">
                      <a16:colId xmlns:a16="http://schemas.microsoft.com/office/drawing/2014/main" val="20002"/>
                    </a:ext>
                  </a:extLst>
                </a:gridCol>
                <a:gridCol w="2873828">
                  <a:extLst>
                    <a:ext uri="{9D8B030D-6E8A-4147-A177-3AD203B41FA5}">
                      <a16:colId xmlns:a16="http://schemas.microsoft.com/office/drawing/2014/main" val="20003"/>
                    </a:ext>
                  </a:extLst>
                </a:gridCol>
                <a:gridCol w="3595439">
                  <a:extLst>
                    <a:ext uri="{9D8B030D-6E8A-4147-A177-3AD203B41FA5}">
                      <a16:colId xmlns:a16="http://schemas.microsoft.com/office/drawing/2014/main" val="20004"/>
                    </a:ext>
                  </a:extLst>
                </a:gridCol>
              </a:tblGrid>
              <a:tr h="569779">
                <a:tc>
                  <a:txBody>
                    <a:bodyPr/>
                    <a:lstStyle/>
                    <a:p>
                      <a:pPr algn="ctr" defTabSz="686004">
                        <a:defRPr sz="1800" b="0"/>
                      </a:pPr>
                      <a:r>
                        <a:rPr sz="1600" b="1" dirty="0" err="1">
                          <a:solidFill>
                            <a:srgbClr val="FFFFFF"/>
                          </a:solidFill>
                          <a:latin typeface="微軟正黑體"/>
                          <a:ea typeface="微軟正黑體"/>
                          <a:cs typeface="微軟正黑體"/>
                          <a:sym typeface="微軟正黑體"/>
                        </a:rPr>
                        <a:t>推廣中案件</a:t>
                      </a:r>
                      <a:endParaRPr sz="16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標的廠商</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簽約規劃</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a:solidFill>
                            <a:srgbClr val="FFFFFF"/>
                          </a:solidFill>
                          <a:latin typeface="微軟正黑體"/>
                          <a:ea typeface="微軟正黑體"/>
                          <a:cs typeface="微軟正黑體"/>
                          <a:sym typeface="微軟正黑體"/>
                        </a:rPr>
                        <a:t>合作內容</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tc>
                  <a:txBody>
                    <a:bodyPr/>
                    <a:lstStyle/>
                    <a:p>
                      <a:pPr algn="ctr" defTabSz="686004">
                        <a:defRPr sz="1800" b="0"/>
                      </a:pPr>
                      <a:r>
                        <a:rPr sz="1600" b="1" dirty="0">
                          <a:solidFill>
                            <a:srgbClr val="FFFFFF"/>
                          </a:solidFill>
                          <a:latin typeface="微軟正黑體"/>
                          <a:ea typeface="微軟正黑體"/>
                          <a:cs typeface="微軟正黑體"/>
                          <a:sym typeface="微軟正黑體"/>
                        </a:rPr>
                        <a:t>Status</a:t>
                      </a:r>
                    </a:p>
                  </a:txBody>
                  <a:tcPr marL="45720" marR="45720" anchor="ctr" horzOverflow="overflow">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solidFill>
                      <a:srgbClr val="0D4CA1"/>
                    </a:solidFill>
                  </a:tcPr>
                </a:tc>
                <a:extLst>
                  <a:ext uri="{0D108BD9-81ED-4DB2-BD59-A6C34878D82A}">
                    <a16:rowId xmlns:a16="http://schemas.microsoft.com/office/drawing/2014/main" val="10000"/>
                  </a:ext>
                </a:extLst>
              </a:tr>
              <a:tr h="934058">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養殖蝦體長智慧偵測模組軟體</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endParaRPr lang="zh-TW" altLang="en-US" b="0" i="0" dirty="0">
                        <a:solidFill>
                          <a:srgbClr val="000000"/>
                        </a:solidFill>
                        <a:effectLst/>
                        <a:latin typeface="微軟正黑體" panose="020B0604030504040204" pitchFamily="34" charset="-120"/>
                        <a:ea typeface="微軟正黑體" panose="020B0604030504040204" pitchFamily="34" charset="-120"/>
                      </a:endParaRPr>
                    </a:p>
                  </a:txBody>
                  <a:tcPr anchor="ctr">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寬緯科技</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endParaRPr lang="zh-TW" altLang="en-US" b="0" i="0" dirty="0">
                        <a:solidFill>
                          <a:srgbClr val="000000"/>
                        </a:solidFill>
                        <a:effectLst/>
                        <a:latin typeface="微軟正黑體" panose="020B0604030504040204" pitchFamily="34" charset="-120"/>
                        <a:ea typeface="微軟正黑體" panose="020B0604030504040204" pitchFamily="34" charset="-120"/>
                      </a:endParaRPr>
                    </a:p>
                  </a:txBody>
                  <a:tcPr anchor="ctr">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r" rtl="0" fontAlgn="base"/>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16</a:t>
                      </a:r>
                      <a:endParaRPr lang="zh-TW" altLang="en-US" b="0" i="0" dirty="0">
                        <a:solidFill>
                          <a:srgbClr val="000000"/>
                        </a:solidFill>
                        <a:effectLst/>
                        <a:latin typeface="微軟正黑體" panose="020B0604030504040204" pitchFamily="34" charset="-120"/>
                        <a:ea typeface="微軟正黑體" panose="020B0604030504040204" pitchFamily="34" charset="-120"/>
                      </a:endParaRPr>
                    </a:p>
                  </a:txBody>
                  <a:tcPr anchor="ctr">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透過線上擷取圖像及影片</a:t>
                      </a:r>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 </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進行</a:t>
                      </a:r>
                      <a:r>
                        <a:rPr lang="en-US" altLang="zh-TW" sz="1600" b="0" i="0" u="none" strike="noStrike" dirty="0">
                          <a:solidFill>
                            <a:srgbClr val="000000"/>
                          </a:solidFill>
                          <a:effectLst/>
                          <a:latin typeface="微軟正黑體" panose="020B0604030504040204" pitchFamily="34" charset="-120"/>
                          <a:ea typeface="微軟正黑體" panose="020B0604030504040204" pitchFamily="34" charset="-120"/>
                        </a:rPr>
                        <a:t>AI</a:t>
                      </a:r>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偵測養殖蝦之體長</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endParaRPr lang="zh-TW" altLang="en-US" b="0" i="0" dirty="0">
                        <a:solidFill>
                          <a:srgbClr val="000000"/>
                        </a:solidFill>
                        <a:effectLst/>
                        <a:latin typeface="微軟正黑體" panose="020B0604030504040204" pitchFamily="34" charset="-120"/>
                        <a:ea typeface="微軟正黑體" panose="020B0604030504040204" pitchFamily="34" charset="-120"/>
                      </a:endParaRPr>
                    </a:p>
                  </a:txBody>
                  <a:tcPr anchor="ctr">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tc>
                  <a:txBody>
                    <a:bodyPr/>
                    <a:lstStyle/>
                    <a:p>
                      <a:pPr algn="l" rtl="0" fontAlgn="base"/>
                      <a:r>
                        <a:rPr lang="zh-TW" altLang="en-US" sz="1600" b="0" i="0" u="none" strike="noStrike" dirty="0">
                          <a:solidFill>
                            <a:srgbClr val="000000"/>
                          </a:solidFill>
                          <a:effectLst/>
                          <a:latin typeface="微軟正黑體" panose="020B0604030504040204" pitchFamily="34" charset="-120"/>
                          <a:ea typeface="微軟正黑體" panose="020B0604030504040204" pitchFamily="34" charset="-120"/>
                        </a:rPr>
                        <a:t>已簽約</a:t>
                      </a:r>
                      <a:r>
                        <a:rPr lang="zh-TW" altLang="en-US" sz="1600" b="0" i="0" dirty="0">
                          <a:solidFill>
                            <a:srgbClr val="000000"/>
                          </a:solidFill>
                          <a:effectLst/>
                          <a:latin typeface="微軟正黑體" panose="020B0604030504040204" pitchFamily="34" charset="-120"/>
                          <a:ea typeface="微軟正黑體" panose="020B0604030504040204" pitchFamily="34" charset="-120"/>
                        </a:rPr>
                        <a:t>​</a:t>
                      </a:r>
                      <a:endParaRPr lang="zh-TW" altLang="en-US" b="0" i="0" dirty="0">
                        <a:solidFill>
                          <a:srgbClr val="000000"/>
                        </a:solidFill>
                        <a:effectLst/>
                        <a:latin typeface="微軟正黑體" panose="020B0604030504040204" pitchFamily="34" charset="-120"/>
                        <a:ea typeface="微軟正黑體" panose="020B0604030504040204" pitchFamily="34" charset="-120"/>
                      </a:endParaRPr>
                    </a:p>
                  </a:txBody>
                  <a:tcPr anchor="ctr">
                    <a:lnL w="12700">
                      <a:solidFill>
                        <a:srgbClr val="FFFFFF"/>
                      </a:solidFill>
                    </a:lnL>
                    <a:lnR w="12700">
                      <a:solidFill>
                        <a:srgbClr val="FFFFFF"/>
                      </a:solidFill>
                    </a:lnR>
                    <a:lnT w="12700">
                      <a:solidFill>
                        <a:srgbClr val="FFFFFF"/>
                      </a:solidFill>
                    </a:lnT>
                    <a:lnB w="12700" cap="flat" cmpd="sng" algn="ctr">
                      <a:solidFill>
                        <a:srgbClr val="FFFFFF"/>
                      </a:solidFill>
                      <a:prstDash val="solid"/>
                      <a:round/>
                      <a:headEnd type="none" w="med" len="med"/>
                      <a:tailEnd type="none" w="med" len="med"/>
                    </a:lnB>
                  </a:tcPr>
                </a:tc>
                <a:extLst>
                  <a:ext uri="{0D108BD9-81ED-4DB2-BD59-A6C34878D82A}">
                    <a16:rowId xmlns:a16="http://schemas.microsoft.com/office/drawing/2014/main" val="10001"/>
                  </a:ext>
                </a:extLst>
              </a:tr>
              <a:tr h="934058">
                <a:tc>
                  <a:txBody>
                    <a:bodyPr/>
                    <a:lstStyle/>
                    <a:p>
                      <a:pPr marL="0" marR="0" indent="0" algn="l" defTabSz="914400" rtl="0" fontAlgn="base" latinLnBrk="0">
                        <a:lnSpc>
                          <a:spcPct val="100000"/>
                        </a:lnSpc>
                        <a:spcBef>
                          <a:spcPts val="0"/>
                        </a:spcBef>
                        <a:spcAft>
                          <a:spcPts val="0"/>
                        </a:spcAft>
                        <a:buClrTx/>
                        <a:buSzTx/>
                        <a:buFontTx/>
                        <a:buNone/>
                        <a:tabLst/>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數位虛擬語音助理模組軟體</a:t>
                      </a:r>
                    </a:p>
                  </a:txBody>
                  <a:tcPr anchor="ctr">
                    <a:lnL w="12700">
                      <a:solidFill>
                        <a:srgbClr val="FFFFFF"/>
                      </a:solidFill>
                    </a:lnL>
                    <a:lnR w="12700" cap="flat" cmpd="sng" algn="ctr">
                      <a:solidFill>
                        <a:srgbClr val="FFFFFF"/>
                      </a:solidFill>
                      <a:prstDash val="solid"/>
                      <a:round/>
                      <a:headEnd type="none" w="med" len="med"/>
                      <a:tailEnd type="none" w="med" len="med"/>
                    </a:lnR>
                    <a:lnT w="12700">
                      <a:solidFill>
                        <a:srgbClr val="FFFFFF"/>
                      </a:solidFill>
                    </a:lnT>
                    <a:lnB w="12700">
                      <a:solidFill>
                        <a:srgbClr val="FFFFFF"/>
                      </a:solidFill>
                    </a:lnB>
                  </a:tcPr>
                </a:tc>
                <a:tc>
                  <a:txBody>
                    <a:bodyPr/>
                    <a:lstStyle/>
                    <a:p>
                      <a:pPr marL="0" marR="0" indent="0" algn="l" defTabSz="914400" rtl="0" fontAlgn="base" latinLnBrk="0">
                        <a:lnSpc>
                          <a:spcPct val="100000"/>
                        </a:lnSpc>
                        <a:spcBef>
                          <a:spcPts val="0"/>
                        </a:spcBef>
                        <a:spcAft>
                          <a:spcPts val="0"/>
                        </a:spcAft>
                        <a:buClrTx/>
                        <a:buSzTx/>
                        <a:buFontTx/>
                        <a:buNone/>
                        <a:tabLst/>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才庫人力資源</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a:solidFill>
                        <a:srgbClr val="FFFFFF"/>
                      </a:solidFill>
                    </a:lnB>
                  </a:tcPr>
                </a:tc>
                <a:tc>
                  <a:txBody>
                    <a:bodyPr/>
                    <a:lstStyle/>
                    <a:p>
                      <a:pPr marL="0" marR="0" indent="0" algn="r" defTabSz="914400" rtl="0" fontAlgn="base" latinLnBrk="0">
                        <a:lnSpc>
                          <a:spcPct val="100000"/>
                        </a:lnSpc>
                        <a:spcBef>
                          <a:spcPts val="0"/>
                        </a:spcBef>
                        <a:spcAft>
                          <a:spcPts val="0"/>
                        </a:spcAft>
                        <a:buClrTx/>
                        <a:buSzTx/>
                        <a:buFontTx/>
                        <a:buNone/>
                        <a:tabLst/>
                      </a:pPr>
                      <a:r>
                        <a:rPr lang="en-US" altLang="zh-TW"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24</a:t>
                      </a:r>
                      <a:endPar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endParaRP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a:solidFill>
                        <a:srgbClr val="FFFFFF"/>
                      </a:solidFill>
                    </a:lnB>
                  </a:tcPr>
                </a:tc>
                <a:tc>
                  <a:txBody>
                    <a:bodyPr/>
                    <a:lstStyle/>
                    <a:p>
                      <a:pPr marL="0" marR="0" indent="0" algn="l" defTabSz="914400" rtl="0" fontAlgn="base" latinLnBrk="0">
                        <a:lnSpc>
                          <a:spcPct val="100000"/>
                        </a:lnSpc>
                        <a:spcBef>
                          <a:spcPts val="0"/>
                        </a:spcBef>
                        <a:spcAft>
                          <a:spcPts val="0"/>
                        </a:spcAft>
                        <a:buClrTx/>
                        <a:buSzTx/>
                        <a:buFontTx/>
                        <a:buNone/>
                        <a:tabLst/>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建構數位虛擬語音助理進行平台推廣</a:t>
                      </a:r>
                    </a:p>
                  </a:txBody>
                  <a:tcPr anchor="ct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a:solidFill>
                        <a:srgbClr val="FFFFFF"/>
                      </a:solidFill>
                    </a:lnT>
                    <a:lnB w="12700">
                      <a:solidFill>
                        <a:srgbClr val="FFFFFF"/>
                      </a:solidFill>
                    </a:lnB>
                  </a:tcPr>
                </a:tc>
                <a:tc>
                  <a:txBody>
                    <a:bodyPr/>
                    <a:lstStyle/>
                    <a:p>
                      <a:pPr marL="0" marR="0" indent="0" algn="l" defTabSz="914400" rtl="0" fontAlgn="base" latinLnBrk="0">
                        <a:lnSpc>
                          <a:spcPct val="100000"/>
                        </a:lnSpc>
                        <a:spcBef>
                          <a:spcPts val="0"/>
                        </a:spcBef>
                        <a:spcAft>
                          <a:spcPts val="0"/>
                        </a:spcAft>
                        <a:buClrTx/>
                        <a:buSzTx/>
                        <a:buFontTx/>
                        <a:buNone/>
                        <a:tabLst/>
                      </a:pPr>
                      <a:r>
                        <a:rPr lang="zh-TW" altLang="en-US" sz="1600" b="0" i="0" u="none" strike="noStrike" cap="none" spc="0" baseline="0" dirty="0">
                          <a:solidFill>
                            <a:srgbClr val="000000"/>
                          </a:solidFill>
                          <a:effectLst/>
                          <a:uFillTx/>
                          <a:latin typeface="微軟正黑體" panose="020B0604030504040204" pitchFamily="34" charset="-120"/>
                          <a:ea typeface="微軟正黑體" panose="020B0604030504040204" pitchFamily="34" charset="-120"/>
                          <a:cs typeface="+mn-cs"/>
                          <a:sym typeface="Arial"/>
                        </a:rPr>
                        <a:t>洽談中</a:t>
                      </a:r>
                    </a:p>
                  </a:txBody>
                  <a:tcPr anchor="ctr">
                    <a:lnL w="12700" cap="flat" cmpd="sng" algn="ctr">
                      <a:solidFill>
                        <a:srgbClr val="FFFFFF"/>
                      </a:solidFill>
                      <a:prstDash val="solid"/>
                      <a:round/>
                      <a:headEnd type="none" w="med" len="med"/>
                      <a:tailEnd type="none" w="med" len="med"/>
                    </a:lnL>
                    <a:lnR w="12700">
                      <a:solidFill>
                        <a:srgbClr val="FFFFFF"/>
                      </a:solidFill>
                    </a:lnR>
                    <a:lnT w="12700">
                      <a:solidFill>
                        <a:srgbClr val="FFFFFF"/>
                      </a:solidFill>
                    </a:lnT>
                    <a:lnB w="12700">
                      <a:solidFill>
                        <a:srgbClr val="FFFFFF"/>
                      </a:solidFill>
                    </a:lnB>
                  </a:tcPr>
                </a:tc>
                <a:extLst>
                  <a:ext uri="{0D108BD9-81ED-4DB2-BD59-A6C34878D82A}">
                    <a16:rowId xmlns:a16="http://schemas.microsoft.com/office/drawing/2014/main" val="3153286575"/>
                  </a:ext>
                </a:extLst>
              </a:tr>
            </a:tbl>
          </a:graphicData>
        </a:graphic>
      </p:graphicFrame>
      <p:sp>
        <p:nvSpPr>
          <p:cNvPr id="6" name="文字方塊 5">
            <a:extLst>
              <a:ext uri="{FF2B5EF4-FFF2-40B4-BE49-F238E27FC236}">
                <a16:creationId xmlns:a16="http://schemas.microsoft.com/office/drawing/2014/main" id="{9A265A4C-CBAE-432F-B6E9-0BB282420AE0}"/>
              </a:ext>
            </a:extLst>
          </p:cNvPr>
          <p:cNvSpPr txBox="1"/>
          <p:nvPr/>
        </p:nvSpPr>
        <p:spPr>
          <a:xfrm>
            <a:off x="4626369" y="628388"/>
            <a:ext cx="2939262"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defRPr b="1">
                <a:latin typeface="微軟正黑體"/>
                <a:ea typeface="微軟正黑體"/>
                <a:cs typeface="微軟正黑體"/>
                <a:sym typeface="微軟正黑體"/>
              </a:defRPr>
            </a:pPr>
            <a:r>
              <a:rPr dirty="0"/>
              <a:t>簽約：</a:t>
            </a:r>
            <a:r>
              <a:rPr lang="en-US" dirty="0"/>
              <a:t>16</a:t>
            </a:r>
            <a:r>
              <a:rPr lang="zh-TW" altLang="en-US" dirty="0"/>
              <a:t> </a:t>
            </a:r>
            <a:r>
              <a:rPr dirty="0"/>
              <a:t>/</a:t>
            </a:r>
            <a:r>
              <a:rPr lang="en-US" dirty="0"/>
              <a:t> </a:t>
            </a:r>
            <a:r>
              <a:rPr dirty="0" err="1"/>
              <a:t>努力與洽談</a:t>
            </a:r>
            <a:r>
              <a:rPr lang="zh-TW" altLang="en-US" dirty="0"/>
              <a:t>：</a:t>
            </a:r>
            <a:r>
              <a:rPr lang="en-US" altLang="zh-TW" dirty="0"/>
              <a:t>24</a:t>
            </a:r>
            <a:endParaRPr dirty="0"/>
          </a:p>
        </p:txBody>
      </p:sp>
      <p:sp>
        <p:nvSpPr>
          <p:cNvPr id="7" name="文字方塊 6">
            <a:extLst>
              <a:ext uri="{FF2B5EF4-FFF2-40B4-BE49-F238E27FC236}">
                <a16:creationId xmlns:a16="http://schemas.microsoft.com/office/drawing/2014/main" id="{F3114F14-77B6-41D3-BEA1-129A988D86AE}"/>
              </a:ext>
            </a:extLst>
          </p:cNvPr>
          <p:cNvSpPr txBox="1"/>
          <p:nvPr/>
        </p:nvSpPr>
        <p:spPr>
          <a:xfrm>
            <a:off x="10671852" y="628388"/>
            <a:ext cx="1246491"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rPr lang="zh-TW" altLang="en-US" dirty="0"/>
              <a:t>單位：萬元</a:t>
            </a:r>
            <a:endParaRPr dirty="0"/>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17" name="Picture 2" descr="Picture 2">
            <a:hlinkClick r:id="rId2"/>
          </p:cNvPr>
          <p:cNvPicPr>
            <a:picLocks noChangeAspect="1"/>
          </p:cNvPicPr>
          <p:nvPr/>
        </p:nvPicPr>
        <p:blipFill>
          <a:blip r:embed="rId3"/>
          <a:stretch>
            <a:fillRect/>
          </a:stretch>
        </p:blipFill>
        <p:spPr>
          <a:xfrm>
            <a:off x="4010431" y="2295211"/>
            <a:ext cx="4171139" cy="2041197"/>
          </a:xfrm>
          <a:prstGeom prst="rect">
            <a:avLst/>
          </a:prstGeom>
          <a:ln w="12700">
            <a:miter lim="400000"/>
          </a:ln>
        </p:spPr>
      </p:pic>
      <p:sp>
        <p:nvSpPr>
          <p:cNvPr id="1118" name="投影片編號版面配置區 3"/>
          <p:cNvSpPr txBox="1">
            <a:spLocks noGrp="1"/>
          </p:cNvSpPr>
          <p:nvPr>
            <p:ph type="sldNum" sz="quarter" idx="4294967295"/>
          </p:nvPr>
        </p:nvSpPr>
        <p:spPr>
          <a:xfrm>
            <a:off x="11918346" y="6606812"/>
            <a:ext cx="273652" cy="2642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14</a:t>
            </a:fld>
            <a:endParaRP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8" name="標題 4"/>
          <p:cNvSpPr txBox="1">
            <a:spLocks noGrp="1"/>
          </p:cNvSpPr>
          <p:nvPr>
            <p:ph type="title"/>
          </p:nvPr>
        </p:nvSpPr>
        <p:spPr>
          <a:xfrm>
            <a:off x="601133" y="316991"/>
            <a:ext cx="11159067" cy="889509"/>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綱   要</a:t>
            </a:r>
          </a:p>
        </p:txBody>
      </p:sp>
      <p:sp>
        <p:nvSpPr>
          <p:cNvPr id="1039" name="投影片編號版面配置區 1"/>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2</a:t>
            </a:fld>
            <a:endParaRPr/>
          </a:p>
        </p:txBody>
      </p:sp>
      <p:sp>
        <p:nvSpPr>
          <p:cNvPr id="1040" name="內容版面配置區 4"/>
          <p:cNvSpPr txBox="1">
            <a:spLocks noGrp="1"/>
          </p:cNvSpPr>
          <p:nvPr>
            <p:ph type="body" sz="half" idx="1"/>
          </p:nvPr>
        </p:nvSpPr>
        <p:spPr>
          <a:xfrm>
            <a:off x="1475655" y="1844822"/>
            <a:ext cx="6696744" cy="3024346"/>
          </a:xfrm>
          <a:prstGeom prst="rect">
            <a:avLst/>
          </a:prstGeom>
        </p:spPr>
        <p:txBody>
          <a:bodyPr/>
          <a:lstStyle/>
          <a:p>
            <a:pPr>
              <a:lnSpc>
                <a:spcPct val="120000"/>
              </a:lnSpc>
              <a:buFont typeface="Helvetica"/>
              <a:buChar char="➢"/>
              <a:defRPr sz="3600" b="1">
                <a:solidFill>
                  <a:srgbClr val="000099"/>
                </a:solidFill>
                <a:latin typeface="微軟正黑體"/>
                <a:ea typeface="微軟正黑體"/>
                <a:cs typeface="微軟正黑體"/>
                <a:sym typeface="微軟正黑體"/>
              </a:defRPr>
            </a:pPr>
            <a:r>
              <a:t>組業務能見度</a:t>
            </a:r>
          </a:p>
          <a:p>
            <a:pPr>
              <a:lnSpc>
                <a:spcPct val="120000"/>
              </a:lnSpc>
              <a:buFont typeface="Helvetica"/>
              <a:buChar char="➢"/>
              <a:defRPr>
                <a:solidFill>
                  <a:srgbClr val="87CEFA"/>
                </a:solidFill>
                <a:latin typeface="微軟正黑體"/>
                <a:ea typeface="微軟正黑體"/>
                <a:cs typeface="微軟正黑體"/>
                <a:sym typeface="微軟正黑體"/>
              </a:defRPr>
            </a:pPr>
            <a:r>
              <a:t>重要業務推廣案件</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 name="標題 4"/>
          <p:cNvSpPr txBox="1">
            <a:spLocks noGrp="1"/>
          </p:cNvSpPr>
          <p:nvPr>
            <p:ph type="title"/>
          </p:nvPr>
        </p:nvSpPr>
        <p:spPr>
          <a:xfrm>
            <a:off x="601133" y="316991"/>
            <a:ext cx="11159067" cy="889509"/>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綱   要</a:t>
            </a:r>
          </a:p>
        </p:txBody>
      </p:sp>
      <p:sp>
        <p:nvSpPr>
          <p:cNvPr id="1076" name="投影片編號版面配置區 1"/>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3</a:t>
            </a:fld>
            <a:endParaRPr/>
          </a:p>
        </p:txBody>
      </p:sp>
      <p:sp>
        <p:nvSpPr>
          <p:cNvPr id="1077" name="內容版面配置區 4"/>
          <p:cNvSpPr txBox="1">
            <a:spLocks noGrp="1"/>
          </p:cNvSpPr>
          <p:nvPr>
            <p:ph type="body" sz="half" idx="1"/>
          </p:nvPr>
        </p:nvSpPr>
        <p:spPr>
          <a:xfrm>
            <a:off x="1475655" y="1844822"/>
            <a:ext cx="6696744" cy="3024346"/>
          </a:xfrm>
          <a:prstGeom prst="rect">
            <a:avLst/>
          </a:prstGeom>
        </p:spPr>
        <p:txBody>
          <a:bodyPr/>
          <a:lstStyle/>
          <a:p>
            <a:pPr>
              <a:lnSpc>
                <a:spcPct val="120000"/>
              </a:lnSpc>
              <a:buFont typeface="Helvetica"/>
              <a:buChar char="➢"/>
              <a:defRPr>
                <a:solidFill>
                  <a:srgbClr val="87CEFA"/>
                </a:solidFill>
                <a:latin typeface="微軟正黑體"/>
                <a:ea typeface="微軟正黑體"/>
                <a:cs typeface="微軟正黑體"/>
                <a:sym typeface="微軟正黑體"/>
              </a:defRPr>
            </a:pPr>
            <a:r>
              <a:t>組業務能見度</a:t>
            </a:r>
          </a:p>
          <a:p>
            <a:pPr>
              <a:lnSpc>
                <a:spcPct val="120000"/>
              </a:lnSpc>
              <a:buFont typeface="Helvetica"/>
              <a:buChar char="➢"/>
              <a:defRPr sz="3600" b="1">
                <a:solidFill>
                  <a:srgbClr val="000099"/>
                </a:solidFill>
                <a:latin typeface="微軟正黑體"/>
                <a:ea typeface="微軟正黑體"/>
                <a:cs typeface="微軟正黑體"/>
                <a:sym typeface="微軟正黑體"/>
              </a:defRPr>
            </a:pPr>
            <a:r>
              <a:t>重要業務推廣案件</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2"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4</a:t>
            </a:fld>
            <a:endParaRPr/>
          </a:p>
        </p:txBody>
      </p:sp>
      <p:sp>
        <p:nvSpPr>
          <p:cNvPr id="1043" name="標題 2"/>
          <p:cNvSpPr txBox="1"/>
          <p:nvPr/>
        </p:nvSpPr>
        <p:spPr>
          <a:xfrm>
            <a:off x="562183" y="124750"/>
            <a:ext cx="11067631" cy="7264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lgn="ctr">
              <a:defRPr sz="3600" b="1">
                <a:solidFill>
                  <a:srgbClr val="000099"/>
                </a:solidFill>
                <a:latin typeface="微軟正黑體"/>
                <a:ea typeface="微軟正黑體"/>
                <a:cs typeface="微軟正黑體"/>
                <a:sym typeface="微軟正黑體"/>
              </a:defRPr>
            </a:lvl1pPr>
          </a:lstStyle>
          <a:p>
            <a:r>
              <a:t>S 組核心業務營收目標/餘絀達成</a:t>
            </a:r>
          </a:p>
        </p:txBody>
      </p:sp>
      <p:sp>
        <p:nvSpPr>
          <p:cNvPr id="1044" name="文字方塊 10"/>
          <p:cNvSpPr txBox="1"/>
          <p:nvPr/>
        </p:nvSpPr>
        <p:spPr>
          <a:xfrm>
            <a:off x="9724789" y="503510"/>
            <a:ext cx="866137"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graphicFrame>
        <p:nvGraphicFramePr>
          <p:cNvPr id="2" name="表格 1">
            <a:extLst>
              <a:ext uri="{FF2B5EF4-FFF2-40B4-BE49-F238E27FC236}">
                <a16:creationId xmlns:a16="http://schemas.microsoft.com/office/drawing/2014/main" id="{6D883491-7BD5-4E7F-82A3-85F6BCE3FF64}"/>
              </a:ext>
            </a:extLst>
          </p:cNvPr>
          <p:cNvGraphicFramePr>
            <a:graphicFrameLocks noGrp="1"/>
          </p:cNvGraphicFramePr>
          <p:nvPr>
            <p:extLst>
              <p:ext uri="{D42A27DB-BD31-4B8C-83A1-F6EECF244321}">
                <p14:modId xmlns:p14="http://schemas.microsoft.com/office/powerpoint/2010/main" val="743428846"/>
              </p:ext>
            </p:extLst>
          </p:nvPr>
        </p:nvGraphicFramePr>
        <p:xfrm>
          <a:off x="2530763" y="810847"/>
          <a:ext cx="7342909" cy="5793467"/>
        </p:xfrm>
        <a:graphic>
          <a:graphicData uri="http://schemas.openxmlformats.org/drawingml/2006/table">
            <a:tbl>
              <a:tblPr/>
              <a:tblGrid>
                <a:gridCol w="1520236">
                  <a:extLst>
                    <a:ext uri="{9D8B030D-6E8A-4147-A177-3AD203B41FA5}">
                      <a16:colId xmlns:a16="http://schemas.microsoft.com/office/drawing/2014/main" val="1204242436"/>
                    </a:ext>
                  </a:extLst>
                </a:gridCol>
                <a:gridCol w="692926">
                  <a:extLst>
                    <a:ext uri="{9D8B030D-6E8A-4147-A177-3AD203B41FA5}">
                      <a16:colId xmlns:a16="http://schemas.microsoft.com/office/drawing/2014/main" val="1685694263"/>
                    </a:ext>
                  </a:extLst>
                </a:gridCol>
                <a:gridCol w="560640">
                  <a:extLst>
                    <a:ext uri="{9D8B030D-6E8A-4147-A177-3AD203B41FA5}">
                      <a16:colId xmlns:a16="http://schemas.microsoft.com/office/drawing/2014/main" val="1535314054"/>
                    </a:ext>
                  </a:extLst>
                </a:gridCol>
                <a:gridCol w="671928">
                  <a:extLst>
                    <a:ext uri="{9D8B030D-6E8A-4147-A177-3AD203B41FA5}">
                      <a16:colId xmlns:a16="http://schemas.microsoft.com/office/drawing/2014/main" val="1194345272"/>
                    </a:ext>
                  </a:extLst>
                </a:gridCol>
                <a:gridCol w="764317">
                  <a:extLst>
                    <a:ext uri="{9D8B030D-6E8A-4147-A177-3AD203B41FA5}">
                      <a16:colId xmlns:a16="http://schemas.microsoft.com/office/drawing/2014/main" val="2019696368"/>
                    </a:ext>
                  </a:extLst>
                </a:gridCol>
                <a:gridCol w="1217869">
                  <a:extLst>
                    <a:ext uri="{9D8B030D-6E8A-4147-A177-3AD203B41FA5}">
                      <a16:colId xmlns:a16="http://schemas.microsoft.com/office/drawing/2014/main" val="277360709"/>
                    </a:ext>
                  </a:extLst>
                </a:gridCol>
                <a:gridCol w="562739">
                  <a:extLst>
                    <a:ext uri="{9D8B030D-6E8A-4147-A177-3AD203B41FA5}">
                      <a16:colId xmlns:a16="http://schemas.microsoft.com/office/drawing/2014/main" val="2127809521"/>
                    </a:ext>
                  </a:extLst>
                </a:gridCol>
                <a:gridCol w="680326">
                  <a:extLst>
                    <a:ext uri="{9D8B030D-6E8A-4147-A177-3AD203B41FA5}">
                      <a16:colId xmlns:a16="http://schemas.microsoft.com/office/drawing/2014/main" val="3085590534"/>
                    </a:ext>
                  </a:extLst>
                </a:gridCol>
                <a:gridCol w="671928">
                  <a:extLst>
                    <a:ext uri="{9D8B030D-6E8A-4147-A177-3AD203B41FA5}">
                      <a16:colId xmlns:a16="http://schemas.microsoft.com/office/drawing/2014/main" val="3629263471"/>
                    </a:ext>
                  </a:extLst>
                </a:gridCol>
              </a:tblGrid>
              <a:tr h="377186">
                <a:tc>
                  <a:txBody>
                    <a:bodyPr/>
                    <a:lstStyle/>
                    <a:p>
                      <a:pPr algn="ctr" fontAlgn="ctr"/>
                      <a:r>
                        <a:rPr lang="zh-TW" altLang="en-US" sz="800" b="1" i="0" u="none" strike="noStrike">
                          <a:effectLst/>
                          <a:latin typeface="微軟正黑體" panose="020B0604030504040204" pitchFamily="34" charset="-120"/>
                          <a:ea typeface="微軟正黑體" panose="020B0604030504040204" pitchFamily="34" charset="-120"/>
                        </a:rPr>
                        <a:t>項    目</a:t>
                      </a:r>
                    </a:p>
                  </a:txBody>
                  <a:tcPr marL="5723" marR="5723" marT="57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gridSpan="2">
                  <a:txBody>
                    <a:bodyPr/>
                    <a:lstStyle/>
                    <a:p>
                      <a:pPr algn="ctr" fontAlgn="ctr"/>
                      <a:r>
                        <a:rPr lang="zh-TW" altLang="en-US" sz="800" b="1" i="0" u="none" strike="noStrike">
                          <a:effectLst/>
                          <a:latin typeface="微軟正黑體" panose="020B0604030504040204" pitchFamily="34" charset="-120"/>
                          <a:ea typeface="微軟正黑體" panose="020B0604030504040204" pitchFamily="34" charset="-120"/>
                        </a:rPr>
                        <a:t> 預算目標</a:t>
                      </a:r>
                      <a:br>
                        <a:rPr lang="zh-TW" altLang="en-US" sz="800" b="1" i="0" u="none" strike="noStrike">
                          <a:effectLst/>
                          <a:latin typeface="微軟正黑體" panose="020B0604030504040204" pitchFamily="34" charset="-120"/>
                          <a:ea typeface="微軟正黑體" panose="020B0604030504040204" pitchFamily="34" charset="-120"/>
                        </a:rPr>
                      </a:br>
                      <a:r>
                        <a:rPr lang="en-US" sz="800" b="1" i="0" u="none" strike="noStrike">
                          <a:effectLst/>
                          <a:latin typeface="微軟正黑體" panose="020B0604030504040204" pitchFamily="34" charset="-120"/>
                          <a:ea typeface="微軟正黑體" panose="020B0604030504040204" pitchFamily="34" charset="-120"/>
                        </a:rPr>
                        <a:t>A</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hMerge="1">
                  <a:txBody>
                    <a:bodyPr/>
                    <a:lstStyle/>
                    <a:p>
                      <a:endParaRPr lang="zh-TW" altLang="en-US"/>
                    </a:p>
                  </a:txBody>
                  <a:tcPr/>
                </a:tc>
                <a:tc>
                  <a:txBody>
                    <a:bodyPr/>
                    <a:lstStyle/>
                    <a:p>
                      <a:pPr algn="ctr" fontAlgn="ctr"/>
                      <a:r>
                        <a:rPr lang="zh-TW" altLang="en-US" sz="1000" b="1" i="0" u="none" strike="noStrike">
                          <a:effectLst/>
                          <a:latin typeface="微軟正黑體" panose="020B0604030504040204" pitchFamily="34" charset="-120"/>
                          <a:ea typeface="微軟正黑體" panose="020B0604030504040204" pitchFamily="34" charset="-120"/>
                        </a:rPr>
                        <a:t>當月數</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1000" b="1" i="0" u="none" strike="noStrike">
                          <a:effectLst/>
                          <a:latin typeface="微軟正黑體" panose="020B0604030504040204" pitchFamily="34" charset="-120"/>
                          <a:ea typeface="微軟正黑體" panose="020B0604030504040204" pitchFamily="34" charset="-120"/>
                        </a:rPr>
                        <a:t>累計數</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1000" b="1" i="0" u="none" strike="noStrike">
                          <a:effectLst/>
                          <a:latin typeface="微軟正黑體" panose="020B0604030504040204" pitchFamily="34" charset="-120"/>
                          <a:ea typeface="微軟正黑體" panose="020B0604030504040204" pitchFamily="34" charset="-120"/>
                        </a:rPr>
                        <a:t>已簽約預計執行</a:t>
                      </a:r>
                      <a:br>
                        <a:rPr lang="zh-TW" altLang="en-US" sz="1000" b="1" i="0" u="none" strike="noStrike">
                          <a:effectLst/>
                          <a:latin typeface="微軟正黑體" panose="020B0604030504040204" pitchFamily="34" charset="-120"/>
                          <a:ea typeface="微軟正黑體" panose="020B0604030504040204" pitchFamily="34" charset="-120"/>
                        </a:rPr>
                      </a:br>
                      <a:r>
                        <a:rPr lang="en-US" altLang="zh-TW" sz="1000" b="1" i="0" u="none" strike="noStrike">
                          <a:effectLst/>
                          <a:latin typeface="微軟正黑體" panose="020B0604030504040204" pitchFamily="34" charset="-120"/>
                          <a:ea typeface="微軟正黑體" panose="020B0604030504040204" pitchFamily="34" charset="-120"/>
                        </a:rPr>
                        <a:t>B</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800" b="1" i="0" u="none" strike="noStrike">
                          <a:effectLst/>
                          <a:latin typeface="微軟正黑體" panose="020B0604030504040204" pitchFamily="34" charset="-120"/>
                          <a:ea typeface="微軟正黑體" panose="020B0604030504040204" pitchFamily="34" charset="-120"/>
                        </a:rPr>
                        <a:t>洽談中</a:t>
                      </a:r>
                      <a:br>
                        <a:rPr lang="zh-TW" altLang="en-US" sz="800" b="1" i="0" u="none" strike="noStrike">
                          <a:effectLst/>
                          <a:latin typeface="微軟正黑體" panose="020B0604030504040204" pitchFamily="34" charset="-120"/>
                          <a:ea typeface="微軟正黑體" panose="020B0604030504040204" pitchFamily="34" charset="-120"/>
                        </a:rPr>
                      </a:br>
                      <a:r>
                        <a:rPr lang="en-US" sz="800" b="1" i="0" u="none" strike="noStrike">
                          <a:effectLst/>
                          <a:latin typeface="微軟正黑體" panose="020B0604030504040204" pitchFamily="34" charset="-120"/>
                          <a:ea typeface="微軟正黑體" panose="020B0604030504040204" pitchFamily="34" charset="-120"/>
                        </a:rPr>
                        <a:t>C</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1000" b="1" i="0" u="none" strike="noStrike">
                          <a:effectLst/>
                          <a:latin typeface="微軟正黑體" panose="020B0604030504040204" pitchFamily="34" charset="-120"/>
                          <a:ea typeface="微軟正黑體" panose="020B0604030504040204" pitchFamily="34" charset="-120"/>
                        </a:rPr>
                        <a:t>全年度</a:t>
                      </a:r>
                      <a:br>
                        <a:rPr lang="zh-TW" altLang="en-US" sz="1000" b="1" i="0" u="none" strike="noStrike">
                          <a:effectLst/>
                          <a:latin typeface="微軟正黑體" panose="020B0604030504040204" pitchFamily="34" charset="-120"/>
                          <a:ea typeface="微軟正黑體" panose="020B0604030504040204" pitchFamily="34" charset="-120"/>
                        </a:rPr>
                      </a:br>
                      <a:r>
                        <a:rPr lang="zh-TW" altLang="en-US" sz="1000" b="1" i="0" u="none" strike="noStrike">
                          <a:effectLst/>
                          <a:latin typeface="微軟正黑體" panose="020B0604030504040204" pitchFamily="34" charset="-120"/>
                          <a:ea typeface="微軟正黑體" panose="020B0604030504040204" pitchFamily="34" charset="-120"/>
                        </a:rPr>
                        <a:t>預測數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tc>
                  <a:txBody>
                    <a:bodyPr/>
                    <a:lstStyle/>
                    <a:p>
                      <a:pPr algn="ctr" fontAlgn="ctr"/>
                      <a:r>
                        <a:rPr lang="zh-TW" altLang="en-US" sz="1000" b="1" i="0" u="none" strike="noStrike">
                          <a:effectLst/>
                          <a:latin typeface="微軟正黑體" panose="020B0604030504040204" pitchFamily="34" charset="-120"/>
                          <a:ea typeface="微軟正黑體" panose="020B0604030504040204" pitchFamily="34" charset="-120"/>
                        </a:rPr>
                        <a:t>全年預測</a:t>
                      </a:r>
                      <a:br>
                        <a:rPr lang="zh-TW" altLang="en-US" sz="1000" b="1" i="0" u="none" strike="noStrike">
                          <a:effectLst/>
                          <a:latin typeface="微軟正黑體" panose="020B0604030504040204" pitchFamily="34" charset="-120"/>
                          <a:ea typeface="微軟正黑體" panose="020B0604030504040204" pitchFamily="34" charset="-120"/>
                        </a:rPr>
                      </a:br>
                      <a:r>
                        <a:rPr lang="zh-TW" altLang="en-US" sz="1000" b="1" i="0" u="none" strike="noStrike">
                          <a:effectLst/>
                          <a:latin typeface="微軟正黑體" panose="020B0604030504040204" pitchFamily="34" charset="-120"/>
                          <a:ea typeface="微軟正黑體" panose="020B0604030504040204" pitchFamily="34" charset="-120"/>
                        </a:rPr>
                        <a:t>達成率   </a:t>
                      </a:r>
                    </a:p>
                  </a:txBody>
                  <a:tcPr marL="5723" marR="5723" marT="57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CC"/>
                    </a:solidFill>
                  </a:tcPr>
                </a:tc>
                <a:extLst>
                  <a:ext uri="{0D108BD9-81ED-4DB2-BD59-A6C34878D82A}">
                    <a16:rowId xmlns:a16="http://schemas.microsoft.com/office/drawing/2014/main" val="1690731391"/>
                  </a:ext>
                </a:extLst>
              </a:tr>
              <a:tr h="318823">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業務收入</a:t>
                      </a:r>
                    </a:p>
                  </a:txBody>
                  <a:tcPr marL="5723" marR="5723" marT="57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168,707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100%</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6,595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11,538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29,646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67,350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96,996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57%</a:t>
                      </a:r>
                    </a:p>
                  </a:txBody>
                  <a:tcPr marL="5723" marR="5723" marT="57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CC"/>
                    </a:solidFill>
                  </a:tcPr>
                </a:tc>
                <a:extLst>
                  <a:ext uri="{0D108BD9-81ED-4DB2-BD59-A6C34878D82A}">
                    <a16:rowId xmlns:a16="http://schemas.microsoft.com/office/drawing/2014/main" val="1721431796"/>
                  </a:ext>
                </a:extLst>
              </a:tr>
              <a:tr h="242361">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科 技 研 發</a:t>
                      </a:r>
                    </a:p>
                  </a:txBody>
                  <a:tcPr marL="5723" marR="5723" marT="57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99,262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59%</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5,191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9,521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8,540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42,608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51,148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52%</a:t>
                      </a:r>
                    </a:p>
                  </a:txBody>
                  <a:tcPr marL="5723" marR="5723" marT="57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DE9D9"/>
                    </a:solidFill>
                  </a:tcPr>
                </a:tc>
                <a:extLst>
                  <a:ext uri="{0D108BD9-81ED-4DB2-BD59-A6C34878D82A}">
                    <a16:rowId xmlns:a16="http://schemas.microsoft.com/office/drawing/2014/main" val="1006532217"/>
                  </a:ext>
                </a:extLst>
              </a:tr>
              <a:tr h="242361">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知 識 服 務</a:t>
                      </a:r>
                    </a:p>
                  </a:txBody>
                  <a:tcPr marL="5723" marR="5723" marT="57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60,175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36%</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1,404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2,017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19,606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18,742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38,348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64%</a:t>
                      </a:r>
                    </a:p>
                  </a:txBody>
                  <a:tcPr marL="5723" marR="5723" marT="57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solidFill>
                      <a:srgbClr val="FDE9D9"/>
                    </a:solidFill>
                  </a:tcPr>
                </a:tc>
                <a:extLst>
                  <a:ext uri="{0D108BD9-81ED-4DB2-BD59-A6C34878D82A}">
                    <a16:rowId xmlns:a16="http://schemas.microsoft.com/office/drawing/2014/main" val="500048769"/>
                  </a:ext>
                </a:extLst>
              </a:tr>
              <a:tr h="242361">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企業收入</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純民營</a:t>
                      </a:r>
                    </a:p>
                  </a:txBody>
                  <a:tcPr marL="5723" marR="5723" marT="57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44,715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27%</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683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750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9,528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17,800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27,328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61%</a:t>
                      </a:r>
                    </a:p>
                  </a:txBody>
                  <a:tcPr marL="5723" marR="5723" marT="57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700921345"/>
                  </a:ext>
                </a:extLst>
              </a:tr>
              <a:tr h="242361">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企業收入</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政府</a:t>
                      </a:r>
                      <a:r>
                        <a:rPr lang="en-US" altLang="zh-TW" sz="800" b="1" i="0" u="none" strike="noStrike">
                          <a:effectLst/>
                          <a:latin typeface="微軟正黑體" panose="020B0604030504040204" pitchFamily="34" charset="-120"/>
                          <a:ea typeface="微軟正黑體" panose="020B0604030504040204" pitchFamily="34" charset="-120"/>
                        </a:rPr>
                        <a:t>C</a:t>
                      </a:r>
                      <a:r>
                        <a:rPr lang="zh-TW" altLang="en-US" sz="800" b="1" i="0" u="none" strike="noStrike">
                          <a:effectLst/>
                          <a:latin typeface="微軟正黑體" panose="020B0604030504040204" pitchFamily="34" charset="-120"/>
                          <a:ea typeface="微軟正黑體" panose="020B0604030504040204" pitchFamily="34" charset="-120"/>
                        </a:rPr>
                        <a:t>包</a:t>
                      </a:r>
                    </a:p>
                  </a:txBody>
                  <a:tcPr marL="5723" marR="5723" marT="57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5723" marR="5723" marT="57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150610295"/>
                  </a:ext>
                </a:extLst>
              </a:tr>
              <a:tr h="242361">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政府收入</a:t>
                      </a:r>
                    </a:p>
                  </a:txBody>
                  <a:tcPr marL="5723" marR="5723" marT="57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15,460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721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1,267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10,078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942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11,020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71%</a:t>
                      </a:r>
                    </a:p>
                  </a:txBody>
                  <a:tcPr marL="5723" marR="5723" marT="57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765033393"/>
                  </a:ext>
                </a:extLst>
              </a:tr>
              <a:tr h="242361">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衍 生 加 值</a:t>
                      </a:r>
                    </a:p>
                  </a:txBody>
                  <a:tcPr marL="5723" marR="5723" marT="57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9,270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1,500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6,000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7,500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81%</a:t>
                      </a:r>
                    </a:p>
                  </a:txBody>
                  <a:tcPr marL="5723" marR="5723" marT="57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DE9D9"/>
                    </a:solidFill>
                  </a:tcPr>
                </a:tc>
                <a:extLst>
                  <a:ext uri="{0D108BD9-81ED-4DB2-BD59-A6C34878D82A}">
                    <a16:rowId xmlns:a16="http://schemas.microsoft.com/office/drawing/2014/main" val="3892437377"/>
                  </a:ext>
                </a:extLst>
              </a:tr>
              <a:tr h="242361">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毛利</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毛利率</a:t>
                      </a:r>
                    </a:p>
                  </a:txBody>
                  <a:tcPr marL="5723" marR="5723" marT="57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24,836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15%</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1,233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2,144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5,383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17,042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22,425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90%</a:t>
                      </a:r>
                    </a:p>
                  </a:txBody>
                  <a:tcPr marL="5723" marR="5723" marT="57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CCFFFF"/>
                    </a:solidFill>
                  </a:tcPr>
                </a:tc>
                <a:extLst>
                  <a:ext uri="{0D108BD9-81ED-4DB2-BD59-A6C34878D82A}">
                    <a16:rowId xmlns:a16="http://schemas.microsoft.com/office/drawing/2014/main" val="2022764201"/>
                  </a:ext>
                </a:extLst>
              </a:tr>
              <a:tr h="242361">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科 技 研 發</a:t>
                      </a:r>
                    </a:p>
                  </a:txBody>
                  <a:tcPr marL="5723" marR="5723" marT="57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11,911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12%</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263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916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1,425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5,420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6,845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57%</a:t>
                      </a:r>
                    </a:p>
                  </a:txBody>
                  <a:tcPr marL="5723" marR="5723" marT="57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947717294"/>
                  </a:ext>
                </a:extLst>
              </a:tr>
              <a:tr h="242361">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知 識 服 務</a:t>
                      </a:r>
                    </a:p>
                  </a:txBody>
                  <a:tcPr marL="5723" marR="5723" marT="57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9,538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16%</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970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1,438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4,306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5,623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9,928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104%</a:t>
                      </a:r>
                    </a:p>
                  </a:txBody>
                  <a:tcPr marL="5723" marR="5723" marT="57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170906246"/>
                  </a:ext>
                </a:extLst>
              </a:tr>
              <a:tr h="242361">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企業收入</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純民營</a:t>
                      </a:r>
                    </a:p>
                  </a:txBody>
                  <a:tcPr marL="5723" marR="5723" marT="57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6,446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14%</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606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654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729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5,340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6,069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94%</a:t>
                      </a:r>
                    </a:p>
                  </a:txBody>
                  <a:tcPr marL="5723" marR="5723" marT="57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695258831"/>
                  </a:ext>
                </a:extLst>
              </a:tr>
              <a:tr h="242361">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企業收入</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政府</a:t>
                      </a:r>
                      <a:r>
                        <a:rPr lang="en-US" altLang="zh-TW" sz="800" b="1" i="0" u="none" strike="noStrike">
                          <a:effectLst/>
                          <a:latin typeface="微軟正黑體" panose="020B0604030504040204" pitchFamily="34" charset="-120"/>
                          <a:ea typeface="微軟正黑體" panose="020B0604030504040204" pitchFamily="34" charset="-120"/>
                        </a:rPr>
                        <a:t>C</a:t>
                      </a:r>
                      <a:r>
                        <a:rPr lang="zh-TW" altLang="en-US" sz="800" b="1" i="0" u="none" strike="noStrike">
                          <a:effectLst/>
                          <a:latin typeface="微軟正黑體" panose="020B0604030504040204" pitchFamily="34" charset="-120"/>
                          <a:ea typeface="微軟正黑體" panose="020B0604030504040204" pitchFamily="34" charset="-120"/>
                        </a:rPr>
                        <a:t>包</a:t>
                      </a:r>
                    </a:p>
                  </a:txBody>
                  <a:tcPr marL="5723" marR="5723" marT="57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zh-TW" altLang="en-US" sz="800" b="1" i="0" u="none" strike="noStrike">
                        <a:effectLst/>
                        <a:latin typeface="微軟正黑體" panose="020B0604030504040204" pitchFamily="34" charset="-120"/>
                        <a:ea typeface="微軟正黑體" panose="020B0604030504040204" pitchFamily="34" charset="-120"/>
                      </a:endParaRP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5723" marR="5723" marT="57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4097177570"/>
                  </a:ext>
                </a:extLst>
              </a:tr>
              <a:tr h="242361">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r>
                        <a:rPr lang="en-US" altLang="zh-TW" sz="8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政府收入</a:t>
                      </a:r>
                    </a:p>
                  </a:txBody>
                  <a:tcPr marL="5723" marR="5723" marT="57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3,092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20%</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364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784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3,576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283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3,859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125%</a:t>
                      </a:r>
                    </a:p>
                  </a:txBody>
                  <a:tcPr marL="5723" marR="5723" marT="57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322696841"/>
                  </a:ext>
                </a:extLst>
              </a:tr>
              <a:tr h="250238">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衍 生 加 值</a:t>
                      </a:r>
                    </a:p>
                  </a:txBody>
                  <a:tcPr marL="5723" marR="5723" marT="57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3,387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37%</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(105)</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(210)</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(348)</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6,000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5,652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167%</a:t>
                      </a:r>
                    </a:p>
                  </a:txBody>
                  <a:tcPr marL="5723" marR="5723" marT="57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54954948"/>
                  </a:ext>
                </a:extLst>
              </a:tr>
              <a:tr h="242361">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業務餘絀目標</a:t>
                      </a:r>
                    </a:p>
                  </a:txBody>
                  <a:tcPr marL="5723" marR="5723" marT="57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11,590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endParaRPr lang="zh-TW" altLang="en-US" sz="700" b="1" i="0" u="none" strike="noStrike">
                        <a:solidFill>
                          <a:srgbClr val="000080"/>
                        </a:solidFill>
                        <a:effectLst/>
                        <a:latin typeface="微軟正黑體" panose="020B0604030504040204" pitchFamily="34" charset="-120"/>
                        <a:ea typeface="微軟正黑體" panose="020B0604030504040204" pitchFamily="34" charset="-120"/>
                      </a:endParaRP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1,005 </a:t>
                      </a:r>
                    </a:p>
                  </a:txBody>
                  <a:tcPr marL="5723" marR="5723" marT="572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(7,863)</a:t>
                      </a:r>
                    </a:p>
                  </a:txBody>
                  <a:tcPr marL="5723" marR="5723" marT="572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17,042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9,179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a:t>
                      </a:r>
                    </a:p>
                  </a:txBody>
                  <a:tcPr marL="5723" marR="5723" marT="57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528485380"/>
                  </a:ext>
                </a:extLst>
              </a:tr>
              <a:tr h="242361">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科 技 研 發</a:t>
                      </a:r>
                    </a:p>
                  </a:txBody>
                  <a:tcPr marL="5723" marR="5723" marT="57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2F2F2"/>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r>
                        <a:rPr lang="en-US" altLang="zh-TW" sz="1000" b="1" i="0" u="none" strike="noStrike">
                          <a:effectLst/>
                          <a:latin typeface="微軟正黑體" panose="020B0604030504040204" pitchFamily="34" charset="-120"/>
                          <a:ea typeface="微軟正黑體" panose="020B0604030504040204" pitchFamily="34" charset="-120"/>
                        </a:rPr>
                        <a:t>-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r>
                        <a:rPr lang="en-US" altLang="zh-TW" sz="1000" b="1" i="0" u="none" strike="noStrike">
                          <a:effectLst/>
                          <a:latin typeface="微軟正黑體" panose="020B0604030504040204" pitchFamily="34" charset="-120"/>
                          <a:ea typeface="微軟正黑體" panose="020B0604030504040204" pitchFamily="34" charset="-120"/>
                        </a:rPr>
                        <a:t>-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5723" marR="5723" marT="57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extLst>
                  <a:ext uri="{0D108BD9-81ED-4DB2-BD59-A6C34878D82A}">
                    <a16:rowId xmlns:a16="http://schemas.microsoft.com/office/drawing/2014/main" val="3688527752"/>
                  </a:ext>
                </a:extLst>
              </a:tr>
              <a:tr h="242361">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知服</a:t>
                      </a:r>
                      <a:r>
                        <a:rPr lang="en-US" altLang="zh-TW" sz="1000" b="1" i="0" u="none" strike="noStrike">
                          <a:effectLst/>
                          <a:latin typeface="微軟正黑體" panose="020B0604030504040204" pitchFamily="34" charset="-120"/>
                          <a:ea typeface="微軟正黑體" panose="020B0604030504040204" pitchFamily="34" charset="-120"/>
                        </a:rPr>
                        <a:t>-</a:t>
                      </a:r>
                      <a:r>
                        <a:rPr lang="zh-TW" altLang="en-US" sz="1000" b="1" i="0" u="none" strike="noStrike">
                          <a:effectLst/>
                          <a:latin typeface="微軟正黑體" panose="020B0604030504040204" pitchFamily="34" charset="-120"/>
                          <a:ea typeface="微軟正黑體" panose="020B0604030504040204" pitchFamily="34" charset="-120"/>
                        </a:rPr>
                        <a:t>可盈餘</a:t>
                      </a:r>
                    </a:p>
                  </a:txBody>
                  <a:tcPr marL="5723" marR="5723" marT="57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9,097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951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solidFill>
                            <a:srgbClr val="0000FF"/>
                          </a:solidFill>
                          <a:effectLst/>
                          <a:latin typeface="微軟正黑體" panose="020B0604030504040204" pitchFamily="34" charset="-120"/>
                          <a:ea typeface="微軟正黑體" panose="020B0604030504040204" pitchFamily="34" charset="-120"/>
                        </a:rPr>
                        <a:t>1,401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r>
                        <a:rPr lang="en-US" altLang="zh-TW" sz="1000" b="1" i="0" u="none" strike="noStrike">
                          <a:effectLst/>
                          <a:latin typeface="微軟正黑體" panose="020B0604030504040204" pitchFamily="34" charset="-120"/>
                          <a:ea typeface="微軟正黑體" panose="020B0604030504040204" pitchFamily="34" charset="-120"/>
                        </a:rPr>
                        <a:t>4,639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51%</a:t>
                      </a:r>
                    </a:p>
                  </a:txBody>
                  <a:tcPr marL="5723" marR="5723" marT="57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1165301907"/>
                  </a:ext>
                </a:extLst>
              </a:tr>
              <a:tr h="242361">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知服</a:t>
                      </a:r>
                      <a:r>
                        <a:rPr lang="en-US" altLang="zh-TW" sz="1000" b="1" i="0" u="none" strike="noStrike">
                          <a:effectLst/>
                          <a:latin typeface="微軟正黑體" panose="020B0604030504040204" pitchFamily="34" charset="-120"/>
                          <a:ea typeface="微軟正黑體" panose="020B0604030504040204" pitchFamily="34" charset="-120"/>
                        </a:rPr>
                        <a:t>-</a:t>
                      </a:r>
                      <a:r>
                        <a:rPr lang="zh-TW" altLang="en-US" sz="800" b="1" i="0" u="none" strike="noStrike">
                          <a:effectLst/>
                          <a:latin typeface="微軟正黑體" panose="020B0604030504040204" pitchFamily="34" charset="-120"/>
                          <a:ea typeface="微軟正黑體" panose="020B0604030504040204" pitchFamily="34" charset="-120"/>
                        </a:rPr>
                        <a:t>成本加公費法</a:t>
                      </a:r>
                      <a:endParaRPr lang="zh-TW" altLang="en-US" sz="1000" b="1" i="0" u="none" strike="noStrike">
                        <a:effectLst/>
                        <a:latin typeface="微軟正黑體" panose="020B0604030504040204" pitchFamily="34" charset="-120"/>
                        <a:ea typeface="微軟正黑體" panose="020B0604030504040204" pitchFamily="34" charset="-120"/>
                      </a:endParaRPr>
                    </a:p>
                  </a:txBody>
                  <a:tcPr marL="5723" marR="5723" marT="57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2F2F2"/>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r>
                        <a:rPr lang="en-US" altLang="zh-TW" sz="1000" b="1" i="0" u="none" strike="noStrike">
                          <a:effectLst/>
                          <a:latin typeface="微軟正黑體" panose="020B0604030504040204" pitchFamily="34" charset="-120"/>
                          <a:ea typeface="微軟正黑體" panose="020B0604030504040204" pitchFamily="34" charset="-120"/>
                        </a:rPr>
                        <a:t>-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5723" marR="5723" marT="57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extLst>
                  <a:ext uri="{0D108BD9-81ED-4DB2-BD59-A6C34878D82A}">
                    <a16:rowId xmlns:a16="http://schemas.microsoft.com/office/drawing/2014/main" val="2412872612"/>
                  </a:ext>
                </a:extLst>
              </a:tr>
              <a:tr h="242361">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衍 生 加 值</a:t>
                      </a:r>
                    </a:p>
                  </a:txBody>
                  <a:tcPr marL="5723" marR="5723" marT="57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2,493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2F2F2"/>
                    </a:solidFill>
                  </a:tcPr>
                </a:tc>
                <a:tc>
                  <a:txBody>
                    <a:bodyPr/>
                    <a:lstStyle/>
                    <a:p>
                      <a:pPr algn="r" fontAlgn="ctr"/>
                      <a:r>
                        <a:rPr lang="en-US" altLang="zh-TW" sz="800" b="1" i="0" u="none" strike="noStrike">
                          <a:solidFill>
                            <a:srgbClr val="0000FF"/>
                          </a:solidFill>
                          <a:effectLst/>
                          <a:latin typeface="微軟正黑體" panose="020B0604030504040204" pitchFamily="34" charset="-120"/>
                          <a:ea typeface="微軟正黑體" panose="020B0604030504040204" pitchFamily="34" charset="-120"/>
                        </a:rPr>
                        <a:t>(198)</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solidFill>
                            <a:srgbClr val="0000FF"/>
                          </a:solidFill>
                          <a:effectLst/>
                          <a:latin typeface="微軟正黑體" panose="020B0604030504040204" pitchFamily="34" charset="-120"/>
                          <a:ea typeface="微軟正黑體" panose="020B0604030504040204" pitchFamily="34" charset="-120"/>
                        </a:rPr>
                        <a:t>(395)</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4,540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182%</a:t>
                      </a:r>
                    </a:p>
                  </a:txBody>
                  <a:tcPr marL="5723" marR="5723" marT="57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2144710"/>
                  </a:ext>
                </a:extLst>
              </a:tr>
              <a:tr h="242361">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企業收入</a:t>
                      </a:r>
                    </a:p>
                  </a:txBody>
                  <a:tcPr marL="5723" marR="5723" marT="57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r>
                        <a:rPr lang="en-US" altLang="zh-TW" sz="1000" b="1" i="0" u="none" strike="noStrike">
                          <a:effectLst/>
                          <a:latin typeface="微軟正黑體" panose="020B0604030504040204" pitchFamily="34" charset="-120"/>
                          <a:ea typeface="微軟正黑體" panose="020B0604030504040204" pitchFamily="34" charset="-120"/>
                        </a:rPr>
                        <a:t>53,985 </a:t>
                      </a:r>
                    </a:p>
                  </a:txBody>
                  <a:tcPr marL="5723" marR="5723" marT="572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5723" marR="5723" marT="572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683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750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11,028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23,800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34,828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65%</a:t>
                      </a:r>
                    </a:p>
                  </a:txBody>
                  <a:tcPr marL="5723" marR="5723" marT="57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3986285488"/>
                  </a:ext>
                </a:extLst>
              </a:tr>
              <a:tr h="242361">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科專研發成果收入</a:t>
                      </a:r>
                    </a:p>
                  </a:txBody>
                  <a:tcPr marL="5723" marR="5723" marT="57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r>
                        <a:rPr lang="en-US" altLang="zh-TW" sz="1000" b="1" i="0" u="none" strike="noStrike">
                          <a:effectLst/>
                          <a:latin typeface="微軟正黑體" panose="020B0604030504040204" pitchFamily="34" charset="-120"/>
                          <a:ea typeface="微軟正黑體" panose="020B0604030504040204" pitchFamily="34" charset="-120"/>
                        </a:rPr>
                        <a:t>10,572 </a:t>
                      </a:r>
                    </a:p>
                  </a:txBody>
                  <a:tcPr marL="5723" marR="5723" marT="572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5723" marR="5723" marT="572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0 </a:t>
                      </a:r>
                    </a:p>
                  </a:txBody>
                  <a:tcPr marL="5723" marR="5723" marT="572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1,500 </a:t>
                      </a:r>
                    </a:p>
                  </a:txBody>
                  <a:tcPr marL="5723" marR="5723" marT="572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6,000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7,500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71%</a:t>
                      </a:r>
                    </a:p>
                  </a:txBody>
                  <a:tcPr marL="5723" marR="5723" marT="57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3944329382"/>
                  </a:ext>
                </a:extLst>
              </a:tr>
              <a:tr h="242361">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科專研發成果收入繳庫</a:t>
                      </a:r>
                    </a:p>
                  </a:txBody>
                  <a:tcPr marL="5723" marR="5723" marT="5723" marB="0" anchor="ctr">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zh-TW" altLang="en-US" sz="1000" b="1" i="0" u="none" strike="noStrike">
                          <a:effectLst/>
                          <a:latin typeface="微軟正黑體" panose="020B0604030504040204" pitchFamily="34" charset="-120"/>
                          <a:ea typeface="微軟正黑體" panose="020B0604030504040204" pitchFamily="34" charset="-120"/>
                        </a:rPr>
                        <a:t>       </a:t>
                      </a:r>
                      <a:r>
                        <a:rPr lang="en-US" altLang="zh-TW" sz="1000" b="1" i="0" u="none" strike="noStrike">
                          <a:effectLst/>
                          <a:latin typeface="微軟正黑體" panose="020B0604030504040204" pitchFamily="34" charset="-120"/>
                          <a:ea typeface="微軟正黑體" panose="020B0604030504040204" pitchFamily="34" charset="-120"/>
                        </a:rPr>
                        <a:t>4,229 </a:t>
                      </a:r>
                    </a:p>
                  </a:txBody>
                  <a:tcPr marL="5723" marR="5723" marT="572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5723" marR="5723" marT="572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0 </a:t>
                      </a:r>
                    </a:p>
                  </a:txBody>
                  <a:tcPr marL="5723" marR="5723" marT="5723"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600 </a:t>
                      </a:r>
                    </a:p>
                  </a:txBody>
                  <a:tcPr marL="5723" marR="5723" marT="5723"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a:effectLst/>
                          <a:latin typeface="微軟正黑體" panose="020B0604030504040204" pitchFamily="34" charset="-120"/>
                          <a:ea typeface="微軟正黑體" panose="020B0604030504040204" pitchFamily="34" charset="-120"/>
                        </a:rPr>
                        <a:t>3,300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3,900 </a:t>
                      </a:r>
                    </a:p>
                  </a:txBody>
                  <a:tcPr marL="5723" marR="5723" marT="5723"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tc>
                  <a:txBody>
                    <a:bodyPr/>
                    <a:lstStyle/>
                    <a:p>
                      <a:pPr algn="r" fontAlgn="ctr"/>
                      <a:r>
                        <a:rPr lang="en-US" altLang="zh-TW" sz="800" b="1" i="0" u="none" strike="noStrike" dirty="0">
                          <a:effectLst/>
                          <a:latin typeface="微軟正黑體" panose="020B0604030504040204" pitchFamily="34" charset="-120"/>
                          <a:ea typeface="微軟正黑體" panose="020B0604030504040204" pitchFamily="34" charset="-120"/>
                        </a:rPr>
                        <a:t>92%</a:t>
                      </a:r>
                    </a:p>
                  </a:txBody>
                  <a:tcPr marL="5723" marR="5723" marT="5723" marB="0" anchor="ctr">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FFFF"/>
                    </a:solidFill>
                  </a:tcPr>
                </a:tc>
                <a:extLst>
                  <a:ext uri="{0D108BD9-81ED-4DB2-BD59-A6C34878D82A}">
                    <a16:rowId xmlns:a16="http://schemas.microsoft.com/office/drawing/2014/main" val="1540099710"/>
                  </a:ext>
                </a:extLst>
              </a:tr>
            </a:tbl>
          </a:graphicData>
        </a:graphic>
      </p:graphicFrame>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7"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5</a:t>
            </a:fld>
            <a:endParaRPr/>
          </a:p>
        </p:txBody>
      </p:sp>
      <p:sp>
        <p:nvSpPr>
          <p:cNvPr id="1048" name="標題 1"/>
          <p:cNvSpPr txBox="1">
            <a:spLocks noGrp="1"/>
          </p:cNvSpPr>
          <p:nvPr>
            <p:ph type="title"/>
          </p:nvPr>
        </p:nvSpPr>
        <p:spPr>
          <a:xfrm>
            <a:off x="-4" y="161243"/>
            <a:ext cx="12192007" cy="876301"/>
          </a:xfrm>
          <a:prstGeom prst="rect">
            <a:avLst/>
          </a:prstGeom>
        </p:spPr>
        <p:txBody>
          <a:bodyPr/>
          <a:lstStyle/>
          <a:p>
            <a:pPr algn="ctr">
              <a:defRPr>
                <a:solidFill>
                  <a:srgbClr val="A50021"/>
                </a:solidFill>
                <a:latin typeface="微軟正黑體"/>
                <a:ea typeface="微軟正黑體"/>
                <a:cs typeface="微軟正黑體"/>
                <a:sym typeface="微軟正黑體"/>
              </a:defRPr>
            </a:pPr>
            <a:r>
              <a:t>  </a:t>
            </a:r>
            <a:r>
              <a:rPr b="1">
                <a:solidFill>
                  <a:srgbClr val="000099"/>
                </a:solidFill>
              </a:rPr>
              <a:t>S 組業務能見度與缺口分析</a:t>
            </a:r>
          </a:p>
        </p:txBody>
      </p:sp>
      <p:sp>
        <p:nvSpPr>
          <p:cNvPr id="1049" name="文字方塊 7"/>
          <p:cNvSpPr txBox="1"/>
          <p:nvPr/>
        </p:nvSpPr>
        <p:spPr>
          <a:xfrm>
            <a:off x="9776951" y="599393"/>
            <a:ext cx="866137"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sp>
        <p:nvSpPr>
          <p:cNvPr id="1050" name="矩形 6"/>
          <p:cNvSpPr txBox="1"/>
          <p:nvPr/>
        </p:nvSpPr>
        <p:spPr>
          <a:xfrm>
            <a:off x="4096141" y="782275"/>
            <a:ext cx="4208840" cy="461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2400" b="1">
                <a:latin typeface="微軟正黑體"/>
                <a:ea typeface="微軟正黑體"/>
                <a:cs typeface="微軟正黑體"/>
                <a:sym typeface="微軟正黑體"/>
              </a:defRPr>
            </a:lvl1pPr>
          </a:lstStyle>
          <a:p>
            <a:r>
              <a:rPr dirty="0" err="1"/>
              <a:t>企業收入業績目標</a:t>
            </a:r>
            <a:r>
              <a:rPr dirty="0"/>
              <a:t>：</a:t>
            </a:r>
            <a:r>
              <a:rPr lang="en-US" altLang="zh-TW" dirty="0"/>
              <a:t> 53,985 </a:t>
            </a:r>
            <a:r>
              <a:rPr dirty="0"/>
              <a:t>K</a:t>
            </a:r>
          </a:p>
        </p:txBody>
      </p:sp>
      <p:graphicFrame>
        <p:nvGraphicFramePr>
          <p:cNvPr id="2" name="表格 1">
            <a:extLst>
              <a:ext uri="{FF2B5EF4-FFF2-40B4-BE49-F238E27FC236}">
                <a16:creationId xmlns:a16="http://schemas.microsoft.com/office/drawing/2014/main" id="{3A1B7720-4CCD-498E-BECE-13CC2AD53DCD}"/>
              </a:ext>
            </a:extLst>
          </p:cNvPr>
          <p:cNvGraphicFramePr>
            <a:graphicFrameLocks noGrp="1"/>
          </p:cNvGraphicFramePr>
          <p:nvPr>
            <p:extLst>
              <p:ext uri="{D42A27DB-BD31-4B8C-83A1-F6EECF244321}">
                <p14:modId xmlns:p14="http://schemas.microsoft.com/office/powerpoint/2010/main" val="235291698"/>
              </p:ext>
            </p:extLst>
          </p:nvPr>
        </p:nvGraphicFramePr>
        <p:xfrm>
          <a:off x="1223817" y="1243936"/>
          <a:ext cx="9744363" cy="5437149"/>
        </p:xfrm>
        <a:graphic>
          <a:graphicData uri="http://schemas.openxmlformats.org/drawingml/2006/table">
            <a:tbl>
              <a:tblPr/>
              <a:tblGrid>
                <a:gridCol w="413530">
                  <a:extLst>
                    <a:ext uri="{9D8B030D-6E8A-4147-A177-3AD203B41FA5}">
                      <a16:colId xmlns:a16="http://schemas.microsoft.com/office/drawing/2014/main" val="534058985"/>
                    </a:ext>
                  </a:extLst>
                </a:gridCol>
                <a:gridCol w="554307">
                  <a:extLst>
                    <a:ext uri="{9D8B030D-6E8A-4147-A177-3AD203B41FA5}">
                      <a16:colId xmlns:a16="http://schemas.microsoft.com/office/drawing/2014/main" val="2929400486"/>
                    </a:ext>
                  </a:extLst>
                </a:gridCol>
                <a:gridCol w="600499">
                  <a:extLst>
                    <a:ext uri="{9D8B030D-6E8A-4147-A177-3AD203B41FA5}">
                      <a16:colId xmlns:a16="http://schemas.microsoft.com/office/drawing/2014/main" val="2789585428"/>
                    </a:ext>
                  </a:extLst>
                </a:gridCol>
                <a:gridCol w="587301">
                  <a:extLst>
                    <a:ext uri="{9D8B030D-6E8A-4147-A177-3AD203B41FA5}">
                      <a16:colId xmlns:a16="http://schemas.microsoft.com/office/drawing/2014/main" val="3773413098"/>
                    </a:ext>
                  </a:extLst>
                </a:gridCol>
                <a:gridCol w="653290">
                  <a:extLst>
                    <a:ext uri="{9D8B030D-6E8A-4147-A177-3AD203B41FA5}">
                      <a16:colId xmlns:a16="http://schemas.microsoft.com/office/drawing/2014/main" val="583248052"/>
                    </a:ext>
                  </a:extLst>
                </a:gridCol>
                <a:gridCol w="653290">
                  <a:extLst>
                    <a:ext uri="{9D8B030D-6E8A-4147-A177-3AD203B41FA5}">
                      <a16:colId xmlns:a16="http://schemas.microsoft.com/office/drawing/2014/main" val="861391373"/>
                    </a:ext>
                  </a:extLst>
                </a:gridCol>
                <a:gridCol w="745676">
                  <a:extLst>
                    <a:ext uri="{9D8B030D-6E8A-4147-A177-3AD203B41FA5}">
                      <a16:colId xmlns:a16="http://schemas.microsoft.com/office/drawing/2014/main" val="234352131"/>
                    </a:ext>
                  </a:extLst>
                </a:gridCol>
                <a:gridCol w="1645323">
                  <a:extLst>
                    <a:ext uri="{9D8B030D-6E8A-4147-A177-3AD203B41FA5}">
                      <a16:colId xmlns:a16="http://schemas.microsoft.com/office/drawing/2014/main" val="31369134"/>
                    </a:ext>
                  </a:extLst>
                </a:gridCol>
                <a:gridCol w="626895">
                  <a:extLst>
                    <a:ext uri="{9D8B030D-6E8A-4147-A177-3AD203B41FA5}">
                      <a16:colId xmlns:a16="http://schemas.microsoft.com/office/drawing/2014/main" val="3223597283"/>
                    </a:ext>
                  </a:extLst>
                </a:gridCol>
                <a:gridCol w="679686">
                  <a:extLst>
                    <a:ext uri="{9D8B030D-6E8A-4147-A177-3AD203B41FA5}">
                      <a16:colId xmlns:a16="http://schemas.microsoft.com/office/drawing/2014/main" val="886855897"/>
                    </a:ext>
                  </a:extLst>
                </a:gridCol>
                <a:gridCol w="580703">
                  <a:extLst>
                    <a:ext uri="{9D8B030D-6E8A-4147-A177-3AD203B41FA5}">
                      <a16:colId xmlns:a16="http://schemas.microsoft.com/office/drawing/2014/main" val="3539303768"/>
                    </a:ext>
                  </a:extLst>
                </a:gridCol>
                <a:gridCol w="534510">
                  <a:extLst>
                    <a:ext uri="{9D8B030D-6E8A-4147-A177-3AD203B41FA5}">
                      <a16:colId xmlns:a16="http://schemas.microsoft.com/office/drawing/2014/main" val="623432618"/>
                    </a:ext>
                  </a:extLst>
                </a:gridCol>
                <a:gridCol w="554307">
                  <a:extLst>
                    <a:ext uri="{9D8B030D-6E8A-4147-A177-3AD203B41FA5}">
                      <a16:colId xmlns:a16="http://schemas.microsoft.com/office/drawing/2014/main" val="4220805817"/>
                    </a:ext>
                  </a:extLst>
                </a:gridCol>
                <a:gridCol w="492717">
                  <a:extLst>
                    <a:ext uri="{9D8B030D-6E8A-4147-A177-3AD203B41FA5}">
                      <a16:colId xmlns:a16="http://schemas.microsoft.com/office/drawing/2014/main" val="2680390994"/>
                    </a:ext>
                  </a:extLst>
                </a:gridCol>
                <a:gridCol w="422329">
                  <a:extLst>
                    <a:ext uri="{9D8B030D-6E8A-4147-A177-3AD203B41FA5}">
                      <a16:colId xmlns:a16="http://schemas.microsoft.com/office/drawing/2014/main" val="88765461"/>
                    </a:ext>
                  </a:extLst>
                </a:gridCol>
              </a:tblGrid>
              <a:tr h="277949">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w="6350" cap="flat" cmpd="sng" algn="ctr">
                      <a:solidFill>
                        <a:srgbClr val="000000"/>
                      </a:solidFill>
                      <a:prstDash val="solid"/>
                      <a:round/>
                      <a:headEnd type="none" w="med" len="med"/>
                      <a:tailEnd type="none" w="med" len="med"/>
                    </a:lnR>
                    <a:lnT>
                      <a:noFill/>
                    </a:lnT>
                    <a:lnB>
                      <a:noFill/>
                    </a:lnB>
                  </a:tcPr>
                </a:tc>
                <a:tc gridSpan="5">
                  <a:txBody>
                    <a:bodyPr/>
                    <a:lstStyle/>
                    <a:p>
                      <a:pPr algn="ctr" fontAlgn="ctr"/>
                      <a:r>
                        <a:rPr lang="zh-TW" altLang="en-US" sz="1100" b="1" i="0" u="none" strike="noStrike">
                          <a:solidFill>
                            <a:srgbClr val="0000FF"/>
                          </a:solidFill>
                          <a:effectLst/>
                          <a:latin typeface="微軟正黑體" panose="020B0604030504040204" pitchFamily="34" charset="-120"/>
                          <a:ea typeface="微軟正黑體" panose="020B0604030504040204" pitchFamily="34" charset="-120"/>
                        </a:rPr>
                        <a:t>簽約數</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fontAlgn="ctr"/>
                      <a:r>
                        <a:rPr lang="zh-TW" altLang="en-US" sz="1100" b="1" i="0" u="none" strike="noStrike">
                          <a:effectLst/>
                          <a:latin typeface="微軟正黑體" panose="020B0604030504040204" pitchFamily="34" charset="-120"/>
                          <a:ea typeface="微軟正黑體" panose="020B0604030504040204" pitchFamily="34" charset="-120"/>
                        </a:rPr>
                        <a:t>廠商名稱</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5">
                  <a:txBody>
                    <a:bodyPr/>
                    <a:lstStyle/>
                    <a:p>
                      <a:pPr algn="ctr" fontAlgn="ctr"/>
                      <a:r>
                        <a:rPr lang="zh-TW" altLang="en-US" sz="1100" b="1" i="0" u="none" strike="noStrike">
                          <a:solidFill>
                            <a:srgbClr val="0000FF"/>
                          </a:solidFill>
                          <a:effectLst/>
                          <a:latin typeface="微軟正黑體" panose="020B0604030504040204" pitchFamily="34" charset="-120"/>
                          <a:ea typeface="微軟正黑體" panose="020B0604030504040204" pitchFamily="34" charset="-120"/>
                        </a:rPr>
                        <a:t>收入認列數</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extLst>
                  <a:ext uri="{0D108BD9-81ED-4DB2-BD59-A6C34878D82A}">
                    <a16:rowId xmlns:a16="http://schemas.microsoft.com/office/drawing/2014/main" val="2074983882"/>
                  </a:ext>
                </a:extLst>
              </a:tr>
              <a:tr h="257103">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ctr" fontAlgn="b"/>
                      <a:r>
                        <a:rPr lang="zh-TW" altLang="en-US" sz="10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a:t>
                      </a:r>
                    </a:p>
                  </a:txBody>
                  <a:tcPr marL="6080" marR="6080" marT="6080" marB="0" anchor="b">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6080" marR="6080" marT="608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6080" marR="6080" marT="608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6080" marR="6080" marT="6080" marB="0" anchor="b">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6080" marR="6080" marT="60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TW" altLang="en-US"/>
                    </a:p>
                  </a:txBody>
                  <a:tcPr/>
                </a:tc>
                <a:tc>
                  <a:txBody>
                    <a:bodyPr/>
                    <a:lstStyle/>
                    <a:p>
                      <a:pPr algn="ctr" fontAlgn="b"/>
                      <a:r>
                        <a:rPr lang="en-US" sz="10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6080" marR="6080" marT="608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0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6080" marR="6080" marT="6080" marB="0" anchor="b">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6080" marR="6080" marT="608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6080" marR="6080" marT="6080"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0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000" b="1" i="0" u="none" strike="noStrike">
                          <a:solidFill>
                            <a:srgbClr val="FF0000"/>
                          </a:solidFill>
                          <a:effectLst/>
                          <a:latin typeface="微軟正黑體" panose="020B0604030504040204" pitchFamily="34" charset="-120"/>
                          <a:ea typeface="微軟正黑體" panose="020B0604030504040204" pitchFamily="34" charset="-120"/>
                        </a:rPr>
                        <a:t>%</a:t>
                      </a:r>
                    </a:p>
                  </a:txBody>
                  <a:tcPr marL="6080" marR="6080" marT="6080" marB="0" anchor="b">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extLst>
                  <a:ext uri="{0D108BD9-81ED-4DB2-BD59-A6C34878D82A}">
                    <a16:rowId xmlns:a16="http://schemas.microsoft.com/office/drawing/2014/main" val="1261768098"/>
                  </a:ext>
                </a:extLst>
              </a:tr>
              <a:tr h="361335">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11%</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6,067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2,000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FF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zh-TW" altLang="en-US" sz="9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6080" marR="6080" marT="60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待努力</a:t>
                      </a:r>
                      <a:b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成案</a:t>
                      </a: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以下</a:t>
                      </a: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a:t>
                      </a:r>
                    </a:p>
                  </a:txBody>
                  <a:tcPr marL="6080" marR="6080" marT="60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1" i="0" u="none" strike="noStrike">
                          <a:solidFill>
                            <a:srgbClr val="FFFF00"/>
                          </a:solidFill>
                          <a:effectLst/>
                          <a:latin typeface="微軟正黑體" panose="020B0604030504040204" pitchFamily="34" charset="-120"/>
                          <a:ea typeface="微軟正黑體" panose="020B0604030504040204" pitchFamily="34" charset="-120"/>
                        </a:rPr>
                        <a:t>0 </a:t>
                      </a:r>
                    </a:p>
                  </a:txBody>
                  <a:tcPr marL="6080" marR="6080" marT="60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1" i="0" u="none" strike="noStrike">
                          <a:solidFill>
                            <a:srgbClr val="FFFF00"/>
                          </a:solidFill>
                          <a:effectLst/>
                          <a:latin typeface="微軟正黑體" panose="020B0604030504040204" pitchFamily="34" charset="-120"/>
                          <a:ea typeface="微軟正黑體" panose="020B0604030504040204" pitchFamily="34" charset="-120"/>
                        </a:rPr>
                        <a:t>2,000 </a:t>
                      </a:r>
                    </a:p>
                  </a:txBody>
                  <a:tcPr marL="6080" marR="6080" marT="608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2,000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14,617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27%</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6080" marR="6080" marT="60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39,368 </a:t>
                      </a:r>
                    </a:p>
                  </a:txBody>
                  <a:tcPr marL="6080" marR="6080" marT="6080" marB="0" anchor="ctr">
                    <a:lnL>
                      <a:noFill/>
                    </a:lnL>
                    <a:lnR>
                      <a:noFill/>
                    </a:lnR>
                    <a:lnT>
                      <a:noFill/>
                    </a:lnT>
                    <a:lnB>
                      <a:noFill/>
                    </a:lnB>
                  </a:tcPr>
                </a:tc>
                <a:extLst>
                  <a:ext uri="{0D108BD9-81ED-4DB2-BD59-A6C34878D82A}">
                    <a16:rowId xmlns:a16="http://schemas.microsoft.com/office/drawing/2014/main" val="949135331"/>
                  </a:ext>
                </a:extLst>
              </a:tr>
              <a:tr h="264051">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2,000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2,000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泰沂</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2,000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2,000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extLst>
                  <a:ext uri="{0D108BD9-81ED-4DB2-BD59-A6C34878D82A}">
                    <a16:rowId xmlns:a16="http://schemas.microsoft.com/office/drawing/2014/main" val="2360502921"/>
                  </a:ext>
                </a:extLst>
              </a:tr>
              <a:tr h="264051">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中強光電</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extLst>
                  <a:ext uri="{0D108BD9-81ED-4DB2-BD59-A6C34878D82A}">
                    <a16:rowId xmlns:a16="http://schemas.microsoft.com/office/drawing/2014/main" val="3979915870"/>
                  </a:ext>
                </a:extLst>
              </a:tr>
              <a:tr h="264051">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extLst>
                  <a:ext uri="{0D108BD9-81ED-4DB2-BD59-A6C34878D82A}">
                    <a16:rowId xmlns:a16="http://schemas.microsoft.com/office/drawing/2014/main" val="3827322677"/>
                  </a:ext>
                </a:extLst>
              </a:tr>
              <a:tr h="264051">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美律電子</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extLst>
                  <a:ext uri="{0D108BD9-81ED-4DB2-BD59-A6C34878D82A}">
                    <a16:rowId xmlns:a16="http://schemas.microsoft.com/office/drawing/2014/main" val="3037170555"/>
                  </a:ext>
                </a:extLst>
              </a:tr>
              <a:tr h="264051">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extLst>
                  <a:ext uri="{0D108BD9-81ED-4DB2-BD59-A6C34878D82A}">
                    <a16:rowId xmlns:a16="http://schemas.microsoft.com/office/drawing/2014/main" val="3977713523"/>
                  </a:ext>
                </a:extLst>
              </a:tr>
              <a:tr h="256176">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雙葉電子</a:t>
                      </a:r>
                      <a:r>
                        <a:rPr lang="en-US" altLang="zh-TW" sz="900" b="0" i="0" u="none" strike="noStrike">
                          <a:effectLst/>
                          <a:latin typeface="微軟正黑體" panose="020B0604030504040204" pitchFamily="34" charset="-120"/>
                          <a:ea typeface="微軟正黑體" panose="020B0604030504040204" pitchFamily="34" charset="-120"/>
                        </a:rPr>
                        <a:t>3</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extLst>
                  <a:ext uri="{0D108BD9-81ED-4DB2-BD59-A6C34878D82A}">
                    <a16:rowId xmlns:a16="http://schemas.microsoft.com/office/drawing/2014/main" val="2361348082"/>
                  </a:ext>
                </a:extLst>
              </a:tr>
              <a:tr h="256176">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愛菲斯</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800" b="1"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extLst>
                  <a:ext uri="{0D108BD9-81ED-4DB2-BD59-A6C34878D82A}">
                    <a16:rowId xmlns:a16="http://schemas.microsoft.com/office/drawing/2014/main" val="1221626676"/>
                  </a:ext>
                </a:extLst>
              </a:tr>
              <a:tr h="374306">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6080" marR="6080" marT="6080" marB="0" anchor="ctr">
                    <a:lnL>
                      <a:noFill/>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49,918 </a:t>
                      </a:r>
                    </a:p>
                  </a:txBody>
                  <a:tcPr marL="6080" marR="6080" marT="608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8%</a:t>
                      </a:r>
                    </a:p>
                  </a:txBody>
                  <a:tcPr marL="6080" marR="6080" marT="608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4,067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900" b="1" i="0" u="none" strike="noStrike">
                          <a:solidFill>
                            <a:srgbClr val="E6B8B7"/>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333333"/>
                      </a:solidFill>
                      <a:prstDash val="solid"/>
                      <a:round/>
                      <a:headEnd type="none" w="med" len="med"/>
                      <a:tailEnd type="none" w="med" len="med"/>
                    </a:lnL>
                    <a:lnR>
                      <a:noFill/>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6080" marR="6080" marT="60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推廣中</a:t>
                      </a:r>
                      <a:b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成案率</a:t>
                      </a: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以上</a:t>
                      </a: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a:t>
                      </a:r>
                    </a:p>
                  </a:txBody>
                  <a:tcPr marL="6080" marR="6080" marT="60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900" b="1" i="0" u="none" strike="noStrike">
                          <a:solidFill>
                            <a:srgbClr val="E6B8B7"/>
                          </a:solidFill>
                          <a:effectLst/>
                          <a:latin typeface="微軟正黑體" panose="020B0604030504040204" pitchFamily="34" charset="-120"/>
                          <a:ea typeface="微軟正黑體" panose="020B0604030504040204" pitchFamily="34" charset="-120"/>
                        </a:rPr>
                        <a:t>0 </a:t>
                      </a:r>
                    </a:p>
                  </a:txBody>
                  <a:tcPr marL="6080" marR="6080" marT="6080"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6080" marR="6080" marT="6080"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1,589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12,617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23%</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6080" marR="6080" marT="60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41,368 </a:t>
                      </a:r>
                    </a:p>
                  </a:txBody>
                  <a:tcPr marL="6080" marR="6080" marT="6080" marB="0" anchor="ctr">
                    <a:lnL>
                      <a:noFill/>
                    </a:lnL>
                    <a:lnR>
                      <a:noFill/>
                    </a:lnR>
                    <a:lnT>
                      <a:noFill/>
                    </a:lnT>
                    <a:lnB>
                      <a:noFill/>
                    </a:lnB>
                  </a:tcPr>
                </a:tc>
                <a:extLst>
                  <a:ext uri="{0D108BD9-81ED-4DB2-BD59-A6C34878D82A}">
                    <a16:rowId xmlns:a16="http://schemas.microsoft.com/office/drawing/2014/main" val="2753410760"/>
                  </a:ext>
                </a:extLst>
              </a:tr>
              <a:tr h="277949">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大可創藝</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1,429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1,429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extLst>
                  <a:ext uri="{0D108BD9-81ED-4DB2-BD59-A6C34878D82A}">
                    <a16:rowId xmlns:a16="http://schemas.microsoft.com/office/drawing/2014/main" val="1066064018"/>
                  </a:ext>
                </a:extLst>
              </a:tr>
              <a:tr h="277949">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寬緯</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160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160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extLst>
                  <a:ext uri="{0D108BD9-81ED-4DB2-BD59-A6C34878D82A}">
                    <a16:rowId xmlns:a16="http://schemas.microsoft.com/office/drawing/2014/main" val="695883479"/>
                  </a:ext>
                </a:extLst>
              </a:tr>
              <a:tr h="271001">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雙葉電子</a:t>
                      </a: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1</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extLst>
                  <a:ext uri="{0D108BD9-81ED-4DB2-BD59-A6C34878D82A}">
                    <a16:rowId xmlns:a16="http://schemas.microsoft.com/office/drawing/2014/main" val="1181571202"/>
                  </a:ext>
                </a:extLst>
              </a:tr>
              <a:tr h="271001">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動聯國際</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extLst>
                  <a:ext uri="{0D108BD9-81ED-4DB2-BD59-A6C34878D82A}">
                    <a16:rowId xmlns:a16="http://schemas.microsoft.com/office/drawing/2014/main" val="2392950767"/>
                  </a:ext>
                </a:extLst>
              </a:tr>
              <a:tr h="271001">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創智生物科技</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6080" marR="6080" marT="60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900" b="0" i="0" u="none" strike="noStrike">
                        <a:effectLst/>
                        <a:latin typeface="微軟正黑體" panose="020B0604030504040204" pitchFamily="34" charset="-120"/>
                        <a:ea typeface="微軟正黑體" panose="020B0604030504040204" pitchFamily="34" charset="-120"/>
                      </a:endParaRPr>
                    </a:p>
                  </a:txBody>
                  <a:tcPr marL="6080" marR="6080" marT="6080" marB="0" anchor="ctr">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extLst>
                  <a:ext uri="{0D108BD9-81ED-4DB2-BD59-A6C34878D82A}">
                    <a16:rowId xmlns:a16="http://schemas.microsoft.com/office/drawing/2014/main" val="2221694428"/>
                  </a:ext>
                </a:extLst>
              </a:tr>
              <a:tr h="271001">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ctr" fontAlgn="ctr"/>
                      <a:r>
                        <a:rPr lang="zh-TW" altLang="en-US" sz="9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900" b="0" i="0" u="none" strike="noStrike">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9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ctr"/>
                      <a:r>
                        <a:rPr lang="zh-TW" altLang="en-US" sz="9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extLst>
                  <a:ext uri="{0D108BD9-81ED-4DB2-BD59-A6C34878D82A}">
                    <a16:rowId xmlns:a16="http://schemas.microsoft.com/office/drawing/2014/main" val="928587634"/>
                  </a:ext>
                </a:extLst>
              </a:tr>
              <a:tr h="361335">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6080" marR="6080" marT="6080" marB="0" anchor="ctr">
                    <a:lnL>
                      <a:noFill/>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49,918 </a:t>
                      </a:r>
                    </a:p>
                  </a:txBody>
                  <a:tcPr marL="6080" marR="6080" marT="6080"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8%</a:t>
                      </a:r>
                    </a:p>
                  </a:txBody>
                  <a:tcPr marL="6080" marR="6080" marT="6080"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4,067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4,067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4,067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ctr" fontAlgn="ctr"/>
                      <a:r>
                        <a:rPr lang="zh-TW" altLang="en-US" sz="900" b="1" i="0" u="none" strike="noStrike">
                          <a:solidFill>
                            <a:srgbClr val="000000"/>
                          </a:solidFill>
                          <a:effectLst/>
                          <a:latin typeface="微軟正黑體" panose="020B0604030504040204" pitchFamily="34" charset="-120"/>
                          <a:ea typeface="微軟正黑體" panose="020B0604030504040204" pitchFamily="34" charset="-120"/>
                        </a:rPr>
                        <a:t>本年度已簽約</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0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2,770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2,770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000000"/>
                          </a:solidFill>
                          <a:effectLst/>
                          <a:latin typeface="微軟正黑體" panose="020B0604030504040204" pitchFamily="34" charset="-120"/>
                          <a:ea typeface="微軟正黑體" panose="020B0604030504040204" pitchFamily="34" charset="-120"/>
                        </a:rPr>
                        <a:t>11,028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20%</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800" b="0" i="0" u="none" strike="noStrike">
                          <a:effectLst/>
                          <a:latin typeface="微軟正黑體" panose="020B0604030504040204" pitchFamily="34" charset="-120"/>
                          <a:ea typeface="微軟正黑體" panose="020B0604030504040204" pitchFamily="34" charset="-120"/>
                        </a:rPr>
                        <a:t>缺口</a:t>
                      </a:r>
                    </a:p>
                  </a:txBody>
                  <a:tcPr marL="6080" marR="6080" marT="6080"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800" b="0" i="0" u="none" strike="noStrike">
                          <a:effectLst/>
                          <a:latin typeface="微軟正黑體" panose="020B0604030504040204" pitchFamily="34" charset="-120"/>
                          <a:ea typeface="微軟正黑體" panose="020B0604030504040204" pitchFamily="34" charset="-120"/>
                        </a:rPr>
                        <a:t>42,957 </a:t>
                      </a:r>
                    </a:p>
                  </a:txBody>
                  <a:tcPr marL="6080" marR="6080" marT="6080" marB="0" anchor="ctr">
                    <a:lnL>
                      <a:noFill/>
                    </a:lnL>
                    <a:lnR>
                      <a:noFill/>
                    </a:lnR>
                    <a:lnT>
                      <a:noFill/>
                    </a:lnT>
                    <a:lnB>
                      <a:noFill/>
                    </a:lnB>
                  </a:tcPr>
                </a:tc>
                <a:extLst>
                  <a:ext uri="{0D108BD9-81ED-4DB2-BD59-A6C34878D82A}">
                    <a16:rowId xmlns:a16="http://schemas.microsoft.com/office/drawing/2014/main" val="2059556373"/>
                  </a:ext>
                </a:extLst>
              </a:tr>
              <a:tr h="332612">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800" b="0" i="0" u="none" strike="noStrike">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8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8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8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l" fontAlgn="ctr"/>
                      <a:r>
                        <a:rPr lang="zh-TW" altLang="en-US" sz="8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800" b="1" i="0" u="none" strike="noStrike">
                          <a:effectLst/>
                          <a:latin typeface="微軟正黑體" panose="020B0604030504040204" pitchFamily="34" charset="-120"/>
                          <a:ea typeface="微軟正黑體" panose="020B0604030504040204" pitchFamily="34" charset="-120"/>
                        </a:rPr>
                        <a:t>Backlog</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000" b="1" i="0" u="none" strike="noStrike">
                          <a:effectLst/>
                          <a:latin typeface="微軟正黑體" panose="020B0604030504040204" pitchFamily="34" charset="-120"/>
                          <a:ea typeface="微軟正黑體" panose="020B0604030504040204" pitchFamily="34" charset="-120"/>
                        </a:rPr>
                        <a:t>1,500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900" b="1" i="0" u="none" strike="noStrike">
                          <a:solidFill>
                            <a:srgbClr val="0000FF"/>
                          </a:solidFill>
                          <a:effectLst/>
                          <a:latin typeface="微軟正黑體" panose="020B0604030504040204" pitchFamily="34" charset="-120"/>
                          <a:ea typeface="微軟正黑體" panose="020B0604030504040204" pitchFamily="34" charset="-120"/>
                        </a:rPr>
                        <a:t>6,758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900" b="1" i="0" u="none" strike="noStrike">
                          <a:effectLst/>
                          <a:latin typeface="微軟正黑體" panose="020B0604030504040204" pitchFamily="34" charset="-120"/>
                          <a:ea typeface="微軟正黑體" panose="020B0604030504040204" pitchFamily="34" charset="-120"/>
                        </a:rPr>
                        <a:t>8,258 </a:t>
                      </a:r>
                    </a:p>
                  </a:txBody>
                  <a:tcPr marL="6080" marR="6080" marT="6080"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FFFF"/>
                          </a:solidFill>
                          <a:effectLst/>
                          <a:latin typeface="微軟正黑體" panose="020B0604030504040204" pitchFamily="34" charset="-120"/>
                          <a:ea typeface="微軟正黑體" panose="020B0604030504040204" pitchFamily="34" charset="-120"/>
                        </a:rPr>
                        <a:t>8,258 </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900" b="1" i="0" u="none" strike="noStrike">
                          <a:solidFill>
                            <a:srgbClr val="FF0000"/>
                          </a:solidFill>
                          <a:effectLst/>
                          <a:latin typeface="微軟正黑體" panose="020B0604030504040204" pitchFamily="34" charset="-120"/>
                          <a:ea typeface="微軟正黑體" panose="020B0604030504040204" pitchFamily="34" charset="-120"/>
                        </a:rPr>
                        <a:t>15%</a:t>
                      </a:r>
                    </a:p>
                  </a:txBody>
                  <a:tcPr marL="6080" marR="6080" marT="6080"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zh-TW" altLang="en-US" sz="800" b="0" i="0" u="none" strike="noStrike">
                        <a:effectLst/>
                        <a:latin typeface="新細明體" panose="02020500000000000000" pitchFamily="18" charset="-120"/>
                        <a:ea typeface="新細明體" panose="02020500000000000000" pitchFamily="18" charset="-120"/>
                      </a:endParaRPr>
                    </a:p>
                  </a:txBody>
                  <a:tcPr marL="6080" marR="6080" marT="6080"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800" b="0" i="0" u="none" strike="noStrike" dirty="0">
                        <a:effectLst/>
                        <a:latin typeface="新細明體" panose="02020500000000000000" pitchFamily="18" charset="-120"/>
                        <a:ea typeface="新細明體" panose="02020500000000000000" pitchFamily="18" charset="-120"/>
                      </a:endParaRPr>
                    </a:p>
                  </a:txBody>
                  <a:tcPr marL="6080" marR="6080" marT="6080" marB="0" anchor="b">
                    <a:lnL>
                      <a:noFill/>
                    </a:lnL>
                    <a:lnR>
                      <a:noFill/>
                    </a:lnR>
                    <a:lnT>
                      <a:noFill/>
                    </a:lnT>
                    <a:lnB>
                      <a:noFill/>
                    </a:lnB>
                  </a:tcPr>
                </a:tc>
                <a:extLst>
                  <a:ext uri="{0D108BD9-81ED-4DB2-BD59-A6C34878D82A}">
                    <a16:rowId xmlns:a16="http://schemas.microsoft.com/office/drawing/2014/main" val="1242057004"/>
                  </a:ext>
                </a:extLst>
              </a:tr>
            </a:tbl>
          </a:graphicData>
        </a:graphic>
      </p:graphicFrame>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3"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b="1">
                <a:latin typeface="微軟正黑體"/>
                <a:ea typeface="微軟正黑體"/>
                <a:cs typeface="微軟正黑體"/>
                <a:sym typeface="微軟正黑體"/>
              </a:defRPr>
            </a:lvl1pPr>
          </a:lstStyle>
          <a:p>
            <a:fld id="{86CB4B4D-7CA3-9044-876B-883B54F8677D}" type="slidenum">
              <a:t>6</a:t>
            </a:fld>
            <a:endParaRPr/>
          </a:p>
        </p:txBody>
      </p:sp>
      <p:sp>
        <p:nvSpPr>
          <p:cNvPr id="1054" name="標題 1"/>
          <p:cNvSpPr txBox="1">
            <a:spLocks noGrp="1"/>
          </p:cNvSpPr>
          <p:nvPr>
            <p:ph type="title"/>
          </p:nvPr>
        </p:nvSpPr>
        <p:spPr>
          <a:xfrm>
            <a:off x="1991548" y="188637"/>
            <a:ext cx="8370276" cy="775374"/>
          </a:xfrm>
          <a:prstGeom prst="rect">
            <a:avLst/>
          </a:prstGeom>
        </p:spPr>
        <p:txBody>
          <a:bodyPr/>
          <a:lstStyle>
            <a:lvl1pPr algn="ctr">
              <a:defRPr b="1">
                <a:solidFill>
                  <a:srgbClr val="000099"/>
                </a:solidFill>
                <a:latin typeface="微軟正黑體"/>
                <a:ea typeface="微軟正黑體"/>
                <a:cs typeface="微軟正黑體"/>
                <a:sym typeface="微軟正黑體"/>
              </a:defRPr>
            </a:lvl1pPr>
          </a:lstStyle>
          <a:p>
            <a:r>
              <a:t>衍生加值業務能見度</a:t>
            </a:r>
          </a:p>
        </p:txBody>
      </p:sp>
      <p:sp>
        <p:nvSpPr>
          <p:cNvPr id="1055" name="文字方塊 7"/>
          <p:cNvSpPr txBox="1"/>
          <p:nvPr/>
        </p:nvSpPr>
        <p:spPr>
          <a:xfrm>
            <a:off x="9767382" y="921407"/>
            <a:ext cx="866137"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sp>
        <p:nvSpPr>
          <p:cNvPr id="1056" name="矩形 6"/>
          <p:cNvSpPr txBox="1"/>
          <p:nvPr/>
        </p:nvSpPr>
        <p:spPr>
          <a:xfrm>
            <a:off x="4133679" y="879652"/>
            <a:ext cx="3256657" cy="461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2400" b="1">
                <a:latin typeface="微軟正黑體"/>
                <a:ea typeface="微軟正黑體"/>
                <a:cs typeface="微軟正黑體"/>
                <a:sym typeface="微軟正黑體"/>
              </a:defRPr>
            </a:lvl1pPr>
          </a:lstStyle>
          <a:p>
            <a:r>
              <a:rPr dirty="0"/>
              <a:t>衍生加值目標：</a:t>
            </a:r>
            <a:r>
              <a:rPr lang="en-US" dirty="0"/>
              <a:t>9</a:t>
            </a:r>
            <a:r>
              <a:rPr dirty="0"/>
              <a:t>,</a:t>
            </a:r>
            <a:r>
              <a:rPr lang="en-US" dirty="0"/>
              <a:t>27</a:t>
            </a:r>
            <a:r>
              <a:rPr dirty="0"/>
              <a:t>0K</a:t>
            </a:r>
          </a:p>
        </p:txBody>
      </p:sp>
      <p:graphicFrame>
        <p:nvGraphicFramePr>
          <p:cNvPr id="2" name="表格 1">
            <a:extLst>
              <a:ext uri="{FF2B5EF4-FFF2-40B4-BE49-F238E27FC236}">
                <a16:creationId xmlns:a16="http://schemas.microsoft.com/office/drawing/2014/main" id="{1C003807-12BD-46AE-A414-F811B9DB0D76}"/>
              </a:ext>
            </a:extLst>
          </p:cNvPr>
          <p:cNvGraphicFramePr>
            <a:graphicFrameLocks noGrp="1"/>
          </p:cNvGraphicFramePr>
          <p:nvPr>
            <p:extLst>
              <p:ext uri="{D42A27DB-BD31-4B8C-83A1-F6EECF244321}">
                <p14:modId xmlns:p14="http://schemas.microsoft.com/office/powerpoint/2010/main" val="842672223"/>
              </p:ext>
            </p:extLst>
          </p:nvPr>
        </p:nvGraphicFramePr>
        <p:xfrm>
          <a:off x="1181988" y="1439863"/>
          <a:ext cx="9828023" cy="5099480"/>
        </p:xfrm>
        <a:graphic>
          <a:graphicData uri="http://schemas.openxmlformats.org/drawingml/2006/table">
            <a:tbl>
              <a:tblPr/>
              <a:tblGrid>
                <a:gridCol w="567172">
                  <a:extLst>
                    <a:ext uri="{9D8B030D-6E8A-4147-A177-3AD203B41FA5}">
                      <a16:colId xmlns:a16="http://schemas.microsoft.com/office/drawing/2014/main" val="845388888"/>
                    </a:ext>
                  </a:extLst>
                </a:gridCol>
                <a:gridCol w="593758">
                  <a:extLst>
                    <a:ext uri="{9D8B030D-6E8A-4147-A177-3AD203B41FA5}">
                      <a16:colId xmlns:a16="http://schemas.microsoft.com/office/drawing/2014/main" val="3894259843"/>
                    </a:ext>
                  </a:extLst>
                </a:gridCol>
                <a:gridCol w="806448">
                  <a:extLst>
                    <a:ext uri="{9D8B030D-6E8A-4147-A177-3AD203B41FA5}">
                      <a16:colId xmlns:a16="http://schemas.microsoft.com/office/drawing/2014/main" val="1384943491"/>
                    </a:ext>
                  </a:extLst>
                </a:gridCol>
                <a:gridCol w="744412">
                  <a:extLst>
                    <a:ext uri="{9D8B030D-6E8A-4147-A177-3AD203B41FA5}">
                      <a16:colId xmlns:a16="http://schemas.microsoft.com/office/drawing/2014/main" val="435570838"/>
                    </a:ext>
                  </a:extLst>
                </a:gridCol>
                <a:gridCol w="744412">
                  <a:extLst>
                    <a:ext uri="{9D8B030D-6E8A-4147-A177-3AD203B41FA5}">
                      <a16:colId xmlns:a16="http://schemas.microsoft.com/office/drawing/2014/main" val="337286887"/>
                    </a:ext>
                  </a:extLst>
                </a:gridCol>
                <a:gridCol w="770999">
                  <a:extLst>
                    <a:ext uri="{9D8B030D-6E8A-4147-A177-3AD203B41FA5}">
                      <a16:colId xmlns:a16="http://schemas.microsoft.com/office/drawing/2014/main" val="3992698245"/>
                    </a:ext>
                  </a:extLst>
                </a:gridCol>
                <a:gridCol w="1630619">
                  <a:extLst>
                    <a:ext uri="{9D8B030D-6E8A-4147-A177-3AD203B41FA5}">
                      <a16:colId xmlns:a16="http://schemas.microsoft.com/office/drawing/2014/main" val="3150080057"/>
                    </a:ext>
                  </a:extLst>
                </a:gridCol>
                <a:gridCol w="841896">
                  <a:extLst>
                    <a:ext uri="{9D8B030D-6E8A-4147-A177-3AD203B41FA5}">
                      <a16:colId xmlns:a16="http://schemas.microsoft.com/office/drawing/2014/main" val="126357914"/>
                    </a:ext>
                  </a:extLst>
                </a:gridCol>
                <a:gridCol w="593758">
                  <a:extLst>
                    <a:ext uri="{9D8B030D-6E8A-4147-A177-3AD203B41FA5}">
                      <a16:colId xmlns:a16="http://schemas.microsoft.com/office/drawing/2014/main" val="1183349641"/>
                    </a:ext>
                  </a:extLst>
                </a:gridCol>
                <a:gridCol w="646930">
                  <a:extLst>
                    <a:ext uri="{9D8B030D-6E8A-4147-A177-3AD203B41FA5}">
                      <a16:colId xmlns:a16="http://schemas.microsoft.com/office/drawing/2014/main" val="1573508618"/>
                    </a:ext>
                  </a:extLst>
                </a:gridCol>
                <a:gridCol w="753275">
                  <a:extLst>
                    <a:ext uri="{9D8B030D-6E8A-4147-A177-3AD203B41FA5}">
                      <a16:colId xmlns:a16="http://schemas.microsoft.com/office/drawing/2014/main" val="480504801"/>
                    </a:ext>
                  </a:extLst>
                </a:gridCol>
                <a:gridCol w="567172">
                  <a:extLst>
                    <a:ext uri="{9D8B030D-6E8A-4147-A177-3AD203B41FA5}">
                      <a16:colId xmlns:a16="http://schemas.microsoft.com/office/drawing/2014/main" val="2670808771"/>
                    </a:ext>
                  </a:extLst>
                </a:gridCol>
                <a:gridCol w="567172">
                  <a:extLst>
                    <a:ext uri="{9D8B030D-6E8A-4147-A177-3AD203B41FA5}">
                      <a16:colId xmlns:a16="http://schemas.microsoft.com/office/drawing/2014/main" val="3092363891"/>
                    </a:ext>
                  </a:extLst>
                </a:gridCol>
              </a:tblGrid>
              <a:tr h="425946">
                <a:tc>
                  <a:txBody>
                    <a:bodyPr/>
                    <a:lstStyle/>
                    <a:p>
                      <a:pPr algn="l" fontAlgn="b"/>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b">
                    <a:lnL>
                      <a:noFill/>
                    </a:lnL>
                    <a:lnR>
                      <a:noFill/>
                    </a:lnR>
                    <a:lnT>
                      <a:noFill/>
                    </a:lnT>
                    <a:lnB>
                      <a:noFill/>
                    </a:lnB>
                  </a:tcPr>
                </a:tc>
                <a:tc>
                  <a:txBody>
                    <a:bodyPr/>
                    <a:lstStyle/>
                    <a:p>
                      <a:pPr algn="l" fontAlgn="b"/>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b">
                    <a:lnL>
                      <a:noFill/>
                    </a:lnL>
                    <a:lnR w="6350" cap="flat" cmpd="sng" algn="ctr">
                      <a:solidFill>
                        <a:srgbClr val="000000"/>
                      </a:solidFill>
                      <a:prstDash val="solid"/>
                      <a:round/>
                      <a:headEnd type="none" w="med" len="med"/>
                      <a:tailEnd type="none" w="med" len="med"/>
                    </a:lnR>
                    <a:lnT>
                      <a:noFill/>
                    </a:lnT>
                    <a:lnB>
                      <a:noFill/>
                    </a:lnB>
                  </a:tcPr>
                </a:tc>
                <a:tc gridSpan="4">
                  <a:txBody>
                    <a:bodyPr/>
                    <a:lstStyle/>
                    <a:p>
                      <a:pPr algn="ctr" fontAlgn="ctr"/>
                      <a:r>
                        <a:rPr lang="zh-TW" altLang="en-US" sz="1600" b="1" i="0" u="none" strike="noStrike">
                          <a:solidFill>
                            <a:srgbClr val="0000FF"/>
                          </a:solidFill>
                          <a:effectLst/>
                          <a:latin typeface="微軟正黑體" panose="020B0604030504040204" pitchFamily="34" charset="-120"/>
                          <a:ea typeface="微軟正黑體" panose="020B0604030504040204" pitchFamily="34" charset="-120"/>
                        </a:rPr>
                        <a:t>簽約數</a:t>
                      </a:r>
                    </a:p>
                  </a:txBody>
                  <a:tcPr marL="8302" marR="8302" marT="8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fontAlgn="ctr"/>
                      <a:r>
                        <a:rPr lang="zh-TW" altLang="en-US" sz="1600" b="1" i="0" u="none" strike="noStrike">
                          <a:solidFill>
                            <a:srgbClr val="000000"/>
                          </a:solidFill>
                          <a:effectLst/>
                          <a:latin typeface="微軟正黑體" panose="020B0604030504040204" pitchFamily="34" charset="-120"/>
                          <a:ea typeface="微軟正黑體" panose="020B0604030504040204" pitchFamily="34" charset="-120"/>
                        </a:rPr>
                        <a:t>廠商名稱</a:t>
                      </a:r>
                    </a:p>
                  </a:txBody>
                  <a:tcPr marL="8302" marR="8302" marT="8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gridSpan="4">
                  <a:txBody>
                    <a:bodyPr/>
                    <a:lstStyle/>
                    <a:p>
                      <a:pPr algn="ctr" fontAlgn="ctr"/>
                      <a:r>
                        <a:rPr lang="zh-TW" altLang="en-US" sz="1600" b="1" i="0" u="none" strike="noStrike">
                          <a:solidFill>
                            <a:srgbClr val="0000FF"/>
                          </a:solidFill>
                          <a:effectLst/>
                          <a:latin typeface="微軟正黑體" panose="020B0604030504040204" pitchFamily="34" charset="-120"/>
                          <a:ea typeface="微軟正黑體" panose="020B0604030504040204" pitchFamily="34" charset="-120"/>
                        </a:rPr>
                        <a:t>收入認列</a:t>
                      </a:r>
                    </a:p>
                  </a:txBody>
                  <a:tcPr marL="8302" marR="8302" marT="8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l" fontAlgn="b"/>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b">
                    <a:lnL>
                      <a:noFill/>
                    </a:lnL>
                    <a:lnR>
                      <a:noFill/>
                    </a:lnR>
                    <a:lnT>
                      <a:noFill/>
                    </a:lnT>
                    <a:lnB>
                      <a:noFill/>
                    </a:lnB>
                  </a:tcPr>
                </a:tc>
                <a:extLst>
                  <a:ext uri="{0D108BD9-81ED-4DB2-BD59-A6C34878D82A}">
                    <a16:rowId xmlns:a16="http://schemas.microsoft.com/office/drawing/2014/main" val="3528608990"/>
                  </a:ext>
                </a:extLst>
              </a:tr>
              <a:tr h="329248">
                <a:tc>
                  <a:txBody>
                    <a:bodyPr/>
                    <a:lstStyle/>
                    <a:p>
                      <a:pPr algn="l" fontAlgn="b"/>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b">
                    <a:lnL>
                      <a:noFill/>
                    </a:lnL>
                    <a:lnR>
                      <a:noFill/>
                    </a:lnR>
                    <a:lnT>
                      <a:noFill/>
                    </a:lnT>
                    <a:lnB>
                      <a:noFill/>
                    </a:lnB>
                  </a:tcPr>
                </a:tc>
                <a:tc>
                  <a:txBody>
                    <a:bodyPr/>
                    <a:lstStyle/>
                    <a:p>
                      <a:pPr algn="l" fontAlgn="b"/>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a:t>
                      </a:r>
                    </a:p>
                  </a:txBody>
                  <a:tcPr marL="8302" marR="8302" marT="83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8302" marR="8302" marT="83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8302" marR="8302" marT="83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en-US" sz="14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8302" marR="8302" marT="83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vMerge="1">
                  <a:txBody>
                    <a:bodyPr/>
                    <a:lstStyle/>
                    <a:p>
                      <a:endParaRPr lang="zh-TW" altLang="en-US"/>
                    </a:p>
                  </a:txBody>
                  <a:tcPr/>
                </a:tc>
                <a:tc>
                  <a:txBody>
                    <a:bodyPr/>
                    <a:lstStyle/>
                    <a:p>
                      <a:pPr algn="ctr" fontAlgn="b"/>
                      <a:r>
                        <a:rPr lang="en-US" sz="1400" b="0" i="0" u="none" strike="noStrike">
                          <a:solidFill>
                            <a:srgbClr val="000000"/>
                          </a:solidFill>
                          <a:effectLst/>
                          <a:latin typeface="微軟正黑體" panose="020B0604030504040204" pitchFamily="34" charset="-120"/>
                          <a:ea typeface="微軟正黑體" panose="020B0604030504040204" pitchFamily="34" charset="-120"/>
                        </a:rPr>
                        <a:t>IP</a:t>
                      </a:r>
                    </a:p>
                  </a:txBody>
                  <a:tcPr marL="8302" marR="8302" marT="83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8302" marR="8302" marT="83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8302" marR="8302" marT="83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ctr" fontAlgn="b"/>
                      <a:r>
                        <a:rPr lang="zh-TW" altLang="en-US" sz="14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400" b="1" i="0" u="none" strike="noStrike">
                          <a:solidFill>
                            <a:srgbClr val="FF0000"/>
                          </a:solidFill>
                          <a:effectLst/>
                          <a:latin typeface="微軟正黑體" panose="020B0604030504040204" pitchFamily="34" charset="-120"/>
                          <a:ea typeface="微軟正黑體" panose="020B0604030504040204" pitchFamily="34" charset="-120"/>
                        </a:rPr>
                        <a:t>%</a:t>
                      </a:r>
                    </a:p>
                  </a:txBody>
                  <a:tcPr marL="8302" marR="8302" marT="830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b"/>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b">
                    <a:lnL>
                      <a:noFill/>
                    </a:lnL>
                    <a:lnR>
                      <a:noFill/>
                    </a:lnR>
                    <a:lnT>
                      <a:noFill/>
                    </a:lnT>
                    <a:lnB>
                      <a:noFill/>
                    </a:lnB>
                  </a:tcPr>
                </a:tc>
                <a:extLst>
                  <a:ext uri="{0D108BD9-81ED-4DB2-BD59-A6C34878D82A}">
                    <a16:rowId xmlns:a16="http://schemas.microsoft.com/office/drawing/2014/main" val="3505536519"/>
                  </a:ext>
                </a:extLst>
              </a:tr>
              <a:tr h="587307">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a:noFill/>
                    </a:lnR>
                    <a:lnT>
                      <a:noFill/>
                    </a:lnT>
                    <a:lnB>
                      <a:noFill/>
                    </a:lnB>
                  </a:tcPr>
                </a:tc>
                <a:tc>
                  <a:txBody>
                    <a:bodyPr/>
                    <a:lstStyle/>
                    <a:p>
                      <a:pPr algn="ct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0%</a:t>
                      </a:r>
                    </a:p>
                  </a:txBody>
                  <a:tcPr marL="8302" marR="8302" marT="8302"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0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待努力</a:t>
                      </a:r>
                      <a:b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成案</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以下</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p>
                  </a:txBody>
                  <a:tcPr marL="8302" marR="8302" marT="830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8302" marR="8302" marT="830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8302" marR="8302" marT="8302"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1,500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16%</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a:noFill/>
                    </a:lnR>
                    <a:lnT>
                      <a:noFill/>
                    </a:lnT>
                    <a:lnB>
                      <a:noFill/>
                    </a:lnB>
                  </a:tcPr>
                </a:tc>
                <a:extLst>
                  <a:ext uri="{0D108BD9-81ED-4DB2-BD59-A6C34878D82A}">
                    <a16:rowId xmlns:a16="http://schemas.microsoft.com/office/drawing/2014/main" val="448016484"/>
                  </a:ext>
                </a:extLst>
              </a:tr>
              <a:tr h="436031">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8302" marR="8302" marT="8302"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ctr"/>
                      <a:r>
                        <a:rPr lang="zh-TW" altLang="en-US" sz="12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a:noFill/>
                    </a:lnR>
                    <a:lnT>
                      <a:noFill/>
                    </a:lnT>
                    <a:lnB>
                      <a:noFill/>
                    </a:lnB>
                  </a:tcPr>
                </a:tc>
                <a:extLst>
                  <a:ext uri="{0D108BD9-81ED-4DB2-BD59-A6C34878D82A}">
                    <a16:rowId xmlns:a16="http://schemas.microsoft.com/office/drawing/2014/main" val="1508592844"/>
                  </a:ext>
                </a:extLst>
              </a:tr>
              <a:tr h="293653">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8302" marR="8302" marT="8302"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00"/>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00"/>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a:noFill/>
                    </a:lnR>
                    <a:lnT>
                      <a:noFill/>
                    </a:lnT>
                    <a:lnB>
                      <a:noFill/>
                    </a:lnB>
                  </a:tcPr>
                </a:tc>
                <a:extLst>
                  <a:ext uri="{0D108BD9-81ED-4DB2-BD59-A6C34878D82A}">
                    <a16:rowId xmlns:a16="http://schemas.microsoft.com/office/drawing/2014/main" val="276222308"/>
                  </a:ext>
                </a:extLst>
              </a:tr>
              <a:tr h="208226">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0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8302" marR="8302" marT="8302"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0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000" b="1" i="0" u="none" strike="noStrike">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0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a:noFill/>
                    </a:lnR>
                    <a:lnT>
                      <a:noFill/>
                    </a:lnT>
                    <a:lnB>
                      <a:noFill/>
                    </a:lnB>
                  </a:tcPr>
                </a:tc>
                <a:extLst>
                  <a:ext uri="{0D108BD9-81ED-4DB2-BD59-A6C34878D82A}">
                    <a16:rowId xmlns:a16="http://schemas.microsoft.com/office/drawing/2014/main" val="408660505"/>
                  </a:ext>
                </a:extLst>
              </a:tr>
              <a:tr h="560611">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0%</a:t>
                      </a:r>
                    </a:p>
                  </a:txBody>
                  <a:tcPr marL="8302" marR="8302" marT="8302"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推廣中</a:t>
                      </a:r>
                      <a:b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b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成案率</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以上</a:t>
                      </a: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a:t>
                      </a:r>
                    </a:p>
                  </a:txBody>
                  <a:tcPr marL="8302" marR="8302" marT="8302"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8302" marR="8302" marT="8302"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8302" marR="8302" marT="8302"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1,500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16%</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a:noFill/>
                    </a:lnR>
                    <a:lnT>
                      <a:noFill/>
                    </a:lnT>
                    <a:lnB>
                      <a:noFill/>
                    </a:lnB>
                  </a:tcPr>
                </a:tc>
                <a:extLst>
                  <a:ext uri="{0D108BD9-81ED-4DB2-BD59-A6C34878D82A}">
                    <a16:rowId xmlns:a16="http://schemas.microsoft.com/office/drawing/2014/main" val="908173479"/>
                  </a:ext>
                </a:extLst>
              </a:tr>
              <a:tr h="409335">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8302" marR="8302" marT="8302"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8302" marR="8302" marT="8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2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8302" marR="8302" marT="8302"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solidFill>
                      <a:srgbClr val="FFFFFF"/>
                    </a:solidFill>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a:noFill/>
                    </a:lnR>
                    <a:lnT>
                      <a:noFill/>
                    </a:lnT>
                    <a:lnB>
                      <a:noFill/>
                    </a:lnB>
                  </a:tcPr>
                </a:tc>
                <a:extLst>
                  <a:ext uri="{0D108BD9-81ED-4DB2-BD59-A6C34878D82A}">
                    <a16:rowId xmlns:a16="http://schemas.microsoft.com/office/drawing/2014/main" val="711237703"/>
                  </a:ext>
                </a:extLst>
              </a:tr>
              <a:tr h="213566">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8302" marR="8302" marT="8302"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r" fontAlgn="ctr"/>
                      <a:r>
                        <a:rPr lang="en-US" altLang="zh-TW" sz="12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200" b="0" i="0" u="none" strike="noStrike">
                          <a:effectLst/>
                          <a:latin typeface="微軟正黑體" panose="020B0604030504040204" pitchFamily="34" charset="-120"/>
                          <a:ea typeface="微軟正黑體" panose="020B0604030504040204" pitchFamily="34" charset="-120"/>
                        </a:rPr>
                        <a:t>0 </a:t>
                      </a:r>
                    </a:p>
                  </a:txBody>
                  <a:tcPr marL="8302" marR="8302" marT="8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a:noFill/>
                    </a:lnR>
                    <a:lnT>
                      <a:noFill/>
                    </a:lnT>
                    <a:lnB>
                      <a:noFill/>
                    </a:lnB>
                  </a:tcPr>
                </a:tc>
                <a:extLst>
                  <a:ext uri="{0D108BD9-81ED-4DB2-BD59-A6C34878D82A}">
                    <a16:rowId xmlns:a16="http://schemas.microsoft.com/office/drawing/2014/main" val="1972833724"/>
                  </a:ext>
                </a:extLst>
              </a:tr>
              <a:tr h="213566">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8302" marR="8302" marT="8302"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a:noFill/>
                    </a:lnR>
                    <a:lnT>
                      <a:noFill/>
                    </a:lnT>
                    <a:lnB>
                      <a:noFill/>
                    </a:lnB>
                  </a:tcPr>
                </a:tc>
                <a:extLst>
                  <a:ext uri="{0D108BD9-81ED-4DB2-BD59-A6C34878D82A}">
                    <a16:rowId xmlns:a16="http://schemas.microsoft.com/office/drawing/2014/main" val="2510884087"/>
                  </a:ext>
                </a:extLst>
              </a:tr>
              <a:tr h="240261">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8302" marR="8302" marT="8302"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a:noFill/>
                    </a:lnR>
                    <a:lnT>
                      <a:noFill/>
                    </a:lnT>
                    <a:lnB>
                      <a:noFill/>
                    </a:lnB>
                  </a:tcPr>
                </a:tc>
                <a:extLst>
                  <a:ext uri="{0D108BD9-81ED-4DB2-BD59-A6C34878D82A}">
                    <a16:rowId xmlns:a16="http://schemas.microsoft.com/office/drawing/2014/main" val="1726389125"/>
                  </a:ext>
                </a:extLst>
              </a:tr>
              <a:tr h="208226">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8302" marR="8302" marT="8302"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E6B8B7"/>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FF"/>
                    </a:solidFill>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a:noFill/>
                    </a:lnR>
                    <a:lnT>
                      <a:noFill/>
                    </a:lnT>
                    <a:lnB>
                      <a:noFill/>
                    </a:lnB>
                  </a:tcPr>
                </a:tc>
                <a:extLst>
                  <a:ext uri="{0D108BD9-81ED-4DB2-BD59-A6C34878D82A}">
                    <a16:rowId xmlns:a16="http://schemas.microsoft.com/office/drawing/2014/main" val="2406885604"/>
                  </a:ext>
                </a:extLst>
              </a:tr>
              <a:tr h="208226">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8302" marR="8302" marT="8302"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ctr"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200" b="0" i="0" u="none" strike="noStrike">
                          <a:solidFill>
                            <a:srgbClr val="FFFFFF"/>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r>
                        <a:rPr lang="zh-TW" altLang="en-US" sz="12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FFFFFF"/>
                    </a:solidFill>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a:noFill/>
                    </a:lnR>
                    <a:lnT>
                      <a:noFill/>
                    </a:lnT>
                    <a:lnB>
                      <a:noFill/>
                    </a:lnB>
                  </a:tcPr>
                </a:tc>
                <a:extLst>
                  <a:ext uri="{0D108BD9-81ED-4DB2-BD59-A6C34878D82A}">
                    <a16:rowId xmlns:a16="http://schemas.microsoft.com/office/drawing/2014/main" val="2572834244"/>
                  </a:ext>
                </a:extLst>
              </a:tr>
              <a:tr h="382639">
                <a:tc>
                  <a:txBody>
                    <a:bodyPr/>
                    <a:lstStyle/>
                    <a:p>
                      <a:pPr algn="r" fontAlgn="ctr"/>
                      <a:r>
                        <a:rPr lang="zh-TW" altLang="en-US" sz="1000" b="0" i="0" u="none" strike="noStrike">
                          <a:effectLst/>
                          <a:latin typeface="微軟正黑體" panose="020B0604030504040204" pitchFamily="34" charset="-120"/>
                          <a:ea typeface="微軟正黑體" panose="020B0604030504040204" pitchFamily="34" charset="-120"/>
                        </a:rPr>
                        <a:t>缺口</a:t>
                      </a:r>
                    </a:p>
                  </a:txBody>
                  <a:tcPr marL="8302" marR="8302" marT="8302" marB="0" anchor="ctr">
                    <a:lnL>
                      <a:noFill/>
                    </a:lnL>
                    <a:lnR>
                      <a:noFill/>
                    </a:lnR>
                    <a:lnT>
                      <a:noFill/>
                    </a:lnT>
                    <a:lnB>
                      <a:noFill/>
                    </a:lnB>
                  </a:tcPr>
                </a:tc>
                <a:tc>
                  <a:txBody>
                    <a:bodyPr/>
                    <a:lstStyle/>
                    <a:p>
                      <a:pPr algn="l" fontAlgn="ctr"/>
                      <a:r>
                        <a:rPr lang="en-US" altLang="zh-TW" sz="1000" b="0" i="0" u="none" strike="noStrike">
                          <a:effectLst/>
                          <a:latin typeface="微軟正黑體" panose="020B0604030504040204" pitchFamily="34" charset="-120"/>
                          <a:ea typeface="微軟正黑體" panose="020B0604030504040204" pitchFamily="34" charset="-120"/>
                        </a:rPr>
                        <a:t>9,270 </a:t>
                      </a:r>
                    </a:p>
                  </a:txBody>
                  <a:tcPr marL="8302" marR="8302" marT="8302"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0%</a:t>
                      </a:r>
                    </a:p>
                  </a:txBody>
                  <a:tcPr marL="8302" marR="8302" marT="8302" marB="0" anchor="ctr">
                    <a:lnL w="12700" cap="flat" cmpd="sng" algn="ctr">
                      <a:solidFill>
                        <a:srgbClr val="333333"/>
                      </a:solidFill>
                      <a:prstDash val="dash"/>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0 </a:t>
                      </a:r>
                    </a:p>
                  </a:txBody>
                  <a:tcPr marL="8302" marR="8302" marT="8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0 </a:t>
                      </a:r>
                    </a:p>
                  </a:txBody>
                  <a:tcPr marL="8302" marR="8302" marT="8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8302" marR="8302" marT="8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ctr" fontAlgn="ctr"/>
                      <a:r>
                        <a:rPr lang="zh-TW" altLang="en-US" sz="1200" b="1" i="0" u="none" strike="noStrike">
                          <a:solidFill>
                            <a:srgbClr val="000000"/>
                          </a:solidFill>
                          <a:effectLst/>
                          <a:latin typeface="微軟正黑體" panose="020B0604030504040204" pitchFamily="34" charset="-120"/>
                          <a:ea typeface="微軟正黑體" panose="020B0604030504040204" pitchFamily="34" charset="-120"/>
                        </a:rPr>
                        <a:t>本年度已簽約</a:t>
                      </a:r>
                    </a:p>
                  </a:txBody>
                  <a:tcPr marL="8302" marR="8302" marT="8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99CCFF"/>
                    </a:solidFill>
                  </a:tcPr>
                </a:tc>
                <a:tc>
                  <a:txBody>
                    <a:bodyPr/>
                    <a:lstStyle/>
                    <a:p>
                      <a:pPr algn="r" fontAlgn="ctr"/>
                      <a:r>
                        <a:rPr lang="en-US" altLang="zh-TW" sz="1200" b="1" i="0" u="none" strike="noStrike">
                          <a:solidFill>
                            <a:srgbClr val="0000FF"/>
                          </a:solidFill>
                          <a:effectLst/>
                          <a:latin typeface="微軟正黑體" panose="020B0604030504040204" pitchFamily="34" charset="-120"/>
                          <a:ea typeface="微軟正黑體" panose="020B0604030504040204" pitchFamily="34" charset="-120"/>
                        </a:rPr>
                        <a:t>0 </a:t>
                      </a:r>
                    </a:p>
                  </a:txBody>
                  <a:tcPr marL="8302" marR="8302" marT="8302"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99CCFF"/>
                    </a:solidFill>
                  </a:tcPr>
                </a:tc>
                <a:tc>
                  <a:txBody>
                    <a:bodyPr/>
                    <a:lstStyle/>
                    <a:p>
                      <a:pPr algn="r" fontAlgn="ctr"/>
                      <a:r>
                        <a:rPr lang="en-US" altLang="zh-TW" sz="1200" b="1" i="0" u="none" strike="noStrike">
                          <a:effectLst/>
                          <a:latin typeface="微軟正黑體" panose="020B0604030504040204" pitchFamily="34" charset="-120"/>
                          <a:ea typeface="微軟正黑體" panose="020B0604030504040204" pitchFamily="34" charset="-120"/>
                        </a:rPr>
                        <a:t>0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1,500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16%</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solidFill>
                      <a:srgbClr val="FFFFFF"/>
                    </a:solidFill>
                  </a:tcPr>
                </a:tc>
                <a:tc>
                  <a:txBody>
                    <a:bodyPr/>
                    <a:lstStyle/>
                    <a:p>
                      <a:pPr algn="r" fontAlgn="ctr"/>
                      <a:r>
                        <a:rPr lang="zh-TW" altLang="en-US" sz="1000" b="0" i="0" u="none" strike="noStrike">
                          <a:effectLst/>
                          <a:latin typeface="微軟正黑體" panose="020B0604030504040204" pitchFamily="34" charset="-120"/>
                          <a:ea typeface="微軟正黑體" panose="020B0604030504040204" pitchFamily="34" charset="-120"/>
                        </a:rPr>
                        <a:t>缺口</a:t>
                      </a:r>
                    </a:p>
                  </a:txBody>
                  <a:tcPr marL="8302" marR="8302" marT="8302"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1000" b="0" i="0" u="none" strike="noStrike">
                          <a:effectLst/>
                          <a:latin typeface="微軟正黑體" panose="020B0604030504040204" pitchFamily="34" charset="-120"/>
                          <a:ea typeface="微軟正黑體" panose="020B0604030504040204" pitchFamily="34" charset="-120"/>
                        </a:rPr>
                        <a:t>7,770 </a:t>
                      </a:r>
                    </a:p>
                  </a:txBody>
                  <a:tcPr marL="8302" marR="8302" marT="8302" marB="0" anchor="ctr">
                    <a:lnL>
                      <a:noFill/>
                    </a:lnL>
                    <a:lnR>
                      <a:noFill/>
                    </a:lnR>
                    <a:lnT>
                      <a:noFill/>
                    </a:lnT>
                    <a:lnB>
                      <a:noFill/>
                    </a:lnB>
                  </a:tcPr>
                </a:tc>
                <a:extLst>
                  <a:ext uri="{0D108BD9-81ED-4DB2-BD59-A6C34878D82A}">
                    <a16:rowId xmlns:a16="http://schemas.microsoft.com/office/drawing/2014/main" val="1065089466"/>
                  </a:ext>
                </a:extLst>
              </a:tr>
              <a:tr h="382639">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0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0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r>
                        <a:rPr lang="zh-TW" altLang="en-US" sz="10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1000" b="1" i="0" u="none" strike="noStrike">
                          <a:effectLst/>
                          <a:latin typeface="微軟正黑體" panose="020B0604030504040204" pitchFamily="34" charset="-120"/>
                          <a:ea typeface="微軟正黑體" panose="020B0604030504040204" pitchFamily="34" charset="-120"/>
                        </a:rPr>
                        <a:t>Backlog</a:t>
                      </a:r>
                    </a:p>
                  </a:txBody>
                  <a:tcPr marL="8302" marR="8302" marT="8302"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000" b="1" i="0" u="none" strike="noStrike">
                          <a:solidFill>
                            <a:srgbClr val="0000FF"/>
                          </a:solidFill>
                          <a:effectLst/>
                          <a:latin typeface="微軟正黑體" panose="020B0604030504040204" pitchFamily="34" charset="-120"/>
                          <a:ea typeface="微軟正黑體" panose="020B0604030504040204" pitchFamily="34" charset="-120"/>
                        </a:rPr>
                        <a:t>1,500 </a:t>
                      </a:r>
                    </a:p>
                  </a:txBody>
                  <a:tcPr marL="8302" marR="8302" marT="8302"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200" b="1" i="0" u="none" strike="noStrike">
                          <a:solidFill>
                            <a:srgbClr val="000000"/>
                          </a:solidFill>
                          <a:effectLst/>
                          <a:latin typeface="微軟正黑體" panose="020B0604030504040204" pitchFamily="34" charset="-120"/>
                          <a:ea typeface="微軟正黑體" panose="020B0604030504040204" pitchFamily="34" charset="-120"/>
                        </a:rPr>
                        <a:t>1,500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FFFF"/>
                          </a:solidFill>
                          <a:effectLst/>
                          <a:latin typeface="微軟正黑體" panose="020B0604030504040204" pitchFamily="34" charset="-120"/>
                          <a:ea typeface="微軟正黑體" panose="020B0604030504040204" pitchFamily="34" charset="-120"/>
                        </a:rPr>
                        <a:t>1,500 </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ctr"/>
                      <a:r>
                        <a:rPr lang="en-US" altLang="zh-TW" sz="1200" b="1" i="0" u="none" strike="noStrike">
                          <a:solidFill>
                            <a:srgbClr val="FF0000"/>
                          </a:solidFill>
                          <a:effectLst/>
                          <a:latin typeface="微軟正黑體" panose="020B0604030504040204" pitchFamily="34" charset="-120"/>
                          <a:ea typeface="微軟正黑體" panose="020B0604030504040204" pitchFamily="34" charset="-120"/>
                        </a:rPr>
                        <a:t>16%</a:t>
                      </a:r>
                    </a:p>
                  </a:txBody>
                  <a:tcPr marL="8302" marR="8302" marT="8302"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8302" marR="8302" marT="8302"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dirty="0">
                        <a:effectLst/>
                        <a:latin typeface="微軟正黑體" panose="020B0604030504040204" pitchFamily="34" charset="-120"/>
                        <a:ea typeface="微軟正黑體" panose="020B0604030504040204" pitchFamily="34" charset="-120"/>
                      </a:endParaRPr>
                    </a:p>
                  </a:txBody>
                  <a:tcPr marL="8302" marR="8302" marT="8302" marB="0" anchor="ctr">
                    <a:lnL>
                      <a:noFill/>
                    </a:lnL>
                    <a:lnR>
                      <a:noFill/>
                    </a:lnR>
                    <a:lnT>
                      <a:noFill/>
                    </a:lnT>
                    <a:lnB>
                      <a:noFill/>
                    </a:lnB>
                  </a:tcPr>
                </a:tc>
                <a:extLst>
                  <a:ext uri="{0D108BD9-81ED-4DB2-BD59-A6C34878D82A}">
                    <a16:rowId xmlns:a16="http://schemas.microsoft.com/office/drawing/2014/main" val="1618034715"/>
                  </a:ext>
                </a:extLst>
              </a:tr>
            </a:tbl>
          </a:graphicData>
        </a:graphic>
      </p:graphicFrame>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9" name="投影片編號版面配置區 3"/>
          <p:cNvSpPr txBox="1">
            <a:spLocks noGrp="1"/>
          </p:cNvSpPr>
          <p:nvPr>
            <p:ph type="sldNum" sz="quarter" idx="4294967295"/>
          </p:nvPr>
        </p:nvSpPr>
        <p:spPr>
          <a:xfrm>
            <a:off x="12003102" y="6604317"/>
            <a:ext cx="188894" cy="269237"/>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lvl1pPr>
              <a:defRPr>
                <a:latin typeface="微軟正黑體"/>
                <a:ea typeface="微軟正黑體"/>
                <a:cs typeface="微軟正黑體"/>
                <a:sym typeface="微軟正黑體"/>
              </a:defRPr>
            </a:lvl1pPr>
          </a:lstStyle>
          <a:p>
            <a:fld id="{86CB4B4D-7CA3-9044-876B-883B54F8677D}" type="slidenum">
              <a:t>7</a:t>
            </a:fld>
            <a:endParaRPr/>
          </a:p>
        </p:txBody>
      </p:sp>
      <p:sp>
        <p:nvSpPr>
          <p:cNvPr id="1060" name="標題 1"/>
          <p:cNvSpPr txBox="1">
            <a:spLocks noGrp="1"/>
          </p:cNvSpPr>
          <p:nvPr>
            <p:ph type="title"/>
          </p:nvPr>
        </p:nvSpPr>
        <p:spPr>
          <a:xfrm>
            <a:off x="1958611" y="116632"/>
            <a:ext cx="8370277" cy="620688"/>
          </a:xfrm>
          <a:prstGeom prst="rect">
            <a:avLst/>
          </a:prstGeom>
        </p:spPr>
        <p:txBody>
          <a:bodyPr/>
          <a:lstStyle>
            <a:lvl1pPr algn="ctr" defTabSz="777240">
              <a:defRPr sz="3000" b="1">
                <a:solidFill>
                  <a:srgbClr val="000099"/>
                </a:solidFill>
                <a:latin typeface="微軟正黑體"/>
                <a:ea typeface="微軟正黑體"/>
                <a:cs typeface="微軟正黑體"/>
                <a:sym typeface="微軟正黑體"/>
              </a:defRPr>
            </a:lvl1pPr>
          </a:lstStyle>
          <a:p>
            <a:r>
              <a:t>BP業務能見度</a:t>
            </a:r>
          </a:p>
        </p:txBody>
      </p:sp>
      <p:sp>
        <p:nvSpPr>
          <p:cNvPr id="1061" name="文字方塊 6"/>
          <p:cNvSpPr txBox="1"/>
          <p:nvPr/>
        </p:nvSpPr>
        <p:spPr>
          <a:xfrm>
            <a:off x="9462747" y="810331"/>
            <a:ext cx="866137"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1200">
                <a:latin typeface="微軟正黑體"/>
                <a:ea typeface="微軟正黑體"/>
                <a:cs typeface="微軟正黑體"/>
                <a:sym typeface="微軟正黑體"/>
              </a:defRPr>
            </a:lvl1pPr>
          </a:lstStyle>
          <a:p>
            <a:r>
              <a:t>單位：千元</a:t>
            </a:r>
          </a:p>
        </p:txBody>
      </p:sp>
      <p:sp>
        <p:nvSpPr>
          <p:cNvPr id="1062" name="矩形 7"/>
          <p:cNvSpPr txBox="1"/>
          <p:nvPr/>
        </p:nvSpPr>
        <p:spPr>
          <a:xfrm>
            <a:off x="4883472" y="627801"/>
            <a:ext cx="2599426" cy="46166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lvl1pPr>
              <a:defRPr sz="2400" b="1">
                <a:latin typeface="微軟正黑體"/>
                <a:ea typeface="微軟正黑體"/>
                <a:cs typeface="微軟正黑體"/>
                <a:sym typeface="微軟正黑體"/>
              </a:defRPr>
            </a:lvl1pPr>
          </a:lstStyle>
          <a:p>
            <a:r>
              <a:rPr dirty="0"/>
              <a:t>BP目標：6</a:t>
            </a:r>
            <a:r>
              <a:rPr lang="en-US" dirty="0"/>
              <a:t>0</a:t>
            </a:r>
            <a:r>
              <a:rPr dirty="0"/>
              <a:t>,</a:t>
            </a:r>
            <a:r>
              <a:rPr lang="en-US" dirty="0"/>
              <a:t>175</a:t>
            </a:r>
            <a:r>
              <a:rPr dirty="0"/>
              <a:t>K</a:t>
            </a:r>
          </a:p>
        </p:txBody>
      </p:sp>
      <p:graphicFrame>
        <p:nvGraphicFramePr>
          <p:cNvPr id="2" name="表格 1">
            <a:extLst>
              <a:ext uri="{FF2B5EF4-FFF2-40B4-BE49-F238E27FC236}">
                <a16:creationId xmlns:a16="http://schemas.microsoft.com/office/drawing/2014/main" id="{6E91B4A7-D364-48D2-87EA-56E0424D5335}"/>
              </a:ext>
            </a:extLst>
          </p:cNvPr>
          <p:cNvGraphicFramePr>
            <a:graphicFrameLocks noGrp="1"/>
          </p:cNvGraphicFramePr>
          <p:nvPr>
            <p:extLst>
              <p:ext uri="{D42A27DB-BD31-4B8C-83A1-F6EECF244321}">
                <p14:modId xmlns:p14="http://schemas.microsoft.com/office/powerpoint/2010/main" val="794270352"/>
              </p:ext>
            </p:extLst>
          </p:nvPr>
        </p:nvGraphicFramePr>
        <p:xfrm>
          <a:off x="785090" y="1201495"/>
          <a:ext cx="10621819" cy="5263149"/>
        </p:xfrm>
        <a:graphic>
          <a:graphicData uri="http://schemas.openxmlformats.org/drawingml/2006/table">
            <a:tbl>
              <a:tblPr/>
              <a:tblGrid>
                <a:gridCol w="551783">
                  <a:extLst>
                    <a:ext uri="{9D8B030D-6E8A-4147-A177-3AD203B41FA5}">
                      <a16:colId xmlns:a16="http://schemas.microsoft.com/office/drawing/2014/main" val="100428469"/>
                    </a:ext>
                  </a:extLst>
                </a:gridCol>
                <a:gridCol w="551783">
                  <a:extLst>
                    <a:ext uri="{9D8B030D-6E8A-4147-A177-3AD203B41FA5}">
                      <a16:colId xmlns:a16="http://schemas.microsoft.com/office/drawing/2014/main" val="3067551305"/>
                    </a:ext>
                  </a:extLst>
                </a:gridCol>
                <a:gridCol w="784566">
                  <a:extLst>
                    <a:ext uri="{9D8B030D-6E8A-4147-A177-3AD203B41FA5}">
                      <a16:colId xmlns:a16="http://schemas.microsoft.com/office/drawing/2014/main" val="1250465593"/>
                    </a:ext>
                  </a:extLst>
                </a:gridCol>
                <a:gridCol w="853539">
                  <a:extLst>
                    <a:ext uri="{9D8B030D-6E8A-4147-A177-3AD203B41FA5}">
                      <a16:colId xmlns:a16="http://schemas.microsoft.com/office/drawing/2014/main" val="2039465758"/>
                    </a:ext>
                  </a:extLst>
                </a:gridCol>
                <a:gridCol w="853539">
                  <a:extLst>
                    <a:ext uri="{9D8B030D-6E8A-4147-A177-3AD203B41FA5}">
                      <a16:colId xmlns:a16="http://schemas.microsoft.com/office/drawing/2014/main" val="1671794754"/>
                    </a:ext>
                  </a:extLst>
                </a:gridCol>
                <a:gridCol w="767322">
                  <a:extLst>
                    <a:ext uri="{9D8B030D-6E8A-4147-A177-3AD203B41FA5}">
                      <a16:colId xmlns:a16="http://schemas.microsoft.com/office/drawing/2014/main" val="651788761"/>
                    </a:ext>
                  </a:extLst>
                </a:gridCol>
                <a:gridCol w="1804790">
                  <a:extLst>
                    <a:ext uri="{9D8B030D-6E8A-4147-A177-3AD203B41FA5}">
                      <a16:colId xmlns:a16="http://schemas.microsoft.com/office/drawing/2014/main" val="92914715"/>
                    </a:ext>
                  </a:extLst>
                </a:gridCol>
                <a:gridCol w="767322">
                  <a:extLst>
                    <a:ext uri="{9D8B030D-6E8A-4147-A177-3AD203B41FA5}">
                      <a16:colId xmlns:a16="http://schemas.microsoft.com/office/drawing/2014/main" val="929355250"/>
                    </a:ext>
                  </a:extLst>
                </a:gridCol>
                <a:gridCol w="819053">
                  <a:extLst>
                    <a:ext uri="{9D8B030D-6E8A-4147-A177-3AD203B41FA5}">
                      <a16:colId xmlns:a16="http://schemas.microsoft.com/office/drawing/2014/main" val="457349013"/>
                    </a:ext>
                  </a:extLst>
                </a:gridCol>
                <a:gridCol w="853539">
                  <a:extLst>
                    <a:ext uri="{9D8B030D-6E8A-4147-A177-3AD203B41FA5}">
                      <a16:colId xmlns:a16="http://schemas.microsoft.com/office/drawing/2014/main" val="1200641599"/>
                    </a:ext>
                  </a:extLst>
                </a:gridCol>
                <a:gridCol w="819053">
                  <a:extLst>
                    <a:ext uri="{9D8B030D-6E8A-4147-A177-3AD203B41FA5}">
                      <a16:colId xmlns:a16="http://schemas.microsoft.com/office/drawing/2014/main" val="1621155084"/>
                    </a:ext>
                  </a:extLst>
                </a:gridCol>
                <a:gridCol w="643747">
                  <a:extLst>
                    <a:ext uri="{9D8B030D-6E8A-4147-A177-3AD203B41FA5}">
                      <a16:colId xmlns:a16="http://schemas.microsoft.com/office/drawing/2014/main" val="2022858003"/>
                    </a:ext>
                  </a:extLst>
                </a:gridCol>
                <a:gridCol w="551783">
                  <a:extLst>
                    <a:ext uri="{9D8B030D-6E8A-4147-A177-3AD203B41FA5}">
                      <a16:colId xmlns:a16="http://schemas.microsoft.com/office/drawing/2014/main" val="3320671950"/>
                    </a:ext>
                  </a:extLst>
                </a:gridCol>
              </a:tblGrid>
              <a:tr h="340070">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7685" marR="7685" marT="7685"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7685" marR="7685" marT="7685" marB="0" anchor="b">
                    <a:lnL>
                      <a:noFill/>
                    </a:lnL>
                    <a:lnR w="6350" cap="flat" cmpd="sng" algn="ctr">
                      <a:solidFill>
                        <a:srgbClr val="000000"/>
                      </a:solidFill>
                      <a:prstDash val="solid"/>
                      <a:round/>
                      <a:headEnd type="none" w="med" len="med"/>
                      <a:tailEnd type="none" w="med" len="med"/>
                    </a:lnR>
                    <a:lnT>
                      <a:noFill/>
                    </a:lnT>
                    <a:lnB>
                      <a:noFill/>
                    </a:lnB>
                  </a:tcPr>
                </a:tc>
                <a:tc gridSpan="4">
                  <a:txBody>
                    <a:bodyPr/>
                    <a:lstStyle/>
                    <a:p>
                      <a:pPr algn="ctr" fontAlgn="ctr"/>
                      <a:r>
                        <a:rPr lang="zh-TW" altLang="en-US" sz="1500" b="1" i="0" u="none" strike="noStrike">
                          <a:solidFill>
                            <a:srgbClr val="0000FF"/>
                          </a:solidFill>
                          <a:effectLst/>
                          <a:latin typeface="微軟正黑體" panose="020B0604030504040204" pitchFamily="34" charset="-120"/>
                          <a:ea typeface="微軟正黑體" panose="020B0604030504040204" pitchFamily="34" charset="-120"/>
                        </a:rPr>
                        <a:t>簽約數</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rowSpan="2">
                  <a:txBody>
                    <a:bodyPr/>
                    <a:lstStyle/>
                    <a:p>
                      <a:pPr algn="ctr" fontAlgn="ctr"/>
                      <a:r>
                        <a:rPr lang="zh-TW" altLang="en-US" sz="1500" b="1" i="0" u="none" strike="noStrike">
                          <a:effectLst/>
                          <a:latin typeface="微軟正黑體" panose="020B0604030504040204" pitchFamily="34" charset="-120"/>
                          <a:ea typeface="微軟正黑體" panose="020B0604030504040204" pitchFamily="34" charset="-120"/>
                        </a:rPr>
                        <a:t>廠商名稱</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4">
                  <a:txBody>
                    <a:bodyPr/>
                    <a:lstStyle/>
                    <a:p>
                      <a:pPr algn="ctr" fontAlgn="ctr"/>
                      <a:r>
                        <a:rPr lang="zh-TW" altLang="en-US" sz="1500" b="1" i="0" u="none" strike="noStrike">
                          <a:solidFill>
                            <a:srgbClr val="0000FF"/>
                          </a:solidFill>
                          <a:effectLst/>
                          <a:latin typeface="微軟正黑體" panose="020B0604030504040204" pitchFamily="34" charset="-120"/>
                          <a:ea typeface="微軟正黑體" panose="020B0604030504040204" pitchFamily="34" charset="-120"/>
                        </a:rPr>
                        <a:t>收入認列數</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zh-TW" altLang="en-US"/>
                    </a:p>
                  </a:txBody>
                  <a:tcPr/>
                </a:tc>
                <a:tc hMerge="1">
                  <a:txBody>
                    <a:bodyPr/>
                    <a:lstStyle/>
                    <a:p>
                      <a:endParaRPr lang="zh-TW" altLang="en-US"/>
                    </a:p>
                  </a:txBody>
                  <a:tcPr/>
                </a:tc>
                <a:tc hMerge="1">
                  <a:txBody>
                    <a:bodyPr/>
                    <a:lstStyle/>
                    <a:p>
                      <a:endParaRPr lang="zh-TW" altLang="en-US"/>
                    </a:p>
                  </a:txBody>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7685" marR="7685" marT="7685" marB="0" anchor="b">
                    <a:lnL w="6350" cap="flat" cmpd="sng" algn="ctr">
                      <a:solidFill>
                        <a:srgbClr val="333333"/>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7685" marR="7685" marT="7685" marB="0" anchor="b">
                    <a:lnL>
                      <a:noFill/>
                    </a:lnL>
                    <a:lnR>
                      <a:noFill/>
                    </a:lnR>
                    <a:lnT>
                      <a:noFill/>
                    </a:lnT>
                    <a:lnB>
                      <a:noFill/>
                    </a:lnB>
                  </a:tcPr>
                </a:tc>
                <a:extLst>
                  <a:ext uri="{0D108BD9-81ED-4DB2-BD59-A6C34878D82A}">
                    <a16:rowId xmlns:a16="http://schemas.microsoft.com/office/drawing/2014/main" val="4040936599"/>
                  </a:ext>
                </a:extLst>
              </a:tr>
              <a:tr h="314565">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7685" marR="7685" marT="7685"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7685" marR="7685" marT="768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ctr" fontAlgn="b"/>
                      <a:r>
                        <a:rPr lang="zh-TW" altLang="en-US" sz="13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300" b="1" i="0" u="none" strike="noStrike">
                          <a:solidFill>
                            <a:srgbClr val="FF0000"/>
                          </a:solidFill>
                          <a:effectLst/>
                          <a:latin typeface="微軟正黑體" panose="020B0604030504040204" pitchFamily="34" charset="-120"/>
                          <a:ea typeface="微軟正黑體" panose="020B0604030504040204" pitchFamily="34" charset="-120"/>
                        </a:rPr>
                        <a:t>%</a:t>
                      </a:r>
                    </a:p>
                  </a:txBody>
                  <a:tcPr marL="7685" marR="7685" marT="7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3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7685" marR="7685" marT="7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3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7685" marR="7685" marT="7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en-US" sz="13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7685" marR="7685" marT="768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zh-TW" altLang="en-US"/>
                    </a:p>
                  </a:txBody>
                  <a:tcPr/>
                </a:tc>
                <a:tc>
                  <a:txBody>
                    <a:bodyPr/>
                    <a:lstStyle/>
                    <a:p>
                      <a:pPr algn="ctr" fontAlgn="b"/>
                      <a:r>
                        <a:rPr lang="en-US" sz="1300" b="0" i="0" u="none" strike="noStrike">
                          <a:solidFill>
                            <a:srgbClr val="000000"/>
                          </a:solidFill>
                          <a:effectLst/>
                          <a:latin typeface="微軟正黑體" panose="020B0604030504040204" pitchFamily="34" charset="-120"/>
                          <a:ea typeface="微軟正黑體" panose="020B0604030504040204" pitchFamily="34" charset="-120"/>
                        </a:rPr>
                        <a:t>BP</a:t>
                      </a:r>
                    </a:p>
                  </a:txBody>
                  <a:tcPr marL="7685" marR="7685" marT="7685" marB="0" anchor="b">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b"/>
                      <a:r>
                        <a:rPr lang="zh-TW" altLang="en-US" sz="1300" b="0" i="0" u="none" strike="noStrike">
                          <a:solidFill>
                            <a:srgbClr val="000000"/>
                          </a:solidFill>
                          <a:effectLst/>
                          <a:latin typeface="微軟正黑體" panose="020B0604030504040204" pitchFamily="34" charset="-120"/>
                          <a:ea typeface="微軟正黑體" panose="020B0604030504040204" pitchFamily="34" charset="-120"/>
                        </a:rPr>
                        <a:t>小計</a:t>
                      </a:r>
                    </a:p>
                  </a:txBody>
                  <a:tcPr marL="7685" marR="7685" marT="7685"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ctr" fontAlgn="b"/>
                      <a:r>
                        <a:rPr lang="zh-TW" altLang="en-US" sz="1300" b="1" i="0" u="none" strike="noStrike">
                          <a:solidFill>
                            <a:srgbClr val="0000FF"/>
                          </a:solidFill>
                          <a:effectLst/>
                          <a:latin typeface="微軟正黑體" panose="020B0604030504040204" pitchFamily="34" charset="-120"/>
                          <a:ea typeface="微軟正黑體" panose="020B0604030504040204" pitchFamily="34" charset="-120"/>
                        </a:rPr>
                        <a:t>累加</a:t>
                      </a:r>
                    </a:p>
                  </a:txBody>
                  <a:tcPr marL="7685" marR="7685" marT="7685" marB="0" anchor="b">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ctr" fontAlgn="b"/>
                      <a:r>
                        <a:rPr lang="zh-TW" altLang="en-US" sz="1300" b="1" i="0" u="none" strike="noStrike">
                          <a:solidFill>
                            <a:srgbClr val="FF0000"/>
                          </a:solidFill>
                          <a:effectLst/>
                          <a:latin typeface="微軟正黑體" panose="020B0604030504040204" pitchFamily="34" charset="-120"/>
                          <a:ea typeface="微軟正黑體" panose="020B0604030504040204" pitchFamily="34" charset="-120"/>
                        </a:rPr>
                        <a:t>累加</a:t>
                      </a:r>
                      <a:r>
                        <a:rPr lang="en-US" altLang="zh-TW" sz="1300" b="1" i="0" u="none" strike="noStrike">
                          <a:solidFill>
                            <a:srgbClr val="FF0000"/>
                          </a:solidFill>
                          <a:effectLst/>
                          <a:latin typeface="微軟正黑體" panose="020B0604030504040204" pitchFamily="34" charset="-120"/>
                          <a:ea typeface="微軟正黑體" panose="020B0604030504040204" pitchFamily="34" charset="-120"/>
                        </a:rPr>
                        <a:t>%</a:t>
                      </a:r>
                    </a:p>
                  </a:txBody>
                  <a:tcPr marL="7685" marR="7685" marT="7685" marB="0" anchor="b">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7685" marR="7685" marT="768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7685" marR="7685" marT="7685" marB="0" anchor="b">
                    <a:lnL>
                      <a:noFill/>
                    </a:lnL>
                    <a:lnR>
                      <a:noFill/>
                    </a:lnR>
                    <a:lnT>
                      <a:noFill/>
                    </a:lnT>
                    <a:lnB>
                      <a:noFill/>
                    </a:lnB>
                  </a:tcPr>
                </a:tc>
                <a:extLst>
                  <a:ext uri="{0D108BD9-81ED-4DB2-BD59-A6C34878D82A}">
                    <a16:rowId xmlns:a16="http://schemas.microsoft.com/office/drawing/2014/main" val="2310245021"/>
                  </a:ext>
                </a:extLst>
              </a:tr>
              <a:tr h="432455">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7685" marR="7685" marT="7685" marB="0" anchor="ctr">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7685" marR="7685" marT="7685"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100" b="1" i="0" u="none" strike="noStrike">
                          <a:solidFill>
                            <a:srgbClr val="FF0000"/>
                          </a:solidFill>
                          <a:effectLst/>
                          <a:latin typeface="微軟正黑體" panose="020B0604030504040204" pitchFamily="34" charset="-120"/>
                          <a:ea typeface="微軟正黑體" panose="020B0604030504040204" pitchFamily="34" charset="-120"/>
                        </a:rPr>
                        <a:t>10%</a:t>
                      </a:r>
                    </a:p>
                  </a:txBody>
                  <a:tcPr marL="7685" marR="7685" marT="7685"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100" b="1" i="0" u="none" strike="noStrike">
                          <a:solidFill>
                            <a:srgbClr val="0000FF"/>
                          </a:solidFill>
                          <a:effectLst/>
                          <a:latin typeface="微軟正黑體" panose="020B0604030504040204" pitchFamily="34" charset="-120"/>
                          <a:ea typeface="微軟正黑體" panose="020B0604030504040204" pitchFamily="34" charset="-120"/>
                        </a:rPr>
                        <a:t>6,227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100" b="1" i="0" u="none" strike="noStrike">
                          <a:solidFill>
                            <a:srgbClr val="000000"/>
                          </a:solidFill>
                          <a:effectLst/>
                          <a:latin typeface="微軟正黑體" panose="020B0604030504040204" pitchFamily="34" charset="-120"/>
                          <a:ea typeface="微軟正黑體" panose="020B0604030504040204" pitchFamily="34" charset="-120"/>
                        </a:rPr>
                        <a:t>2,000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11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100" b="1" i="0" u="none" strike="noStrike">
                          <a:solidFill>
                            <a:srgbClr val="000000"/>
                          </a:solidFill>
                          <a:effectLst/>
                          <a:latin typeface="微軟正黑體" panose="020B0604030504040204" pitchFamily="34" charset="-120"/>
                          <a:ea typeface="微軟正黑體" panose="020B0604030504040204" pitchFamily="34" charset="-120"/>
                        </a:rPr>
                        <a:t>待努力</a:t>
                      </a:r>
                      <a:br>
                        <a:rPr lang="zh-TW" altLang="en-US" sz="11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11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100" b="1" i="0" u="none" strike="noStrike">
                          <a:solidFill>
                            <a:srgbClr val="000000"/>
                          </a:solidFill>
                          <a:effectLst/>
                          <a:latin typeface="微軟正黑體" panose="020B0604030504040204" pitchFamily="34" charset="-120"/>
                          <a:ea typeface="微軟正黑體" panose="020B0604030504040204" pitchFamily="34" charset="-120"/>
                        </a:rPr>
                        <a:t>成案</a:t>
                      </a:r>
                      <a:r>
                        <a:rPr lang="en-US" altLang="zh-TW" sz="11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100" b="1" i="0" u="none" strike="noStrike">
                          <a:solidFill>
                            <a:srgbClr val="000000"/>
                          </a:solidFill>
                          <a:effectLst/>
                          <a:latin typeface="微軟正黑體" panose="020B0604030504040204" pitchFamily="34" charset="-120"/>
                          <a:ea typeface="微軟正黑體" panose="020B0604030504040204" pitchFamily="34" charset="-120"/>
                        </a:rPr>
                        <a:t>以下</a:t>
                      </a:r>
                      <a:r>
                        <a:rPr lang="en-US" altLang="zh-TW" sz="1100" b="1" i="0" u="none" strike="noStrike">
                          <a:solidFill>
                            <a:srgbClr val="000000"/>
                          </a:solidFill>
                          <a:effectLst/>
                          <a:latin typeface="微軟正黑體" panose="020B0604030504040204" pitchFamily="34" charset="-120"/>
                          <a:ea typeface="微軟正黑體" panose="020B0604030504040204" pitchFamily="34" charset="-120"/>
                        </a:rPr>
                        <a:t>)</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100" b="1" i="0" u="none" strike="noStrike">
                          <a:solidFill>
                            <a:srgbClr val="FFFF00"/>
                          </a:solidFill>
                          <a:effectLst/>
                          <a:latin typeface="微軟正黑體" panose="020B0604030504040204" pitchFamily="34" charset="-120"/>
                          <a:ea typeface="微軟正黑體" panose="020B0604030504040204" pitchFamily="34" charset="-120"/>
                        </a:rPr>
                        <a:t>0 </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100" b="1" i="0" u="none" strike="noStrike">
                          <a:solidFill>
                            <a:srgbClr val="000000"/>
                          </a:solidFill>
                          <a:effectLst/>
                          <a:latin typeface="微軟正黑體" panose="020B0604030504040204" pitchFamily="34" charset="-120"/>
                          <a:ea typeface="微軟正黑體" panose="020B0604030504040204" pitchFamily="34" charset="-120"/>
                        </a:rPr>
                        <a:t>2,000 </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100" b="1" i="0" u="none" strike="noStrike">
                          <a:solidFill>
                            <a:srgbClr val="0000FF"/>
                          </a:solidFill>
                          <a:effectLst/>
                          <a:latin typeface="微軟正黑體" panose="020B0604030504040204" pitchFamily="34" charset="-120"/>
                          <a:ea typeface="微軟正黑體" panose="020B0604030504040204" pitchFamily="34" charset="-120"/>
                        </a:rPr>
                        <a:t>21,606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100" b="1" i="0" u="none" strike="noStrike">
                          <a:solidFill>
                            <a:srgbClr val="FF0000"/>
                          </a:solidFill>
                          <a:effectLst/>
                          <a:latin typeface="微軟正黑體" panose="020B0604030504040204" pitchFamily="34" charset="-120"/>
                          <a:ea typeface="微軟正黑體" panose="020B0604030504040204" pitchFamily="34" charset="-120"/>
                        </a:rPr>
                        <a:t>36%</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1000" b="0" i="0" u="none" strike="noStrike">
                          <a:effectLst/>
                          <a:latin typeface="微軟正黑體" panose="020B0604030504040204" pitchFamily="34" charset="-120"/>
                          <a:ea typeface="微軟正黑體" panose="020B0604030504040204" pitchFamily="34" charset="-120"/>
                        </a:rPr>
                        <a:t>缺口</a:t>
                      </a:r>
                    </a:p>
                  </a:txBody>
                  <a:tcPr marL="7685" marR="7685" marT="768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1000" b="0" i="0" u="none" strike="noStrike">
                          <a:effectLst/>
                          <a:latin typeface="微軟正黑體" panose="020B0604030504040204" pitchFamily="34" charset="-120"/>
                          <a:ea typeface="微軟正黑體" panose="020B0604030504040204" pitchFamily="34" charset="-120"/>
                        </a:rPr>
                        <a:t>38,569 </a:t>
                      </a:r>
                    </a:p>
                  </a:txBody>
                  <a:tcPr marL="7685" marR="7685" marT="7685" marB="0" anchor="ctr">
                    <a:lnL>
                      <a:noFill/>
                    </a:lnL>
                    <a:lnR>
                      <a:noFill/>
                    </a:lnR>
                    <a:lnT>
                      <a:noFill/>
                    </a:lnT>
                    <a:lnB>
                      <a:noFill/>
                    </a:lnB>
                  </a:tcPr>
                </a:tc>
                <a:extLst>
                  <a:ext uri="{0D108BD9-81ED-4DB2-BD59-A6C34878D82A}">
                    <a16:rowId xmlns:a16="http://schemas.microsoft.com/office/drawing/2014/main" val="2164398450"/>
                  </a:ext>
                </a:extLst>
              </a:tr>
              <a:tr h="389947">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7685" marR="7685" marT="7685" marB="0" anchor="ctr">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7685" marR="7685" marT="7685"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zh-TW" altLang="en-US" sz="11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7685" marR="7685" marT="7685"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1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1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1100" b="0" i="0" u="none" strike="noStrike">
                          <a:solidFill>
                            <a:srgbClr val="000000"/>
                          </a:solidFill>
                          <a:effectLst/>
                          <a:latin typeface="微軟正黑體" panose="020B0604030504040204" pitchFamily="34" charset="-120"/>
                          <a:ea typeface="微軟正黑體" panose="020B0604030504040204" pitchFamily="34" charset="-120"/>
                        </a:rPr>
                        <a:t>2,000 </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ctr" fontAlgn="ctr"/>
                      <a:r>
                        <a:rPr lang="zh-TW" altLang="en-US" sz="1100" b="0" i="0" u="none" strike="noStrike">
                          <a:solidFill>
                            <a:srgbClr val="000000"/>
                          </a:solidFill>
                          <a:effectLst/>
                          <a:latin typeface="微軟正黑體" panose="020B0604030504040204" pitchFamily="34" charset="-120"/>
                          <a:ea typeface="微軟正黑體" panose="020B0604030504040204" pitchFamily="34" charset="-120"/>
                        </a:rPr>
                        <a:t>泰沂</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en-US" altLang="zh-TW" sz="1100" b="0" i="0" u="none" strike="noStrike">
                          <a:solidFill>
                            <a:srgbClr val="000000"/>
                          </a:solidFill>
                          <a:effectLst/>
                          <a:latin typeface="微軟正黑體" panose="020B0604030504040204" pitchFamily="34" charset="-120"/>
                          <a:ea typeface="微軟正黑體" panose="020B0604030504040204" pitchFamily="34" charset="-120"/>
                        </a:rPr>
                        <a:t>2,000 </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FFFF00"/>
                    </a:solidFill>
                  </a:tcPr>
                </a:tc>
                <a:tc>
                  <a:txBody>
                    <a:bodyPr/>
                    <a:lstStyle/>
                    <a:p>
                      <a:pPr algn="r" fontAlgn="ctr"/>
                      <a:r>
                        <a:rPr lang="zh-TW" altLang="en-US" sz="11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1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zh-TW" altLang="en-US" sz="11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7685" marR="7685" marT="768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7685" marR="7685" marT="7685" marB="0" anchor="ctr">
                    <a:lnL>
                      <a:noFill/>
                    </a:lnL>
                    <a:lnR>
                      <a:noFill/>
                    </a:lnR>
                    <a:lnT>
                      <a:noFill/>
                    </a:lnT>
                    <a:lnB>
                      <a:noFill/>
                    </a:lnB>
                  </a:tcPr>
                </a:tc>
                <a:extLst>
                  <a:ext uri="{0D108BD9-81ED-4DB2-BD59-A6C34878D82A}">
                    <a16:rowId xmlns:a16="http://schemas.microsoft.com/office/drawing/2014/main" val="3502674143"/>
                  </a:ext>
                </a:extLst>
              </a:tr>
              <a:tr h="389947">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7685" marR="7685" marT="7685" marB="0" anchor="ctr">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7685" marR="7685" marT="7685"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zh-TW" altLang="en-US" sz="11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7685" marR="7685" marT="7685"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1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1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1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100" b="0" i="0" u="none" strike="noStrike">
                          <a:solidFill>
                            <a:srgbClr val="000000"/>
                          </a:solidFill>
                          <a:effectLst/>
                          <a:latin typeface="微軟正黑體" panose="020B0604030504040204" pitchFamily="34" charset="-120"/>
                          <a:ea typeface="微軟正黑體" panose="020B0604030504040204" pitchFamily="34" charset="-120"/>
                        </a:rPr>
                        <a:t>中強光電</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1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zh-TW" altLang="en-US" sz="11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1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1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7685" marR="7685" marT="768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7685" marR="7685" marT="7685" marB="0" anchor="ctr">
                    <a:lnL>
                      <a:noFill/>
                    </a:lnL>
                    <a:lnR>
                      <a:noFill/>
                    </a:lnR>
                    <a:lnT>
                      <a:noFill/>
                    </a:lnT>
                    <a:lnB>
                      <a:noFill/>
                    </a:lnB>
                  </a:tcPr>
                </a:tc>
                <a:extLst>
                  <a:ext uri="{0D108BD9-81ED-4DB2-BD59-A6C34878D82A}">
                    <a16:rowId xmlns:a16="http://schemas.microsoft.com/office/drawing/2014/main" val="2273310508"/>
                  </a:ext>
                </a:extLst>
              </a:tr>
              <a:tr h="389947">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7685" marR="7685" marT="7685" marB="0" anchor="ctr">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7685" marR="7685" marT="7685"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zh-TW" altLang="en-US" sz="11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7685" marR="7685" marT="7685"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1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1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1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ctr" fontAlgn="ctr"/>
                      <a:r>
                        <a:rPr lang="zh-TW" altLang="en-US" sz="1100" b="0" i="0" u="none" strike="noStrike">
                          <a:solidFill>
                            <a:srgbClr val="000000"/>
                          </a:solidFill>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en-US" altLang="zh-TW" sz="11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FFFF00"/>
                    </a:solidFill>
                  </a:tcPr>
                </a:tc>
                <a:tc>
                  <a:txBody>
                    <a:bodyPr/>
                    <a:lstStyle/>
                    <a:p>
                      <a:pPr algn="r" fontAlgn="ctr"/>
                      <a:r>
                        <a:rPr lang="zh-TW" altLang="en-US" sz="11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100" b="1" i="0" u="none" strike="noStrike">
                          <a:solidFill>
                            <a:srgbClr val="0000FF"/>
                          </a:solidFill>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zh-TW" altLang="en-US" sz="1100" b="1" i="0" u="none" strike="noStrike">
                          <a:solidFill>
                            <a:srgbClr val="FF0000"/>
                          </a:solidFill>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7685" marR="7685" marT="768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7685" marR="7685" marT="7685" marB="0" anchor="ctr">
                    <a:lnL>
                      <a:noFill/>
                    </a:lnL>
                    <a:lnR>
                      <a:noFill/>
                    </a:lnR>
                    <a:lnT>
                      <a:noFill/>
                    </a:lnT>
                    <a:lnB>
                      <a:noFill/>
                    </a:lnB>
                  </a:tcPr>
                </a:tc>
                <a:extLst>
                  <a:ext uri="{0D108BD9-81ED-4DB2-BD59-A6C34878D82A}">
                    <a16:rowId xmlns:a16="http://schemas.microsoft.com/office/drawing/2014/main" val="1847389471"/>
                  </a:ext>
                </a:extLst>
              </a:tr>
              <a:tr h="389947">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7685" marR="7685" marT="7685"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7685" marR="7685" marT="7685"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100" b="0" i="0" u="none" strike="noStrike">
                          <a:effectLst/>
                          <a:latin typeface="微軟正黑體" panose="020B0604030504040204" pitchFamily="34" charset="-120"/>
                          <a:ea typeface="微軟正黑體" panose="020B0604030504040204" pitchFamily="34" charset="-120"/>
                        </a:rPr>
                        <a:t>　</a:t>
                      </a:r>
                    </a:p>
                  </a:txBody>
                  <a:tcPr marL="7685" marR="7685" marT="7685"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100" b="0" i="0" u="none" strike="noStrike">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1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1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ctr" fontAlgn="ctr"/>
                      <a:r>
                        <a:rPr lang="zh-TW" altLang="en-US" sz="1100" b="0" i="0" u="none" strike="noStrike">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1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FFFF00"/>
                    </a:solidFill>
                  </a:tcPr>
                </a:tc>
                <a:tc>
                  <a:txBody>
                    <a:bodyPr/>
                    <a:lstStyle/>
                    <a:p>
                      <a:pPr algn="r" fontAlgn="ctr"/>
                      <a:r>
                        <a:rPr lang="en-US" altLang="zh-TW" sz="11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100" b="0" i="0" u="none" strike="noStrike">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100" b="0" i="0" u="none" strike="noStrike">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7685" marR="7685" marT="768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7685" marR="7685" marT="7685" marB="0" anchor="b">
                    <a:lnL>
                      <a:noFill/>
                    </a:lnL>
                    <a:lnR>
                      <a:noFill/>
                    </a:lnR>
                    <a:lnT>
                      <a:noFill/>
                    </a:lnT>
                    <a:lnB>
                      <a:noFill/>
                    </a:lnB>
                  </a:tcPr>
                </a:tc>
                <a:extLst>
                  <a:ext uri="{0D108BD9-81ED-4DB2-BD59-A6C34878D82A}">
                    <a16:rowId xmlns:a16="http://schemas.microsoft.com/office/drawing/2014/main" val="831007482"/>
                  </a:ext>
                </a:extLst>
              </a:tr>
              <a:tr h="476097">
                <a:tc>
                  <a:txBody>
                    <a:bodyPr/>
                    <a:lstStyle/>
                    <a:p>
                      <a:pPr algn="r"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7685" marR="7685" marT="7685" marB="0" anchor="ctr">
                    <a:lnL>
                      <a:noFill/>
                    </a:lnL>
                    <a:lnR>
                      <a:noFill/>
                    </a:lnR>
                    <a:lnT>
                      <a:noFill/>
                    </a:lnT>
                    <a:lnB>
                      <a:noFill/>
                    </a:lnB>
                  </a:tcPr>
                </a:tc>
                <a:tc>
                  <a:txBody>
                    <a:bodyPr/>
                    <a:lstStyle/>
                    <a:p>
                      <a:pPr algn="l" fontAlgn="ctr"/>
                      <a:endParaRPr lang="zh-TW" altLang="en-US" sz="1000" b="0" i="0" u="none" strike="noStrike">
                        <a:effectLst/>
                        <a:latin typeface="微軟正黑體" panose="020B0604030504040204" pitchFamily="34" charset="-120"/>
                        <a:ea typeface="微軟正黑體" panose="020B0604030504040204" pitchFamily="34" charset="-120"/>
                      </a:endParaRPr>
                    </a:p>
                  </a:txBody>
                  <a:tcPr marL="7685" marR="7685" marT="7685"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100" b="1" i="0" u="none" strike="noStrike">
                          <a:solidFill>
                            <a:srgbClr val="FF0000"/>
                          </a:solidFill>
                          <a:effectLst/>
                          <a:latin typeface="微軟正黑體" panose="020B0604030504040204" pitchFamily="34" charset="-120"/>
                          <a:ea typeface="微軟正黑體" panose="020B0604030504040204" pitchFamily="34" charset="-120"/>
                        </a:rPr>
                        <a:t>7%</a:t>
                      </a:r>
                    </a:p>
                  </a:txBody>
                  <a:tcPr marL="7685" marR="7685" marT="7685"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100" b="1" i="0" u="none" strike="noStrike">
                          <a:solidFill>
                            <a:srgbClr val="000000"/>
                          </a:solidFill>
                          <a:effectLst/>
                          <a:latin typeface="微軟正黑體" panose="020B0604030504040204" pitchFamily="34" charset="-120"/>
                          <a:ea typeface="微軟正黑體" panose="020B0604030504040204" pitchFamily="34" charset="-120"/>
                        </a:rPr>
                        <a:t>4,227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1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11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333333"/>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ctr" fontAlgn="ctr"/>
                      <a:r>
                        <a:rPr lang="zh-TW" altLang="en-US" sz="1100" b="1" i="0" u="none" strike="noStrike">
                          <a:solidFill>
                            <a:srgbClr val="000000"/>
                          </a:solidFill>
                          <a:effectLst/>
                          <a:latin typeface="微軟正黑體" panose="020B0604030504040204" pitchFamily="34" charset="-120"/>
                          <a:ea typeface="微軟正黑體" panose="020B0604030504040204" pitchFamily="34" charset="-120"/>
                        </a:rPr>
                        <a:t>推廣中</a:t>
                      </a:r>
                      <a:br>
                        <a:rPr lang="zh-TW" altLang="en-US" sz="1100" b="1" i="0" u="none" strike="noStrike">
                          <a:solidFill>
                            <a:srgbClr val="000000"/>
                          </a:solidFill>
                          <a:effectLst/>
                          <a:latin typeface="微軟正黑體" panose="020B0604030504040204" pitchFamily="34" charset="-120"/>
                          <a:ea typeface="微軟正黑體" panose="020B0604030504040204" pitchFamily="34" charset="-120"/>
                        </a:rPr>
                      </a:br>
                      <a:r>
                        <a:rPr lang="en-US" altLang="zh-TW" sz="1100" b="1" i="0" u="none" strike="noStrike">
                          <a:solidFill>
                            <a:srgbClr val="000000"/>
                          </a:solidFill>
                          <a:effectLst/>
                          <a:latin typeface="微軟正黑體" panose="020B0604030504040204" pitchFamily="34" charset="-120"/>
                          <a:ea typeface="微軟正黑體" panose="020B0604030504040204" pitchFamily="34" charset="-120"/>
                        </a:rPr>
                        <a:t>(</a:t>
                      </a:r>
                      <a:r>
                        <a:rPr lang="zh-TW" altLang="en-US" sz="1100" b="1" i="0" u="none" strike="noStrike">
                          <a:solidFill>
                            <a:srgbClr val="000000"/>
                          </a:solidFill>
                          <a:effectLst/>
                          <a:latin typeface="微軟正黑體" panose="020B0604030504040204" pitchFamily="34" charset="-120"/>
                          <a:ea typeface="微軟正黑體" panose="020B0604030504040204" pitchFamily="34" charset="-120"/>
                        </a:rPr>
                        <a:t>成案率</a:t>
                      </a:r>
                      <a:r>
                        <a:rPr lang="en-US" altLang="zh-TW" sz="1100" b="1" i="0" u="none" strike="noStrike">
                          <a:solidFill>
                            <a:srgbClr val="000000"/>
                          </a:solidFill>
                          <a:effectLst/>
                          <a:latin typeface="微軟正黑體" panose="020B0604030504040204" pitchFamily="34" charset="-120"/>
                          <a:ea typeface="微軟正黑體" panose="020B0604030504040204" pitchFamily="34" charset="-120"/>
                        </a:rPr>
                        <a:t>60%</a:t>
                      </a:r>
                      <a:r>
                        <a:rPr lang="zh-TW" altLang="en-US" sz="1100" b="1" i="0" u="none" strike="noStrike">
                          <a:solidFill>
                            <a:srgbClr val="000000"/>
                          </a:solidFill>
                          <a:effectLst/>
                          <a:latin typeface="微軟正黑體" panose="020B0604030504040204" pitchFamily="34" charset="-120"/>
                          <a:ea typeface="微軟正黑體" panose="020B0604030504040204" pitchFamily="34" charset="-120"/>
                        </a:rPr>
                        <a:t>以上</a:t>
                      </a:r>
                      <a:r>
                        <a:rPr lang="en-US" altLang="zh-TW" sz="1100" b="1" i="0" u="none" strike="noStrike">
                          <a:solidFill>
                            <a:srgbClr val="000000"/>
                          </a:solidFill>
                          <a:effectLst/>
                          <a:latin typeface="微軟正黑體" panose="020B0604030504040204" pitchFamily="34" charset="-120"/>
                          <a:ea typeface="微軟正黑體" panose="020B0604030504040204" pitchFamily="34" charset="-120"/>
                        </a:rPr>
                        <a:t>)</a:t>
                      </a:r>
                    </a:p>
                  </a:txBody>
                  <a:tcPr marL="7685" marR="7685" marT="7685" marB="0" anchor="ctr">
                    <a:lnL>
                      <a:noFill/>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zh-TW" altLang="en-US" sz="1100" b="1" i="0" u="none" strike="noStrike">
                          <a:solidFill>
                            <a:srgbClr val="000000"/>
                          </a:solidFill>
                          <a:effectLst/>
                          <a:latin typeface="微軟正黑體" panose="020B0604030504040204" pitchFamily="34" charset="-120"/>
                          <a:ea typeface="微軟正黑體" panose="020B0604030504040204" pitchFamily="34" charset="-120"/>
                        </a:rPr>
                        <a:t>　</a:t>
                      </a:r>
                    </a:p>
                  </a:txBody>
                  <a:tcPr marL="7685" marR="7685" marT="768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6B8B7"/>
                    </a:solidFill>
                  </a:tcPr>
                </a:tc>
                <a:tc>
                  <a:txBody>
                    <a:bodyPr/>
                    <a:lstStyle/>
                    <a:p>
                      <a:pPr algn="r" fontAlgn="ctr"/>
                      <a:r>
                        <a:rPr lang="en-US" altLang="zh-TW" sz="1100" b="1" i="0" u="none" strike="noStrike">
                          <a:solidFill>
                            <a:srgbClr val="000000"/>
                          </a:solidFill>
                          <a:effectLst/>
                          <a:latin typeface="微軟正黑體" panose="020B0604030504040204" pitchFamily="34" charset="-120"/>
                          <a:ea typeface="微軟正黑體" panose="020B0604030504040204" pitchFamily="34" charset="-120"/>
                        </a:rPr>
                        <a:t>0 </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100" b="1" i="0" u="none" strike="noStrike">
                          <a:solidFill>
                            <a:srgbClr val="000000"/>
                          </a:solidFill>
                          <a:effectLst/>
                          <a:latin typeface="微軟正黑體" panose="020B0604030504040204" pitchFamily="34" charset="-120"/>
                          <a:ea typeface="微軟正黑體" panose="020B0604030504040204" pitchFamily="34" charset="-120"/>
                        </a:rPr>
                        <a:t>19,606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en-US" altLang="zh-TW" sz="1100" b="1" i="0" u="none" strike="noStrike">
                          <a:solidFill>
                            <a:srgbClr val="FF0000"/>
                          </a:solidFill>
                          <a:effectLst/>
                          <a:latin typeface="微軟正黑體" panose="020B0604030504040204" pitchFamily="34" charset="-120"/>
                          <a:ea typeface="微軟正黑體" panose="020B0604030504040204" pitchFamily="34" charset="-120"/>
                        </a:rPr>
                        <a:t>33%</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333333"/>
                      </a:solidFill>
                      <a:prstDash val="solid"/>
                      <a:round/>
                      <a:headEnd type="none" w="med" len="med"/>
                      <a:tailEnd type="none" w="med" len="med"/>
                    </a:lnB>
                  </a:tcPr>
                </a:tc>
                <a:tc>
                  <a:txBody>
                    <a:bodyPr/>
                    <a:lstStyle/>
                    <a:p>
                      <a:pPr algn="r" fontAlgn="ctr"/>
                      <a:r>
                        <a:rPr lang="zh-TW" altLang="en-US" sz="1000" b="0" i="0" u="none" strike="noStrike">
                          <a:effectLst/>
                          <a:latin typeface="微軟正黑體" panose="020B0604030504040204" pitchFamily="34" charset="-120"/>
                          <a:ea typeface="微軟正黑體" panose="020B0604030504040204" pitchFamily="34" charset="-120"/>
                        </a:rPr>
                        <a:t>缺口</a:t>
                      </a:r>
                    </a:p>
                  </a:txBody>
                  <a:tcPr marL="7685" marR="7685" marT="768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1000" b="0" i="0" u="none" strike="noStrike">
                          <a:effectLst/>
                          <a:latin typeface="微軟正黑體" panose="020B0604030504040204" pitchFamily="34" charset="-120"/>
                          <a:ea typeface="微軟正黑體" panose="020B0604030504040204" pitchFamily="34" charset="-120"/>
                        </a:rPr>
                        <a:t>40,569 </a:t>
                      </a:r>
                    </a:p>
                  </a:txBody>
                  <a:tcPr marL="7685" marR="7685" marT="7685" marB="0" anchor="ctr">
                    <a:lnL>
                      <a:noFill/>
                    </a:lnL>
                    <a:lnR>
                      <a:noFill/>
                    </a:lnR>
                    <a:lnT>
                      <a:noFill/>
                    </a:lnT>
                    <a:lnB>
                      <a:noFill/>
                    </a:lnB>
                  </a:tcPr>
                </a:tc>
                <a:extLst>
                  <a:ext uri="{0D108BD9-81ED-4DB2-BD59-A6C34878D82A}">
                    <a16:rowId xmlns:a16="http://schemas.microsoft.com/office/drawing/2014/main" val="689824877"/>
                  </a:ext>
                </a:extLst>
              </a:tr>
              <a:tr h="340070">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7685" marR="7685" marT="7685"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7685" marR="7685" marT="7685"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100" b="0" i="0" u="none" strike="noStrike">
                          <a:effectLst/>
                          <a:latin typeface="微軟正黑體" panose="020B0604030504040204" pitchFamily="34" charset="-120"/>
                          <a:ea typeface="微軟正黑體" panose="020B0604030504040204" pitchFamily="34" charset="-120"/>
                        </a:rPr>
                        <a:t>　</a:t>
                      </a:r>
                    </a:p>
                  </a:txBody>
                  <a:tcPr marL="7685" marR="7685" marT="7685"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1100" b="0" i="0" u="none" strike="noStrike">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11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r" fontAlgn="ctr"/>
                      <a:r>
                        <a:rPr lang="en-US" altLang="zh-TW" sz="11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ctr" fontAlgn="ctr"/>
                      <a:r>
                        <a:rPr lang="zh-TW" altLang="en-US" sz="1100" b="0" i="0" u="none" strike="noStrike">
                          <a:effectLst/>
                          <a:latin typeface="微軟正黑體" panose="020B0604030504040204" pitchFamily="34" charset="-120"/>
                          <a:ea typeface="微軟正黑體" panose="020B0604030504040204" pitchFamily="34" charset="-120"/>
                        </a:rPr>
                        <a:t>雙葉電子</a:t>
                      </a:r>
                      <a:r>
                        <a:rPr lang="en-US" altLang="zh-TW" sz="1100" b="0" i="0" u="none" strike="noStrike">
                          <a:effectLst/>
                          <a:latin typeface="微軟正黑體" panose="020B0604030504040204" pitchFamily="34" charset="-120"/>
                          <a:ea typeface="微軟正黑體" panose="020B0604030504040204" pitchFamily="34" charset="-120"/>
                        </a:rPr>
                        <a:t>1</a:t>
                      </a:r>
                    </a:p>
                  </a:txBody>
                  <a:tcPr marL="7685" marR="7685" marT="768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1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7685" marR="7685" marT="768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solidFill>
                      <a:srgbClr val="E6B8B7"/>
                    </a:solidFill>
                  </a:tcPr>
                </a:tc>
                <a:tc>
                  <a:txBody>
                    <a:bodyPr/>
                    <a:lstStyle/>
                    <a:p>
                      <a:pPr algn="r" fontAlgn="ctr"/>
                      <a:r>
                        <a:rPr lang="en-US" altLang="zh-TW" sz="11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1100" b="0" i="0" u="none" strike="noStrike">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ctr"/>
                      <a:r>
                        <a:rPr lang="zh-TW" altLang="en-US" sz="1100" b="0" i="0" u="none" strike="noStrike">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7685" marR="7685" marT="768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7685" marR="7685" marT="7685" marB="0" anchor="b">
                    <a:lnL>
                      <a:noFill/>
                    </a:lnL>
                    <a:lnR>
                      <a:noFill/>
                    </a:lnR>
                    <a:lnT>
                      <a:noFill/>
                    </a:lnT>
                    <a:lnB>
                      <a:noFill/>
                    </a:lnB>
                  </a:tcPr>
                </a:tc>
                <a:extLst>
                  <a:ext uri="{0D108BD9-81ED-4DB2-BD59-A6C34878D82A}">
                    <a16:rowId xmlns:a16="http://schemas.microsoft.com/office/drawing/2014/main" val="571047601"/>
                  </a:ext>
                </a:extLst>
              </a:tr>
              <a:tr h="663136">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7685" marR="7685" marT="7685"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7685" marR="7685" marT="7685"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100" b="0" i="0" u="none" strike="noStrike">
                          <a:effectLst/>
                          <a:latin typeface="微軟正黑體" panose="020B0604030504040204" pitchFamily="34" charset="-120"/>
                          <a:ea typeface="微軟正黑體" panose="020B0604030504040204" pitchFamily="34" charset="-120"/>
                        </a:rPr>
                        <a:t>　</a:t>
                      </a:r>
                    </a:p>
                  </a:txBody>
                  <a:tcPr marL="7685" marR="7685" marT="7685"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100" b="0" i="0" u="none" strike="noStrike">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r" fontAlgn="ctr"/>
                      <a:r>
                        <a:rPr lang="en-US" altLang="zh-TW" sz="11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r" fontAlgn="ctr"/>
                      <a:r>
                        <a:rPr lang="en-US" altLang="zh-TW" sz="11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ctr" fontAlgn="ctr"/>
                      <a:r>
                        <a:rPr lang="zh-TW" altLang="en-US" sz="1100" b="0" i="0" u="none" strike="noStrike">
                          <a:effectLst/>
                          <a:latin typeface="微軟正黑體" panose="020B0604030504040204" pitchFamily="34" charset="-120"/>
                          <a:ea typeface="微軟正黑體" panose="020B0604030504040204" pitchFamily="34" charset="-120"/>
                        </a:rPr>
                        <a:t>動聯國際</a:t>
                      </a:r>
                    </a:p>
                  </a:txBody>
                  <a:tcPr marL="7685" marR="7685" marT="7685" marB="0" anchor="ctr">
                    <a:lnL w="6350" cap="flat" cmpd="sng" algn="ctr">
                      <a:solidFill>
                        <a:srgbClr val="000000"/>
                      </a:solidFill>
                      <a:prstDash val="solid"/>
                      <a:round/>
                      <a:headEnd type="none" w="med" len="med"/>
                      <a:tailEnd type="none" w="med" len="med"/>
                    </a:lnL>
                    <a:lnR>
                      <a:noFill/>
                    </a:lnR>
                    <a:lnT>
                      <a:noFill/>
                    </a:lnT>
                    <a:lnB>
                      <a:noFill/>
                    </a:lnB>
                    <a:solidFill>
                      <a:srgbClr val="E6B8B7"/>
                    </a:solidFill>
                  </a:tcPr>
                </a:tc>
                <a:tc>
                  <a:txBody>
                    <a:bodyPr/>
                    <a:lstStyle/>
                    <a:p>
                      <a:pPr algn="r" fontAlgn="ctr"/>
                      <a:r>
                        <a:rPr lang="en-US" altLang="zh-TW" sz="1100" b="0" i="0" u="none" strike="noStrike">
                          <a:solidFill>
                            <a:srgbClr val="000000"/>
                          </a:solidFill>
                          <a:effectLst/>
                          <a:latin typeface="微軟正黑體" panose="020B0604030504040204" pitchFamily="34" charset="-120"/>
                          <a:ea typeface="微軟正黑體" panose="020B0604030504040204" pitchFamily="34" charset="-120"/>
                        </a:rPr>
                        <a:t>0 </a:t>
                      </a:r>
                    </a:p>
                  </a:txBody>
                  <a:tcPr marL="7685" marR="7685" marT="7685" marB="0" anchor="ctr">
                    <a:lnL>
                      <a:noFill/>
                    </a:lnL>
                    <a:lnR w="6350" cap="flat" cmpd="sng" algn="ctr">
                      <a:solidFill>
                        <a:srgbClr val="000000"/>
                      </a:solidFill>
                      <a:prstDash val="solid"/>
                      <a:round/>
                      <a:headEnd type="none" w="med" len="med"/>
                      <a:tailEnd type="none" w="med" len="med"/>
                    </a:lnR>
                    <a:lnT>
                      <a:noFill/>
                    </a:lnT>
                    <a:lnB>
                      <a:noFill/>
                    </a:lnB>
                    <a:solidFill>
                      <a:srgbClr val="E6B8B7"/>
                    </a:solidFill>
                  </a:tcPr>
                </a:tc>
                <a:tc>
                  <a:txBody>
                    <a:bodyPr/>
                    <a:lstStyle/>
                    <a:p>
                      <a:pPr algn="r" fontAlgn="ctr"/>
                      <a:r>
                        <a:rPr lang="en-US" altLang="zh-TW" sz="11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100" b="0" i="0" u="none" strike="noStrike">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a:noFill/>
                    </a:lnB>
                  </a:tcPr>
                </a:tc>
                <a:tc>
                  <a:txBody>
                    <a:bodyPr/>
                    <a:lstStyle/>
                    <a:p>
                      <a:pPr algn="l" fontAlgn="ctr"/>
                      <a:r>
                        <a:rPr lang="zh-TW" altLang="en-US" sz="1100" b="0" i="0" u="none" strike="noStrike">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7685" marR="7685" marT="768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7685" marR="7685" marT="7685" marB="0" anchor="b">
                    <a:lnL>
                      <a:noFill/>
                    </a:lnL>
                    <a:lnR>
                      <a:noFill/>
                    </a:lnR>
                    <a:lnT>
                      <a:noFill/>
                    </a:lnT>
                    <a:lnB>
                      <a:noFill/>
                    </a:lnB>
                  </a:tcPr>
                </a:tc>
                <a:extLst>
                  <a:ext uri="{0D108BD9-81ED-4DB2-BD59-A6C34878D82A}">
                    <a16:rowId xmlns:a16="http://schemas.microsoft.com/office/drawing/2014/main" val="2700904010"/>
                  </a:ext>
                </a:extLst>
              </a:tr>
              <a:tr h="442092">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7685" marR="7685" marT="7685"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7685" marR="7685" marT="7685" marB="0" anchor="b">
                    <a:lnL>
                      <a:noFill/>
                    </a:lnL>
                    <a:lnR w="12700" cap="flat" cmpd="sng" algn="ctr">
                      <a:solidFill>
                        <a:srgbClr val="333333"/>
                      </a:solidFill>
                      <a:prstDash val="dash"/>
                      <a:round/>
                      <a:headEnd type="none" w="med" len="med"/>
                      <a:tailEnd type="none" w="med" len="med"/>
                    </a:lnR>
                    <a:lnT>
                      <a:noFill/>
                    </a:lnT>
                    <a:lnB>
                      <a:noFill/>
                    </a:lnB>
                  </a:tcPr>
                </a:tc>
                <a:tc>
                  <a:txBody>
                    <a:bodyPr/>
                    <a:lstStyle/>
                    <a:p>
                      <a:pPr algn="l" fontAlgn="ctr"/>
                      <a:r>
                        <a:rPr lang="zh-TW" altLang="en-US" sz="1100" b="0" i="0" u="none" strike="noStrike">
                          <a:effectLst/>
                          <a:latin typeface="微軟正黑體" panose="020B0604030504040204" pitchFamily="34" charset="-120"/>
                          <a:ea typeface="微軟正黑體" panose="020B0604030504040204" pitchFamily="34" charset="-120"/>
                        </a:rPr>
                        <a:t>　</a:t>
                      </a:r>
                    </a:p>
                  </a:txBody>
                  <a:tcPr marL="7685" marR="7685" marT="7685"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100" b="0" i="0" u="none" strike="noStrike">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r" fontAlgn="ctr"/>
                      <a:r>
                        <a:rPr lang="en-US" altLang="zh-TW" sz="11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100" b="0" i="0" u="none" strike="noStrike">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ctr" fontAlgn="ctr"/>
                      <a:r>
                        <a:rPr lang="zh-TW" altLang="en-US" sz="1100" b="0" i="0" u="none" strike="noStrike">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000000"/>
                      </a:solidFill>
                      <a:prstDash val="solid"/>
                      <a:round/>
                      <a:headEnd type="none" w="med" len="med"/>
                      <a:tailEnd type="none" w="med" len="med"/>
                    </a:lnL>
                    <a:lnR>
                      <a:noFill/>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l" fontAlgn="ctr"/>
                      <a:r>
                        <a:rPr lang="zh-TW" altLang="en-US" sz="1100" b="0" i="0" u="none" strike="noStrike">
                          <a:effectLst/>
                          <a:latin typeface="微軟正黑體" panose="020B0604030504040204" pitchFamily="34" charset="-120"/>
                          <a:ea typeface="微軟正黑體" panose="020B0604030504040204" pitchFamily="34" charset="-120"/>
                        </a:rPr>
                        <a:t>　</a:t>
                      </a:r>
                    </a:p>
                  </a:txBody>
                  <a:tcPr marL="7685" marR="7685" marT="7685" marB="0" anchor="ctr">
                    <a:lnL>
                      <a:noFill/>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solidFill>
                      <a:srgbClr val="E6B8B7"/>
                    </a:solidFill>
                  </a:tcPr>
                </a:tc>
                <a:tc>
                  <a:txBody>
                    <a:bodyPr/>
                    <a:lstStyle/>
                    <a:p>
                      <a:pPr algn="r" fontAlgn="ctr"/>
                      <a:r>
                        <a:rPr lang="en-US" altLang="zh-TW" sz="1100" b="0" i="0" u="none" strike="noStrike">
                          <a:solidFill>
                            <a:srgbClr val="FFFFFF"/>
                          </a:solidFill>
                          <a:effectLst/>
                          <a:latin typeface="微軟正黑體" panose="020B0604030504040204" pitchFamily="34" charset="-120"/>
                          <a:ea typeface="微軟正黑體" panose="020B0604030504040204" pitchFamily="34" charset="-120"/>
                        </a:rPr>
                        <a:t>0 </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100" b="0" i="0" u="none" strike="noStrike">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ctr"/>
                      <a:r>
                        <a:rPr lang="zh-TW" altLang="en-US" sz="1100" b="0" i="0" u="none" strike="noStrike">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333333"/>
                      </a:solidFill>
                      <a:prstDash val="solid"/>
                      <a:round/>
                      <a:headEnd type="none" w="med" len="med"/>
                      <a:tailEnd type="none" w="med" len="med"/>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7685" marR="7685" marT="768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7685" marR="7685" marT="7685" marB="0" anchor="b">
                    <a:lnL>
                      <a:noFill/>
                    </a:lnL>
                    <a:lnR>
                      <a:noFill/>
                    </a:lnR>
                    <a:lnT>
                      <a:noFill/>
                    </a:lnT>
                    <a:lnB>
                      <a:noFill/>
                    </a:lnB>
                  </a:tcPr>
                </a:tc>
                <a:extLst>
                  <a:ext uri="{0D108BD9-81ED-4DB2-BD59-A6C34878D82A}">
                    <a16:rowId xmlns:a16="http://schemas.microsoft.com/office/drawing/2014/main" val="566752759"/>
                  </a:ext>
                </a:extLst>
              </a:tr>
              <a:tr h="372943">
                <a:tc>
                  <a:txBody>
                    <a:bodyPr/>
                    <a:lstStyle/>
                    <a:p>
                      <a:pPr algn="r" fontAlgn="ctr"/>
                      <a:r>
                        <a:rPr lang="zh-TW" altLang="en-US" sz="1000" b="0" i="0" u="none" strike="noStrike">
                          <a:effectLst/>
                          <a:latin typeface="微軟正黑體" panose="020B0604030504040204" pitchFamily="34" charset="-120"/>
                          <a:ea typeface="微軟正黑體" panose="020B0604030504040204" pitchFamily="34" charset="-120"/>
                        </a:rPr>
                        <a:t>缺口</a:t>
                      </a:r>
                    </a:p>
                  </a:txBody>
                  <a:tcPr marL="7685" marR="7685" marT="7685" marB="0" anchor="ctr">
                    <a:lnL>
                      <a:noFill/>
                    </a:lnL>
                    <a:lnR>
                      <a:noFill/>
                    </a:lnR>
                    <a:lnT>
                      <a:noFill/>
                    </a:lnT>
                    <a:lnB>
                      <a:noFill/>
                    </a:lnB>
                  </a:tcPr>
                </a:tc>
                <a:tc>
                  <a:txBody>
                    <a:bodyPr/>
                    <a:lstStyle/>
                    <a:p>
                      <a:pPr algn="l" fontAlgn="ctr"/>
                      <a:r>
                        <a:rPr lang="en-US" altLang="zh-TW" sz="1000" b="0" i="0" u="none" strike="noStrike">
                          <a:effectLst/>
                          <a:latin typeface="微軟正黑體" panose="020B0604030504040204" pitchFamily="34" charset="-120"/>
                          <a:ea typeface="微軟正黑體" panose="020B0604030504040204" pitchFamily="34" charset="-120"/>
                        </a:rPr>
                        <a:t>55,948 </a:t>
                      </a:r>
                    </a:p>
                  </a:txBody>
                  <a:tcPr marL="7685" marR="7685" marT="7685" marB="0" anchor="ctr">
                    <a:lnL>
                      <a:noFill/>
                    </a:lnL>
                    <a:lnR w="12700" cap="flat" cmpd="sng" algn="ctr">
                      <a:solidFill>
                        <a:srgbClr val="333333"/>
                      </a:solidFill>
                      <a:prstDash val="dash"/>
                      <a:round/>
                      <a:headEnd type="none" w="med" len="med"/>
                      <a:tailEnd type="none" w="med" len="med"/>
                    </a:lnR>
                    <a:lnT>
                      <a:noFill/>
                    </a:lnT>
                    <a:lnB>
                      <a:noFill/>
                    </a:lnB>
                  </a:tcPr>
                </a:tc>
                <a:tc>
                  <a:txBody>
                    <a:bodyPr/>
                    <a:lstStyle/>
                    <a:p>
                      <a:pPr algn="r" fontAlgn="ctr"/>
                      <a:r>
                        <a:rPr lang="en-US" altLang="zh-TW" sz="1100" b="1" i="0" u="none" strike="noStrike">
                          <a:solidFill>
                            <a:srgbClr val="FF0000"/>
                          </a:solidFill>
                          <a:effectLst/>
                          <a:latin typeface="微軟正黑體" panose="020B0604030504040204" pitchFamily="34" charset="-120"/>
                          <a:ea typeface="微軟正黑體" panose="020B0604030504040204" pitchFamily="34" charset="-120"/>
                        </a:rPr>
                        <a:t>7%</a:t>
                      </a:r>
                    </a:p>
                  </a:txBody>
                  <a:tcPr marL="7685" marR="7685" marT="7685" marB="0" anchor="ctr">
                    <a:lnL w="12700" cap="flat" cmpd="sng" algn="ctr">
                      <a:solidFill>
                        <a:srgbClr val="333333"/>
                      </a:solidFill>
                      <a:prstDash val="dash"/>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100" b="1" i="0" u="none" strike="noStrike">
                          <a:solidFill>
                            <a:srgbClr val="000000"/>
                          </a:solidFill>
                          <a:effectLst/>
                          <a:latin typeface="微軟正黑體" panose="020B0604030504040204" pitchFamily="34" charset="-120"/>
                          <a:ea typeface="微軟正黑體" panose="020B0604030504040204" pitchFamily="34" charset="-120"/>
                        </a:rPr>
                        <a:t>4,227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100" b="1" i="0" u="none" strike="noStrike">
                          <a:effectLst/>
                          <a:latin typeface="微軟正黑體" panose="020B0604030504040204" pitchFamily="34" charset="-120"/>
                          <a:ea typeface="微軟正黑體" panose="020B0604030504040204" pitchFamily="34" charset="-120"/>
                        </a:rPr>
                        <a:t>4,227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100" b="1" i="0" u="none" strike="noStrike">
                          <a:solidFill>
                            <a:srgbClr val="0000FF"/>
                          </a:solidFill>
                          <a:effectLst/>
                          <a:latin typeface="微軟正黑體" panose="020B0604030504040204" pitchFamily="34" charset="-120"/>
                          <a:ea typeface="微軟正黑體" panose="020B0604030504040204" pitchFamily="34" charset="-120"/>
                        </a:rPr>
                        <a:t>4,227 </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ctr" fontAlgn="ctr"/>
                      <a:r>
                        <a:rPr lang="zh-TW" altLang="en-US" sz="1100" b="1" i="0" u="none" strike="noStrike">
                          <a:solidFill>
                            <a:srgbClr val="000000"/>
                          </a:solidFill>
                          <a:effectLst/>
                          <a:latin typeface="微軟正黑體" panose="020B0604030504040204" pitchFamily="34" charset="-120"/>
                          <a:ea typeface="微軟正黑體" panose="020B0604030504040204" pitchFamily="34" charset="-120"/>
                        </a:rPr>
                        <a:t>本年度已簽約</a:t>
                      </a:r>
                    </a:p>
                  </a:txBody>
                  <a:tcPr marL="7685" marR="7685" marT="7685" marB="0" anchor="ctr">
                    <a:lnL w="6350" cap="flat" cmpd="sng" algn="ctr">
                      <a:solidFill>
                        <a:srgbClr val="000000"/>
                      </a:solidFill>
                      <a:prstDash val="solid"/>
                      <a:round/>
                      <a:headEnd type="none" w="med" len="med"/>
                      <a:tailEnd type="none" w="med" len="med"/>
                    </a:lnL>
                    <a:lnR>
                      <a:noFill/>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100" b="1" i="0" u="none" strike="noStrike">
                          <a:solidFill>
                            <a:srgbClr val="0000FF"/>
                          </a:solidFill>
                          <a:effectLst/>
                          <a:latin typeface="微軟正黑體" panose="020B0604030504040204" pitchFamily="34" charset="-120"/>
                          <a:ea typeface="微軟正黑體" panose="020B0604030504040204" pitchFamily="34" charset="-120"/>
                        </a:rPr>
                        <a:t>2,930 </a:t>
                      </a:r>
                    </a:p>
                  </a:txBody>
                  <a:tcPr marL="7685" marR="7685" marT="7685" marB="0" anchor="ctr">
                    <a:lnL>
                      <a:noFill/>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99CCFF"/>
                    </a:solidFill>
                  </a:tcPr>
                </a:tc>
                <a:tc>
                  <a:txBody>
                    <a:bodyPr/>
                    <a:lstStyle/>
                    <a:p>
                      <a:pPr algn="r" fontAlgn="ctr"/>
                      <a:r>
                        <a:rPr lang="en-US" altLang="zh-TW" sz="1100" b="1" i="0" u="none" strike="noStrike">
                          <a:effectLst/>
                          <a:latin typeface="微軟正黑體" panose="020B0604030504040204" pitchFamily="34" charset="-120"/>
                          <a:ea typeface="微軟正黑體" panose="020B0604030504040204" pitchFamily="34" charset="-120"/>
                        </a:rPr>
                        <a:t>2,930 </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100" b="1" i="0" u="none" strike="noStrike">
                          <a:solidFill>
                            <a:srgbClr val="000000"/>
                          </a:solidFill>
                          <a:effectLst/>
                          <a:latin typeface="微軟正黑體" panose="020B0604030504040204" pitchFamily="34" charset="-120"/>
                          <a:ea typeface="微軟正黑體" panose="020B0604030504040204" pitchFamily="34" charset="-120"/>
                        </a:rPr>
                        <a:t>19,606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100" b="1" i="0" u="none" strike="noStrike">
                          <a:solidFill>
                            <a:srgbClr val="FF0000"/>
                          </a:solidFill>
                          <a:effectLst/>
                          <a:latin typeface="微軟正黑體" panose="020B0604030504040204" pitchFamily="34" charset="-120"/>
                          <a:ea typeface="微軟正黑體" panose="020B0604030504040204" pitchFamily="34" charset="-120"/>
                        </a:rPr>
                        <a:t>33%</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333333"/>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zh-TW" altLang="en-US" sz="1000" b="0" i="0" u="none" strike="noStrike">
                          <a:effectLst/>
                          <a:latin typeface="微軟正黑體" panose="020B0604030504040204" pitchFamily="34" charset="-120"/>
                          <a:ea typeface="微軟正黑體" panose="020B0604030504040204" pitchFamily="34" charset="-120"/>
                        </a:rPr>
                        <a:t>缺口</a:t>
                      </a:r>
                    </a:p>
                  </a:txBody>
                  <a:tcPr marL="7685" marR="7685" marT="7685" marB="0" anchor="ctr">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ctr"/>
                      <a:r>
                        <a:rPr lang="en-US" altLang="zh-TW" sz="1000" b="0" i="0" u="none" strike="noStrike">
                          <a:effectLst/>
                          <a:latin typeface="微軟正黑體" panose="020B0604030504040204" pitchFamily="34" charset="-120"/>
                          <a:ea typeface="微軟正黑體" panose="020B0604030504040204" pitchFamily="34" charset="-120"/>
                        </a:rPr>
                        <a:t>40,569 </a:t>
                      </a:r>
                    </a:p>
                  </a:txBody>
                  <a:tcPr marL="7685" marR="7685" marT="7685" marB="0" anchor="ctr">
                    <a:lnL>
                      <a:noFill/>
                    </a:lnL>
                    <a:lnR>
                      <a:noFill/>
                    </a:lnR>
                    <a:lnT>
                      <a:noFill/>
                    </a:lnT>
                    <a:lnB>
                      <a:noFill/>
                    </a:lnB>
                  </a:tcPr>
                </a:tc>
                <a:extLst>
                  <a:ext uri="{0D108BD9-81ED-4DB2-BD59-A6C34878D82A}">
                    <a16:rowId xmlns:a16="http://schemas.microsoft.com/office/drawing/2014/main" val="850039224"/>
                  </a:ext>
                </a:extLst>
              </a:tr>
              <a:tr h="321933">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7685" marR="7685" marT="7685" marB="0" anchor="b">
                    <a:lnL>
                      <a:noFill/>
                    </a:lnL>
                    <a:lnR>
                      <a:noFill/>
                    </a:lnR>
                    <a:lnT>
                      <a:noFill/>
                    </a:lnT>
                    <a:lnB>
                      <a:noFill/>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7685" marR="7685" marT="7685" marB="0" anchor="b">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ctr"/>
                      <a:r>
                        <a:rPr lang="zh-TW" altLang="en-US" sz="1000" b="0" i="0" u="none" strike="noStrike">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00" b="1" i="0" u="none" strike="noStrike">
                          <a:solidFill>
                            <a:srgbClr val="FFFFFF"/>
                          </a:solidFill>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zh-TW" altLang="en-US" sz="1000" b="1" i="0" u="none" strike="noStrike">
                          <a:solidFill>
                            <a:srgbClr val="FF9900"/>
                          </a:solidFill>
                          <a:effectLst/>
                          <a:latin typeface="微軟正黑體" panose="020B0604030504040204" pitchFamily="34" charset="-120"/>
                          <a:ea typeface="微軟正黑體" panose="020B0604030504040204" pitchFamily="34" charset="-120"/>
                        </a:rPr>
                        <a:t>　</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ctr" fontAlgn="ctr"/>
                      <a:r>
                        <a:rPr lang="en-US" sz="1000" b="1" i="0" u="none" strike="noStrike">
                          <a:effectLst/>
                          <a:latin typeface="微軟正黑體" panose="020B0604030504040204" pitchFamily="34" charset="-120"/>
                          <a:ea typeface="微軟正黑體" panose="020B0604030504040204" pitchFamily="34" charset="-120"/>
                        </a:rPr>
                        <a:t>Backlog</a:t>
                      </a:r>
                    </a:p>
                  </a:txBody>
                  <a:tcPr marL="7685" marR="7685" marT="7685" marB="0" anchor="ctr">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100" b="1" i="0" u="none" strike="noStrike">
                          <a:solidFill>
                            <a:srgbClr val="0000FF"/>
                          </a:solidFill>
                          <a:effectLst/>
                          <a:latin typeface="微軟正黑體" panose="020B0604030504040204" pitchFamily="34" charset="-120"/>
                          <a:ea typeface="微軟正黑體" panose="020B0604030504040204" pitchFamily="34" charset="-120"/>
                        </a:rPr>
                        <a:t>16,676 </a:t>
                      </a:r>
                    </a:p>
                  </a:txBody>
                  <a:tcPr marL="7685" marR="7685" marT="7685" marB="0" anchor="ctr">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00B050"/>
                    </a:solidFill>
                  </a:tcPr>
                </a:tc>
                <a:tc>
                  <a:txBody>
                    <a:bodyPr/>
                    <a:lstStyle/>
                    <a:p>
                      <a:pPr algn="r" fontAlgn="ctr"/>
                      <a:r>
                        <a:rPr lang="en-US" altLang="zh-TW" sz="1100" b="1" i="0" u="none" strike="noStrike">
                          <a:effectLst/>
                          <a:latin typeface="微軟正黑體" panose="020B0604030504040204" pitchFamily="34" charset="-120"/>
                          <a:ea typeface="微軟正黑體" panose="020B0604030504040204" pitchFamily="34" charset="-120"/>
                        </a:rPr>
                        <a:t>16,676 </a:t>
                      </a:r>
                    </a:p>
                  </a:txBody>
                  <a:tcPr marL="7685" marR="7685" marT="7685" marB="0" anchor="ctr">
                    <a:lnL w="6350" cap="flat" cmpd="sng" algn="ctr">
                      <a:solidFill>
                        <a:srgbClr val="000000"/>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100" b="1" i="0" u="none" strike="noStrike">
                          <a:solidFill>
                            <a:srgbClr val="FFFFFF"/>
                          </a:solidFill>
                          <a:effectLst/>
                          <a:latin typeface="微軟正黑體" panose="020B0604030504040204" pitchFamily="34" charset="-120"/>
                          <a:ea typeface="微軟正黑體" panose="020B0604030504040204" pitchFamily="34" charset="-120"/>
                        </a:rPr>
                        <a:t>#VALUE!</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333333"/>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ctr"/>
                      <a:r>
                        <a:rPr lang="en-US" altLang="zh-TW" sz="1100" b="1" i="0" u="none" strike="noStrike">
                          <a:solidFill>
                            <a:srgbClr val="FF0000"/>
                          </a:solidFill>
                          <a:effectLst/>
                          <a:latin typeface="微軟正黑體" panose="020B0604030504040204" pitchFamily="34" charset="-120"/>
                          <a:ea typeface="微軟正黑體" panose="020B0604030504040204" pitchFamily="34" charset="-120"/>
                        </a:rPr>
                        <a:t>28%</a:t>
                      </a:r>
                    </a:p>
                  </a:txBody>
                  <a:tcPr marL="7685" marR="7685" marT="7685" marB="0" anchor="ctr">
                    <a:lnL w="6350" cap="flat" cmpd="sng" algn="ctr">
                      <a:solidFill>
                        <a:srgbClr val="333333"/>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zh-TW" altLang="en-US" sz="1000" b="0" i="0" u="none" strike="noStrike">
                        <a:effectLst/>
                        <a:latin typeface="新細明體" panose="02020500000000000000" pitchFamily="18" charset="-120"/>
                        <a:ea typeface="新細明體" panose="02020500000000000000" pitchFamily="18" charset="-120"/>
                      </a:endParaRPr>
                    </a:p>
                  </a:txBody>
                  <a:tcPr marL="7685" marR="7685" marT="7685"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zh-TW" altLang="en-US" sz="1000" b="0" i="0" u="none" strike="noStrike" dirty="0">
                        <a:effectLst/>
                        <a:latin typeface="新細明體" panose="02020500000000000000" pitchFamily="18" charset="-120"/>
                        <a:ea typeface="新細明體" panose="02020500000000000000" pitchFamily="18" charset="-120"/>
                      </a:endParaRPr>
                    </a:p>
                  </a:txBody>
                  <a:tcPr marL="7685" marR="7685" marT="7685" marB="0" anchor="b">
                    <a:lnL>
                      <a:noFill/>
                    </a:lnL>
                    <a:lnR>
                      <a:noFill/>
                    </a:lnR>
                    <a:lnT>
                      <a:noFill/>
                    </a:lnT>
                    <a:lnB>
                      <a:noFill/>
                    </a:lnB>
                  </a:tcPr>
                </a:tc>
                <a:extLst>
                  <a:ext uri="{0D108BD9-81ED-4DB2-BD59-A6C34878D82A}">
                    <a16:rowId xmlns:a16="http://schemas.microsoft.com/office/drawing/2014/main" val="2715615872"/>
                  </a:ext>
                </a:extLst>
              </a:tr>
            </a:tbl>
          </a:graphicData>
        </a:graphic>
      </p:graphicFrame>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0" name="投影片編號版面配置區 3"/>
          <p:cNvSpPr txBox="1">
            <a:spLocks noGrp="1"/>
          </p:cNvSpPr>
          <p:nvPr>
            <p:ph type="sldNum" sz="quarter" idx="4294967295"/>
          </p:nvPr>
        </p:nvSpPr>
        <p:spPr>
          <a:xfrm>
            <a:off x="12003102" y="6606809"/>
            <a:ext cx="188894" cy="264251"/>
          </a:xfrm>
          <a:prstGeom prst="rect">
            <a:avLst/>
          </a:prstGeom>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a:lstStyle/>
          <a:p>
            <a:fld id="{86CB4B4D-7CA3-9044-876B-883B54F8677D}" type="slidenum">
              <a:t>8</a:t>
            </a:fld>
            <a:endParaRPr/>
          </a:p>
        </p:txBody>
      </p:sp>
      <p:sp>
        <p:nvSpPr>
          <p:cNvPr id="1071" name="標題 1"/>
          <p:cNvSpPr txBox="1">
            <a:spLocks noGrp="1"/>
          </p:cNvSpPr>
          <p:nvPr>
            <p:ph type="title"/>
          </p:nvPr>
        </p:nvSpPr>
        <p:spPr>
          <a:xfrm>
            <a:off x="-2" y="116625"/>
            <a:ext cx="12192007" cy="787947"/>
          </a:xfrm>
          <a:prstGeom prst="rect">
            <a:avLst/>
          </a:prstGeom>
        </p:spPr>
        <p:txBody>
          <a:bodyPr/>
          <a:lstStyle>
            <a:lvl1pPr algn="ctr" defTabSz="777240">
              <a:defRPr b="1">
                <a:solidFill>
                  <a:srgbClr val="000099"/>
                </a:solidFill>
                <a:latin typeface="微軟正黑體"/>
                <a:ea typeface="微軟正黑體"/>
                <a:cs typeface="微軟正黑體"/>
                <a:sym typeface="微軟正黑體"/>
              </a:defRPr>
            </a:lvl1pPr>
          </a:lstStyle>
          <a:p>
            <a:r>
              <a:rPr dirty="0" err="1"/>
              <a:t>政府知服</a:t>
            </a:r>
            <a:endParaRPr dirty="0"/>
          </a:p>
        </p:txBody>
      </p:sp>
      <p:graphicFrame>
        <p:nvGraphicFramePr>
          <p:cNvPr id="1072" name="表格 5"/>
          <p:cNvGraphicFramePr/>
          <p:nvPr>
            <p:extLst>
              <p:ext uri="{D42A27DB-BD31-4B8C-83A1-F6EECF244321}">
                <p14:modId xmlns:p14="http://schemas.microsoft.com/office/powerpoint/2010/main" val="713740383"/>
              </p:ext>
            </p:extLst>
          </p:nvPr>
        </p:nvGraphicFramePr>
        <p:xfrm>
          <a:off x="540423" y="1077088"/>
          <a:ext cx="11111153" cy="4287812"/>
        </p:xfrm>
        <a:graphic>
          <a:graphicData uri="http://schemas.openxmlformats.org/drawingml/2006/table">
            <a:tbl>
              <a:tblPr firstRow="1">
                <a:tableStyleId>{4C3C2611-4C71-4FC5-86AE-919BDF0F9419}</a:tableStyleId>
              </a:tblPr>
              <a:tblGrid>
                <a:gridCol w="1474989">
                  <a:extLst>
                    <a:ext uri="{9D8B030D-6E8A-4147-A177-3AD203B41FA5}">
                      <a16:colId xmlns:a16="http://schemas.microsoft.com/office/drawing/2014/main" val="20000"/>
                    </a:ext>
                  </a:extLst>
                </a:gridCol>
                <a:gridCol w="2341984">
                  <a:extLst>
                    <a:ext uri="{9D8B030D-6E8A-4147-A177-3AD203B41FA5}">
                      <a16:colId xmlns:a16="http://schemas.microsoft.com/office/drawing/2014/main" val="20001"/>
                    </a:ext>
                  </a:extLst>
                </a:gridCol>
                <a:gridCol w="1035698">
                  <a:extLst>
                    <a:ext uri="{9D8B030D-6E8A-4147-A177-3AD203B41FA5}">
                      <a16:colId xmlns:a16="http://schemas.microsoft.com/office/drawing/2014/main" val="20002"/>
                    </a:ext>
                  </a:extLst>
                </a:gridCol>
                <a:gridCol w="1688841">
                  <a:extLst>
                    <a:ext uri="{9D8B030D-6E8A-4147-A177-3AD203B41FA5}">
                      <a16:colId xmlns:a16="http://schemas.microsoft.com/office/drawing/2014/main" val="20003"/>
                    </a:ext>
                  </a:extLst>
                </a:gridCol>
                <a:gridCol w="3269467">
                  <a:extLst>
                    <a:ext uri="{9D8B030D-6E8A-4147-A177-3AD203B41FA5}">
                      <a16:colId xmlns:a16="http://schemas.microsoft.com/office/drawing/2014/main" val="20004"/>
                    </a:ext>
                  </a:extLst>
                </a:gridCol>
                <a:gridCol w="1300174">
                  <a:extLst>
                    <a:ext uri="{9D8B030D-6E8A-4147-A177-3AD203B41FA5}">
                      <a16:colId xmlns:a16="http://schemas.microsoft.com/office/drawing/2014/main" val="20005"/>
                    </a:ext>
                  </a:extLst>
                </a:gridCol>
              </a:tblGrid>
              <a:tr h="583761">
                <a:tc>
                  <a:txBody>
                    <a:bodyPr/>
                    <a:lstStyle/>
                    <a:p>
                      <a:pPr algn="ctr">
                        <a:defRPr sz="1800" b="0"/>
                      </a:pPr>
                      <a:r>
                        <a:rPr sz="2000" b="1" dirty="0" err="1">
                          <a:solidFill>
                            <a:srgbClr val="FFFFFF"/>
                          </a:solidFill>
                          <a:latin typeface="微軟正黑體"/>
                          <a:ea typeface="微軟正黑體"/>
                          <a:cs typeface="微軟正黑體"/>
                          <a:sym typeface="微軟正黑體"/>
                        </a:rPr>
                        <a:t>單位</a:t>
                      </a:r>
                      <a:endParaRPr sz="20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計畫名稱</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dirty="0">
                          <a:solidFill>
                            <a:srgbClr val="FFFFFF"/>
                          </a:solidFill>
                          <a:latin typeface="微軟正黑體"/>
                          <a:ea typeface="微軟正黑體"/>
                          <a:cs typeface="微軟正黑體"/>
                          <a:sym typeface="微軟正黑體"/>
                        </a:rPr>
                        <a:t>總</a:t>
                      </a:r>
                      <a:r>
                        <a:rPr lang="zh-TW" altLang="en-US" sz="2000" b="1" dirty="0">
                          <a:solidFill>
                            <a:srgbClr val="FFFFFF"/>
                          </a:solidFill>
                          <a:latin typeface="微軟正黑體"/>
                          <a:ea typeface="微軟正黑體"/>
                          <a:cs typeface="微軟正黑體"/>
                          <a:sym typeface="微軟正黑體"/>
                        </a:rPr>
                        <a:t>經</a:t>
                      </a:r>
                      <a:r>
                        <a:rPr sz="2000" b="1" dirty="0">
                          <a:solidFill>
                            <a:srgbClr val="FFFFFF"/>
                          </a:solidFill>
                          <a:latin typeface="微軟正黑體"/>
                          <a:ea typeface="微軟正黑體"/>
                          <a:cs typeface="微軟正黑體"/>
                          <a:sym typeface="微軟正黑體"/>
                        </a:rPr>
                        <a:t>費</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dirty="0" err="1">
                          <a:solidFill>
                            <a:srgbClr val="FFFFFF"/>
                          </a:solidFill>
                          <a:latin typeface="微軟正黑體"/>
                          <a:ea typeface="微軟正黑體"/>
                          <a:cs typeface="微軟正黑體"/>
                          <a:sym typeface="微軟正黑體"/>
                        </a:rPr>
                        <a:t>期程</a:t>
                      </a:r>
                      <a:endParaRPr sz="20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dirty="0" err="1">
                          <a:solidFill>
                            <a:srgbClr val="FFFFFF"/>
                          </a:solidFill>
                          <a:latin typeface="微軟正黑體"/>
                          <a:ea typeface="微軟正黑體"/>
                          <a:cs typeface="微軟正黑體"/>
                          <a:sym typeface="微軟正黑體"/>
                        </a:rPr>
                        <a:t>備註</a:t>
                      </a:r>
                      <a:endParaRPr sz="20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負責人</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rgbClr val="0070C0"/>
                    </a:solidFill>
                  </a:tcPr>
                </a:tc>
                <a:extLst>
                  <a:ext uri="{0D108BD9-81ED-4DB2-BD59-A6C34878D82A}">
                    <a16:rowId xmlns:a16="http://schemas.microsoft.com/office/drawing/2014/main" val="10000"/>
                  </a:ext>
                </a:extLst>
              </a:tr>
              <a:tr h="9012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文化部藝發司</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科技藝術輔導＆藝術家進駐工研院</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defRPr sz="1800"/>
                      </a:pPr>
                      <a:r>
                        <a:rPr lang="en-US" sz="1600" dirty="0">
                          <a:latin typeface="微軟正黑體" panose="020B0604030504040204" pitchFamily="34" charset="-120"/>
                          <a:ea typeface="微軟正黑體" panose="020B0604030504040204" pitchFamily="34" charset="-120"/>
                          <a:cs typeface="微軟正黑體"/>
                          <a:sym typeface="微軟正黑體"/>
                        </a:rPr>
                        <a:t>950</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lang="en-US" altLang="zh-TW" sz="1600" b="0" dirty="0">
                          <a:latin typeface="微軟正黑體" panose="020B0604030504040204" pitchFamily="34" charset="-120"/>
                          <a:ea typeface="微軟正黑體" panose="020B0604030504040204" pitchFamily="34" charset="-120"/>
                          <a:cs typeface="微軟正黑體"/>
                          <a:sym typeface="微軟正黑體"/>
                        </a:rPr>
                        <a:t>202501-202611</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algn="l">
                        <a:defRPr sz="1800"/>
                      </a:pPr>
                      <a:r>
                        <a:rPr sz="1600" dirty="0" err="1">
                          <a:latin typeface="微軟正黑體" panose="020B0604030504040204" pitchFamily="34" charset="-120"/>
                          <a:ea typeface="微軟正黑體" panose="020B0604030504040204" pitchFamily="34" charset="-120"/>
                          <a:cs typeface="微軟正黑體"/>
                          <a:sym typeface="微軟正黑體"/>
                        </a:rPr>
                        <a:t>已簽約</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a:ea typeface="微軟正黑體"/>
                          <a:cs typeface="微軟正黑體"/>
                          <a:sym typeface="微軟正黑體"/>
                        </a:rPr>
                        <a:t>香蘭</a:t>
                      </a: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1"/>
                  </a:ext>
                </a:extLst>
              </a:tr>
              <a:tr h="9342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故宮</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故宮大阪世博</a:t>
                      </a:r>
                      <a:r>
                        <a:rPr lang="en-US" altLang="zh-TW" sz="1600" dirty="0">
                          <a:latin typeface="微軟正黑體" panose="020B0604030504040204" pitchFamily="34" charset="-120"/>
                          <a:ea typeface="微軟正黑體" panose="020B0604030504040204" pitchFamily="34" charset="-120"/>
                        </a:rPr>
                        <a:t>GAI</a:t>
                      </a:r>
                      <a:r>
                        <a:rPr lang="zh-TW" altLang="en-US" sz="1600" dirty="0">
                          <a:latin typeface="微軟正黑體" panose="020B0604030504040204" pitchFamily="34" charset="-120"/>
                          <a:ea typeface="微軟正黑體" panose="020B0604030504040204" pitchFamily="34" charset="-120"/>
                        </a:rPr>
                        <a:t>多模態影音設計整合與</a:t>
                      </a:r>
                      <a:r>
                        <a:rPr lang="en-US" altLang="zh-TW" sz="1600" dirty="0">
                          <a:latin typeface="微軟正黑體" panose="020B0604030504040204" pitchFamily="34" charset="-120"/>
                          <a:ea typeface="微軟正黑體" panose="020B0604030504040204" pitchFamily="34" charset="-120"/>
                        </a:rPr>
                        <a:t>XR</a:t>
                      </a:r>
                      <a:r>
                        <a:rPr lang="zh-TW" altLang="en-US" sz="1600" dirty="0">
                          <a:latin typeface="微軟正黑體" panose="020B0604030504040204" pitchFamily="34" charset="-120"/>
                          <a:ea typeface="微軟正黑體" panose="020B0604030504040204" pitchFamily="34" charset="-120"/>
                        </a:rPr>
                        <a:t>互動展演系統建置</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defRPr sz="1800"/>
                      </a:pPr>
                      <a:r>
                        <a:rPr lang="en-US" sz="1600" dirty="0">
                          <a:latin typeface="微軟正黑體" panose="020B0604030504040204" pitchFamily="34" charset="-120"/>
                          <a:ea typeface="微軟正黑體" panose="020B0604030504040204" pitchFamily="34" charset="-120"/>
                          <a:cs typeface="微軟正黑體"/>
                          <a:sym typeface="微軟正黑體"/>
                        </a:rPr>
                        <a:t>89</a:t>
                      </a:r>
                      <a:r>
                        <a:rPr sz="1600" dirty="0">
                          <a:latin typeface="微軟正黑體" panose="020B0604030504040204" pitchFamily="34" charset="-120"/>
                          <a:ea typeface="微軟正黑體" panose="020B0604030504040204" pitchFamily="34" charset="-120"/>
                          <a:cs typeface="微軟正黑體"/>
                          <a:sym typeface="微軟正黑體"/>
                        </a:rPr>
                        <a:t>0</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lang="en-US" altLang="zh-TW" sz="1600" b="0" dirty="0">
                          <a:latin typeface="微軟正黑體" panose="020B0604030504040204" pitchFamily="34" charset="-120"/>
                          <a:ea typeface="微軟正黑體" panose="020B0604030504040204" pitchFamily="34" charset="-120"/>
                          <a:cs typeface="微軟正黑體"/>
                          <a:sym typeface="微軟正黑體"/>
                        </a:rPr>
                        <a:t>202410-202512</a:t>
                      </a: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l">
                        <a:defRPr sz="1800"/>
                      </a:pPr>
                      <a:r>
                        <a:rPr sz="1600" dirty="0" err="1">
                          <a:latin typeface="微軟正黑體" panose="020B0604030504040204" pitchFamily="34" charset="-120"/>
                          <a:ea typeface="微軟正黑體" panose="020B0604030504040204" pitchFamily="34" charset="-120"/>
                          <a:cs typeface="微軟正黑體"/>
                          <a:sym typeface="微軟正黑體"/>
                        </a:rPr>
                        <a:t>已簽約</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ctr">
                        <a:defRPr sz="1400">
                          <a:latin typeface="微軟正黑體"/>
                          <a:ea typeface="微軟正黑體"/>
                          <a:cs typeface="微軟正黑體"/>
                          <a:sym typeface="微軟正黑體"/>
                        </a:defRPr>
                      </a:pPr>
                      <a:r>
                        <a:rPr lang="zh-TW" altLang="en-US" sz="1600" dirty="0"/>
                        <a:t>香蘭</a:t>
                      </a:r>
                    </a:p>
                  </a:txBody>
                  <a:tcPr marL="0" marR="0" marT="0" marB="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10002"/>
                  </a:ext>
                </a:extLst>
              </a:tr>
              <a:tr h="9342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國美館</a:t>
                      </a:r>
                    </a:p>
                  </a:txBody>
                  <a:tcPr marL="36000" marR="36000" marT="36000" marB="36000" anchor="ctr" horzOverflow="overflow">
                    <a:lnL w="12700">
                      <a:solidFill>
                        <a:srgbClr val="0070C0"/>
                      </a:solidFill>
                    </a:lnL>
                    <a:lnR w="12700" cap="flat" cmpd="sng" algn="ctr">
                      <a:solidFill>
                        <a:srgbClr val="0070C0"/>
                      </a:solidFill>
                      <a:prstDash val="solid"/>
                      <a:round/>
                      <a:headEnd type="none" w="med" len="med"/>
                      <a:tailEnd type="none" w="med" len="med"/>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藏品權利盤點系統</a:t>
                      </a: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defRPr sz="1800"/>
                      </a:pPr>
                      <a:r>
                        <a:rPr lang="en-US" sz="1600" dirty="0">
                          <a:latin typeface="微軟正黑體" panose="020B0604030504040204" pitchFamily="34" charset="-120"/>
                          <a:ea typeface="微軟正黑體" panose="020B0604030504040204" pitchFamily="34" charset="-120"/>
                          <a:cs typeface="微軟正黑體"/>
                          <a:sym typeface="微軟正黑體"/>
                        </a:rPr>
                        <a:t>140</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lang="en-US" altLang="zh-TW" sz="1600" b="0" dirty="0">
                          <a:latin typeface="微軟正黑體" panose="020B0604030504040204" pitchFamily="34" charset="-120"/>
                          <a:ea typeface="微軟正黑體" panose="020B0604030504040204" pitchFamily="34" charset="-120"/>
                          <a:cs typeface="微軟正黑體"/>
                          <a:sym typeface="微軟正黑體"/>
                        </a:rPr>
                        <a:t>202505-202512</a:t>
                      </a: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l">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洽談中</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tc>
                  <a:txBody>
                    <a:bodyPr/>
                    <a:lstStyle/>
                    <a:p>
                      <a:pPr algn="ctr">
                        <a:defRPr sz="1400">
                          <a:latin typeface="微軟正黑體"/>
                          <a:ea typeface="微軟正黑體"/>
                          <a:cs typeface="微軟正黑體"/>
                          <a:sym typeface="微軟正黑體"/>
                        </a:defRPr>
                      </a:pPr>
                      <a:r>
                        <a:rPr lang="zh-TW" altLang="en-US" sz="1600" dirty="0"/>
                        <a:t>泰維</a:t>
                      </a:r>
                    </a:p>
                  </a:txBody>
                  <a:tcPr marL="0" marR="0" marT="0" marB="0" anchor="ctr" horzOverflow="overflow">
                    <a:lnL w="12700" cap="flat" cmpd="sng" algn="ctr">
                      <a:solidFill>
                        <a:srgbClr val="0070C0"/>
                      </a:solidFill>
                      <a:prstDash val="solid"/>
                      <a:round/>
                      <a:headEnd type="none" w="med" len="med"/>
                      <a:tailEnd type="none" w="med" len="med"/>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chemeClr val="accent1">
                        <a:alpha val="20000"/>
                      </a:schemeClr>
                    </a:solidFill>
                  </a:tcPr>
                </a:tc>
                <a:extLst>
                  <a:ext uri="{0D108BD9-81ED-4DB2-BD59-A6C34878D82A}">
                    <a16:rowId xmlns:a16="http://schemas.microsoft.com/office/drawing/2014/main" val="1335278312"/>
                  </a:ext>
                </a:extLst>
              </a:tr>
              <a:tr h="93425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rPr>
                        <a:t>文化部藝發司</a:t>
                      </a:r>
                    </a:p>
                  </a:txBody>
                  <a:tcPr marL="36000" marR="36000" marT="36000" marB="36000" anchor="ctr" horzOverflow="overflow">
                    <a:lnL w="12700">
                      <a:solidFill>
                        <a:srgbClr val="0070C0"/>
                      </a:solidFill>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dirty="0"/>
                        <a:t>北中南科學園區聯合展演</a:t>
                      </a: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a:defRPr sz="1800"/>
                      </a:pPr>
                      <a:r>
                        <a:rPr lang="en-US" sz="1600" dirty="0">
                          <a:latin typeface="微軟正黑體" panose="020B0604030504040204" pitchFamily="34" charset="-120"/>
                          <a:ea typeface="微軟正黑體" panose="020B0604030504040204" pitchFamily="34" charset="-120"/>
                          <a:cs typeface="微軟正黑體"/>
                          <a:sym typeface="微軟正黑體"/>
                        </a:rPr>
                        <a:t>1,200</a:t>
                      </a:r>
                      <a:endParaRPr sz="1600" dirty="0">
                        <a:latin typeface="微軟正黑體" panose="020B0604030504040204" pitchFamily="34" charset="-120"/>
                        <a:ea typeface="微軟正黑體" panose="020B0604030504040204" pitchFamily="34" charset="-120"/>
                        <a:cs typeface="微軟正黑體"/>
                        <a:sym typeface="微軟正黑體"/>
                      </a:endParaRPr>
                    </a:p>
                  </a:txBody>
                  <a:tcPr marL="36000" marR="36000" marT="36000" marB="3600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lang="en-US" altLang="zh-TW" sz="1600" b="0" dirty="0">
                          <a:latin typeface="微軟正黑體" panose="020B0604030504040204" pitchFamily="34" charset="-120"/>
                          <a:ea typeface="微軟正黑體" panose="020B0604030504040204" pitchFamily="34" charset="-120"/>
                          <a:cs typeface="微軟正黑體"/>
                          <a:sym typeface="微軟正黑體"/>
                        </a:rPr>
                        <a:t>202506-202512</a:t>
                      </a: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dirty="0">
                          <a:latin typeface="微軟正黑體" panose="020B0604030504040204" pitchFamily="34" charset="-120"/>
                          <a:ea typeface="微軟正黑體" panose="020B0604030504040204" pitchFamily="34" charset="-120"/>
                          <a:cs typeface="微軟正黑體"/>
                          <a:sym typeface="微軟正黑體"/>
                        </a:rPr>
                        <a:t>洽談中</a:t>
                      </a:r>
                    </a:p>
                  </a:txBody>
                  <a:tcPr marL="45720" marR="45720" anchor="ctr" horzOverflow="overflow">
                    <a:lnL w="12700" cap="flat" cmpd="sng" algn="ctr">
                      <a:solidFill>
                        <a:srgbClr val="0070C0"/>
                      </a:solidFill>
                      <a:prstDash val="solid"/>
                      <a:round/>
                      <a:headEnd type="none" w="med" len="med"/>
                      <a:tailEnd type="none" w="med" len="med"/>
                    </a:lnL>
                    <a:lnR w="12700" cap="flat" cmpd="sng" algn="ctr">
                      <a:solidFill>
                        <a:srgbClr val="0070C0"/>
                      </a:solidFill>
                      <a:prstDash val="solid"/>
                      <a:round/>
                      <a:headEnd type="none" w="med" len="med"/>
                      <a:tailEnd type="none" w="med" len="med"/>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400">
                          <a:latin typeface="微軟正黑體"/>
                          <a:ea typeface="微軟正黑體"/>
                          <a:cs typeface="微軟正黑體"/>
                          <a:sym typeface="微軟正黑體"/>
                        </a:defRPr>
                      </a:pPr>
                      <a:r>
                        <a:rPr lang="zh-TW" altLang="en-US" sz="1600" dirty="0">
                          <a:latin typeface="微軟正黑體"/>
                          <a:ea typeface="微軟正黑體"/>
                          <a:cs typeface="微軟正黑體"/>
                          <a:sym typeface="微軟正黑體"/>
                        </a:rPr>
                        <a:t>香蘭</a:t>
                      </a:r>
                    </a:p>
                  </a:txBody>
                  <a:tcPr marL="0" marR="0" marT="0" marB="0" anchor="ctr" horzOverflow="overflow">
                    <a:lnL w="12700" cap="flat" cmpd="sng" algn="ctr">
                      <a:solidFill>
                        <a:srgbClr val="0070C0"/>
                      </a:solidFill>
                      <a:prstDash val="solid"/>
                      <a:round/>
                      <a:headEnd type="none" w="med" len="med"/>
                      <a:tailEnd type="none" w="med" len="med"/>
                    </a:lnL>
                    <a:lnR w="12700">
                      <a:solidFill>
                        <a:srgbClr val="0070C0"/>
                      </a:solidFill>
                    </a:lnR>
                    <a:lnT w="12700" cap="flat" cmpd="sng" algn="ctr">
                      <a:solidFill>
                        <a:srgbClr val="0070C0"/>
                      </a:solidFill>
                      <a:prstDash val="solid"/>
                      <a:round/>
                      <a:headEnd type="none" w="med" len="med"/>
                      <a:tailEnd type="none" w="med" len="med"/>
                    </a:lnT>
                    <a:lnB w="12700">
                      <a:solidFill>
                        <a:srgbClr val="0070C0"/>
                      </a:solidFill>
                    </a:lnB>
                    <a:solidFill>
                      <a:schemeClr val="accent1">
                        <a:alpha val="20000"/>
                      </a:schemeClr>
                    </a:solidFill>
                  </a:tcPr>
                </a:tc>
                <a:extLst>
                  <a:ext uri="{0D108BD9-81ED-4DB2-BD59-A6C34878D82A}">
                    <a16:rowId xmlns:a16="http://schemas.microsoft.com/office/drawing/2014/main" val="2321803794"/>
                  </a:ext>
                </a:extLst>
              </a:tr>
            </a:tbl>
          </a:graphicData>
        </a:graphic>
      </p:graphicFrame>
      <p:sp>
        <p:nvSpPr>
          <p:cNvPr id="6" name="文字方塊 5">
            <a:extLst>
              <a:ext uri="{FF2B5EF4-FFF2-40B4-BE49-F238E27FC236}">
                <a16:creationId xmlns:a16="http://schemas.microsoft.com/office/drawing/2014/main" id="{4EE2EFAD-C38F-4EB0-BBA0-EF6AD0F9CF86}"/>
              </a:ext>
            </a:extLst>
          </p:cNvPr>
          <p:cNvSpPr txBox="1"/>
          <p:nvPr/>
        </p:nvSpPr>
        <p:spPr>
          <a:xfrm>
            <a:off x="3461787" y="668074"/>
            <a:ext cx="5268426"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defRPr b="1">
                <a:latin typeface="微軟正黑體"/>
                <a:ea typeface="微軟正黑體"/>
                <a:cs typeface="微軟正黑體"/>
                <a:sym typeface="微軟正黑體"/>
              </a:defRPr>
            </a:pPr>
            <a:r>
              <a:rPr lang="zh-TW" altLang="en-US" dirty="0"/>
              <a:t>目標：</a:t>
            </a:r>
            <a:r>
              <a:rPr lang="en-US" altLang="zh-TW" dirty="0"/>
              <a:t>15,460</a:t>
            </a:r>
            <a:r>
              <a:rPr lang="zh-TW" altLang="en-US" dirty="0"/>
              <a:t> </a:t>
            </a:r>
            <a:r>
              <a:rPr lang="en-US" altLang="zh-TW" dirty="0"/>
              <a:t>/</a:t>
            </a:r>
            <a:r>
              <a:rPr lang="zh-TW" altLang="en-US" dirty="0"/>
              <a:t> </a:t>
            </a:r>
            <a:r>
              <a:rPr dirty="0"/>
              <a:t>簽約：</a:t>
            </a:r>
            <a:r>
              <a:rPr lang="en-US" dirty="0"/>
              <a:t>1</a:t>
            </a:r>
            <a:r>
              <a:rPr lang="en-US" altLang="zh-TW" dirty="0"/>
              <a:t>,938</a:t>
            </a:r>
            <a:r>
              <a:rPr lang="zh-TW" altLang="en-US" dirty="0"/>
              <a:t> </a:t>
            </a:r>
            <a:r>
              <a:rPr dirty="0"/>
              <a:t>/</a:t>
            </a:r>
            <a:r>
              <a:rPr lang="en-US" dirty="0"/>
              <a:t> </a:t>
            </a:r>
            <a:r>
              <a:rPr dirty="0" err="1"/>
              <a:t>努力與洽談</a:t>
            </a:r>
            <a:r>
              <a:rPr lang="zh-TW" altLang="en-US" dirty="0"/>
              <a:t>：</a:t>
            </a:r>
            <a:r>
              <a:rPr lang="en-US" altLang="zh-TW" dirty="0"/>
              <a:t>1</a:t>
            </a:r>
            <a:r>
              <a:rPr lang="en-US" dirty="0"/>
              <a:t>,340</a:t>
            </a:r>
            <a:endParaRPr dirty="0"/>
          </a:p>
        </p:txBody>
      </p:sp>
      <p:sp>
        <p:nvSpPr>
          <p:cNvPr id="7" name="文字方塊 6">
            <a:extLst>
              <a:ext uri="{FF2B5EF4-FFF2-40B4-BE49-F238E27FC236}">
                <a16:creationId xmlns:a16="http://schemas.microsoft.com/office/drawing/2014/main" id="{9DA7813D-3589-433E-8FF7-54E19889ADF7}"/>
              </a:ext>
            </a:extLst>
          </p:cNvPr>
          <p:cNvSpPr txBox="1"/>
          <p:nvPr/>
        </p:nvSpPr>
        <p:spPr>
          <a:xfrm>
            <a:off x="10405085" y="668074"/>
            <a:ext cx="1246491"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defRPr b="1">
                <a:latin typeface="微軟正黑體"/>
                <a:ea typeface="微軟正黑體"/>
                <a:cs typeface="微軟正黑體"/>
                <a:sym typeface="微軟正黑體"/>
              </a:defRPr>
            </a:pPr>
            <a:r>
              <a:rPr lang="zh-TW" altLang="en-US" dirty="0"/>
              <a:t>單位：萬元</a:t>
            </a:r>
            <a:endParaRPr dirty="0"/>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0" name="投影片編號版面配置區 3"/>
          <p:cNvSpPr txBox="1">
            <a:spLocks noGrp="1"/>
          </p:cNvSpPr>
          <p:nvPr>
            <p:ph type="sldNum" sz="quarter" idx="4294967295"/>
          </p:nvPr>
        </p:nvSpPr>
        <p:spPr>
          <a:xfrm>
            <a:off x="12003102" y="6606809"/>
            <a:ext cx="188894" cy="264251"/>
          </a:xfrm>
          <a:prstGeom prst="rect">
            <a:avLst/>
          </a:prstGeom>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a:lstStyle/>
          <a:p>
            <a:fld id="{86CB4B4D-7CA3-9044-876B-883B54F8677D}" type="slidenum">
              <a:t>9</a:t>
            </a:fld>
            <a:endParaRPr/>
          </a:p>
        </p:txBody>
      </p:sp>
      <p:sp>
        <p:nvSpPr>
          <p:cNvPr id="1071" name="標題 1"/>
          <p:cNvSpPr txBox="1">
            <a:spLocks noGrp="1"/>
          </p:cNvSpPr>
          <p:nvPr>
            <p:ph type="title"/>
          </p:nvPr>
        </p:nvSpPr>
        <p:spPr>
          <a:xfrm>
            <a:off x="-2" y="116625"/>
            <a:ext cx="12192007" cy="787947"/>
          </a:xfrm>
          <a:prstGeom prst="rect">
            <a:avLst/>
          </a:prstGeom>
        </p:spPr>
        <p:txBody>
          <a:bodyPr/>
          <a:lstStyle>
            <a:lvl1pPr algn="ctr" defTabSz="777240">
              <a:defRPr b="1">
                <a:solidFill>
                  <a:srgbClr val="000099"/>
                </a:solidFill>
                <a:latin typeface="微軟正黑體"/>
                <a:ea typeface="微軟正黑體"/>
                <a:cs typeface="微軟正黑體"/>
                <a:sym typeface="微軟正黑體"/>
              </a:defRPr>
            </a:lvl1pPr>
          </a:lstStyle>
          <a:p>
            <a:r>
              <a:rPr dirty="0" err="1"/>
              <a:t>政府知服</a:t>
            </a:r>
            <a:endParaRPr dirty="0"/>
          </a:p>
        </p:txBody>
      </p:sp>
      <p:graphicFrame>
        <p:nvGraphicFramePr>
          <p:cNvPr id="1072" name="表格 5"/>
          <p:cNvGraphicFramePr/>
          <p:nvPr>
            <p:extLst>
              <p:ext uri="{D42A27DB-BD31-4B8C-83A1-F6EECF244321}">
                <p14:modId xmlns:p14="http://schemas.microsoft.com/office/powerpoint/2010/main" val="3329996030"/>
              </p:ext>
            </p:extLst>
          </p:nvPr>
        </p:nvGraphicFramePr>
        <p:xfrm>
          <a:off x="540423" y="1077088"/>
          <a:ext cx="11111153" cy="1485059"/>
        </p:xfrm>
        <a:graphic>
          <a:graphicData uri="http://schemas.openxmlformats.org/drawingml/2006/table">
            <a:tbl>
              <a:tblPr firstRow="1">
                <a:tableStyleId>{4C3C2611-4C71-4FC5-86AE-919BDF0F9419}</a:tableStyleId>
              </a:tblPr>
              <a:tblGrid>
                <a:gridCol w="1474989">
                  <a:extLst>
                    <a:ext uri="{9D8B030D-6E8A-4147-A177-3AD203B41FA5}">
                      <a16:colId xmlns:a16="http://schemas.microsoft.com/office/drawing/2014/main" val="20000"/>
                    </a:ext>
                  </a:extLst>
                </a:gridCol>
                <a:gridCol w="2341984">
                  <a:extLst>
                    <a:ext uri="{9D8B030D-6E8A-4147-A177-3AD203B41FA5}">
                      <a16:colId xmlns:a16="http://schemas.microsoft.com/office/drawing/2014/main" val="20001"/>
                    </a:ext>
                  </a:extLst>
                </a:gridCol>
                <a:gridCol w="1035698">
                  <a:extLst>
                    <a:ext uri="{9D8B030D-6E8A-4147-A177-3AD203B41FA5}">
                      <a16:colId xmlns:a16="http://schemas.microsoft.com/office/drawing/2014/main" val="20002"/>
                    </a:ext>
                  </a:extLst>
                </a:gridCol>
                <a:gridCol w="1688841">
                  <a:extLst>
                    <a:ext uri="{9D8B030D-6E8A-4147-A177-3AD203B41FA5}">
                      <a16:colId xmlns:a16="http://schemas.microsoft.com/office/drawing/2014/main" val="20003"/>
                    </a:ext>
                  </a:extLst>
                </a:gridCol>
                <a:gridCol w="3269467">
                  <a:extLst>
                    <a:ext uri="{9D8B030D-6E8A-4147-A177-3AD203B41FA5}">
                      <a16:colId xmlns:a16="http://schemas.microsoft.com/office/drawing/2014/main" val="20004"/>
                    </a:ext>
                  </a:extLst>
                </a:gridCol>
                <a:gridCol w="1300174">
                  <a:extLst>
                    <a:ext uri="{9D8B030D-6E8A-4147-A177-3AD203B41FA5}">
                      <a16:colId xmlns:a16="http://schemas.microsoft.com/office/drawing/2014/main" val="20005"/>
                    </a:ext>
                  </a:extLst>
                </a:gridCol>
              </a:tblGrid>
              <a:tr h="583761">
                <a:tc>
                  <a:txBody>
                    <a:bodyPr/>
                    <a:lstStyle/>
                    <a:p>
                      <a:pPr algn="ctr">
                        <a:defRPr sz="1800" b="0"/>
                      </a:pPr>
                      <a:r>
                        <a:rPr sz="2000" b="1" dirty="0" err="1">
                          <a:solidFill>
                            <a:srgbClr val="FFFFFF"/>
                          </a:solidFill>
                          <a:latin typeface="微軟正黑體"/>
                          <a:ea typeface="微軟正黑體"/>
                          <a:cs typeface="微軟正黑體"/>
                          <a:sym typeface="微軟正黑體"/>
                        </a:rPr>
                        <a:t>單位</a:t>
                      </a:r>
                      <a:endParaRPr sz="20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計畫名稱</a:t>
                      </a: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rgbClr val="0070C0"/>
                    </a:solidFill>
                  </a:tcPr>
                </a:tc>
                <a:tc>
                  <a:txBody>
                    <a:bodyPr/>
                    <a:lstStyle/>
                    <a:p>
                      <a:pPr algn="ctr">
                        <a:defRPr sz="1800" b="0"/>
                      </a:pPr>
                      <a:r>
                        <a:rPr sz="2000" b="1" dirty="0">
                          <a:solidFill>
                            <a:srgbClr val="FFFFFF"/>
                          </a:solidFill>
                          <a:latin typeface="微軟正黑體"/>
                          <a:ea typeface="微軟正黑體"/>
                          <a:cs typeface="微軟正黑體"/>
                          <a:sym typeface="微軟正黑體"/>
                        </a:rPr>
                        <a:t>總</a:t>
                      </a:r>
                      <a:r>
                        <a:rPr lang="zh-TW" altLang="en-US" sz="2000" b="1" dirty="0">
                          <a:solidFill>
                            <a:srgbClr val="FFFFFF"/>
                          </a:solidFill>
                          <a:latin typeface="微軟正黑體"/>
                          <a:ea typeface="微軟正黑體"/>
                          <a:cs typeface="微軟正黑體"/>
                          <a:sym typeface="微軟正黑體"/>
                        </a:rPr>
                        <a:t>經</a:t>
                      </a:r>
                      <a:r>
                        <a:rPr sz="2000" b="1" dirty="0">
                          <a:solidFill>
                            <a:srgbClr val="FFFFFF"/>
                          </a:solidFill>
                          <a:latin typeface="微軟正黑體"/>
                          <a:ea typeface="微軟正黑體"/>
                          <a:cs typeface="微軟正黑體"/>
                          <a:sym typeface="微軟正黑體"/>
                        </a:rPr>
                        <a:t>費</a:t>
                      </a: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rgbClr val="0070C0"/>
                    </a:solidFill>
                  </a:tcPr>
                </a:tc>
                <a:tc>
                  <a:txBody>
                    <a:bodyPr/>
                    <a:lstStyle/>
                    <a:p>
                      <a:pPr algn="ctr">
                        <a:defRPr sz="1800" b="0"/>
                      </a:pPr>
                      <a:r>
                        <a:rPr sz="2000" b="1" dirty="0" err="1">
                          <a:solidFill>
                            <a:srgbClr val="FFFFFF"/>
                          </a:solidFill>
                          <a:latin typeface="微軟正黑體"/>
                          <a:ea typeface="微軟正黑體"/>
                          <a:cs typeface="微軟正黑體"/>
                          <a:sym typeface="微軟正黑體"/>
                        </a:rPr>
                        <a:t>期程</a:t>
                      </a:r>
                      <a:endParaRPr sz="20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rgbClr val="0070C0"/>
                    </a:solidFill>
                  </a:tcPr>
                </a:tc>
                <a:tc>
                  <a:txBody>
                    <a:bodyPr/>
                    <a:lstStyle/>
                    <a:p>
                      <a:pPr algn="ctr">
                        <a:defRPr sz="1800" b="0"/>
                      </a:pPr>
                      <a:r>
                        <a:rPr sz="2000" b="1" dirty="0" err="1">
                          <a:solidFill>
                            <a:srgbClr val="FFFFFF"/>
                          </a:solidFill>
                          <a:latin typeface="微軟正黑體"/>
                          <a:ea typeface="微軟正黑體"/>
                          <a:cs typeface="微軟正黑體"/>
                          <a:sym typeface="微軟正黑體"/>
                        </a:rPr>
                        <a:t>備註</a:t>
                      </a:r>
                      <a:endParaRPr sz="2000" b="1" dirty="0">
                        <a:solidFill>
                          <a:srgbClr val="FFFFFF"/>
                        </a:solidFill>
                        <a:latin typeface="微軟正黑體"/>
                        <a:ea typeface="微軟正黑體"/>
                        <a:cs typeface="微軟正黑體"/>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rgbClr val="0070C0"/>
                    </a:solidFill>
                  </a:tcPr>
                </a:tc>
                <a:tc>
                  <a:txBody>
                    <a:bodyPr/>
                    <a:lstStyle/>
                    <a:p>
                      <a:pPr algn="ctr">
                        <a:defRPr sz="1800" b="0"/>
                      </a:pPr>
                      <a:r>
                        <a:rPr sz="2000" b="1">
                          <a:solidFill>
                            <a:srgbClr val="FFFFFF"/>
                          </a:solidFill>
                          <a:latin typeface="微軟正黑體"/>
                          <a:ea typeface="微軟正黑體"/>
                          <a:cs typeface="微軟正黑體"/>
                          <a:sym typeface="微軟正黑體"/>
                        </a:rPr>
                        <a:t>負責人</a:t>
                      </a:r>
                    </a:p>
                  </a:txBody>
                  <a:tcPr marL="0" marR="0" marT="0" marB="0" anchor="ctr" horzOverflow="overflow">
                    <a:lnL w="12700">
                      <a:solidFill>
                        <a:srgbClr val="0070C0"/>
                      </a:solidFill>
                    </a:lnL>
                    <a:lnR w="12700">
                      <a:solidFill>
                        <a:srgbClr val="0070C0"/>
                      </a:solidFill>
                    </a:lnR>
                    <a:lnT w="12700">
                      <a:solidFill>
                        <a:srgbClr val="0070C0"/>
                      </a:solidFill>
                    </a:lnT>
                    <a:lnB w="12700" cap="flat" cmpd="sng" algn="ctr">
                      <a:solidFill>
                        <a:srgbClr val="0070C0"/>
                      </a:solidFill>
                      <a:prstDash val="solid"/>
                      <a:round/>
                      <a:headEnd type="none" w="med" len="med"/>
                      <a:tailEnd type="none" w="med" len="med"/>
                    </a:lnB>
                    <a:solidFill>
                      <a:srgbClr val="0070C0"/>
                    </a:solidFill>
                  </a:tcPr>
                </a:tc>
                <a:extLst>
                  <a:ext uri="{0D108BD9-81ED-4DB2-BD59-A6C34878D82A}">
                    <a16:rowId xmlns:a16="http://schemas.microsoft.com/office/drawing/2014/main" val="10000"/>
                  </a:ext>
                </a:extLst>
              </a:tr>
              <a:tr h="9012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農委會</a:t>
                      </a:r>
                      <a:endParaRPr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Arial"/>
                        </a:rPr>
                        <a:t>遊蕩犬智慧管理系統</a:t>
                      </a: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sz="1800"/>
                      </a:pPr>
                      <a:r>
                        <a:rPr lang="en-US" altLang="zh-TW"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540</a:t>
                      </a:r>
                      <a:endParaRPr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endParaRPr>
                    </a:p>
                  </a:txBody>
                  <a:tcPr marL="36000" marR="36000" marT="36000" marB="3600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202</a:t>
                      </a:r>
                      <a:r>
                        <a:rPr 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5</a:t>
                      </a:r>
                      <a:r>
                        <a:rPr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0</a:t>
                      </a:r>
                      <a:r>
                        <a:rPr 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1</a:t>
                      </a:r>
                      <a:r>
                        <a:rPr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-202</a:t>
                      </a:r>
                      <a:r>
                        <a:rPr 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5</a:t>
                      </a:r>
                      <a:r>
                        <a:rPr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12</a:t>
                      </a: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簽約中</a:t>
                      </a:r>
                      <a:r>
                        <a:rPr lang="en-US" altLang="zh-TW"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a:t>
                      </a:r>
                      <a:r>
                        <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第一期經費為</a:t>
                      </a:r>
                      <a:r>
                        <a:rPr lang="en-US" altLang="zh-TW"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98.9</a:t>
                      </a:r>
                      <a:r>
                        <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萬</a:t>
                      </a:r>
                      <a:r>
                        <a:rPr lang="en-US" altLang="zh-TW"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a:t>
                      </a:r>
                      <a:endPar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endParaRPr>
                    </a:p>
                  </a:txBody>
                  <a:tcPr marL="45720" marR="4572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sz="1800"/>
                      </a:pPr>
                      <a:r>
                        <a:rPr lang="zh-TW" altLang="en-US"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rPr>
                        <a:t>宏墩</a:t>
                      </a:r>
                      <a:endParaRPr sz="1600" b="0" i="0" u="none" strike="noStrike" cap="none" spc="0" baseline="0" dirty="0">
                        <a:solidFill>
                          <a:srgbClr val="000000"/>
                        </a:solidFill>
                        <a:uFillTx/>
                        <a:latin typeface="微軟正黑體" panose="020B0604030504040204" pitchFamily="34" charset="-120"/>
                        <a:ea typeface="微軟正黑體" panose="020B0604030504040204" pitchFamily="34" charset="-120"/>
                        <a:cs typeface="+mn-cs"/>
                        <a:sym typeface="微軟正黑體"/>
                      </a:endParaRPr>
                    </a:p>
                  </a:txBody>
                  <a:tcPr marL="0" marR="0" marT="0" marB="0" anchor="ctr" horzOverflow="overflow">
                    <a:lnL w="12700">
                      <a:solidFill>
                        <a:srgbClr val="0070C0"/>
                      </a:solidFill>
                    </a:lnL>
                    <a:lnR w="12700">
                      <a:solidFill>
                        <a:srgbClr val="0070C0"/>
                      </a:solidFill>
                    </a:lnR>
                    <a:lnT w="12700">
                      <a:solidFill>
                        <a:srgbClr val="0070C0"/>
                      </a:solidFill>
                    </a:lnT>
                    <a:lnB w="12700">
                      <a:solidFill>
                        <a:srgbClr val="0070C0"/>
                      </a:solidFill>
                    </a:lnB>
                    <a:solidFill>
                      <a:schemeClr val="accent1">
                        <a:alpha val="20000"/>
                      </a:schemeClr>
                    </a:solidFill>
                  </a:tcPr>
                </a:tc>
                <a:extLst>
                  <a:ext uri="{0D108BD9-81ED-4DB2-BD59-A6C34878D82A}">
                    <a16:rowId xmlns:a16="http://schemas.microsoft.com/office/drawing/2014/main" val="10001"/>
                  </a:ext>
                </a:extLst>
              </a:tr>
            </a:tbl>
          </a:graphicData>
        </a:graphic>
      </p:graphicFrame>
      <p:sp>
        <p:nvSpPr>
          <p:cNvPr id="7" name="文字方塊 6">
            <a:extLst>
              <a:ext uri="{FF2B5EF4-FFF2-40B4-BE49-F238E27FC236}">
                <a16:creationId xmlns:a16="http://schemas.microsoft.com/office/drawing/2014/main" id="{9DA7813D-3589-433E-8FF7-54E19889ADF7}"/>
              </a:ext>
            </a:extLst>
          </p:cNvPr>
          <p:cNvSpPr txBox="1"/>
          <p:nvPr/>
        </p:nvSpPr>
        <p:spPr>
          <a:xfrm>
            <a:off x="10405085" y="668074"/>
            <a:ext cx="1246491" cy="369328"/>
          </a:xfrm>
          <a:prstGeom prst="rect">
            <a:avLst/>
          </a:prstGeom>
          <a:solidFill>
            <a:srgbClr val="FFFFFF"/>
          </a:solidFill>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8" tIns="45718" rIns="45718" bIns="45718">
            <a:spAutoFit/>
          </a:bodyPr>
          <a:lstStyle/>
          <a:p>
            <a:pPr>
              <a:defRPr b="1">
                <a:latin typeface="微軟正黑體"/>
                <a:ea typeface="微軟正黑體"/>
                <a:cs typeface="微軟正黑體"/>
                <a:sym typeface="微軟正黑體"/>
              </a:defRPr>
            </a:pPr>
            <a:r>
              <a:rPr lang="zh-TW" altLang="en-US" dirty="0"/>
              <a:t>單位：萬元</a:t>
            </a:r>
            <a:endParaRPr dirty="0"/>
          </a:p>
        </p:txBody>
      </p:sp>
      <p:sp>
        <p:nvSpPr>
          <p:cNvPr id="9" name="文字方塊 8">
            <a:extLst>
              <a:ext uri="{FF2B5EF4-FFF2-40B4-BE49-F238E27FC236}">
                <a16:creationId xmlns:a16="http://schemas.microsoft.com/office/drawing/2014/main" id="{78F1ED54-33BA-4C62-B943-37418A795D14}"/>
              </a:ext>
            </a:extLst>
          </p:cNvPr>
          <p:cNvSpPr txBox="1"/>
          <p:nvPr/>
        </p:nvSpPr>
        <p:spPr>
          <a:xfrm>
            <a:off x="3461787" y="668074"/>
            <a:ext cx="5268426" cy="369328"/>
          </a:xfrm>
          <a:prstGeom prst="rect">
            <a:avLst/>
          </a:prstGeom>
          <a:solidFill>
            <a:srgbClr val="FFFFFF"/>
          </a:solidFill>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45718" tIns="45718" rIns="45718" bIns="45718">
            <a:spAutoFit/>
          </a:bodyPr>
          <a:lstStyle/>
          <a:p>
            <a:pPr algn="ctr">
              <a:defRPr b="1">
                <a:latin typeface="微軟正黑體"/>
                <a:ea typeface="微軟正黑體"/>
                <a:cs typeface="微軟正黑體"/>
                <a:sym typeface="微軟正黑體"/>
              </a:defRPr>
            </a:pPr>
            <a:r>
              <a:rPr lang="zh-TW" altLang="en-US" dirty="0"/>
              <a:t>目標：</a:t>
            </a:r>
            <a:r>
              <a:rPr lang="en-US" altLang="zh-TW" dirty="0"/>
              <a:t>15,460</a:t>
            </a:r>
            <a:r>
              <a:rPr lang="zh-TW" altLang="en-US" dirty="0"/>
              <a:t> </a:t>
            </a:r>
            <a:r>
              <a:rPr lang="en-US" altLang="zh-TW" dirty="0"/>
              <a:t>/</a:t>
            </a:r>
            <a:r>
              <a:rPr lang="zh-TW" altLang="en-US" dirty="0"/>
              <a:t> </a:t>
            </a:r>
            <a:r>
              <a:rPr dirty="0"/>
              <a:t>簽約：</a:t>
            </a:r>
            <a:r>
              <a:rPr lang="en-US" dirty="0"/>
              <a:t>1</a:t>
            </a:r>
            <a:r>
              <a:rPr lang="en-US" altLang="zh-TW" dirty="0"/>
              <a:t>,938</a:t>
            </a:r>
            <a:r>
              <a:rPr lang="zh-TW" altLang="en-US" dirty="0"/>
              <a:t> </a:t>
            </a:r>
            <a:r>
              <a:rPr dirty="0"/>
              <a:t>/</a:t>
            </a:r>
            <a:r>
              <a:rPr lang="en-US" dirty="0"/>
              <a:t> </a:t>
            </a:r>
            <a:r>
              <a:rPr dirty="0" err="1"/>
              <a:t>努力與洽談</a:t>
            </a:r>
            <a:r>
              <a:rPr lang="zh-TW" altLang="en-US" dirty="0"/>
              <a:t>：</a:t>
            </a:r>
            <a:r>
              <a:rPr lang="en-US" altLang="zh-TW" dirty="0"/>
              <a:t>1</a:t>
            </a:r>
            <a:r>
              <a:rPr lang="en-US" dirty="0"/>
              <a:t>,340</a:t>
            </a:r>
            <a:endParaRPr dirty="0"/>
          </a:p>
        </p:txBody>
      </p:sp>
    </p:spTree>
    <p:extLst>
      <p:ext uri="{BB962C8B-B14F-4D97-AF65-F5344CB8AC3E}">
        <p14:creationId xmlns:p14="http://schemas.microsoft.com/office/powerpoint/2010/main" val="835738646"/>
      </p:ext>
    </p:extLst>
  </p:cSld>
  <p:clrMapOvr>
    <a:masterClrMapping/>
  </p:clrMapOvr>
  <p:transition spd="med"/>
</p:sld>
</file>

<file path=ppt/theme/theme1.xml><?xml version="1.0" encoding="utf-8"?>
<a:theme xmlns:a="http://schemas.openxmlformats.org/drawingml/2006/main" name="簡報內頁">
  <a:themeElements>
    <a:clrScheme name="簡報內頁">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簡報內頁">
      <a:majorFont>
        <a:latin typeface="Helvetica"/>
        <a:ea typeface="Helvetica"/>
        <a:cs typeface="Helvetica"/>
      </a:majorFont>
      <a:minorFont>
        <a:latin typeface="Calibri"/>
        <a:ea typeface="Calibri"/>
        <a:cs typeface="Calibri"/>
      </a:minorFont>
    </a:fontScheme>
    <a:fmtScheme name="簡報內頁">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簡報內頁">
  <a:themeElements>
    <a:clrScheme name="簡報內頁">
      <a:dk1>
        <a:srgbClr val="000000"/>
      </a:dk1>
      <a:lt1>
        <a:srgbClr val="FFFFFF"/>
      </a:lt1>
      <a:dk2>
        <a:srgbClr val="A7A7A7"/>
      </a:dk2>
      <a:lt2>
        <a:srgbClr val="535353"/>
      </a:lt2>
      <a:accent1>
        <a:srgbClr val="BBE0E3"/>
      </a:accent1>
      <a:accent2>
        <a:srgbClr val="333399"/>
      </a:accent2>
      <a:accent3>
        <a:srgbClr val="8F8F8F"/>
      </a:accent3>
      <a:accent4>
        <a:srgbClr val="707070"/>
      </a:accent4>
      <a:accent5>
        <a:srgbClr val="DAEDEF"/>
      </a:accent5>
      <a:accent6>
        <a:srgbClr val="2D2D8A"/>
      </a:accent6>
      <a:hlink>
        <a:srgbClr val="0000FF"/>
      </a:hlink>
      <a:folHlink>
        <a:srgbClr val="FF00FF"/>
      </a:folHlink>
    </a:clrScheme>
    <a:fontScheme name="簡報內頁">
      <a:majorFont>
        <a:latin typeface="Helvetica"/>
        <a:ea typeface="Helvetica"/>
        <a:cs typeface="Helvetica"/>
      </a:majorFont>
      <a:minorFont>
        <a:latin typeface="Calibri"/>
        <a:ea typeface="Calibri"/>
        <a:cs typeface="Calibri"/>
      </a:minorFont>
    </a:fontScheme>
    <a:fmtScheme name="簡報內頁">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3216</TotalTime>
  <Words>1815</Words>
  <Application>Microsoft Office PowerPoint</Application>
  <PresentationFormat>寬螢幕</PresentationFormat>
  <Paragraphs>873</Paragraphs>
  <Slides>14</Slides>
  <Notes>2</Notes>
  <HiddenSlides>0</HiddenSlides>
  <MMClips>0</MMClips>
  <ScaleCrop>false</ScaleCrop>
  <HeadingPairs>
    <vt:vector size="6" baseType="variant">
      <vt:variant>
        <vt:lpstr>使用字型</vt:lpstr>
      </vt:variant>
      <vt:variant>
        <vt:i4>7</vt:i4>
      </vt:variant>
      <vt:variant>
        <vt:lpstr>佈景主題</vt:lpstr>
      </vt:variant>
      <vt:variant>
        <vt:i4>1</vt:i4>
      </vt:variant>
      <vt:variant>
        <vt:lpstr>投影片標題</vt:lpstr>
      </vt:variant>
      <vt:variant>
        <vt:i4>14</vt:i4>
      </vt:variant>
    </vt:vector>
  </HeadingPairs>
  <TitlesOfParts>
    <vt:vector size="22" baseType="lpstr">
      <vt:lpstr>Microsoft JhengHei UI</vt:lpstr>
      <vt:lpstr>微軟正黑體</vt:lpstr>
      <vt:lpstr>新細明體</vt:lpstr>
      <vt:lpstr>Arial</vt:lpstr>
      <vt:lpstr>Calibri</vt:lpstr>
      <vt:lpstr>Helvetica</vt:lpstr>
      <vt:lpstr>Times New Roman</vt:lpstr>
      <vt:lpstr>簡報內頁</vt:lpstr>
      <vt:lpstr>S組核心業務報告 (114年3月份)</vt:lpstr>
      <vt:lpstr>綱   要</vt:lpstr>
      <vt:lpstr>綱   要</vt:lpstr>
      <vt:lpstr>PowerPoint 簡報</vt:lpstr>
      <vt:lpstr>  S 組業務能見度與缺口分析</vt:lpstr>
      <vt:lpstr>衍生加值業務能見度</vt:lpstr>
      <vt:lpstr>BP業務能見度</vt:lpstr>
      <vt:lpstr>政府知服</vt:lpstr>
      <vt:lpstr>政府知服</vt:lpstr>
      <vt:lpstr>重要業務推廣案件 (民營)</vt:lpstr>
      <vt:lpstr>重要業務推廣案件 (民營)</vt:lpstr>
      <vt:lpstr>重要業務推廣案件 (技轉授權)</vt:lpstr>
      <vt:lpstr>重要業務推廣案件 (工服)</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S組核心業務報告 (113年11月份)</dc:title>
  <dc:creator>user</dc:creator>
  <cp:lastModifiedBy>吳芷倩</cp:lastModifiedBy>
  <cp:revision>93</cp:revision>
  <dcterms:modified xsi:type="dcterms:W3CDTF">2025-03-20T05:27:57Z</dcterms:modified>
</cp:coreProperties>
</file>