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930" r:id="rId5"/>
  </p:sldMasterIdLst>
  <p:notesMasterIdLst>
    <p:notesMasterId r:id="rId17"/>
  </p:notesMasterIdLst>
  <p:handoutMasterIdLst>
    <p:handoutMasterId r:id="rId18"/>
  </p:handoutMasterIdLst>
  <p:sldIdLst>
    <p:sldId id="2829" r:id="rId6"/>
    <p:sldId id="3731" r:id="rId7"/>
    <p:sldId id="2145708181" r:id="rId8"/>
    <p:sldId id="2145708171" r:id="rId9"/>
    <p:sldId id="2145708172" r:id="rId10"/>
    <p:sldId id="2145708173" r:id="rId11"/>
    <p:sldId id="2145708169" r:id="rId12"/>
    <p:sldId id="2145708184" r:id="rId13"/>
    <p:sldId id="2145708185" r:id="rId14"/>
    <p:sldId id="2145708183" r:id="rId15"/>
    <p:sldId id="3764" r:id="rId16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漢英" initials="王漢英" lastIdx="3" clrIdx="0">
    <p:extLst>
      <p:ext uri="{19B8F6BF-5375-455C-9EA6-DF929625EA0E}">
        <p15:presenceInfo xmlns:p15="http://schemas.microsoft.com/office/powerpoint/2012/main" userId="S-1-5-21-1238659779-656391933-2766067345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E6E6E6"/>
    <a:srgbClr val="FF6600"/>
    <a:srgbClr val="00B2B3"/>
    <a:srgbClr val="5FB990"/>
    <a:srgbClr val="87CAAC"/>
    <a:srgbClr val="12B3C4"/>
    <a:srgbClr val="FF0000"/>
    <a:srgbClr val="28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35" autoAdjust="0"/>
    <p:restoredTop sz="93878" autoAdjust="0"/>
  </p:normalViewPr>
  <p:slideViewPr>
    <p:cSldViewPr snapToGrid="0">
      <p:cViewPr varScale="1">
        <p:scale>
          <a:sx n="58" d="100"/>
          <a:sy n="58" d="100"/>
        </p:scale>
        <p:origin x="1212" y="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88"/>
    </p:cViewPr>
  </p:sorter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3127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2025/3/20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7513" y="1239838"/>
            <a:ext cx="59626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095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8826" indent="-282216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38360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497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158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08197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4810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1421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78034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4EADF59-924C-46A7-9E7B-8655804ABFAE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596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1786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5250" y="746125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9845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639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9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81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176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85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0480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0480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4110038"/>
            <a:ext cx="368300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6" name="Picture 26" descr="itri_CEL_A_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528639"/>
            <a:ext cx="4438651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28188" y="2584704"/>
            <a:ext cx="8794753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28188" y="5059680"/>
            <a:ext cx="9027829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728188" y="5902263"/>
            <a:ext cx="3718137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5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313944"/>
            <a:ext cx="2789767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313944"/>
            <a:ext cx="8168217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760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7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370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-1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11" name="Picture 26" descr="itri_CEL_A_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5794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963850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958251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439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0782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64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474310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8643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0158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021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471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5625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15040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18266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30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4"/>
            <a:ext cx="816864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8962099" y="1439864"/>
            <a:ext cx="2798101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9713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972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3"/>
            <a:ext cx="11146971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543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609600" y="4725145"/>
            <a:ext cx="11146971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331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914400" y="2564904"/>
            <a:ext cx="103632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54273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54273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9067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5" r:id="rId2"/>
    <p:sldLayoutId id="2147483916" r:id="rId3"/>
    <p:sldLayoutId id="2147483917" r:id="rId4"/>
    <p:sldLayoutId id="2147483903" r:id="rId5"/>
    <p:sldLayoutId id="2147483904" r:id="rId6"/>
    <p:sldLayoutId id="2147483905" r:id="rId7"/>
    <p:sldLayoutId id="2147483906" r:id="rId8"/>
    <p:sldLayoutId id="2147483908" r:id="rId9"/>
    <p:sldLayoutId id="2147483914" r:id="rId10"/>
    <p:sldLayoutId id="2147483909" r:id="rId11"/>
    <p:sldLayoutId id="2147483910" r:id="rId12"/>
    <p:sldLayoutId id="2147483911" r:id="rId13"/>
    <p:sldLayoutId id="2147483912" r:id="rId14"/>
    <p:sldLayoutId id="2147483921" r:id="rId15"/>
    <p:sldLayoutId id="2147483947" r:id="rId16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9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1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850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67608" y="2060848"/>
            <a:ext cx="6963508" cy="1728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TW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U</a:t>
            </a:r>
            <a:r>
              <a:rPr lang="zh-TW" altLang="zh-TW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</a:t>
            </a:r>
            <a:r>
              <a:rPr lang="zh-TW" alt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核心業務報告</a:t>
            </a:r>
            <a:br>
              <a:rPr lang="zh-TW" alt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</a:b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(114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年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3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月份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238883" y="5014112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114.03.20</a:t>
            </a:r>
          </a:p>
        </p:txBody>
      </p:sp>
    </p:spTree>
    <p:extLst>
      <p:ext uri="{BB962C8B-B14F-4D97-AF65-F5344CB8AC3E}">
        <p14:creationId xmlns:p14="http://schemas.microsoft.com/office/powerpoint/2010/main" val="66854178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579782"/>
              </p:ext>
            </p:extLst>
          </p:nvPr>
        </p:nvGraphicFramePr>
        <p:xfrm>
          <a:off x="457775" y="1184413"/>
          <a:ext cx="11276449" cy="3546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9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6631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2599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5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智慧運輸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8288" marR="0" lvl="0" indent="-268288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饗賓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物流士助理系統訂閱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預估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280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萬元，未稅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，已依饗賓需求提出規劃，等待對方內部討論中。</a:t>
                      </a:r>
                    </a:p>
                    <a:p>
                      <a:pPr marL="179388" marR="0" lvl="1" indent="-179388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TW" altLang="en-US" sz="18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  <a:tr h="16308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智慧零售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橘寶資訊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「基於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Transformer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之多模態影像生成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AI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技術解析與模型部署實踐」技術授權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(80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萬元，含稅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)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，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完成簽約</a:t>
                      </a:r>
                      <a:r>
                        <a:rPr lang="zh-TW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TW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9388" marR="0" lvl="1" indent="-179388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2.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碩網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- GAI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跨境行銷推廣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(210</a:t>
                      </a:r>
                      <a:r>
                        <a:rPr lang="zh-TW" altLang="zh-TW" sz="18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萬元，含稅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，完成簽約</a:t>
                      </a:r>
                      <a:r>
                        <a:rPr lang="zh-TW" altLang="zh-TW" sz="18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endParaRPr lang="en-US" altLang="zh-TW" sz="1800" b="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84977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704845" y="149074"/>
            <a:ext cx="6782308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業務洽談進度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3/3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654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2BCD1-3407-4EDA-9584-432BCF76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560" y="2635045"/>
            <a:ext cx="7772400" cy="967837"/>
          </a:xfrm>
        </p:spPr>
        <p:txBody>
          <a:bodyPr/>
          <a:lstStyle/>
          <a:p>
            <a:pPr algn="ctr"/>
            <a:r>
              <a:rPr lang="zh-TW" altLang="en-US" sz="4800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報告完畢</a:t>
            </a:r>
          </a:p>
        </p:txBody>
      </p:sp>
    </p:spTree>
    <p:extLst>
      <p:ext uri="{BB962C8B-B14F-4D97-AF65-F5344CB8AC3E}">
        <p14:creationId xmlns:p14="http://schemas.microsoft.com/office/powerpoint/2010/main" val="40349800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864096"/>
          </a:xfrm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綱   要</a:t>
            </a:r>
          </a:p>
        </p:txBody>
      </p:sp>
      <p:sp>
        <p:nvSpPr>
          <p:cNvPr id="116739" name="內容版面配置區 4"/>
          <p:cNvSpPr>
            <a:spLocks noGrp="1"/>
          </p:cNvSpPr>
          <p:nvPr>
            <p:ph idx="1"/>
          </p:nvPr>
        </p:nvSpPr>
        <p:spPr>
          <a:xfrm>
            <a:off x="3195485" y="2229444"/>
            <a:ext cx="6715432" cy="2088232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600" b="1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kumimoji="0"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sz="36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411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/>
          <p:cNvSpPr txBox="1">
            <a:spLocks/>
          </p:cNvSpPr>
          <p:nvPr/>
        </p:nvSpPr>
        <p:spPr>
          <a:xfrm>
            <a:off x="1266941" y="0"/>
            <a:ext cx="9320270" cy="80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50000"/>
              </a:lnSpc>
              <a:defRPr sz="3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defRPr>
            </a:lvl1pPr>
            <a:lvl2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組核心業務營收目標</a:t>
            </a: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8" name="矩形 7"/>
          <p:cNvSpPr/>
          <p:nvPr/>
        </p:nvSpPr>
        <p:spPr>
          <a:xfrm>
            <a:off x="10878839" y="74211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單位：仟元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B71B6B1-5334-42AD-A6A6-3BDABD269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38" y="1019109"/>
            <a:ext cx="11740724" cy="537810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319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2019818" y="38539"/>
            <a:ext cx="8229600" cy="5516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323">
                <a:solidFill>
                  <a:srgbClr val="3366FF"/>
                </a:solidFill>
                <a:latin typeface="BiauKai"/>
                <a:ea typeface="BiauKai"/>
                <a:cs typeface="BiauKa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5pPr>
            <a:lvl6pPr marL="31653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633062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94959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26612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 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U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組業務能見度與缺口分析</a:t>
            </a:r>
            <a:endParaRPr kumimoji="1" lang="zh-TW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57102" y="590173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企業收入業績目標：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131,423K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282857"/>
              </p:ext>
            </p:extLst>
          </p:nvPr>
        </p:nvGraphicFramePr>
        <p:xfrm>
          <a:off x="903383" y="1051838"/>
          <a:ext cx="10385233" cy="5481600"/>
        </p:xfrm>
        <a:graphic>
          <a:graphicData uri="http://schemas.openxmlformats.org/drawingml/2006/table">
            <a:tbl>
              <a:tblPr/>
              <a:tblGrid>
                <a:gridCol w="1998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6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3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53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138,760</a:t>
                      </a:r>
                      <a:r>
                        <a:rPr 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114,630</a:t>
                      </a:r>
                      <a:r>
                        <a:rPr 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6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6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80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6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6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96,080K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6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51,000K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蘆竹冷凍倉設計與建置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10,280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精奕興業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製造工廠自動搬運出貨倉系統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872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世茂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多層架立體植栽自動化搬運系統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1744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響賓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物流士助理系統訂閱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3133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加減數位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二手衣服回收循環創生服務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336574"/>
                  </a:ext>
                </a:extLst>
              </a:tr>
              <a:tr h="246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植數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-AI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運輸調度技術移轉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8613427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48%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853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42,680</a:t>
                      </a:r>
                      <a:r>
                        <a:rPr lang="en-US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10,152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今口香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食品倉儲第三方物流系統建置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(BP+IP)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5,798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63,630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246080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)-AI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高速效期辨識系統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244973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增購第七批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TAG(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增額修約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6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籠車盤點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固定式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Reader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優化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38,444</a:t>
                      </a:r>
                      <a:r>
                        <a:rPr lang="en-US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28,560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246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7,900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高鐵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機械所轉委託案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2,370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84347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26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6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6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4,236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35,070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31,592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787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 bwMode="auto">
          <a:xfrm>
            <a:off x="1687540" y="153113"/>
            <a:ext cx="8370275" cy="77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9" name="矩形 8"/>
          <p:cNvSpPr/>
          <p:nvPr/>
        </p:nvSpPr>
        <p:spPr>
          <a:xfrm>
            <a:off x="4236653" y="923884"/>
            <a:ext cx="3454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衍生加值目標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11,895K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026959"/>
              </p:ext>
            </p:extLst>
          </p:nvPr>
        </p:nvGraphicFramePr>
        <p:xfrm>
          <a:off x="1237561" y="1500688"/>
          <a:ext cx="9716877" cy="4790195"/>
        </p:xfrm>
        <a:graphic>
          <a:graphicData uri="http://schemas.openxmlformats.org/drawingml/2006/table">
            <a:tbl>
              <a:tblPr/>
              <a:tblGrid>
                <a:gridCol w="224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2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6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86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endParaRPr lang="en-US" altLang="zh-TW" sz="1600" b="1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2,238K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altLang="en-US" sz="16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kumimoji="0" lang="zh-TW" altLang="en-US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kumimoji="0" lang="en-US" altLang="zh-TW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3,438</a:t>
                      </a:r>
                      <a:r>
                        <a:rPr 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6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今年預計認列：</a:t>
                      </a:r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植數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-AI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運輸調度技術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8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1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88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50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1,238K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476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金口香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倉儲儲位配置系統專利授權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476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2,438K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083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384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推廣中簽約數：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476K</a:t>
                      </a:r>
                      <a:r>
                        <a:rPr kumimoji="0" lang="zh-TW" altLang="en-US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6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476K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05402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10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6132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81939"/>
                  </a:ext>
                </a:extLst>
              </a:tr>
              <a:tr h="2560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762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1,962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1,200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4427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 bwMode="auto">
          <a:xfrm>
            <a:off x="1947298" y="71720"/>
            <a:ext cx="8370275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BP(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含政知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業務能見度</a:t>
            </a:r>
          </a:p>
        </p:txBody>
      </p:sp>
      <p:sp>
        <p:nvSpPr>
          <p:cNvPr id="7" name="矩形 6"/>
          <p:cNvSpPr/>
          <p:nvPr/>
        </p:nvSpPr>
        <p:spPr>
          <a:xfrm>
            <a:off x="4997306" y="603024"/>
            <a:ext cx="2797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BP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291,637K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19EF3CE-D893-43E3-96BB-F85A8B109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511347"/>
              </p:ext>
            </p:extLst>
          </p:nvPr>
        </p:nvGraphicFramePr>
        <p:xfrm>
          <a:off x="756203" y="1064689"/>
          <a:ext cx="10752463" cy="5328816"/>
        </p:xfrm>
        <a:graphic>
          <a:graphicData uri="http://schemas.openxmlformats.org/drawingml/2006/table">
            <a:tbl>
              <a:tblPr/>
              <a:tblGrid>
                <a:gridCol w="2068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8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283,328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281,847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97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97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102,580K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57,500K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蘆竹冷凍倉設計與建置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10,280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精奕興業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製造工廠自動搬運出貨倉系統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770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世茂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多層架立體植栽自動化搬運系統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154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響賓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物流士助理系統訂閱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0217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加減數位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二手衣服回收循環創生服務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14132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7,500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農業部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農產品冷鏈物流資源調查研究計畫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8613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424983"/>
                  </a:ext>
                </a:extLst>
              </a:tr>
              <a:tr h="192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1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180,748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9,676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今口香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食品倉儲第三方物流系統建置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5,322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224,347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高速效期辨識系統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16519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增購第七批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TAG(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增額修約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4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籠車盤點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固定式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Reader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優化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105,036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7,900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高鐵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機械所轉委託案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2,370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95,152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10830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47,068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商業署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</a:t>
                      </a: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流通服務智慧加值提升計畫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47,068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130861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區域韌性供應鏈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90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856986"/>
                  </a:ext>
                </a:extLst>
              </a:tr>
              <a:tr h="1361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07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75,712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129,195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44%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54,438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19%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9409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BADFF10-BBE7-41BE-B6F0-55894BC63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2D1BA6-A525-4294-9821-88548ADF96C9}" type="slidenum">
              <a:rPr lang="en-US" altLang="zh-TW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BE205DB-F0B3-44CD-880A-CD41A7FFB3B1}"/>
              </a:ext>
            </a:extLst>
          </p:cNvPr>
          <p:cNvSpPr txBox="1">
            <a:spLocks/>
          </p:cNvSpPr>
          <p:nvPr/>
        </p:nvSpPr>
        <p:spPr bwMode="auto">
          <a:xfrm>
            <a:off x="3515033" y="2268773"/>
            <a:ext cx="6715432" cy="156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b="1" kern="0" dirty="0">
              <a:solidFill>
                <a:srgbClr val="87CEF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200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839558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637491"/>
              </p:ext>
            </p:extLst>
          </p:nvPr>
        </p:nvGraphicFramePr>
        <p:xfrm>
          <a:off x="587471" y="750094"/>
          <a:ext cx="11017051" cy="5452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94251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4517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8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</a:t>
                      </a:r>
                      <a:r>
                        <a:rPr lang="zh-TW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儲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運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4625" marR="0" lvl="1" indent="-174625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(1)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弘達流通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全聯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1.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提供籠車盤點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固定式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Reader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優化方案，預估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600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萬元，廠商內部簽核預算中。</a:t>
                      </a:r>
                      <a:endParaRPr lang="en-US" altLang="zh-TW" sz="18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2.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加購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RFID TAG 4,770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組 ，預估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239.2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萬元，簽約中。</a:t>
                      </a:r>
                      <a:endParaRPr lang="en-US" altLang="zh-TW" sz="18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3.AI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高速效期辨識系統建置案，完成計畫書及議價，金額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為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1,200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 ，廠商內部簽核預算中。</a:t>
                      </a:r>
                    </a:p>
                    <a:p>
                      <a:pPr marL="265113" marR="0" lvl="2" indent="-265113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(2)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今口香調理食品</a:t>
                      </a: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食品倉儲第三方物流系統建置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，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金品集團擴廠 打造冷鏈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Al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智能化倉儲物流，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1,066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含稅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，其中，技術服務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1,016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萬元及專利授權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50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萬元。</a:t>
                      </a:r>
                      <a:endParaRPr kumimoji="0" lang="en-US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371600" marR="0" lvl="3" indent="-1106488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雙方完成議約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，進行院內契約簽辦作業中。</a:t>
                      </a:r>
                      <a:endParaRPr lang="zh-TW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r>
                        <a:rPr lang="zh-TW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台灣高鐵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zh-TW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列車智慧化維修資訊系統數位優化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約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790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萬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元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，未稅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8288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已更新規劃書與報價予台灣高鐵，後續配合高鐵議價與簽核程序，預計於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月簽約。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8288" indent="-268288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萊爾富</a:t>
                      </a: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蘆竹冷凍倉設計與建置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預估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萬元，未稅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，雙方洽談需求中。</a:t>
                      </a:r>
                    </a:p>
                    <a:p>
                      <a:pPr marL="0" indent="0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(5)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世茂農業生技智慧溫室</a:t>
                      </a:r>
                      <a:endParaRPr kumimoji="0" lang="en-US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68288" marR="0" lvl="1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目前尚在釐清楚服科以外的項目，倘不需先進技術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太陽能板披覆材驗證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、人工光源、空調流場、病蟲害防治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，可能簡化處理方式。 啟動時程有展延，尚有討論時間。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704843" y="95285"/>
            <a:ext cx="6782308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業務洽談進度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1/3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1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380597"/>
              </p:ext>
            </p:extLst>
          </p:nvPr>
        </p:nvGraphicFramePr>
        <p:xfrm>
          <a:off x="376804" y="815178"/>
          <a:ext cx="11438390" cy="54740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7947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68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16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淨零碳排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ts val="3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循環包材推動計畫</a:t>
                      </a:r>
                      <a:endParaRPr lang="en-US" altLang="zh-TW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lnSpc>
                          <a:spcPts val="3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zh-TW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推動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B2C</a:t>
                      </a:r>
                      <a:r>
                        <a:rPr lang="zh-TW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電商導入循環箱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</a:p>
                    <a:p>
                      <a:pPr marL="285750" lvl="0" indent="-106363">
                        <a:lnSpc>
                          <a:spcPts val="3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分別於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3/17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3/20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3/24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與</a:t>
                      </a:r>
                      <a:r>
                        <a:rPr lang="en-US" altLang="zh-TW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momo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Yahoo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、東森共同發布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B2C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循環箱服務上線</a:t>
                      </a:r>
                      <a:r>
                        <a:rPr lang="zh-TW" altLang="en-US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新聞稿</a:t>
                      </a:r>
                      <a:r>
                        <a:rPr lang="zh-TW" alt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  <a:p>
                      <a:pPr marL="285750" lvl="0" indent="-106363">
                        <a:lnSpc>
                          <a:spcPts val="3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持續與新竹物流討論逆物流作業事宜。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>
                        <a:lnSpc>
                          <a:spcPts val="3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超商代收服務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106363" algn="l" defTabSz="914400" rtl="0" eaLnBrk="1" latinLnBrk="0" hangingPunct="1">
                        <a:lnSpc>
                          <a:spcPts val="3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萊爾富已完成資訊串接測試，代收服務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3/19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上線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  <a:p>
                      <a:pPr marL="285750" lvl="0" indent="-106363" algn="l" defTabSz="914400" rtl="0" eaLnBrk="1" latinLnBrk="0" hangingPunct="1">
                        <a:lnSpc>
                          <a:spcPts val="3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全家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日翊進行實包測試，寄送本院先用印合約，代收服務預計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3/24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上線。</a:t>
                      </a:r>
                    </a:p>
                    <a:p>
                      <a:pPr marL="285750" lvl="0" indent="-106363" algn="l" defTabSz="914400" rtl="0" eaLnBrk="1" latinLnBrk="0" hangingPunct="1">
                        <a:lnSpc>
                          <a:spcPts val="3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3/13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與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7-11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及相關業者討論並啟動資訊串接，預計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月底完成服務整備。</a:t>
                      </a:r>
                    </a:p>
                    <a:p>
                      <a:pPr marL="285750" lvl="0" indent="-106363" algn="l" defTabSz="914400" rtl="0" eaLnBrk="1" latinLnBrk="0" hangingPunct="1">
                        <a:lnSpc>
                          <a:spcPts val="3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完成三家超商之消費者歸還說明手冊。</a:t>
                      </a:r>
                      <a:endParaRPr lang="zh-TW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>
                        <a:lnSpc>
                          <a:spcPts val="3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 </a:t>
                      </a:r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建置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碳足跡引擎有關場域能源分配參數、運輸碳排係數計算等。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>
                        <a:lnSpc>
                          <a:spcPts val="3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請增成功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資源循環綠色設計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主計畫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環境部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，協助商業署撰擬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綱要計畫書資料。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>
                        <a:lnSpc>
                          <a:spcPts val="3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zh-TW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淨零綠生活碳足跡計算工具建構計畫</a:t>
                      </a:r>
                    </a:p>
                    <a:p>
                      <a:pPr marL="265113" indent="-265113">
                        <a:lnSpc>
                          <a:spcPts val="3000"/>
                        </a:lnSpc>
                      </a:pP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以零綠生活碳足跡計算工具，參展淨零城市展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(3/18~3/21)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，了解綠色集點維護模式。</a:t>
                      </a:r>
                      <a:endParaRPr lang="zh-TW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704845" y="149074"/>
            <a:ext cx="6782308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業務洽談進度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2/3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603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62_493 xmlns="b8aed4a6-ac34-40d8-b1d7-8aea5af98334" xsi:nil="true"/>
    <_x4e0b__x8f09__x526f__x672c_ xmlns="b8aed4a6-ac34-40d8-b1d7-8aea5af983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7F3432FD16F3A1449D501EC8CDE7FB1F" ma:contentTypeVersion="3" ma:contentTypeDescription="建立新的文件。" ma:contentTypeScope="" ma:versionID="b3f1642025d45c847b73c737ebcb38af">
  <xsd:schema xmlns:xsd="http://www.w3.org/2001/XMLSchema" xmlns:xs="http://www.w3.org/2001/XMLSchema" xmlns:p="http://schemas.microsoft.com/office/2006/metadata/properties" xmlns:ns2="b8aed4a6-ac34-40d8-b1d7-8aea5af98334" targetNamespace="http://schemas.microsoft.com/office/2006/metadata/properties" ma:root="true" ma:fieldsID="d6832a95031df36a955464a47fafedad" ns2:_="">
    <xsd:import namespace="b8aed4a6-ac34-40d8-b1d7-8aea5af98334"/>
    <xsd:element name="properties">
      <xsd:complexType>
        <xsd:sequence>
          <xsd:element name="documentManagement">
            <xsd:complexType>
              <xsd:all>
                <xsd:element ref="ns2:_x0062_493" minOccurs="0"/>
                <xsd:element ref="ns2:_x4e0b__x8f09__x526f__x672c_" minOccurs="0"/>
                <xsd:element ref="ns2:_x4e0b__x8f09__x526f__x672c__x003a__x8907__x88fd__x4f86__x6e9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ed4a6-ac34-40d8-b1d7-8aea5af98334" elementFormDefault="qualified">
    <xsd:import namespace="http://schemas.microsoft.com/office/2006/documentManagement/types"/>
    <xsd:import namespace="http://schemas.microsoft.com/office/infopath/2007/PartnerControls"/>
    <xsd:element name="_x0062_493" ma:index="8" nillable="true" ma:displayName="日期及時間" ma:internalName="_x0062_493">
      <xsd:simpleType>
        <xsd:restriction base="dms:DateTime"/>
      </xsd:simpleType>
    </xsd:element>
    <xsd:element name="_x4e0b__x8f09__x526f__x672c_" ma:index="9" nillable="true" ma:displayName="下載副本" ma:description="下載副本" ma:list="{b8aed4a6-ac34-40d8-b1d7-8aea5af98334}" ma:internalName="_x4e0b__x8f09__x526f__x672c_" ma:showField="Title">
      <xsd:simpleType>
        <xsd:restriction base="dms:Lookup"/>
      </xsd:simpleType>
    </xsd:element>
    <xsd:element name="_x4e0b__x8f09__x526f__x672c__x003a__x8907__x88fd__x4f86__x6e90_" ma:index="10" nillable="true" ma:displayName="下載副本:複製來源" ma:list="{b8aed4a6-ac34-40d8-b1d7-8aea5af98334}" ma:internalName="_x4e0b__x8f09__x526f__x672c__x003a__x8907__x88fd__x4f86__x6e90_" ma:readOnly="true" ma:showField="_CopySource" ma:web="8ca855e4-adfb-4fc0-8985-d3ee15689915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8C3FC8-FB86-4009-BB67-08D4F81C7768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b8aed4a6-ac34-40d8-b1d7-8aea5af98334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A1A7DF1-1490-4032-A288-9678AD5874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19602A-BF72-47CE-A4BE-578010346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ed4a6-ac34-40d8-b1d7-8aea5af983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7000</TotalTime>
  <Words>1354</Words>
  <Application>Microsoft Office PowerPoint</Application>
  <PresentationFormat>寬螢幕</PresentationFormat>
  <Paragraphs>248</Paragraphs>
  <Slides>11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微軟正黑體</vt:lpstr>
      <vt:lpstr>Arial</vt:lpstr>
      <vt:lpstr>Calibri</vt:lpstr>
      <vt:lpstr>Wingdings</vt:lpstr>
      <vt:lpstr>簡報內頁</vt:lpstr>
      <vt:lpstr>1_簡報內頁</vt:lpstr>
      <vt:lpstr>U組核心業務報告 (114年3月份)</vt:lpstr>
      <vt:lpstr>綱   要</vt:lpstr>
      <vt:lpstr>PowerPoint 簡報</vt:lpstr>
      <vt:lpstr>PowerPoint 簡報</vt:lpstr>
      <vt:lpstr>PowerPoint 簡報</vt:lpstr>
      <vt:lpstr>PowerPoint 簡報</vt:lpstr>
      <vt:lpstr>PowerPoint 簡報</vt:lpstr>
      <vt:lpstr>業務洽談進度 1/3</vt:lpstr>
      <vt:lpstr>業務洽談進度 2/3</vt:lpstr>
      <vt:lpstr>業務洽談進度 3/3</vt:lpstr>
      <vt:lpstr>報告完畢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User</cp:lastModifiedBy>
  <cp:revision>869</cp:revision>
  <cp:lastPrinted>2021-11-08T09:04:53Z</cp:lastPrinted>
  <dcterms:created xsi:type="dcterms:W3CDTF">2008-05-08T04:38:45Z</dcterms:created>
  <dcterms:modified xsi:type="dcterms:W3CDTF">2025-03-20T05:05:09Z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0x0101007F3432FD16F3A1449D501EC8CDE7FB1F</vt:lpwstr>
  </property>
</Properties>
</file>