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7"/>
  </p:notesMasterIdLst>
  <p:handoutMasterIdLst>
    <p:handoutMasterId r:id="rId18"/>
  </p:handoutMasterIdLst>
  <p:sldIdLst>
    <p:sldId id="2829" r:id="rId6"/>
    <p:sldId id="3731" r:id="rId7"/>
    <p:sldId id="2145708181" r:id="rId8"/>
    <p:sldId id="2145708171" r:id="rId9"/>
    <p:sldId id="2145708172" r:id="rId10"/>
    <p:sldId id="2145708173" r:id="rId11"/>
    <p:sldId id="2145708169" r:id="rId12"/>
    <p:sldId id="2145708184" r:id="rId13"/>
    <p:sldId id="2145708186" r:id="rId14"/>
    <p:sldId id="2145708188" r:id="rId15"/>
    <p:sldId id="3764" r:id="rId16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3" autoAdjust="0"/>
    <p:restoredTop sz="93841" autoAdjust="0"/>
  </p:normalViewPr>
  <p:slideViewPr>
    <p:cSldViewPr snapToGrid="0">
      <p:cViewPr varScale="1">
        <p:scale>
          <a:sx n="70" d="100"/>
          <a:sy n="70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2025/4/10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63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176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2001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F888A-7EF9-354F-CA5B-4AD353FA6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EDF29B0-0E1F-6239-7CAE-7369182CFC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4C83872E-BFF4-CB8C-3AC4-75F064CDC7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CA7D607-75A8-A905-E5FD-83A6E46558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88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(114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4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114.04.10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057EE-4ED4-8E07-A11A-AE7B02B32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>
            <a:extLst>
              <a:ext uri="{FF2B5EF4-FFF2-40B4-BE49-F238E27FC236}">
                <a16:creationId xmlns:a16="http://schemas.microsoft.com/office/drawing/2014/main" id="{A1116E6F-3B3F-C7F3-98C6-D76042CD6F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836797"/>
              </p:ext>
            </p:extLst>
          </p:nvPr>
        </p:nvGraphicFramePr>
        <p:xfrm>
          <a:off x="376804" y="1153509"/>
          <a:ext cx="11438390" cy="4766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947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13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智慧運輸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推廣智慧</a:t>
                      </a:r>
                      <a:r>
                        <a:rPr lang="zh-TW" alt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流通</a:t>
                      </a: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服務方案</a:t>
                      </a:r>
                      <a:endParaRPr lang="en-US" altLang="zh-TW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8288" marR="0" lvl="0" indent="-176213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－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饗賓</a:t>
                      </a:r>
                      <a:r>
                        <a:rPr lang="en-US" altLang="zh-TW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物流士助理系統訂閱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，已依饗賓需求提出規劃與報價，等待對方內部討論。</a:t>
                      </a:r>
                      <a:endParaRPr kumimoji="0" lang="en-US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科技研發</a:t>
                      </a: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zh-TW" altLang="en-US" sz="1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發展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貨物混載最佳化演算法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，優化各轉運節點的重輕物品組合，建立車次分配之最佳化模型。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922518"/>
                  </a:ext>
                </a:extLst>
              </a:tr>
              <a:tr h="5307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智慧零售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marR="0" lvl="1" indent="-87313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推廣智慧</a:t>
                      </a:r>
                      <a:r>
                        <a:rPr lang="zh-TW" alt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流通</a:t>
                      </a: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服務方案</a:t>
                      </a:r>
                      <a:endParaRPr lang="en-US" altLang="zh-TW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24000" marR="0" lvl="2" indent="-184150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zh-TW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至杏一醫療用品公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司</a:t>
                      </a:r>
                      <a:r>
                        <a:rPr lang="zh-TW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推廣</a:t>
                      </a:r>
                      <a:r>
                        <a:rPr lang="en-US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展店選址分析系統</a:t>
                      </a:r>
                      <a:endParaRPr lang="en-US" altLang="zh-TW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24000" marR="0" lvl="2" indent="-184150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拜訪大樹醫藥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股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公司介紹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零售服務方案，將優先聚焦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進貨商品的效期辨識技術；以及每年展店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家所需的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門市動線與陳列規劃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生成技術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24000" marR="0" lvl="2" indent="-184150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拜訪揚秦國際企業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股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公司推廣</a:t>
                      </a:r>
                      <a:r>
                        <a:rPr lang="en-US" altLang="zh-TW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  <a:r>
                        <a:rPr lang="zh-TW" alt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流通服務方案，將優先聚焦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車輛調度排程技術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，期能</a:t>
                      </a:r>
                      <a:r>
                        <a:rPr lang="zh-TW" altLang="en-US" sz="1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優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化路線或安排二迴轉，來解決司機工時過長之問題</a:t>
                      </a:r>
                      <a:r>
                        <a:rPr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marR="0" lvl="1" indent="-87313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科技研發</a:t>
                      </a:r>
                      <a:r>
                        <a:rPr lang="zh-TW" altLang="zh-TW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透過</a:t>
                      </a:r>
                      <a:r>
                        <a:rPr lang="en-US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ComfyUI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運行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WAN2.1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模型與測試。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marR="0" lvl="1" indent="-87313" algn="l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TW" altLang="zh-TW" sz="1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8417333"/>
                  </a:ext>
                </a:extLst>
              </a:tr>
            </a:tbl>
          </a:graphicData>
        </a:graphic>
      </p:graphicFrame>
      <p:sp>
        <p:nvSpPr>
          <p:cNvPr id="5" name="標題 4">
            <a:extLst>
              <a:ext uri="{FF2B5EF4-FFF2-40B4-BE49-F238E27FC236}">
                <a16:creationId xmlns:a16="http://schemas.microsoft.com/office/drawing/2014/main" id="{BF02668B-E638-3D65-E864-7A480275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845" y="203938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3/3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515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1266941" y="0"/>
            <a:ext cx="9320270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878839" y="74211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470B191-4B99-4A6A-ABC9-6656F4604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53" y="841263"/>
            <a:ext cx="11781119" cy="567851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319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571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131,423K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3191"/>
              </p:ext>
            </p:extLst>
          </p:nvPr>
        </p:nvGraphicFramePr>
        <p:xfrm>
          <a:off x="903383" y="985737"/>
          <a:ext cx="10385233" cy="5427594"/>
        </p:xfrm>
        <a:graphic>
          <a:graphicData uri="http://schemas.openxmlformats.org/drawingml/2006/table">
            <a:tbl>
              <a:tblPr/>
              <a:tblGrid>
                <a:gridCol w="1998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4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53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140,260</a:t>
                      </a:r>
                      <a:r>
                        <a:rPr 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113,573</a:t>
                      </a:r>
                      <a:r>
                        <a:rPr 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5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5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80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5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5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96,080K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5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872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744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133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336574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智慧倉儲系統技術移轉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08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44,180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信海水產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水產加工廠與冷庫自動化建議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62,573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46080"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)-AI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高速效期辨識系統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244973"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5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  <a:endParaRPr lang="en-US" altLang="zh-TW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altLang="zh-TW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31,792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26,262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2460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94782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中基興業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商品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影像辨識技術移轉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9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貨物堆載運算技術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945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舊衣販售減碳計算技轉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109828"/>
                  </a:ext>
                </a:extLst>
              </a:tr>
              <a:tr h="2292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5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5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12,388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36,311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6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31,592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4547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11,895K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818017"/>
              </p:ext>
            </p:extLst>
          </p:nvPr>
        </p:nvGraphicFramePr>
        <p:xfrm>
          <a:off x="1248578" y="1500688"/>
          <a:ext cx="9716877" cy="4988068"/>
        </p:xfrm>
        <a:graphic>
          <a:graphicData uri="http://schemas.openxmlformats.org/drawingml/2006/table">
            <a:tbl>
              <a:tblPr/>
              <a:tblGrid>
                <a:gridCol w="224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endParaRPr lang="en-US" altLang="zh-TW" sz="1600" b="1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4,762K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6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kumimoji="0" lang="en-US" altLang="zh-TW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5,962</a:t>
                      </a:r>
                      <a:r>
                        <a:rPr lang="en-US" sz="16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6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智慧倉儲系統技術移轉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3,762K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中基興業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商品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影像辨識技術移轉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4,962K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-AI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貨物堆載運算技術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2,500K</a:t>
                      </a:r>
                      <a:r>
                        <a:rPr kumimoji="0" lang="zh-TW" altLang="en-US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6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舊衣販售減碳計算技轉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6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6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56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1,262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2,462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76015">
                <a:tc>
                  <a:txBody>
                    <a:bodyPr/>
                    <a:lstStyle/>
                    <a:p>
                      <a:pPr algn="ctr"/>
                      <a:endParaRPr lang="zh-TW" altLang="en-US" sz="16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6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1,200</a:t>
                      </a:r>
                      <a:endParaRPr lang="zh-TW" altLang="en-US" sz="16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6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6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7172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997306" y="603024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291,637K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19EF3CE-D893-43E3-96BB-F85A8B109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58582"/>
              </p:ext>
            </p:extLst>
          </p:nvPr>
        </p:nvGraphicFramePr>
        <p:xfrm>
          <a:off x="756203" y="1064689"/>
          <a:ext cx="10752463" cy="5441887"/>
        </p:xfrm>
        <a:graphic>
          <a:graphicData uri="http://schemas.openxmlformats.org/drawingml/2006/table">
            <a:tbl>
              <a:tblPr/>
              <a:tblGrid>
                <a:gridCol w="2068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8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282,454</a:t>
                      </a:r>
                      <a:r>
                        <a:rPr 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278,415</a:t>
                      </a:r>
                      <a:r>
                        <a:rPr lang="en-US" sz="15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5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97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5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95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5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5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102,580K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5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57,500K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蘆竹冷凍倉設計與建置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10,280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精奕興業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製造工廠自動搬運出貨倉系統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770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世茂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多層架立體植栽自動化搬運系統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響賓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物流士助理系統訂閱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0217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加減數位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二手衣服回收循環創生服務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814132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農業部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農產品冷鏈物流資源調查研究計畫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424983"/>
                  </a:ext>
                </a:extLst>
              </a:tr>
              <a:tr h="731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76%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179,874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信海水產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水產加工廠與冷庫自動化建議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220,915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)-AI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高速效期辨識系統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65193">
                <a:tc>
                  <a:txBody>
                    <a:bodyPr/>
                    <a:lstStyle/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增購第七批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TAG(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增額修約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5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弘達流通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籠車盤點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固定式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Reader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優化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49,292</a:t>
                      </a:r>
                      <a:r>
                        <a:rPr lang="en-US" altLang="zh-TW" sz="15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高鐵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機械所轉委託案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2,370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43,762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08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en-US" altLang="zh-TW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區域韌性供應鏈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5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13086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0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856986"/>
                  </a:ext>
                </a:extLst>
              </a:tr>
              <a:tr h="1361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5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07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130,582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177,153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61%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5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5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5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54,438</a:t>
                      </a:r>
                      <a:endParaRPr lang="zh-TW" altLang="en-US" sz="15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5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19%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92557"/>
              </p:ext>
            </p:extLst>
          </p:nvPr>
        </p:nvGraphicFramePr>
        <p:xfrm>
          <a:off x="587474" y="696305"/>
          <a:ext cx="11017051" cy="589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4251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407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儲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運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國內發展推動</a:t>
                      </a:r>
                      <a:endParaRPr lang="en-US" altLang="zh-TW" sz="18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4625" marR="0" lvl="1" indent="-174625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(1)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弘達流通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全聯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提供籠車盤點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固定式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Reader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優化方案，預估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萬元，廠商內部簽核預算中。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加購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 TAG 4,770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組 ，預估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239.2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萬元，簽約中。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3.AI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高速效期辨識系統建置案，完成計畫書及議價，金額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為</a:t>
                      </a: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1,200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 ，廠商內部簽核預算中。</a:t>
                      </a:r>
                    </a:p>
                    <a:p>
                      <a:pPr marL="265113" marR="0" lvl="2" indent="-265113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(2)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今口香調理食品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食品倉儲第三方物流系統建置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，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金品集團擴廠 打造冷鏈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Al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智能化倉儲物流，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1,066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含稅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，其中，技術服務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1,016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萬元及專利授權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50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萬元。完成簽約。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台灣高鐵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列車智慧化維修資訊系統數位優化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約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790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萬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元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，未稅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68288">
                        <a:lnSpc>
                          <a:spcPts val="2300"/>
                        </a:lnSpc>
                        <a:spcBef>
                          <a:spcPts val="0"/>
                        </a:spcBef>
                      </a:pP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已更新規劃書與報價予台灣高鐵，後續配合高鐵議價與簽核程序，預計於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月簽約。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8288" indent="-268288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萊爾富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蘆竹冷凍倉設計與建置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預估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萬元，未稅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，雙方洽談需求中。</a:t>
                      </a:r>
                    </a:p>
                    <a:p>
                      <a:pPr marL="0" indent="0">
                        <a:lnSpc>
                          <a:spcPts val="2500"/>
                        </a:lnSpc>
                        <a:spcBef>
                          <a:spcPts val="600"/>
                        </a:spcBef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(5)</a:t>
                      </a:r>
                      <a:r>
                        <a:rPr kumimoji="0" lang="zh-TW" alt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世茂農業生技智慧溫室 </a:t>
                      </a: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目前尚在釐清楚服科以外的項目，約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月中下旬定案。 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海外推動</a:t>
                      </a:r>
                      <a:endParaRPr lang="en-US" altLang="zh-TW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信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海水產－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越南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水產加工廠與冷庫自動化建議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(BP 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未稅1,000千元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：議約中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(2)4/15 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越南</a:t>
                      </a:r>
                      <a:r>
                        <a:rPr lang="en-US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Hicari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公司到訪參觀與洽談越南冷鏈蔬果加工與物流合作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(3)4/16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印尼邦加勿裡洞前省長率團到訪參觀與洽談，包含冷鏈物流合作機會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6" y="75150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1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81154"/>
              </p:ext>
            </p:extLst>
          </p:nvPr>
        </p:nvGraphicFramePr>
        <p:xfrm>
          <a:off x="376805" y="990790"/>
          <a:ext cx="11438390" cy="5175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947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13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26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3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循環包材推動計畫</a:t>
                      </a:r>
                      <a:endParaRPr lang="en-US" altLang="zh-TW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ts val="28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B2C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示範</a:t>
                      </a:r>
                      <a:endParaRPr lang="zh-TW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106363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企業行銷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TW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momo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3/17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Yahoo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購物於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3/20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、東森購物於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3/21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分別發布使用循環箱新聞。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106363" algn="l" defTabSz="914400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示範體系啟動：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前述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家業者及里仁自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3/24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起啟用循環箱出貨，並透過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大超商全國各門市回收空箱；委託新竹物流至各超商統倉取回並整新空箱，及回送至各電商統倉。</a:t>
                      </a:r>
                    </a:p>
                    <a:p>
                      <a:pPr marL="0" lvl="0" indent="0">
                        <a:lnSpc>
                          <a:spcPts val="28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碳足跡管理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HK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建置</a:t>
                      </a:r>
                      <a:r>
                        <a:rPr lang="zh-TW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碳足跡引擎有關場域能源分配參數、運輸碳排係數計算等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，計算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款循環箱碳足跡。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ts val="28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zh-TW" altLang="zh-TW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淨零綠生活碳足跡計算工具建構計畫</a:t>
                      </a:r>
                    </a:p>
                    <a:p>
                      <a:pPr marL="265113" indent="-265113">
                        <a:lnSpc>
                          <a:spcPts val="2800"/>
                        </a:lnSpc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環境部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年上線生活碳足跡計算器，於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114.2.28-114.3.29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活動期間，吸引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2,377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民眾自評生活行為碳排放，碳排熱點為交通生活面向，占總碳排比率為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49.96%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，民眾最無意願採行其他（旅遊／休閒活動）生活面向減碳行為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>
                        <a:lnSpc>
                          <a:spcPts val="2800"/>
                        </a:lnSpc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預計將於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月份服務上架環保集點</a:t>
                      </a: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App(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營運公司：汎宇電商），未來進行計算器獎勵可直接轉換成環保綠點，可轉換成商品兌換。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65113" indent="-265113">
                        <a:lnSpc>
                          <a:spcPts val="2800"/>
                        </a:lnSpc>
                      </a:pPr>
                      <a:r>
                        <a:rPr lang="en-US" altLang="zh-TW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zh-TW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與加減數位洽談舊衣電商販售的減碳計算服務。</a:t>
                      </a:r>
                      <a:endParaRPr lang="en-US" altLang="zh-TW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704846" y="216598"/>
            <a:ext cx="6782308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業務洽談進度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2/3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54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b8aed4a6-ac34-40d8-b1d7-8aea5af98334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7684</TotalTime>
  <Words>1555</Words>
  <Application>Microsoft Office PowerPoint</Application>
  <PresentationFormat>寬螢幕</PresentationFormat>
  <Paragraphs>264</Paragraphs>
  <Slides>11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微軟正黑體</vt:lpstr>
      <vt:lpstr>Arial</vt:lpstr>
      <vt:lpstr>Calibri</vt:lpstr>
      <vt:lpstr>Symbol</vt:lpstr>
      <vt:lpstr>Wingdings</vt:lpstr>
      <vt:lpstr>簡報內頁</vt:lpstr>
      <vt:lpstr>1_簡報內頁</vt:lpstr>
      <vt:lpstr>U組核心業務報告 (114年4月份)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業務洽談進度 1/3</vt:lpstr>
      <vt:lpstr>業務洽談進度 2/3</vt:lpstr>
      <vt:lpstr>業務洽談進度 3/3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User</cp:lastModifiedBy>
  <cp:revision>924</cp:revision>
  <cp:lastPrinted>2021-11-08T09:04:53Z</cp:lastPrinted>
  <dcterms:created xsi:type="dcterms:W3CDTF">2008-05-08T04:38:45Z</dcterms:created>
  <dcterms:modified xsi:type="dcterms:W3CDTF">2025-04-10T01:54:28Z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