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1" r:id="rId4"/>
  </p:sldMasterIdLst>
  <p:notesMasterIdLst>
    <p:notesMasterId r:id="rId15"/>
  </p:notesMasterIdLst>
  <p:handoutMasterIdLst>
    <p:handoutMasterId r:id="rId16"/>
  </p:handoutMasterIdLst>
  <p:sldIdLst>
    <p:sldId id="2145708168" r:id="rId5"/>
    <p:sldId id="2145708214" r:id="rId6"/>
    <p:sldId id="2145708215" r:id="rId7"/>
    <p:sldId id="2145708216" r:id="rId8"/>
    <p:sldId id="2145708219" r:id="rId9"/>
    <p:sldId id="2145708217" r:id="rId10"/>
    <p:sldId id="2145708218" r:id="rId11"/>
    <p:sldId id="2145708220" r:id="rId12"/>
    <p:sldId id="2145708221" r:id="rId13"/>
    <p:sldId id="2145708222" r:id="rId14"/>
  </p:sldIdLst>
  <p:sldSz cx="9144000" cy="6858000" type="screen4x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6A9633FB-E36B-40F5-A801-F7C3BB14A750}">
          <p14:sldIdLst>
            <p14:sldId id="2145708168"/>
            <p14:sldId id="2145708214"/>
            <p14:sldId id="2145708215"/>
            <p14:sldId id="2145708216"/>
            <p14:sldId id="2145708219"/>
            <p14:sldId id="2145708217"/>
            <p14:sldId id="2145708218"/>
            <p14:sldId id="2145708220"/>
            <p14:sldId id="2145708221"/>
            <p14:sldId id="214570822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4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6" userDrawn="1">
          <p15:clr>
            <a:srgbClr val="A4A3A4"/>
          </p15:clr>
        </p15:guide>
        <p15:guide id="4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ncent" initials="V" lastIdx="1" clrIdx="0"/>
  <p:cmAuthor id="2" name="Vincent ChangChien" initials="VC" lastIdx="1" clrIdx="1"/>
  <p:cmAuthor id="3" name="538294@itri.org.tw" initials="5" lastIdx="1" clrIdx="2">
    <p:extLst>
      <p:ext uri="{19B8F6BF-5375-455C-9EA6-DF929625EA0E}">
        <p15:presenceInfo xmlns:p15="http://schemas.microsoft.com/office/powerpoint/2012/main" userId="538294@itri.org.tw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5B9BD5"/>
    <a:srgbClr val="12B3C4"/>
    <a:srgbClr val="D2DEEF"/>
    <a:srgbClr val="EAEFF7"/>
    <a:srgbClr val="000099"/>
    <a:srgbClr val="FFFF99"/>
    <a:srgbClr val="A3E5FF"/>
    <a:srgbClr val="009FE2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882" autoAdjust="0"/>
  </p:normalViewPr>
  <p:slideViewPr>
    <p:cSldViewPr snapToGrid="0">
      <p:cViewPr varScale="1">
        <p:scale>
          <a:sx n="66" d="100"/>
          <a:sy n="66" d="100"/>
        </p:scale>
        <p:origin x="1293" y="2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04"/>
        <p:guide pos="2119"/>
        <p:guide orient="horz" pos="3126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" y="21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defTabSz="915652" eaLnBrk="0" hangingPunct="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40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826" y="21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algn="r" defTabSz="915652" eaLnBrk="0" hangingPunct="0">
              <a:defRPr sz="1200" b="0"/>
            </a:lvl1pPr>
          </a:lstStyle>
          <a:p>
            <a:pPr>
              <a:defRPr/>
            </a:pPr>
            <a:fld id="{8452B510-9BEE-46EE-B3FD-CA8939EB1807}" type="datetimeFigureOut">
              <a:rPr lang="zh-TW" altLang="en-US"/>
              <a:pPr>
                <a:defRPr/>
              </a:pPr>
              <a:t>2025/4/10</a:t>
            </a:fld>
            <a:endParaRPr lang="en-US" altLang="zh-TW"/>
          </a:p>
        </p:txBody>
      </p:sp>
      <p:sp>
        <p:nvSpPr>
          <p:cNvPr id="3840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0" y="9429834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defTabSz="915652" eaLnBrk="0" hangingPunct="0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840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826" y="9429834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algn="r" defTabSz="914200" eaLnBrk="0" hangingPunct="0">
              <a:defRPr sz="1200" b="0"/>
            </a:lvl1pPr>
          </a:lstStyle>
          <a:p>
            <a:pPr>
              <a:defRPr/>
            </a:pPr>
            <a:fld id="{89532365-25EE-4A4C-A56B-D211CD649E4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20782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0" y="21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26" y="21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>
            <a:lvl1pPr algn="r"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310" y="4717322"/>
            <a:ext cx="5439101" cy="4466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0" y="9429834"/>
            <a:ext cx="2946247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defTabSz="915652" eaLnBrk="1" hangingPunct="1">
              <a:defRPr sz="1200" b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26" y="9429834"/>
            <a:ext cx="2946246" cy="496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635" tIns="45815" rIns="91635" bIns="45815" numCol="1" anchor="b" anchorCtr="0" compatLnSpc="1">
            <a:prstTxWarp prst="textNoShape">
              <a:avLst/>
            </a:prstTxWarp>
          </a:bodyPr>
          <a:lstStyle>
            <a:lvl1pPr algn="r" defTabSz="914200" eaLnBrk="1" hangingPunct="1">
              <a:defRPr sz="1200" b="0"/>
            </a:lvl1pPr>
          </a:lstStyle>
          <a:p>
            <a:pPr>
              <a:defRPr/>
            </a:pPr>
            <a:fld id="{E1765024-6C29-460A-A7EB-138FDFDC4A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19584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0497" indent="-283831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0080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596748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3411" indent="-226749" defTabSz="90699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66749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3415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0082" indent="-226749" defTabSz="90699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6F209A4-62FC-4468-9FE9-72D02E4E750C}" type="slidenum">
              <a:rPr lang="en-US" altLang="zh-TW" smtClean="0"/>
              <a:pPr/>
              <a:t>1</a:t>
            </a:fld>
            <a:endParaRPr lang="en-US" altLang="zh-TW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0" y="746125"/>
            <a:ext cx="4962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532690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/>
              <a:t>BP Backlog=</a:t>
            </a:r>
            <a:r>
              <a:rPr lang="zh-TW" altLang="en-US" sz="1200"/>
              <a:t>振業</a:t>
            </a:r>
            <a:r>
              <a:rPr lang="en-US" altLang="zh-TW" sz="1200"/>
              <a:t>230+</a:t>
            </a:r>
            <a:r>
              <a:rPr lang="zh-TW" altLang="en-US" sz="1200"/>
              <a:t>三趨</a:t>
            </a:r>
            <a:r>
              <a:rPr lang="en-US" altLang="zh-TW" sz="1200"/>
              <a:t>1,672+</a:t>
            </a:r>
            <a:r>
              <a:rPr lang="zh-TW" altLang="en-US" sz="1200"/>
              <a:t>合勤</a:t>
            </a:r>
            <a:r>
              <a:rPr lang="en-US" altLang="zh-TW" sz="1200"/>
              <a:t>1,759+</a:t>
            </a:r>
            <a:r>
              <a:rPr lang="zh-TW" altLang="en-US" sz="1200"/>
              <a:t>中國佈道</a:t>
            </a:r>
            <a:r>
              <a:rPr lang="en-US" altLang="zh-TW" sz="1200"/>
              <a:t>1,627+</a:t>
            </a:r>
            <a:r>
              <a:rPr lang="zh-TW" altLang="en-US" sz="1200"/>
              <a:t>麗媚</a:t>
            </a:r>
            <a:r>
              <a:rPr lang="en-US" altLang="zh-TW" sz="1200"/>
              <a:t>1,107+</a:t>
            </a:r>
            <a:r>
              <a:rPr lang="zh-TW" altLang="en-US" sz="1200"/>
              <a:t>口渴米菇</a:t>
            </a:r>
            <a:r>
              <a:rPr lang="en-US" altLang="zh-TW" sz="1200"/>
              <a:t>585+</a:t>
            </a:r>
            <a:r>
              <a:rPr lang="zh-TW" altLang="en-US" sz="1200"/>
              <a:t>中華郵政</a:t>
            </a:r>
            <a:r>
              <a:rPr lang="en-US" altLang="zh-TW" sz="1200"/>
              <a:t>2,210=9,189K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/>
              <a:t>IP Backlog=</a:t>
            </a:r>
            <a:r>
              <a:rPr lang="zh-TW" altLang="en-US"/>
              <a:t>晉弘</a:t>
            </a:r>
            <a:r>
              <a:rPr lang="en-US" altLang="zh-TW"/>
              <a:t>600K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sz="120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/>
              <a:t>FY112_IP+BP_</a:t>
            </a:r>
            <a:r>
              <a:rPr lang="en-US" altLang="zh-TW"/>
              <a:t>Backlog=9,789K</a:t>
            </a:r>
            <a:endParaRPr lang="en-US" altLang="zh-TW" sz="120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561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000"/>
              <a:t>Backlog=</a:t>
            </a:r>
            <a:r>
              <a:rPr lang="zh-TW" altLang="en-US" sz="1000"/>
              <a:t>晉弘</a:t>
            </a:r>
            <a:r>
              <a:rPr lang="en-US" altLang="zh-TW" sz="1000"/>
              <a:t>600</a:t>
            </a:r>
            <a:endParaRPr lang="zh-TW" altLang="en-US" sz="100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590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2525" cy="3721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57" name="Google Shape;157;p5:notes"/>
          <p:cNvSpPr txBox="1">
            <a:spLocks noGrp="1"/>
          </p:cNvSpPr>
          <p:nvPr>
            <p:ph type="body" idx="1"/>
          </p:nvPr>
        </p:nvSpPr>
        <p:spPr>
          <a:xfrm>
            <a:off x="679310" y="4717322"/>
            <a:ext cx="5439101" cy="4466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5:notes"/>
          <p:cNvSpPr txBox="1">
            <a:spLocks noGrp="1"/>
          </p:cNvSpPr>
          <p:nvPr>
            <p:ph type="sldNum" idx="12"/>
          </p:nvPr>
        </p:nvSpPr>
        <p:spPr>
          <a:xfrm>
            <a:off x="3849826" y="9429834"/>
            <a:ext cx="2946246" cy="496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625" tIns="45800" rIns="91625" bIns="45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47644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72479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3" y="1278467"/>
            <a:ext cx="8364538" cy="4919134"/>
          </a:xfrm>
        </p:spPr>
        <p:txBody>
          <a:bodyPr/>
          <a:lstStyle>
            <a:lvl1pPr>
              <a:defRPr sz="2400">
                <a:latin typeface="+mn-lt"/>
                <a:ea typeface="+mn-ea"/>
              </a:defRPr>
            </a:lvl1pPr>
            <a:lvl2pPr>
              <a:defRPr>
                <a:solidFill>
                  <a:srgbClr val="0000CC"/>
                </a:solidFill>
                <a:latin typeface="+mn-lt"/>
                <a:ea typeface="+mn-ea"/>
              </a:defRPr>
            </a:lvl2pPr>
            <a:lvl3pPr>
              <a:defRPr>
                <a:latin typeface="+mn-lt"/>
                <a:ea typeface="+mn-ea"/>
              </a:defRPr>
            </a:lvl3pPr>
            <a:lvl4pPr>
              <a:defRPr sz="1800">
                <a:solidFill>
                  <a:srgbClr val="0000CC"/>
                </a:solidFill>
                <a:latin typeface="+mn-lt"/>
                <a:ea typeface="+mn-ea"/>
              </a:defRPr>
            </a:lvl4pPr>
            <a:lvl5pPr>
              <a:defRPr sz="1600">
                <a:latin typeface="+mn-lt"/>
                <a:ea typeface="+mn-ea"/>
              </a:defRPr>
            </a:lvl5pPr>
            <a:lvl6pPr>
              <a:defRPr sz="1600">
                <a:latin typeface="+mn-lt"/>
                <a:ea typeface="+mn-ea"/>
              </a:defRPr>
            </a:lvl6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3641861" y="6628132"/>
            <a:ext cx="2920215" cy="229868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 algn="ctr" eaLnBrk="1" hangingPunct="1">
              <a:defRPr/>
            </a:pPr>
            <a:endParaRPr lang="en-US" altLang="zh-TW" b="0">
              <a:solidFill>
                <a:prstClr val="black"/>
              </a:solidFill>
              <a:ea typeface="新細明體" charset="-120"/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282D4-C369-4B2F-B36D-CA76C3634FCD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  <p:sp>
        <p:nvSpPr>
          <p:cNvPr id="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0" y="405141"/>
            <a:ext cx="9144000" cy="77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8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605588" y="6619893"/>
            <a:ext cx="1800225" cy="23812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defRPr/>
            </a:pPr>
            <a:fld id="{2DC04D06-70D8-48A2-B2C8-F3E08559F2BE}" type="datetime1">
              <a:rPr lang="zh-TW" altLang="en-US" b="0" smtClean="0">
                <a:solidFill>
                  <a:prstClr val="black"/>
                </a:solidFill>
                <a:latin typeface="Arial"/>
                <a:ea typeface="新細明體" charset="-120"/>
              </a:rPr>
              <a:pPr algn="ctr" eaLnBrk="1" hangingPunct="1">
                <a:defRPr/>
              </a:pPr>
              <a:t>2025/4/10</a:t>
            </a:fld>
            <a:endParaRPr lang="en-US" altLang="zh-TW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3334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7" y="308091"/>
            <a:ext cx="8487833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2" y="1090246"/>
            <a:ext cx="8493368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  <a:endParaRPr lang="en-US" altLang="zh-TW"/>
          </a:p>
          <a:p>
            <a:pPr lvl="3"/>
            <a:r>
              <a:rPr lang="zh-TW" altLang="en-US"/>
              <a:t>第四層</a:t>
            </a:r>
            <a:endParaRPr lang="en-US" altLang="zh-TW"/>
          </a:p>
          <a:p>
            <a:pPr lvl="4"/>
            <a:endParaRPr lang="zh-TW" alt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298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8092" y="6391283"/>
            <a:ext cx="6096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800" b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5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54286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566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en-US" altLang="zh-TW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448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43809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3402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2385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57203" y="981075"/>
            <a:ext cx="4044462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2338" y="981075"/>
            <a:ext cx="4044462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642338" y="3629025"/>
            <a:ext cx="4044462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0324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590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1835150" y="6958013"/>
            <a:ext cx="9144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6078828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65"/>
            <a:ext cx="82296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3" y="981075"/>
            <a:ext cx="4044462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2338" y="981075"/>
            <a:ext cx="4044462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2546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165"/>
            <a:ext cx="82296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hangingPunct="1">
              <a:defRPr/>
            </a:pPr>
            <a:endParaRPr lang="zh-TW" altLang="en-US" sz="1800" b="0">
              <a:solidFill>
                <a:prstClr val="black"/>
              </a:solidFill>
              <a:latin typeface="Arial"/>
              <a:ea typeface="新細明體" charset="-120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52166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9144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72001" y="6650296"/>
            <a:ext cx="3311972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8777291" y="6624644"/>
            <a:ext cx="369887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52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1"/>
            <a:ext cx="82296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58414"/>
            <a:ext cx="82296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72250"/>
            <a:ext cx="21336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8616951" y="6619881"/>
            <a:ext cx="527050" cy="238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0" y="6504265"/>
            <a:ext cx="8172400" cy="369332"/>
          </a:xfrm>
          <a:prstGeom prst="rect">
            <a:avLst/>
          </a:prstGeom>
          <a:noFill/>
          <a:ln>
            <a:noFill/>
          </a:ln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700" y="-7938"/>
            <a:ext cx="1462956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8300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2" r:id="rId10"/>
    <p:sldLayoutId id="2147484103" r:id="rId11"/>
    <p:sldLayoutId id="2147484104" r:id="rId12"/>
    <p:sldLayoutId id="2147484462" r:id="rId13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標題 3"/>
          <p:cNvSpPr>
            <a:spLocks noGrp="1"/>
          </p:cNvSpPr>
          <p:nvPr>
            <p:ph type="title"/>
          </p:nvPr>
        </p:nvSpPr>
        <p:spPr>
          <a:xfrm>
            <a:off x="0" y="2529000"/>
            <a:ext cx="9144000" cy="900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zh-TW" sz="45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H</a:t>
            </a:r>
            <a:r>
              <a:rPr lang="zh-TW" altLang="en-US" sz="45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 組經營團隊會議報告</a:t>
            </a:r>
            <a:endParaRPr lang="zh-TW" altLang="en-US" sz="45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294967295"/>
          </p:nvPr>
        </p:nvSpPr>
        <p:spPr>
          <a:xfrm>
            <a:off x="7010400" y="65547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3DA0BB7-265A-403C-9275-D587AB510EDC}" type="slidenum">
              <a:rPr kumimoji="0" lang="zh-TW" altLang="en-US" b="0" smtClean="0">
                <a:latin typeface="Arial"/>
                <a:ea typeface="微軟正黑體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</a:t>
            </a:fld>
            <a:endParaRPr kumimoji="0" lang="zh-TW" altLang="en-US" b="0">
              <a:latin typeface="Arial"/>
              <a:ea typeface="微軟正黑體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32000" y="5915419"/>
            <a:ext cx="8280000" cy="446276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altLang="zh-TW" sz="2300" dirty="0">
                <a:latin typeface="Calibri"/>
                <a:ea typeface="微軟正黑體"/>
                <a:cs typeface="Calibri"/>
              </a:rPr>
              <a:t>2025.04.10</a:t>
            </a:r>
            <a:endParaRPr lang="zh-TW" altLang="en-US" sz="2300"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47836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FA9BB6-0009-4507-99E2-F432FB3F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921"/>
            <a:ext cx="8229600" cy="7651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TW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4</a:t>
            </a:r>
            <a:r>
              <a:rPr lang="zh-TW" altLang="en-U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大範疇</a:t>
            </a:r>
            <a:r>
              <a:rPr lang="en-US" altLang="zh-TW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18</a:t>
            </a:r>
            <a:r>
              <a:rPr lang="zh-TW" altLang="en-U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項目標</a:t>
            </a:r>
            <a:r>
              <a:rPr lang="en-US" altLang="zh-TW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-2</a:t>
            </a:r>
            <a:endParaRPr lang="zh-TW" altLang="en-US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D984A14-D38B-473C-B4E4-F1D90A04AF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3074" name="Picture 2" descr="（衛福部提供）">
            <a:extLst>
              <a:ext uri="{FF2B5EF4-FFF2-40B4-BE49-F238E27FC236}">
                <a16:creationId xmlns:a16="http://schemas.microsoft.com/office/drawing/2014/main" id="{4147FE22-962E-4EA2-9B79-660EA35761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498" y="1192822"/>
            <a:ext cx="8537004" cy="4802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B89ECD1B-04DE-44F9-A576-CF5DE59DE96F}"/>
              </a:ext>
            </a:extLst>
          </p:cNvPr>
          <p:cNvSpPr/>
          <p:nvPr/>
        </p:nvSpPr>
        <p:spPr bwMode="gray">
          <a:xfrm>
            <a:off x="738551" y="2130292"/>
            <a:ext cx="3498036" cy="3684354"/>
          </a:xfrm>
          <a:prstGeom prst="rect">
            <a:avLst/>
          </a:prstGeom>
          <a:noFill/>
          <a:ln>
            <a:solidFill>
              <a:srgbClr val="0000FF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9CD4384-FC8A-4773-B391-7FF57AF0F780}"/>
              </a:ext>
            </a:extLst>
          </p:cNvPr>
          <p:cNvSpPr/>
          <p:nvPr/>
        </p:nvSpPr>
        <p:spPr bwMode="gray">
          <a:xfrm>
            <a:off x="5246075" y="4548554"/>
            <a:ext cx="2713894" cy="644769"/>
          </a:xfrm>
          <a:prstGeom prst="rect">
            <a:avLst/>
          </a:prstGeom>
          <a:noFill/>
          <a:ln>
            <a:solidFill>
              <a:srgbClr val="0000FF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E7357DA-C3B1-4B41-86CB-EAFDAE1191F6}"/>
              </a:ext>
            </a:extLst>
          </p:cNvPr>
          <p:cNvSpPr/>
          <p:nvPr/>
        </p:nvSpPr>
        <p:spPr bwMode="gray">
          <a:xfrm>
            <a:off x="5246075" y="5509847"/>
            <a:ext cx="2713894" cy="351692"/>
          </a:xfrm>
          <a:prstGeom prst="rect">
            <a:avLst/>
          </a:prstGeom>
          <a:noFill/>
          <a:ln>
            <a:solidFill>
              <a:srgbClr val="0000FF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3992264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標題 1">
            <a:extLst>
              <a:ext uri="{FF2B5EF4-FFF2-40B4-BE49-F238E27FC236}">
                <a16:creationId xmlns:a16="http://schemas.microsoft.com/office/drawing/2014/main" id="{C479910E-0D59-45B8-97BD-E3BE7AEAD379}"/>
              </a:ext>
            </a:extLst>
          </p:cNvPr>
          <p:cNvSpPr txBox="1">
            <a:spLocks/>
          </p:cNvSpPr>
          <p:nvPr/>
        </p:nvSpPr>
        <p:spPr bwMode="auto">
          <a:xfrm>
            <a:off x="0" y="73889"/>
            <a:ext cx="9144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r>
              <a:rPr lang="en-US" altLang="zh-TW" sz="32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H </a:t>
            </a:r>
            <a:r>
              <a:rPr lang="zh-TW" altLang="en-US" sz="32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組業務能見度與缺口分析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9494BE9-A732-4CDD-A090-66A97E689503}"/>
              </a:ext>
            </a:extLst>
          </p:cNvPr>
          <p:cNvSpPr/>
          <p:nvPr/>
        </p:nvSpPr>
        <p:spPr>
          <a:xfrm>
            <a:off x="432000" y="560998"/>
            <a:ext cx="8280000" cy="44627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300" dirty="0">
                <a:latin typeface="Microsoft JhengHei"/>
                <a:ea typeface="Microsoft JhengHei"/>
                <a:cs typeface="Calibri" panose="020F0502020204030204" pitchFamily="34" charset="0"/>
              </a:rPr>
              <a:t>企業收入</a:t>
            </a:r>
            <a:r>
              <a:rPr kumimoji="1" lang="zh-TW" altLang="en-US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目標 </a:t>
            </a:r>
            <a:r>
              <a:rPr lang="en-US" altLang="zh-TW" sz="2300" dirty="0">
                <a:latin typeface="Microsoft JhengHei"/>
                <a:ea typeface="Microsoft JhengHei"/>
                <a:cs typeface="Calibri" panose="020F0502020204030204" pitchFamily="34" charset="0"/>
              </a:rPr>
              <a:t>74,340K </a:t>
            </a:r>
            <a:r>
              <a:rPr kumimoji="1" lang="en-US" altLang="zh-TW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(</a:t>
            </a:r>
            <a:r>
              <a:rPr kumimoji="1" lang="zh-TW" altLang="en-US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未稅</a:t>
            </a:r>
            <a:r>
              <a:rPr kumimoji="1" lang="en-US" altLang="zh-TW" sz="23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icrosoft JhengHei"/>
                <a:ea typeface="Microsoft JhengHei"/>
                <a:cs typeface="Calibri" panose="020F0502020204030204" pitchFamily="34" charset="0"/>
              </a:rPr>
              <a:t>)</a:t>
            </a:r>
            <a:endParaRPr kumimoji="1" lang="zh-TW" altLang="en-US" sz="23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icrosoft JhengHei"/>
              <a:ea typeface="Microsoft JhengHei"/>
              <a:cs typeface="Calibri" panose="020F0502020204030204" pitchFamily="34" charset="0"/>
            </a:endParaRPr>
          </a:p>
        </p:txBody>
      </p:sp>
      <p:sp>
        <p:nvSpPr>
          <p:cNvPr id="14" name="Google Shape;162;p5">
            <a:extLst>
              <a:ext uri="{FF2B5EF4-FFF2-40B4-BE49-F238E27FC236}">
                <a16:creationId xmlns:a16="http://schemas.microsoft.com/office/drawing/2014/main" id="{DAA52ECE-DE9A-405A-AAED-F0B98E37B33D}"/>
              </a:ext>
            </a:extLst>
          </p:cNvPr>
          <p:cNvSpPr txBox="1"/>
          <p:nvPr/>
        </p:nvSpPr>
        <p:spPr>
          <a:xfrm>
            <a:off x="7632000" y="808341"/>
            <a:ext cx="1080000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單位：千元</a:t>
            </a:r>
            <a:endParaRPr sz="3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FA1D13A1-E7CC-49AE-B912-1F5A1904D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179837"/>
              </p:ext>
            </p:extLst>
          </p:nvPr>
        </p:nvGraphicFramePr>
        <p:xfrm>
          <a:off x="66007" y="1108529"/>
          <a:ext cx="9011985" cy="5496162"/>
        </p:xfrm>
        <a:graphic>
          <a:graphicData uri="http://schemas.openxmlformats.org/drawingml/2006/table">
            <a:tbl>
              <a:tblPr/>
              <a:tblGrid>
                <a:gridCol w="1859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1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9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59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99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5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簽約數合計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努力中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(50%) (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負責人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認列數合計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67560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16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,670</a:t>
                      </a: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(18%)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2,000</a:t>
                      </a: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(1,000)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布局海外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盈亮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品慈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2,000(1,000)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22,592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(30%)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8399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7,600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2,400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炎傳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若瑟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君彥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800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認列數：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微軟正黑體"/>
                          <a:ea typeface="微軟正黑體"/>
                          <a:cs typeface="Calibri"/>
                        </a:rPr>
                        <a:t>6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,000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81699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3,200</a:t>
                      </a:r>
                      <a:endParaRPr lang="zh-TW" altLang="en-US" sz="1600" b="1" strike="no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玩偶的家 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君彥</a:t>
                      </a: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strike="noStrik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3,200</a:t>
                      </a:r>
                      <a:endParaRPr lang="zh-TW" altLang="en-US" sz="1600" b="1" strike="no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0140452"/>
                  </a:ext>
                </a:extLst>
              </a:tr>
              <a:tr h="147735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9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,070</a:t>
                      </a: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(12%)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TW" sz="1600" b="1" i="0" u="none" strike="noStrike" kern="120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推廣中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(60%)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altLang="zh-TW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13,792</a:t>
                      </a: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(19%)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8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,499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CITD_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十兆 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認列數：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7,832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27813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坤璜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珮君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2976099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760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全日罩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耀泰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760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45031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英飛輪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43145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百事益 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190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8361156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1,200(200)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欣辰 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淑慧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418332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1,619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振業 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增英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1,619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2011951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1,333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資策會 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閔易</a:t>
                      </a:r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1,333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281896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1,117(900)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東元星悅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950(900)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553622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旳蔓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600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endParaRPr kumimoji="0" lang="zh-TW" altLang="en-US" sz="14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770634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571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(90%)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5,960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8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105763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285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285</a:t>
                      </a:r>
                      <a:endParaRPr lang="zh-TW" altLang="en-US" sz="16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高齡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泰陞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285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285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8490344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286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 (%)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已簽約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5,675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8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523018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286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春耕 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弘凱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286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6934840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algn="l"/>
                      <a:endParaRPr lang="zh-TW" altLang="en-US" sz="14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Backlog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遞延收入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累加：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 (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7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29152">
                <a:tc>
                  <a:txBody>
                    <a:bodyPr/>
                    <a:lstStyle/>
                    <a:p>
                      <a:pPr algn="l"/>
                      <a:endParaRPr lang="zh-TW" altLang="en-US" sz="14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FY112</a:t>
                      </a:r>
                      <a:endParaRPr lang="en-US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kumimoji="0" lang="en-US" altLang="zh-TW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5,389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72544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222592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1">
            <a:extLst>
              <a:ext uri="{FF2B5EF4-FFF2-40B4-BE49-F238E27FC236}">
                <a16:creationId xmlns:a16="http://schemas.microsoft.com/office/drawing/2014/main" id="{1B4F3FE6-7A03-4883-A3DD-7F3C877844B0}"/>
              </a:ext>
            </a:extLst>
          </p:cNvPr>
          <p:cNvSpPr txBox="1">
            <a:spLocks/>
          </p:cNvSpPr>
          <p:nvPr/>
        </p:nvSpPr>
        <p:spPr bwMode="auto">
          <a:xfrm>
            <a:off x="0" y="81460"/>
            <a:ext cx="9144000" cy="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r>
              <a:rPr lang="zh-TW" altLang="en-US" sz="3200" kern="0" dirty="0">
                <a:solidFill>
                  <a:srgbClr val="00206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衍生加值業務能見度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508D4B9-58D2-469C-992F-D109DDB1298A}"/>
              </a:ext>
            </a:extLst>
          </p:cNvPr>
          <p:cNvSpPr/>
          <p:nvPr/>
        </p:nvSpPr>
        <p:spPr>
          <a:xfrm>
            <a:off x="0" y="657958"/>
            <a:ext cx="9144000" cy="44627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>
              <a:defRPr/>
            </a:pPr>
            <a:r>
              <a:rPr lang="zh-TW" altLang="en-US" sz="2300" dirty="0">
                <a:latin typeface="Microsoft JhengHei"/>
                <a:ea typeface="Microsoft JhengHei"/>
                <a:cs typeface="Calibri" panose="020F0502020204030204" pitchFamily="34" charset="0"/>
              </a:rPr>
              <a:t>衍生加值目標 </a:t>
            </a:r>
            <a:r>
              <a:rPr lang="en-US" altLang="zh-TW" sz="2300" dirty="0">
                <a:latin typeface="Microsoft JhengHei"/>
                <a:ea typeface="Microsoft JhengHei"/>
                <a:cs typeface="Calibri" panose="020F0502020204030204" pitchFamily="34" charset="0"/>
              </a:rPr>
              <a:t>11,016K(</a:t>
            </a:r>
            <a:r>
              <a:rPr lang="zh-TW" altLang="en-US" sz="2300" dirty="0">
                <a:latin typeface="Microsoft JhengHei"/>
                <a:ea typeface="Microsoft JhengHei"/>
                <a:cs typeface="Calibri" panose="020F0502020204030204" pitchFamily="34" charset="0"/>
              </a:rPr>
              <a:t>未稅</a:t>
            </a:r>
            <a:r>
              <a:rPr lang="en-US" altLang="zh-TW" sz="2300" dirty="0">
                <a:latin typeface="Microsoft JhengHei"/>
                <a:ea typeface="Microsoft JhengHei"/>
                <a:cs typeface="Calibri" panose="020F0502020204030204" pitchFamily="34" charset="0"/>
              </a:rPr>
              <a:t>)</a:t>
            </a:r>
            <a:endParaRPr lang="zh-TW" altLang="en-US" sz="2300" dirty="0">
              <a:latin typeface="Microsoft JhengHei"/>
              <a:ea typeface="Microsoft JhengHei"/>
              <a:cs typeface="Calibri" panose="020F0502020204030204" pitchFamily="34" charset="0"/>
            </a:endParaRPr>
          </a:p>
        </p:txBody>
      </p:sp>
      <p:sp>
        <p:nvSpPr>
          <p:cNvPr id="10" name="Google Shape;162;p5">
            <a:extLst>
              <a:ext uri="{FF2B5EF4-FFF2-40B4-BE49-F238E27FC236}">
                <a16:creationId xmlns:a16="http://schemas.microsoft.com/office/drawing/2014/main" id="{894260B4-ADF4-4DA6-83C8-8CCF0CA6D8DF}"/>
              </a:ext>
            </a:extLst>
          </p:cNvPr>
          <p:cNvSpPr txBox="1"/>
          <p:nvPr/>
        </p:nvSpPr>
        <p:spPr>
          <a:xfrm>
            <a:off x="7519808" y="1035650"/>
            <a:ext cx="108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latin typeface="微軟正黑體" panose="020B0604030504040204" pitchFamily="34" charset="-120"/>
                <a:ea typeface="微軟正黑體" panose="020B0604030504040204" pitchFamily="34" charset="-120"/>
                <a:cs typeface="Microsoft JhengHei"/>
                <a:sym typeface="Microsoft JhengHei"/>
              </a:rPr>
              <a:t>單位：千元</a:t>
            </a:r>
            <a:endParaRPr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2243BA4-D1DF-4A78-AF8D-FF88A280B8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371258"/>
              </p:ext>
            </p:extLst>
          </p:nvPr>
        </p:nvGraphicFramePr>
        <p:xfrm>
          <a:off x="114962" y="1360646"/>
          <a:ext cx="9029038" cy="3575514"/>
        </p:xfrm>
        <a:graphic>
          <a:graphicData uri="http://schemas.openxmlformats.org/drawingml/2006/table">
            <a:tbl>
              <a:tblPr/>
              <a:tblGrid>
                <a:gridCol w="1894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15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47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5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69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01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600" b="1" u="none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簽約數合計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努力中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(50%)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負責人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【</a:t>
                      </a:r>
                      <a:r>
                        <a:rPr lang="zh-TW" altLang="en-US" sz="1600" b="1" u="none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認列數合計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】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2,100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 (19%)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布局海外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盈亮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品慈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kumimoji="0" 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2,100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 (19%)</a:t>
                      </a:r>
                      <a:endParaRPr lang="zh-TW" altLang="en-US" sz="1400" b="0" i="0" u="none" strike="noStrike" noProof="0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473247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簽約數：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u="none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494859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noProof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33201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1,100 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(10%)</a:t>
                      </a:r>
                      <a:endParaRPr lang="zh-TW" altLang="en-US" sz="1400" b="0" i="0" u="none" strike="noStrike" noProof="0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推廣中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(60%)</a:t>
                      </a: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 </a:t>
                      </a:r>
                      <a:endParaRPr lang="en-US" altLang="zh-TW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1,100 </a:t>
                      </a:r>
                      <a:r>
                        <a:rPr lang="en-US" altLang="zh-TW" sz="1400" b="1" i="0" u="none" strike="noStrike" noProof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(10%)</a:t>
                      </a:r>
                      <a:endParaRPr lang="zh-TW" altLang="en-US" sz="1400" b="0" i="0" u="none" strike="noStrike" noProof="0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803553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1,100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200</a:t>
                      </a: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東元星悅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200</a:t>
                      </a:r>
                      <a:endParaRPr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r>
                        <a:rPr lang="en-US" altLang="zh-TW" sz="1400" b="1" kern="120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1,100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5497005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東元星悅 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zh-TW" altLang="en-US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r>
                        <a:rPr lang="en-US" altLang="zh-TW" sz="16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)</a:t>
                      </a:r>
                      <a:endParaRPr lang="zh-TW" altLang="en-US" sz="16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  <a:endParaRPr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sng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7428549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endParaRPr lang="en-US" altLang="zh-TW" sz="14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簽約中</a:t>
                      </a:r>
                      <a:r>
                        <a:rPr lang="en-US" altLang="zh-TW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(90%)</a:t>
                      </a: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91529">
                <a:tc>
                  <a:txBody>
                    <a:bodyPr/>
                    <a:lstStyle/>
                    <a:p>
                      <a:pPr marL="0" marR="0" lvl="0" indent="0" algn="l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zh-TW" altLang="zh-TW" sz="14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簽約</a:t>
                      </a: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數：</a:t>
                      </a:r>
                      <a:endParaRPr lang="en-US" altLang="zh-TW" sz="1400" b="1" u="sng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strike="no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u="none" strike="no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strike="no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endParaRPr lang="en-US" altLang="zh-TW" sz="1400" b="1" strike="noStrik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0396193"/>
                  </a:ext>
                </a:extLst>
              </a:tr>
              <a:tr h="30010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none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u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已簽約</a:t>
                      </a:r>
                      <a:endParaRPr lang="en-US" altLang="zh-TW" sz="16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kern="120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465416"/>
                  </a:ext>
                </a:extLst>
              </a:tr>
              <a:tr h="291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endParaRPr lang="en-US" altLang="zh-TW" sz="1400" b="1" u="non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u="none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累加：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481576"/>
                  </a:ext>
                </a:extLst>
              </a:tr>
              <a:tr h="29152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u="none" strike="noStrik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認列數：</a:t>
                      </a:r>
                      <a:endParaRPr kumimoji="0" lang="en-US" altLang="zh-TW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17881" marR="17881" marT="8941" marB="894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661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00120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60;p5">
            <a:extLst>
              <a:ext uri="{FF2B5EF4-FFF2-40B4-BE49-F238E27FC236}">
                <a16:creationId xmlns:a16="http://schemas.microsoft.com/office/drawing/2014/main" id="{49F5F84C-4A21-44C1-9482-C672C946FEB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2000" y="80688"/>
            <a:ext cx="8280000" cy="5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H</a:t>
            </a:r>
            <a:r>
              <a:rPr lang="zh-TW" altLang="en-US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 組推廣中</a:t>
            </a:r>
            <a:r>
              <a:rPr lang="en-US" altLang="zh-TW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/</a:t>
            </a:r>
            <a:r>
              <a:rPr lang="zh-TW" altLang="en-US" sz="33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努力中</a:t>
            </a:r>
            <a:r>
              <a:rPr lang="en-US" sz="3300" dirty="0" err="1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案件說明</a:t>
            </a:r>
            <a:endParaRPr sz="3300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  <a:sym typeface="Microsoft JhengHei"/>
            </a:endParaRPr>
          </a:p>
        </p:txBody>
      </p:sp>
      <p:sp>
        <p:nvSpPr>
          <p:cNvPr id="8" name="Google Shape;162;p5">
            <a:extLst>
              <a:ext uri="{FF2B5EF4-FFF2-40B4-BE49-F238E27FC236}">
                <a16:creationId xmlns:a16="http://schemas.microsoft.com/office/drawing/2014/main" id="{800C6B8A-843D-47F7-899C-A3F5B3AB18C8}"/>
              </a:ext>
            </a:extLst>
          </p:cNvPr>
          <p:cNvSpPr txBox="1"/>
          <p:nvPr/>
        </p:nvSpPr>
        <p:spPr>
          <a:xfrm>
            <a:off x="7632000" y="323525"/>
            <a:ext cx="1512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</a:pPr>
            <a:r>
              <a:rPr lang="en-US" sz="1300" b="1" dirty="0" err="1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單位：千元</a:t>
            </a:r>
            <a:r>
              <a:rPr lang="en-US" altLang="zh-TW" sz="13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(</a:t>
            </a:r>
            <a:r>
              <a:rPr lang="zh-TW" altLang="en-US" sz="1300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未稅</a:t>
            </a:r>
            <a:r>
              <a:rPr lang="en-US" altLang="zh-TW" sz="1300" b="1" dirty="0">
                <a:solidFill>
                  <a:schemeClr val="dk1"/>
                </a:solidFill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  <a:sym typeface="Microsoft JhengHei"/>
              </a:rPr>
              <a:t>)</a:t>
            </a:r>
            <a:endParaRPr dirty="0"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graphicFrame>
        <p:nvGraphicFramePr>
          <p:cNvPr id="5" name="Google Shape;161;p5">
            <a:extLst>
              <a:ext uri="{FF2B5EF4-FFF2-40B4-BE49-F238E27FC236}">
                <a16:creationId xmlns:a16="http://schemas.microsoft.com/office/drawing/2014/main" id="{9237C03F-1EC5-40C5-A872-D925F0E1E09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0134807"/>
              </p:ext>
            </p:extLst>
          </p:nvPr>
        </p:nvGraphicFramePr>
        <p:xfrm>
          <a:off x="118892" y="621567"/>
          <a:ext cx="8938350" cy="609005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0000">
                  <a:extLst>
                    <a:ext uri="{9D8B030D-6E8A-4147-A177-3AD203B41FA5}">
                      <a16:colId xmlns:a16="http://schemas.microsoft.com/office/drawing/2014/main" val="404756246"/>
                    </a:ext>
                  </a:extLst>
                </a:gridCol>
                <a:gridCol w="8340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88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78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76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6142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584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50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vert="eaVert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廠商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專案名稱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金額</a:t>
                      </a:r>
                      <a:endParaRPr lang="en-US" sz="12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(IP)</a:t>
                      </a:r>
                      <a:endParaRPr sz="120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簽約</a:t>
                      </a:r>
                      <a:endParaRPr lang="en-US" sz="12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時程</a:t>
                      </a:r>
                      <a:endParaRPr sz="1200" b="1" i="0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現況說明</a:t>
                      </a:r>
                      <a:endParaRPr sz="12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RD/</a:t>
                      </a:r>
                      <a:r>
                        <a:rPr lang="zh-TW" altLang="en-US" sz="12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推廣</a:t>
                      </a:r>
                      <a:endParaRPr lang="en-US" altLang="zh-TW" sz="1200" b="1" i="0" u="none" strike="noStrike" cap="none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cap="none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  <a:sym typeface="Microsoft JhengHei"/>
                        </a:rPr>
                        <a:t>窗口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113">
                <a:tc rowSpan="1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推</a:t>
                      </a:r>
                      <a:endParaRPr lang="en-US" altLang="zh-TW" sz="1200" b="1" i="0" u="none" strike="noStrike" cap="none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廣</a:t>
                      </a:r>
                      <a:endParaRPr lang="en-US" altLang="zh-TW" sz="1200" b="1" i="0" u="none" strike="noStrike" cap="none" noProof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zh-TW" sz="12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中</a:t>
                      </a:r>
                      <a:r>
                        <a:rPr lang="en-US" altLang="zh-TW" sz="1200" b="1" i="0" u="none" strike="noStrike" cap="non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60%</a:t>
                      </a:r>
                      <a:endParaRPr lang="zh-TW" altLang="zh-TW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東元星悅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智慧化產後護理服務系統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1,117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(900)</a:t>
                      </a:r>
                      <a:endParaRPr lang="zh-TW" altLang="en-US" sz="1200" b="1" u="none" strike="noStrike" cap="none" baseline="0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4/1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寄送報價單與合約供業主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review</a:t>
                      </a:r>
                      <a:endParaRPr lang="zh-TW" altLang="en-US" sz="12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上智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和欣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7061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振業</a:t>
                      </a:r>
                      <a:endParaRPr lang="en-US" altLang="zh-TW" sz="12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產後護理資訊系統</a:t>
                      </a:r>
                      <a:endParaRPr lang="en-US" altLang="zh-TW" sz="1200" b="1" i="0" u="none" strike="noStrike" baseline="0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1,619</a:t>
                      </a:r>
                      <a:endParaRPr lang="zh-TW" altLang="en-US" sz="1200" b="1" u="none" strike="noStrike" cap="none" baseline="0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</a:t>
                      </a: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200" b="1" u="none" strike="noStrike" cap="non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已提供合約供廠商</a:t>
                      </a: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review</a:t>
                      </a:r>
                      <a:endParaRPr lang="zh-TW" altLang="en-US" sz="1200" b="1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增英</a:t>
                      </a:r>
                      <a:r>
                        <a:rPr lang="en-US" altLang="zh-TW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963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資策會</a:t>
                      </a:r>
                      <a:endParaRPr lang="en-US" altLang="zh-TW" sz="12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數位療法創課協作系統與創新應用技術開發整合</a:t>
                      </a:r>
                      <a:endParaRPr lang="en-US" altLang="zh-TW" sz="1200" b="1" i="0" u="none" strike="noStrike" baseline="0" dirty="0">
                        <a:solidFill>
                          <a:srgbClr val="0000FF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1,333</a:t>
                      </a:r>
                      <a:endParaRPr lang="zh-TW" altLang="en-US" sz="1200" b="1" u="none" strike="noStrike" cap="none" baseline="0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200" b="1" u="none" strike="noStrike" cap="none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確認業主需求與規格中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閔易</a:t>
                      </a:r>
                      <a:r>
                        <a:rPr lang="en-US" altLang="zh-TW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9836695"/>
                  </a:ext>
                </a:extLst>
              </a:tr>
              <a:tr h="3305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泰陞 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銀髮族肌膚家護物理照顧整合開發與驗證計畫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285</a:t>
                      </a:r>
                      <a:endParaRPr lang="zh-TW" altLang="en-US" sz="1200" b="1" u="none" strike="noStrike" cap="none" baseline="0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3/26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通過審查，準備簽約工作</a:t>
                      </a:r>
                      <a:endParaRPr lang="zh-TW" altLang="en-US" sz="12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志強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6116648"/>
                  </a:ext>
                </a:extLst>
              </a:tr>
              <a:tr h="33051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欣辰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連鎖藥局高齡安心睡眠輔助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1,200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(200</a:t>
                      </a: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)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en-US" altLang="zh-TW" sz="12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3/3</a:t>
                      </a:r>
                      <a:r>
                        <a:rPr lang="zh-TW" altLang="en-US" sz="1200" b="1" i="0" u="none" strike="noStrike" kern="1200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審查，待審查結果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7136437"/>
                  </a:ext>
                </a:extLst>
              </a:tr>
              <a:tr h="403860">
                <a:tc v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200" b="1" u="none" strike="noStrike" cap="none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百事益 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銀髮電腦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AI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訂閱服務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190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評選備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1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，待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PO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通知是否遞補</a:t>
                      </a:r>
                      <a:endParaRPr lang="zh-TW" altLang="en-US" sz="12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4052628"/>
                  </a:ext>
                </a:extLst>
              </a:tr>
              <a:tr h="355759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英飛輪 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銀髮族五感煥能旅行團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190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評選備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17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，待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PO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通知是否遞補</a:t>
                      </a:r>
                      <a:endParaRPr lang="zh-TW" altLang="en-US" sz="12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8187675"/>
                  </a:ext>
                </a:extLst>
              </a:tr>
              <a:tr h="371952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坤璜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(H000)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樂齡智慧鞋墊輔導計畫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190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2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評選備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8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，待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PO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通知是否遞補</a:t>
                      </a:r>
                      <a:endParaRPr lang="zh-TW" altLang="en-US" sz="12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珮君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5183032"/>
                  </a:ext>
                </a:extLst>
              </a:tr>
              <a:tr h="280988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全日罩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(H000)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高齡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樂齡精準健康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O2O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服務實踐方案計畫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760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4</a:t>
                      </a:r>
                      <a:r>
                        <a:rPr kumimoji="0"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評選備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4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，待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PO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通知是否遞補</a:t>
                      </a:r>
                      <a:endParaRPr lang="zh-TW" altLang="en-US" sz="12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宣慶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4078369"/>
                  </a:ext>
                </a:extLst>
              </a:tr>
              <a:tr h="375762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旳蔓</a:t>
                      </a:r>
                      <a:endParaRPr lang="en-US" sz="1200" b="0" i="0" u="none" strike="noStrike" noProof="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en-US" sz="12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H100)</a:t>
                      </a:r>
                      <a:endParaRPr lang="en-US" sz="120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產後護理服務系統</a:t>
                      </a:r>
                      <a:endParaRPr lang="zh-TW" altLang="en-US" sz="12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900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844083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月</a:t>
                      </a:r>
                      <a:endParaRPr kumimoji="0" lang="zh-TW" altLang="en-US" sz="12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4/1</a:t>
                      </a:r>
                      <a:r>
                        <a:rPr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Microsoft JhengHei"/>
                          <a:cs typeface="Calibri"/>
                        </a:rPr>
                        <a:t>提供最新版合約供業主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review</a:t>
                      </a:r>
                      <a:endParaRPr lang="zh-TW" altLang="zh-TW" sz="12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上智</a:t>
                      </a:r>
                      <a:r>
                        <a:rPr lang="en-US" altLang="zh-TW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/</a:t>
                      </a: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和欣</a:t>
                      </a:r>
                      <a:endParaRPr lang="zh-TW" sz="1200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3222337"/>
                  </a:ext>
                </a:extLst>
              </a:tr>
              <a:tr h="375762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zh-TW" sz="140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十兆</a:t>
                      </a:r>
                      <a:endParaRPr lang="en-US" altLang="zh-TW" sz="12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(CITD)</a:t>
                      </a: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自主居家機器人看家寶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1,000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3/31</a:t>
                      </a: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已送件，待審查</a:t>
                      </a:r>
                      <a:endParaRPr lang="zh-TW" altLang="zh-TW" sz="1200" b="1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淑慧</a:t>
                      </a:r>
                      <a:r>
                        <a:rPr lang="en-US" altLang="zh-TW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922441"/>
                  </a:ext>
                </a:extLst>
              </a:tr>
              <a:tr h="375762">
                <a:tc rowSpan="4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努</a:t>
                      </a:r>
                      <a:endParaRPr lang="en-US" altLang="zh-TW" sz="12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力</a:t>
                      </a:r>
                      <a:endParaRPr lang="en-US" altLang="zh-TW" sz="12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中</a:t>
                      </a:r>
                      <a:endParaRPr lang="en-US" altLang="zh-TW" sz="12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50%</a:t>
                      </a:r>
                      <a:endParaRPr lang="zh-TW" altLang="en-US" sz="1200" dirty="0"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玩偶的家</a:t>
                      </a:r>
                      <a:endParaRPr lang="en-US" altLang="zh-TW" sz="12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en-US" sz="1200" b="1" dirty="0">
                        <a:solidFill>
                          <a:srgbClr val="0000FF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2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(CITD</a:t>
                      </a:r>
                      <a:r>
                        <a:rPr lang="zh-TW" altLang="en-US" sz="12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布局海外</a:t>
                      </a:r>
                      <a:r>
                        <a:rPr lang="en-US" altLang="zh-TW" sz="1200" b="1" i="0" u="none" strike="noStrike" baseline="0" dirty="0">
                          <a:solidFill>
                            <a:srgbClr val="0000FF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智慧樂齡木育開發暨海外市場布局計畫案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</a:rPr>
                        <a:t>3200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844083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已產出計畫書，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預計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4/21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前送件</a:t>
                      </a:r>
                      <a:endParaRPr lang="en-US" altLang="zh-TW" sz="1200" b="1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君彥</a:t>
                      </a:r>
                      <a:r>
                        <a:rPr lang="en-US" altLang="zh-TW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7884340"/>
                  </a:ext>
                </a:extLst>
              </a:tr>
              <a:tr h="127635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努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力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TW" altLang="en-US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中</a:t>
                      </a:r>
                      <a:endParaRPr lang="en-US" altLang="zh-TW" sz="1400" b="0" i="0" u="none" strike="noStrike" noProof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zh-TW" sz="1400" b="1" i="0" u="none" strike="noStrike" noProof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微軟正黑體" panose="020B0604030504040204" pitchFamily="34" charset="-120"/>
                          <a:cs typeface="Calibri" panose="020F0502020204030204" pitchFamily="34" charset="0"/>
                        </a:rPr>
                        <a:t>50%</a:t>
                      </a:r>
                      <a:endParaRPr lang="zh-TW" altLang="en-US" sz="1400" dirty="0"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炎傳</a:t>
                      </a:r>
                      <a:r>
                        <a:rPr lang="en-US" altLang="zh-TW" sz="12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_</a:t>
                      </a:r>
                      <a:r>
                        <a:rPr lang="zh-TW" altLang="en-US" sz="12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若瑟</a:t>
                      </a:r>
                      <a:endParaRPr lang="en-US" altLang="zh-TW" sz="12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(H100)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科技導入顧問案計畫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2,400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預計於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4/17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與傳育一起與炎傳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-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若瑟討論合約與計畫書</a:t>
                      </a:r>
                      <a:endParaRPr lang="zh-TW" altLang="en-US" sz="1200" dirty="0">
                        <a:solidFill>
                          <a:srgbClr val="0000FF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君彥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耀泰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chemeClr val="dk1"/>
                      </a:solidFill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5223043"/>
                  </a:ext>
                </a:extLst>
              </a:tr>
              <a:tr h="31527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盈亮</a:t>
                      </a:r>
                      <a:endParaRPr lang="en-US" altLang="zh-TW" sz="12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(H200)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(CITD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布局海外</a:t>
                      </a:r>
                      <a:r>
                        <a:rPr lang="en-US" altLang="zh-TW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)</a:t>
                      </a: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智慧超慢跑機開發案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1,000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5</a:t>
                      </a:r>
                      <a:r>
                        <a:rPr kumimoji="0"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78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已產出計畫書，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預計</a:t>
                      </a:r>
                      <a:r>
                        <a:rPr lang="en-US" altLang="zh-TW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4/21</a:t>
                      </a:r>
                      <a:r>
                        <a:rPr lang="zh-TW" altLang="en-US" sz="1200" b="1" i="0" u="none" strike="noStrike" kern="1200" cap="none" dirty="0">
                          <a:solidFill>
                            <a:srgbClr val="0000FF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前送件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明杰</a:t>
                      </a:r>
                      <a:r>
                        <a:rPr lang="en-US" altLang="zh-TW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/</a:t>
                      </a: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  <a:sym typeface="Microsoft JhengHei"/>
                        </a:rPr>
                        <a:t>品慈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1052654"/>
                  </a:ext>
                </a:extLst>
              </a:tr>
              <a:tr h="295752">
                <a:tc vMerge="1">
                  <a:txBody>
                    <a:bodyPr/>
                    <a:lstStyle/>
                    <a:p>
                      <a:pPr marL="0" marR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zh-TW" altLang="en-US" sz="1400" dirty="0">
                        <a:latin typeface="Calibri" panose="020F0502020204030204" pitchFamily="34" charset="0"/>
                        <a:ea typeface="微軟正黑體" panose="020B0604030504040204" pitchFamily="34" charset="-120"/>
                        <a:cs typeface="Calibri" panose="020F0502020204030204" pitchFamily="34" charset="0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春耕</a:t>
                      </a:r>
                      <a:endParaRPr lang="en-US" altLang="zh-TW" sz="1200" b="1" strike="noStrike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微軟正黑體"/>
                        <a:cs typeface="Calibri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strike="noStrik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</a:rPr>
                        <a:t>(</a:t>
                      </a:r>
                      <a:r>
                        <a:rPr lang="en-US" altLang="zh-TW" sz="1200" b="1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</a:rPr>
                        <a:t>H200)</a:t>
                      </a:r>
                      <a:endParaRPr lang="zh-TW" altLang="en-US" sz="1200" b="1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Microsoft JhengHei"/>
                          <a:cs typeface="Calibri"/>
                        </a:rPr>
                        <a:t>文化部嘉創規劃</a:t>
                      </a:r>
                      <a:endParaRPr lang="en-US" altLang="zh-TW" sz="1200" b="1" i="0" u="none" strike="noStrike" baseline="0" dirty="0">
                        <a:solidFill>
                          <a:schemeClr val="tx1"/>
                        </a:solidFill>
                        <a:effectLst/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</a:pPr>
                      <a:r>
                        <a:rPr lang="en-US" altLang="zh-TW" sz="1200" b="1" u="none" strike="noStrike" cap="none" baseline="0" dirty="0">
                          <a:solidFill>
                            <a:schemeClr val="tx1"/>
                          </a:solidFill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TBD</a:t>
                      </a:r>
                      <a:endParaRPr lang="zh-TW" altLang="en-US" sz="1200" b="1" u="none" strike="noStrike" cap="none" baseline="0" dirty="0">
                        <a:solidFill>
                          <a:schemeClr val="tx1"/>
                        </a:solidFill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4408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prstClr val="black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kumimoji="0" lang="en-US" altLang="zh-TW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6</a:t>
                      </a:r>
                      <a:r>
                        <a:rPr kumimoji="0" lang="zh-TW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月</a:t>
                      </a:r>
                      <a:endParaRPr kumimoji="0" lang="en-US" altLang="zh-TW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icrosoft JhengHei"/>
                        <a:ea typeface="微軟正黑體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Arial" panose="020B0604020202020204" pitchFamily="34" charset="0"/>
                        <a:buNone/>
                      </a:pPr>
                      <a:r>
                        <a:rPr lang="zh-TW" altLang="en-US" sz="1200" b="1" dirty="0">
                          <a:solidFill>
                            <a:schemeClr val="tx1"/>
                          </a:solidFill>
                          <a:latin typeface="Microsoft JhengHei"/>
                          <a:ea typeface="Microsoft JhengHei"/>
                          <a:cs typeface="Calibri"/>
                        </a:rPr>
                        <a:t>與首榮討論中</a:t>
                      </a:r>
                      <a:endParaRPr lang="en-US" altLang="zh-TW" sz="1200" b="1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500"/>
                        <a:buFont typeface="Microsoft JhengHei"/>
                        <a:buNone/>
                        <a:tabLst/>
                        <a:defRPr/>
                      </a:pPr>
                      <a:r>
                        <a:rPr lang="zh-TW" altLang="en-US" sz="1200" b="1" u="none" strike="noStrike" cap="none" dirty="0">
                          <a:solidFill>
                            <a:schemeClr val="tx1"/>
                          </a:solidFill>
                          <a:effectLst/>
                          <a:latin typeface="Microsoft JhengHei"/>
                          <a:ea typeface="微軟正黑體"/>
                          <a:cs typeface="Calibri"/>
                          <a:sym typeface="Microsoft JhengHei"/>
                        </a:rPr>
                        <a:t>文新</a:t>
                      </a:r>
                      <a:endParaRPr lang="en-US" altLang="zh-TW" sz="1200" b="1" u="none" strike="noStrike" cap="none" dirty="0">
                        <a:solidFill>
                          <a:schemeClr val="tx1"/>
                        </a:solidFill>
                        <a:latin typeface="Microsoft JhengHei"/>
                        <a:ea typeface="Microsoft JhengHei"/>
                        <a:cs typeface="Calibri"/>
                        <a:sym typeface="Microsoft JhengHe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207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902018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0E143B9B-B208-4DB4-9F8D-369713B9AE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加強推廣力度方案</a:t>
            </a:r>
            <a:endParaRPr lang="zh-TW" altLang="en-US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37F3E8E8-49F3-483B-95F0-3A0B0F5AE7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648DF3-ED32-4F6A-BBCC-17369A789E6B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5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F8AD8FA-063A-47B3-9549-C4CDB5D6C121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8115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協助產業提升競爭力布局海外市場計畫-圖卡">
            <a:extLst>
              <a:ext uri="{FF2B5EF4-FFF2-40B4-BE49-F238E27FC236}">
                <a16:creationId xmlns:a16="http://schemas.microsoft.com/office/drawing/2014/main" id="{F7BC0FC9-CCEE-46DC-891F-AD1F44C2A3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47117"/>
            <a:ext cx="8229600" cy="46130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標題 3">
            <a:extLst>
              <a:ext uri="{FF2B5EF4-FFF2-40B4-BE49-F238E27FC236}">
                <a16:creationId xmlns:a16="http://schemas.microsoft.com/office/drawing/2014/main" id="{6CB88EBA-EF27-98F3-A961-C80DDACFC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3414"/>
            <a:ext cx="9144000" cy="7651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因應美國關稅我國出口供應鏈支持補助方案</a:t>
            </a:r>
            <a:r>
              <a:rPr lang="en-US" altLang="zh-TW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-1</a:t>
            </a:r>
            <a:endParaRPr lang="zh-TW" altLang="en-US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093C04B2-6974-13A3-6C27-BC973EB995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648DF3-ED32-4F6A-BBCC-17369A789E6B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69642303-8CFA-422A-80D1-6C2DF9967B44}"/>
              </a:ext>
            </a:extLst>
          </p:cNvPr>
          <p:cNvSpPr/>
          <p:nvPr/>
        </p:nvSpPr>
        <p:spPr bwMode="gray">
          <a:xfrm>
            <a:off x="691662" y="5193323"/>
            <a:ext cx="1594338" cy="421615"/>
          </a:xfrm>
          <a:prstGeom prst="rect">
            <a:avLst/>
          </a:prstGeom>
          <a:noFill/>
          <a:ln>
            <a:solidFill>
              <a:srgbClr val="0000FF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8869811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8CC8C19B-D79B-804D-C48E-CB9FC15874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8" name="標題 3">
            <a:extLst>
              <a:ext uri="{FF2B5EF4-FFF2-40B4-BE49-F238E27FC236}">
                <a16:creationId xmlns:a16="http://schemas.microsoft.com/office/drawing/2014/main" id="{340F75E5-05CA-3AE9-7A9E-61E2696219A0}"/>
              </a:ext>
            </a:extLst>
          </p:cNvPr>
          <p:cNvSpPr txBox="1">
            <a:spLocks/>
          </p:cNvSpPr>
          <p:nvPr/>
        </p:nvSpPr>
        <p:spPr bwMode="auto">
          <a:xfrm>
            <a:off x="0" y="152399"/>
            <a:ext cx="9144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j-ea"/>
                <a:cs typeface="標楷體" charset="0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標楷體" pitchFamily="65" charset="-120"/>
                <a:cs typeface="標楷體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b="1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32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因應美國關稅我國出口供應鏈支持補助方案</a:t>
            </a:r>
            <a:r>
              <a:rPr lang="en-US" altLang="zh-TW" sz="3200" kern="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-2</a:t>
            </a:r>
            <a:endParaRPr lang="zh-TW" altLang="en-US" sz="3200" kern="0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pic>
        <p:nvPicPr>
          <p:cNvPr id="6" name="Picture 2" descr="開拓海外市場-圖卡v2">
            <a:extLst>
              <a:ext uri="{FF2B5EF4-FFF2-40B4-BE49-F238E27FC236}">
                <a16:creationId xmlns:a16="http://schemas.microsoft.com/office/drawing/2014/main" id="{041C710B-69F5-4CC3-92E5-BAFCB77B5B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" y="1410494"/>
            <a:ext cx="75628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F1A241FA-5A96-4CAE-A1E7-DA4202BE054C}"/>
              </a:ext>
            </a:extLst>
          </p:cNvPr>
          <p:cNvSpPr/>
          <p:nvPr/>
        </p:nvSpPr>
        <p:spPr bwMode="gray">
          <a:xfrm>
            <a:off x="949570" y="5061060"/>
            <a:ext cx="1594338" cy="421615"/>
          </a:xfrm>
          <a:prstGeom prst="rect">
            <a:avLst/>
          </a:prstGeom>
          <a:noFill/>
          <a:ln>
            <a:solidFill>
              <a:srgbClr val="0000FF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203292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6107C79-DBD6-4D8A-B429-825733A38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4631"/>
            <a:ext cx="8229600" cy="7651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zh-TW" altLang="en-U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健康台灣深耕計畫</a:t>
            </a:r>
            <a:r>
              <a:rPr lang="en-US" altLang="zh-TW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(114-118</a:t>
            </a:r>
            <a:r>
              <a:rPr lang="zh-TW" altLang="en-U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年</a:t>
            </a:r>
            <a:r>
              <a:rPr lang="en-US" altLang="zh-TW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)</a:t>
            </a:r>
            <a:endParaRPr lang="zh-TW" altLang="en-US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F6DEE242-499C-4789-B7F1-5A4FB9EDA8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8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7BF9AB44-03BB-4851-9D50-BEFB7C17BF69}"/>
              </a:ext>
            </a:extLst>
          </p:cNvPr>
          <p:cNvSpPr txBox="1"/>
          <p:nvPr/>
        </p:nvSpPr>
        <p:spPr>
          <a:xfrm>
            <a:off x="6743700" y="6164540"/>
            <a:ext cx="2095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衛福部</a:t>
            </a:r>
            <a:r>
              <a:rPr lang="en-US" altLang="zh-TW" sz="180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03/27</a:t>
            </a:r>
            <a:r>
              <a:rPr lang="zh-TW" altLang="en-US" sz="180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公布</a:t>
            </a:r>
            <a:endParaRPr lang="zh-TW" altLang="en-US" sz="1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0AF65A5-4DA4-49E8-B920-848386A85CF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39044"/>
            <a:ext cx="8229600" cy="462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D133D070-FA27-46FD-8202-B1D2030E062C}"/>
              </a:ext>
            </a:extLst>
          </p:cNvPr>
          <p:cNvSpPr/>
          <p:nvPr/>
        </p:nvSpPr>
        <p:spPr bwMode="gray">
          <a:xfrm>
            <a:off x="2497015" y="2188906"/>
            <a:ext cx="1324708" cy="421615"/>
          </a:xfrm>
          <a:prstGeom prst="rect">
            <a:avLst/>
          </a:prstGeom>
          <a:noFill/>
          <a:ln>
            <a:solidFill>
              <a:srgbClr val="0000FF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087191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540E0A3-B314-495E-9730-EAD7B4939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585"/>
            <a:ext cx="8229600" cy="765175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zh-TW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4</a:t>
            </a:r>
            <a:r>
              <a:rPr lang="zh-TW" altLang="en-U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大範疇</a:t>
            </a:r>
            <a:r>
              <a:rPr lang="en-US" altLang="zh-TW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18</a:t>
            </a:r>
            <a:r>
              <a:rPr lang="zh-TW" altLang="en-US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項目標</a:t>
            </a:r>
            <a:r>
              <a:rPr lang="en-US" altLang="zh-TW" sz="32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Calibri" panose="020F0502020204030204" pitchFamily="34" charset="0"/>
              </a:rPr>
              <a:t>-1</a:t>
            </a:r>
            <a:endParaRPr lang="zh-TW" altLang="en-US" sz="3200" dirty="0">
              <a:solidFill>
                <a:srgbClr val="002060"/>
              </a:solidFill>
              <a:effectLst/>
              <a:latin typeface="Calibri" panose="020F0502020204030204" pitchFamily="34" charset="0"/>
              <a:ea typeface="微軟正黑體" panose="020B0604030504040204" pitchFamily="34" charset="-120"/>
              <a:cs typeface="Calibri" panose="020F0502020204030204" pitchFamily="34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BD163BE-ABF5-478B-86B3-1178555172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2050" name="Picture 2" descr="（衛福部提供）">
            <a:extLst>
              <a:ext uri="{FF2B5EF4-FFF2-40B4-BE49-F238E27FC236}">
                <a16:creationId xmlns:a16="http://schemas.microsoft.com/office/drawing/2014/main" id="{731A515D-5CA3-45AB-A1AF-2AE6ED61BF1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71" y="1051089"/>
            <a:ext cx="8830658" cy="4967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40626A70-6C4B-427C-8980-5BEA91FE9D18}"/>
              </a:ext>
            </a:extLst>
          </p:cNvPr>
          <p:cNvSpPr/>
          <p:nvPr/>
        </p:nvSpPr>
        <p:spPr bwMode="gray">
          <a:xfrm>
            <a:off x="1688123" y="5096229"/>
            <a:ext cx="1781908" cy="421615"/>
          </a:xfrm>
          <a:prstGeom prst="rect">
            <a:avLst/>
          </a:prstGeom>
          <a:noFill/>
          <a:ln>
            <a:solidFill>
              <a:srgbClr val="0000FF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9101048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EF8F4A3F269B42ABE66C846BAD69C3" ma:contentTypeVersion="10" ma:contentTypeDescription="Create a new document." ma:contentTypeScope="" ma:versionID="405cc5236345981c7e0eeaf4ff5a2026">
  <xsd:schema xmlns:xsd="http://www.w3.org/2001/XMLSchema" xmlns:xs="http://www.w3.org/2001/XMLSchema" xmlns:p="http://schemas.microsoft.com/office/2006/metadata/properties" xmlns:ns2="7a49a012-1a42-488a-ad65-57305d193449" xmlns:ns3="a048a829-da38-4e78-83b1-f53b80d599ea" targetNamespace="http://schemas.microsoft.com/office/2006/metadata/properties" ma:root="true" ma:fieldsID="b9af7c5c0fb5aac628bb0875337ef763" ns2:_="" ns3:_="">
    <xsd:import namespace="7a49a012-1a42-488a-ad65-57305d193449"/>
    <xsd:import namespace="a048a829-da38-4e78-83b1-f53b80d599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9a012-1a42-488a-ad65-57305d1934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48a829-da38-4e78-83b1-f53b80d599e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0869CA-55C3-49A3-BD9B-173713121A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296B53-FA1C-4984-93E9-0EF0DA5778F0}">
  <ds:schemaRefs>
    <ds:schemaRef ds:uri="7a49a012-1a42-488a-ad65-57305d193449"/>
    <ds:schemaRef ds:uri="a048a829-da38-4e78-83b1-f53b80d599e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7962B17-4CDF-4B6A-9B71-C306F2B8AB2A}">
  <ds:schemaRefs>
    <ds:schemaRef ds:uri="7a49a012-1a42-488a-ad65-57305d193449"/>
    <ds:schemaRef ds:uri="a048a829-da38-4e78-83b1-f53b80d599e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867</TotalTime>
  <Words>1090</Words>
  <Application>Microsoft Office PowerPoint</Application>
  <PresentationFormat>如螢幕大小 (4:3)</PresentationFormat>
  <Paragraphs>259</Paragraphs>
  <Slides>10</Slides>
  <Notes>4</Notes>
  <HiddenSlides>1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Microsoft JhengHei</vt:lpstr>
      <vt:lpstr>Microsoft JhengHei</vt:lpstr>
      <vt:lpstr>Arial</vt:lpstr>
      <vt:lpstr>Bookman Old Style</vt:lpstr>
      <vt:lpstr>Calibri</vt:lpstr>
      <vt:lpstr>Times New Roman</vt:lpstr>
      <vt:lpstr>Wingdings</vt:lpstr>
      <vt:lpstr>1_佈景主題1</vt:lpstr>
      <vt:lpstr>H 組經營團隊會議報告</vt:lpstr>
      <vt:lpstr>PowerPoint 簡報</vt:lpstr>
      <vt:lpstr>PowerPoint 簡報</vt:lpstr>
      <vt:lpstr>H 組推廣中/努力中案件說明</vt:lpstr>
      <vt:lpstr>加強推廣力度方案</vt:lpstr>
      <vt:lpstr>因應美國關稅我國出口供應鏈支持補助方案-1</vt:lpstr>
      <vt:lpstr>PowerPoint 簡報</vt:lpstr>
      <vt:lpstr>健康台灣深耕計畫(114-118年)</vt:lpstr>
      <vt:lpstr>4大範疇18項目標-1</vt:lpstr>
      <vt:lpstr>4大範疇18項目標-2</vt:lpstr>
    </vt:vector>
  </TitlesOfParts>
  <Company>CMT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下世代車載資通訊系統與創新應用服務技術計畫(1/4)  整體計畫說明</dc:title>
  <dc:creator>ftsai</dc:creator>
  <cp:lastModifiedBy>郭晨如</cp:lastModifiedBy>
  <cp:revision>376</cp:revision>
  <cp:lastPrinted>2023-09-11T04:51:59Z</cp:lastPrinted>
  <dcterms:created xsi:type="dcterms:W3CDTF">2008-08-15T19:18:09Z</dcterms:created>
  <dcterms:modified xsi:type="dcterms:W3CDTF">2025-04-10T03:10:00Z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000800aa79000000000001023720</vt:lpwstr>
  </property>
  <property fmtid="{D5CDD505-2E9C-101B-9397-08002B2CF9AE}" pid="3" name="ContentTypeId">
    <vt:lpwstr>0x010100C7EF8F4A3F269B42ABE66C846BAD69C3</vt:lpwstr>
  </property>
</Properties>
</file>