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23" r:id="rId2"/>
    <p:sldMasterId id="2147483735" r:id="rId3"/>
  </p:sldMasterIdLst>
  <p:notesMasterIdLst>
    <p:notesMasterId r:id="rId22"/>
  </p:notesMasterIdLst>
  <p:handoutMasterIdLst>
    <p:handoutMasterId r:id="rId23"/>
  </p:handoutMasterIdLst>
  <p:sldIdLst>
    <p:sldId id="626" r:id="rId4"/>
    <p:sldId id="776" r:id="rId5"/>
    <p:sldId id="816" r:id="rId6"/>
    <p:sldId id="817" r:id="rId7"/>
    <p:sldId id="823" r:id="rId8"/>
    <p:sldId id="696" r:id="rId9"/>
    <p:sldId id="814" r:id="rId10"/>
    <p:sldId id="821" r:id="rId11"/>
    <p:sldId id="849" r:id="rId12"/>
    <p:sldId id="824" r:id="rId13"/>
    <p:sldId id="819" r:id="rId14"/>
    <p:sldId id="848" r:id="rId15"/>
    <p:sldId id="844" r:id="rId16"/>
    <p:sldId id="842" r:id="rId17"/>
    <p:sldId id="256" r:id="rId18"/>
    <p:sldId id="840" r:id="rId19"/>
    <p:sldId id="841" r:id="rId20"/>
    <p:sldId id="843" r:id="rId21"/>
  </p:sldIdLst>
  <p:sldSz cx="9144000" cy="6858000" type="screen4x3"/>
  <p:notesSz cx="6797675" cy="9928225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葉燕燕" initials="葉燕燕" lastIdx="2" clrIdx="0">
    <p:extLst>
      <p:ext uri="{19B8F6BF-5375-455C-9EA6-DF929625EA0E}">
        <p15:presenceInfo xmlns:p15="http://schemas.microsoft.com/office/powerpoint/2012/main" userId="S::750576@itri.org.tw::548c4802-c0c1-4eed-bfac-0f2bb126ef4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66FFFF"/>
    <a:srgbClr val="FF0066"/>
    <a:srgbClr val="002060"/>
    <a:srgbClr val="DBF8F9"/>
    <a:srgbClr val="ABFFF7"/>
    <a:srgbClr val="000099"/>
    <a:srgbClr val="FFFFFF"/>
    <a:srgbClr val="3634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9400" autoAdjust="0"/>
  </p:normalViewPr>
  <p:slideViewPr>
    <p:cSldViewPr snapToGrid="0">
      <p:cViewPr varScale="1">
        <p:scale>
          <a:sx n="94" d="100"/>
          <a:sy n="94" d="100"/>
        </p:scale>
        <p:origin x="1277" y="67"/>
      </p:cViewPr>
      <p:guideLst>
        <p:guide orient="horz" pos="2183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354" y="60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54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54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3C1836-1D35-4551-B5A9-6FD8CCC5FF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060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1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4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3AF2CE5-511B-4E6F-A6C4-807EE711B3E8}" type="datetimeFigureOut">
              <a:rPr lang="zh-TW" altLang="en-US"/>
              <a:pPr>
                <a:defRPr/>
              </a:pPr>
              <a:t>2025/4/9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75" y="4715915"/>
            <a:ext cx="5438139" cy="446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1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4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B41366-FE2A-4E2F-94BC-6DB0CE3C5E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072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00C6E-B47C-4212-964B-B422CF3A9F4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17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8897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7289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2259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06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654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666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304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5382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859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257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8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389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03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28263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43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7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747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62770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56090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39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4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61430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06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</a:endParaRPr>
          </a:p>
        </p:txBody>
      </p:sp>
      <p:pic>
        <p:nvPicPr>
          <p:cNvPr id="7" name="Picture 53" descr="itri_CEL_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9" y="109540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90004" y="6604002"/>
            <a:ext cx="5009706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zh-TW" altLang="en-US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75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9" name="Picture 16" descr="限閱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4" y="109538"/>
            <a:ext cx="77787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ctr">
              <a:defRPr sz="3000" smtClean="0"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7412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100" smtClean="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10" name="Rectangle 45"/>
          <p:cNvSpPr>
            <a:spLocks noGrp="1" noChangeArrowheads="1"/>
          </p:cNvSpPr>
          <p:nvPr>
            <p:ph type="dt" sz="half" idx="10"/>
          </p:nvPr>
        </p:nvSpPr>
        <p:spPr>
          <a:xfrm>
            <a:off x="7486650" y="6667500"/>
            <a:ext cx="781050" cy="185738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FBB7D60A-819C-4015-A4AC-1005A67FCECD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2025/4/9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1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50" y="6388102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96301" y="6627815"/>
            <a:ext cx="600075" cy="225425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6F66E05F-ADAE-4373-A8DC-7BBAC59E59C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48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DF9D-8B69-445C-953B-96609147D56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2025/4/9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CA6C-749B-4F2C-BA0A-0587394BA24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28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ctr">
              <a:defRPr sz="3000" b="0" cap="all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66CD5-B0E4-4BF6-A8A5-3F3E6F32EEA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2025/4/9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462B1-0D9B-4AA9-B2D6-ED6839478C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43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439864"/>
            <a:ext cx="4105275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6" y="1439864"/>
            <a:ext cx="4106863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AEF4D-E132-4625-977E-ED4683828A6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2025/4/9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C76E7-64CA-4A18-9F1D-7FF62C8DFE2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15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13E3A-CD95-4EA5-961C-22B2B8F5631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2025/4/9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88307-FA96-4094-BFFD-1B0927A1F1D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99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5C098-CC3A-420A-9003-5106F5AB27E8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2025/4/9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3E17D-D138-45A5-9EC8-F54BEB97B67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6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4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614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12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76441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7411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113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396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2" r:id="rId2"/>
    <p:sldLayoutId id="2147483676" r:id="rId3"/>
    <p:sldLayoutId id="2147483679" r:id="rId4"/>
    <p:sldLayoutId id="2147483680" r:id="rId5"/>
    <p:sldLayoutId id="2147483678" r:id="rId6"/>
    <p:sldLayoutId id="2147483681" r:id="rId7"/>
    <p:sldLayoutId id="2147483682" r:id="rId8"/>
    <p:sldLayoutId id="2147483683" r:id="rId9"/>
    <p:sldLayoutId id="2147483684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6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338139" y="550863"/>
            <a:ext cx="8520112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4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5588" y="6619877"/>
            <a:ext cx="1800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5A4040ED-C257-4583-A032-66B9B3CA58E5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2025/4/9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" y="6391275"/>
            <a:ext cx="31734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0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7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440E3C65-C5A6-4AC8-BE30-3C413B94452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035" name="Text Box 19"/>
          <p:cNvSpPr txBox="1">
            <a:spLocks noChangeArrowheads="1"/>
          </p:cNvSpPr>
          <p:nvPr userDrawn="1"/>
        </p:nvSpPr>
        <p:spPr bwMode="auto">
          <a:xfrm>
            <a:off x="-45696" y="6618288"/>
            <a:ext cx="4506362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>
              <a:defRPr/>
            </a:pPr>
            <a:r>
              <a:rPr lang="zh-TW" altLang="en-US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675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Picture 49" descr="itri_CEL_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0"/>
            <a:ext cx="1475655" cy="34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22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401618" y="2492375"/>
            <a:ext cx="7546995" cy="1402731"/>
            <a:chOff x="0" y="1536"/>
            <a:chExt cx="5675" cy="663"/>
          </a:xfrm>
        </p:grpSpPr>
        <p:grpSp>
          <p:nvGrpSpPr>
            <p:cNvPr id="19462" name="Group 4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9" name="Rectangle 5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7676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70" name="Rectangle 6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7" name="Rectangle 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8" name="Rectangle 9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64" name="Rectangle 10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11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12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</p:grpSp>
      <p:sp>
        <p:nvSpPr>
          <p:cNvPr id="19460" name="Rectangle 13"/>
          <p:cNvSpPr>
            <a:spLocks noChangeArrowheads="1"/>
          </p:cNvSpPr>
          <p:nvPr/>
        </p:nvSpPr>
        <p:spPr bwMode="auto">
          <a:xfrm>
            <a:off x="564149" y="1827192"/>
            <a:ext cx="77724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服務系統科技中心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4800" b="1" dirty="0">
              <a:solidFill>
                <a:srgbClr val="000066"/>
              </a:solidFill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66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kumimoji="1" lang="zh-TW" altLang="en-US" sz="32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財務報告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000066"/>
                </a:solidFill>
                <a:latin typeface="Times New Roman" pitchFamily="18" charset="0"/>
                <a:ea typeface="標楷體" pitchFamily="65" charset="-120"/>
              </a:rPr>
              <a:t> </a:t>
            </a:r>
            <a:br>
              <a:rPr kumimoji="1" lang="zh-TW" altLang="en-US" sz="4800" b="1" dirty="0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</a:br>
            <a:endParaRPr kumimoji="1" lang="zh-TW" altLang="en-US" sz="4800" b="1" dirty="0">
              <a:solidFill>
                <a:srgbClr val="8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154126" y="5672014"/>
            <a:ext cx="361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                   </a:t>
            </a:r>
            <a:r>
              <a:rPr lang="zh-TW" altLang="en-US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 114.04.10</a:t>
            </a:r>
            <a:endParaRPr lang="zh-TW" altLang="en-US" sz="1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57219" y="5278487"/>
            <a:ext cx="21306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葉燕燕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253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營收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餘絀預測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08D0947-A958-4CD1-9E76-91AF6FC1B74E}"/>
              </a:ext>
            </a:extLst>
          </p:cNvPr>
          <p:cNvSpPr txBox="1"/>
          <p:nvPr/>
        </p:nvSpPr>
        <p:spPr>
          <a:xfrm>
            <a:off x="7129961" y="58058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173A57D4-9E3E-4EA4-AFA6-DFCAE3A073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64" y="1183821"/>
            <a:ext cx="8286750" cy="435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380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261155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各組預測數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08D0947-A958-4CD1-9E76-91AF6FC1B74E}"/>
              </a:ext>
            </a:extLst>
          </p:cNvPr>
          <p:cNvSpPr txBox="1"/>
          <p:nvPr/>
        </p:nvSpPr>
        <p:spPr>
          <a:xfrm>
            <a:off x="7211742" y="355137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888B265E-5813-423C-8F1D-667EA82B9E08}"/>
              </a:ext>
            </a:extLst>
          </p:cNvPr>
          <p:cNvSpPr txBox="1"/>
          <p:nvPr/>
        </p:nvSpPr>
        <p:spPr>
          <a:xfrm>
            <a:off x="-253095" y="6289068"/>
            <a:ext cx="3461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+mj-ea"/>
                <a:ea typeface="+mj-ea"/>
              </a:rPr>
              <a:t>註</a:t>
            </a:r>
            <a:r>
              <a:rPr lang="en-US" altLang="zh-TW" sz="1400" dirty="0">
                <a:latin typeface="+mj-ea"/>
                <a:ea typeface="+mj-ea"/>
              </a:rPr>
              <a:t>:A</a:t>
            </a:r>
            <a:r>
              <a:rPr lang="zh-TW" altLang="en-US" sz="1400" dirty="0">
                <a:latin typeface="+mj-ea"/>
                <a:ea typeface="+mj-ea"/>
              </a:rPr>
              <a:t>組科研含待分配數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74A84F5-565A-4124-A4F2-D87113C2F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107" y="726118"/>
            <a:ext cx="8777787" cy="533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967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A019C89C-05BB-42AC-9E37-5BD95EA82B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6333" y="982678"/>
            <a:ext cx="8758351" cy="4230810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</p:spPr>
        <p:txBody>
          <a:bodyPr/>
          <a:lstStyle/>
          <a:p>
            <a:fld id="{F6602ED5-4A91-4AD9-AC63-D57B56DD798C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-101926" y="-97829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應用研究</a:t>
            </a:r>
            <a:endParaRPr lang="zh-TW" altLang="en-US" sz="24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8411217-8DC5-40D0-A594-62CEDE5A62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7393" y="382376"/>
            <a:ext cx="829128" cy="323116"/>
          </a:xfrm>
          <a:prstGeom prst="rect">
            <a:avLst/>
          </a:prstGeom>
        </p:spPr>
      </p:pic>
      <p:grpSp>
        <p:nvGrpSpPr>
          <p:cNvPr id="12" name="群組 11">
            <a:extLst>
              <a:ext uri="{FF2B5EF4-FFF2-40B4-BE49-F238E27FC236}">
                <a16:creationId xmlns:a16="http://schemas.microsoft.com/office/drawing/2014/main" id="{9B776BC6-EF63-463A-A0FA-CB75F674DC14}"/>
              </a:ext>
            </a:extLst>
          </p:cNvPr>
          <p:cNvGrpSpPr/>
          <p:nvPr/>
        </p:nvGrpSpPr>
        <p:grpSpPr>
          <a:xfrm>
            <a:off x="2385856" y="5652233"/>
            <a:ext cx="6668828" cy="316606"/>
            <a:chOff x="1" y="5843173"/>
            <a:chExt cx="6668828" cy="316606"/>
          </a:xfrm>
        </p:grpSpPr>
        <p:sp>
          <p:nvSpPr>
            <p:cNvPr id="5" name="文字方塊 4"/>
            <p:cNvSpPr txBox="1"/>
            <p:nvPr/>
          </p:nvSpPr>
          <p:spPr>
            <a:xfrm>
              <a:off x="168275" y="5852002"/>
              <a:ext cx="65005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院及中心應研動支比例應相當</a:t>
              </a:r>
              <a:endParaRPr lang="en-US" altLang="zh-TW" sz="1400" dirty="0">
                <a:latin typeface="+mj-ea"/>
                <a:ea typeface="+mj-ea"/>
              </a:endParaRPr>
            </a:p>
          </p:txBody>
        </p:sp>
        <p:sp>
          <p:nvSpPr>
            <p:cNvPr id="43" name="Freeform 512">
              <a:extLst>
                <a:ext uri="{FF2B5EF4-FFF2-40B4-BE49-F238E27FC236}">
                  <a16:creationId xmlns:a16="http://schemas.microsoft.com/office/drawing/2014/main" id="{E173C8C5-CFB7-4B15-8DFE-6403B08E9A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5843173"/>
              <a:ext cx="168274" cy="302794"/>
            </a:xfrm>
            <a:custGeom>
              <a:avLst/>
              <a:gdLst>
                <a:gd name="T0" fmla="*/ 54 w 106"/>
                <a:gd name="T1" fmla="*/ 105 h 210"/>
                <a:gd name="T2" fmla="*/ 0 w 106"/>
                <a:gd name="T3" fmla="*/ 159 h 210"/>
                <a:gd name="T4" fmla="*/ 0 w 106"/>
                <a:gd name="T5" fmla="*/ 210 h 210"/>
                <a:gd name="T6" fmla="*/ 0 w 106"/>
                <a:gd name="T7" fmla="*/ 210 h 210"/>
                <a:gd name="T8" fmla="*/ 106 w 106"/>
                <a:gd name="T9" fmla="*/ 105 h 210"/>
                <a:gd name="T10" fmla="*/ 0 w 106"/>
                <a:gd name="T11" fmla="*/ 0 h 210"/>
                <a:gd name="T12" fmla="*/ 0 w 106"/>
                <a:gd name="T13" fmla="*/ 0 h 210"/>
                <a:gd name="T14" fmla="*/ 0 w 106"/>
                <a:gd name="T15" fmla="*/ 51 h 210"/>
                <a:gd name="T16" fmla="*/ 54 w 106"/>
                <a:gd name="T17" fmla="*/ 10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210">
                  <a:moveTo>
                    <a:pt x="54" y="105"/>
                  </a:moveTo>
                  <a:lnTo>
                    <a:pt x="0" y="15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106" y="10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54" y="105"/>
                  </a:lnTo>
                  <a:close/>
                </a:path>
              </a:pathLst>
            </a:custGeom>
            <a:solidFill>
              <a:schemeClr val="accent3"/>
            </a:solidFill>
            <a:ln>
              <a:solidFill>
                <a:schemeClr val="accent3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58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517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276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035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794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553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312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071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solidFill>
                  <a:srgbClr val="3399FF"/>
                </a:solidFill>
              </a:endParaRPr>
            </a:p>
          </p:txBody>
        </p:sp>
      </p:grp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AA047253-2258-4EE4-9FFC-9B0D4B19877A}"/>
              </a:ext>
            </a:extLst>
          </p:cNvPr>
          <p:cNvGrpSpPr/>
          <p:nvPr/>
        </p:nvGrpSpPr>
        <p:grpSpPr>
          <a:xfrm>
            <a:off x="2385856" y="5974858"/>
            <a:ext cx="4740274" cy="344029"/>
            <a:chOff x="2385856" y="5974858"/>
            <a:chExt cx="4740274" cy="344029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10A758A8-996E-4071-A95C-57F75899D459}"/>
                </a:ext>
              </a:extLst>
            </p:cNvPr>
            <p:cNvSpPr/>
            <p:nvPr/>
          </p:nvSpPr>
          <p:spPr>
            <a:xfrm>
              <a:off x="2554130" y="6011110"/>
              <a:ext cx="4572000" cy="30777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年度中結案計畫：動支率偏低，應提早規劃動支。</a:t>
              </a:r>
            </a:p>
          </p:txBody>
        </p:sp>
        <p:sp>
          <p:nvSpPr>
            <p:cNvPr id="47" name="Freeform 512">
              <a:extLst>
                <a:ext uri="{FF2B5EF4-FFF2-40B4-BE49-F238E27FC236}">
                  <a16:creationId xmlns:a16="http://schemas.microsoft.com/office/drawing/2014/main" id="{412DCB4C-6BBE-48B2-A8A9-0D5F3D79E2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5856" y="5974858"/>
              <a:ext cx="168274" cy="302794"/>
            </a:xfrm>
            <a:custGeom>
              <a:avLst/>
              <a:gdLst>
                <a:gd name="T0" fmla="*/ 54 w 106"/>
                <a:gd name="T1" fmla="*/ 105 h 210"/>
                <a:gd name="T2" fmla="*/ 0 w 106"/>
                <a:gd name="T3" fmla="*/ 159 h 210"/>
                <a:gd name="T4" fmla="*/ 0 w 106"/>
                <a:gd name="T5" fmla="*/ 210 h 210"/>
                <a:gd name="T6" fmla="*/ 0 w 106"/>
                <a:gd name="T7" fmla="*/ 210 h 210"/>
                <a:gd name="T8" fmla="*/ 106 w 106"/>
                <a:gd name="T9" fmla="*/ 105 h 210"/>
                <a:gd name="T10" fmla="*/ 0 w 106"/>
                <a:gd name="T11" fmla="*/ 0 h 210"/>
                <a:gd name="T12" fmla="*/ 0 w 106"/>
                <a:gd name="T13" fmla="*/ 0 h 210"/>
                <a:gd name="T14" fmla="*/ 0 w 106"/>
                <a:gd name="T15" fmla="*/ 51 h 210"/>
                <a:gd name="T16" fmla="*/ 54 w 106"/>
                <a:gd name="T17" fmla="*/ 10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210">
                  <a:moveTo>
                    <a:pt x="54" y="105"/>
                  </a:moveTo>
                  <a:lnTo>
                    <a:pt x="0" y="15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106" y="10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54" y="105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58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517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276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035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794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553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312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071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solidFill>
                  <a:srgbClr val="3399FF"/>
                </a:solidFill>
              </a:endParaRPr>
            </a:p>
          </p:txBody>
        </p:sp>
      </p:grpSp>
      <p:sp>
        <p:nvSpPr>
          <p:cNvPr id="48" name="矩形 47">
            <a:extLst>
              <a:ext uri="{FF2B5EF4-FFF2-40B4-BE49-F238E27FC236}">
                <a16:creationId xmlns:a16="http://schemas.microsoft.com/office/drawing/2014/main" id="{EAE8FE03-0724-4E06-A140-BA4D47B0932B}"/>
              </a:ext>
            </a:extLst>
          </p:cNvPr>
          <p:cNvSpPr/>
          <p:nvPr/>
        </p:nvSpPr>
        <p:spPr bwMode="auto">
          <a:xfrm>
            <a:off x="6857216" y="3683856"/>
            <a:ext cx="508784" cy="177800"/>
          </a:xfrm>
          <a:prstGeom prst="rect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6789B05E-1F95-4443-A985-A534D2EA9566}"/>
              </a:ext>
            </a:extLst>
          </p:cNvPr>
          <p:cNvSpPr/>
          <p:nvPr/>
        </p:nvSpPr>
        <p:spPr bwMode="auto">
          <a:xfrm>
            <a:off x="8415866" y="3692320"/>
            <a:ext cx="631270" cy="177800"/>
          </a:xfrm>
          <a:prstGeom prst="rect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C4D07640-6F2E-41CE-AF3C-F4638C9B231A}"/>
              </a:ext>
            </a:extLst>
          </p:cNvPr>
          <p:cNvSpPr/>
          <p:nvPr/>
        </p:nvSpPr>
        <p:spPr bwMode="auto">
          <a:xfrm>
            <a:off x="6857216" y="2469014"/>
            <a:ext cx="508784" cy="177800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68B6235A-C479-40EF-B60E-E857FF258903}"/>
              </a:ext>
            </a:extLst>
          </p:cNvPr>
          <p:cNvSpPr/>
          <p:nvPr/>
        </p:nvSpPr>
        <p:spPr bwMode="auto">
          <a:xfrm>
            <a:off x="6854804" y="1979239"/>
            <a:ext cx="508784" cy="177800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C31765EF-B1C2-4B7D-A2C2-F3F36E3BF654}"/>
              </a:ext>
            </a:extLst>
          </p:cNvPr>
          <p:cNvCxnSpPr/>
          <p:nvPr/>
        </p:nvCxnSpPr>
        <p:spPr bwMode="auto">
          <a:xfrm>
            <a:off x="4269804" y="2878669"/>
            <a:ext cx="711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DF8B4C39-FA47-4C75-92DE-E91FC10A9AB1}"/>
              </a:ext>
            </a:extLst>
          </p:cNvPr>
          <p:cNvCxnSpPr/>
          <p:nvPr/>
        </p:nvCxnSpPr>
        <p:spPr bwMode="auto">
          <a:xfrm>
            <a:off x="4269804" y="2633133"/>
            <a:ext cx="711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711D8E99-859C-4C41-A660-87C33FAD6DF3}"/>
              </a:ext>
            </a:extLst>
          </p:cNvPr>
          <p:cNvCxnSpPr/>
          <p:nvPr/>
        </p:nvCxnSpPr>
        <p:spPr bwMode="auto">
          <a:xfrm>
            <a:off x="4256245" y="2148572"/>
            <a:ext cx="711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矩形 27">
            <a:extLst>
              <a:ext uri="{FF2B5EF4-FFF2-40B4-BE49-F238E27FC236}">
                <a16:creationId xmlns:a16="http://schemas.microsoft.com/office/drawing/2014/main" id="{B13F6E6C-20A7-4981-8D0B-36E7DCEE8BFB}"/>
              </a:ext>
            </a:extLst>
          </p:cNvPr>
          <p:cNvSpPr/>
          <p:nvPr/>
        </p:nvSpPr>
        <p:spPr bwMode="auto">
          <a:xfrm>
            <a:off x="8535156" y="2474228"/>
            <a:ext cx="508784" cy="177800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44501CC-053C-4E7C-ADE0-07DBEB6D83AB}"/>
              </a:ext>
            </a:extLst>
          </p:cNvPr>
          <p:cNvSpPr/>
          <p:nvPr/>
        </p:nvSpPr>
        <p:spPr bwMode="auto">
          <a:xfrm>
            <a:off x="6857210" y="4132594"/>
            <a:ext cx="508784" cy="177800"/>
          </a:xfrm>
          <a:prstGeom prst="rect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E96E50A5-FC52-4AA1-9EA2-013028F714D6}"/>
              </a:ext>
            </a:extLst>
          </p:cNvPr>
          <p:cNvSpPr/>
          <p:nvPr/>
        </p:nvSpPr>
        <p:spPr bwMode="auto">
          <a:xfrm>
            <a:off x="8415860" y="4141058"/>
            <a:ext cx="631270" cy="177800"/>
          </a:xfrm>
          <a:prstGeom prst="rect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1195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325F1BE-B702-4B30-8BC8-66A2FC6F8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7CAC50D-5259-43B4-967C-A0D8B606ED67}"/>
              </a:ext>
            </a:extLst>
          </p:cNvPr>
          <p:cNvSpPr txBox="1"/>
          <p:nvPr/>
        </p:nvSpPr>
        <p:spPr>
          <a:xfrm>
            <a:off x="2527328" y="142845"/>
            <a:ext cx="3972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各組人事費供需預測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CE50515-00B8-4D7E-A4DD-AA7978588050}"/>
              </a:ext>
            </a:extLst>
          </p:cNvPr>
          <p:cNvSpPr txBox="1"/>
          <p:nvPr/>
        </p:nvSpPr>
        <p:spPr>
          <a:xfrm>
            <a:off x="236483" y="3718881"/>
            <a:ext cx="4335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各督導主管由各組人事費支應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3B53F37-39D3-4BDD-830F-53940A39D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22" y="484523"/>
            <a:ext cx="8262879" cy="3425094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65BD4137-B09E-4633-9170-23DD8E2BD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650" y="4610100"/>
            <a:ext cx="56007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99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325F1BE-B702-4B30-8BC8-66A2FC6F8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7CAC50D-5259-43B4-967C-A0D8B606ED67}"/>
              </a:ext>
            </a:extLst>
          </p:cNvPr>
          <p:cNvSpPr txBox="1"/>
          <p:nvPr/>
        </p:nvSpPr>
        <p:spPr>
          <a:xfrm>
            <a:off x="2527328" y="142845"/>
            <a:ext cx="3972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各組人數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50BA412D-06D1-4009-A0AE-3FDBAE200E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55" y="754338"/>
            <a:ext cx="8571610" cy="3807885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73691665-CCCA-4854-8D82-372F0727D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091" y="4773606"/>
            <a:ext cx="8071152" cy="145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49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>
            <a:extLst>
              <a:ext uri="{FF2B5EF4-FFF2-40B4-BE49-F238E27FC236}">
                <a16:creationId xmlns:a16="http://schemas.microsoft.com/office/drawing/2014/main" id="{E08773D2-40A8-4A85-901C-1EB52F3A6C6E}"/>
              </a:ext>
            </a:extLst>
          </p:cNvPr>
          <p:cNvSpPr txBox="1"/>
          <p:nvPr/>
        </p:nvSpPr>
        <p:spPr>
          <a:xfrm>
            <a:off x="1771008" y="226975"/>
            <a:ext cx="5601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長天期應收帳款及異常案件追蹤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629AB0D-52CD-4C44-80B3-5DDB7233DC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86" y="561804"/>
            <a:ext cx="9004663" cy="4183017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194319BB-CB77-41A6-9218-6799CBF2A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79" y="4851681"/>
            <a:ext cx="7881665" cy="820057"/>
          </a:xfrm>
          <a:prstGeom prst="rect">
            <a:avLst/>
          </a:prstGeom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CB426CBC-D35F-4991-9CB8-5885AC111F44}"/>
              </a:ext>
            </a:extLst>
          </p:cNvPr>
          <p:cNvSpPr txBox="1"/>
          <p:nvPr/>
        </p:nvSpPr>
        <p:spPr>
          <a:xfrm>
            <a:off x="8003178" y="5366938"/>
            <a:ext cx="12453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TW" sz="800" dirty="0">
                <a:latin typeface="+mn-ea"/>
                <a:ea typeface="+mn-ea"/>
              </a:rPr>
              <a:t>3/24</a:t>
            </a:r>
            <a:r>
              <a:rPr lang="zh-TW" altLang="en-US" sz="800" dirty="0">
                <a:latin typeface="+mn-ea"/>
                <a:ea typeface="+mn-ea"/>
              </a:rPr>
              <a:t>抽票</a:t>
            </a:r>
            <a:r>
              <a:rPr lang="en-US" altLang="zh-TW" sz="800" dirty="0">
                <a:latin typeface="+mn-ea"/>
                <a:ea typeface="+mn-ea"/>
              </a:rPr>
              <a:t>100</a:t>
            </a:r>
            <a:r>
              <a:rPr lang="zh-TW" altLang="en-US" sz="800" dirty="0">
                <a:latin typeface="+mn-ea"/>
                <a:ea typeface="+mn-ea"/>
              </a:rPr>
              <a:t>千元</a:t>
            </a:r>
            <a:endParaRPr lang="en-US" altLang="zh-TW" sz="800" dirty="0">
              <a:latin typeface="+mn-ea"/>
              <a:ea typeface="+mn-ea"/>
            </a:endParaRPr>
          </a:p>
          <a:p>
            <a:pPr algn="l"/>
            <a:r>
              <a:rPr lang="zh-TW" altLang="en-US" sz="800" dirty="0">
                <a:latin typeface="+mn-ea"/>
                <a:ea typeface="+mn-ea"/>
              </a:rPr>
              <a:t>比無現金流入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FDDBA81-0178-4958-976E-9D8EDD4E9B0B}"/>
              </a:ext>
            </a:extLst>
          </p:cNvPr>
          <p:cNvSpPr/>
          <p:nvPr/>
        </p:nvSpPr>
        <p:spPr bwMode="auto">
          <a:xfrm>
            <a:off x="87086" y="1968137"/>
            <a:ext cx="9004663" cy="627017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0E1A6388-A783-4FDB-B06C-9954CBB83EFB}"/>
              </a:ext>
            </a:extLst>
          </p:cNvPr>
          <p:cNvSpPr txBox="1"/>
          <p:nvPr/>
        </p:nvSpPr>
        <p:spPr>
          <a:xfrm>
            <a:off x="182879" y="5847286"/>
            <a:ext cx="87216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TW" altLang="en-US" sz="1400" dirty="0">
                <a:solidFill>
                  <a:srgbClr val="0000FF"/>
                </a:solidFill>
                <a:latin typeface="+mn-ea"/>
                <a:ea typeface="+mn-ea"/>
              </a:rPr>
              <a:t>堤麥</a:t>
            </a:r>
            <a:r>
              <a:rPr lang="en-US" altLang="zh-TW" sz="1400" dirty="0">
                <a:solidFill>
                  <a:srgbClr val="0000FF"/>
                </a:solidFill>
                <a:latin typeface="+mn-ea"/>
                <a:ea typeface="+mn-ea"/>
              </a:rPr>
              <a:t>-N465RS1300『</a:t>
            </a:r>
            <a:r>
              <a:rPr lang="zh-TW" altLang="en-US" sz="1400" dirty="0">
                <a:solidFill>
                  <a:srgbClr val="0000FF"/>
                </a:solidFill>
                <a:latin typeface="+mn-ea"/>
                <a:ea typeface="+mn-ea"/>
              </a:rPr>
              <a:t>睡眠感測墊片裝置試量產</a:t>
            </a:r>
            <a:r>
              <a:rPr lang="en-US" altLang="zh-TW" sz="1400" dirty="0">
                <a:solidFill>
                  <a:srgbClr val="0000FF"/>
                </a:solidFill>
                <a:latin typeface="+mn-ea"/>
                <a:ea typeface="+mn-ea"/>
              </a:rPr>
              <a:t>』</a:t>
            </a:r>
            <a:r>
              <a:rPr lang="zh-TW" altLang="en-US" sz="1400" dirty="0">
                <a:solidFill>
                  <a:srgbClr val="0000FF"/>
                </a:solidFill>
                <a:latin typeface="+mn-ea"/>
                <a:ea typeface="+mn-ea"/>
              </a:rPr>
              <a:t>委託技術服務尚有</a:t>
            </a:r>
            <a:r>
              <a:rPr lang="en-US" altLang="zh-TW" sz="1400" dirty="0">
                <a:solidFill>
                  <a:srgbClr val="0000FF"/>
                </a:solidFill>
                <a:latin typeface="+mn-ea"/>
                <a:ea typeface="+mn-ea"/>
              </a:rPr>
              <a:t>4,648</a:t>
            </a:r>
            <a:r>
              <a:rPr lang="zh-TW" altLang="en-US" sz="1400" dirty="0">
                <a:solidFill>
                  <a:srgbClr val="0000FF"/>
                </a:solidFill>
                <a:latin typeface="+mn-ea"/>
                <a:ea typeface="+mn-ea"/>
              </a:rPr>
              <a:t>千元應計收入尚未請款</a:t>
            </a:r>
            <a:r>
              <a:rPr lang="en-US" altLang="zh-TW" sz="1400" dirty="0">
                <a:solidFill>
                  <a:srgbClr val="0000FF"/>
                </a:solidFill>
                <a:latin typeface="+mn-ea"/>
                <a:ea typeface="+mn-ea"/>
              </a:rPr>
              <a:t>?</a:t>
            </a:r>
            <a:br>
              <a:rPr lang="en-US" altLang="zh-TW" sz="1400" dirty="0">
                <a:solidFill>
                  <a:srgbClr val="0000FF"/>
                </a:solidFill>
                <a:latin typeface="+mn-ea"/>
                <a:ea typeface="+mn-ea"/>
              </a:rPr>
            </a:br>
            <a:r>
              <a:rPr lang="zh-TW" altLang="en-US" sz="1400" dirty="0">
                <a:solidFill>
                  <a:srgbClr val="0000FF"/>
                </a:solidFill>
                <a:latin typeface="+mn-ea"/>
                <a:ea typeface="+mn-ea"/>
              </a:rPr>
              <a:t>智沃</a:t>
            </a:r>
            <a:r>
              <a:rPr lang="en-US" altLang="zh-TW" sz="1400" dirty="0">
                <a:solidFill>
                  <a:srgbClr val="0000FF"/>
                </a:solidFill>
                <a:latin typeface="+mn-ea"/>
                <a:ea typeface="+mn-ea"/>
              </a:rPr>
              <a:t>-N765AA1200</a:t>
            </a:r>
            <a:r>
              <a:rPr lang="zh-TW" altLang="en-US" sz="1400" dirty="0">
                <a:solidFill>
                  <a:srgbClr val="0000FF"/>
                </a:solidFill>
                <a:latin typeface="+mn-ea"/>
                <a:ea typeface="+mn-ea"/>
              </a:rPr>
              <a:t>非接觸生理感測雷達技術暨專利授權尚有</a:t>
            </a:r>
            <a:r>
              <a:rPr lang="en-US" altLang="zh-TW" sz="1400" dirty="0">
                <a:solidFill>
                  <a:srgbClr val="0000FF"/>
                </a:solidFill>
                <a:latin typeface="+mn-ea"/>
                <a:ea typeface="+mn-ea"/>
              </a:rPr>
              <a:t>663</a:t>
            </a:r>
            <a:r>
              <a:rPr lang="zh-TW" altLang="en-US" sz="1400" dirty="0">
                <a:solidFill>
                  <a:srgbClr val="0000FF"/>
                </a:solidFill>
                <a:latin typeface="+mn-ea"/>
                <a:ea typeface="+mn-ea"/>
              </a:rPr>
              <a:t>千元應計收入尚未請款</a:t>
            </a:r>
            <a:r>
              <a:rPr lang="en-US" altLang="zh-TW" sz="1400" dirty="0">
                <a:solidFill>
                  <a:srgbClr val="0000FF"/>
                </a:solidFill>
                <a:latin typeface="+mn-ea"/>
                <a:ea typeface="+mn-ea"/>
              </a:rPr>
              <a:t>?</a:t>
            </a:r>
            <a:endParaRPr lang="zh-TW" altLang="en-US" sz="1400" dirty="0">
              <a:solidFill>
                <a:srgbClr val="0000FF"/>
              </a:solidFill>
              <a:latin typeface="+mn-ea"/>
              <a:ea typeface="+mn-ea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E7B2351D-D3B0-404B-B0B8-1C16F7833F7A}"/>
              </a:ext>
            </a:extLst>
          </p:cNvPr>
          <p:cNvSpPr/>
          <p:nvPr/>
        </p:nvSpPr>
        <p:spPr bwMode="auto">
          <a:xfrm>
            <a:off x="82732" y="2939144"/>
            <a:ext cx="9004663" cy="300446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895D2F13-505F-4ECB-B31C-34F668C1E173}"/>
              </a:ext>
            </a:extLst>
          </p:cNvPr>
          <p:cNvSpPr/>
          <p:nvPr/>
        </p:nvSpPr>
        <p:spPr bwMode="auto">
          <a:xfrm>
            <a:off x="69669" y="3579224"/>
            <a:ext cx="9004663" cy="300446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82082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FE5CD283-3A17-41FB-8AC7-25435B73F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60" y="1221944"/>
            <a:ext cx="7895303" cy="4798296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52754" y="192223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endParaRPr lang="en-US" altLang="zh-TW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應計收入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企業收入認列超過開立發票數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計畫已結束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/IP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已交付完成超過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6CBFFD57-84AB-45D4-992A-4EB3AD2AA64C}"/>
              </a:ext>
            </a:extLst>
          </p:cNvPr>
          <p:cNvSpPr/>
          <p:nvPr/>
        </p:nvSpPr>
        <p:spPr bwMode="auto">
          <a:xfrm>
            <a:off x="5476568" y="4093375"/>
            <a:ext cx="1409947" cy="22273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0A3FD42-B67C-4F38-90CF-A94E241B8888}"/>
              </a:ext>
            </a:extLst>
          </p:cNvPr>
          <p:cNvSpPr/>
          <p:nvPr/>
        </p:nvSpPr>
        <p:spPr bwMode="auto">
          <a:xfrm>
            <a:off x="6313293" y="3398357"/>
            <a:ext cx="612554" cy="22273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E7506D9D-8AB4-4D53-8E67-AFADEBF5A85F}"/>
              </a:ext>
            </a:extLst>
          </p:cNvPr>
          <p:cNvSpPr/>
          <p:nvPr/>
        </p:nvSpPr>
        <p:spPr bwMode="auto">
          <a:xfrm>
            <a:off x="5461819" y="4589907"/>
            <a:ext cx="1409947" cy="22273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88AD04FA-F021-4BA4-B8F0-7A575A835080}"/>
              </a:ext>
            </a:extLst>
          </p:cNvPr>
          <p:cNvSpPr/>
          <p:nvPr/>
        </p:nvSpPr>
        <p:spPr bwMode="auto">
          <a:xfrm>
            <a:off x="6229714" y="1967766"/>
            <a:ext cx="612554" cy="22273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9659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105508" y="175946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應計收入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企業收入認列超過開立發票數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90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天內及尚未結案金額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萬以上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CDDC127C-D4BF-46B7-9C79-3375DB1AA771}"/>
              </a:ext>
            </a:extLst>
          </p:cNvPr>
          <p:cNvGrpSpPr/>
          <p:nvPr/>
        </p:nvGrpSpPr>
        <p:grpSpPr>
          <a:xfrm>
            <a:off x="1621524" y="6071910"/>
            <a:ext cx="6506355" cy="523220"/>
            <a:chOff x="1916503" y="6182317"/>
            <a:chExt cx="4740274" cy="52322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DE9561B-192A-4423-88F8-7B6D374D81E8}"/>
                </a:ext>
              </a:extLst>
            </p:cNvPr>
            <p:cNvSpPr/>
            <p:nvPr/>
          </p:nvSpPr>
          <p:spPr>
            <a:xfrm>
              <a:off x="2084777" y="6182317"/>
              <a:ext cx="4572000" cy="52322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請各主管督導已結案計畫驗收進度</a:t>
              </a:r>
              <a:r>
                <a:rPr lang="en-US" altLang="zh-TW" sz="1400" dirty="0">
                  <a:latin typeface="+mj-ea"/>
                  <a:ea typeface="+mj-ea"/>
                </a:rPr>
                <a:t>,</a:t>
              </a:r>
              <a:r>
                <a:rPr lang="zh-TW" altLang="en-US" sz="1400" dirty="0">
                  <a:latin typeface="+mj-ea"/>
                  <a:ea typeface="+mj-ea"/>
                </a:rPr>
                <a:t>已利如期開立發票進行收款</a:t>
              </a:r>
              <a:endParaRPr lang="en-US" altLang="zh-TW" sz="1400" dirty="0">
                <a:latin typeface="+mj-ea"/>
                <a:ea typeface="+mj-ea"/>
              </a:endParaRPr>
            </a:p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 合約訂定應盡量考慮投入與收款取的平衡</a:t>
              </a:r>
            </a:p>
          </p:txBody>
        </p:sp>
        <p:sp>
          <p:nvSpPr>
            <p:cNvPr id="9" name="Freeform 512">
              <a:extLst>
                <a:ext uri="{FF2B5EF4-FFF2-40B4-BE49-F238E27FC236}">
                  <a16:creationId xmlns:a16="http://schemas.microsoft.com/office/drawing/2014/main" id="{FDE02936-606B-4F6B-AC5C-E8B2B7BB4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6503" y="6184808"/>
              <a:ext cx="168274" cy="302794"/>
            </a:xfrm>
            <a:custGeom>
              <a:avLst/>
              <a:gdLst>
                <a:gd name="T0" fmla="*/ 54 w 106"/>
                <a:gd name="T1" fmla="*/ 105 h 210"/>
                <a:gd name="T2" fmla="*/ 0 w 106"/>
                <a:gd name="T3" fmla="*/ 159 h 210"/>
                <a:gd name="T4" fmla="*/ 0 w 106"/>
                <a:gd name="T5" fmla="*/ 210 h 210"/>
                <a:gd name="T6" fmla="*/ 0 w 106"/>
                <a:gd name="T7" fmla="*/ 210 h 210"/>
                <a:gd name="T8" fmla="*/ 106 w 106"/>
                <a:gd name="T9" fmla="*/ 105 h 210"/>
                <a:gd name="T10" fmla="*/ 0 w 106"/>
                <a:gd name="T11" fmla="*/ 0 h 210"/>
                <a:gd name="T12" fmla="*/ 0 w 106"/>
                <a:gd name="T13" fmla="*/ 0 h 210"/>
                <a:gd name="T14" fmla="*/ 0 w 106"/>
                <a:gd name="T15" fmla="*/ 51 h 210"/>
                <a:gd name="T16" fmla="*/ 54 w 106"/>
                <a:gd name="T17" fmla="*/ 10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210">
                  <a:moveTo>
                    <a:pt x="54" y="105"/>
                  </a:moveTo>
                  <a:lnTo>
                    <a:pt x="0" y="15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106" y="10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54" y="105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58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517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276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035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794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553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312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071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solidFill>
                  <a:srgbClr val="3399FF"/>
                </a:solidFill>
              </a:endParaRPr>
            </a:p>
          </p:txBody>
        </p:sp>
      </p:grpSp>
      <p:pic>
        <p:nvPicPr>
          <p:cNvPr id="2" name="圖片 1">
            <a:extLst>
              <a:ext uri="{FF2B5EF4-FFF2-40B4-BE49-F238E27FC236}">
                <a16:creationId xmlns:a16="http://schemas.microsoft.com/office/drawing/2014/main" id="{001690D3-2964-49DE-A3A1-C569F82B9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185" y="828843"/>
            <a:ext cx="8090807" cy="520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04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FE31C6-20A7-4D42-BE5E-8E866943E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014" y="19956"/>
            <a:ext cx="8369300" cy="697538"/>
          </a:xfrm>
        </p:spPr>
        <p:txBody>
          <a:bodyPr/>
          <a:lstStyle/>
          <a:p>
            <a:r>
              <a:rPr lang="en-US" altLang="zh-TW" sz="2400" dirty="0">
                <a:latin typeface="+mj-ea"/>
                <a:ea typeface="+mj-ea"/>
              </a:rPr>
              <a:t>FY114 </a:t>
            </a:r>
            <a:r>
              <a:rPr lang="zh-TW" altLang="en-US" sz="2400" dirty="0">
                <a:latin typeface="+mj-ea"/>
                <a:ea typeface="+mj-ea"/>
              </a:rPr>
              <a:t>院管理費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57C0275-C08A-434D-B14B-A0AB110005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94C2CC1-892B-4B53-A652-7BF18930A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551" y="717494"/>
            <a:ext cx="8714014" cy="5732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281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85F588A-4101-4998-85E2-B286BE69D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35367C3-45C4-41E4-8AC3-0CE870A1F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311" y="133737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收支餘絀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-664645" y="6464400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sz="1400" dirty="0">
              <a:latin typeface="+mj-ea"/>
              <a:ea typeface="+mj-ea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E0284EB4-2D4B-403D-8075-F1F509D16D5F}"/>
              </a:ext>
            </a:extLst>
          </p:cNvPr>
          <p:cNvSpPr txBox="1"/>
          <p:nvPr/>
        </p:nvSpPr>
        <p:spPr>
          <a:xfrm>
            <a:off x="7175442" y="332395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119AFEE0-85D0-4A0E-A489-B74D2CF906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380" y="705651"/>
            <a:ext cx="8609239" cy="3913731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9CB02610-BDC4-4D65-87EF-DD2C0B2638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380" y="4735829"/>
            <a:ext cx="8609239" cy="163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5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各組收入實際數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(114/3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93953D27-022E-4DBF-BCAE-868CD95576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581" y="728235"/>
            <a:ext cx="8428481" cy="514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577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TEAM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收入實際數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(114/3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DEFD0CB-A3D0-4BEB-B2BE-9CDB6DDFEF48}"/>
              </a:ext>
            </a:extLst>
          </p:cNvPr>
          <p:cNvSpPr txBox="1"/>
          <p:nvPr/>
        </p:nvSpPr>
        <p:spPr>
          <a:xfrm>
            <a:off x="7129961" y="58058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D4250555-8804-4F46-9DC6-04597BBCBD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17" y="1149664"/>
            <a:ext cx="8409214" cy="377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669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收入達成預測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依簽約進度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08D0947-A958-4CD1-9E76-91AF6FC1B74E}"/>
              </a:ext>
            </a:extLst>
          </p:cNvPr>
          <p:cNvSpPr txBox="1"/>
          <p:nvPr/>
        </p:nvSpPr>
        <p:spPr>
          <a:xfrm>
            <a:off x="7129961" y="58058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186F2B4B-26A3-4963-A6B3-ADB0567F7C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88" y="1083022"/>
            <a:ext cx="8425543" cy="409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121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72222" y="38366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企業收入預測達成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448367" y="42072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5603A20D-6C18-4998-B463-517BDBD7F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30" y="1185453"/>
            <a:ext cx="8740140" cy="323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2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169310" y="48086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6B4054C4-4681-42C1-AA6E-7DF5460A4C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50" y="944603"/>
            <a:ext cx="8531679" cy="4968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218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169310" y="48086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817E999-FAF0-4674-B022-2AC99F9148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234" y="953487"/>
            <a:ext cx="7909050" cy="495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569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169310" y="48086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0AA8D6A7-3EA4-4873-9DDF-2082428AD9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471" y="1039360"/>
            <a:ext cx="8312424" cy="477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063334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TRI_pptB_中英文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35690</TotalTime>
  <Words>364</Words>
  <Application>Microsoft Office PowerPoint</Application>
  <PresentationFormat>如螢幕大小 (4:3)</PresentationFormat>
  <Paragraphs>75</Paragraphs>
  <Slides>18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18</vt:i4>
      </vt:variant>
    </vt:vector>
  </HeadingPairs>
  <TitlesOfParts>
    <vt:vector size="27" baseType="lpstr">
      <vt:lpstr>微軟正黑體</vt:lpstr>
      <vt:lpstr>標楷體</vt:lpstr>
      <vt:lpstr>Arial</vt:lpstr>
      <vt:lpstr>Calibri</vt:lpstr>
      <vt:lpstr>Times New Roman</vt:lpstr>
      <vt:lpstr>Wingdings</vt:lpstr>
      <vt:lpstr>簡報內頁</vt:lpstr>
      <vt:lpstr>1_簡報內頁</vt:lpstr>
      <vt:lpstr>ITRI_pptB_中英文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FY114 院管理費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A-01-Restricted-v20150909</dc:title>
  <dc:creator>ITRI</dc:creator>
  <cp:lastModifiedBy>葉燕燕</cp:lastModifiedBy>
  <cp:revision>2386</cp:revision>
  <cp:lastPrinted>2025-04-09T09:43:31Z</cp:lastPrinted>
  <dcterms:created xsi:type="dcterms:W3CDTF">2008-05-08T04:38:45Z</dcterms:created>
  <dcterms:modified xsi:type="dcterms:W3CDTF">2025-04-09T09:47:42Z</dcterms:modified>
</cp:coreProperties>
</file>