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68" r:id="rId1"/>
    <p:sldMasterId id="2147483781" r:id="rId2"/>
  </p:sldMasterIdLst>
  <p:notesMasterIdLst>
    <p:notesMasterId r:id="rId19"/>
  </p:notesMasterIdLst>
  <p:handoutMasterIdLst>
    <p:handoutMasterId r:id="rId20"/>
  </p:handoutMasterIdLst>
  <p:sldIdLst>
    <p:sldId id="3636" r:id="rId3"/>
    <p:sldId id="3934" r:id="rId4"/>
    <p:sldId id="4496" r:id="rId5"/>
    <p:sldId id="4509" r:id="rId6"/>
    <p:sldId id="4560" r:id="rId7"/>
    <p:sldId id="4561" r:id="rId8"/>
    <p:sldId id="4554" r:id="rId9"/>
    <p:sldId id="4563" r:id="rId10"/>
    <p:sldId id="4559" r:id="rId11"/>
    <p:sldId id="4556" r:id="rId12"/>
    <p:sldId id="4552" r:id="rId13"/>
    <p:sldId id="4564" r:id="rId14"/>
    <p:sldId id="2145708220" r:id="rId15"/>
    <p:sldId id="2145708221" r:id="rId16"/>
    <p:sldId id="2145708222" r:id="rId17"/>
    <p:sldId id="2145708223" r:id="rId18"/>
  </p:sldIdLst>
  <p:sldSz cx="12192000" cy="6858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謝政宏" initials="謝政宏" lastIdx="1" clrIdx="0">
    <p:extLst>
      <p:ext uri="{19B8F6BF-5375-455C-9EA6-DF929625EA0E}">
        <p15:presenceInfo xmlns:p15="http://schemas.microsoft.com/office/powerpoint/2012/main" userId="謝政宏" providerId="None"/>
      </p:ext>
    </p:extLst>
  </p:cmAuthor>
  <p:cmAuthor id="2" name="謝政宏" initials="謝政宏 [2]" lastIdx="1" clrIdx="1">
    <p:extLst>
      <p:ext uri="{19B8F6BF-5375-455C-9EA6-DF929625EA0E}">
        <p15:presenceInfo xmlns:p15="http://schemas.microsoft.com/office/powerpoint/2012/main" userId="S::B10045@itri.org.tw::a2660f33-1e15-4719-af23-8b13021414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7D31"/>
    <a:srgbClr val="EAEFF7"/>
    <a:srgbClr val="D2DEEF"/>
    <a:srgbClr val="7093D2"/>
    <a:srgbClr val="A2B1B4"/>
    <a:srgbClr val="DDBEAA"/>
    <a:srgbClr val="469597"/>
    <a:srgbClr val="BBC6C8"/>
    <a:srgbClr val="5BA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89412" autoAdjust="0"/>
  </p:normalViewPr>
  <p:slideViewPr>
    <p:cSldViewPr>
      <p:cViewPr varScale="1">
        <p:scale>
          <a:sx n="69" d="100"/>
          <a:sy n="69" d="100"/>
        </p:scale>
        <p:origin x="78" y="654"/>
      </p:cViewPr>
      <p:guideLst>
        <p:guide orient="horz" pos="618"/>
        <p:guide pos="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5" d="100"/>
          <a:sy n="75" d="100"/>
        </p:scale>
        <p:origin x="2364" y="15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66202397420264"/>
          <c:y val="0.11316798358501773"/>
          <c:w val="0.89369446146447795"/>
          <c:h val="0.72413318214208633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112</c:v>
                </c:pt>
              </c:strCache>
            </c:strRef>
          </c:tx>
          <c:spPr>
            <a:ln w="22225">
              <a:solidFill>
                <a:srgbClr val="00B050"/>
              </a:solidFill>
            </a:ln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1929658420935633E-2"/>
                  <c:y val="-3.7192574658282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688-44DC-9BE4-0FABF36749C0}"/>
                </c:ext>
              </c:extLst>
            </c:dLbl>
            <c:dLbl>
              <c:idx val="1"/>
              <c:layout>
                <c:manualLayout>
                  <c:x val="-2.6685606680004324E-2"/>
                  <c:y val="-4.324137597640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688-44DC-9BE4-0FABF36749C0}"/>
                </c:ext>
              </c:extLst>
            </c:dLbl>
            <c:dLbl>
              <c:idx val="2"/>
              <c:layout>
                <c:manualLayout>
                  <c:x val="-1.9032627917371155E-2"/>
                  <c:y val="-3.0299801394668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688-44DC-9BE4-0FABF36749C0}"/>
                </c:ext>
              </c:extLst>
            </c:dLbl>
            <c:dLbl>
              <c:idx val="3"/>
              <c:layout>
                <c:manualLayout>
                  <c:x val="-2.0063616831585983E-2"/>
                  <c:y val="-2.1719889941224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688-44DC-9BE4-0FABF36749C0}"/>
                </c:ext>
              </c:extLst>
            </c:dLbl>
            <c:dLbl>
              <c:idx val="4"/>
              <c:layout>
                <c:manualLayout>
                  <c:x val="-7.3542801538899784E-3"/>
                  <c:y val="5.0785357187457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688-44DC-9BE4-0FABF36749C0}"/>
                </c:ext>
              </c:extLst>
            </c:dLbl>
            <c:dLbl>
              <c:idx val="5"/>
              <c:layout>
                <c:manualLayout>
                  <c:x val="-4.3831153288504843E-2"/>
                  <c:y val="-2.4931795009012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688-44DC-9BE4-0FABF36749C0}"/>
                </c:ext>
              </c:extLst>
            </c:dLbl>
            <c:dLbl>
              <c:idx val="6"/>
              <c:layout>
                <c:manualLayout>
                  <c:x val="-3.2033174409747948E-2"/>
                  <c:y val="-3.9620608773350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688-44DC-9BE4-0FABF36749C0}"/>
                </c:ext>
              </c:extLst>
            </c:dLbl>
            <c:dLbl>
              <c:idx val="7"/>
              <c:layout>
                <c:manualLayout>
                  <c:x val="-3.7623037805612797E-2"/>
                  <c:y val="-2.523860175470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688-44DC-9BE4-0FABF36749C0}"/>
                </c:ext>
              </c:extLst>
            </c:dLbl>
            <c:dLbl>
              <c:idx val="8"/>
              <c:layout>
                <c:manualLayout>
                  <c:x val="-1.8687859005914725E-2"/>
                  <c:y val="4.1246993095525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688-44DC-9BE4-0FABF36749C0}"/>
                </c:ext>
              </c:extLst>
            </c:dLbl>
            <c:dLbl>
              <c:idx val="9"/>
              <c:layout>
                <c:manualLayout>
                  <c:x val="-3.6798322510130016E-2"/>
                  <c:y val="-2.9486949472543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688-44DC-9BE4-0FABF36749C0}"/>
                </c:ext>
              </c:extLst>
            </c:dLbl>
            <c:dLbl>
              <c:idx val="10"/>
              <c:layout>
                <c:manualLayout>
                  <c:x val="-4.945514283452751E-2"/>
                  <c:y val="-2.7237694558896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688-44DC-9BE4-0FABF36749C0}"/>
                </c:ext>
              </c:extLst>
            </c:dLbl>
            <c:dLbl>
              <c:idx val="11"/>
              <c:layout>
                <c:manualLayout>
                  <c:x val="-2.5557073853254886E-2"/>
                  <c:y val="-1.6880542413167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688-44DC-9BE4-0FABF36749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工作表1!$A$2:$A$13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工作表1!$B$2:$B$13</c:f>
              <c:numCache>
                <c:formatCode>#,##0_);\(#,##0\)</c:formatCode>
                <c:ptCount val="12"/>
                <c:pt idx="0">
                  <c:v>5190</c:v>
                </c:pt>
                <c:pt idx="1">
                  <c:v>13287</c:v>
                </c:pt>
                <c:pt idx="2">
                  <c:v>26966</c:v>
                </c:pt>
                <c:pt idx="3">
                  <c:v>28466</c:v>
                </c:pt>
                <c:pt idx="4">
                  <c:v>33615</c:v>
                </c:pt>
                <c:pt idx="5" formatCode="#,##0_ ">
                  <c:v>93589</c:v>
                </c:pt>
                <c:pt idx="6" formatCode="#,##0_ ">
                  <c:v>98590</c:v>
                </c:pt>
                <c:pt idx="7" formatCode="#,##0_ ">
                  <c:v>121919</c:v>
                </c:pt>
                <c:pt idx="8" formatCode="#,##0_ ">
                  <c:v>142053</c:v>
                </c:pt>
                <c:pt idx="9" formatCode="#,##0_ ">
                  <c:v>153430</c:v>
                </c:pt>
                <c:pt idx="10" formatCode="#,##0_ ">
                  <c:v>170653</c:v>
                </c:pt>
                <c:pt idx="11" formatCode="#,##0_ ">
                  <c:v>213602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4AD-4715-8BF7-70E62225E4D1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113</c:v>
                </c:pt>
              </c:strCache>
            </c:strRef>
          </c:tx>
          <c:spPr>
            <a:ln w="2222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639923614300563E-2"/>
                  <c:y val="-5.0123675125185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AD-4715-8BF7-70E62225E4D1}"/>
                </c:ext>
              </c:extLst>
            </c:dLbl>
            <c:dLbl>
              <c:idx val="1"/>
              <c:layout>
                <c:manualLayout>
                  <c:x val="-2.7731099208036351E-2"/>
                  <c:y val="-6.0986943613005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4AD-4715-8BF7-70E62225E4D1}"/>
                </c:ext>
              </c:extLst>
            </c:dLbl>
            <c:dLbl>
              <c:idx val="2"/>
              <c:layout>
                <c:manualLayout>
                  <c:x val="-1.0051004375256878E-2"/>
                  <c:y val="1.3960987950739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AD-4715-8BF7-70E62225E4D1}"/>
                </c:ext>
              </c:extLst>
            </c:dLbl>
            <c:dLbl>
              <c:idx val="3"/>
              <c:layout>
                <c:manualLayout>
                  <c:x val="-2.4910572897485564E-2"/>
                  <c:y val="-2.3914418424773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4AD-4715-8BF7-70E62225E4D1}"/>
                </c:ext>
              </c:extLst>
            </c:dLbl>
            <c:dLbl>
              <c:idx val="4"/>
              <c:layout>
                <c:manualLayout>
                  <c:x val="-4.8197309816624123E-2"/>
                  <c:y val="-7.2138451684116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4AD-4715-8BF7-70E62225E4D1}"/>
                </c:ext>
              </c:extLst>
            </c:dLbl>
            <c:dLbl>
              <c:idx val="5"/>
              <c:layout>
                <c:manualLayout>
                  <c:x val="-1.0876572824493563E-2"/>
                  <c:y val="6.9216979345851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4AD-4715-8BF7-70E62225E4D1}"/>
                </c:ext>
              </c:extLst>
            </c:dLbl>
            <c:dLbl>
              <c:idx val="6"/>
              <c:layout>
                <c:manualLayout>
                  <c:x val="-2.5873878280554014E-2"/>
                  <c:y val="1.8061924709800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4AD-4715-8BF7-70E62225E4D1}"/>
                </c:ext>
              </c:extLst>
            </c:dLbl>
            <c:dLbl>
              <c:idx val="7"/>
              <c:layout>
                <c:manualLayout>
                  <c:x val="-2.2227783520766386E-2"/>
                  <c:y val="1.9204735756077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4AD-4715-8BF7-70E62225E4D1}"/>
                </c:ext>
              </c:extLst>
            </c:dLbl>
            <c:dLbl>
              <c:idx val="8"/>
              <c:layout>
                <c:manualLayout>
                  <c:x val="-3.7362257141489386E-2"/>
                  <c:y val="-3.682871146897395E-2"/>
                </c:manualLayout>
              </c:layout>
              <c:tx>
                <c:rich>
                  <a:bodyPr/>
                  <a:lstStyle/>
                  <a:p>
                    <a:fld id="{C8DC31F2-FE9A-4F79-9D6F-724854822EE5}" type="VALUE">
                      <a:rPr lang="en-US" altLang="zh-TW" sz="1197" b="1" i="0" u="none" strike="noStrike" kern="120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[值]</a:t>
                    </a:fld>
                    <a:endParaRPr lang="zh-TW" alt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34AD-4715-8BF7-70E62225E4D1}"/>
                </c:ext>
              </c:extLst>
            </c:dLbl>
            <c:dLbl>
              <c:idx val="9"/>
              <c:layout>
                <c:manualLayout>
                  <c:x val="-3.5676235733965896E-2"/>
                  <c:y val="2.6195389170691669E-2"/>
                </c:manualLayout>
              </c:layout>
              <c:tx>
                <c:rich>
                  <a:bodyPr/>
                  <a:lstStyle/>
                  <a:p>
                    <a:fld id="{2A533F88-0C7E-4F1B-B339-B59E76389A29}" type="VALUE">
                      <a:rPr lang="en-US" altLang="zh-TW" sz="1197" b="1" i="0" u="none" strike="noStrike" kern="120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[值]</a:t>
                    </a:fld>
                    <a:endParaRPr lang="zh-TW" alt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34AD-4715-8BF7-70E62225E4D1}"/>
                </c:ext>
              </c:extLst>
            </c:dLbl>
            <c:dLbl>
              <c:idx val="10"/>
              <c:layout>
                <c:manualLayout>
                  <c:x val="-3.4575856981096484E-2"/>
                  <c:y val="2.71892049870201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4AD-4715-8BF7-70E62225E4D1}"/>
                </c:ext>
              </c:extLst>
            </c:dLbl>
            <c:dLbl>
              <c:idx val="11"/>
              <c:layout>
                <c:manualLayout>
                  <c:x val="-5.675605348136499E-3"/>
                  <c:y val="4.62609250311545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868429272970709E-2"/>
                      <c:h val="0.10989184077966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34AD-4715-8BF7-70E62225E4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工作表1!$C$2:$C$13</c:f>
              <c:numCache>
                <c:formatCode>#,##0_);\(#,##0\)</c:formatCode>
                <c:ptCount val="12"/>
                <c:pt idx="0">
                  <c:v>9493</c:v>
                </c:pt>
                <c:pt idx="1">
                  <c:v>19608</c:v>
                </c:pt>
                <c:pt idx="2">
                  <c:v>20868</c:v>
                </c:pt>
                <c:pt idx="3">
                  <c:v>43684</c:v>
                </c:pt>
                <c:pt idx="4">
                  <c:v>54449</c:v>
                </c:pt>
                <c:pt idx="5" formatCode="#,##0_ ">
                  <c:v>75981</c:v>
                </c:pt>
                <c:pt idx="6" formatCode="#,##0_ ">
                  <c:v>85591</c:v>
                </c:pt>
                <c:pt idx="7" formatCode="#,##0_ ">
                  <c:v>91957</c:v>
                </c:pt>
                <c:pt idx="8" formatCode="#,##0_ ">
                  <c:v>144243</c:v>
                </c:pt>
                <c:pt idx="9" formatCode="#,##0_ ">
                  <c:v>152704</c:v>
                </c:pt>
                <c:pt idx="10" formatCode="#,##0_ ">
                  <c:v>166724</c:v>
                </c:pt>
                <c:pt idx="11" formatCode="#,##0_ ">
                  <c:v>205848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34AD-4715-8BF7-70E62225E4D1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114已簽約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6-9584-466E-B46D-BA3919F4C6CE}"/>
              </c:ext>
            </c:extLst>
          </c:dPt>
          <c:dPt>
            <c:idx val="1"/>
            <c:bubble3D val="0"/>
            <c:spPr>
              <a:ln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50A-4306-B989-E10AD5F8A5AA}"/>
              </c:ext>
            </c:extLst>
          </c:dPt>
          <c:dPt>
            <c:idx val="2"/>
            <c:bubble3D val="0"/>
            <c:spPr>
              <a:ln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50A-4306-B989-E10AD5F8A5A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450A-4306-B989-E10AD5F8A5AA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450A-4306-B989-E10AD5F8A5AA}"/>
              </c:ext>
            </c:extLst>
          </c:dPt>
          <c:dPt>
            <c:idx val="5"/>
            <c:marker>
              <c:spPr>
                <a:ln>
                  <a:prstDash val="solid"/>
                </a:ln>
              </c:spPr>
            </c:marker>
            <c:bubble3D val="0"/>
            <c:spPr>
              <a:ln cmpd="sng">
                <a:solidFill>
                  <a:srgbClr val="FF0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6-062D-4801-820E-F495A26820D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8-574B-4D2D-B898-5E9313AE1D2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9-1B76-4753-9D31-F3B09FEE5545}"/>
              </c:ext>
            </c:extLst>
          </c:dPt>
          <c:dPt>
            <c:idx val="8"/>
            <c:marker>
              <c:spPr>
                <a:ln>
                  <a:prstDash val="dash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AFC-4391-BA8E-1A80396F3746}"/>
              </c:ext>
            </c:extLst>
          </c:dPt>
          <c:dPt>
            <c:idx val="9"/>
            <c:marker>
              <c:spPr>
                <a:ln>
                  <a:prstDash val="dash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5B43-4B9B-B7E0-611488C1781B}"/>
              </c:ext>
            </c:extLst>
          </c:dPt>
          <c:dPt>
            <c:idx val="10"/>
            <c:marker>
              <c:spPr>
                <a:ln>
                  <a:prstDash val="dash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5B43-4B9B-B7E0-611488C1781B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B-5B43-4B9B-B7E0-611488C1781B}"/>
              </c:ext>
            </c:extLst>
          </c:dPt>
          <c:dLbls>
            <c:dLbl>
              <c:idx val="0"/>
              <c:layout>
                <c:manualLayout>
                  <c:x val="-2.9994326527536249E-2"/>
                  <c:y val="1.720453932022994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674CB5DC-B8F9-4014-A853-37B28E07B3DF}" type="CELLRANG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[CELLRANGE]</a:t>
                    </a:fld>
                    <a:r>
                      <a:rPr lang="en-US" altLang="zh-TW" baseline="0" dirty="0"/>
                      <a:t>, </a:t>
                    </a:r>
                    <a:fld id="{AD0FD84E-0FB1-43F1-8BD6-74152F5B476E}" type="VALU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[值]</a:t>
                    </a:fld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9584-466E-B46D-BA3919F4C6CE}"/>
                </c:ext>
              </c:extLst>
            </c:dLbl>
            <c:dLbl>
              <c:idx val="1"/>
              <c:layout>
                <c:manualLayout>
                  <c:x val="-2.3768863584980534E-2"/>
                  <c:y val="2.4211319295333687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33F3CC5A-DA41-4D0B-97D5-0BD540AD55E1}" type="CELLRANG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[CELLRANGE]</a:t>
                    </a:fld>
                    <a:r>
                      <a:rPr lang="en-US" altLang="zh-TW" baseline="0" dirty="0"/>
                      <a:t>, </a:t>
                    </a:r>
                    <a:fld id="{8672E37B-5B8F-4CC8-980D-DA5D3B12A239}" type="VALU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[值]</a:t>
                    </a:fld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450A-4306-B989-E10AD5F8A5AA}"/>
                </c:ext>
              </c:extLst>
            </c:dLbl>
            <c:dLbl>
              <c:idx val="2"/>
              <c:layout>
                <c:manualLayout>
                  <c:x val="-2.7311916330263402E-2"/>
                  <c:y val="4.446785453871576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0919A864-B2E2-444E-9BE1-E5B3E951498F}" type="CELLRANG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[CELLRANGE]</a:t>
                    </a:fld>
                    <a:r>
                      <a:rPr lang="en-US" altLang="zh-TW" baseline="0" dirty="0"/>
                      <a:t>, </a:t>
                    </a:r>
                    <a:fld id="{D360D9E2-45A4-4ECF-8767-82768D961498}" type="VALU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[值]</a:t>
                    </a:fld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50A-4306-B989-E10AD5F8A5AA}"/>
                </c:ext>
              </c:extLst>
            </c:dLbl>
            <c:dLbl>
              <c:idx val="3"/>
              <c:layout>
                <c:manualLayout>
                  <c:x val="-2.0054137345431097E-2"/>
                  <c:y val="2.775277866181097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3EFF30F8-DF36-484B-BE99-520F5196925E}" type="CELLRANG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[CELLRANGE]</a:t>
                    </a:fld>
                    <a:r>
                      <a:rPr lang="en-US" altLang="zh-TW" baseline="0" dirty="0"/>
                      <a:t>, </a:t>
                    </a:r>
                    <a:fld id="{6CAAF3DD-88EA-4BA2-BF23-4C72D35C6180}" type="VALU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[值]</a:t>
                    </a:fld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450A-4306-B989-E10AD5F8A5AA}"/>
                </c:ext>
              </c:extLst>
            </c:dLbl>
            <c:dLbl>
              <c:idx val="4"/>
              <c:layout>
                <c:manualLayout>
                  <c:x val="-6.9723232182476363E-2"/>
                  <c:y val="-5.81718238253884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04170155-2110-422D-B64E-F94724F4BFC5}" type="CELLRANG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[CELLRANGE]</a:t>
                    </a:fld>
                    <a:r>
                      <a:rPr lang="en-US" altLang="zh-TW" baseline="0" dirty="0"/>
                      <a:t>, </a:t>
                    </a:r>
                    <a:fld id="{7E0EC83D-983D-4357-A1AA-31CCD52FAFC6}" type="VALU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[值]</a:t>
                    </a:fld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450A-4306-B989-E10AD5F8A5AA}"/>
                </c:ext>
              </c:extLst>
            </c:dLbl>
            <c:dLbl>
              <c:idx val="5"/>
              <c:layout>
                <c:manualLayout>
                  <c:x val="-2.0947863300121952E-2"/>
                  <c:y val="3.297654201127166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7A1A6823-8BE5-43B3-B02C-74E37A48E32C}" type="CELLRANG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[CELLRANGE]</a:t>
                    </a:fld>
                    <a:r>
                      <a:rPr lang="en-US" altLang="zh-TW" baseline="0" dirty="0"/>
                      <a:t>, </a:t>
                    </a:r>
                    <a:fld id="{46AB7BDA-08CA-45E9-882D-4A1AEA0D7601}" type="VALU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[值]</a:t>
                    </a:fld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062D-4801-820E-F495A26820DB}"/>
                </c:ext>
              </c:extLst>
            </c:dLbl>
            <c:dLbl>
              <c:idx val="6"/>
              <c:layout>
                <c:manualLayout>
                  <c:x val="-3.6616268978523839E-2"/>
                  <c:y val="0.1065080058487239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76934177269447"/>
                      <c:h val="5.6235340169775216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8-574B-4D2D-B898-5E9313AE1D2F}"/>
                </c:ext>
              </c:extLst>
            </c:dLbl>
            <c:dLbl>
              <c:idx val="7"/>
              <c:layout>
                <c:manualLayout>
                  <c:x val="-3.057977959246741E-2"/>
                  <c:y val="7.464065921132152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9-1B76-4753-9D31-F3B09FEE5545}"/>
                </c:ext>
              </c:extLst>
            </c:dLbl>
            <c:dLbl>
              <c:idx val="8"/>
              <c:layout>
                <c:manualLayout>
                  <c:x val="-9.6157679876804597E-2"/>
                  <c:y val="-3.667023873179492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endParaRPr lang="en-US" altLang="zh-TW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41048740053454"/>
                      <c:h val="5.6235340169775216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9-CAFC-4391-BA8E-1A80396F3746}"/>
                </c:ext>
              </c:extLst>
            </c:dLbl>
            <c:dLbl>
              <c:idx val="9"/>
              <c:layout>
                <c:manualLayout>
                  <c:x val="-6.4529563910458665E-2"/>
                  <c:y val="9.005615533237618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endParaRPr lang="en-US" altLang="zh-TW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10306506317469"/>
                      <c:h val="5.6235340169775216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A-5B43-4B9B-B7E0-611488C1781B}"/>
                </c:ext>
              </c:extLst>
            </c:dLbl>
            <c:dLbl>
              <c:idx val="10"/>
              <c:layout>
                <c:manualLayout>
                  <c:x val="-0.12448356944363474"/>
                  <c:y val="-3.57443083160938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endParaRPr lang="en-US" altLang="zh-TW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C-5B43-4B9B-B7E0-611488C1781B}"/>
                </c:ext>
              </c:extLst>
            </c:dLbl>
            <c:dLbl>
              <c:idx val="11"/>
              <c:layout>
                <c:manualLayout>
                  <c:x val="-3.7320736992130607E-2"/>
                  <c:y val="-9.2806836500657734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endParaRPr lang="en-US" altLang="zh-TW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6047305892121"/>
                      <c:h val="4.7837827949301068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B-5B43-4B9B-B7E0-611488C178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工作表1!$A$2:$A$13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工作表1!$D$2:$D$13</c:f>
              <c:numCache>
                <c:formatCode>#,##0_);\(#,##0\)</c:formatCode>
                <c:ptCount val="12"/>
                <c:pt idx="0">
                  <c:v>1274</c:v>
                </c:pt>
                <c:pt idx="1">
                  <c:v>5986</c:v>
                </c:pt>
                <c:pt idx="2">
                  <c:v>19942</c:v>
                </c:pt>
                <c:pt idx="3">
                  <c:v>26549</c:v>
                </c:pt>
                <c:pt idx="4">
                  <c:v>45449</c:v>
                </c:pt>
                <c:pt idx="5" formatCode="#,##0_ ">
                  <c:v>79518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工作表1!$F$2:$F$13</c15:f>
                <c15:dlblRangeCache>
                  <c:ptCount val="12"/>
                  <c:pt idx="0">
                    <c:v>0%</c:v>
                  </c:pt>
                  <c:pt idx="1">
                    <c:v>2%</c:v>
                  </c:pt>
                  <c:pt idx="2">
                    <c:v>7%</c:v>
                  </c:pt>
                  <c:pt idx="3">
                    <c:v>10%</c:v>
                  </c:pt>
                  <c:pt idx="4">
                    <c:v>16%</c:v>
                  </c:pt>
                  <c:pt idx="5">
                    <c:v>29%</c:v>
                  </c:pt>
                  <c:pt idx="6">
                    <c:v>0%</c:v>
                  </c:pt>
                  <c:pt idx="7">
                    <c:v>0%</c:v>
                  </c:pt>
                  <c:pt idx="8">
                    <c:v>0%</c:v>
                  </c:pt>
                  <c:pt idx="9">
                    <c:v>0%</c:v>
                  </c:pt>
                  <c:pt idx="10">
                    <c:v>0%</c:v>
                  </c:pt>
                  <c:pt idx="11">
                    <c:v>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450A-4306-B989-E10AD5F8A5AA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112已簽約2</c:v>
                </c:pt>
              </c:strCache>
            </c:strRef>
          </c:tx>
          <c:cat>
            <c:strRef>
              <c:f>工作表1!$A$2:$A$13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工作表1!$E$2:$E$13</c:f>
            </c:numRef>
          </c:val>
          <c:smooth val="0"/>
          <c:extLst>
            <c:ext xmlns:c16="http://schemas.microsoft.com/office/drawing/2014/chart" uri="{C3380CC4-5D6E-409C-BE32-E72D297353CC}">
              <c16:uniqueId val="{00000011-ACF5-4BC5-B4E8-10300F0C4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9662048"/>
        <c:axId val="1269662592"/>
      </c:lineChart>
      <c:catAx>
        <c:axId val="1269662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69662592"/>
        <c:crosses val="autoZero"/>
        <c:auto val="1"/>
        <c:lblAlgn val="ctr"/>
        <c:lblOffset val="100"/>
        <c:noMultiLvlLbl val="0"/>
      </c:catAx>
      <c:valAx>
        <c:axId val="1269662592"/>
        <c:scaling>
          <c:orientation val="minMax"/>
        </c:scaling>
        <c:delete val="0"/>
        <c:axPos val="l"/>
        <c:numFmt formatCode="#,##0_);\(#,##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696620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1445587108087201"/>
          <c:y val="1.2912766672059778E-2"/>
          <c:w val="0.27492898679934158"/>
          <c:h val="4.920860005398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lnSpc>
          <a:spcPct val="150000"/>
        </a:lnSpc>
        <a:defRPr/>
      </a:pPr>
      <a:endParaRPr lang="zh-TW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77273757199969E-2"/>
          <c:y val="0.10773449299879954"/>
          <c:w val="0.91360473221756089"/>
          <c:h val="0.83287780754572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已簽約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7103770844710628E-2"/>
                  <c:y val="-5.1610711076582425E-2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600"/>
                      </a:lnSpc>
                      <a:defRPr sz="1100" b="1">
                        <a:solidFill>
                          <a:schemeClr val="tx1"/>
                        </a:solidFill>
                      </a:defRPr>
                    </a:pPr>
                    <a:r>
                      <a:rPr lang="en-US" altLang="zh-TW" sz="1200" dirty="0">
                        <a:solidFill>
                          <a:schemeClr val="tx1"/>
                        </a:solidFill>
                      </a:rPr>
                      <a:t>0.4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%</a:t>
                    </a:r>
                  </a:p>
                  <a:p>
                    <a:pPr>
                      <a:lnSpc>
                        <a:spcPts val="1600"/>
                      </a:lnSpc>
                      <a:defRPr sz="1100" b="1">
                        <a:solidFill>
                          <a:schemeClr val="tx1"/>
                        </a:solidFill>
                      </a:defRPr>
                    </a:pPr>
                    <a:r>
                      <a:rPr lang="en-US" altLang="zh-TW" sz="1200" dirty="0">
                        <a:solidFill>
                          <a:schemeClr val="tx1"/>
                        </a:solidFill>
                      </a:rPr>
                      <a:t>286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K</a:t>
                    </a:r>
                  </a:p>
                </c:rich>
              </c:tx>
              <c:spPr>
                <a:noFill/>
                <a:ln w="38100">
                  <a:solidFill>
                    <a:srgbClr val="5D9EDB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021667233304055E-2"/>
                      <c:h val="8.159383489146927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066-450D-A7E9-C4815C602DD2}"/>
                </c:ext>
              </c:extLst>
            </c:dLbl>
            <c:dLbl>
              <c:idx val="1"/>
              <c:layout>
                <c:manualLayout>
                  <c:x val="6.7448824237303168E-2"/>
                  <c:y val="-1.7998859858142716E-2"/>
                </c:manualLayout>
              </c:layout>
              <c:tx>
                <c:rich>
                  <a:bodyPr rot="0" vert="horz" anchorCtr="0"/>
                  <a:lstStyle/>
                  <a:p>
                    <a:pPr algn="ctr" rtl="0">
                      <a:lnSpc>
                        <a:spcPts val="1600"/>
                      </a:lnSpc>
                      <a:defRPr lang="en-US" altLang="zh-TW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defRPr>
                    </a:pPr>
                    <a:r>
                      <a:rPr lang="en-US" altLang="zh-TW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13%</a:t>
                    </a:r>
                  </a:p>
                  <a:p>
                    <a:pPr algn="ctr" rtl="0">
                      <a:lnSpc>
                        <a:spcPts val="1600"/>
                      </a:lnSpc>
                      <a:defRPr lang="en-US" altLang="zh-TW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defRPr>
                    </a:pPr>
                    <a:r>
                      <a:rPr lang="en-US" altLang="zh-TW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7,269K</a:t>
                    </a:r>
                  </a:p>
                </c:rich>
              </c:tx>
              <c:spPr>
                <a:noFill/>
                <a:ln w="38100">
                  <a:solidFill>
                    <a:srgbClr val="5D9EDB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043324793761316E-2"/>
                      <c:h val="7.972520720931104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066-450D-A7E9-C4815C602DD2}"/>
                </c:ext>
              </c:extLst>
            </c:dLbl>
            <c:dLbl>
              <c:idx val="2"/>
              <c:layout>
                <c:manualLayout>
                  <c:x val="7.838582442268982E-2"/>
                  <c:y val="-5.1205925956824078E-2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800"/>
                      </a:lnSpc>
                      <a:defRPr sz="1100" b="1"/>
                    </a:pPr>
                    <a:r>
                      <a:rPr lang="en-US" altLang="zh-TW" sz="1200" b="1" dirty="0"/>
                      <a:t>9</a:t>
                    </a:r>
                    <a:r>
                      <a:rPr lang="en-US" sz="1200" b="1" dirty="0"/>
                      <a:t>%</a:t>
                    </a:r>
                  </a:p>
                  <a:p>
                    <a:pPr>
                      <a:lnSpc>
                        <a:spcPts val="1800"/>
                      </a:lnSpc>
                      <a:defRPr sz="1100" b="1"/>
                    </a:pPr>
                    <a:r>
                      <a:rPr lang="en-US" altLang="zh-TW" sz="1200" b="1" dirty="0"/>
                      <a:t>12</a:t>
                    </a:r>
                    <a:r>
                      <a:rPr lang="en-US" sz="1200" b="1" dirty="0"/>
                      <a:t>,387K</a:t>
                    </a:r>
                  </a:p>
                </c:rich>
              </c:tx>
              <c:spPr>
                <a:noFill/>
                <a:ln w="38100">
                  <a:solidFill>
                    <a:srgbClr val="5298D8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9.312403109345424E-2"/>
                      <c:h val="9.444719760964276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3066-450D-A7E9-C4815C602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/>
                </a:pPr>
                <a:endParaRPr lang="zh-TW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工作表1!$A$2:$A$4</c:f>
              <c:strCache>
                <c:ptCount val="3"/>
                <c:pt idx="0">
                  <c:v>H</c:v>
                </c:pt>
                <c:pt idx="1">
                  <c:v>S</c:v>
                </c:pt>
                <c:pt idx="2">
                  <c:v>U</c:v>
                </c:pt>
              </c:strCache>
            </c:strRef>
          </c:cat>
          <c:val>
            <c:numRef>
              <c:f>工作表1!$B$2:$B$4</c:f>
              <c:numCache>
                <c:formatCode>0%</c:formatCode>
                <c:ptCount val="3"/>
                <c:pt idx="0">
                  <c:v>3.8471885929513049E-3</c:v>
                </c:pt>
                <c:pt idx="1">
                  <c:v>0.13464851347596554</c:v>
                </c:pt>
                <c:pt idx="2">
                  <c:v>9.4252908547210149E-2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66-450D-A7E9-C4815C602DD2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可簽約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66-450D-A7E9-C4815C602D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66-450D-A7E9-C4815C602DD2}"/>
                </c:ext>
              </c:extLst>
            </c:dLbl>
            <c:dLbl>
              <c:idx val="2"/>
              <c:layout>
                <c:manualLayout>
                  <c:x val="7.8148174780393362E-2"/>
                  <c:y val="-0.18068311182254101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800"/>
                      </a:lnSpc>
                      <a:defRPr sz="1200" b="1">
                        <a:solidFill>
                          <a:srgbClr val="0000FF"/>
                        </a:solidFill>
                      </a:defRPr>
                    </a:pPr>
                    <a:r>
                      <a:rPr lang="en-US" altLang="zh-TW" dirty="0"/>
                      <a:t>11</a:t>
                    </a:r>
                    <a:r>
                      <a:rPr lang="en-US" dirty="0"/>
                      <a:t>%</a:t>
                    </a:r>
                  </a:p>
                  <a:p>
                    <a:pPr>
                      <a:lnSpc>
                        <a:spcPts val="1800"/>
                      </a:lnSpc>
                      <a:defRPr sz="1200" b="1">
                        <a:solidFill>
                          <a:srgbClr val="0000FF"/>
                        </a:solidFill>
                      </a:defRPr>
                    </a:pPr>
                    <a:r>
                      <a:rPr lang="en-US" altLang="zh-TW" dirty="0"/>
                      <a:t>14,779</a:t>
                    </a:r>
                    <a:r>
                      <a:rPr lang="en-US" dirty="0"/>
                      <a:t>K</a:t>
                    </a:r>
                  </a:p>
                </c:rich>
              </c:tx>
              <c:spPr>
                <a:noFill/>
                <a:ln w="38100">
                  <a:solidFill>
                    <a:srgbClr val="92D050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838869796411649E-2"/>
                      <c:h val="0.1061945140806912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3066-450D-A7E9-C4815C602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solidFill>
                      <a:srgbClr val="0000FF"/>
                    </a:solidFill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工作表1!$A$2:$A$4</c:f>
              <c:strCache>
                <c:ptCount val="3"/>
                <c:pt idx="0">
                  <c:v>H</c:v>
                </c:pt>
                <c:pt idx="1">
                  <c:v>S</c:v>
                </c:pt>
                <c:pt idx="2">
                  <c:v>U</c:v>
                </c:pt>
              </c:strCache>
            </c:strRef>
          </c:cat>
          <c:val>
            <c:numRef>
              <c:f>工作表1!$C$2:$C$4</c:f>
              <c:numCache>
                <c:formatCode>0%</c:formatCode>
                <c:ptCount val="3"/>
                <c:pt idx="0">
                  <c:v>3.8337368845843423E-3</c:v>
                </c:pt>
                <c:pt idx="1">
                  <c:v>0</c:v>
                </c:pt>
                <c:pt idx="2">
                  <c:v>1.820077155444633E-2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066-450D-A7E9-C4815C602DD2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推廣中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066-450D-A7E9-C4815C602DD2}"/>
                </c:ext>
              </c:extLst>
            </c:dLbl>
            <c:dLbl>
              <c:idx val="1"/>
              <c:layout>
                <c:manualLayout>
                  <c:x val="6.7838100016236191E-2"/>
                  <c:y val="-0.17580935298687628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800"/>
                      </a:lnSpc>
                      <a:defRPr sz="1200" b="1"/>
                    </a:pPr>
                    <a:r>
                      <a:rPr lang="en-US" altLang="zh-TW" sz="1200" b="1" dirty="0">
                        <a:solidFill>
                          <a:schemeClr val="tx1"/>
                        </a:solidFill>
                      </a:rPr>
                      <a:t>69</a:t>
                    </a:r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%</a:t>
                    </a:r>
                  </a:p>
                  <a:p>
                    <a:pPr>
                      <a:lnSpc>
                        <a:spcPts val="1800"/>
                      </a:lnSpc>
                      <a:defRPr sz="1200" b="1"/>
                    </a:pPr>
                    <a:r>
                      <a:rPr kumimoji="1" lang="en-US" altLang="zh-TW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37,021</a:t>
                    </a:r>
                    <a:r>
                      <a:rPr kumimoji="1" lang="en-US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K</a:t>
                    </a:r>
                  </a:p>
                </c:rich>
              </c:tx>
              <c:spPr>
                <a:noFill/>
                <a:ln w="38100">
                  <a:solidFill>
                    <a:srgbClr val="FFFF00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648286257999395E-2"/>
                      <c:h val="9.061088162089146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3066-450D-A7E9-C4815C602DD2}"/>
                </c:ext>
              </c:extLst>
            </c:dLbl>
            <c:dLbl>
              <c:idx val="2"/>
              <c:layout>
                <c:manualLayout>
                  <c:x val="7.703448331943448E-2"/>
                  <c:y val="-0.2568438926806717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800"/>
                      </a:lnSpc>
                      <a:defRPr sz="1200" b="1"/>
                    </a:pPr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34%</a:t>
                    </a:r>
                  </a:p>
                  <a:p>
                    <a:pPr>
                      <a:lnSpc>
                        <a:spcPts val="1800"/>
                      </a:lnSpc>
                      <a:defRPr sz="1200" b="1"/>
                    </a:pPr>
                    <a:r>
                      <a:rPr kumimoji="1" lang="en-US" altLang="zh-TW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44,179</a:t>
                    </a:r>
                    <a:r>
                      <a:rPr kumimoji="1" lang="en-US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K</a:t>
                    </a:r>
                  </a:p>
                </c:rich>
              </c:tx>
              <c:spPr>
                <a:noFill/>
                <a:ln w="38100">
                  <a:solidFill>
                    <a:srgbClr val="FFFF00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779605037441466E-2"/>
                      <c:h val="9.516660774713782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A-3066-450D-A7E9-C4815C602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lnSpc>
                    <a:spcPts val="1800"/>
                  </a:lnSpc>
                  <a:defRPr sz="1200" b="1"/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工作表1!$A$2:$A$4</c:f>
              <c:strCache>
                <c:ptCount val="3"/>
                <c:pt idx="0">
                  <c:v>H</c:v>
                </c:pt>
                <c:pt idx="1">
                  <c:v>S</c:v>
                </c:pt>
                <c:pt idx="2">
                  <c:v>U</c:v>
                </c:pt>
              </c:strCache>
            </c:strRef>
          </c:cat>
          <c:val>
            <c:numRef>
              <c:f>工作表1!$D$2:$D$4</c:f>
              <c:numCache>
                <c:formatCode>0%</c:formatCode>
                <c:ptCount val="3"/>
                <c:pt idx="0">
                  <c:v>0.11970675275760022</c:v>
                </c:pt>
                <c:pt idx="1">
                  <c:v>0.55111605075483927</c:v>
                </c:pt>
                <c:pt idx="2">
                  <c:v>0.22370513532638883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066-450D-A7E9-C4815C602DD2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努力中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6886313655680985E-2"/>
                  <c:y val="-8.7268473861031468E-2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600"/>
                      </a:lnSpc>
                      <a:defRPr sz="1200" b="1">
                        <a:solidFill>
                          <a:srgbClr val="0000FF"/>
                        </a:solidFill>
                      </a:defRPr>
                    </a:pPr>
                    <a:r>
                      <a:rPr lang="en-US" altLang="zh-TW" sz="1200" b="1" dirty="0">
                        <a:solidFill>
                          <a:srgbClr val="0000FF"/>
                        </a:solidFill>
                      </a:rPr>
                      <a:t>1</a:t>
                    </a:r>
                    <a:r>
                      <a:rPr lang="en-US" sz="1200" b="1" dirty="0">
                        <a:solidFill>
                          <a:srgbClr val="0000FF"/>
                        </a:solidFill>
                      </a:rPr>
                      <a:t>%</a:t>
                    </a:r>
                  </a:p>
                  <a:p>
                    <a:pPr>
                      <a:lnSpc>
                        <a:spcPts val="1600"/>
                      </a:lnSpc>
                      <a:defRPr sz="1200" b="1">
                        <a:solidFill>
                          <a:srgbClr val="0000FF"/>
                        </a:solidFill>
                      </a:defRPr>
                    </a:pPr>
                    <a:r>
                      <a:rPr lang="en-US" altLang="zh-TW" sz="1200" b="1" dirty="0">
                        <a:solidFill>
                          <a:srgbClr val="0000FF"/>
                        </a:solidFill>
                      </a:rPr>
                      <a:t>571</a:t>
                    </a:r>
                    <a:r>
                      <a:rPr lang="en-US" sz="1200" b="1" dirty="0">
                        <a:solidFill>
                          <a:srgbClr val="0000FF"/>
                        </a:solidFill>
                      </a:rPr>
                      <a:t>K</a:t>
                    </a:r>
                  </a:p>
                </c:rich>
              </c:tx>
              <c:spPr>
                <a:noFill/>
                <a:ln w="38100">
                  <a:solidFill>
                    <a:srgbClr val="92D050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778410667536002E-2"/>
                      <c:h val="8.179214373997492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E560-41BE-9D5B-D4B814DECF44}"/>
                </c:ext>
              </c:extLst>
            </c:dLbl>
            <c:dLbl>
              <c:idx val="1"/>
              <c:layout>
                <c:manualLayout>
                  <c:x val="6.8194528795397641E-2"/>
                  <c:y val="0.31641691303116098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600"/>
                      </a:lnSpc>
                      <a:defRPr sz="1200" b="1"/>
                    </a:pPr>
                    <a:r>
                      <a:rPr lang="en-US" altLang="zh-TW" dirty="0">
                        <a:solidFill>
                          <a:srgbClr val="0000FF"/>
                        </a:solidFill>
                      </a:rPr>
                      <a:t>13</a:t>
                    </a:r>
                    <a:r>
                      <a:rPr lang="en-US" dirty="0">
                        <a:solidFill>
                          <a:srgbClr val="0000FF"/>
                        </a:solidFill>
                      </a:rPr>
                      <a:t>%</a:t>
                    </a:r>
                    <a:r>
                      <a:rPr lang="en-US" altLang="zh-TW" dirty="0">
                        <a:solidFill>
                          <a:srgbClr val="0000FF"/>
                        </a:solidFill>
                      </a:rPr>
                      <a:t> </a:t>
                    </a:r>
                  </a:p>
                  <a:p>
                    <a:pPr>
                      <a:lnSpc>
                        <a:spcPts val="1600"/>
                      </a:lnSpc>
                      <a:defRPr sz="1200" b="1"/>
                    </a:pPr>
                    <a:r>
                      <a:rPr lang="en-US" altLang="zh-TW" dirty="0">
                        <a:solidFill>
                          <a:srgbClr val="0000FF"/>
                        </a:solidFill>
                      </a:rPr>
                      <a:t>7,269</a:t>
                    </a:r>
                    <a:r>
                      <a:rPr lang="en-US" dirty="0">
                        <a:solidFill>
                          <a:srgbClr val="0000FF"/>
                        </a:solidFill>
                      </a:rPr>
                      <a:t>K</a:t>
                    </a:r>
                  </a:p>
                </c:rich>
              </c:tx>
              <c:spPr>
                <a:noFill/>
                <a:ln w="38100">
                  <a:solidFill>
                    <a:srgbClr val="92D050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386538888824184E-2"/>
                      <c:h val="8.305375703021181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560-41BE-9D5B-D4B814DECF44}"/>
                </c:ext>
              </c:extLst>
            </c:dLbl>
            <c:dLbl>
              <c:idx val="2"/>
              <c:layout>
                <c:manualLayout>
                  <c:x val="7.7009676753543074E-2"/>
                  <c:y val="-0.15560007786334643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800"/>
                      </a:lnSpc>
                      <a:defRPr sz="1200" b="1"/>
                    </a:pPr>
                    <a:r>
                      <a:rPr lang="en-US" dirty="0">
                        <a:solidFill>
                          <a:srgbClr val="0000FF"/>
                        </a:solidFill>
                      </a:rPr>
                      <a:t>107%</a:t>
                    </a:r>
                    <a:r>
                      <a:rPr lang="en-US" altLang="zh-TW" dirty="0">
                        <a:solidFill>
                          <a:srgbClr val="0000FF"/>
                        </a:solidFill>
                      </a:rPr>
                      <a:t> </a:t>
                    </a:r>
                  </a:p>
                  <a:p>
                    <a:pPr>
                      <a:lnSpc>
                        <a:spcPts val="1800"/>
                      </a:lnSpc>
                      <a:defRPr sz="1200" b="1"/>
                    </a:pPr>
                    <a:r>
                      <a:rPr lang="en-US" altLang="zh-TW" dirty="0">
                        <a:solidFill>
                          <a:srgbClr val="0000FF"/>
                        </a:solidFill>
                      </a:rPr>
                      <a:t>140,259K</a:t>
                    </a:r>
                    <a:endParaRPr lang="en-US" dirty="0">
                      <a:solidFill>
                        <a:srgbClr val="0000FF"/>
                      </a:solidFill>
                    </a:endParaRPr>
                  </a:p>
                </c:rich>
              </c:tx>
              <c:spPr>
                <a:noFill/>
                <a:ln w="38100">
                  <a:solidFill>
                    <a:srgbClr val="F4B183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369817015257536E-2"/>
                      <c:h val="0.1045707743712066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E560-41BE-9D5B-D4B814DECF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工作表1!$A$2:$A$4</c:f>
              <c:strCache>
                <c:ptCount val="3"/>
                <c:pt idx="0">
                  <c:v>H</c:v>
                </c:pt>
                <c:pt idx="1">
                  <c:v>S</c:v>
                </c:pt>
                <c:pt idx="2">
                  <c:v>U</c:v>
                </c:pt>
              </c:strCache>
            </c:strRef>
          </c:cat>
          <c:val>
            <c:numRef>
              <c:f>工作表1!$E$2:$E$4</c:f>
              <c:numCache>
                <c:formatCode>0%</c:formatCode>
                <c:ptCount val="3"/>
                <c:pt idx="0">
                  <c:v>0.10223298358891579</c:v>
                </c:pt>
                <c:pt idx="1">
                  <c:v>0.92618319903676949</c:v>
                </c:pt>
                <c:pt idx="2">
                  <c:v>0.73107446946120547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066-450D-A7E9-C4815C602DD2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缺口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dLbl>
              <c:idx val="0"/>
              <c:layout>
                <c:manualLayout>
                  <c:x val="1.0119891092323115E-2"/>
                  <c:y val="-0.41221142331763899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zh-TW" altLang="en-US" sz="11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缺口</a:t>
                    </a:r>
                    <a:r>
                      <a:rPr lang="en-US" altLang="zh-TW" sz="14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77% </a:t>
                    </a:r>
                    <a:endParaRPr lang="zh-TW" altLang="en-US" sz="1400" b="0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  <a:p>
                    <a:pPr>
                      <a:defRPr sz="1400" b="0"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altLang="zh-TW" sz="14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(57,270K)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48285642640337"/>
                      <c:h val="0.1398380134451315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8B4F-4BD8-B683-2483D11E9D09}"/>
                </c:ext>
              </c:extLst>
            </c:dLbl>
            <c:dLbl>
              <c:idx val="1"/>
              <c:layout>
                <c:manualLayout>
                  <c:x val="-1.3955464267528229E-3"/>
                  <c:y val="-0.11844887928240498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FD36E9F3-5DC7-46AB-A011-E10E89600C19}" type="VALUE">
                      <a:rPr lang="en-US" altLang="zh-TW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400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[值]</a:t>
                    </a:fld>
                    <a:r>
                      <a:rPr lang="en-US" altLang="zh-TW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  </a:t>
                    </a:r>
                  </a:p>
                  <a:p>
                    <a:pPr>
                      <a:defRPr sz="1400"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altLang="zh-TW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(1,372K)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86F-4429-BB21-2E5DE91388FE}"/>
                </c:ext>
              </c:extLst>
            </c:dLbl>
            <c:dLbl>
              <c:idx val="2"/>
              <c:layout>
                <c:manualLayout>
                  <c:x val="-1.7963060236646415E-3"/>
                  <c:y val="-0.30166337311663688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altLang="zh-TW" sz="1400" b="0" i="0" u="none" strike="noStrike" kern="1200" baseline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defRPr>
                    </a:pPr>
                    <a:r>
                      <a:rPr lang="zh-TW" altLang="en-US" sz="11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缺口</a:t>
                    </a:r>
                    <a:fld id="{CD168ECF-82D2-41E8-B26F-1DE8E06D931E}" type="VALUE">
                      <a:rPr lang="en-US" altLang="zh-TW" sz="1400" b="0" i="0" u="none" strike="noStrike" kern="1200" baseline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rPr>
                      <a:pPr algn="ctr" rtl="0">
                        <a:defRPr lang="en-US" altLang="zh-TW" sz="1400" b="0" i="0" u="none" strike="noStrike" kern="1200" baseline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defRPr>
                      </a:pPr>
                      <a:t>[值]</a:t>
                    </a:fld>
                    <a:r>
                      <a:rPr lang="en-US" altLang="zh-TW" sz="1400" b="0" i="0" u="none" strike="noStrike" kern="1200" baseline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rPr>
                      <a:t>   (97,874K)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573627161421188E-2"/>
                      <c:h val="0.107264571642470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86F-4429-BB21-2E5DE91388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工作表1!$A$2:$A$4</c:f>
              <c:strCache>
                <c:ptCount val="3"/>
                <c:pt idx="0">
                  <c:v>H</c:v>
                </c:pt>
                <c:pt idx="1">
                  <c:v>S</c:v>
                </c:pt>
                <c:pt idx="2">
                  <c:v>U</c:v>
                </c:pt>
              </c:strCache>
            </c:strRef>
          </c:cat>
          <c:val>
            <c:numRef>
              <c:f>工作表1!$F$2:$F$4</c:f>
              <c:numCache>
                <c:formatCode>0%</c:formatCode>
                <c:ptCount val="3"/>
                <c:pt idx="0">
                  <c:v>0.77037933817594839</c:v>
                </c:pt>
                <c:pt idx="1">
                  <c:v>-0.61194776326757427</c:v>
                </c:pt>
                <c:pt idx="2">
                  <c:v>-6.7233284889250733E-2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33-4D00-8C4F-B9FBC9EA0F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0"/>
        <c:overlap val="100"/>
        <c:axId val="1269658784"/>
        <c:axId val="1269659872"/>
      </c:barChart>
      <c:catAx>
        <c:axId val="126965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 b="1"/>
            </a:pPr>
            <a:endParaRPr lang="zh-TW"/>
          </a:p>
        </c:txPr>
        <c:crossAx val="1269659872"/>
        <c:crosses val="autoZero"/>
        <c:auto val="1"/>
        <c:lblAlgn val="ctr"/>
        <c:lblOffset val="100"/>
        <c:noMultiLvlLbl val="0"/>
      </c:catAx>
      <c:valAx>
        <c:axId val="12696598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1269658784"/>
        <c:crosses val="autoZero"/>
        <c:crossBetween val="between"/>
      </c:valAx>
      <c:spPr>
        <a:noFill/>
        <a:effectLst/>
      </c:spPr>
    </c:plotArea>
    <c:legend>
      <c:legendPos val="b"/>
      <c:layout>
        <c:manualLayout>
          <c:xMode val="edge"/>
          <c:yMode val="edge"/>
          <c:x val="9.7688249872697596E-3"/>
          <c:y val="4.5557261262463454E-3"/>
          <c:w val="0.19652084781533249"/>
          <c:h val="0.1006062164855944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0.6545</cdr:x>
      <cdr:y>0.27467</cdr:y>
    </cdr:from>
    <cdr:to>
      <cdr:x>0.74781</cdr:x>
      <cdr:y>0.34918</cdr:y>
    </cdr:to>
    <cdr:sp macro="" textlink="">
      <cdr:nvSpPr>
        <cdr:cNvPr id="4" name="文字方塊 3"/>
        <cdr:cNvSpPr txBox="1"/>
      </cdr:nvSpPr>
      <cdr:spPr>
        <a:xfrm xmlns:a="http://schemas.openxmlformats.org/drawingml/2006/main">
          <a:off x="5556240" y="1061774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0.07465</cdr:x>
      <cdr:y>0.85241</cdr:y>
    </cdr:from>
    <cdr:to>
      <cdr:x>0.19035</cdr:x>
      <cdr:y>0.90407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679343" y="4752528"/>
          <a:ext cx="1052914" cy="288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0.5523</cdr:x>
      <cdr:y>0.32399</cdr:y>
    </cdr:from>
    <cdr:to>
      <cdr:x>0.63377</cdr:x>
      <cdr:y>0.40679</cdr:y>
    </cdr:to>
    <cdr:sp macro="" textlink="">
      <cdr:nvSpPr>
        <cdr:cNvPr id="6" name="矩形 5">
          <a:extLst xmlns:a="http://schemas.openxmlformats.org/drawingml/2006/main">
            <a:ext uri="{FF2B5EF4-FFF2-40B4-BE49-F238E27FC236}">
              <a16:creationId xmlns:a16="http://schemas.microsoft.com/office/drawing/2014/main" id="{C93128CC-7751-4C3F-842B-19BDB1930108}"/>
            </a:ext>
          </a:extLst>
        </cdr:cNvPr>
        <cdr:cNvSpPr/>
      </cdr:nvSpPr>
      <cdr:spPr>
        <a:xfrm xmlns:a="http://schemas.openxmlformats.org/drawingml/2006/main">
          <a:off x="6044735" y="1864158"/>
          <a:ext cx="891664" cy="476404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rgbClr val="F4B183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zh-TW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5pPr>
          <a:lvl6pPr marL="22860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6pPr>
          <a:lvl7pPr marL="27432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7pPr>
          <a:lvl8pPr marL="32004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8pPr>
          <a:lvl9pPr marL="36576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9pPr>
        </a:lstStyle>
        <a:p xmlns:a="http://schemas.openxmlformats.org/drawingml/2006/main">
          <a:pPr marL="0" indent="0" algn="ctr" rtl="0" eaLnBrk="0" fontAlgn="base" hangingPunct="0">
            <a:spcBef>
              <a:spcPct val="0"/>
            </a:spcBef>
            <a:spcAft>
              <a:spcPct val="0"/>
            </a:spcAft>
            <a:defRPr sz="1400" b="0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r>
            <a:rPr lang="en-US" altLang="zh-TW" sz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161</a:t>
          </a:r>
          <a:r>
            <a:rPr kumimoji="1" lang="en-US" altLang="zh-TW" sz="1200" i="0" u="none" strike="noStrike" kern="120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%</a:t>
          </a:r>
        </a:p>
        <a:p xmlns:a="http://schemas.openxmlformats.org/drawingml/2006/main">
          <a:pPr marL="0" indent="0" algn="ctr" rtl="0" eaLnBrk="0" fontAlgn="base" hangingPunct="0">
            <a:spcBef>
              <a:spcPct val="0"/>
            </a:spcBef>
            <a:spcAft>
              <a:spcPct val="0"/>
            </a:spcAft>
            <a:defRPr sz="1400" b="0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r>
            <a:rPr lang="en-US" altLang="zh-TW" sz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87</a:t>
          </a:r>
          <a:r>
            <a:rPr kumimoji="1" lang="en-US" altLang="zh-TW" sz="1200" i="0" u="none" strike="noStrike" kern="120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,021K</a:t>
          </a:r>
        </a:p>
      </cdr:txBody>
    </cdr:sp>
  </cdr:relSizeAnchor>
  <cdr:relSizeAnchor xmlns:cdr="http://schemas.openxmlformats.org/drawingml/2006/chartDrawing">
    <cdr:from>
      <cdr:x>0.25056</cdr:x>
      <cdr:y>0.37494</cdr:y>
    </cdr:from>
    <cdr:to>
      <cdr:x>0.32111</cdr:x>
      <cdr:y>0.48727</cdr:y>
    </cdr:to>
    <cdr:sp macro="" textlink="">
      <cdr:nvSpPr>
        <cdr:cNvPr id="7" name="矩形 6"/>
        <cdr:cNvSpPr/>
      </cdr:nvSpPr>
      <cdr:spPr>
        <a:xfrm xmlns:a="http://schemas.openxmlformats.org/drawingml/2006/main">
          <a:off x="2742300" y="2157281"/>
          <a:ext cx="772147" cy="646331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rgbClr val="F4B183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zh-TW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5pPr>
          <a:lvl6pPr marL="22860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6pPr>
          <a:lvl7pPr marL="27432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7pPr>
          <a:lvl8pPr marL="32004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8pPr>
          <a:lvl9pPr marL="36576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9pPr>
        </a:lstStyle>
        <a:p xmlns:a="http://schemas.openxmlformats.org/drawingml/2006/main">
          <a:pPr algn="ctr">
            <a:defRPr sz="1400" b="0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r>
            <a:rPr lang="en-US" altLang="zh-TW" sz="1200" strike="sngStrike" dirty="0">
              <a:latin typeface="微軟正黑體" panose="020B0604030504040204" pitchFamily="34" charset="-120"/>
              <a:ea typeface="微軟正黑體" panose="020B0604030504040204" pitchFamily="34" charset="-120"/>
            </a:rPr>
            <a:t>66%</a:t>
          </a:r>
        </a:p>
        <a:p xmlns:a="http://schemas.openxmlformats.org/drawingml/2006/main">
          <a:pPr algn="ctr">
            <a:defRPr sz="1400" b="0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r>
            <a:rPr lang="en-US" altLang="zh-TW" sz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23%</a:t>
          </a:r>
        </a:p>
        <a:p xmlns:a="http://schemas.openxmlformats.org/drawingml/2006/main">
          <a:pPr algn="ctr">
            <a:defRPr sz="1400" b="0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r>
            <a:rPr lang="en-US" altLang="zh-TW" sz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16,784K</a:t>
          </a:r>
        </a:p>
      </cdr:txBody>
    </cdr:sp>
  </cdr:relSizeAnchor>
  <cdr:relSizeAnchor xmlns:cdr="http://schemas.openxmlformats.org/drawingml/2006/chartDrawing">
    <cdr:from>
      <cdr:x>0.34142</cdr:x>
      <cdr:y>0.49803</cdr:y>
    </cdr:from>
    <cdr:to>
      <cdr:x>0.49924</cdr:x>
      <cdr:y>0.64246</cdr:y>
    </cdr:to>
    <cdr:sp macro="" textlink="">
      <cdr:nvSpPr>
        <cdr:cNvPr id="8" name="矩形 7"/>
        <cdr:cNvSpPr/>
      </cdr:nvSpPr>
      <cdr:spPr>
        <a:xfrm xmlns:a="http://schemas.openxmlformats.org/drawingml/2006/main">
          <a:off x="3736733" y="2865505"/>
          <a:ext cx="1727289" cy="830997"/>
        </a:xfrm>
        <a:prstGeom xmlns:a="http://schemas.openxmlformats.org/drawingml/2006/main" prst="rect">
          <a:avLst/>
        </a:prstGeom>
        <a:ln xmlns:a="http://schemas.openxmlformats.org/drawingml/2006/main" w="57150">
          <a:solidFill>
            <a:srgbClr val="FFFF0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zh-TW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5pPr>
          <a:lvl6pPr marL="22860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6pPr>
          <a:lvl7pPr marL="27432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7pPr>
          <a:lvl8pPr marL="32004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8pPr>
          <a:lvl9pPr marL="36576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9pPr>
        </a:lstStyle>
        <a:p xmlns:a="http://schemas.openxmlformats.org/drawingml/2006/main">
          <a:r>
            <a: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S(</a:t>
          </a:r>
          <a:r>
            <a: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推廣中</a:t>
          </a:r>
          <a:r>
            <a: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</a:p>
        <a:p xmlns:a="http://schemas.openxmlformats.org/drawingml/2006/main">
          <a:pPr>
            <a:defRPr/>
          </a:pPr>
          <a:r>
            <a:rPr lang="zh-TW" altLang="en-US" sz="1200" b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中光電</a:t>
          </a:r>
          <a:r>
            <a:rPr lang="en-US" altLang="zh-TW" sz="1200" b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BP+IP</a:t>
          </a:r>
          <a:r>
            <a:rPr lang="zh-TW" altLang="en-US" sz="1200" b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200" b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26,000K</a:t>
          </a:r>
        </a:p>
        <a:p xmlns:a="http://schemas.openxmlformats.org/drawingml/2006/main">
          <a:pPr>
            <a:defRPr/>
          </a:pPr>
          <a:r>
            <a:rPr lang="zh-TW" altLang="en-US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奧圖碼               </a:t>
          </a:r>
          <a:r>
            <a: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2,800K</a:t>
          </a:r>
        </a:p>
        <a:p xmlns:a="http://schemas.openxmlformats.org/drawingml/2006/main">
          <a:pPr>
            <a:defRPr/>
          </a:pPr>
          <a:r>
            <a:rPr lang="zh-TW" altLang="en-US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荷魯視                  </a:t>
          </a:r>
          <a:r>
            <a: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952K</a:t>
          </a:r>
        </a:p>
      </cdr:txBody>
    </cdr:sp>
  </cdr:relSizeAnchor>
  <cdr:relSizeAnchor xmlns:cdr="http://schemas.openxmlformats.org/drawingml/2006/chartDrawing">
    <cdr:from>
      <cdr:x>0.34867</cdr:x>
      <cdr:y>0.68625</cdr:y>
    </cdr:from>
    <cdr:to>
      <cdr:x>0.49342</cdr:x>
      <cdr:y>0.76649</cdr:y>
    </cdr:to>
    <cdr:sp macro="" textlink="">
      <cdr:nvSpPr>
        <cdr:cNvPr id="9" name="矩形 8"/>
        <cdr:cNvSpPr/>
      </cdr:nvSpPr>
      <cdr:spPr>
        <a:xfrm xmlns:a="http://schemas.openxmlformats.org/drawingml/2006/main">
          <a:off x="3816134" y="3948466"/>
          <a:ext cx="1584175" cy="461674"/>
        </a:xfrm>
        <a:prstGeom xmlns:a="http://schemas.openxmlformats.org/drawingml/2006/main" prst="rect">
          <a:avLst/>
        </a:prstGeom>
        <a:ln xmlns:a="http://schemas.openxmlformats.org/drawingml/2006/main" w="57150">
          <a:solidFill>
            <a:srgbClr val="92D05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zh-TW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5pPr>
          <a:lvl6pPr marL="22860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6pPr>
          <a:lvl7pPr marL="27432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7pPr>
          <a:lvl8pPr marL="32004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8pPr>
          <a:lvl9pPr marL="36576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9pPr>
        </a:lstStyle>
        <a:p xmlns:a="http://schemas.openxmlformats.org/drawingml/2006/main">
          <a:r>
            <a: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S(</a:t>
          </a:r>
          <a:r>
            <a: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可簽約</a:t>
          </a:r>
          <a:r>
            <a: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</a:p>
        <a:p xmlns:a="http://schemas.openxmlformats.org/drawingml/2006/main">
          <a:r>
            <a: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--</a:t>
          </a:r>
          <a:r>
            <a: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                      </a:t>
          </a:r>
          <a:r>
            <a: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--</a:t>
          </a:r>
          <a:r>
            <a: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K</a:t>
          </a:r>
          <a:r>
            <a: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endParaRPr lang="en-US" altLang="zh-TW" sz="1200" dirty="0">
            <a:solidFill>
              <a:prstClr val="black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70" cy="49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1" tIns="45866" rIns="91731" bIns="45866" numCol="1" anchor="t" anchorCtr="0" compatLnSpc="1">
            <a:prstTxWarp prst="textNoShape">
              <a:avLst/>
            </a:prstTxWarp>
          </a:bodyPr>
          <a:lstStyle>
            <a:lvl1pPr defTabSz="9173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05" y="0"/>
            <a:ext cx="2945870" cy="49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1" tIns="45866" rIns="91731" bIns="45866" numCol="1" anchor="t" anchorCtr="0" compatLnSpc="1">
            <a:prstTxWarp prst="textNoShape">
              <a:avLst/>
            </a:prstTxWarp>
          </a:bodyPr>
          <a:lstStyle>
            <a:lvl1pPr algn="r" defTabSz="9173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209"/>
            <a:ext cx="2945870" cy="49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1" tIns="45866" rIns="91731" bIns="45866" numCol="1" anchor="b" anchorCtr="0" compatLnSpc="1">
            <a:prstTxWarp prst="textNoShape">
              <a:avLst/>
            </a:prstTxWarp>
          </a:bodyPr>
          <a:lstStyle>
            <a:lvl1pPr defTabSz="9173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05" y="9432209"/>
            <a:ext cx="2945870" cy="49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1" tIns="45866" rIns="91731" bIns="45866" numCol="1" anchor="b" anchorCtr="0" compatLnSpc="1">
            <a:prstTxWarp prst="textNoShape">
              <a:avLst/>
            </a:prstTxWarp>
          </a:bodyPr>
          <a:lstStyle>
            <a:lvl1pPr algn="r" defTabSz="9173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B91DCDE-5A58-4C3D-996E-BD1B25B4BDB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2237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70" cy="49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1" tIns="45866" rIns="91731" bIns="45866" numCol="1" anchor="t" anchorCtr="0" compatLnSpc="1">
            <a:prstTxWarp prst="textNoShape">
              <a:avLst/>
            </a:prstTxWarp>
          </a:bodyPr>
          <a:lstStyle>
            <a:lvl1pPr defTabSz="9173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05" y="0"/>
            <a:ext cx="2945870" cy="49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1" tIns="45866" rIns="91731" bIns="45866" numCol="1" anchor="t" anchorCtr="0" compatLnSpc="1">
            <a:prstTxWarp prst="textNoShape">
              <a:avLst/>
            </a:prstTxWarp>
          </a:bodyPr>
          <a:lstStyle>
            <a:lvl1pPr algn="r" defTabSz="9173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6363" y="742950"/>
            <a:ext cx="662305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5" y="4716105"/>
            <a:ext cx="4985806" cy="446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1" tIns="45866" rIns="91731" bIns="458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209"/>
            <a:ext cx="2945870" cy="49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1" tIns="45866" rIns="91731" bIns="45866" numCol="1" anchor="b" anchorCtr="0" compatLnSpc="1">
            <a:prstTxWarp prst="textNoShape">
              <a:avLst/>
            </a:prstTxWarp>
          </a:bodyPr>
          <a:lstStyle>
            <a:lvl1pPr defTabSz="9173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05" y="9432209"/>
            <a:ext cx="2945870" cy="49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1" tIns="45866" rIns="91731" bIns="45866" numCol="1" anchor="b" anchorCtr="0" compatLnSpc="1">
            <a:prstTxWarp prst="textNoShape">
              <a:avLst/>
            </a:prstTxWarp>
          </a:bodyPr>
          <a:lstStyle>
            <a:lvl1pPr algn="r" defTabSz="9173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F61BC97-980A-450C-A04C-16BC36E16F9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2056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6363" y="742950"/>
            <a:ext cx="6623050" cy="37258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503" fontAlgn="auto">
              <a:spcBef>
                <a:spcPts val="0"/>
              </a:spcBef>
              <a:spcAft>
                <a:spcPts val="0"/>
              </a:spcAft>
              <a:defRPr/>
            </a:pPr>
            <a:fld id="{44CE71AA-09F8-4FB5-8A13-288836B8A8A4}" type="slidenum">
              <a:rPr kumimoji="0" lang="zh-TW" altLang="en-US">
                <a:solidFill>
                  <a:prstClr val="black"/>
                </a:solidFill>
                <a:latin typeface="Calibri" panose="020F0502020204030204"/>
              </a:rPr>
              <a:pPr defTabSz="912503" fontAlgn="auto">
                <a:spcBef>
                  <a:spcPts val="0"/>
                </a:spcBef>
                <a:spcAft>
                  <a:spcPts val="0"/>
                </a:spcAft>
                <a:defRPr/>
              </a:pPr>
              <a:t>0</a:t>
            </a:fld>
            <a:endParaRPr kumimoji="0" lang="zh-TW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8428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1BC97-980A-450C-A04C-16BC36E16F91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5269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約</a:t>
            </a:r>
            <a:r>
              <a:rPr lang="en-US" altLang="zh-TW" dirty="0"/>
              <a:t>160</a:t>
            </a:r>
            <a:r>
              <a:rPr lang="zh-TW" altLang="en-US" dirty="0"/>
              <a:t>個輔導資源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1BC97-980A-450C-A04C-16BC36E16F91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361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6363" y="742950"/>
            <a:ext cx="6623050" cy="37258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H100</a:t>
            </a:r>
            <a:r>
              <a:rPr lang="zh-TW" altLang="en-US" dirty="0"/>
              <a:t>高齡</a:t>
            </a:r>
            <a:r>
              <a:rPr lang="en-US" altLang="zh-TW" dirty="0"/>
              <a:t>570=</a:t>
            </a:r>
            <a:r>
              <a:rPr lang="zh-TW" altLang="en-US" dirty="0"/>
              <a:t>英飛輪</a:t>
            </a:r>
            <a:r>
              <a:rPr lang="en-US" altLang="zh-TW" dirty="0"/>
              <a:t>(190)+</a:t>
            </a:r>
            <a:r>
              <a:rPr lang="zh-TW" altLang="en-US" dirty="0"/>
              <a:t>百事益</a:t>
            </a:r>
            <a:r>
              <a:rPr lang="en-US" altLang="zh-TW" dirty="0"/>
              <a:t>(190)+</a:t>
            </a:r>
            <a:r>
              <a:rPr lang="zh-TW" altLang="en-US" dirty="0"/>
              <a:t>璜坤</a:t>
            </a:r>
            <a:r>
              <a:rPr lang="en-US" altLang="zh-TW" dirty="0"/>
              <a:t>(190)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dirty="0"/>
              <a:t>4/10</a:t>
            </a:r>
            <a:r>
              <a:rPr lang="zh-TW" altLang="en-US" dirty="0"/>
              <a:t>為止，企收簽約數達成</a:t>
            </a:r>
            <a:r>
              <a:rPr lang="en-US" altLang="zh-TW" dirty="0"/>
              <a:t>19,942K</a:t>
            </a:r>
            <a:r>
              <a:rPr lang="zh-TW" altLang="en-US" dirty="0"/>
              <a:t>；其中</a:t>
            </a:r>
            <a:r>
              <a:rPr lang="en-US" altLang="zh-TW" dirty="0"/>
              <a:t>BP</a:t>
            </a:r>
            <a:r>
              <a:rPr lang="zh-TW" altLang="en-US" dirty="0"/>
              <a:t>為</a:t>
            </a:r>
            <a:r>
              <a:rPr lang="en-US" altLang="zh-TW" dirty="0"/>
              <a:t>16,495K</a:t>
            </a:r>
            <a:r>
              <a:rPr lang="zh-TW" altLang="en-US" dirty="0"/>
              <a:t>，</a:t>
            </a:r>
            <a:r>
              <a:rPr lang="en-US" altLang="zh-TW" dirty="0"/>
              <a:t>IP</a:t>
            </a:r>
            <a:r>
              <a:rPr lang="zh-TW" altLang="en-US" dirty="0"/>
              <a:t>為</a:t>
            </a:r>
            <a:r>
              <a:rPr lang="en-US" altLang="zh-TW" dirty="0"/>
              <a:t>3,447K</a:t>
            </a:r>
            <a:r>
              <a:rPr lang="zh-TW" altLang="en-US" dirty="0"/>
              <a:t>。</a:t>
            </a:r>
            <a:r>
              <a:rPr lang="en-US" altLang="zh-TW" dirty="0"/>
              <a:t>(</a:t>
            </a:r>
            <a:r>
              <a:rPr lang="zh-TW" altLang="en-US" dirty="0"/>
              <a:t>百分比，</a:t>
            </a:r>
            <a:r>
              <a:rPr lang="en-US" altLang="zh-TW" dirty="0"/>
              <a:t>IP</a:t>
            </a:r>
            <a:r>
              <a:rPr lang="zh-TW" altLang="en-US" dirty="0"/>
              <a:t>與前兩年比較</a:t>
            </a:r>
            <a:r>
              <a:rPr lang="en-US" altLang="zh-TW" dirty="0"/>
              <a:t>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主要是</a:t>
            </a:r>
            <a:r>
              <a:rPr lang="en-US" altLang="zh-TW" dirty="0"/>
              <a:t>S</a:t>
            </a:r>
            <a:r>
              <a:rPr lang="zh-TW" altLang="en-US" dirty="0"/>
              <a:t>組科發</a:t>
            </a:r>
            <a:r>
              <a:rPr lang="en-US" altLang="zh-TW" dirty="0"/>
              <a:t>KPI</a:t>
            </a:r>
            <a:r>
              <a:rPr lang="zh-TW" altLang="en-US" dirty="0"/>
              <a:t>進帳。</a:t>
            </a:r>
            <a:endParaRPr lang="en-US" altLang="zh-TW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本次新增</a:t>
            </a:r>
            <a:r>
              <a:rPr lang="en-US" altLang="zh-TW" dirty="0"/>
              <a:t>S</a:t>
            </a:r>
            <a:r>
              <a:rPr lang="zh-TW" altLang="en-US" dirty="0"/>
              <a:t>組</a:t>
            </a:r>
            <a:r>
              <a:rPr lang="en-US" altLang="zh-TW" dirty="0"/>
              <a:t>3,042K</a:t>
            </a:r>
            <a:r>
              <a:rPr lang="zh-TW" altLang="en-US" dirty="0"/>
              <a:t>，其中</a:t>
            </a:r>
            <a:r>
              <a:rPr lang="en-US" altLang="zh-TW" dirty="0"/>
              <a:t>IP</a:t>
            </a:r>
            <a:r>
              <a:rPr lang="zh-TW" altLang="en-US" dirty="0"/>
              <a:t>大可</a:t>
            </a:r>
            <a:r>
              <a:rPr lang="en-US" altLang="zh-TW" dirty="0"/>
              <a:t>285K</a:t>
            </a:r>
            <a:r>
              <a:rPr lang="zh-TW" altLang="en-US" dirty="0"/>
              <a:t>，捷徑</a:t>
            </a:r>
            <a:r>
              <a:rPr lang="en-US" altLang="zh-TW" dirty="0"/>
              <a:t>476K</a:t>
            </a:r>
            <a:r>
              <a:rPr lang="zh-TW" altLang="en-US" dirty="0"/>
              <a:t>，智沃</a:t>
            </a:r>
            <a:r>
              <a:rPr lang="en-US" altLang="zh-TW" dirty="0"/>
              <a:t>1,423K</a:t>
            </a:r>
            <a:r>
              <a:rPr lang="zh-TW" altLang="en-US" dirty="0"/>
              <a:t>；總和</a:t>
            </a:r>
            <a:r>
              <a:rPr lang="en-US" altLang="zh-TW" dirty="0"/>
              <a:t>IP_2,184K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以各組</a:t>
            </a:r>
            <a:r>
              <a:rPr lang="en-US" altLang="zh-TW" dirty="0"/>
              <a:t>6</a:t>
            </a:r>
            <a:r>
              <a:rPr lang="zh-TW" altLang="en-US" dirty="0"/>
              <a:t>月規劃</a:t>
            </a:r>
            <a:r>
              <a:rPr lang="en-US" altLang="zh-TW" dirty="0"/>
              <a:t>(teamspace 60%)</a:t>
            </a:r>
            <a:r>
              <a:rPr lang="zh-TW" altLang="en-US" dirty="0"/>
              <a:t>，</a:t>
            </a:r>
            <a:r>
              <a:rPr lang="en-US" altLang="zh-TW" dirty="0"/>
              <a:t>5</a:t>
            </a:r>
            <a:r>
              <a:rPr lang="zh-TW" altLang="en-US" dirty="0"/>
              <a:t>月能見度</a:t>
            </a:r>
            <a:r>
              <a:rPr lang="en-US" altLang="zh-TW" dirty="0"/>
              <a:t>45,449K</a:t>
            </a:r>
            <a:r>
              <a:rPr lang="zh-TW" altLang="en-US" dirty="0"/>
              <a:t>比前年好</a:t>
            </a:r>
            <a:endParaRPr lang="en-US" altLang="zh-TW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dirty="0"/>
              <a:t>5</a:t>
            </a:r>
            <a:r>
              <a:rPr lang="zh-TW" altLang="en-US" dirty="0"/>
              <a:t>月能見度達</a:t>
            </a:r>
            <a:r>
              <a:rPr lang="en-US" altLang="zh-TW" dirty="0"/>
              <a:t>79,518</a:t>
            </a:r>
            <a:r>
              <a:rPr lang="zh-TW" altLang="en-US" dirty="0"/>
              <a:t>於</a:t>
            </a:r>
            <a:r>
              <a:rPr lang="en-US" altLang="zh-TW" dirty="0"/>
              <a:t>6</a:t>
            </a:r>
            <a:r>
              <a:rPr lang="zh-TW" altLang="en-US" dirty="0"/>
              <a:t>月比去年來的好；前年是因為</a:t>
            </a:r>
            <a:r>
              <a:rPr lang="en-US" altLang="zh-TW" dirty="0"/>
              <a:t>OOXX</a:t>
            </a:r>
            <a:r>
              <a:rPr lang="zh-TW" altLang="en-US" dirty="0"/>
              <a:t>。</a:t>
            </a:r>
            <a:endParaRPr lang="en-US" altLang="zh-TW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dirty="0"/>
              <a:t>FY113</a:t>
            </a:r>
            <a:r>
              <a:rPr lang="zh-TW" altLang="en-US" dirty="0"/>
              <a:t>企收目標，</a:t>
            </a:r>
            <a:r>
              <a:rPr lang="en-US" altLang="zh-TW" dirty="0"/>
              <a:t>258,783K</a:t>
            </a:r>
            <a:r>
              <a:rPr lang="zh-TW" altLang="en-US" dirty="0"/>
              <a:t>；</a:t>
            </a:r>
            <a:r>
              <a:rPr lang="en-US" altLang="zh-TW" dirty="0"/>
              <a:t>4</a:t>
            </a:r>
            <a:r>
              <a:rPr lang="zh-TW" altLang="en-US" dirty="0"/>
              <a:t>月達成</a:t>
            </a:r>
            <a:r>
              <a:rPr lang="en-US" altLang="zh-TW" dirty="0"/>
              <a:t>43,684K(</a:t>
            </a:r>
            <a:r>
              <a:rPr lang="zh-TW" altLang="en-US" dirty="0"/>
              <a:t>彩奕</a:t>
            </a:r>
            <a:r>
              <a:rPr lang="en-US" altLang="zh-TW" dirty="0"/>
              <a:t>1</a:t>
            </a:r>
            <a:r>
              <a:rPr lang="zh-TW" altLang="en-US" dirty="0"/>
              <a:t>千萬，弘達</a:t>
            </a:r>
            <a:r>
              <a:rPr lang="en-US" altLang="zh-TW" dirty="0"/>
              <a:t>1</a:t>
            </a:r>
            <a:r>
              <a:rPr lang="zh-TW" altLang="en-US" dirty="0"/>
              <a:t>千</a:t>
            </a:r>
            <a:r>
              <a:rPr lang="en-US" altLang="zh-TW" dirty="0"/>
              <a:t>2</a:t>
            </a:r>
            <a:r>
              <a:rPr lang="zh-TW" altLang="en-US" dirty="0"/>
              <a:t>百萬</a:t>
            </a:r>
            <a:r>
              <a:rPr lang="en-US" altLang="zh-TW" dirty="0"/>
              <a:t>)</a:t>
            </a:r>
            <a:r>
              <a:rPr lang="zh-TW" altLang="en-US" dirty="0"/>
              <a:t>，</a:t>
            </a:r>
            <a:r>
              <a:rPr lang="en-US" altLang="zh-TW" dirty="0"/>
              <a:t>16.8%</a:t>
            </a:r>
            <a:r>
              <a:rPr lang="zh-TW" altLang="en-US" dirty="0"/>
              <a:t>。</a:t>
            </a:r>
            <a:r>
              <a:rPr lang="en-US" altLang="zh-TW" dirty="0"/>
              <a:t>5</a:t>
            </a:r>
            <a:r>
              <a:rPr lang="zh-TW" altLang="en-US" dirty="0"/>
              <a:t>月達成</a:t>
            </a:r>
            <a:r>
              <a:rPr lang="en-US" altLang="zh-TW" dirty="0"/>
              <a:t>54,449K(21%)</a:t>
            </a:r>
            <a:r>
              <a:rPr lang="zh-TW" altLang="en-US" dirty="0"/>
              <a:t>。</a:t>
            </a:r>
            <a:r>
              <a:rPr lang="en-US" altLang="zh-TW" dirty="0"/>
              <a:t>6</a:t>
            </a:r>
            <a:r>
              <a:rPr lang="zh-TW" altLang="en-US" dirty="0"/>
              <a:t>月達成</a:t>
            </a:r>
            <a:r>
              <a:rPr lang="en-US" altLang="zh-TW" dirty="0"/>
              <a:t>93,589K(36%)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dirty="0"/>
              <a:t>FY112</a:t>
            </a:r>
            <a:r>
              <a:rPr lang="zh-TW" altLang="en-US" dirty="0"/>
              <a:t>企收目標，</a:t>
            </a:r>
            <a:r>
              <a:rPr lang="en-US" altLang="zh-TW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205,300K</a:t>
            </a:r>
            <a:r>
              <a:rPr lang="zh-TW" altLang="en-US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月達成</a:t>
            </a:r>
            <a:r>
              <a:rPr lang="en-US" altLang="zh-TW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2,8466K(13.8%)</a:t>
            </a:r>
            <a:r>
              <a:rPr lang="zh-TW" altLang="en-US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月達成</a:t>
            </a:r>
            <a:r>
              <a:rPr lang="en-US" altLang="zh-TW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33,615K(16%)</a:t>
            </a:r>
            <a:r>
              <a:rPr lang="zh-TW" altLang="en-US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月達成</a:t>
            </a:r>
            <a:r>
              <a:rPr lang="en-US" altLang="zh-TW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75,981K(37%)</a:t>
            </a:r>
            <a:r>
              <a:rPr lang="zh-TW" altLang="en-US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推廣中：成案率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60~80%-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已啟動議約動作、金額達共識、業科已送件未審查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3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65024-6C29-460A-A7EB-138FDFDC4AD9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23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858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H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組高齡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3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案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570=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百事益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190+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英飛輪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190+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坤璜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190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精誠沒去標，後續接洽程曦溝通分包事宜。</a:t>
            </a:r>
            <a:endParaRPr lang="en-US" altLang="zh-TW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留意會計的財務簡報。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H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組自己，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S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組耀輝，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U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組政宏。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U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組植樹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IP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是否能提早。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B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組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530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共識：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努力中：成案率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0~59%-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初洽、業科案未送件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推廣中：成案率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60~80%-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已啟動議約動作、金額達共識、業科已送件未審查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可簽約：成案率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81~99%-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洽案系統成本訂價送簽或法務議約完成或用印簽辦中、業科審查通過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65024-6C29-460A-A7EB-138FDFDC4AD9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1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41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12</a:t>
            </a:r>
            <a:r>
              <a:rPr lang="zh-TW" altLang="en-US" dirty="0"/>
              <a:t>、</a:t>
            </a:r>
            <a:r>
              <a:rPr lang="en-US" altLang="zh-TW" dirty="0"/>
              <a:t>6</a:t>
            </a:r>
            <a:r>
              <a:rPr lang="zh-TW" altLang="en-US" dirty="0"/>
              <a:t>月前的</a:t>
            </a:r>
            <a:r>
              <a:rPr lang="en-US" altLang="zh-TW" dirty="0"/>
              <a:t>IP</a:t>
            </a:r>
            <a:r>
              <a:rPr lang="zh-TW" altLang="en-US" dirty="0"/>
              <a:t>規劃。</a:t>
            </a:r>
            <a:endParaRPr lang="en-US" altLang="zh-TW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13</a:t>
            </a:r>
            <a:r>
              <a:rPr lang="zh-TW" altLang="en-US" dirty="0"/>
              <a:t>、達成的百分比。</a:t>
            </a:r>
            <a:endParaRPr lang="en-US" altLang="zh-TW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14</a:t>
            </a:r>
            <a:r>
              <a:rPr lang="zh-TW" altLang="en-US" dirty="0"/>
              <a:t>、大於</a:t>
            </a:r>
            <a:r>
              <a:rPr lang="en-US" altLang="zh-TW" dirty="0"/>
              <a:t>60%</a:t>
            </a:r>
            <a:r>
              <a:rPr lang="zh-TW" altLang="en-US" dirty="0"/>
              <a:t>的案子。重點就是說我們今年就是加速</a:t>
            </a:r>
            <a:r>
              <a:rPr lang="en-US" altLang="zh-TW" dirty="0"/>
              <a:t>IP</a:t>
            </a:r>
            <a:r>
              <a:rPr lang="zh-TW" altLang="en-US" dirty="0"/>
              <a:t>在半年。</a:t>
            </a:r>
            <a:endParaRPr lang="en-US" altLang="zh-TW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15</a:t>
            </a:r>
            <a:r>
              <a:rPr lang="zh-TW" altLang="en-US" dirty="0"/>
              <a:t>、跟前兩年比。</a:t>
            </a:r>
            <a:endParaRPr lang="en-US" altLang="zh-TW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FY113_IP</a:t>
            </a:r>
            <a:r>
              <a:rPr lang="zh-TW" altLang="en-US" dirty="0"/>
              <a:t>：</a:t>
            </a:r>
            <a:r>
              <a:rPr lang="en-US" altLang="zh-TW" dirty="0"/>
              <a:t>6/20</a:t>
            </a:r>
            <a:r>
              <a:rPr lang="zh-TW" altLang="en-US" dirty="0"/>
              <a:t>開始規劃，達</a:t>
            </a:r>
            <a:r>
              <a:rPr lang="en-US" altLang="zh-TW" dirty="0"/>
              <a:t>1,522</a:t>
            </a:r>
            <a:r>
              <a:rPr lang="zh-TW" altLang="en-US" dirty="0"/>
              <a:t>；</a:t>
            </a:r>
            <a:r>
              <a:rPr lang="en-US" altLang="zh-TW" dirty="0"/>
              <a:t>4%</a:t>
            </a:r>
            <a:r>
              <a:rPr lang="zh-TW" altLang="en-US" dirty="0"/>
              <a:t>。</a:t>
            </a:r>
            <a:r>
              <a:rPr lang="en-US" altLang="zh-TW" dirty="0"/>
              <a:t>(</a:t>
            </a:r>
            <a:r>
              <a:rPr lang="zh-TW" altLang="en-US" dirty="0"/>
              <a:t>目標：</a:t>
            </a:r>
            <a:r>
              <a:rPr lang="en-US" altLang="zh-TW" dirty="0"/>
              <a:t>38,706K)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FY112_IP</a:t>
            </a:r>
            <a:r>
              <a:rPr lang="zh-TW" altLang="en-US" dirty="0"/>
              <a:t>：</a:t>
            </a:r>
            <a:r>
              <a:rPr lang="en-US" altLang="zh-TW" dirty="0"/>
              <a:t>8/15</a:t>
            </a:r>
            <a:r>
              <a:rPr lang="zh-TW" altLang="en-US" dirty="0"/>
              <a:t>開始規劃，達</a:t>
            </a:r>
            <a:r>
              <a:rPr lang="en-US" altLang="zh-TW" dirty="0"/>
              <a:t>833</a:t>
            </a:r>
            <a:r>
              <a:rPr lang="zh-TW" altLang="en-US" dirty="0"/>
              <a:t>，</a:t>
            </a:r>
            <a:r>
              <a:rPr lang="en-US" altLang="zh-TW" dirty="0"/>
              <a:t>3%</a:t>
            </a:r>
            <a:r>
              <a:rPr lang="zh-TW" altLang="en-US" dirty="0"/>
              <a:t>。</a:t>
            </a:r>
            <a:r>
              <a:rPr lang="en-US" altLang="zh-TW" dirty="0"/>
              <a:t>(</a:t>
            </a:r>
            <a:r>
              <a:rPr lang="zh-TW" altLang="en-US" dirty="0"/>
              <a:t>目標：</a:t>
            </a:r>
            <a:r>
              <a:rPr lang="en-US" altLang="zh-TW" dirty="0"/>
              <a:t>31,378K)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1BC97-980A-450C-A04C-16BC36E16F91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6034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16</a:t>
            </a:r>
            <a:r>
              <a:rPr lang="zh-TW" altLang="en-US" dirty="0"/>
              <a:t>、各推廣更新。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1BC97-980A-450C-A04C-16BC36E16F91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4227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各組規劃。</a:t>
            </a:r>
          </a:p>
          <a:p>
            <a:r>
              <a:rPr lang="zh-TW" altLang="en-US" dirty="0">
                <a:effectLst/>
              </a:rPr>
              <a:t>官方更新時間：</a:t>
            </a:r>
            <a:r>
              <a:rPr lang="en-US" altLang="zh-TW" dirty="0">
                <a:effectLst/>
              </a:rPr>
              <a:t>114/04/08</a:t>
            </a:r>
          </a:p>
          <a:p>
            <a:r>
              <a:rPr lang="zh-TW" altLang="en-US" dirty="0">
                <a:effectLst/>
              </a:rPr>
              <a:t>補助對象：個案</a:t>
            </a:r>
            <a:r>
              <a:rPr lang="en-US" altLang="zh-TW" dirty="0">
                <a:effectLst/>
              </a:rPr>
              <a:t>500</a:t>
            </a:r>
            <a:r>
              <a:rPr lang="zh-TW" altLang="en-US" dirty="0">
                <a:effectLst/>
              </a:rPr>
              <a:t>萬</a:t>
            </a:r>
            <a:r>
              <a:rPr lang="en-US" altLang="zh-TW" dirty="0">
                <a:effectLst/>
              </a:rPr>
              <a:t>(PO</a:t>
            </a:r>
            <a:r>
              <a:rPr lang="zh-TW" altLang="en-US" dirty="0">
                <a:effectLst/>
              </a:rPr>
              <a:t>：</a:t>
            </a:r>
            <a:r>
              <a:rPr lang="en-US" altLang="zh-TW" dirty="0">
                <a:effectLst/>
              </a:rPr>
              <a:t>CPC)</a:t>
            </a:r>
            <a:r>
              <a:rPr lang="zh-TW" altLang="en-US" dirty="0">
                <a:effectLst/>
              </a:rPr>
              <a:t>，產業聯盟</a:t>
            </a:r>
            <a:r>
              <a:rPr lang="en-US" altLang="zh-TW" dirty="0">
                <a:effectLst/>
              </a:rPr>
              <a:t>4000</a:t>
            </a:r>
            <a:r>
              <a:rPr lang="zh-TW" altLang="en-US" dirty="0">
                <a:effectLst/>
              </a:rPr>
              <a:t>萬</a:t>
            </a:r>
            <a:r>
              <a:rPr lang="en-US" altLang="zh-TW" dirty="0">
                <a:effectLst/>
              </a:rPr>
              <a:t>(PO</a:t>
            </a:r>
            <a:r>
              <a:rPr lang="zh-TW" altLang="en-US" dirty="0">
                <a:effectLst/>
              </a:rPr>
              <a:t>：聯輔中心</a:t>
            </a:r>
            <a:r>
              <a:rPr lang="en-US" altLang="zh-TW" dirty="0">
                <a:effectLst/>
              </a:rPr>
              <a:t>)</a:t>
            </a:r>
            <a:r>
              <a:rPr lang="zh-TW" altLang="en-US" dirty="0">
                <a:effectLst/>
              </a:rPr>
              <a:t>。</a:t>
            </a:r>
          </a:p>
          <a:p>
            <a:r>
              <a:rPr lang="zh-TW" altLang="en-US" dirty="0">
                <a:effectLst/>
              </a:rPr>
              <a:t>申請日期：產發署未公布。</a:t>
            </a:r>
          </a:p>
          <a:p>
            <a:r>
              <a:rPr lang="zh-TW" altLang="en-US" dirty="0">
                <a:effectLst/>
              </a:rPr>
              <a:t>預算：</a:t>
            </a:r>
            <a:r>
              <a:rPr lang="en-US" altLang="zh-TW" dirty="0">
                <a:effectLst/>
              </a:rPr>
              <a:t>200</a:t>
            </a:r>
            <a:r>
              <a:rPr lang="zh-TW" altLang="en-US" dirty="0">
                <a:effectLst/>
              </a:rPr>
              <a:t>億。</a:t>
            </a:r>
          </a:p>
          <a:p>
            <a:r>
              <a:rPr lang="zh-TW" altLang="en-US" dirty="0">
                <a:effectLst/>
              </a:rPr>
              <a:t>申請資格：有工登的製造業</a:t>
            </a:r>
          </a:p>
          <a:p>
            <a:r>
              <a:rPr lang="zh-TW" altLang="en-US" dirty="0">
                <a:effectLst/>
              </a:rPr>
              <a:t>補助標的：雙軸轉型、技術加值、跨域整合、行銷協助</a:t>
            </a:r>
            <a:endParaRPr lang="en-US" altLang="zh-TW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1BC97-980A-450C-A04C-16BC36E16F91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5930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effectLst/>
              </a:rPr>
              <a:t>官方更新時間：</a:t>
            </a:r>
            <a:r>
              <a:rPr lang="en-US" altLang="zh-TW" dirty="0">
                <a:effectLst/>
              </a:rPr>
              <a:t>114/04/09</a:t>
            </a:r>
          </a:p>
          <a:p>
            <a:r>
              <a:rPr lang="zh-TW" altLang="en-US" dirty="0">
                <a:effectLst/>
              </a:rPr>
              <a:t>補助對象：個案</a:t>
            </a:r>
            <a:r>
              <a:rPr lang="en-US" altLang="zh-TW" dirty="0">
                <a:effectLst/>
              </a:rPr>
              <a:t>500</a:t>
            </a:r>
            <a:r>
              <a:rPr lang="zh-TW" altLang="en-US" dirty="0">
                <a:effectLst/>
              </a:rPr>
              <a:t>萬，聯合申請</a:t>
            </a:r>
            <a:r>
              <a:rPr lang="en-US" altLang="zh-TW" dirty="0">
                <a:effectLst/>
              </a:rPr>
              <a:t>2,000</a:t>
            </a:r>
            <a:r>
              <a:rPr lang="zh-TW" altLang="en-US" dirty="0">
                <a:effectLst/>
              </a:rPr>
              <a:t>萬</a:t>
            </a:r>
            <a:r>
              <a:rPr lang="en-US" altLang="zh-TW" dirty="0">
                <a:effectLst/>
              </a:rPr>
              <a:t>(PO</a:t>
            </a:r>
            <a:r>
              <a:rPr lang="zh-TW" altLang="en-US" dirty="0">
                <a:effectLst/>
              </a:rPr>
              <a:t>管科學會</a:t>
            </a:r>
            <a:r>
              <a:rPr lang="en-US" altLang="zh-TW" dirty="0">
                <a:effectLst/>
              </a:rPr>
              <a:t>)</a:t>
            </a:r>
            <a:r>
              <a:rPr lang="zh-TW" altLang="en-US" dirty="0">
                <a:effectLst/>
              </a:rPr>
              <a:t>。</a:t>
            </a:r>
          </a:p>
          <a:p>
            <a:r>
              <a:rPr lang="zh-TW" altLang="en-US" dirty="0">
                <a:effectLst/>
              </a:rPr>
              <a:t>申請日期：預計</a:t>
            </a:r>
            <a:r>
              <a:rPr lang="en-US" altLang="zh-TW" dirty="0">
                <a:effectLst/>
              </a:rPr>
              <a:t>4/14</a:t>
            </a:r>
            <a:r>
              <a:rPr lang="zh-TW" altLang="en-US" dirty="0">
                <a:effectLst/>
              </a:rPr>
              <a:t>公布。 </a:t>
            </a:r>
          </a:p>
          <a:p>
            <a:r>
              <a:rPr lang="zh-TW" altLang="en-US" dirty="0">
                <a:effectLst/>
              </a:rPr>
              <a:t>預算：</a:t>
            </a:r>
            <a:r>
              <a:rPr lang="en-US" altLang="zh-TW" dirty="0">
                <a:effectLst/>
              </a:rPr>
              <a:t>100</a:t>
            </a:r>
            <a:r>
              <a:rPr lang="zh-TW" altLang="en-US" dirty="0">
                <a:effectLst/>
              </a:rPr>
              <a:t>億。</a:t>
            </a:r>
          </a:p>
          <a:p>
            <a:r>
              <a:rPr lang="zh-TW" altLang="en-US" dirty="0">
                <a:effectLst/>
              </a:rPr>
              <a:t>申請資格：有出口實績的企業，新創得免。</a:t>
            </a:r>
          </a:p>
          <a:p>
            <a:r>
              <a:rPr lang="zh-TW" altLang="en-US" dirty="0">
                <a:effectLst/>
              </a:rPr>
              <a:t>補助標的：新設展示中心、發貨倉庫等實體據點，或代理商</a:t>
            </a:r>
            <a:r>
              <a:rPr lang="en-US" altLang="zh-TW" dirty="0">
                <a:effectLst/>
              </a:rPr>
              <a:t>/</a:t>
            </a:r>
            <a:r>
              <a:rPr lang="zh-TW" altLang="en-US" dirty="0">
                <a:effectLst/>
              </a:rPr>
              <a:t>經銷商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1BC97-980A-450C-A04C-16BC36E16F91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7788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1BC97-980A-450C-A04C-16BC36E16F91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9862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1BC97-980A-450C-A04C-16BC36E16F91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908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6803-1258-4500-B9E1-21C009BBB319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6612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xfrm>
            <a:off x="-10789" y="6391285"/>
            <a:ext cx="8128000" cy="2381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dirty="0">
              <a:solidFill>
                <a:prstClr val="black"/>
              </a:solidFill>
              <a:ea typeface="標楷體"/>
            </a:endParaRPr>
          </a:p>
        </p:txBody>
      </p:sp>
      <p:pic>
        <p:nvPicPr>
          <p:cNvPr id="7" name="Picture 60" descr="E版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99" y="3866592"/>
            <a:ext cx="3683001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11638848" y="6618289"/>
            <a:ext cx="553156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2"/>
          </p:nvPr>
        </p:nvSpPr>
        <p:spPr>
          <a:xfrm>
            <a:off x="601134" y="1285592"/>
            <a:ext cx="11159067" cy="51003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715963" indent="-271463">
              <a:buFont typeface="Times New Roman" panose="02020603050405020304" pitchFamily="18" charset="0"/>
              <a:buChar char="−"/>
              <a:defRPr>
                <a:latin typeface="Calibri" panose="020F0502020204030204" pitchFamily="34" charset="0"/>
              </a:defRPr>
            </a:lvl2pPr>
            <a:lvl3pPr marL="1146175" indent="-342900">
              <a:buFont typeface="Wingdings" panose="05000000000000000000" pitchFamily="2" charset="2"/>
              <a:buChar char="Ø"/>
              <a:tabLst>
                <a:tab pos="987425" algn="l"/>
              </a:tabLst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 marL="1720850" indent="-285750"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133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568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D1BA6-A525-4294-9821-88548ADF96C9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3236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0" y="308093"/>
            <a:ext cx="11317110" cy="614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3" y="1090246"/>
            <a:ext cx="11324491" cy="5249007"/>
          </a:xfrm>
        </p:spPr>
        <p:txBody>
          <a:bodyPr/>
          <a:lstStyle>
            <a:lvl1pPr marL="273050" indent="-273050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23888" indent="-350838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96938" indent="-273050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69988" indent="-273050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  <a:endParaRPr lang="en-US" altLang="zh-TW" dirty="0"/>
          </a:p>
          <a:p>
            <a:pPr lvl="3"/>
            <a:r>
              <a:rPr lang="zh-TW" altLang="en-US" dirty="0"/>
              <a:t>第四層</a:t>
            </a:r>
            <a:endParaRPr lang="en-US" altLang="zh-TW" dirty="0"/>
          </a:p>
          <a:p>
            <a:pPr lvl="4"/>
            <a:endParaRPr lang="zh-TW" altLang="en-US" dirty="0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106F1-D6D8-4C2C-8EF2-88335AB5729B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8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6803-1258-4500-B9E1-21C009BBB319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225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7"/>
            <a:ext cx="109728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981075"/>
            <a:ext cx="10972800" cy="5145088"/>
          </a:xfrm>
        </p:spPr>
        <p:txBody>
          <a:bodyPr/>
          <a:lstStyle>
            <a:lvl1pPr marL="342900" indent="-342900">
              <a:buClr>
                <a:srgbClr val="0070C0"/>
              </a:buClr>
              <a:buFont typeface="Wingdings" panose="05000000000000000000" pitchFamily="2" charset="2"/>
              <a:buChar char="n"/>
              <a:defRPr>
                <a:solidFill>
                  <a:srgbClr val="0070C0"/>
                </a:solidFill>
              </a:defRPr>
            </a:lvl1pPr>
            <a:lvl2pPr marL="742950" indent="-285750">
              <a:buFont typeface="Times New Roman" panose="02020603050405020304" pitchFamily="18" charset="0"/>
              <a:buChar char="−"/>
              <a:defRPr>
                <a:solidFill>
                  <a:schemeClr val="tx1"/>
                </a:solidFill>
              </a:defRPr>
            </a:lvl2pPr>
            <a:lvl3pPr>
              <a:buClrTx/>
              <a:defRPr/>
            </a:lvl3pPr>
            <a:lvl4pPr marL="1600200" indent="-228600">
              <a:buClrTx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E655-DAE8-4669-B92D-FD48184271D6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7855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7"/>
            <a:ext cx="10972800" cy="76517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48DF3-ED32-4F6A-BBCC-17369A789E6B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8860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7"/>
            <a:ext cx="109728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981075"/>
            <a:ext cx="10972800" cy="5145088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9A20-C649-4E22-B939-459D767EC0C2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6394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7"/>
            <a:ext cx="109728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4" y="981075"/>
            <a:ext cx="5392617" cy="51450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89784" y="981075"/>
            <a:ext cx="5392617" cy="24955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89784" y="3629025"/>
            <a:ext cx="5392617" cy="24971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D449-3FB3-4359-8181-59F43F51AEB5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6727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592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C5E77-19A4-450D-BF8F-14FF4CBC5F20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2"/>
          </p:nvPr>
        </p:nvSpPr>
        <p:spPr>
          <a:xfrm>
            <a:off x="2446866" y="6958013"/>
            <a:ext cx="1219200" cy="914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24330507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7"/>
            <a:ext cx="109728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4" y="981075"/>
            <a:ext cx="5392617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89784" y="981075"/>
            <a:ext cx="5392617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2D9B-9815-454A-B368-9C3759B0F2C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673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7"/>
            <a:ext cx="109728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981075"/>
            <a:ext cx="10972800" cy="5145088"/>
          </a:xfrm>
        </p:spPr>
        <p:txBody>
          <a:bodyPr/>
          <a:lstStyle>
            <a:lvl1pPr marL="342900" indent="-342900">
              <a:buClr>
                <a:srgbClr val="0070C0"/>
              </a:buClr>
              <a:buFont typeface="Wingdings" panose="05000000000000000000" pitchFamily="2" charset="2"/>
              <a:buChar char="n"/>
              <a:defRPr>
                <a:solidFill>
                  <a:srgbClr val="0070C0"/>
                </a:solidFill>
              </a:defRPr>
            </a:lvl1pPr>
            <a:lvl2pPr marL="742950" indent="-285750">
              <a:buFont typeface="Times New Roman" panose="02020603050405020304" pitchFamily="18" charset="0"/>
              <a:buChar char="−"/>
              <a:defRPr>
                <a:solidFill>
                  <a:schemeClr val="tx1"/>
                </a:solidFill>
              </a:defRPr>
            </a:lvl2pPr>
            <a:lvl3pPr>
              <a:buClrTx/>
              <a:defRPr/>
            </a:lvl3pPr>
            <a:lvl4pPr marL="1600200" indent="-228600">
              <a:buClrTx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E655-DAE8-4669-B92D-FD48184271D6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38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167"/>
            <a:ext cx="10972800" cy="61261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A5D7E-62A7-4A42-9334-9F9C1521178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5676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08800"/>
            <a:ext cx="12192000" cy="1008000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3"/>
          </p:nvPr>
        </p:nvSpPr>
        <p:spPr>
          <a:xfrm>
            <a:off x="96001" y="6650298"/>
            <a:ext cx="4415963" cy="188641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4"/>
          </p:nvPr>
        </p:nvSpPr>
        <p:spPr>
          <a:xfrm>
            <a:off x="11703055" y="6624646"/>
            <a:ext cx="493183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1A083-72DE-4D07-8C93-533EFE1F291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19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xfrm>
            <a:off x="-10789" y="6391285"/>
            <a:ext cx="8128000" cy="2381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dirty="0">
              <a:solidFill>
                <a:prstClr val="black"/>
              </a:solidFill>
              <a:ea typeface="標楷體"/>
            </a:endParaRPr>
          </a:p>
        </p:txBody>
      </p:sp>
      <p:pic>
        <p:nvPicPr>
          <p:cNvPr id="7" name="Picture 60" descr="E版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99" y="3866592"/>
            <a:ext cx="3683001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11638848" y="6618289"/>
            <a:ext cx="553156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2"/>
          </p:nvPr>
        </p:nvSpPr>
        <p:spPr>
          <a:xfrm>
            <a:off x="601134" y="1285592"/>
            <a:ext cx="11159067" cy="51003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715963" indent="-271463">
              <a:buFont typeface="Times New Roman" panose="02020603050405020304" pitchFamily="18" charset="0"/>
              <a:buChar char="−"/>
              <a:defRPr>
                <a:latin typeface="Calibri" panose="020F0502020204030204" pitchFamily="34" charset="0"/>
              </a:defRPr>
            </a:lvl2pPr>
            <a:lvl3pPr marL="1146175" indent="-342900">
              <a:buFont typeface="Wingdings" panose="05000000000000000000" pitchFamily="2" charset="2"/>
              <a:buChar char="Ø"/>
              <a:tabLst>
                <a:tab pos="987425" algn="l"/>
              </a:tabLst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 marL="1720850" indent="-285750"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028870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568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D1BA6-A525-4294-9821-88548ADF96C9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5120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0" y="308093"/>
            <a:ext cx="11317110" cy="614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3" y="1090246"/>
            <a:ext cx="11324491" cy="5249007"/>
          </a:xfrm>
        </p:spPr>
        <p:txBody>
          <a:bodyPr/>
          <a:lstStyle>
            <a:lvl1pPr marL="273050" indent="-273050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23888" indent="-350838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96938" indent="-273050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69988" indent="-273050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  <a:endParaRPr lang="en-US" altLang="zh-TW" dirty="0"/>
          </a:p>
          <a:p>
            <a:pPr lvl="3"/>
            <a:r>
              <a:rPr lang="zh-TW" altLang="en-US" dirty="0"/>
              <a:t>第四層</a:t>
            </a:r>
            <a:endParaRPr lang="en-US" altLang="zh-TW" dirty="0"/>
          </a:p>
          <a:p>
            <a:pPr lvl="4"/>
            <a:endParaRPr lang="zh-TW" altLang="en-US" dirty="0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106F1-D6D8-4C2C-8EF2-88335AB5729B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9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7"/>
            <a:ext cx="10972800" cy="76517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48DF3-ED32-4F6A-BBCC-17369A789E6B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78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7"/>
            <a:ext cx="109728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981075"/>
            <a:ext cx="10972800" cy="5145088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9A20-C649-4E22-B939-459D767EC0C2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156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7"/>
            <a:ext cx="109728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4" y="981075"/>
            <a:ext cx="5392617" cy="51450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89784" y="981075"/>
            <a:ext cx="5392617" cy="24955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89784" y="3629025"/>
            <a:ext cx="5392617" cy="24971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D449-3FB3-4359-8181-59F43F51AEB5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696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592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C5E77-19A4-450D-BF8F-14FF4CBC5F20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2"/>
          </p:nvPr>
        </p:nvSpPr>
        <p:spPr>
          <a:xfrm>
            <a:off x="2446866" y="6958013"/>
            <a:ext cx="1219200" cy="914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870721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7"/>
            <a:ext cx="109728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4" y="981075"/>
            <a:ext cx="5392617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89784" y="981075"/>
            <a:ext cx="5392617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2D9B-9815-454A-B368-9C3759B0F2C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72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167"/>
            <a:ext cx="10972800" cy="61261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A5D7E-62A7-4A42-9334-9F9C1521178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733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08800"/>
            <a:ext cx="12192000" cy="1008000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3"/>
          </p:nvPr>
        </p:nvSpPr>
        <p:spPr>
          <a:xfrm>
            <a:off x="96001" y="6650298"/>
            <a:ext cx="4415963" cy="188641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4"/>
          </p:nvPr>
        </p:nvSpPr>
        <p:spPr>
          <a:xfrm>
            <a:off x="11703055" y="6624646"/>
            <a:ext cx="493183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1A083-72DE-4D07-8C93-533EFE1F291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1"/>
            <a:ext cx="10972800" cy="74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858414"/>
            <a:ext cx="10972800" cy="526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TW" altLang="en-US" dirty="0"/>
              <a:t>按一下以編輯母片文字樣式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Times New Roman" panose="02020603050405020304" pitchFamily="18" charset="0"/>
              <a:buChar char="−"/>
            </a:pPr>
            <a:r>
              <a:rPr lang="zh-TW" altLang="en-US" dirty="0"/>
              <a:t>第二層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Tx/>
              <a:buChar char="•"/>
            </a:pPr>
            <a:r>
              <a:rPr lang="zh-TW" altLang="en-US" dirty="0"/>
              <a:t>第三層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zh-TW" altLang="en-US" dirty="0"/>
              <a:t>第四層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572250"/>
            <a:ext cx="2844800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1pPr>
          </a:lstStyle>
          <a:p>
            <a:pPr eaLnBrk="1" hangingPunct="1">
              <a:defRPr/>
            </a:pPr>
            <a:fld id="{91BE293A-6A1F-4831-BE90-2C938A019D4C}" type="slidenum">
              <a:rPr lang="zh-TW" altLang="en-US" b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zh-TW" altLang="en-US" b="0">
              <a:solidFill>
                <a:prstClr val="white"/>
              </a:solidFill>
            </a:endParaRPr>
          </a:p>
        </p:txBody>
      </p:sp>
      <p:sp>
        <p:nvSpPr>
          <p:cNvPr id="1030" name="Rectangle 42"/>
          <p:cNvSpPr>
            <a:spLocks noChangeArrowheads="1"/>
          </p:cNvSpPr>
          <p:nvPr/>
        </p:nvSpPr>
        <p:spPr bwMode="auto">
          <a:xfrm>
            <a:off x="0" y="6618288"/>
            <a:ext cx="12192000" cy="239712"/>
          </a:xfrm>
          <a:prstGeom prst="rect">
            <a:avLst/>
          </a:prstGeom>
          <a:solidFill>
            <a:srgbClr val="009FE2"/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Times New Roman" pitchFamily="18" charset="0"/>
              <a:ea typeface="標楷體"/>
            </a:endParaRPr>
          </a:p>
        </p:txBody>
      </p:sp>
      <p:sp>
        <p:nvSpPr>
          <p:cNvPr id="1031" name="Rectangle 47"/>
          <p:cNvSpPr>
            <a:spLocks noChangeArrowheads="1"/>
          </p:cNvSpPr>
          <p:nvPr/>
        </p:nvSpPr>
        <p:spPr bwMode="auto">
          <a:xfrm>
            <a:off x="11489268" y="6619883"/>
            <a:ext cx="702734" cy="238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fld id="{5D1D1E38-F1E3-468F-BEA2-CDBA51F78C5E}" type="slidenum">
              <a:rPr kumimoji="0" lang="en-US" altLang="zh-TW" sz="1200" b="0">
                <a:solidFill>
                  <a:prstClr val="white"/>
                </a:solidFill>
                <a:latin typeface="Arial"/>
                <a:ea typeface="標楷體"/>
              </a:rPr>
              <a:pPr algn="r" eaLnBrk="1" fontAlgn="ctr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1200" b="0">
              <a:solidFill>
                <a:prstClr val="white"/>
              </a:solidFill>
              <a:latin typeface="Arial"/>
              <a:ea typeface="標楷體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" y="6504265"/>
            <a:ext cx="10896533" cy="3693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9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工業技術研究院    </a:t>
            </a:r>
            <a:r>
              <a:rPr lang="en-US" altLang="zh-TW" sz="9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│ ITRI  COPYRIGHT</a:t>
            </a:r>
            <a:r>
              <a:rPr lang="en-US" altLang="zh-TW" sz="18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1800" b="0" dirty="0">
              <a:solidFill>
                <a:prstClr val="white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1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標楷體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lang="zh-TW" altLang="en-US" sz="2400" b="1" dirty="0" smtClean="0">
          <a:solidFill>
            <a:srgbClr val="0070C0"/>
          </a:solidFill>
          <a:latin typeface="Calibri" pitchFamily="34" charset="0"/>
          <a:ea typeface="+mn-ea"/>
          <a:cs typeface="Calibri" pitchFamily="34" charset="0"/>
        </a:defRPr>
      </a:lvl1pPr>
      <a:lvl2pPr marL="627063" indent="-285750" algn="l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ü"/>
        <a:defRPr kumimoji="1" lang="zh-TW" altLang="en-US" sz="2000" b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•"/>
        <a:defRPr kumimoji="1" lang="zh-TW" altLang="en-US" sz="1800" b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00FF"/>
        </a:buClr>
        <a:buFont typeface="Wingdings" pitchFamily="2" charset="2"/>
        <a:buChar char="p"/>
        <a:defRPr kumimoji="1" lang="zh-TW" altLang="en-US" sz="1600" b="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  <a:cs typeface="標楷體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1"/>
            <a:ext cx="10972800" cy="74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858414"/>
            <a:ext cx="10972800" cy="526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TW" altLang="en-US" dirty="0"/>
              <a:t>按一下以編輯母片文字樣式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Times New Roman" panose="02020603050405020304" pitchFamily="18" charset="0"/>
              <a:buChar char="−"/>
            </a:pPr>
            <a:r>
              <a:rPr lang="zh-TW" altLang="en-US" dirty="0"/>
              <a:t>第二層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Tx/>
              <a:buChar char="•"/>
            </a:pPr>
            <a:r>
              <a:rPr lang="zh-TW" altLang="en-US" dirty="0"/>
              <a:t>第三層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zh-TW" altLang="en-US" dirty="0"/>
              <a:t>第四層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572250"/>
            <a:ext cx="2844800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1pPr>
          </a:lstStyle>
          <a:p>
            <a:pPr eaLnBrk="1" hangingPunct="1">
              <a:defRPr/>
            </a:pPr>
            <a:fld id="{91BE293A-6A1F-4831-BE90-2C938A019D4C}" type="slidenum">
              <a:rPr lang="zh-TW" altLang="en-US" b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zh-TW" altLang="en-US" b="0">
              <a:solidFill>
                <a:prstClr val="white"/>
              </a:solidFill>
            </a:endParaRPr>
          </a:p>
        </p:txBody>
      </p:sp>
      <p:sp>
        <p:nvSpPr>
          <p:cNvPr id="1030" name="Rectangle 42"/>
          <p:cNvSpPr>
            <a:spLocks noChangeArrowheads="1"/>
          </p:cNvSpPr>
          <p:nvPr/>
        </p:nvSpPr>
        <p:spPr bwMode="auto">
          <a:xfrm>
            <a:off x="0" y="6618288"/>
            <a:ext cx="12192000" cy="239712"/>
          </a:xfrm>
          <a:prstGeom prst="rect">
            <a:avLst/>
          </a:prstGeom>
          <a:solidFill>
            <a:srgbClr val="009FE2"/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Times New Roman" pitchFamily="18" charset="0"/>
              <a:ea typeface="標楷體"/>
            </a:endParaRPr>
          </a:p>
        </p:txBody>
      </p:sp>
      <p:sp>
        <p:nvSpPr>
          <p:cNvPr id="1031" name="Rectangle 47"/>
          <p:cNvSpPr>
            <a:spLocks noChangeArrowheads="1"/>
          </p:cNvSpPr>
          <p:nvPr/>
        </p:nvSpPr>
        <p:spPr bwMode="auto">
          <a:xfrm>
            <a:off x="11489268" y="6619883"/>
            <a:ext cx="702734" cy="238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fld id="{5D1D1E38-F1E3-468F-BEA2-CDBA51F78C5E}" type="slidenum">
              <a:rPr kumimoji="0" lang="en-US" altLang="zh-TW" sz="1200" b="0">
                <a:solidFill>
                  <a:prstClr val="white"/>
                </a:solidFill>
                <a:latin typeface="Arial"/>
                <a:ea typeface="標楷體"/>
              </a:rPr>
              <a:pPr algn="r" eaLnBrk="1" fontAlgn="ctr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1200" b="0">
              <a:solidFill>
                <a:prstClr val="white"/>
              </a:solidFill>
              <a:latin typeface="Arial"/>
              <a:ea typeface="標楷體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" y="6504265"/>
            <a:ext cx="10896533" cy="3693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9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工業技術研究院    </a:t>
            </a:r>
            <a:r>
              <a:rPr lang="en-US" altLang="zh-TW" sz="9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│ ITRI  COPYRIGHT</a:t>
            </a:r>
            <a:r>
              <a:rPr lang="en-US" altLang="zh-TW" sz="18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1800" b="0" dirty="0">
              <a:solidFill>
                <a:prstClr val="white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033" name="圖片 11" descr="irti40_logo.png"/>
          <p:cNvPicPr>
            <a:picLocks noChangeAspect="1"/>
          </p:cNvPicPr>
          <p:nvPr/>
        </p:nvPicPr>
        <p:blipFill rotWithShape="1">
          <a:blip r:embed="rId14"/>
          <a:srcRect r="31073"/>
          <a:stretch/>
        </p:blipFill>
        <p:spPr bwMode="auto">
          <a:xfrm>
            <a:off x="16934" y="-7938"/>
            <a:ext cx="1950608" cy="50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78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標楷體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lang="zh-TW" altLang="en-US" sz="2400" b="1" dirty="0" smtClean="0">
          <a:solidFill>
            <a:srgbClr val="0070C0"/>
          </a:solidFill>
          <a:latin typeface="Calibri" pitchFamily="34" charset="0"/>
          <a:ea typeface="+mn-ea"/>
          <a:cs typeface="Calibri" pitchFamily="34" charset="0"/>
        </a:defRPr>
      </a:lvl1pPr>
      <a:lvl2pPr marL="627063" indent="-285750" algn="l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ü"/>
        <a:defRPr kumimoji="1" lang="zh-TW" altLang="en-US" sz="2000" b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•"/>
        <a:defRPr kumimoji="1" lang="zh-TW" altLang="en-US" sz="1800" b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00FF"/>
        </a:buClr>
        <a:buFont typeface="Wingdings" pitchFamily="2" charset="2"/>
        <a:buChar char="p"/>
        <a:defRPr kumimoji="1" lang="zh-TW" altLang="en-US" sz="1600" b="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  <a:cs typeface="標楷體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29u7aypd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39618" y="1628800"/>
            <a:ext cx="6858001" cy="1513898"/>
          </a:xfrm>
          <a:prstGeom prst="rect">
            <a:avLst/>
          </a:prstGeom>
          <a:noFill/>
          <a:ln>
            <a:noFill/>
          </a:ln>
        </p:spPr>
        <p:txBody>
          <a:bodyPr lIns="71837" tIns="35918" rIns="71837" bIns="35918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3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服科中心  </a:t>
            </a:r>
            <a:endParaRPr lang="en-US" altLang="zh-TW" sz="34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3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推廣業務報告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15374" y="4941168"/>
            <a:ext cx="9161252" cy="11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837" tIns="35918" rIns="71837" bIns="35918">
            <a:spAutoFit/>
          </a:bodyPr>
          <a:lstStyle/>
          <a:p>
            <a:pPr algn="ctr" defTabSz="717947" eaLnBrk="1" hangingPunct="1">
              <a:lnSpc>
                <a:spcPct val="150000"/>
              </a:lnSpc>
              <a:defRPr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2025/04/10</a:t>
            </a:r>
          </a:p>
          <a:p>
            <a:pPr algn="ctr" defTabSz="717947" eaLnBrk="1" hangingPunct="1">
              <a:lnSpc>
                <a:spcPct val="150000"/>
              </a:lnSpc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企推組報告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39832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1">
            <a:extLst>
              <a:ext uri="{FF2B5EF4-FFF2-40B4-BE49-F238E27FC236}">
                <a16:creationId xmlns:a16="http://schemas.microsoft.com/office/drawing/2014/main" id="{06EAC8A8-BBF8-4E02-AB12-CDDD38A3774B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12191999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標楷體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32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各組業科規劃清單</a:t>
            </a:r>
            <a:r>
              <a:rPr lang="en-US" altLang="zh-TW" sz="32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lang="zh-TW" altLang="en-US" sz="3200" dirty="0">
              <a:solidFill>
                <a:srgbClr val="3333C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74F000C5-9E88-41C7-903F-F8F702EDC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88324"/>
              </p:ext>
            </p:extLst>
          </p:nvPr>
        </p:nvGraphicFramePr>
        <p:xfrm>
          <a:off x="157354" y="980728"/>
          <a:ext cx="1187728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238">
                  <a:extLst>
                    <a:ext uri="{9D8B030D-6E8A-4147-A177-3AD203B41FA5}">
                      <a16:colId xmlns:a16="http://schemas.microsoft.com/office/drawing/2014/main" val="22358486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1747901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03635118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32815042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808731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39123738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82637867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030289963"/>
                    </a:ext>
                  </a:extLst>
                </a:gridCol>
                <a:gridCol w="2266226">
                  <a:extLst>
                    <a:ext uri="{9D8B030D-6E8A-4147-A177-3AD203B41FA5}">
                      <a16:colId xmlns:a16="http://schemas.microsoft.com/office/drawing/2014/main" val="2241891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業科名稱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主導廠商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委託</a:t>
                      </a:r>
                      <a:endParaRPr lang="en-US" altLang="zh-TW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</a:t>
                      </a:r>
                      <a:r>
                        <a:rPr lang="en-US" altLang="zh-TW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(K)</a:t>
                      </a:r>
                      <a:endParaRPr lang="zh-TW" altLang="en-US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altLang="en-US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</a:t>
                      </a:r>
                      <a:endParaRPr lang="zh-TW" altLang="en-US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4124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高齡普惠科技研發與實證補助計畫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欣辰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連鎖藥局高齡安心睡眠輔助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1,600</a:t>
                      </a:r>
                      <a:endParaRPr lang="zh-TW" altLang="en-US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建任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淑慧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提案中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3/3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審查完成，等待結果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5257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高齡產業普惠加值之主題式輔導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百事益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智慧銀髮數位橋樑：銀髮電腦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訂閱服務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190</a:t>
                      </a:r>
                      <a:endParaRPr lang="zh-TW" altLang="en-US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建任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淑慧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提案中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3/21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審查，備取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887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高齡產業普惠加值之主題式輔導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英飛輪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銀髮族五感煥能旅行團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190</a:t>
                      </a:r>
                      <a:endParaRPr lang="zh-TW" altLang="en-US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建任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淑慧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提案中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3/21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審查，備取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altLang="en-US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8959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高齡產業普惠加值之主題式輔導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坤璜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定位追蹤失智長者智慧鞋墊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190</a:t>
                      </a:r>
                      <a:endParaRPr lang="zh-TW" altLang="en-US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伯勲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珮君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提案中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3/21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審查，備取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6442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高齡產業普惠加值之主題式輔導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全日罩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樂齡精準健康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O2O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服務實踐方案計畫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760</a:t>
                      </a:r>
                      <a:endParaRPr lang="zh-TW" altLang="en-US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伯勲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耀泰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提案中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3/17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審查完成，備取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23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協助產業提升競爭力布局海外市場計畫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盈亮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智慧超慢跑機開發案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</a:t>
                      </a:r>
                      <a:endParaRPr kumimoji="0" lang="zh-TW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伯勲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品慈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規劃中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送出報價，預計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4/21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前送件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479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協助產業提升競爭力布局海外市場計畫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玩偶</a:t>
                      </a:r>
                      <a:endParaRPr lang="en-US" altLang="zh-TW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智慧樂齡木育開發暨海外市場布局計畫案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3,200</a:t>
                      </a:r>
                      <a:endParaRPr kumimoji="0" lang="zh-TW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建任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君彥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規劃中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產出計畫書一版，預計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4/21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前送件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4168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TW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8,130</a:t>
                      </a:r>
                      <a:endParaRPr kumimoji="0" lang="zh-TW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189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2043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1">
            <a:extLst>
              <a:ext uri="{FF2B5EF4-FFF2-40B4-BE49-F238E27FC236}">
                <a16:creationId xmlns:a16="http://schemas.microsoft.com/office/drawing/2014/main" id="{06EAC8A8-BBF8-4E02-AB12-CDDD38A3774B}"/>
              </a:ext>
            </a:extLst>
          </p:cNvPr>
          <p:cNvSpPr txBox="1">
            <a:spLocks/>
          </p:cNvSpPr>
          <p:nvPr/>
        </p:nvSpPr>
        <p:spPr>
          <a:xfrm>
            <a:off x="0" y="44624"/>
            <a:ext cx="12191999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標楷體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32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各組業科規劃清單</a:t>
            </a:r>
            <a:r>
              <a:rPr lang="en-US" altLang="zh-TW" sz="32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endParaRPr lang="zh-TW" altLang="en-US" sz="3200" dirty="0">
              <a:solidFill>
                <a:srgbClr val="3333C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74F000C5-9E88-41C7-903F-F8F702EDC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036042"/>
              </p:ext>
            </p:extLst>
          </p:nvPr>
        </p:nvGraphicFramePr>
        <p:xfrm>
          <a:off x="157354" y="610230"/>
          <a:ext cx="11877280" cy="613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198">
                  <a:extLst>
                    <a:ext uri="{9D8B030D-6E8A-4147-A177-3AD203B41FA5}">
                      <a16:colId xmlns:a16="http://schemas.microsoft.com/office/drawing/2014/main" val="22358486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31747901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036351185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2815042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9520348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39123738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82637867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030289963"/>
                    </a:ext>
                  </a:extLst>
                </a:gridCol>
                <a:gridCol w="1762170">
                  <a:extLst>
                    <a:ext uri="{9D8B030D-6E8A-4147-A177-3AD203B41FA5}">
                      <a16:colId xmlns:a16="http://schemas.microsoft.com/office/drawing/2014/main" val="2241891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業科名稱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主導廠商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委託</a:t>
                      </a:r>
                      <a:endParaRPr lang="en-US" altLang="zh-TW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(K)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4124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A+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研發淬鍊計畫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S000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中光電創境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虛實融合一體機智慧顯示互動系統開發計畫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26,000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宏墩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治綱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提案中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預計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4/28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進行簡報審查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03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A+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研發淬鍊計畫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S000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行動貝果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郁創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均泰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智慧棒球投打分析與回饋應用整合平台開發計畫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14,000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宏墩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治綱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簡報再做調整，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月提案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153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A+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研發淬鍊計畫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S000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所羅門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全越運動事業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智慧全齡健身服務系統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18,000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宏墩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治綱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簡報彙整中，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月提案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3462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A+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研發淬鍊計畫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S200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晶豪科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應用於精準測距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平台開發計畫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5,000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宏墩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治綱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簡報彙整中，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月提案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926244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A+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研發淬鍊計畫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S300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兔將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16K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高擬真電影生成產製平台計畫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8,000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宏墩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簡報彙整中，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月提案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34203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產創平台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S200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奧圖碼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Micro-LED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與光影透視轉換智慧裝置應用實證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2,800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宏墩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泰維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提案中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審查時間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待通知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359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布局海外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市場計畫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S000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泰沂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智慧光療帽系統開發暨海外市場布局計畫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2,000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宏墩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治綱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4/21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前完成提案申請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1666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布局海外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市場計畫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S300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荷魯視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擷取式擴增生成視覺問答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(VLM+RAG)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952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宏墩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4/21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前完成提案申請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623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76,752</a:t>
                      </a:r>
                      <a:endParaRPr lang="zh-TW" altLang="en-US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6605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19935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7DD4C0-BB59-4418-8E86-E143F8953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6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年輔導資源手冊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FFA53CE-76E6-42D0-986E-4F4EAB769C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F7E655-DAE8-4669-B92D-FD48184271D6}" type="slidenum">
              <a:rPr lang="zh-TW" altLang="en-US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757D8A98-A6B2-4907-B053-9FA1505F9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3552" y="1034005"/>
            <a:ext cx="3650409" cy="5145088"/>
          </a:xfr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641D792D-BEC2-42F2-BDAC-78BA0C10B376}"/>
              </a:ext>
            </a:extLst>
          </p:cNvPr>
          <p:cNvSpPr txBox="1"/>
          <p:nvPr/>
        </p:nvSpPr>
        <p:spPr>
          <a:xfrm>
            <a:off x="6322864" y="1034005"/>
            <a:ext cx="22322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ea typeface="微軟正黑體" panose="020B0604030504040204" pitchFamily="34" charset="-120"/>
              </a:rPr>
              <a:t>類別</a:t>
            </a:r>
            <a:endParaRPr lang="en-US" altLang="zh-TW" sz="2400" b="1" dirty="0">
              <a:ea typeface="微軟正黑體" panose="020B0604030504040204" pitchFamily="34" charset="-12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zh-TW" altLang="en-US" sz="2400" b="1" dirty="0">
                <a:ea typeface="微軟正黑體" panose="020B0604030504040204" pitchFamily="34" charset="-120"/>
              </a:rPr>
              <a:t>生產管理</a:t>
            </a:r>
          </a:p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ea typeface="微軟正黑體" panose="020B0604030504040204" pitchFamily="34" charset="-120"/>
              </a:rPr>
              <a:t>•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市場行銷</a:t>
            </a:r>
          </a:p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ea typeface="微軟正黑體" panose="020B0604030504040204" pitchFamily="34" charset="-120"/>
              </a:rPr>
              <a:t>•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人才發展</a:t>
            </a:r>
          </a:p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ea typeface="微軟正黑體" panose="020B0604030504040204" pitchFamily="34" charset="-120"/>
              </a:rPr>
              <a:t>•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研發創新</a:t>
            </a:r>
          </a:p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ea typeface="微軟正黑體" panose="020B0604030504040204" pitchFamily="34" charset="-120"/>
              </a:rPr>
              <a:t>•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財務管理</a:t>
            </a:r>
          </a:p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ea typeface="微軟正黑體" panose="020B0604030504040204" pitchFamily="34" charset="-120"/>
              </a:rPr>
              <a:t>•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數位創新</a:t>
            </a:r>
          </a:p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ea typeface="微軟正黑體" panose="020B0604030504040204" pitchFamily="34" charset="-120"/>
              </a:rPr>
              <a:t>•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淨零排放</a:t>
            </a:r>
          </a:p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ea typeface="微軟正黑體" panose="020B0604030504040204" pitchFamily="34" charset="-120"/>
              </a:rPr>
              <a:t>•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創業育成</a:t>
            </a:r>
          </a:p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ea typeface="微軟正黑體" panose="020B0604030504040204" pitchFamily="34" charset="-120"/>
              </a:rPr>
              <a:t>•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綜合服務</a:t>
            </a:r>
          </a:p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ea typeface="微軟正黑體" panose="020B0604030504040204" pitchFamily="34" charset="-120"/>
              </a:rPr>
              <a:t>•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金屬機電</a:t>
            </a:r>
          </a:p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ea typeface="微軟正黑體" panose="020B0604030504040204" pitchFamily="34" charset="-120"/>
              </a:rPr>
              <a:t>•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電子資訊</a:t>
            </a:r>
          </a:p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ea typeface="微軟正黑體" panose="020B0604030504040204" pitchFamily="34" charset="-120"/>
              </a:rPr>
              <a:t>•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民生化工</a:t>
            </a:r>
          </a:p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ea typeface="微軟正黑體" panose="020B0604030504040204" pitchFamily="34" charset="-120"/>
              </a:rPr>
              <a:t>•</a:t>
            </a:r>
            <a:r>
              <a:rPr lang="zh-TW" altLang="en-US" sz="24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服務產業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F494EFE-87BD-4E56-A14D-51793DE01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5024061"/>
            <a:ext cx="1180626" cy="1141743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9E4F24AC-64D0-4A74-B21D-226427EBEF47}"/>
              </a:ext>
            </a:extLst>
          </p:cNvPr>
          <p:cNvSpPr txBox="1"/>
          <p:nvPr/>
        </p:nvSpPr>
        <p:spPr>
          <a:xfrm>
            <a:off x="6373045" y="6184361"/>
            <a:ext cx="3323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hlinkClick r:id="rId5"/>
              </a:rPr>
              <a:t>https://tinyurl.com/29u7aypd</a:t>
            </a:r>
            <a:r>
              <a:rPr lang="en-US" altLang="zh-TW" b="1" dirty="0"/>
              <a:t> 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18385026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107C79-DBD6-4D8A-B429-825733A38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4632"/>
            <a:ext cx="8229600" cy="7651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健康台灣深耕計畫</a:t>
            </a:r>
            <a:r>
              <a:rPr lang="en-US" altLang="zh-TW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(114-118</a:t>
            </a:r>
            <a:r>
              <a:rPr lang="zh-TW" alt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年</a:t>
            </a:r>
            <a:r>
              <a:rPr lang="en-US" altLang="zh-TW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)</a:t>
            </a:r>
            <a:endParaRPr lang="zh-TW" alt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6DEE242-499C-4789-B7F1-5A4FB9EDA8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F7E655-DAE8-4669-B92D-FD48184271D6}" type="slidenum">
              <a:rPr lang="zh-TW" altLang="en-US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BF9AB44-03BB-4851-9D50-BEFB7C17BF69}"/>
              </a:ext>
            </a:extLst>
          </p:cNvPr>
          <p:cNvSpPr txBox="1"/>
          <p:nvPr/>
        </p:nvSpPr>
        <p:spPr>
          <a:xfrm>
            <a:off x="8267700" y="6164540"/>
            <a:ext cx="2095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衛福部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03/27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公布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AF65A5-4DA4-49E8-B920-848386A85C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39044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133D070-FA27-46FD-8202-B1D2030E062C}"/>
              </a:ext>
            </a:extLst>
          </p:cNvPr>
          <p:cNvSpPr/>
          <p:nvPr/>
        </p:nvSpPr>
        <p:spPr bwMode="gray">
          <a:xfrm>
            <a:off x="4021015" y="2188907"/>
            <a:ext cx="1324708" cy="421615"/>
          </a:xfrm>
          <a:prstGeom prst="rect">
            <a:avLst/>
          </a:prstGeom>
          <a:noFill/>
          <a:ln>
            <a:solidFill>
              <a:srgbClr val="0000FF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 anchor="ctr">
            <a:flatTx/>
          </a:bodyPr>
          <a:lstStyle/>
          <a:p>
            <a:pPr algn="ctr"/>
            <a:endParaRPr lang="zh-TW" altLang="en-US">
              <a:solidFill>
                <a:srgbClr val="FFFFFF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087191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40E0A3-B314-495E-9730-EAD7B493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4586"/>
            <a:ext cx="8229600" cy="7651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4</a:t>
            </a:r>
            <a:r>
              <a:rPr lang="zh-TW" alt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大範疇</a:t>
            </a:r>
            <a:r>
              <a:rPr lang="en-US" altLang="zh-TW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18</a:t>
            </a:r>
            <a:r>
              <a:rPr lang="zh-TW" alt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項目標</a:t>
            </a:r>
            <a:r>
              <a:rPr lang="en-US" altLang="zh-TW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-1</a:t>
            </a:r>
            <a:endParaRPr lang="zh-TW" alt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BD163BE-ABF5-478B-86B3-1178555172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F7E655-DAE8-4669-B92D-FD48184271D6}" type="slidenum">
              <a:rPr lang="zh-TW" altLang="en-U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2050" name="Picture 2" descr="（衛福部提供）">
            <a:extLst>
              <a:ext uri="{FF2B5EF4-FFF2-40B4-BE49-F238E27FC236}">
                <a16:creationId xmlns:a16="http://schemas.microsoft.com/office/drawing/2014/main" id="{731A515D-5CA3-45AB-A1AF-2AE6ED61BF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" t="19995" r="7092" b="3083"/>
          <a:stretch/>
        </p:blipFill>
        <p:spPr bwMode="auto">
          <a:xfrm>
            <a:off x="767408" y="877343"/>
            <a:ext cx="10657184" cy="53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104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FA9BB6-0009-4507-99E2-F432FB3F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7922"/>
            <a:ext cx="8229600" cy="7651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4</a:t>
            </a:r>
            <a:r>
              <a:rPr lang="zh-TW" alt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大範疇</a:t>
            </a:r>
            <a:r>
              <a:rPr lang="en-US" altLang="zh-TW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18</a:t>
            </a:r>
            <a:r>
              <a:rPr lang="zh-TW" alt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項目標</a:t>
            </a:r>
            <a:r>
              <a:rPr lang="en-US" altLang="zh-TW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-2</a:t>
            </a:r>
            <a:endParaRPr lang="zh-TW" alt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984A14-D38B-473C-B4E4-F1D90A04A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F7E655-DAE8-4669-B92D-FD48184271D6}" type="slidenum">
              <a:rPr lang="zh-TW" altLang="en-US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3074" name="Picture 2" descr="（衛福部提供）">
            <a:extLst>
              <a:ext uri="{FF2B5EF4-FFF2-40B4-BE49-F238E27FC236}">
                <a16:creationId xmlns:a16="http://schemas.microsoft.com/office/drawing/2014/main" id="{4147FE22-962E-4EA2-9B79-660EA35761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18076" r="3601"/>
          <a:stretch/>
        </p:blipFill>
        <p:spPr bwMode="auto">
          <a:xfrm>
            <a:off x="839416" y="1033096"/>
            <a:ext cx="10585176" cy="53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92264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E42292-F178-4408-B0E5-EA15839FB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3545"/>
            <a:ext cx="10972800" cy="765175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補助原則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D88D04E-C627-4645-984C-EEF137D52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F7E655-DAE8-4669-B92D-FD48184271D6}" type="slidenum">
              <a:rPr lang="zh-TW" altLang="en-US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26" name="Picture 2" descr="（衛福部提供）">
            <a:extLst>
              <a:ext uri="{FF2B5EF4-FFF2-40B4-BE49-F238E27FC236}">
                <a16:creationId xmlns:a16="http://schemas.microsoft.com/office/drawing/2014/main" id="{020D03ED-E985-40A6-9E0F-B5EB1E3B70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20213" r="5586" b="9228"/>
          <a:stretch/>
        </p:blipFill>
        <p:spPr bwMode="auto">
          <a:xfrm>
            <a:off x="767407" y="1052736"/>
            <a:ext cx="1083377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097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205790" y="1484784"/>
            <a:ext cx="3780420" cy="3816424"/>
          </a:xfrm>
        </p:spPr>
        <p:txBody>
          <a:bodyPr/>
          <a:lstStyle/>
          <a:p>
            <a:pPr>
              <a:lnSpc>
                <a:spcPct val="150000"/>
              </a:lnSpc>
              <a:buClrTx/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中心企業收入簽約統計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Tx/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各組之企業簽約數統計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Tx/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各組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Tx/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各組重點推廣事項</a:t>
            </a:r>
          </a:p>
          <a:p>
            <a:pPr>
              <a:lnSpc>
                <a:spcPct val="150000"/>
              </a:lnSpc>
              <a:buClrTx/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82928" y="404664"/>
            <a:ext cx="18261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3200" b="1" dirty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charset="0"/>
              </a:rPr>
              <a:t>報告重點</a:t>
            </a:r>
          </a:p>
        </p:txBody>
      </p:sp>
    </p:spTree>
    <p:extLst>
      <p:ext uri="{BB962C8B-B14F-4D97-AF65-F5344CB8AC3E}">
        <p14:creationId xmlns:p14="http://schemas.microsoft.com/office/powerpoint/2010/main" val="2498791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250249"/>
            <a:ext cx="9144000" cy="518941"/>
          </a:xfrm>
        </p:spPr>
        <p:txBody>
          <a:bodyPr/>
          <a:lstStyle/>
          <a:p>
            <a:r>
              <a:rPr lang="en-US" altLang="zh-TW" sz="3200" dirty="0">
                <a:solidFill>
                  <a:srgbClr val="0033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FY114</a:t>
            </a:r>
            <a:r>
              <a:rPr lang="zh-TW" altLang="en-US" sz="3200" dirty="0">
                <a:solidFill>
                  <a:srgbClr val="0033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中心企業收入</a:t>
            </a:r>
            <a:r>
              <a:rPr lang="zh-TW" altLang="en-US" sz="3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簽約</a:t>
            </a:r>
            <a:r>
              <a:rPr lang="zh-TW" altLang="en-US" sz="3200" dirty="0">
                <a:solidFill>
                  <a:srgbClr val="0033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統計</a:t>
            </a:r>
            <a:endParaRPr lang="zh-TW" altLang="en-US" sz="3200" dirty="0">
              <a:solidFill>
                <a:srgbClr val="0000FF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258201"/>
              </p:ext>
            </p:extLst>
          </p:nvPr>
        </p:nvGraphicFramePr>
        <p:xfrm>
          <a:off x="623392" y="769191"/>
          <a:ext cx="10549095" cy="496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0153253" y="1328966"/>
            <a:ext cx="126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千元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517228" y="913145"/>
            <a:ext cx="266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FY114 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276,563K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4DCC574-2C05-46D9-ABC5-E31728F36F9E}"/>
              </a:ext>
            </a:extLst>
          </p:cNvPr>
          <p:cNvSpPr txBox="1"/>
          <p:nvPr/>
        </p:nvSpPr>
        <p:spPr>
          <a:xfrm>
            <a:off x="1671132" y="5278331"/>
            <a:ext cx="2649135" cy="8104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本期主要新增簽約：</a:t>
            </a:r>
            <a:r>
              <a:rPr kumimoji="0"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3,042K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S100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大可創藝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IP+BP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1,143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S100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捷徑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IP	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476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S200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智沃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IP	   1,423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9FD17D8-AD15-464B-837B-CE0B8C2C08EB}"/>
              </a:ext>
            </a:extLst>
          </p:cNvPr>
          <p:cNvSpPr txBox="1"/>
          <p:nvPr/>
        </p:nvSpPr>
        <p:spPr>
          <a:xfrm>
            <a:off x="4561173" y="5216548"/>
            <a:ext cx="2902979" cy="1382455"/>
          </a:xfrm>
          <a:prstGeom prst="rect">
            <a:avLst/>
          </a:prstGeom>
          <a:solidFill>
            <a:schemeClr val="bg1"/>
          </a:solidFill>
          <a:ln w="19050">
            <a:solidFill>
              <a:srgbClr val="FF9900"/>
            </a:solidFill>
          </a:ln>
        </p:spPr>
        <p:txBody>
          <a:bodyPr wrap="square" rtlCol="0">
            <a:no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月預計簽約：</a:t>
            </a:r>
            <a:r>
              <a:rPr kumimoji="0"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主要案件</a:t>
            </a:r>
            <a:r>
              <a:rPr kumimoji="0"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6,607K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U000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信海水產	    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1,000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U000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弘達增購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TAG	    2,392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H000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全日罩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       760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H000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泰陞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       285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高齡輔導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570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欣辰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    1,600</a:t>
            </a:r>
          </a:p>
        </p:txBody>
      </p:sp>
      <p:sp>
        <p:nvSpPr>
          <p:cNvPr id="3" name="矩形 2"/>
          <p:cNvSpPr/>
          <p:nvPr/>
        </p:nvSpPr>
        <p:spPr>
          <a:xfrm>
            <a:off x="1792541" y="1634383"/>
            <a:ext cx="6508292" cy="723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企收簽約數</a:t>
            </a:r>
            <a:r>
              <a:rPr lang="zh-TW" altLang="en-US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04/10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達成</a:t>
            </a:r>
            <a:r>
              <a:rPr lang="en-US" altLang="zh-TW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19,942K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6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BP:16,495K</a:t>
            </a:r>
            <a:r>
              <a:rPr lang="zh-TW" altLang="en-US" sz="16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IP:3,447</a:t>
            </a:r>
            <a:r>
              <a:rPr lang="zh-TW" altLang="en-US" sz="16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400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加上成案率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&gt;60%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(59,576K)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=79,518K</a:t>
            </a:r>
            <a:r>
              <a:rPr lang="en-US" altLang="zh-TW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(29%)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C85C593-CC6D-466B-9A8C-4D8E82B9FF7D}"/>
              </a:ext>
            </a:extLst>
          </p:cNvPr>
          <p:cNvSpPr txBox="1"/>
          <p:nvPr/>
        </p:nvSpPr>
        <p:spPr>
          <a:xfrm>
            <a:off x="8142222" y="4775812"/>
            <a:ext cx="3100438" cy="2024157"/>
          </a:xfrm>
          <a:prstGeom prst="rect">
            <a:avLst/>
          </a:prstGeom>
          <a:solidFill>
            <a:schemeClr val="bg1"/>
          </a:solidFill>
          <a:ln w="19050">
            <a:solidFill>
              <a:srgbClr val="FF9900"/>
            </a:solidFill>
          </a:ln>
        </p:spPr>
        <p:txBody>
          <a:bodyPr wrap="square" rtlCol="0">
            <a:no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5-6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月預計簽約：</a:t>
            </a:r>
            <a:r>
              <a:rPr kumimoji="0"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主要案件</a:t>
            </a:r>
            <a:r>
              <a:rPr kumimoji="0"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52,969K</a:t>
            </a:r>
            <a:endParaRPr kumimoji="0" lang="en-US" altLang="zh-TW" sz="1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旳蔓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(5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	           900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U000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弘達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籠車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(5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	        6,000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U000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弘達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-AI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辨識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(5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 12,000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U000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植數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IP(6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	        1,000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U300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中基興業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IP(6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         500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S200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中光電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(6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)IP+BP 26,000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S200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奧圖碼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(6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	         2,800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S300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荷魯視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(6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	            952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振業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(6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	         1,700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星悅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(6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)IP+BP       1,117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1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27E97587-FB21-4727-A493-9188D5B7C383}"/>
              </a:ext>
            </a:extLst>
          </p:cNvPr>
          <p:cNvCxnSpPr>
            <a:cxnSpLocks/>
          </p:cNvCxnSpPr>
          <p:nvPr/>
        </p:nvCxnSpPr>
        <p:spPr>
          <a:xfrm flipH="1">
            <a:off x="4094922" y="2357658"/>
            <a:ext cx="560918" cy="22441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2373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接點 5"/>
          <p:cNvCxnSpPr>
            <a:cxnSpLocks/>
          </p:cNvCxnSpPr>
          <p:nvPr/>
        </p:nvCxnSpPr>
        <p:spPr>
          <a:xfrm>
            <a:off x="576225" y="2970210"/>
            <a:ext cx="11097548" cy="0"/>
          </a:xfrm>
          <a:prstGeom prst="line">
            <a:avLst/>
          </a:prstGeom>
          <a:ln w="190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val="2743461604"/>
              </p:ext>
            </p:extLst>
          </p:nvPr>
        </p:nvGraphicFramePr>
        <p:xfrm>
          <a:off x="623659" y="563495"/>
          <a:ext cx="10944683" cy="5753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49391" y="-23412"/>
            <a:ext cx="6294333" cy="765175"/>
          </a:xfrm>
        </p:spPr>
        <p:txBody>
          <a:bodyPr/>
          <a:lstStyle/>
          <a:p>
            <a:r>
              <a:rPr lang="zh-TW" altLang="en-US" sz="32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各組之企業簽約數統計</a:t>
            </a:r>
          </a:p>
        </p:txBody>
      </p:sp>
      <p:sp>
        <p:nvSpPr>
          <p:cNvPr id="10" name="矩形 9"/>
          <p:cNvSpPr/>
          <p:nvPr/>
        </p:nvSpPr>
        <p:spPr>
          <a:xfrm>
            <a:off x="7798642" y="2674141"/>
            <a:ext cx="1561970" cy="1569660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U(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推廣中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弘達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-AI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12,000K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高鐵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7,900K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弘達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籠車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6,000K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信海水產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1,000K</a:t>
            </a:r>
          </a:p>
          <a:p>
            <a:pPr>
              <a:defRPr/>
            </a:pP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植數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1,000K</a:t>
            </a:r>
          </a:p>
          <a:p>
            <a:pPr>
              <a:defRPr/>
            </a:pP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加減數位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1,000K</a:t>
            </a:r>
          </a:p>
          <a:p>
            <a:pPr>
              <a:defRPr/>
            </a:pP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中基興業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500K</a:t>
            </a:r>
          </a:p>
        </p:txBody>
      </p:sp>
      <p:sp>
        <p:nvSpPr>
          <p:cNvPr id="11" name="文字方塊 1"/>
          <p:cNvSpPr txBox="1"/>
          <p:nvPr/>
        </p:nvSpPr>
        <p:spPr>
          <a:xfrm>
            <a:off x="2235064" y="6272153"/>
            <a:ext cx="1668812" cy="38910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企業目標</a:t>
            </a:r>
            <a:r>
              <a: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74,340</a:t>
            </a: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</a:p>
        </p:txBody>
      </p:sp>
      <p:sp>
        <p:nvSpPr>
          <p:cNvPr id="16" name="矩形 15"/>
          <p:cNvSpPr/>
          <p:nvPr/>
        </p:nvSpPr>
        <p:spPr>
          <a:xfrm>
            <a:off x="7798642" y="4315270"/>
            <a:ext cx="1742831" cy="461665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U(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可簽約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弘達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增購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2,392K</a:t>
            </a:r>
          </a:p>
        </p:txBody>
      </p:sp>
      <p:sp>
        <p:nvSpPr>
          <p:cNvPr id="17" name="文字方塊 1"/>
          <p:cNvSpPr txBox="1"/>
          <p:nvPr/>
        </p:nvSpPr>
        <p:spPr>
          <a:xfrm>
            <a:off x="5445414" y="6299641"/>
            <a:ext cx="1668812" cy="3662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企業目標</a:t>
            </a:r>
            <a:r>
              <a: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53,985K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</a:p>
        </p:txBody>
      </p:sp>
      <p:sp>
        <p:nvSpPr>
          <p:cNvPr id="18" name="文字方塊 1"/>
          <p:cNvSpPr txBox="1"/>
          <p:nvPr/>
        </p:nvSpPr>
        <p:spPr>
          <a:xfrm>
            <a:off x="8812077" y="6287584"/>
            <a:ext cx="1742831" cy="37828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企業目標</a:t>
            </a:r>
            <a:r>
              <a: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131,423</a:t>
            </a: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9696" y="3746274"/>
            <a:ext cx="778382" cy="461665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defRPr sz="14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12%</a:t>
            </a:r>
          </a:p>
          <a:p>
            <a:pPr algn="ctr">
              <a:defRPr sz="14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9,184K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A6A545A-F9C5-4BA4-8CE0-B93CD0A45BB0}"/>
              </a:ext>
            </a:extLst>
          </p:cNvPr>
          <p:cNvSpPr/>
          <p:nvPr/>
        </p:nvSpPr>
        <p:spPr>
          <a:xfrm>
            <a:off x="4331695" y="1666528"/>
            <a:ext cx="2227437" cy="1569660"/>
          </a:xfrm>
          <a:prstGeom prst="rect">
            <a:avLst/>
          </a:prstGeom>
          <a:noFill/>
          <a:ln w="57150">
            <a:solidFill>
              <a:srgbClr val="F4B183"/>
            </a:solidFill>
          </a:ln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r>
              <a:rPr lang="en-US" altLang="zh-TW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努力中</a:t>
            </a:r>
            <a:r>
              <a:rPr lang="en-US" altLang="zh-TW" sz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所羅門</a:t>
            </a:r>
            <a:r>
              <a:rPr lang="en-US" altLang="zh-TW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BP+IP</a:t>
            </a:r>
            <a:r>
              <a:rPr lang="zh-TW" altLang="en-US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en-US" altLang="zh-TW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18,000K</a:t>
            </a:r>
          </a:p>
          <a:p>
            <a:pPr>
              <a:defRPr/>
            </a:pP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泰沂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產創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2,000K</a:t>
            </a:r>
          </a:p>
          <a:p>
            <a:pPr>
              <a:defRPr/>
            </a:pPr>
            <a:r>
              <a:rPr lang="zh-TW" altLang="en-US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行動貝果</a:t>
            </a:r>
            <a:r>
              <a:rPr lang="en-US" altLang="zh-TW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(A+)BP+IP  14,000K</a:t>
            </a:r>
          </a:p>
          <a:p>
            <a:pPr>
              <a:defRPr/>
            </a:pPr>
            <a:r>
              <a:rPr lang="zh-TW" altLang="en-US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晶豪科</a:t>
            </a:r>
            <a:r>
              <a:rPr lang="en-US" altLang="zh-TW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BP+IP  </a:t>
            </a:r>
            <a:r>
              <a:rPr lang="zh-TW" altLang="en-US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</a:t>
            </a:r>
            <a:r>
              <a:rPr lang="en-US" altLang="zh-TW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5,000K</a:t>
            </a:r>
          </a:p>
          <a:p>
            <a:pPr>
              <a:defRPr/>
            </a:pP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禾馨醫療                       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3,000K</a:t>
            </a:r>
          </a:p>
          <a:p>
            <a:pPr>
              <a:defRPr/>
            </a:pPr>
            <a:r>
              <a:rPr lang="zh-TW" altLang="en-US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兔將</a:t>
            </a:r>
            <a:r>
              <a:rPr lang="en-US" altLang="zh-TW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BP+IP  </a:t>
            </a:r>
            <a:r>
              <a:rPr lang="zh-TW" altLang="en-US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en-US" altLang="zh-TW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6,000K</a:t>
            </a:r>
          </a:p>
          <a:p>
            <a:pPr>
              <a:defRPr/>
            </a:pPr>
            <a:r>
              <a:rPr lang="zh-TW" altLang="en-US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為升電裝</a:t>
            </a:r>
            <a:r>
              <a:rPr lang="en-US" altLang="zh-TW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  <a:r>
              <a:rPr lang="en-US" altLang="zh-TW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2,000K</a:t>
            </a:r>
          </a:p>
        </p:txBody>
      </p:sp>
      <p:sp>
        <p:nvSpPr>
          <p:cNvPr id="19" name="矩形 18"/>
          <p:cNvSpPr/>
          <p:nvPr/>
        </p:nvSpPr>
        <p:spPr>
          <a:xfrm>
            <a:off x="4439793" y="5071824"/>
            <a:ext cx="1584175" cy="1200329"/>
          </a:xfrm>
          <a:prstGeom prst="rect">
            <a:avLst/>
          </a:prstGeom>
          <a:ln w="57150">
            <a:solidFill>
              <a:srgbClr val="5D9EDB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S(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簽約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大可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BP+IP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1,143K</a:t>
            </a:r>
          </a:p>
          <a:p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捷徑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476K</a:t>
            </a:r>
          </a:p>
          <a:p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智沃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1,423K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美律 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4,067K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寬緯    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160K</a:t>
            </a:r>
          </a:p>
        </p:txBody>
      </p:sp>
      <p:sp>
        <p:nvSpPr>
          <p:cNvPr id="28" name="矩形 27"/>
          <p:cNvSpPr/>
          <p:nvPr/>
        </p:nvSpPr>
        <p:spPr>
          <a:xfrm>
            <a:off x="7798642" y="4887158"/>
            <a:ext cx="1742831" cy="1200329"/>
          </a:xfrm>
          <a:prstGeom prst="rect">
            <a:avLst/>
          </a:prstGeom>
          <a:ln w="57150">
            <a:solidFill>
              <a:srgbClr val="5D9EDB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U(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簽約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今口香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BP+IP 10,152K</a:t>
            </a:r>
          </a:p>
          <a:p>
            <a:pPr>
              <a:defRPr/>
            </a:pP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橘寶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762K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大昌華嘉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445K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捷盛        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小額        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828K</a:t>
            </a:r>
          </a:p>
        </p:txBody>
      </p:sp>
      <p:sp>
        <p:nvSpPr>
          <p:cNvPr id="21" name="矩形 20"/>
          <p:cNvSpPr/>
          <p:nvPr/>
        </p:nvSpPr>
        <p:spPr>
          <a:xfrm>
            <a:off x="7798642" y="1198600"/>
            <a:ext cx="1561970" cy="1384995"/>
          </a:xfrm>
          <a:prstGeom prst="rect">
            <a:avLst/>
          </a:prstGeom>
          <a:noFill/>
          <a:ln w="57150">
            <a:solidFill>
              <a:srgbClr val="F4B183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努力中</a:t>
            </a:r>
            <a:r>
              <a:rPr lang="en-US" altLang="zh-TW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世茂農業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60,000K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萊爾富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20,000K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精奕興業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10,280K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響賓 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2,800K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加減數位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2,000K</a:t>
            </a:r>
          </a:p>
          <a:p>
            <a:pPr>
              <a:defRPr/>
            </a:pP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漢錸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 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1,000K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E42DED0-5FC0-4D75-95B9-BA6A651C73DA}"/>
              </a:ext>
            </a:extLst>
          </p:cNvPr>
          <p:cNvSpPr/>
          <p:nvPr/>
        </p:nvSpPr>
        <p:spPr>
          <a:xfrm>
            <a:off x="1293887" y="5426692"/>
            <a:ext cx="1476745" cy="461665"/>
          </a:xfrm>
          <a:prstGeom prst="rect">
            <a:avLst/>
          </a:prstGeom>
          <a:ln w="57150">
            <a:solidFill>
              <a:srgbClr val="5D9EDB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H(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已簽約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春耕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小額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286K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3988F8F-CF76-44CF-A996-50E59FD2F1BF}"/>
              </a:ext>
            </a:extLst>
          </p:cNvPr>
          <p:cNvSpPr/>
          <p:nvPr/>
        </p:nvSpPr>
        <p:spPr>
          <a:xfrm>
            <a:off x="1271464" y="1844824"/>
            <a:ext cx="1476557" cy="1015663"/>
          </a:xfrm>
          <a:prstGeom prst="rect">
            <a:avLst/>
          </a:prstGeom>
          <a:noFill/>
          <a:ln w="57150">
            <a:solidFill>
              <a:srgbClr val="F4B183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努力中</a:t>
            </a:r>
            <a:r>
              <a:rPr lang="en-US" altLang="zh-TW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200" strike="sngStrik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精誠          </a:t>
            </a:r>
            <a:r>
              <a:rPr lang="en-US" altLang="zh-TW" sz="1200" strike="sngStrik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33,333K</a:t>
            </a:r>
          </a:p>
          <a:p>
            <a:pPr>
              <a:defRPr/>
            </a:pP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盈亮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BP+IP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炎傳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2,400K</a:t>
            </a:r>
          </a:p>
          <a:p>
            <a:pPr>
              <a:defRPr/>
            </a:pP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玩偶的家    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3,200K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639F80D-D522-4E76-957D-B3ABB97B1849}"/>
              </a:ext>
            </a:extLst>
          </p:cNvPr>
          <p:cNvSpPr/>
          <p:nvPr/>
        </p:nvSpPr>
        <p:spPr>
          <a:xfrm>
            <a:off x="1306155" y="2996952"/>
            <a:ext cx="1474297" cy="175432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推廣中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資策會         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1,333K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振業             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1,619K</a:t>
            </a:r>
          </a:p>
          <a:p>
            <a:pPr>
              <a:defRPr/>
            </a:pP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十兆             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1,000K</a:t>
            </a:r>
          </a:p>
          <a:p>
            <a:pPr>
              <a:defRPr/>
            </a:pP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星悅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BP+IP 1,117K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欣辰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1,600K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旳蔓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全日罩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760K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570K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30DAA2C-1EE7-4749-BCF5-73BB65654CD8}"/>
              </a:ext>
            </a:extLst>
          </p:cNvPr>
          <p:cNvSpPr/>
          <p:nvPr/>
        </p:nvSpPr>
        <p:spPr>
          <a:xfrm>
            <a:off x="1292049" y="4855768"/>
            <a:ext cx="1491858" cy="461665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H(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可簽約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泰陞   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285K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8812077" y="699654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FY114 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276,563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141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9E1339BA-9C99-4F3C-B58A-F5FB44C39B5A}"/>
              </a:ext>
            </a:extLst>
          </p:cNvPr>
          <p:cNvSpPr txBox="1"/>
          <p:nvPr/>
        </p:nvSpPr>
        <p:spPr>
          <a:xfrm>
            <a:off x="749404" y="409126"/>
            <a:ext cx="10693192" cy="63832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組：</a:t>
            </a:r>
            <a:endParaRPr lang="en-US" altLang="zh-TW" b="1" u="sng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8038" lvl="1" indent="-35083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9,661K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，已達成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K(0%)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，成案率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&gt;60%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案件：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900K(9%)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，努力中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1,200K(12%)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，達成能見度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2,100K(22%)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缺口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:7,561K(78%)</a:t>
            </a:r>
          </a:p>
          <a:p>
            <a:pPr marL="1265238" lvl="2" indent="-35083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成案率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&gt;60%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星悅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IP(900K/</a:t>
            </a:r>
            <a:r>
              <a:rPr lang="en-US" altLang="zh-TW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；努力中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盈亮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IP(1,000K/</a:t>
            </a:r>
            <a:r>
              <a:rPr lang="en-US" altLang="zh-TW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，欣辰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IP(200K/</a:t>
            </a:r>
            <a:r>
              <a:rPr lang="en-US" altLang="zh-TW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8038" lvl="1" indent="-35083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:9,270K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已達成</a:t>
            </a:r>
            <a:r>
              <a:rPr lang="en-US" altLang="zh-TW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:3,685K(40%)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，成案率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&gt;60%:6,000K(65%)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，努力中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:16,000K(173%)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總達成能見度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:25,685K(277%)</a:t>
            </a:r>
          </a:p>
          <a:p>
            <a:pPr marL="1265238" lvl="2" indent="-35083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已達成：泰沂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backlog(1,500K)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、捷徑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(476K)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、智沃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(1,423K)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、大可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(286K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265238" lvl="2" indent="-35083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成案率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&gt;60%: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中光電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IP(6,000K/</a:t>
            </a:r>
            <a:r>
              <a:rPr lang="en-US" altLang="zh-TW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；努力中：為升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(2,000K/</a:t>
            </a:r>
            <a:r>
              <a:rPr lang="en-US" altLang="zh-TW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、行動貝果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(6,000K/8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、所羅門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(3,000K/8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、晶豪科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(2,000K/9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、兔將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(3,000K/9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10000" lvl="1" indent="-3528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科專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:8,895K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已達成</a:t>
            </a:r>
            <a:r>
              <a:rPr lang="en-US" altLang="zh-TW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:1,262K(14%)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，成案率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&gt;60%: 1,000K(11%)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，努力中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1,000K(11%)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總達成能見度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:3,262K(37%)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缺口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:5,633K(63%)</a:t>
            </a:r>
          </a:p>
          <a:p>
            <a:pPr marL="1265238" lvl="2" indent="-35083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已達成：今口香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(500K)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、橘寶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(762K)</a:t>
            </a:r>
          </a:p>
          <a:p>
            <a:pPr marL="1265238" lvl="2" indent="-35083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成案率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&gt;60%: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加減數位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IP(1,000K/7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；努力中：漢錸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(1,000K/8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810000" lvl="1" indent="-3528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商業署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:3,000K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已達成</a:t>
            </a:r>
            <a:r>
              <a:rPr lang="en-US" altLang="zh-TW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:1,200K(40%)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，成案率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&gt;60%: 1,500K(50%)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，努力中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-- K(0%)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總達成能見度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:2,700K(90%)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缺口</a:t>
            </a:r>
            <a:r>
              <a:rPr lang="en-US" altLang="zh-TW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:300K(10%)</a:t>
            </a:r>
          </a:p>
          <a:p>
            <a:pPr marL="1265238" lvl="2" indent="-35083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已達成：米特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backlog(1,000K)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、潘洛斯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backlog(200K)</a:t>
            </a:r>
          </a:p>
          <a:p>
            <a:pPr marL="1265238" lvl="2" indent="-35083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成案率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&gt;60%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植數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(1,000K/</a:t>
            </a:r>
            <a:r>
              <a:rPr lang="en-US" altLang="zh-TW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、中基興業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(500K/</a:t>
            </a:r>
            <a:r>
              <a:rPr lang="en-US" altLang="zh-TW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22" name="標題 1">
            <a:extLst>
              <a:ext uri="{FF2B5EF4-FFF2-40B4-BE49-F238E27FC236}">
                <a16:creationId xmlns:a16="http://schemas.microsoft.com/office/drawing/2014/main" id="{06EAC8A8-BBF8-4E02-AB12-CDDD38A3774B}"/>
              </a:ext>
            </a:extLst>
          </p:cNvPr>
          <p:cNvSpPr txBox="1">
            <a:spLocks/>
          </p:cNvSpPr>
          <p:nvPr/>
        </p:nvSpPr>
        <p:spPr>
          <a:xfrm>
            <a:off x="0" y="49086"/>
            <a:ext cx="12192000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標楷體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32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各組衍生</a:t>
            </a:r>
            <a:r>
              <a:rPr lang="en-US" altLang="zh-TW" sz="32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32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r>
              <a:rPr lang="en-US" altLang="zh-TW" sz="32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預估</a:t>
            </a:r>
            <a:r>
              <a:rPr lang="en-US" altLang="zh-TW" sz="32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2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月達成</a:t>
            </a:r>
            <a:r>
              <a:rPr lang="en-US" altLang="zh-TW" sz="32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17,747K/30,826K(58%))</a:t>
            </a:r>
            <a:endParaRPr lang="zh-TW" altLang="en-US" sz="3200" dirty="0">
              <a:solidFill>
                <a:srgbClr val="3333C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36627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1">
            <a:extLst>
              <a:ext uri="{FF2B5EF4-FFF2-40B4-BE49-F238E27FC236}">
                <a16:creationId xmlns:a16="http://schemas.microsoft.com/office/drawing/2014/main" id="{06EAC8A8-BBF8-4E02-AB12-CDDD38A3774B}"/>
              </a:ext>
            </a:extLst>
          </p:cNvPr>
          <p:cNvSpPr txBox="1">
            <a:spLocks/>
          </p:cNvSpPr>
          <p:nvPr/>
        </p:nvSpPr>
        <p:spPr>
          <a:xfrm>
            <a:off x="4351775" y="-27384"/>
            <a:ext cx="3488450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標楷體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32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各組重點推廣事項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E1339BA-9C99-4F3C-B58A-F5FB44C39B5A}"/>
              </a:ext>
            </a:extLst>
          </p:cNvPr>
          <p:cNvSpPr txBox="1"/>
          <p:nvPr/>
        </p:nvSpPr>
        <p:spPr>
          <a:xfrm>
            <a:off x="749404" y="404664"/>
            <a:ext cx="10693192" cy="622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組：</a:t>
            </a:r>
            <a:endParaRPr lang="en-US" altLang="zh-TW" b="1" u="sng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8038" lvl="1" indent="-350838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:74,340K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，成案率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&gt;60%:7,832K(11%)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，努力中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:6,000K(8%)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總達成能見度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:13,832K(19%)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缺口</a:t>
            </a:r>
            <a:r>
              <a:rPr lang="en-US" altLang="zh-TW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:51,748K(70%)</a:t>
            </a:r>
          </a:p>
          <a:p>
            <a:pPr marL="808038" lvl="1" indent="-350838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業科案進度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65238" lvl="2" indent="-350838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已送審：欣辰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高齡補助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)1,200K(3/3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、十兆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(CITD)1,000K(3/31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送件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、高齡輔導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1,330K(3/21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265238" lvl="2" indent="-350838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月提案送件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：盈亮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布局海外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)2,000K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、玩偶的家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布局海外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)3,200K</a:t>
            </a:r>
          </a:p>
          <a:p>
            <a:pPr marL="1265238" lvl="2" indent="-350838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TW" altLang="en-US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加強規劃布局：「美國關稅研發轉型補助」與「健康台灣深耕計畫」</a:t>
            </a:r>
            <a:endParaRPr lang="en-US" altLang="zh-TW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組：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8038" lvl="1" indent="-350838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:53,985K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，成案率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&gt;60%:29,752K(55%)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，努力中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:50,000K(93%)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總達成能見度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:87,021K(161%)</a:t>
            </a:r>
          </a:p>
          <a:p>
            <a:pPr marL="808038" lvl="1" indent="-350838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業科案進度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65238" lvl="2" indent="-350838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已送審：中光電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(A+)26,000K(4/28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簡報審查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、奧圖碼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2,800K(5/13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簡報審查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265238" lvl="2" indent="-350838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月提案送件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：行動貝果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(A+)14,000K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、泰沂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產創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)2,000K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、荷魯視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產創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)952K</a:t>
            </a:r>
          </a:p>
          <a:p>
            <a:pPr marL="1265238" lvl="2" indent="-350838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月提案送件：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晶豪科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(A+)5,000K(5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月提案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、兔將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(A+)6,000K(6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月提案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808038" lvl="1" indent="-350838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請加速並掌握業科提案時程</a:t>
            </a:r>
            <a:endParaRPr lang="en-US" altLang="zh-TW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10000" lvl="1" indent="-3528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:131,423K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，成案率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&gt;60%:31,792K(24%)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，努力中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:96,080K(73%)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總達成能見度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:140,259K(107%)</a:t>
            </a:r>
          </a:p>
          <a:p>
            <a:pPr marL="810000" lvl="1" indent="-3528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請加速已規劃之</a:t>
            </a:r>
            <a:r>
              <a:rPr lang="en-US" altLang="zh-TW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案源簽約認列</a:t>
            </a:r>
            <a:endParaRPr lang="en-US" altLang="zh-TW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448884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1">
            <a:extLst>
              <a:ext uri="{FF2B5EF4-FFF2-40B4-BE49-F238E27FC236}">
                <a16:creationId xmlns:a16="http://schemas.microsoft.com/office/drawing/2014/main" id="{06EAC8A8-BBF8-4E02-AB12-CDDD38A3774B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12192000" cy="54319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標楷體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8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因應美國關稅 我國出口出口供應鏈支持方案</a:t>
            </a:r>
            <a:r>
              <a:rPr lang="en-US" altLang="zh-TW" sz="28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研發轉型</a:t>
            </a:r>
          </a:p>
        </p:txBody>
      </p:sp>
      <p:pic>
        <p:nvPicPr>
          <p:cNvPr id="7" name="Picture 2" descr="協助產業提升競爭力布局海外市場計畫-圖卡">
            <a:extLst>
              <a:ext uri="{FF2B5EF4-FFF2-40B4-BE49-F238E27FC236}">
                <a16:creationId xmlns:a16="http://schemas.microsoft.com/office/drawing/2014/main" id="{2A417E2A-9F64-4D8A-B61D-3C77FEBBA7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81" y="692696"/>
            <a:ext cx="9178837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DB2EC61-2A3D-46E4-8EC7-389714B3CB95}"/>
              </a:ext>
            </a:extLst>
          </p:cNvPr>
          <p:cNvSpPr/>
          <p:nvPr/>
        </p:nvSpPr>
        <p:spPr bwMode="gray">
          <a:xfrm>
            <a:off x="4007768" y="2420888"/>
            <a:ext cx="2736304" cy="432048"/>
          </a:xfrm>
          <a:prstGeom prst="rect">
            <a:avLst/>
          </a:prstGeom>
          <a:noFill/>
          <a:ln>
            <a:solidFill>
              <a:srgbClr val="C0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 anchor="ctr">
            <a:flatTx/>
          </a:bodyPr>
          <a:lstStyle/>
          <a:p>
            <a:pPr algn="ctr"/>
            <a:endParaRPr lang="zh-TW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53BABC3-BC4D-47A2-B959-5A41B9C57A8C}"/>
              </a:ext>
            </a:extLst>
          </p:cNvPr>
          <p:cNvSpPr txBox="1"/>
          <p:nvPr/>
        </p:nvSpPr>
        <p:spPr>
          <a:xfrm>
            <a:off x="1525403" y="598063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組規劃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組規劃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組規劃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(04/10)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091413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742378-DF12-4FB7-A401-D15C7B7BB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kern="12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因應美國關稅 我國出口出口供應鏈支持方案</a:t>
            </a:r>
            <a:r>
              <a:rPr lang="en-US" altLang="zh-TW" sz="2800" kern="12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kern="12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爭取海外訂單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257F6DF-ACAC-461D-B7C2-1EBAC9CC57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F7E655-DAE8-4669-B92D-FD48184271D6}" type="slidenum">
              <a:rPr lang="zh-TW" altLang="en-U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7" name="Picture 2" descr="開拓海外市場-圖卡v2">
            <a:extLst>
              <a:ext uri="{FF2B5EF4-FFF2-40B4-BE49-F238E27FC236}">
                <a16:creationId xmlns:a16="http://schemas.microsoft.com/office/drawing/2014/main" id="{89E6F02D-88B6-43AB-AFF2-2115EFC9E8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908720"/>
            <a:ext cx="902084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634AA18-51E6-43BD-89BB-4A631A6A7B0A}"/>
              </a:ext>
            </a:extLst>
          </p:cNvPr>
          <p:cNvSpPr/>
          <p:nvPr/>
        </p:nvSpPr>
        <p:spPr bwMode="gray">
          <a:xfrm>
            <a:off x="4007768" y="2348880"/>
            <a:ext cx="6644578" cy="792088"/>
          </a:xfrm>
          <a:prstGeom prst="rect">
            <a:avLst/>
          </a:prstGeom>
          <a:noFill/>
          <a:ln>
            <a:solidFill>
              <a:srgbClr val="C0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 anchor="ctr">
            <a:flatTx/>
          </a:bodyPr>
          <a:lstStyle/>
          <a:p>
            <a:pPr algn="ctr"/>
            <a:endParaRPr lang="zh-TW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CF73065-61D1-4FAD-88D9-90B9D6D5FB57}"/>
              </a:ext>
            </a:extLst>
          </p:cNvPr>
          <p:cNvSpPr/>
          <p:nvPr/>
        </p:nvSpPr>
        <p:spPr bwMode="gray">
          <a:xfrm>
            <a:off x="4028044" y="3284345"/>
            <a:ext cx="4084180" cy="288671"/>
          </a:xfrm>
          <a:prstGeom prst="rect">
            <a:avLst/>
          </a:prstGeom>
          <a:noFill/>
          <a:ln>
            <a:solidFill>
              <a:srgbClr val="FFFF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 anchor="ctr">
            <a:flatTx/>
          </a:bodyPr>
          <a:lstStyle/>
          <a:p>
            <a:pPr algn="ctr"/>
            <a:endParaRPr lang="zh-TW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7B714C0-34B4-44EB-9B60-0D5D8186C6F4}"/>
              </a:ext>
            </a:extLst>
          </p:cNvPr>
          <p:cNvSpPr txBox="1"/>
          <p:nvPr/>
        </p:nvSpPr>
        <p:spPr>
          <a:xfrm>
            <a:off x="1631504" y="609329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組規劃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(04/10)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29046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1">
            <a:extLst>
              <a:ext uri="{FF2B5EF4-FFF2-40B4-BE49-F238E27FC236}">
                <a16:creationId xmlns:a16="http://schemas.microsoft.com/office/drawing/2014/main" id="{06EAC8A8-BBF8-4E02-AB12-CDDD38A3774B}"/>
              </a:ext>
            </a:extLst>
          </p:cNvPr>
          <p:cNvSpPr txBox="1">
            <a:spLocks/>
          </p:cNvSpPr>
          <p:nvPr/>
        </p:nvSpPr>
        <p:spPr>
          <a:xfrm>
            <a:off x="947428" y="3068960"/>
            <a:ext cx="10297144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標楷體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54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</a:p>
        </p:txBody>
      </p:sp>
    </p:spTree>
    <p:extLst>
      <p:ext uri="{BB962C8B-B14F-4D97-AF65-F5344CB8AC3E}">
        <p14:creationId xmlns:p14="http://schemas.microsoft.com/office/powerpoint/2010/main" val="182574731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8_預設簡報設計">
      <a:majorFont>
        <a:latin typeface="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headEnd/>
          <a:tailEnd/>
        </a:ln>
      </a:spPr>
      <a:bodyPr wrap="none" anchor="ctr">
        <a:flatTx/>
      </a:bodyPr>
      <a:lstStyle>
        <a:defPPr>
          <a:defRPr>
            <a:solidFill>
              <a:srgbClr val="FFFFFF"/>
            </a:solidFill>
            <a:ea typeface="宋体" pitchFamily="2" charset="-122"/>
          </a:defRPr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佈景主題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8_預設簡報設計">
      <a:majorFont>
        <a:latin typeface="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headEnd/>
          <a:tailEnd/>
        </a:ln>
      </a:spPr>
      <a:bodyPr wrap="none" anchor="ctr">
        <a:flatTx/>
      </a:bodyPr>
      <a:lstStyle>
        <a:defPPr>
          <a:defRPr>
            <a:solidFill>
              <a:srgbClr val="FFFFFF"/>
            </a:solidFill>
            <a:ea typeface="宋体" pitchFamily="2" charset="-122"/>
          </a:defRPr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98細部審查-971226-簡報版</Template>
  <TotalTime>65757</TotalTime>
  <Words>2706</Words>
  <Application>Microsoft Office PowerPoint</Application>
  <PresentationFormat>寬螢幕</PresentationFormat>
  <Paragraphs>447</Paragraphs>
  <Slides>16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微軟正黑體</vt:lpstr>
      <vt:lpstr>PMingLiU</vt:lpstr>
      <vt:lpstr>Arial</vt:lpstr>
      <vt:lpstr>Bookman Old Style</vt:lpstr>
      <vt:lpstr>Calibri</vt:lpstr>
      <vt:lpstr>Times New Roman</vt:lpstr>
      <vt:lpstr>Wingdings</vt:lpstr>
      <vt:lpstr>佈景主題1</vt:lpstr>
      <vt:lpstr>1_佈景主題1</vt:lpstr>
      <vt:lpstr>PowerPoint 簡報</vt:lpstr>
      <vt:lpstr>PowerPoint 簡報</vt:lpstr>
      <vt:lpstr>FY114中心企業收入簽約統計</vt:lpstr>
      <vt:lpstr>各組之企業簽約數統計</vt:lpstr>
      <vt:lpstr>PowerPoint 簡報</vt:lpstr>
      <vt:lpstr>PowerPoint 簡報</vt:lpstr>
      <vt:lpstr>PowerPoint 簡報</vt:lpstr>
      <vt:lpstr>因應美國關稅 我國出口出口供應鏈支持方案-爭取海外訂單</vt:lpstr>
      <vt:lpstr>PowerPoint 簡報</vt:lpstr>
      <vt:lpstr>PowerPoint 簡報</vt:lpstr>
      <vt:lpstr>PowerPoint 簡報</vt:lpstr>
      <vt:lpstr>114年輔導資源手冊</vt:lpstr>
      <vt:lpstr>健康台灣深耕計畫(114-118年)</vt:lpstr>
      <vt:lpstr>4大範疇18項目標-1</vt:lpstr>
      <vt:lpstr>4大範疇18項目標-2</vt:lpstr>
      <vt:lpstr>補助原則</vt:lpstr>
    </vt:vector>
  </TitlesOfParts>
  <Company>ITRI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Achieve the ITRI 2012  Internationalization Goals - Concrete Action Proposals</dc:title>
  <dc:creator>謝文雄</dc:creator>
  <cp:lastModifiedBy>曾耀泰</cp:lastModifiedBy>
  <cp:revision>5074</cp:revision>
  <cp:lastPrinted>2025-03-05T09:57:39Z</cp:lastPrinted>
  <dcterms:created xsi:type="dcterms:W3CDTF">2006-06-27T09:16:39Z</dcterms:created>
  <dcterms:modified xsi:type="dcterms:W3CDTF">2025-04-10T04:55:04Z</dcterms:modified>
</cp:coreProperties>
</file>