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64" r:id="rId4"/>
    <p:sldId id="258" r:id="rId5"/>
    <p:sldId id="259" r:id="rId6"/>
    <p:sldId id="260" r:id="rId7"/>
    <p:sldId id="261" r:id="rId8"/>
    <p:sldId id="276" r:id="rId9"/>
    <p:sldId id="277" r:id="rId10"/>
    <p:sldId id="265" r:id="rId11"/>
    <p:sldId id="278" r:id="rId12"/>
    <p:sldId id="268" r:id="rId13"/>
    <p:sldId id="279" r:id="rId14"/>
    <p:sldId id="269" r:id="rId15"/>
    <p:sldId id="273"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72"/>
  </p:normalViewPr>
  <p:slideViewPr>
    <p:cSldViewPr snapToGrid="0">
      <p:cViewPr varScale="1">
        <p:scale>
          <a:sx n="69" d="100"/>
          <a:sy n="69" d="100"/>
        </p:scale>
        <p:origin x="46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extLst>
      <p:ext uri="{BB962C8B-B14F-4D97-AF65-F5344CB8AC3E}">
        <p14:creationId xmlns:p14="http://schemas.microsoft.com/office/powerpoint/2010/main" val="3295540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9"/>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3"/>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78" y="0"/>
            <a:ext cx="2117738" cy="6858000"/>
            <a:chOff x="0" y="0"/>
            <a:chExt cx="2117737" cy="6858000"/>
          </a:xfrm>
        </p:grpSpPr>
        <p:pic>
          <p:nvPicPr>
            <p:cNvPr id="179"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3" cy="310334"/>
          </a:xfrm>
          <a:prstGeom prst="rect">
            <a:avLst/>
          </a:prstGeom>
          <a:ln w="12700">
            <a:miter lim="400000"/>
          </a:ln>
        </p:spPr>
      </p:pic>
      <p:sp>
        <p:nvSpPr>
          <p:cNvPr id="18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19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0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9"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25"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4"/>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4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5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3"/>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74"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9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07"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2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36"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6" y="1435103"/>
            <a:ext cx="4011097" cy="4691063"/>
          </a:xfrm>
          <a:prstGeom prst="rect">
            <a:avLst/>
          </a:prstGeom>
        </p:spPr>
        <p:txBody>
          <a:bodyPr/>
          <a:lstStyle/>
          <a:p>
            <a:endParaRPr/>
          </a:p>
        </p:txBody>
      </p:sp>
      <p:sp>
        <p:nvSpPr>
          <p:cNvPr id="34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53"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7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70"/>
          </a:xfrm>
          <a:prstGeom prst="rect">
            <a:avLst/>
          </a:prstGeom>
          <a:ln w="12700">
            <a:miter lim="400000"/>
          </a:ln>
        </p:spPr>
      </p:pic>
      <p:sp>
        <p:nvSpPr>
          <p:cNvPr id="385"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8"/>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92"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78" y="0"/>
            <a:ext cx="2117738" cy="6858000"/>
            <a:chOff x="0" y="0"/>
            <a:chExt cx="2117737" cy="6858000"/>
          </a:xfrm>
        </p:grpSpPr>
        <p:pic>
          <p:nvPicPr>
            <p:cNvPr id="404"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1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8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9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1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3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4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6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78"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9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1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26"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4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2"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5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78" y="0"/>
            <a:ext cx="2117738" cy="6858000"/>
            <a:chOff x="0" y="0"/>
            <a:chExt cx="2117737" cy="6858000"/>
          </a:xfrm>
        </p:grpSpPr>
        <p:pic>
          <p:nvPicPr>
            <p:cNvPr id="676"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8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0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2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3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5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7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8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04"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1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8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3"/>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39" name="大標題文字"/>
          <p:cNvSpPr txBox="1">
            <a:spLocks noGrp="1"/>
          </p:cNvSpPr>
          <p:nvPr>
            <p:ph type="title"/>
          </p:nvPr>
        </p:nvSpPr>
        <p:spPr>
          <a:xfrm>
            <a:off x="914400" y="2130591"/>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9"/>
          </a:xfrm>
          <a:prstGeom prst="rect">
            <a:avLst/>
          </a:prstGeom>
        </p:spPr>
        <p:txBody>
          <a:bodyPr lIns="0" tIns="0" rIns="0" bIns="0" anchor="ctr"/>
          <a:lstStyle/>
          <a:p>
            <a:pPr marL="147447" indent="-147447" defTabSz="393192">
              <a:spcBef>
                <a:spcPts val="300"/>
              </a:spcBef>
              <a:defRPr sz="1376"/>
            </a:pPr>
            <a:endParaRPr/>
          </a:p>
        </p:txBody>
      </p:sp>
      <p:sp>
        <p:nvSpPr>
          <p:cNvPr id="97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87" name="大標題文字"/>
          <p:cNvSpPr txBox="1">
            <a:spLocks noGrp="1"/>
          </p:cNvSpPr>
          <p:nvPr>
            <p:ph type="title"/>
          </p:nvPr>
        </p:nvSpPr>
        <p:spPr>
          <a:xfrm>
            <a:off x="914400" y="2130567"/>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70"/>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20"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3"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rPr dirty="0" err="1"/>
              <a:t>S</a:t>
            </a:r>
            <a:r>
              <a:rPr u="none" dirty="0" err="1"/>
              <a:t>組核心業務報告</a:t>
            </a:r>
            <a:br>
              <a:rPr u="none" dirty="0"/>
            </a:br>
            <a:r>
              <a:rPr sz="3200" u="none" dirty="0"/>
              <a:t>(11</a:t>
            </a:r>
            <a:r>
              <a:rPr lang="en-US" sz="3200" u="none" dirty="0"/>
              <a:t>4</a:t>
            </a:r>
            <a:r>
              <a:rPr sz="3200" u="none" dirty="0"/>
              <a:t>年</a:t>
            </a:r>
            <a:r>
              <a:rPr lang="en-US" sz="3200" dirty="0"/>
              <a:t>4</a:t>
            </a:r>
            <a:r>
              <a:rPr sz="3200" u="none" dirty="0"/>
              <a:t>月份)</a:t>
            </a:r>
          </a:p>
        </p:txBody>
      </p:sp>
      <p:sp>
        <p:nvSpPr>
          <p:cNvPr id="1036" name="文字方塊 11"/>
          <p:cNvSpPr txBox="1"/>
          <p:nvPr/>
        </p:nvSpPr>
        <p:spPr>
          <a:xfrm>
            <a:off x="5091562" y="4669371"/>
            <a:ext cx="2246765" cy="907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a:t>
            </a:r>
            <a:r>
              <a:rPr dirty="0"/>
              <a:t>：</a:t>
            </a:r>
            <a:r>
              <a:rPr lang="zh-TW" altLang="en-US" dirty="0"/>
              <a:t>林宏墩</a:t>
            </a:r>
            <a:endParaRPr dirty="0"/>
          </a:p>
          <a:p>
            <a:pPr algn="ctr">
              <a:spcBef>
                <a:spcPts val="600"/>
              </a:spcBef>
              <a:defRPr sz="2400" b="1">
                <a:latin typeface="微軟正黑體"/>
                <a:ea typeface="微軟正黑體"/>
                <a:cs typeface="微軟正黑體"/>
                <a:sym typeface="微軟正黑體"/>
              </a:defRPr>
            </a:pPr>
            <a:r>
              <a:rPr dirty="0"/>
              <a:t>11</a:t>
            </a:r>
            <a:r>
              <a:rPr lang="en-US" dirty="0"/>
              <a:t>4.04.10</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42004" y="9686"/>
            <a:ext cx="8370276" cy="775374"/>
          </a:xfrm>
          <a:prstGeom prst="rect">
            <a:avLst/>
          </a:prstGeom>
        </p:spPr>
        <p:txBody>
          <a:bodyPr>
            <a:normAutofit/>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1" name="內容版面配置區 6"/>
          <p:cNvGraphicFramePr/>
          <p:nvPr>
            <p:extLst>
              <p:ext uri="{D42A27DB-BD31-4B8C-83A1-F6EECF244321}">
                <p14:modId xmlns:p14="http://schemas.microsoft.com/office/powerpoint/2010/main" val="4268880548"/>
              </p:ext>
            </p:extLst>
          </p:nvPr>
        </p:nvGraphicFramePr>
        <p:xfrm>
          <a:off x="335942" y="1065823"/>
          <a:ext cx="11582401" cy="5475869"/>
        </p:xfrm>
        <a:graphic>
          <a:graphicData uri="http://schemas.openxmlformats.org/drawingml/2006/table">
            <a:tbl>
              <a:tblPr firstRow="1" bandRow="1">
                <a:tableStyleId>{4C3C2611-4C71-4FC5-86AE-919BDF0F9419}</a:tableStyleId>
              </a:tblPr>
              <a:tblGrid>
                <a:gridCol w="2500564">
                  <a:extLst>
                    <a:ext uri="{9D8B030D-6E8A-4147-A177-3AD203B41FA5}">
                      <a16:colId xmlns:a16="http://schemas.microsoft.com/office/drawing/2014/main" val="20000"/>
                    </a:ext>
                  </a:extLst>
                </a:gridCol>
                <a:gridCol w="1138335">
                  <a:extLst>
                    <a:ext uri="{9D8B030D-6E8A-4147-A177-3AD203B41FA5}">
                      <a16:colId xmlns:a16="http://schemas.microsoft.com/office/drawing/2014/main" val="20001"/>
                    </a:ext>
                  </a:extLst>
                </a:gridCol>
                <a:gridCol w="1160577">
                  <a:extLst>
                    <a:ext uri="{9D8B030D-6E8A-4147-A177-3AD203B41FA5}">
                      <a16:colId xmlns:a16="http://schemas.microsoft.com/office/drawing/2014/main" val="20002"/>
                    </a:ext>
                  </a:extLst>
                </a:gridCol>
                <a:gridCol w="252123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505297">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合作內容</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文化部人文司</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台灣手語語料庫</a:t>
                      </a:r>
                      <a:r>
                        <a:rPr lang="en-US" altLang="zh-TW" sz="1600" dirty="0">
                          <a:latin typeface="微軟正黑體" panose="020B0604030504040204" pitchFamily="34" charset="-120"/>
                          <a:ea typeface="微軟正黑體" panose="020B0604030504040204" pitchFamily="34" charset="-120"/>
                        </a:rPr>
                        <a:t>4/2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捷徑文化</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180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dirty="0">
                          <a:latin typeface="微軟正黑體" panose="020B0604030504040204" pitchFamily="34" charset="-120"/>
                          <a:ea typeface="微軟正黑體" panose="020B0604030504040204" pitchFamily="34" charset="-120"/>
                        </a:rPr>
                        <a:t>新型手語語料建置</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rPr>
                        <a:t>IP50</a:t>
                      </a:r>
                      <a:r>
                        <a:rPr lang="zh-TW" altLang="en-US" sz="1600" dirty="0">
                          <a:latin typeface="微軟正黑體" panose="020B0604030504040204" pitchFamily="34" charset="-120"/>
                          <a:ea typeface="微軟正黑體" panose="020B0604030504040204" pitchFamily="34" charset="-120"/>
                        </a:rPr>
                        <a:t>萬（簽約完成）／</a:t>
                      </a:r>
                      <a:r>
                        <a:rPr lang="en-US" altLang="zh-TW" sz="1600" dirty="0">
                          <a:latin typeface="微軟正黑體" panose="020B0604030504040204" pitchFamily="34" charset="-120"/>
                          <a:ea typeface="微軟正黑體" panose="020B0604030504040204" pitchFamily="34" charset="-120"/>
                        </a:rPr>
                        <a:t>130</a:t>
                      </a:r>
                      <a:r>
                        <a:rPr lang="zh-TW" altLang="en-US" sz="1600" dirty="0">
                          <a:latin typeface="微軟正黑體" panose="020B0604030504040204" pitchFamily="34" charset="-120"/>
                          <a:ea typeface="微軟正黑體" panose="020B0604030504040204" pitchFamily="34" charset="-120"/>
                        </a:rPr>
                        <a:t>萬</a:t>
                      </a:r>
                      <a:r>
                        <a:rPr lang="en-US" altLang="zh-TW" sz="1600" dirty="0">
                          <a:latin typeface="微軟正黑體" panose="020B0604030504040204" pitchFamily="34" charset="-120"/>
                          <a:ea typeface="微軟正黑體" panose="020B0604030504040204" pitchFamily="34" charset="-120"/>
                        </a:rPr>
                        <a:t>BP</a:t>
                      </a:r>
                      <a:r>
                        <a:rPr lang="zh-TW" altLang="en-US" sz="1600" dirty="0">
                          <a:latin typeface="微軟正黑體" panose="020B0604030504040204" pitchFamily="34" charset="-120"/>
                          <a:ea typeface="微軟正黑體" panose="020B0604030504040204" pitchFamily="34" charset="-120"/>
                        </a:rPr>
                        <a:t>（簽約中）</a:t>
                      </a:r>
                      <a:endParaRPr lang="en-US" altLang="zh-TW" sz="16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15083208"/>
                  </a:ext>
                </a:extLst>
              </a:tr>
              <a:tr h="1353870">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「臺北數位藝術媒合平臺</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媒合、國際交流與技術支援服務計畫」技術服務</a:t>
                      </a:r>
                      <a:r>
                        <a:rPr lang="en-US" altLang="zh-TW" sz="1600" dirty="0">
                          <a:latin typeface="微軟正黑體" panose="020B0604030504040204" pitchFamily="34" charset="-120"/>
                          <a:ea typeface="微軟正黑體" panose="020B0604030504040204" pitchFamily="34" charset="-120"/>
                        </a:rPr>
                        <a:t>3/2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大可創意</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240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sym typeface="Arial"/>
                        </a:rPr>
                        <a:t>與藝術家進駐科研單位創新實驗並輔導展覽製作及國際擴展與趨勢研究，並完成國家級科技藝術國際專輯與大型國際圓桌論壇</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上半年</a:t>
                      </a:r>
                      <a:r>
                        <a:rPr lang="en-US" altLang="zh-TW" sz="1600" dirty="0">
                          <a:latin typeface="微軟正黑體" panose="020B0604030504040204" pitchFamily="34" charset="-120"/>
                          <a:ea typeface="微軟正黑體" panose="020B0604030504040204" pitchFamily="34" charset="-120"/>
                        </a:rPr>
                        <a:t>120</a:t>
                      </a:r>
                      <a:r>
                        <a:rPr lang="zh-TW" altLang="en-US" sz="1600" dirty="0">
                          <a:latin typeface="微軟正黑體" panose="020B0604030504040204" pitchFamily="34" charset="-120"/>
                          <a:ea typeface="微軟正黑體" panose="020B0604030504040204" pitchFamily="34" charset="-120"/>
                        </a:rPr>
                        <a:t>萬，</a:t>
                      </a:r>
                      <a:r>
                        <a:rPr lang="en-US" altLang="zh-TW" sz="1600" dirty="0">
                          <a:latin typeface="微軟正黑體" panose="020B0604030504040204" pitchFamily="34" charset="-120"/>
                          <a:ea typeface="微軟正黑體" panose="020B0604030504040204" pitchFamily="34" charset="-120"/>
                        </a:rPr>
                        <a:t>30</a:t>
                      </a:r>
                      <a:r>
                        <a:rPr lang="zh-TW" altLang="en-US" sz="1600" dirty="0">
                          <a:latin typeface="微軟正黑體" panose="020B0604030504040204" pitchFamily="34" charset="-120"/>
                          <a:ea typeface="微軟正黑體" panose="020B0604030504040204" pitchFamily="34" charset="-120"/>
                        </a:rPr>
                        <a:t>萬</a:t>
                      </a:r>
                      <a:r>
                        <a:rPr lang="en-US" altLang="zh-TW" sz="1600" dirty="0">
                          <a:latin typeface="微軟正黑體" panose="020B0604030504040204" pitchFamily="34" charset="-120"/>
                          <a:ea typeface="微軟正黑體" panose="020B0604030504040204" pitchFamily="34" charset="-120"/>
                        </a:rPr>
                        <a:t>IP</a:t>
                      </a:r>
                      <a:r>
                        <a:rPr lang="zh-TW" altLang="en-US" sz="1600" dirty="0">
                          <a:latin typeface="微軟正黑體" panose="020B0604030504040204" pitchFamily="34" charset="-120"/>
                          <a:ea typeface="微軟正黑體" panose="020B0604030504040204" pitchFamily="34" charset="-120"/>
                        </a:rPr>
                        <a:t>（簽約完成）</a:t>
                      </a:r>
                      <a:r>
                        <a:rPr lang="en-US" altLang="zh-TW" sz="1600" dirty="0">
                          <a:latin typeface="微軟正黑體" panose="020B0604030504040204" pitchFamily="34" charset="-120"/>
                          <a:ea typeface="微軟正黑體" panose="020B0604030504040204" pitchFamily="34" charset="-120"/>
                        </a:rPr>
                        <a:t>90</a:t>
                      </a:r>
                      <a:r>
                        <a:rPr lang="zh-TW" altLang="en-US" sz="1600" dirty="0">
                          <a:latin typeface="微軟正黑體" panose="020B0604030504040204" pitchFamily="34" charset="-120"/>
                          <a:ea typeface="微軟正黑體" panose="020B0604030504040204" pitchFamily="34" charset="-120"/>
                        </a:rPr>
                        <a:t>萬</a:t>
                      </a:r>
                      <a:r>
                        <a:rPr lang="en-US" altLang="zh-TW" sz="1600" dirty="0">
                          <a:latin typeface="微軟正黑體" panose="020B0604030504040204" pitchFamily="34" charset="-120"/>
                          <a:ea typeface="微軟正黑體" panose="020B0604030504040204" pitchFamily="34" charset="-120"/>
                        </a:rPr>
                        <a:t>BP</a:t>
                      </a:r>
                      <a:r>
                        <a:rPr lang="zh-TW" altLang="en-US" sz="1600" dirty="0">
                          <a:latin typeface="微軟正黑體" panose="020B0604030504040204" pitchFamily="34" charset="-120"/>
                          <a:ea typeface="微軟正黑體" panose="020B0604030504040204" pitchFamily="34" charset="-120"/>
                        </a:rPr>
                        <a:t>（已簽約）</a:t>
                      </a:r>
                      <a:endParaRPr lang="en-US" altLang="zh-TW" sz="16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87551849"/>
                  </a:ext>
                </a:extLst>
              </a:tr>
              <a:tr h="751271">
                <a:tc>
                  <a:txBody>
                    <a:bodyPr/>
                    <a:lstStyle/>
                    <a:p>
                      <a:pPr algn="l" defTabSz="686004">
                        <a:defRPr sz="1800"/>
                      </a:pPr>
                      <a:r>
                        <a:rPr lang="zh-TW" altLang="en-US" sz="1600" dirty="0">
                          <a:solidFill>
                            <a:schemeClr val="tx1"/>
                          </a:solidFill>
                          <a:latin typeface="微軟正黑體" panose="020B0604030504040204" pitchFamily="34" charset="-120"/>
                          <a:ea typeface="微軟正黑體" panose="020B0604030504040204" pitchFamily="34" charset="-120"/>
                        </a:rPr>
                        <a:t>歷史博物館新媒體展</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躍界新媒體</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350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新媒體藝術展覽</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已與歷史博物館確認工作內容與標的，已在</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3/10</a:t>
                      </a: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與躍界討論分工與投標內容，預計</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4</a:t>
                      </a: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月上網公告</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83093710"/>
                  </a:ext>
                </a:extLst>
              </a:tr>
              <a:tr h="751271">
                <a:tc>
                  <a:txBody>
                    <a:bodyPr/>
                    <a:lstStyle/>
                    <a:p>
                      <a:pPr algn="l"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智慧聽力環境服務平台建構雲端服務</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美律</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420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智慧聽力環境服務</a:t>
                      </a:r>
                      <a:endParaRPr lang="en-US" altLang="zh-TW" sz="1600" b="0" dirty="0">
                        <a:latin typeface="微軟正黑體" panose="020B0604030504040204" pitchFamily="34" charset="-120"/>
                        <a:ea typeface="微軟正黑體" panose="020B0604030504040204" pitchFamily="34" charset="-120"/>
                      </a:endParaRPr>
                    </a:p>
                    <a:p>
                      <a:pPr algn="l"/>
                      <a:r>
                        <a:rPr lang="zh-TW" altLang="en-US" sz="1600" b="0" dirty="0">
                          <a:latin typeface="微軟正黑體" panose="020B0604030504040204" pitchFamily="34" charset="-120"/>
                          <a:ea typeface="微軟正黑體" panose="020B0604030504040204" pitchFamily="34" charset="-120"/>
                        </a:rPr>
                        <a:t>平台建構雲端服務</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751271">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眾智型超解析生成系統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兔將創意</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625475" indent="-93663" algn="r" defTabSz="989013" rtl="0" fontAlgn="base">
                        <a:tabLst/>
                      </a:pPr>
                      <a:r>
                        <a:rPr lang="en-US" altLang="zh-TW" sz="1600" b="0" i="0" dirty="0">
                          <a:solidFill>
                            <a:srgbClr val="000000"/>
                          </a:solidFill>
                          <a:effectLst/>
                          <a:latin typeface="微軟正黑體" panose="020B0604030504040204" pitchFamily="34" charset="-120"/>
                          <a:ea typeface="微軟正黑體" panose="020B0604030504040204" pitchFamily="34" charset="-120"/>
                        </a:rPr>
                        <a:t>600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建立影視音產製平台，眾智型超解析生成系統</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(Ensemble </a:t>
                      </a:r>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SuperRes</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，提升電影畫質達到</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16K</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以上</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擬申請</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計畫</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48706748"/>
                  </a:ext>
                </a:extLst>
              </a:tr>
            </a:tbl>
          </a:graphicData>
        </a:graphic>
      </p:graphicFrame>
      <p:sp>
        <p:nvSpPr>
          <p:cNvPr id="1082" name="文字方塊 5"/>
          <p:cNvSpPr txBox="1"/>
          <p:nvPr/>
        </p:nvSpPr>
        <p:spPr>
          <a:xfrm>
            <a:off x="3629301" y="628388"/>
            <a:ext cx="4933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5,398</a:t>
            </a:r>
            <a:r>
              <a:rPr lang="zh-TW" altLang="en-US" dirty="0"/>
              <a:t> </a:t>
            </a:r>
            <a:r>
              <a:rPr lang="en-US" altLang="zh-TW" dirty="0"/>
              <a:t>/</a:t>
            </a:r>
            <a:r>
              <a:rPr lang="zh-TW" altLang="en-US" dirty="0"/>
              <a:t> </a:t>
            </a:r>
            <a:r>
              <a:rPr dirty="0"/>
              <a:t>簽約：</a:t>
            </a:r>
            <a:r>
              <a:rPr lang="en-US" dirty="0"/>
              <a:t>540</a:t>
            </a:r>
            <a:r>
              <a:rPr lang="zh-TW" altLang="en-US" dirty="0"/>
              <a:t> </a:t>
            </a:r>
            <a:r>
              <a:rPr dirty="0"/>
              <a:t>/</a:t>
            </a:r>
            <a:r>
              <a:rPr lang="en-US" dirty="0"/>
              <a:t> </a:t>
            </a:r>
            <a:r>
              <a:rPr dirty="0" err="1"/>
              <a:t>努力與洽談</a:t>
            </a:r>
            <a:r>
              <a:rPr lang="zh-TW" altLang="en-US" dirty="0"/>
              <a:t>：</a:t>
            </a:r>
            <a:r>
              <a:rPr lang="en-US" dirty="0"/>
              <a:t>5,000</a:t>
            </a:r>
            <a:endParaRPr dirty="0"/>
          </a:p>
        </p:txBody>
      </p:sp>
      <p:sp>
        <p:nvSpPr>
          <p:cNvPr id="6" name="文字方塊 5">
            <a:extLst>
              <a:ext uri="{FF2B5EF4-FFF2-40B4-BE49-F238E27FC236}">
                <a16:creationId xmlns:a16="http://schemas.microsoft.com/office/drawing/2014/main" id="{A2D166C2-7B64-41B1-B25F-5D49E420B219}"/>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0" name="標題 1"/>
          <p:cNvSpPr txBox="1">
            <a:spLocks noGrp="1"/>
          </p:cNvSpPr>
          <p:nvPr>
            <p:ph type="title"/>
          </p:nvPr>
        </p:nvSpPr>
        <p:spPr>
          <a:xfrm>
            <a:off x="1942004" y="9686"/>
            <a:ext cx="8370276" cy="775374"/>
          </a:xfrm>
          <a:prstGeom prst="rect">
            <a:avLst/>
          </a:prstGeom>
        </p:spPr>
        <p:txBody>
          <a:bodyPr>
            <a:normAutofit/>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1" name="內容版面配置區 6"/>
          <p:cNvGraphicFramePr/>
          <p:nvPr>
            <p:extLst>
              <p:ext uri="{D42A27DB-BD31-4B8C-83A1-F6EECF244321}">
                <p14:modId xmlns:p14="http://schemas.microsoft.com/office/powerpoint/2010/main" val="649352881"/>
              </p:ext>
            </p:extLst>
          </p:nvPr>
        </p:nvGraphicFramePr>
        <p:xfrm>
          <a:off x="335942" y="1065823"/>
          <a:ext cx="11582401" cy="5012923"/>
        </p:xfrm>
        <a:graphic>
          <a:graphicData uri="http://schemas.openxmlformats.org/drawingml/2006/table">
            <a:tbl>
              <a:tblPr firstRow="1" bandRow="1">
                <a:tableStyleId>{4C3C2611-4C71-4FC5-86AE-919BDF0F9419}</a:tableStyleId>
              </a:tblPr>
              <a:tblGrid>
                <a:gridCol w="2351274">
                  <a:extLst>
                    <a:ext uri="{9D8B030D-6E8A-4147-A177-3AD203B41FA5}">
                      <a16:colId xmlns:a16="http://schemas.microsoft.com/office/drawing/2014/main" val="20000"/>
                    </a:ext>
                  </a:extLst>
                </a:gridCol>
                <a:gridCol w="1250302">
                  <a:extLst>
                    <a:ext uri="{9D8B030D-6E8A-4147-A177-3AD203B41FA5}">
                      <a16:colId xmlns:a16="http://schemas.microsoft.com/office/drawing/2014/main" val="20001"/>
                    </a:ext>
                  </a:extLst>
                </a:gridCol>
                <a:gridCol w="1197900">
                  <a:extLst>
                    <a:ext uri="{9D8B030D-6E8A-4147-A177-3AD203B41FA5}">
                      <a16:colId xmlns:a16="http://schemas.microsoft.com/office/drawing/2014/main" val="20002"/>
                    </a:ext>
                  </a:extLst>
                </a:gridCol>
                <a:gridCol w="252123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505297">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合作內容</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51271">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新北市立美術館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黑洞創造</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藏品管理平台</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5</a:t>
                      </a:r>
                      <a:r>
                        <a:rPr lang="zh-TW" altLang="en-US" sz="1600" dirty="0">
                          <a:latin typeface="微軟正黑體" panose="020B0604030504040204" pitchFamily="34" charset="-120"/>
                          <a:ea typeface="微軟正黑體" panose="020B0604030504040204" pitchFamily="34" charset="-120"/>
                          <a:cs typeface="微軟正黑體"/>
                          <a:sym typeface="微軟正黑體"/>
                        </a:rPr>
                        <a:t>月開標</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463887128"/>
                  </a:ext>
                </a:extLst>
              </a:tr>
              <a:tr h="751271">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台中市立美術館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黑洞創造</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dirty="0">
                          <a:latin typeface="微軟正黑體" panose="020B0604030504040204" pitchFamily="34" charset="-120"/>
                          <a:ea typeface="微軟正黑體" panose="020B0604030504040204" pitchFamily="34" charset="-120"/>
                        </a:rPr>
                        <a:t>藏品管理平台</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kumimoji="0" lang="en-US" altLang="zh-TW"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5</a:t>
                      </a:r>
                      <a:r>
                        <a:rPr kumimoji="0" lang="zh-TW" altLang="en-US"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月開標</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3582867"/>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台南文學館</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雙葉</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150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en-US" altLang="zh-TW" sz="1600" b="0" dirty="0">
                          <a:latin typeface="微軟正黑體" panose="020B0604030504040204" pitchFamily="34" charset="-120"/>
                          <a:ea typeface="微軟正黑體" panose="020B0604030504040204" pitchFamily="34" charset="-120"/>
                        </a:rPr>
                        <a:t>OCR</a:t>
                      </a:r>
                      <a:r>
                        <a:rPr lang="zh-TW" altLang="en-US" sz="1600" b="0" dirty="0">
                          <a:latin typeface="微軟正黑體" panose="020B0604030504040204" pitchFamily="34" charset="-120"/>
                          <a:ea typeface="微軟正黑體" panose="020B0604030504040204" pitchFamily="34" charset="-120"/>
                        </a:rPr>
                        <a:t>辨識</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kumimoji="0" lang="en-US" altLang="zh-TW"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4</a:t>
                      </a:r>
                      <a:r>
                        <a:rPr kumimoji="0" lang="zh-TW" altLang="en-US"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月開標</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514238499"/>
                  </a:ext>
                </a:extLst>
              </a:tr>
              <a:tr h="751271">
                <a:tc>
                  <a:txBody>
                    <a:bodyPr/>
                    <a:lstStyle/>
                    <a:p>
                      <a:pPr algn="l" defTabSz="686004">
                        <a:defRPr sz="1800"/>
                      </a:pPr>
                      <a:r>
                        <a:rPr sz="1600" dirty="0" err="1">
                          <a:latin typeface="微軟正黑體"/>
                          <a:ea typeface="微軟正黑體"/>
                          <a:cs typeface="微軟正黑體"/>
                          <a:sym typeface="微軟正黑體"/>
                        </a:rPr>
                        <a:t>虛實融合一體機前瞻顯示互動系統開發</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中強</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600">
                          <a:latin typeface="微軟正黑體"/>
                          <a:ea typeface="微軟正黑體"/>
                          <a:cs typeface="微軟正黑體"/>
                          <a:sym typeface="微軟正黑體"/>
                        </a:defRPr>
                      </a:pPr>
                      <a:r>
                        <a:rPr lang="en-US" dirty="0"/>
                        <a:t>2,0</a:t>
                      </a:r>
                      <a:r>
                        <a:rPr dirty="0"/>
                        <a:t>00</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虛實融合一體機前瞻顯示互動系統</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預計於</a:t>
                      </a:r>
                      <a:r>
                        <a:rPr lang="en-US" altLang="zh-TW" sz="1600" b="0" i="0" u="none" strike="noStrike" cap="none" spc="0" baseline="0" dirty="0">
                          <a:solidFill>
                            <a:srgbClr val="000000"/>
                          </a:solidFill>
                          <a:uFillTx/>
                          <a:latin typeface="微軟正黑體"/>
                          <a:ea typeface="微軟正黑體"/>
                          <a:cs typeface="+mn-cs"/>
                          <a:sym typeface="Arial"/>
                        </a:rPr>
                        <a:t>4/28</a:t>
                      </a:r>
                      <a:r>
                        <a:rPr lang="zh-TW" altLang="en-US" sz="1600" b="0" i="0" u="none" strike="noStrike" cap="none" spc="0" baseline="0" dirty="0">
                          <a:solidFill>
                            <a:srgbClr val="000000"/>
                          </a:solidFill>
                          <a:uFillTx/>
                          <a:latin typeface="微軟正黑體"/>
                          <a:ea typeface="微軟正黑體"/>
                          <a:cs typeface="+mn-cs"/>
                          <a:sym typeface="Arial"/>
                        </a:rPr>
                        <a:t>開</a:t>
                      </a:r>
                      <a:r>
                        <a:rPr lang="zh-TW" altLang="zh-TW" sz="1600" b="0" i="0" u="none" strike="noStrike" cap="none" spc="0" baseline="0" dirty="0">
                          <a:solidFill>
                            <a:srgbClr val="000000"/>
                          </a:solidFill>
                          <a:uFillTx/>
                          <a:latin typeface="微軟正黑體"/>
                          <a:ea typeface="微軟正黑體"/>
                          <a:cs typeface="+mn-cs"/>
                          <a:sym typeface="Arial"/>
                        </a:rPr>
                        <a:t>第</a:t>
                      </a:r>
                      <a:r>
                        <a:rPr lang="zh-TW" altLang="en-US" sz="1600" b="0" i="0" u="none" strike="noStrike" cap="none" spc="0" baseline="0" dirty="0">
                          <a:solidFill>
                            <a:srgbClr val="000000"/>
                          </a:solidFill>
                          <a:uFillTx/>
                          <a:latin typeface="微軟正黑體"/>
                          <a:ea typeface="微軟正黑體"/>
                          <a:cs typeface="+mn-cs"/>
                          <a:sym typeface="Arial"/>
                        </a:rPr>
                        <a:t>三</a:t>
                      </a:r>
                      <a:r>
                        <a:rPr lang="zh-TW" altLang="zh-TW" sz="1600" b="0" i="0" u="none" strike="noStrike" cap="none" spc="0" baseline="0" dirty="0">
                          <a:solidFill>
                            <a:srgbClr val="000000"/>
                          </a:solidFill>
                          <a:uFillTx/>
                          <a:latin typeface="微軟正黑體"/>
                          <a:ea typeface="微軟正黑體"/>
                          <a:cs typeface="+mn-cs"/>
                          <a:sym typeface="Arial"/>
                        </a:rPr>
                        <a:t>次構想審查會實質審查</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202763053"/>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互動場域案</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奧圖碼 </a:t>
                      </a:r>
                      <a:r>
                        <a:rPr lang="en-US" altLang="zh-TW" sz="1600" b="0" dirty="0">
                          <a:latin typeface="微軟正黑體" panose="020B0604030504040204" pitchFamily="34" charset="-120"/>
                          <a:ea typeface="微軟正黑體" panose="020B0604030504040204" pitchFamily="34" charset="-120"/>
                        </a:rPr>
                        <a:t>/</a:t>
                      </a:r>
                    </a:p>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奈創</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sym typeface="Arial"/>
                        </a:rPr>
                        <a:t>180</a:t>
                      </a:r>
                      <a:endParaRPr lang="zh-TW" altLang="en-US" sz="1600" b="0" i="0" u="none" strike="noStrike" cap="none" spc="0" baseline="0" dirty="0">
                        <a:solidFill>
                          <a:srgbClr val="000000"/>
                        </a:solidFill>
                        <a:uFillTx/>
                        <a:latin typeface="微軟正黑體"/>
                        <a:ea typeface="微軟正黑體"/>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rPr>
                        <a:t>Micro-LED</a:t>
                      </a:r>
                      <a:r>
                        <a:rPr lang="zh-TW" altLang="en-US" sz="1600" b="0" dirty="0">
                          <a:latin typeface="微軟正黑體" panose="020B0604030504040204" pitchFamily="34" charset="-120"/>
                          <a:ea typeface="微軟正黑體" panose="020B0604030504040204" pitchFamily="34" charset="-120"/>
                        </a:rPr>
                        <a:t>與光影透視轉換智慧裝置應用實證</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申請產創中簡報時間</a:t>
                      </a:r>
                      <a:r>
                        <a:rPr lang="en-US" altLang="zh-TW" sz="1600" b="0" i="0" u="none" strike="noStrike" cap="none" spc="0" baseline="0" dirty="0">
                          <a:solidFill>
                            <a:srgbClr val="000000"/>
                          </a:solidFill>
                          <a:uFillTx/>
                          <a:latin typeface="微軟正黑體"/>
                          <a:ea typeface="微軟正黑體"/>
                          <a:cs typeface="+mn-cs"/>
                          <a:sym typeface="Arial"/>
                        </a:rPr>
                        <a:t>5/13</a:t>
                      </a:r>
                      <a:endParaRPr lang="zh-TW" altLang="zh-TW" sz="1600" b="0" i="0" u="none" strike="noStrike" cap="none" spc="0" baseline="0" dirty="0">
                        <a:solidFill>
                          <a:srgbClr val="000000"/>
                        </a:solidFill>
                        <a:uFillTx/>
                        <a:latin typeface="微軟正黑體"/>
                        <a:ea typeface="微軟正黑體"/>
                        <a:cs typeface="+mn-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53368454"/>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智慧健身平台</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所羅門</a:t>
                      </a:r>
                      <a:r>
                        <a:rPr lang="en-US" altLang="zh-TW" sz="1600" b="0" kern="1200" dirty="0">
                          <a:solidFill>
                            <a:schemeClr val="dk1"/>
                          </a:solidFill>
                          <a:effectLst/>
                          <a:latin typeface="微軟正黑體" panose="020B0604030504040204" pitchFamily="34" charset="-120"/>
                          <a:ea typeface="微軟正黑體" panose="020B0604030504040204" pitchFamily="34" charset="-120"/>
                          <a:cs typeface="+mn-cs"/>
                        </a:rPr>
                        <a:t> / </a:t>
                      </a:r>
                    </a:p>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全越</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dirty="0"/>
                        <a:t>1,200</a:t>
                      </a:r>
                      <a:r>
                        <a:rPr lang="zh-TW" altLang="en-US" sz="1600" b="0" i="0" u="none" strike="noStrike" cap="none" spc="0" baseline="0" dirty="0">
                          <a:solidFill>
                            <a:srgbClr val="000000"/>
                          </a:solidFill>
                          <a:uFillTx/>
                          <a:latin typeface="微軟正黑體"/>
                          <a:ea typeface="微軟正黑體"/>
                          <a:cs typeface="微軟正黑體"/>
                          <a:sym typeface="微軟正黑體"/>
                        </a:rPr>
                        <a:t> </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智慧健身房</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err="1">
                          <a:solidFill>
                            <a:srgbClr val="000000"/>
                          </a:solidFill>
                          <a:uFillTx/>
                          <a:latin typeface="微軟正黑體"/>
                          <a:ea typeface="微軟正黑體"/>
                          <a:cs typeface="+mn-cs"/>
                          <a:sym typeface="Arial"/>
                        </a:rPr>
                        <a:t>簡報彙整中，已先跟科長事先說明，預計四月完成提案簡報</a:t>
                      </a:r>
                      <a:endParaRPr lang="zh-TW" altLang="zh-TW" sz="1600" b="0" i="0" u="none" strike="noStrike" cap="none" spc="0" baseline="0" dirty="0">
                        <a:solidFill>
                          <a:srgbClr val="000000"/>
                        </a:solidFill>
                        <a:uFillTx/>
                        <a:latin typeface="微軟正黑體"/>
                        <a:ea typeface="微軟正黑體"/>
                        <a:cs typeface="+mn-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080472973"/>
                  </a:ext>
                </a:extLst>
              </a:tr>
            </a:tbl>
          </a:graphicData>
        </a:graphic>
      </p:graphicFrame>
      <p:sp>
        <p:nvSpPr>
          <p:cNvPr id="6" name="文字方塊 5">
            <a:extLst>
              <a:ext uri="{FF2B5EF4-FFF2-40B4-BE49-F238E27FC236}">
                <a16:creationId xmlns:a16="http://schemas.microsoft.com/office/drawing/2014/main" id="{A2D166C2-7B64-41B1-B25F-5D49E420B219}"/>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8" name="文字方塊 5">
            <a:extLst>
              <a:ext uri="{FF2B5EF4-FFF2-40B4-BE49-F238E27FC236}">
                <a16:creationId xmlns:a16="http://schemas.microsoft.com/office/drawing/2014/main" id="{32FD08BF-C23B-47AB-B113-6C232658AE4A}"/>
              </a:ext>
            </a:extLst>
          </p:cNvPr>
          <p:cNvSpPr txBox="1"/>
          <p:nvPr/>
        </p:nvSpPr>
        <p:spPr>
          <a:xfrm>
            <a:off x="3629301" y="628388"/>
            <a:ext cx="4933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5,398</a:t>
            </a:r>
            <a:r>
              <a:rPr lang="zh-TW" altLang="en-US" dirty="0"/>
              <a:t> </a:t>
            </a:r>
            <a:r>
              <a:rPr lang="en-US" altLang="zh-TW" dirty="0"/>
              <a:t>/</a:t>
            </a:r>
            <a:r>
              <a:rPr lang="zh-TW" altLang="en-US" dirty="0"/>
              <a:t> </a:t>
            </a:r>
            <a:r>
              <a:rPr dirty="0"/>
              <a:t>簽約：</a:t>
            </a:r>
            <a:r>
              <a:rPr lang="en-US" dirty="0"/>
              <a:t>540</a:t>
            </a:r>
            <a:r>
              <a:rPr lang="zh-TW" altLang="en-US" dirty="0"/>
              <a:t> </a:t>
            </a:r>
            <a:r>
              <a:rPr dirty="0"/>
              <a:t>/</a:t>
            </a:r>
            <a:r>
              <a:rPr lang="en-US" dirty="0"/>
              <a:t> </a:t>
            </a:r>
            <a:r>
              <a:rPr dirty="0" err="1"/>
              <a:t>努力與洽談</a:t>
            </a:r>
            <a:r>
              <a:rPr lang="zh-TW" altLang="en-US" dirty="0"/>
              <a:t>：</a:t>
            </a:r>
            <a:r>
              <a:rPr lang="en-US" dirty="0"/>
              <a:t>5,000</a:t>
            </a:r>
            <a:endParaRPr dirty="0"/>
          </a:p>
        </p:txBody>
      </p:sp>
    </p:spTree>
    <p:extLst>
      <p:ext uri="{BB962C8B-B14F-4D97-AF65-F5344CB8AC3E}">
        <p14:creationId xmlns:p14="http://schemas.microsoft.com/office/powerpoint/2010/main" val="303171499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12</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技轉授權</a:t>
            </a:r>
            <a:r>
              <a:rPr dirty="0"/>
              <a:t>)</a:t>
            </a:r>
          </a:p>
        </p:txBody>
      </p:sp>
      <p:graphicFrame>
        <p:nvGraphicFramePr>
          <p:cNvPr id="1097" name="內容版面配置區 6"/>
          <p:cNvGraphicFramePr/>
          <p:nvPr>
            <p:extLst>
              <p:ext uri="{D42A27DB-BD31-4B8C-83A1-F6EECF244321}">
                <p14:modId xmlns:p14="http://schemas.microsoft.com/office/powerpoint/2010/main" val="2078878965"/>
              </p:ext>
            </p:extLst>
          </p:nvPr>
        </p:nvGraphicFramePr>
        <p:xfrm>
          <a:off x="539823" y="1007106"/>
          <a:ext cx="11112353" cy="5597211"/>
        </p:xfrm>
        <a:graphic>
          <a:graphicData uri="http://schemas.openxmlformats.org/drawingml/2006/table">
            <a:tbl>
              <a:tblPr firstRow="1" bandRow="1">
                <a:tableStyleId>{4C3C2611-4C71-4FC5-86AE-919BDF0F9419}</a:tableStyleId>
              </a:tblPr>
              <a:tblGrid>
                <a:gridCol w="2492626">
                  <a:extLst>
                    <a:ext uri="{9D8B030D-6E8A-4147-A177-3AD203B41FA5}">
                      <a16:colId xmlns:a16="http://schemas.microsoft.com/office/drawing/2014/main" val="20000"/>
                    </a:ext>
                  </a:extLst>
                </a:gridCol>
                <a:gridCol w="1203649">
                  <a:extLst>
                    <a:ext uri="{9D8B030D-6E8A-4147-A177-3AD203B41FA5}">
                      <a16:colId xmlns:a16="http://schemas.microsoft.com/office/drawing/2014/main" val="20001"/>
                    </a:ext>
                  </a:extLst>
                </a:gridCol>
                <a:gridCol w="1011749">
                  <a:extLst>
                    <a:ext uri="{9D8B030D-6E8A-4147-A177-3AD203B41FA5}">
                      <a16:colId xmlns:a16="http://schemas.microsoft.com/office/drawing/2014/main" val="20002"/>
                    </a:ext>
                  </a:extLst>
                </a:gridCol>
                <a:gridCol w="2767149">
                  <a:extLst>
                    <a:ext uri="{9D8B030D-6E8A-4147-A177-3AD203B41FA5}">
                      <a16:colId xmlns:a16="http://schemas.microsoft.com/office/drawing/2014/main" val="20003"/>
                    </a:ext>
                  </a:extLst>
                </a:gridCol>
                <a:gridCol w="3637180">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智慧棒球</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提案</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行動貝果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800</a:t>
                      </a:r>
                      <a:endParaRPr lang="en-US" altLang="zh-TW" sz="16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智慧棒球投打分析與與回饋應用整合平台開發計畫</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預計</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4</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月提案</a:t>
                      </a:r>
                      <a:endPar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algn="l"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賦能軟體系統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沃彌</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荷魯視</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智慧眼鏡廠商，運用在盲人賦能系統，協助建立地端的</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VLM+LLM+RAG</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問答系統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indent="0" algn="l" rtl="0" fontAlgn="base"/>
                      <a:r>
                        <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申請經濟部</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CITD</a:t>
                      </a:r>
                      <a:r>
                        <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計畫中​</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 4/21</a:t>
                      </a:r>
                      <a:r>
                        <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前送出</a:t>
                      </a:r>
                      <a:endPar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71352670"/>
                  </a:ext>
                </a:extLst>
              </a:tr>
              <a:tr h="93405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虛實融合一體機前瞻顯示互動系統開發</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中強</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dirty="0">
                          <a:solidFill>
                            <a:srgbClr val="000000"/>
                          </a:solidFill>
                          <a:effectLst/>
                          <a:latin typeface="微軟正黑體" panose="020B0604030504040204" pitchFamily="34" charset="-120"/>
                          <a:ea typeface="微軟正黑體" panose="020B0604030504040204" pitchFamily="34" charset="-120"/>
                        </a:rPr>
                        <a:t>300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虛實融合一體機前瞻顯示互動系統</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uFillTx/>
                          <a:latin typeface="微軟正黑體"/>
                          <a:ea typeface="微軟正黑體"/>
                          <a:cs typeface="+mn-cs"/>
                          <a:sym typeface="Arial"/>
                        </a:rPr>
                        <a:t>預計於</a:t>
                      </a:r>
                      <a:r>
                        <a:rPr lang="en-US" altLang="zh-TW" sz="1600" b="0" i="0" u="none" strike="noStrike" cap="none" spc="0" baseline="0" dirty="0">
                          <a:solidFill>
                            <a:srgbClr val="000000"/>
                          </a:solidFill>
                          <a:uFillTx/>
                          <a:latin typeface="微軟正黑體"/>
                          <a:ea typeface="微軟正黑體"/>
                          <a:cs typeface="+mn-cs"/>
                          <a:sym typeface="Arial"/>
                        </a:rPr>
                        <a:t>4/28</a:t>
                      </a:r>
                      <a:r>
                        <a:rPr lang="zh-TW" altLang="en-US" sz="1600" b="0" i="0" u="none" strike="noStrike" cap="none" spc="0" baseline="0" dirty="0">
                          <a:solidFill>
                            <a:srgbClr val="000000"/>
                          </a:solidFill>
                          <a:uFillTx/>
                          <a:latin typeface="微軟正黑體"/>
                          <a:ea typeface="微軟正黑體"/>
                          <a:cs typeface="+mn-cs"/>
                          <a:sym typeface="Arial"/>
                        </a:rPr>
                        <a:t>開</a:t>
                      </a:r>
                      <a:r>
                        <a:rPr lang="zh-TW" altLang="zh-TW" sz="1600" b="0" i="0" u="none" strike="noStrike" cap="none" spc="0" baseline="0" dirty="0">
                          <a:solidFill>
                            <a:srgbClr val="000000"/>
                          </a:solidFill>
                          <a:uFillTx/>
                          <a:latin typeface="微軟正黑體"/>
                          <a:ea typeface="微軟正黑體"/>
                          <a:cs typeface="+mn-cs"/>
                          <a:sym typeface="Arial"/>
                        </a:rPr>
                        <a:t>第</a:t>
                      </a:r>
                      <a:r>
                        <a:rPr lang="zh-TW" altLang="en-US" sz="1600" b="0" i="0" u="none" strike="noStrike" cap="none" spc="0" baseline="0" dirty="0">
                          <a:solidFill>
                            <a:srgbClr val="000000"/>
                          </a:solidFill>
                          <a:uFillTx/>
                          <a:latin typeface="微軟正黑體"/>
                          <a:ea typeface="微軟正黑體"/>
                          <a:cs typeface="+mn-cs"/>
                          <a:sym typeface="Arial"/>
                        </a:rPr>
                        <a:t>三</a:t>
                      </a:r>
                      <a:r>
                        <a:rPr lang="zh-TW" altLang="zh-TW" sz="1600" b="0" i="0" u="none" strike="noStrike" cap="none" spc="0" baseline="0" dirty="0">
                          <a:solidFill>
                            <a:srgbClr val="000000"/>
                          </a:solidFill>
                          <a:uFillTx/>
                          <a:latin typeface="微軟正黑體"/>
                          <a:ea typeface="微軟正黑體"/>
                          <a:cs typeface="+mn-cs"/>
                          <a:sym typeface="Arial"/>
                        </a:rPr>
                        <a:t>次構想審查會實質審查</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10224934"/>
                  </a:ext>
                </a:extLst>
              </a:tr>
              <a:tr h="93405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dirty="0">
                          <a:latin typeface="微軟正黑體" panose="020B0604030504040204" pitchFamily="34" charset="-120"/>
                          <a:ea typeface="微軟正黑體" panose="020B0604030504040204" pitchFamily="34" charset="-120"/>
                        </a:rPr>
                        <a:t>智慧健身平台</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所羅門</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dirty="0">
                          <a:solidFill>
                            <a:srgbClr val="000000"/>
                          </a:solidFill>
                          <a:effectLst/>
                          <a:latin typeface="微軟正黑體" panose="020B0604030504040204" pitchFamily="34" charset="-120"/>
                          <a:ea typeface="微軟正黑體" panose="020B0604030504040204" pitchFamily="34" charset="-120"/>
                        </a:rPr>
                        <a:t>300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智慧健身房</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uFillTx/>
                          <a:latin typeface="微軟正黑體"/>
                          <a:ea typeface="微軟正黑體"/>
                          <a:cs typeface="+mn-cs"/>
                          <a:sym typeface="Arial"/>
                        </a:rPr>
                        <a:t>提案資料準備中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246190680"/>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「臺北數位藝術媒合平臺</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媒合、國際交流與技術支援服務計畫」技術服務</a:t>
                      </a:r>
                      <a:r>
                        <a:rPr lang="en-US" altLang="zh-TW" sz="1600" dirty="0">
                          <a:latin typeface="微軟正黑體" panose="020B0604030504040204" pitchFamily="34" charset="-120"/>
                          <a:ea typeface="微軟正黑體" panose="020B0604030504040204" pitchFamily="34" charset="-120"/>
                        </a:rPr>
                        <a:t>3/2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大可創意</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30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a:r>
                        <a:rPr lang="zh-TW" altLang="en-US" sz="1600" b="0" dirty="0">
                          <a:latin typeface="微軟正黑體" panose="020B0604030504040204" pitchFamily="34" charset="-120"/>
                          <a:ea typeface="微軟正黑體" panose="020B0604030504040204" pitchFamily="34" charset="-120"/>
                        </a:rPr>
                        <a:t>與藝術家進駐科研單位創新實驗並輔導展覽製作及國際擴展與趨勢研究，並完成國家級科技藝術國際專輯與大型國際圓桌論壇</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已簽約</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2341388469"/>
                  </a:ext>
                </a:extLst>
              </a:tr>
            </a:tbl>
          </a:graphicData>
        </a:graphic>
      </p:graphicFrame>
      <p:sp>
        <p:nvSpPr>
          <p:cNvPr id="6" name="文字方塊 5">
            <a:extLst>
              <a:ext uri="{FF2B5EF4-FFF2-40B4-BE49-F238E27FC236}">
                <a16:creationId xmlns:a16="http://schemas.microsoft.com/office/drawing/2014/main" id="{F65C82BF-6F2D-4133-B658-ED774A21C6E5}"/>
              </a:ext>
            </a:extLst>
          </p:cNvPr>
          <p:cNvSpPr txBox="1"/>
          <p:nvPr/>
        </p:nvSpPr>
        <p:spPr>
          <a:xfrm>
            <a:off x="3796815" y="628388"/>
            <a:ext cx="459837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900 / </a:t>
            </a:r>
            <a:r>
              <a:rPr dirty="0"/>
              <a:t>簽約：</a:t>
            </a:r>
            <a:r>
              <a:rPr lang="en-US" dirty="0"/>
              <a:t>30</a:t>
            </a:r>
            <a:r>
              <a:rPr lang="zh-TW" altLang="en-US" dirty="0"/>
              <a:t> </a:t>
            </a:r>
            <a:r>
              <a:rPr dirty="0"/>
              <a:t>/</a:t>
            </a:r>
            <a:r>
              <a:rPr lang="en-US" dirty="0"/>
              <a:t> </a:t>
            </a:r>
            <a:r>
              <a:rPr dirty="0" err="1"/>
              <a:t>努力與洽談</a:t>
            </a:r>
            <a:r>
              <a:rPr lang="zh-TW" altLang="en-US" dirty="0"/>
              <a:t>：</a:t>
            </a:r>
            <a:r>
              <a:rPr lang="en-US" altLang="zh-TW" dirty="0"/>
              <a:t>1,250</a:t>
            </a:r>
            <a:endParaRPr dirty="0"/>
          </a:p>
        </p:txBody>
      </p:sp>
      <p:sp>
        <p:nvSpPr>
          <p:cNvPr id="7" name="文字方塊 6">
            <a:extLst>
              <a:ext uri="{FF2B5EF4-FFF2-40B4-BE49-F238E27FC236}">
                <a16:creationId xmlns:a16="http://schemas.microsoft.com/office/drawing/2014/main" id="{679049A2-0A78-47B2-A69D-57856CD10E0C}"/>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7" name="內容版面配置區 6"/>
          <p:cNvGraphicFramePr/>
          <p:nvPr>
            <p:extLst>
              <p:ext uri="{D42A27DB-BD31-4B8C-83A1-F6EECF244321}">
                <p14:modId xmlns:p14="http://schemas.microsoft.com/office/powerpoint/2010/main" val="4148142675"/>
              </p:ext>
            </p:extLst>
          </p:nvPr>
        </p:nvGraphicFramePr>
        <p:xfrm>
          <a:off x="539823" y="1007106"/>
          <a:ext cx="11112353" cy="1503837"/>
        </p:xfrm>
        <a:graphic>
          <a:graphicData uri="http://schemas.openxmlformats.org/drawingml/2006/table">
            <a:tbl>
              <a:tblPr firstRow="1" bandRow="1">
                <a:tableStyleId>{4C3C2611-4C71-4FC5-86AE-919BDF0F9419}</a:tableStyleId>
              </a:tblPr>
              <a:tblGrid>
                <a:gridCol w="2492626">
                  <a:extLst>
                    <a:ext uri="{9D8B030D-6E8A-4147-A177-3AD203B41FA5}">
                      <a16:colId xmlns:a16="http://schemas.microsoft.com/office/drawing/2014/main" val="20000"/>
                    </a:ext>
                  </a:extLst>
                </a:gridCol>
                <a:gridCol w="1203649">
                  <a:extLst>
                    <a:ext uri="{9D8B030D-6E8A-4147-A177-3AD203B41FA5}">
                      <a16:colId xmlns:a16="http://schemas.microsoft.com/office/drawing/2014/main" val="20001"/>
                    </a:ext>
                  </a:extLst>
                </a:gridCol>
                <a:gridCol w="1011749">
                  <a:extLst>
                    <a:ext uri="{9D8B030D-6E8A-4147-A177-3AD203B41FA5}">
                      <a16:colId xmlns:a16="http://schemas.microsoft.com/office/drawing/2014/main" val="20002"/>
                    </a:ext>
                  </a:extLst>
                </a:gridCol>
                <a:gridCol w="2767149">
                  <a:extLst>
                    <a:ext uri="{9D8B030D-6E8A-4147-A177-3AD203B41FA5}">
                      <a16:colId xmlns:a16="http://schemas.microsoft.com/office/drawing/2014/main" val="20003"/>
                    </a:ext>
                  </a:extLst>
                </a:gridCol>
                <a:gridCol w="3637180">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文化部人文司</a:t>
                      </a:r>
                      <a:r>
                        <a:rPr lang="en-US"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r>
                        <a:rPr lang="zh-TW"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台灣手語語料庫</a:t>
                      </a:r>
                      <a:r>
                        <a:rPr lang="en-US"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4/2</a:t>
                      </a:r>
                      <a:endParaRPr lang="zh-TW" altLang="en-US" sz="18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捷徑文化</a:t>
                      </a:r>
                      <a:endParaRPr lang="zh-TW" altLang="en-US" sz="18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sz="18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50</a:t>
                      </a:r>
                      <a:endParaRPr lang="en-US" altLang="zh-TW" sz="18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新型手語語料建置</a:t>
                      </a:r>
                      <a:endParaRPr sz="18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8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簽約中</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 name="文字方塊 6">
            <a:extLst>
              <a:ext uri="{FF2B5EF4-FFF2-40B4-BE49-F238E27FC236}">
                <a16:creationId xmlns:a16="http://schemas.microsoft.com/office/drawing/2014/main" id="{679049A2-0A78-47B2-A69D-57856CD10E0C}"/>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8" name="文字方塊 7">
            <a:extLst>
              <a:ext uri="{FF2B5EF4-FFF2-40B4-BE49-F238E27FC236}">
                <a16:creationId xmlns:a16="http://schemas.microsoft.com/office/drawing/2014/main" id="{2B00E5D5-FBAC-425D-946D-1420C4BCD443}"/>
              </a:ext>
            </a:extLst>
          </p:cNvPr>
          <p:cNvSpPr txBox="1"/>
          <p:nvPr/>
        </p:nvSpPr>
        <p:spPr>
          <a:xfrm>
            <a:off x="3796815" y="628388"/>
            <a:ext cx="459837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900 / </a:t>
            </a:r>
            <a:r>
              <a:rPr dirty="0"/>
              <a:t>簽約：</a:t>
            </a:r>
            <a:r>
              <a:rPr lang="en-US" dirty="0"/>
              <a:t>30</a:t>
            </a:r>
            <a:r>
              <a:rPr lang="zh-TW" altLang="en-US" dirty="0"/>
              <a:t> </a:t>
            </a:r>
            <a:r>
              <a:rPr dirty="0"/>
              <a:t>/</a:t>
            </a:r>
            <a:r>
              <a:rPr lang="en-US" dirty="0"/>
              <a:t> </a:t>
            </a:r>
            <a:r>
              <a:rPr dirty="0" err="1"/>
              <a:t>努力與洽談</a:t>
            </a:r>
            <a:r>
              <a:rPr lang="zh-TW" altLang="en-US" dirty="0"/>
              <a:t>：</a:t>
            </a:r>
            <a:r>
              <a:rPr lang="en-US" altLang="zh-TW" dirty="0"/>
              <a:t>1,250</a:t>
            </a:r>
            <a:endParaRPr dirty="0"/>
          </a:p>
        </p:txBody>
      </p:sp>
    </p:spTree>
    <p:extLst>
      <p:ext uri="{BB962C8B-B14F-4D97-AF65-F5344CB8AC3E}">
        <p14:creationId xmlns:p14="http://schemas.microsoft.com/office/powerpoint/2010/main" val="203175809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101" name="標題 1"/>
          <p:cNvSpPr txBox="1">
            <a:spLocks noGrp="1"/>
          </p:cNvSpPr>
          <p:nvPr>
            <p:ph type="title"/>
          </p:nvPr>
        </p:nvSpPr>
        <p:spPr>
          <a:xfrm>
            <a:off x="1961056" y="37678"/>
            <a:ext cx="8370277"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工服</a:t>
            </a:r>
            <a:r>
              <a:rPr dirty="0"/>
              <a:t>)</a:t>
            </a:r>
          </a:p>
        </p:txBody>
      </p:sp>
      <p:graphicFrame>
        <p:nvGraphicFramePr>
          <p:cNvPr id="1102" name="內容版面配置區 6"/>
          <p:cNvGraphicFramePr/>
          <p:nvPr>
            <p:extLst>
              <p:ext uri="{D42A27DB-BD31-4B8C-83A1-F6EECF244321}">
                <p14:modId xmlns:p14="http://schemas.microsoft.com/office/powerpoint/2010/main" val="3948110144"/>
              </p:ext>
            </p:extLst>
          </p:nvPr>
        </p:nvGraphicFramePr>
        <p:xfrm>
          <a:off x="374043" y="1008982"/>
          <a:ext cx="11544300" cy="4438753"/>
        </p:xfrm>
        <a:graphic>
          <a:graphicData uri="http://schemas.openxmlformats.org/drawingml/2006/table">
            <a:tbl>
              <a:tblPr firstRow="1" bandRow="1">
                <a:tableStyleId>{4C3C2611-4C71-4FC5-86AE-919BDF0F9419}</a:tableStyleId>
              </a:tblPr>
              <a:tblGrid>
                <a:gridCol w="2891669">
                  <a:extLst>
                    <a:ext uri="{9D8B030D-6E8A-4147-A177-3AD203B41FA5}">
                      <a16:colId xmlns:a16="http://schemas.microsoft.com/office/drawing/2014/main" val="20000"/>
                    </a:ext>
                  </a:extLst>
                </a:gridCol>
                <a:gridCol w="1091682">
                  <a:extLst>
                    <a:ext uri="{9D8B030D-6E8A-4147-A177-3AD203B41FA5}">
                      <a16:colId xmlns:a16="http://schemas.microsoft.com/office/drawing/2014/main" val="20001"/>
                    </a:ext>
                  </a:extLst>
                </a:gridCol>
                <a:gridCol w="1091682">
                  <a:extLst>
                    <a:ext uri="{9D8B030D-6E8A-4147-A177-3AD203B41FA5}">
                      <a16:colId xmlns:a16="http://schemas.microsoft.com/office/drawing/2014/main" val="20002"/>
                    </a:ext>
                  </a:extLst>
                </a:gridCol>
                <a:gridCol w="2873828">
                  <a:extLst>
                    <a:ext uri="{9D8B030D-6E8A-4147-A177-3AD203B41FA5}">
                      <a16:colId xmlns:a16="http://schemas.microsoft.com/office/drawing/2014/main" val="20003"/>
                    </a:ext>
                  </a:extLst>
                </a:gridCol>
                <a:gridCol w="3595439">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養殖蝦體長智慧偵測模組軟體</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寬緯科技</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16</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透過線上擷取圖像及影片</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 </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進行</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偵測養殖蝦之體長</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已簽約</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數位虛擬語音助理模組軟體</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才庫人力資源</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r" defTabSz="914400" rtl="0" fontAlgn="base" latinLnBrk="0">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24</a:t>
                      </a:r>
                      <a:endPar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建構數位虛擬語音助理進行平台推廣</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fontAlgn="base" latinLnBrk="0">
                        <a:lnSpc>
                          <a:spcPct val="100000"/>
                        </a:lnSpc>
                        <a:spcBef>
                          <a:spcPts val="0"/>
                        </a:spcBef>
                        <a:spcAft>
                          <a:spcPts val="0"/>
                        </a:spcAft>
                        <a:buClrTx/>
                        <a:buSzTx/>
                        <a:buFontTx/>
                        <a:buNone/>
                        <a:tabLst/>
                      </a:pP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法務已修合約</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zh-TW"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簽約中</a:t>
                      </a:r>
                      <a:endPar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153286575"/>
                  </a:ext>
                </a:extLst>
              </a:tr>
              <a:tr h="934058">
                <a:tc>
                  <a:txBody>
                    <a:bodyPr/>
                    <a:lstStyle/>
                    <a:p>
                      <a:pPr algn="l" rtl="0" fontAlgn="base"/>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EdgeAI</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賦能軟體系統​​</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鑫視科技​​</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100</a:t>
                      </a:r>
                      <a:r>
                        <a:rPr lang="en-US" altLang="zh-TW"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a:t>
                      </a:r>
                      <a:r>
                        <a:rPr lang="en-US"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en-US" altLang="zh-TW"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AI</a:t>
                      </a:r>
                      <a:r>
                        <a:rPr lang="zh-TW" altLang="en-US"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板件廠商，開發智慧眼鏡相關板件，協助採用芯鼎晶片進行</a:t>
                      </a:r>
                      <a:r>
                        <a:rPr lang="en-US" altLang="zh-TW"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EdgeAI</a:t>
                      </a:r>
                      <a:r>
                        <a:rPr lang="zh-TW" altLang="en-US"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YOLO</a:t>
                      </a:r>
                      <a:r>
                        <a:rPr lang="zh-TW" altLang="en-US" sz="1600" b="0" i="0" u="none" strike="noStrike" cap="none" spc="0" baseline="0">
                          <a:solidFill>
                            <a:srgbClr val="000000"/>
                          </a:solidFill>
                          <a:effectLst/>
                          <a:uFillTx/>
                          <a:latin typeface="微軟正黑體" panose="020B0604030504040204" pitchFamily="34" charset="-120"/>
                          <a:ea typeface="微軟正黑體" panose="020B0604030504040204" pitchFamily="34" charset="-120"/>
                          <a:cs typeface="+mn-cs"/>
                          <a:sym typeface="Arial"/>
                        </a:rPr>
                        <a:t>演算法開發​​</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申請經濟部</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CITD</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計畫中​</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4/21</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前送出​</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422897367"/>
                  </a:ext>
                </a:extLst>
              </a:tr>
              <a:tr h="934058">
                <a:tc>
                  <a:txBody>
                    <a:bodyPr/>
                    <a:lstStyle/>
                    <a:p>
                      <a:pPr algn="l" rtl="0" fontAlgn="base"/>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EdgeAI</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賦能軟體系統​​</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映泰​</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100</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r>
                        <a:rPr 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工業電腦廠商，開發智慧運算相關板件，整入</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Nvidia</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運算晶片，協助進行</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YOLO+VLM</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演算法開發​，用於智慧交通​</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申請經濟部</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CITD</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計畫中​</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4/21</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前送出​</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87646610"/>
                  </a:ext>
                </a:extLst>
              </a:tr>
            </a:tbl>
          </a:graphicData>
        </a:graphic>
      </p:graphicFrame>
      <p:sp>
        <p:nvSpPr>
          <p:cNvPr id="6" name="文字方塊 5">
            <a:extLst>
              <a:ext uri="{FF2B5EF4-FFF2-40B4-BE49-F238E27FC236}">
                <a16:creationId xmlns:a16="http://schemas.microsoft.com/office/drawing/2014/main" id="{9A265A4C-CBAE-432F-B6E9-0BB282420AE0}"/>
              </a:ext>
            </a:extLst>
          </p:cNvPr>
          <p:cNvSpPr txBox="1"/>
          <p:nvPr/>
        </p:nvSpPr>
        <p:spPr>
          <a:xfrm>
            <a:off x="4626369" y="628388"/>
            <a:ext cx="293926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dirty="0"/>
              <a:t>簽約：</a:t>
            </a:r>
            <a:r>
              <a:rPr lang="en-US" dirty="0"/>
              <a:t>16</a:t>
            </a:r>
            <a:r>
              <a:rPr lang="zh-TW" altLang="en-US" dirty="0"/>
              <a:t> </a:t>
            </a:r>
            <a:r>
              <a:rPr dirty="0"/>
              <a:t>/</a:t>
            </a:r>
            <a:r>
              <a:rPr lang="en-US" dirty="0"/>
              <a:t> </a:t>
            </a:r>
            <a:r>
              <a:rPr dirty="0" err="1"/>
              <a:t>努力與洽談</a:t>
            </a:r>
            <a:r>
              <a:rPr lang="zh-TW" altLang="en-US" dirty="0"/>
              <a:t>：</a:t>
            </a:r>
            <a:r>
              <a:rPr lang="en-US" altLang="zh-TW" dirty="0"/>
              <a:t>24</a:t>
            </a:r>
            <a:endParaRPr dirty="0"/>
          </a:p>
        </p:txBody>
      </p:sp>
      <p:sp>
        <p:nvSpPr>
          <p:cNvPr id="7" name="文字方塊 6">
            <a:extLst>
              <a:ext uri="{FF2B5EF4-FFF2-40B4-BE49-F238E27FC236}">
                <a16:creationId xmlns:a16="http://schemas.microsoft.com/office/drawing/2014/main" id="{F3114F14-77B6-41D3-BEA1-129A988D86AE}"/>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7"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8"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77"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3" name="標題 2"/>
          <p:cNvSpPr txBox="1"/>
          <p:nvPr/>
        </p:nvSpPr>
        <p:spPr>
          <a:xfrm>
            <a:off x="562183" y="124750"/>
            <a:ext cx="11067631"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4" name="表格 3">
            <a:extLst>
              <a:ext uri="{FF2B5EF4-FFF2-40B4-BE49-F238E27FC236}">
                <a16:creationId xmlns:a16="http://schemas.microsoft.com/office/drawing/2014/main" id="{BE869A66-BF49-4589-80CC-708AFEC9D870}"/>
              </a:ext>
            </a:extLst>
          </p:cNvPr>
          <p:cNvGraphicFramePr>
            <a:graphicFrameLocks noGrp="1"/>
          </p:cNvGraphicFramePr>
          <p:nvPr>
            <p:extLst>
              <p:ext uri="{D42A27DB-BD31-4B8C-83A1-F6EECF244321}">
                <p14:modId xmlns:p14="http://schemas.microsoft.com/office/powerpoint/2010/main" val="1720907863"/>
              </p:ext>
            </p:extLst>
          </p:nvPr>
        </p:nvGraphicFramePr>
        <p:xfrm>
          <a:off x="2027380" y="810847"/>
          <a:ext cx="8137235" cy="5920824"/>
        </p:xfrm>
        <a:graphic>
          <a:graphicData uri="http://schemas.openxmlformats.org/drawingml/2006/table">
            <a:tbl>
              <a:tblPr/>
              <a:tblGrid>
                <a:gridCol w="1786343">
                  <a:extLst>
                    <a:ext uri="{9D8B030D-6E8A-4147-A177-3AD203B41FA5}">
                      <a16:colId xmlns:a16="http://schemas.microsoft.com/office/drawing/2014/main" val="1740573355"/>
                    </a:ext>
                  </a:extLst>
                </a:gridCol>
                <a:gridCol w="542812">
                  <a:extLst>
                    <a:ext uri="{9D8B030D-6E8A-4147-A177-3AD203B41FA5}">
                      <a16:colId xmlns:a16="http://schemas.microsoft.com/office/drawing/2014/main" val="2215854115"/>
                    </a:ext>
                  </a:extLst>
                </a:gridCol>
                <a:gridCol w="439183">
                  <a:extLst>
                    <a:ext uri="{9D8B030D-6E8A-4147-A177-3AD203B41FA5}">
                      <a16:colId xmlns:a16="http://schemas.microsoft.com/office/drawing/2014/main" val="4173037104"/>
                    </a:ext>
                  </a:extLst>
                </a:gridCol>
                <a:gridCol w="789544">
                  <a:extLst>
                    <a:ext uri="{9D8B030D-6E8A-4147-A177-3AD203B41FA5}">
                      <a16:colId xmlns:a16="http://schemas.microsoft.com/office/drawing/2014/main" val="769905523"/>
                    </a:ext>
                  </a:extLst>
                </a:gridCol>
                <a:gridCol w="898106">
                  <a:extLst>
                    <a:ext uri="{9D8B030D-6E8A-4147-A177-3AD203B41FA5}">
                      <a16:colId xmlns:a16="http://schemas.microsoft.com/office/drawing/2014/main" val="2170220858"/>
                    </a:ext>
                  </a:extLst>
                </a:gridCol>
                <a:gridCol w="1431048">
                  <a:extLst>
                    <a:ext uri="{9D8B030D-6E8A-4147-A177-3AD203B41FA5}">
                      <a16:colId xmlns:a16="http://schemas.microsoft.com/office/drawing/2014/main" val="1586193918"/>
                    </a:ext>
                  </a:extLst>
                </a:gridCol>
                <a:gridCol w="661243">
                  <a:extLst>
                    <a:ext uri="{9D8B030D-6E8A-4147-A177-3AD203B41FA5}">
                      <a16:colId xmlns:a16="http://schemas.microsoft.com/office/drawing/2014/main" val="1949853744"/>
                    </a:ext>
                  </a:extLst>
                </a:gridCol>
                <a:gridCol w="799412">
                  <a:extLst>
                    <a:ext uri="{9D8B030D-6E8A-4147-A177-3AD203B41FA5}">
                      <a16:colId xmlns:a16="http://schemas.microsoft.com/office/drawing/2014/main" val="1040488417"/>
                    </a:ext>
                  </a:extLst>
                </a:gridCol>
                <a:gridCol w="789544">
                  <a:extLst>
                    <a:ext uri="{9D8B030D-6E8A-4147-A177-3AD203B41FA5}">
                      <a16:colId xmlns:a16="http://schemas.microsoft.com/office/drawing/2014/main" val="3338210160"/>
                    </a:ext>
                  </a:extLst>
                </a:gridCol>
              </a:tblGrid>
              <a:tr h="348599">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項    目</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 預算目標</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A</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當月數</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累計數</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已簽約預計執行</a:t>
                      </a:r>
                      <a:br>
                        <a:rPr lang="zh-TW" altLang="en-US" sz="900" b="1" i="0" u="none" strike="noStrike">
                          <a:effectLst/>
                          <a:latin typeface="微軟正黑體" panose="020B0604030504040204" pitchFamily="34" charset="-120"/>
                          <a:ea typeface="微軟正黑體" panose="020B0604030504040204" pitchFamily="34" charset="-120"/>
                        </a:rPr>
                      </a:br>
                      <a:r>
                        <a:rPr lang="en-US" altLang="zh-TW" sz="900" b="1" i="0" u="none" strike="noStrike">
                          <a:effectLst/>
                          <a:latin typeface="微軟正黑體" panose="020B0604030504040204" pitchFamily="34" charset="-120"/>
                          <a:ea typeface="微軟正黑體" panose="020B0604030504040204" pitchFamily="34" charset="-120"/>
                        </a:rPr>
                        <a:t>B</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洽談中</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C</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全年度</a:t>
                      </a:r>
                      <a:br>
                        <a:rPr lang="zh-TW" altLang="en-US" sz="900" b="1" i="0" u="none" strike="noStrike">
                          <a:effectLst/>
                          <a:latin typeface="微軟正黑體" panose="020B0604030504040204" pitchFamily="34" charset="-120"/>
                          <a:ea typeface="微軟正黑體" panose="020B0604030504040204" pitchFamily="34" charset="-120"/>
                        </a:rPr>
                      </a:br>
                      <a:r>
                        <a:rPr lang="zh-TW" altLang="en-US" sz="900" b="1" i="0" u="none" strike="noStrike">
                          <a:effectLst/>
                          <a:latin typeface="微軟正黑體" panose="020B0604030504040204" pitchFamily="34" charset="-120"/>
                          <a:ea typeface="微軟正黑體" panose="020B0604030504040204" pitchFamily="34" charset="-120"/>
                        </a:rPr>
                        <a:t>預測數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全年預測</a:t>
                      </a:r>
                      <a:br>
                        <a:rPr lang="zh-TW" altLang="en-US" sz="900" b="1" i="0" u="none" strike="noStrike">
                          <a:effectLst/>
                          <a:latin typeface="微軟正黑體" panose="020B0604030504040204" pitchFamily="34" charset="-120"/>
                          <a:ea typeface="微軟正黑體" panose="020B0604030504040204" pitchFamily="34" charset="-120"/>
                        </a:rPr>
                      </a:br>
                      <a:r>
                        <a:rPr lang="zh-TW" altLang="en-US" sz="900" b="1" i="0" u="none" strike="noStrike">
                          <a:effectLst/>
                          <a:latin typeface="微軟正黑體" panose="020B0604030504040204" pitchFamily="34" charset="-120"/>
                          <a:ea typeface="微軟正黑體" panose="020B0604030504040204" pitchFamily="34" charset="-120"/>
                        </a:rPr>
                        <a:t>達成率   </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144979182"/>
                  </a:ext>
                </a:extLst>
              </a:tr>
              <a:tr h="30827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業務收入</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168,707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10,880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22,533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99,116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27,324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126,440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75%</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4125741521"/>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99,262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59%</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6,614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16,250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75,023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6,630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81,653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82%</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478738465"/>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 識 服 務</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60,175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2,136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4,152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20,463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14,694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35,157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58%</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878294246"/>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44,715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27%</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259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1,009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10,545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13,752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24,297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34466891"/>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1633872"/>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15,460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1,876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3,143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9,918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942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10,860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70%</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03184539"/>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9,270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2,130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2,130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3,630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6,000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9,630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104%</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599810937"/>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毛利</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毛利率</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24,836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1,519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4,818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10,902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11,252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22,154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89%</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2495929260"/>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科 技 研 發</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11,911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974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1,872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9,045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843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9,888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83%</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27798290"/>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知 識 服 務</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9,538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1,983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4,557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4,409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8,965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94%</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75416525"/>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6,446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724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1,034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4,126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5,160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80%</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24008564"/>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800" b="1" i="0" u="none" strike="noStrike">
                        <a:effectLst/>
                        <a:latin typeface="微軟正黑體" panose="020B0604030504040204" pitchFamily="34" charset="-120"/>
                        <a:ea typeface="微軟正黑體" panose="020B0604030504040204" pitchFamily="34" charset="-120"/>
                      </a:endParaRP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19296948"/>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3,092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475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1,258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3,522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3,805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123%</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92495981"/>
                  </a:ext>
                </a:extLst>
              </a:tr>
              <a:tr h="234342">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衍 生 加 值</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3,387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37%</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1,173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963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(2,699)</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6,000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3,301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97%</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805625"/>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業務餘絀目標</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11,590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700" b="1" i="0" u="none" strike="noStrike">
                        <a:solidFill>
                          <a:srgbClr val="000080"/>
                        </a:solidFill>
                        <a:effectLst/>
                        <a:latin typeface="微軟正黑體" panose="020B0604030504040204" pitchFamily="34" charset="-120"/>
                        <a:ea typeface="微軟正黑體" panose="020B0604030504040204" pitchFamily="34" charset="-120"/>
                      </a:endParaRP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2,672 </a:t>
                      </a:r>
                    </a:p>
                  </a:txBody>
                  <a:tcPr marL="3601" marR="3601" marT="360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(2,344)</a:t>
                      </a:r>
                    </a:p>
                  </a:txBody>
                  <a:tcPr marL="3601" marR="3601" marT="360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11,252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8,908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257339337"/>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545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545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5801645"/>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知服</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可盈餘</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9,097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526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1,927 </a:t>
                      </a:r>
                    </a:p>
                  </a:txBody>
                  <a:tcPr marL="3601" marR="3601" marT="360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6,175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101581"/>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知服</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成本加公費法</a:t>
                      </a:r>
                      <a:endParaRPr lang="zh-TW" altLang="en-US" sz="900" b="1" i="0" u="none" strike="noStrike">
                        <a:effectLst/>
                        <a:latin typeface="微軟正黑體" panose="020B0604030504040204" pitchFamily="34" charset="-120"/>
                        <a:ea typeface="微軟正黑體" panose="020B0604030504040204" pitchFamily="34" charset="-120"/>
                      </a:endParaRP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69280674"/>
                  </a:ext>
                </a:extLst>
              </a:tr>
              <a:tr h="234342">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2,493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1,080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685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2,189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88%</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7052531"/>
                  </a:ext>
                </a:extLst>
              </a:tr>
              <a:tr h="348599">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企業收入</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53,985 </a:t>
                      </a:r>
                    </a:p>
                  </a:txBody>
                  <a:tcPr marL="3601" marR="3601" marT="360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2,390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3,140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14,175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19,752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33,927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63%</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977519787"/>
                  </a:ext>
                </a:extLst>
              </a:tr>
              <a:tr h="348599">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科專研發成果收入</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10,572 </a:t>
                      </a:r>
                    </a:p>
                  </a:txBody>
                  <a:tcPr marL="3601" marR="3601" marT="360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1,500 </a:t>
                      </a:r>
                    </a:p>
                  </a:txBody>
                  <a:tcPr marL="3601" marR="3601" marT="360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6,000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7,500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71%</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4177193300"/>
                  </a:ext>
                </a:extLst>
              </a:tr>
              <a:tr h="348599">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科專研發成果收入繳庫</a:t>
                      </a:r>
                    </a:p>
                  </a:txBody>
                  <a:tcPr marL="3601" marR="3601" marT="36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4,229 </a:t>
                      </a:r>
                    </a:p>
                  </a:txBody>
                  <a:tcPr marL="3601" marR="3601" marT="360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3601" marR="3601" marT="360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3601" marR="3601" marT="3601"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600 </a:t>
                      </a:r>
                    </a:p>
                  </a:txBody>
                  <a:tcPr marL="3601" marR="3601" marT="360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3,300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3,900 </a:t>
                      </a:r>
                    </a:p>
                  </a:txBody>
                  <a:tcPr marL="3601" marR="3601" marT="3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dirty="0">
                          <a:effectLst/>
                          <a:latin typeface="微軟正黑體" panose="020B0604030504040204" pitchFamily="34" charset="-120"/>
                          <a:ea typeface="微軟正黑體" panose="020B0604030504040204" pitchFamily="34" charset="-120"/>
                        </a:rPr>
                        <a:t>92%</a:t>
                      </a:r>
                    </a:p>
                  </a:txBody>
                  <a:tcPr marL="3601" marR="3601" marT="36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328680886"/>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5</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4208840" cy="461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err="1"/>
              <a:t>企業收入業績目標</a:t>
            </a:r>
            <a:r>
              <a:rPr dirty="0"/>
              <a:t>：</a:t>
            </a:r>
            <a:r>
              <a:rPr lang="en-US" altLang="zh-TW" dirty="0"/>
              <a:t> 53,985 </a:t>
            </a:r>
            <a:r>
              <a:rPr dirty="0"/>
              <a:t>K</a:t>
            </a:r>
          </a:p>
        </p:txBody>
      </p:sp>
      <p:graphicFrame>
        <p:nvGraphicFramePr>
          <p:cNvPr id="4" name="表格 3">
            <a:extLst>
              <a:ext uri="{FF2B5EF4-FFF2-40B4-BE49-F238E27FC236}">
                <a16:creationId xmlns:a16="http://schemas.microsoft.com/office/drawing/2014/main" id="{D3B83D1F-3941-4862-AC25-6F3373CCB9EF}"/>
              </a:ext>
            </a:extLst>
          </p:cNvPr>
          <p:cNvGraphicFramePr>
            <a:graphicFrameLocks noGrp="1"/>
          </p:cNvGraphicFramePr>
          <p:nvPr>
            <p:extLst>
              <p:ext uri="{D42A27DB-BD31-4B8C-83A1-F6EECF244321}">
                <p14:modId xmlns:p14="http://schemas.microsoft.com/office/powerpoint/2010/main" val="4021380638"/>
              </p:ext>
            </p:extLst>
          </p:nvPr>
        </p:nvGraphicFramePr>
        <p:xfrm>
          <a:off x="1140675" y="1201659"/>
          <a:ext cx="9910647" cy="5479697"/>
        </p:xfrm>
        <a:graphic>
          <a:graphicData uri="http://schemas.openxmlformats.org/drawingml/2006/table">
            <a:tbl>
              <a:tblPr/>
              <a:tblGrid>
                <a:gridCol w="534175">
                  <a:extLst>
                    <a:ext uri="{9D8B030D-6E8A-4147-A177-3AD203B41FA5}">
                      <a16:colId xmlns:a16="http://schemas.microsoft.com/office/drawing/2014/main" val="3594981023"/>
                    </a:ext>
                  </a:extLst>
                </a:gridCol>
                <a:gridCol w="716021">
                  <a:extLst>
                    <a:ext uri="{9D8B030D-6E8A-4147-A177-3AD203B41FA5}">
                      <a16:colId xmlns:a16="http://schemas.microsoft.com/office/drawing/2014/main" val="3588059467"/>
                    </a:ext>
                  </a:extLst>
                </a:gridCol>
                <a:gridCol w="517126">
                  <a:extLst>
                    <a:ext uri="{9D8B030D-6E8A-4147-A177-3AD203B41FA5}">
                      <a16:colId xmlns:a16="http://schemas.microsoft.com/office/drawing/2014/main" val="1394557069"/>
                    </a:ext>
                  </a:extLst>
                </a:gridCol>
                <a:gridCol w="505762">
                  <a:extLst>
                    <a:ext uri="{9D8B030D-6E8A-4147-A177-3AD203B41FA5}">
                      <a16:colId xmlns:a16="http://schemas.microsoft.com/office/drawing/2014/main" val="2019662898"/>
                    </a:ext>
                  </a:extLst>
                </a:gridCol>
                <a:gridCol w="562588">
                  <a:extLst>
                    <a:ext uri="{9D8B030D-6E8A-4147-A177-3AD203B41FA5}">
                      <a16:colId xmlns:a16="http://schemas.microsoft.com/office/drawing/2014/main" val="4175997597"/>
                    </a:ext>
                  </a:extLst>
                </a:gridCol>
                <a:gridCol w="562588">
                  <a:extLst>
                    <a:ext uri="{9D8B030D-6E8A-4147-A177-3AD203B41FA5}">
                      <a16:colId xmlns:a16="http://schemas.microsoft.com/office/drawing/2014/main" val="482144179"/>
                    </a:ext>
                  </a:extLst>
                </a:gridCol>
                <a:gridCol w="642146">
                  <a:extLst>
                    <a:ext uri="{9D8B030D-6E8A-4147-A177-3AD203B41FA5}">
                      <a16:colId xmlns:a16="http://schemas.microsoft.com/office/drawing/2014/main" val="2013798157"/>
                    </a:ext>
                  </a:extLst>
                </a:gridCol>
                <a:gridCol w="2125334">
                  <a:extLst>
                    <a:ext uri="{9D8B030D-6E8A-4147-A177-3AD203B41FA5}">
                      <a16:colId xmlns:a16="http://schemas.microsoft.com/office/drawing/2014/main" val="814338926"/>
                    </a:ext>
                  </a:extLst>
                </a:gridCol>
                <a:gridCol w="539858">
                  <a:extLst>
                    <a:ext uri="{9D8B030D-6E8A-4147-A177-3AD203B41FA5}">
                      <a16:colId xmlns:a16="http://schemas.microsoft.com/office/drawing/2014/main" val="2566205959"/>
                    </a:ext>
                  </a:extLst>
                </a:gridCol>
                <a:gridCol w="585319">
                  <a:extLst>
                    <a:ext uri="{9D8B030D-6E8A-4147-A177-3AD203B41FA5}">
                      <a16:colId xmlns:a16="http://schemas.microsoft.com/office/drawing/2014/main" val="916650909"/>
                    </a:ext>
                  </a:extLst>
                </a:gridCol>
                <a:gridCol w="500079">
                  <a:extLst>
                    <a:ext uri="{9D8B030D-6E8A-4147-A177-3AD203B41FA5}">
                      <a16:colId xmlns:a16="http://schemas.microsoft.com/office/drawing/2014/main" val="232384442"/>
                    </a:ext>
                  </a:extLst>
                </a:gridCol>
                <a:gridCol w="460300">
                  <a:extLst>
                    <a:ext uri="{9D8B030D-6E8A-4147-A177-3AD203B41FA5}">
                      <a16:colId xmlns:a16="http://schemas.microsoft.com/office/drawing/2014/main" val="2827248732"/>
                    </a:ext>
                  </a:extLst>
                </a:gridCol>
                <a:gridCol w="477347">
                  <a:extLst>
                    <a:ext uri="{9D8B030D-6E8A-4147-A177-3AD203B41FA5}">
                      <a16:colId xmlns:a16="http://schemas.microsoft.com/office/drawing/2014/main" val="4124285396"/>
                    </a:ext>
                  </a:extLst>
                </a:gridCol>
                <a:gridCol w="636463">
                  <a:extLst>
                    <a:ext uri="{9D8B030D-6E8A-4147-A177-3AD203B41FA5}">
                      <a16:colId xmlns:a16="http://schemas.microsoft.com/office/drawing/2014/main" val="4273588915"/>
                    </a:ext>
                  </a:extLst>
                </a:gridCol>
                <a:gridCol w="545541">
                  <a:extLst>
                    <a:ext uri="{9D8B030D-6E8A-4147-A177-3AD203B41FA5}">
                      <a16:colId xmlns:a16="http://schemas.microsoft.com/office/drawing/2014/main" val="4137152390"/>
                    </a:ext>
                  </a:extLst>
                </a:gridCol>
              </a:tblGrid>
              <a:tr h="280124">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廠商名稱</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1699314979"/>
                  </a:ext>
                </a:extLst>
              </a:tr>
              <a:tr h="25911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4054" marR="4054" marT="4054"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4054" marR="4054" marT="4054"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4054" marR="4054" marT="4054"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4054" marR="4054" marT="4054"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4054" marR="4054" marT="405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4054" marR="4054" marT="405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4054" marR="4054" marT="4054"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4054" marR="4054" marT="4054"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4054" marR="4054" marT="4054"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4054" marR="4054" marT="4054"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558150897"/>
                  </a:ext>
                </a:extLst>
              </a:tr>
              <a:tr h="36416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17%</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9,214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4054" marR="4054" marT="405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4054" marR="4054" marT="405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4054" marR="4054" marT="405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2,000 </a:t>
                      </a:r>
                    </a:p>
                  </a:txBody>
                  <a:tcPr marL="4054" marR="4054" marT="405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17,764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33%</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4054" marR="4054" marT="405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36,221 </a:t>
                      </a:r>
                    </a:p>
                  </a:txBody>
                  <a:tcPr marL="4054" marR="4054" marT="4054" marB="0" anchor="ctr">
                    <a:lnL>
                      <a:noFill/>
                    </a:lnL>
                    <a:lnR>
                      <a:noFill/>
                    </a:lnR>
                    <a:lnT>
                      <a:noFill/>
                    </a:lnT>
                    <a:lnB>
                      <a:noFill/>
                    </a:lnB>
                  </a:tcPr>
                </a:tc>
                <a:extLst>
                  <a:ext uri="{0D108BD9-81ED-4DB2-BD59-A6C34878D82A}">
                    <a16:rowId xmlns:a16="http://schemas.microsoft.com/office/drawing/2014/main" val="2162230849"/>
                  </a:ext>
                </a:extLst>
              </a:tr>
              <a:tr h="26611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2936109777"/>
                  </a:ext>
                </a:extLst>
              </a:tr>
              <a:tr h="26611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2000910252"/>
                  </a:ext>
                </a:extLst>
              </a:tr>
              <a:tr h="26611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4221166702"/>
                  </a:ext>
                </a:extLst>
              </a:tr>
              <a:tr h="26611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2330940762"/>
                  </a:ext>
                </a:extLst>
              </a:tr>
              <a:tr h="266117">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1266560672"/>
                  </a:ext>
                </a:extLst>
              </a:tr>
              <a:tr h="25818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雙葉電子</a:t>
                      </a:r>
                      <a:r>
                        <a:rPr lang="en-US" altLang="zh-TW" sz="900" b="0" i="0" u="none" strike="noStrike">
                          <a:effectLst/>
                          <a:latin typeface="微軟正黑體" panose="020B0604030504040204" pitchFamily="34" charset="-120"/>
                          <a:ea typeface="微軟正黑體" panose="020B0604030504040204" pitchFamily="34" charset="-120"/>
                        </a:rPr>
                        <a:t>3</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2792606866"/>
                  </a:ext>
                </a:extLst>
              </a:tr>
              <a:tr h="25818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愛菲斯</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458394740"/>
                  </a:ext>
                </a:extLst>
              </a:tr>
              <a:tr h="377235">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4054" marR="4054" marT="4054"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46,771 </a:t>
                      </a:r>
                    </a:p>
                  </a:txBody>
                  <a:tcPr marL="4054" marR="4054" marT="4054"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13%</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7,214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4054" marR="4054" marT="405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4054" marR="4054" marT="405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4054" marR="4054" marT="4054"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4054" marR="4054" marT="405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15,764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4054" marR="4054" marT="405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38,221 </a:t>
                      </a:r>
                    </a:p>
                  </a:txBody>
                  <a:tcPr marL="4054" marR="4054" marT="4054" marB="0" anchor="ctr">
                    <a:lnL>
                      <a:noFill/>
                    </a:lnL>
                    <a:lnR>
                      <a:noFill/>
                    </a:lnR>
                    <a:lnT>
                      <a:noFill/>
                    </a:lnT>
                    <a:lnB>
                      <a:noFill/>
                    </a:lnB>
                  </a:tcPr>
                </a:tc>
                <a:extLst>
                  <a:ext uri="{0D108BD9-81ED-4DB2-BD59-A6C34878D82A}">
                    <a16:rowId xmlns:a16="http://schemas.microsoft.com/office/drawing/2014/main" val="3616959153"/>
                  </a:ext>
                </a:extLst>
              </a:tr>
              <a:tr h="280124">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大可創藝</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1,429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1203503313"/>
                  </a:ext>
                </a:extLst>
              </a:tr>
              <a:tr h="280124">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寬緯</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3475169141"/>
                  </a:ext>
                </a:extLst>
              </a:tr>
              <a:tr h="27312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326596383"/>
                  </a:ext>
                </a:extLst>
              </a:tr>
              <a:tr h="27312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2566983433"/>
                  </a:ext>
                </a:extLst>
              </a:tr>
              <a:tr h="27312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創智生物科技</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4054" marR="4054" marT="405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4054" marR="4054" marT="4054"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3823827732"/>
                  </a:ext>
                </a:extLst>
              </a:tr>
              <a:tr h="27312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789278977"/>
                  </a:ext>
                </a:extLst>
              </a:tr>
              <a:tr h="364162">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4054" marR="4054" marT="4054"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46,771 </a:t>
                      </a:r>
                    </a:p>
                  </a:txBody>
                  <a:tcPr marL="4054" marR="4054" marT="4054"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13%</a:t>
                      </a:r>
                    </a:p>
                  </a:txBody>
                  <a:tcPr marL="4054" marR="4054" marT="4054"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7,214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7,214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2,130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5,084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2,130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3,787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5,917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14,175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26%</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4054" marR="4054" marT="4054"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39,810 </a:t>
                      </a:r>
                    </a:p>
                  </a:txBody>
                  <a:tcPr marL="4054" marR="4054" marT="4054" marB="0" anchor="ctr">
                    <a:lnL>
                      <a:noFill/>
                    </a:lnL>
                    <a:lnR>
                      <a:noFill/>
                    </a:lnR>
                    <a:lnT>
                      <a:noFill/>
                    </a:lnT>
                    <a:lnB>
                      <a:noFill/>
                    </a:lnB>
                  </a:tcPr>
                </a:tc>
                <a:extLst>
                  <a:ext uri="{0D108BD9-81ED-4DB2-BD59-A6C34878D82A}">
                    <a16:rowId xmlns:a16="http://schemas.microsoft.com/office/drawing/2014/main" val="3381864380"/>
                  </a:ext>
                </a:extLst>
              </a:tr>
              <a:tr h="33521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6,758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8,258 </a:t>
                      </a:r>
                    </a:p>
                  </a:txBody>
                  <a:tcPr marL="4054" marR="4054" marT="4054"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8,258 </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15%</a:t>
                      </a:r>
                    </a:p>
                  </a:txBody>
                  <a:tcPr marL="4054" marR="4054" marT="4054"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4054" marR="4054" marT="405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4054" marR="4054" marT="4054" marB="0" anchor="b">
                    <a:lnL>
                      <a:noFill/>
                    </a:lnL>
                    <a:lnR>
                      <a:noFill/>
                    </a:lnR>
                    <a:lnT>
                      <a:noFill/>
                    </a:lnT>
                    <a:lnB>
                      <a:noFill/>
                    </a:lnB>
                  </a:tcPr>
                </a:tc>
                <a:extLst>
                  <a:ext uri="{0D108BD9-81ED-4DB2-BD59-A6C34878D82A}">
                    <a16:rowId xmlns:a16="http://schemas.microsoft.com/office/drawing/2014/main" val="1448367624"/>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latin typeface="微軟正黑體"/>
                <a:ea typeface="微軟正黑體"/>
                <a:cs typeface="微軟正黑體"/>
                <a:sym typeface="微軟正黑體"/>
              </a:defRPr>
            </a:lvl1pPr>
          </a:lstStyle>
          <a:p>
            <a:fld id="{86CB4B4D-7CA3-9044-876B-883B54F8677D}" type="slidenum">
              <a:t>6</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7"/>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56657" cy="461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a:t>衍生加值目標：</a:t>
            </a:r>
            <a:r>
              <a:rPr lang="en-US" dirty="0"/>
              <a:t>9</a:t>
            </a:r>
            <a:r>
              <a:rPr dirty="0"/>
              <a:t>,</a:t>
            </a:r>
            <a:r>
              <a:rPr lang="en-US" dirty="0"/>
              <a:t>27</a:t>
            </a:r>
            <a:r>
              <a:rPr dirty="0"/>
              <a:t>0K</a:t>
            </a:r>
          </a:p>
        </p:txBody>
      </p:sp>
      <p:graphicFrame>
        <p:nvGraphicFramePr>
          <p:cNvPr id="4" name="表格 3">
            <a:extLst>
              <a:ext uri="{FF2B5EF4-FFF2-40B4-BE49-F238E27FC236}">
                <a16:creationId xmlns:a16="http://schemas.microsoft.com/office/drawing/2014/main" id="{9B3DAA41-61D4-4C50-8084-A222B80305AB}"/>
              </a:ext>
            </a:extLst>
          </p:cNvPr>
          <p:cNvGraphicFramePr>
            <a:graphicFrameLocks noGrp="1"/>
          </p:cNvGraphicFramePr>
          <p:nvPr>
            <p:extLst>
              <p:ext uri="{D42A27DB-BD31-4B8C-83A1-F6EECF244321}">
                <p14:modId xmlns:p14="http://schemas.microsoft.com/office/powerpoint/2010/main" val="1525885967"/>
              </p:ext>
            </p:extLst>
          </p:nvPr>
        </p:nvGraphicFramePr>
        <p:xfrm>
          <a:off x="691561" y="1328125"/>
          <a:ext cx="10140892" cy="5276192"/>
        </p:xfrm>
        <a:graphic>
          <a:graphicData uri="http://schemas.openxmlformats.org/drawingml/2006/table">
            <a:tbl>
              <a:tblPr/>
              <a:tblGrid>
                <a:gridCol w="731974">
                  <a:extLst>
                    <a:ext uri="{9D8B030D-6E8A-4147-A177-3AD203B41FA5}">
                      <a16:colId xmlns:a16="http://schemas.microsoft.com/office/drawing/2014/main" val="772900200"/>
                    </a:ext>
                  </a:extLst>
                </a:gridCol>
                <a:gridCol w="762474">
                  <a:extLst>
                    <a:ext uri="{9D8B030D-6E8A-4147-A177-3AD203B41FA5}">
                      <a16:colId xmlns:a16="http://schemas.microsoft.com/office/drawing/2014/main" val="590038948"/>
                    </a:ext>
                  </a:extLst>
                </a:gridCol>
                <a:gridCol w="693849">
                  <a:extLst>
                    <a:ext uri="{9D8B030D-6E8A-4147-A177-3AD203B41FA5}">
                      <a16:colId xmlns:a16="http://schemas.microsoft.com/office/drawing/2014/main" val="2270805100"/>
                    </a:ext>
                  </a:extLst>
                </a:gridCol>
                <a:gridCol w="640478">
                  <a:extLst>
                    <a:ext uri="{9D8B030D-6E8A-4147-A177-3AD203B41FA5}">
                      <a16:colId xmlns:a16="http://schemas.microsoft.com/office/drawing/2014/main" val="3616614281"/>
                    </a:ext>
                  </a:extLst>
                </a:gridCol>
                <a:gridCol w="640478">
                  <a:extLst>
                    <a:ext uri="{9D8B030D-6E8A-4147-A177-3AD203B41FA5}">
                      <a16:colId xmlns:a16="http://schemas.microsoft.com/office/drawing/2014/main" val="3629495627"/>
                    </a:ext>
                  </a:extLst>
                </a:gridCol>
                <a:gridCol w="663351">
                  <a:extLst>
                    <a:ext uri="{9D8B030D-6E8A-4147-A177-3AD203B41FA5}">
                      <a16:colId xmlns:a16="http://schemas.microsoft.com/office/drawing/2014/main" val="545659795"/>
                    </a:ext>
                  </a:extLst>
                </a:gridCol>
                <a:gridCol w="2104426">
                  <a:extLst>
                    <a:ext uri="{9D8B030D-6E8A-4147-A177-3AD203B41FA5}">
                      <a16:colId xmlns:a16="http://schemas.microsoft.com/office/drawing/2014/main" val="987542537"/>
                    </a:ext>
                  </a:extLst>
                </a:gridCol>
                <a:gridCol w="724350">
                  <a:extLst>
                    <a:ext uri="{9D8B030D-6E8A-4147-A177-3AD203B41FA5}">
                      <a16:colId xmlns:a16="http://schemas.microsoft.com/office/drawing/2014/main" val="1840690102"/>
                    </a:ext>
                  </a:extLst>
                </a:gridCol>
                <a:gridCol w="510857">
                  <a:extLst>
                    <a:ext uri="{9D8B030D-6E8A-4147-A177-3AD203B41FA5}">
                      <a16:colId xmlns:a16="http://schemas.microsoft.com/office/drawing/2014/main" val="298518489"/>
                    </a:ext>
                  </a:extLst>
                </a:gridCol>
                <a:gridCol w="556604">
                  <a:extLst>
                    <a:ext uri="{9D8B030D-6E8A-4147-A177-3AD203B41FA5}">
                      <a16:colId xmlns:a16="http://schemas.microsoft.com/office/drawing/2014/main" val="2811371633"/>
                    </a:ext>
                  </a:extLst>
                </a:gridCol>
                <a:gridCol w="648103">
                  <a:extLst>
                    <a:ext uri="{9D8B030D-6E8A-4147-A177-3AD203B41FA5}">
                      <a16:colId xmlns:a16="http://schemas.microsoft.com/office/drawing/2014/main" val="3314230932"/>
                    </a:ext>
                  </a:extLst>
                </a:gridCol>
                <a:gridCol w="731974">
                  <a:extLst>
                    <a:ext uri="{9D8B030D-6E8A-4147-A177-3AD203B41FA5}">
                      <a16:colId xmlns:a16="http://schemas.microsoft.com/office/drawing/2014/main" val="1490170871"/>
                    </a:ext>
                  </a:extLst>
                </a:gridCol>
                <a:gridCol w="731974">
                  <a:extLst>
                    <a:ext uri="{9D8B030D-6E8A-4147-A177-3AD203B41FA5}">
                      <a16:colId xmlns:a16="http://schemas.microsoft.com/office/drawing/2014/main" val="4280909036"/>
                    </a:ext>
                  </a:extLst>
                </a:gridCol>
              </a:tblGrid>
              <a:tr h="441476">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a:noFill/>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a:noFill/>
                    </a:lnL>
                    <a:lnR>
                      <a:noFill/>
                    </a:lnR>
                    <a:lnT>
                      <a:noFill/>
                    </a:lnT>
                    <a:lnB>
                      <a:noFill/>
                    </a:lnB>
                  </a:tcPr>
                </a:tc>
                <a:extLst>
                  <a:ext uri="{0D108BD9-81ED-4DB2-BD59-A6C34878D82A}">
                    <a16:rowId xmlns:a16="http://schemas.microsoft.com/office/drawing/2014/main" val="3093632127"/>
                  </a:ext>
                </a:extLst>
              </a:tr>
              <a:tr h="341253">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a:noFill/>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5545" marR="5545" marT="55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b">
                    <a:lnL>
                      <a:noFill/>
                    </a:lnL>
                    <a:lnR>
                      <a:noFill/>
                    </a:lnR>
                    <a:lnT>
                      <a:noFill/>
                    </a:lnT>
                    <a:lnB>
                      <a:noFill/>
                    </a:lnB>
                  </a:tcPr>
                </a:tc>
                <a:extLst>
                  <a:ext uri="{0D108BD9-81ED-4DB2-BD59-A6C34878D82A}">
                    <a16:rowId xmlns:a16="http://schemas.microsoft.com/office/drawing/2014/main" val="2345769969"/>
                  </a:ext>
                </a:extLst>
              </a:tr>
              <a:tr h="608721">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ct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5545" marR="5545" marT="554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545" marR="5545" marT="554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3,630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39%</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2772554959"/>
                  </a:ext>
                </a:extLst>
              </a:tr>
              <a:tr h="451929">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3101084470"/>
                  </a:ext>
                </a:extLst>
              </a:tr>
              <a:tr h="304360">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3501336275"/>
                  </a:ext>
                </a:extLst>
              </a:tr>
              <a:tr h="212745">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2815416202"/>
                  </a:ext>
                </a:extLst>
              </a:tr>
              <a:tr h="581050">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5545" marR="5545" marT="554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545" marR="5545" marT="554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3,630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39%</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3545283356"/>
                  </a:ext>
                </a:extLst>
              </a:tr>
              <a:tr h="424260">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2865078890"/>
                  </a:ext>
                </a:extLst>
              </a:tr>
              <a:tr h="221353">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1539070061"/>
                  </a:ext>
                </a:extLst>
              </a:tr>
              <a:tr h="221353">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3263557123"/>
                  </a:ext>
                </a:extLst>
              </a:tr>
              <a:tr h="249022">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911007922"/>
                  </a:ext>
                </a:extLst>
              </a:tr>
              <a:tr h="212745">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189373032"/>
                  </a:ext>
                </a:extLst>
              </a:tr>
              <a:tr h="212745">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1095976449"/>
                  </a:ext>
                </a:extLst>
              </a:tr>
              <a:tr h="396590">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5545" marR="5545" marT="5545"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7,140 </a:t>
                      </a:r>
                    </a:p>
                  </a:txBody>
                  <a:tcPr marL="5545" marR="5545" marT="554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5545" marR="5545" marT="5545"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2,130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3,630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39%</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5,640 </a:t>
                      </a:r>
                    </a:p>
                  </a:txBody>
                  <a:tcPr marL="5545" marR="5545" marT="5545" marB="0" anchor="ctr">
                    <a:lnL>
                      <a:noFill/>
                    </a:lnL>
                    <a:lnR>
                      <a:noFill/>
                    </a:lnR>
                    <a:lnT>
                      <a:noFill/>
                    </a:lnT>
                    <a:lnB>
                      <a:noFill/>
                    </a:lnB>
                  </a:tcPr>
                </a:tc>
                <a:extLst>
                  <a:ext uri="{0D108BD9-81ED-4DB2-BD59-A6C34878D82A}">
                    <a16:rowId xmlns:a16="http://schemas.microsoft.com/office/drawing/2014/main" val="1989782449"/>
                  </a:ext>
                </a:extLst>
              </a:tr>
              <a:tr h="396590">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5545" marR="5545" marT="554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16%</a:t>
                      </a:r>
                    </a:p>
                  </a:txBody>
                  <a:tcPr marL="5545" marR="5545" marT="554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545" marR="5545" marT="554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dirty="0">
                        <a:effectLst/>
                        <a:latin typeface="微軟正黑體" panose="020B0604030504040204" pitchFamily="34" charset="-120"/>
                        <a:ea typeface="微軟正黑體" panose="020B0604030504040204" pitchFamily="34" charset="-120"/>
                      </a:endParaRPr>
                    </a:p>
                  </a:txBody>
                  <a:tcPr marL="5545" marR="5545" marT="5545" marB="0" anchor="ctr">
                    <a:lnL>
                      <a:noFill/>
                    </a:lnL>
                    <a:lnR>
                      <a:noFill/>
                    </a:lnR>
                    <a:lnT>
                      <a:noFill/>
                    </a:lnT>
                    <a:lnB>
                      <a:noFill/>
                    </a:lnB>
                  </a:tcPr>
                </a:tc>
                <a:extLst>
                  <a:ext uri="{0D108BD9-81ED-4DB2-BD59-A6C34878D82A}">
                    <a16:rowId xmlns:a16="http://schemas.microsoft.com/office/drawing/2014/main" val="2336947174"/>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7</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9426" cy="461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a:t>BP目標：6</a:t>
            </a:r>
            <a:r>
              <a:rPr lang="en-US" dirty="0"/>
              <a:t>0</a:t>
            </a:r>
            <a:r>
              <a:rPr dirty="0"/>
              <a:t>,</a:t>
            </a:r>
            <a:r>
              <a:rPr lang="en-US" dirty="0"/>
              <a:t>175</a:t>
            </a:r>
            <a:r>
              <a:rPr dirty="0"/>
              <a:t>K</a:t>
            </a:r>
          </a:p>
        </p:txBody>
      </p:sp>
      <p:graphicFrame>
        <p:nvGraphicFramePr>
          <p:cNvPr id="4" name="表格 3">
            <a:extLst>
              <a:ext uri="{FF2B5EF4-FFF2-40B4-BE49-F238E27FC236}">
                <a16:creationId xmlns:a16="http://schemas.microsoft.com/office/drawing/2014/main" id="{7F2ABFE1-50D2-4AEA-A47B-753151712457}"/>
              </a:ext>
            </a:extLst>
          </p:cNvPr>
          <p:cNvGraphicFramePr>
            <a:graphicFrameLocks noGrp="1"/>
          </p:cNvGraphicFramePr>
          <p:nvPr>
            <p:extLst>
              <p:ext uri="{D42A27DB-BD31-4B8C-83A1-F6EECF244321}">
                <p14:modId xmlns:p14="http://schemas.microsoft.com/office/powerpoint/2010/main" val="2837476882"/>
              </p:ext>
            </p:extLst>
          </p:nvPr>
        </p:nvGraphicFramePr>
        <p:xfrm>
          <a:off x="768282" y="1117668"/>
          <a:ext cx="10750933" cy="5561942"/>
        </p:xfrm>
        <a:graphic>
          <a:graphicData uri="http://schemas.openxmlformats.org/drawingml/2006/table">
            <a:tbl>
              <a:tblPr/>
              <a:tblGrid>
                <a:gridCol w="702102">
                  <a:extLst>
                    <a:ext uri="{9D8B030D-6E8A-4147-A177-3AD203B41FA5}">
                      <a16:colId xmlns:a16="http://schemas.microsoft.com/office/drawing/2014/main" val="2146537240"/>
                    </a:ext>
                  </a:extLst>
                </a:gridCol>
                <a:gridCol w="702102">
                  <a:extLst>
                    <a:ext uri="{9D8B030D-6E8A-4147-A177-3AD203B41FA5}">
                      <a16:colId xmlns:a16="http://schemas.microsoft.com/office/drawing/2014/main" val="2434164683"/>
                    </a:ext>
                  </a:extLst>
                </a:gridCol>
                <a:gridCol w="665533">
                  <a:extLst>
                    <a:ext uri="{9D8B030D-6E8A-4147-A177-3AD203B41FA5}">
                      <a16:colId xmlns:a16="http://schemas.microsoft.com/office/drawing/2014/main" val="3095836375"/>
                    </a:ext>
                  </a:extLst>
                </a:gridCol>
                <a:gridCol w="724043">
                  <a:extLst>
                    <a:ext uri="{9D8B030D-6E8A-4147-A177-3AD203B41FA5}">
                      <a16:colId xmlns:a16="http://schemas.microsoft.com/office/drawing/2014/main" val="2673404391"/>
                    </a:ext>
                  </a:extLst>
                </a:gridCol>
                <a:gridCol w="724043">
                  <a:extLst>
                    <a:ext uri="{9D8B030D-6E8A-4147-A177-3AD203B41FA5}">
                      <a16:colId xmlns:a16="http://schemas.microsoft.com/office/drawing/2014/main" val="18425952"/>
                    </a:ext>
                  </a:extLst>
                </a:gridCol>
                <a:gridCol w="650907">
                  <a:extLst>
                    <a:ext uri="{9D8B030D-6E8A-4147-A177-3AD203B41FA5}">
                      <a16:colId xmlns:a16="http://schemas.microsoft.com/office/drawing/2014/main" val="3628906665"/>
                    </a:ext>
                  </a:extLst>
                </a:gridCol>
                <a:gridCol w="2296457">
                  <a:extLst>
                    <a:ext uri="{9D8B030D-6E8A-4147-A177-3AD203B41FA5}">
                      <a16:colId xmlns:a16="http://schemas.microsoft.com/office/drawing/2014/main" val="5809388"/>
                    </a:ext>
                  </a:extLst>
                </a:gridCol>
                <a:gridCol w="650907">
                  <a:extLst>
                    <a:ext uri="{9D8B030D-6E8A-4147-A177-3AD203B41FA5}">
                      <a16:colId xmlns:a16="http://schemas.microsoft.com/office/drawing/2014/main" val="968635595"/>
                    </a:ext>
                  </a:extLst>
                </a:gridCol>
                <a:gridCol w="694788">
                  <a:extLst>
                    <a:ext uri="{9D8B030D-6E8A-4147-A177-3AD203B41FA5}">
                      <a16:colId xmlns:a16="http://schemas.microsoft.com/office/drawing/2014/main" val="815936610"/>
                    </a:ext>
                  </a:extLst>
                </a:gridCol>
                <a:gridCol w="724043">
                  <a:extLst>
                    <a:ext uri="{9D8B030D-6E8A-4147-A177-3AD203B41FA5}">
                      <a16:colId xmlns:a16="http://schemas.microsoft.com/office/drawing/2014/main" val="2004577155"/>
                    </a:ext>
                  </a:extLst>
                </a:gridCol>
                <a:gridCol w="694788">
                  <a:extLst>
                    <a:ext uri="{9D8B030D-6E8A-4147-A177-3AD203B41FA5}">
                      <a16:colId xmlns:a16="http://schemas.microsoft.com/office/drawing/2014/main" val="1877016099"/>
                    </a:ext>
                  </a:extLst>
                </a:gridCol>
                <a:gridCol w="819118">
                  <a:extLst>
                    <a:ext uri="{9D8B030D-6E8A-4147-A177-3AD203B41FA5}">
                      <a16:colId xmlns:a16="http://schemas.microsoft.com/office/drawing/2014/main" val="2960481503"/>
                    </a:ext>
                  </a:extLst>
                </a:gridCol>
                <a:gridCol w="702102">
                  <a:extLst>
                    <a:ext uri="{9D8B030D-6E8A-4147-A177-3AD203B41FA5}">
                      <a16:colId xmlns:a16="http://schemas.microsoft.com/office/drawing/2014/main" val="2348984631"/>
                    </a:ext>
                  </a:extLst>
                </a:gridCol>
              </a:tblGrid>
              <a:tr h="382878">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912902481"/>
                  </a:ext>
                </a:extLst>
              </a:tr>
              <a:tr h="35416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5459" marR="5459" marT="54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5459" marR="5459" marT="54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5459" marR="5459" marT="54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5459" marR="5459" marT="54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5459" marR="5459" marT="5459"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5459" marR="5459" marT="5459"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5459" marR="5459" marT="5459"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5459" marR="5459" marT="5459"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2028271354"/>
                  </a:ext>
                </a:extLst>
              </a:tr>
              <a:tr h="48689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12%</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7,084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22,463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37%</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37,712 </a:t>
                      </a:r>
                    </a:p>
                  </a:txBody>
                  <a:tcPr marL="5459" marR="5459" marT="5459" marB="0" anchor="ctr">
                    <a:lnL>
                      <a:noFill/>
                    </a:lnL>
                    <a:lnR>
                      <a:noFill/>
                    </a:lnR>
                    <a:lnT>
                      <a:noFill/>
                    </a:lnT>
                    <a:lnB>
                      <a:noFill/>
                    </a:lnB>
                  </a:tcPr>
                </a:tc>
                <a:extLst>
                  <a:ext uri="{0D108BD9-81ED-4DB2-BD59-A6C34878D82A}">
                    <a16:rowId xmlns:a16="http://schemas.microsoft.com/office/drawing/2014/main" val="1157892277"/>
                  </a:ext>
                </a:extLst>
              </a:tr>
              <a:tr h="43903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extLst>
                  <a:ext uri="{0D108BD9-81ED-4DB2-BD59-A6C34878D82A}">
                    <a16:rowId xmlns:a16="http://schemas.microsoft.com/office/drawing/2014/main" val="2069578394"/>
                  </a:ext>
                </a:extLst>
              </a:tr>
              <a:tr h="43903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extLst>
                  <a:ext uri="{0D108BD9-81ED-4DB2-BD59-A6C34878D82A}">
                    <a16:rowId xmlns:a16="http://schemas.microsoft.com/office/drawing/2014/main" val="3960815270"/>
                  </a:ext>
                </a:extLst>
              </a:tr>
              <a:tr h="43903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extLst>
                  <a:ext uri="{0D108BD9-81ED-4DB2-BD59-A6C34878D82A}">
                    <a16:rowId xmlns:a16="http://schemas.microsoft.com/office/drawing/2014/main" val="573835380"/>
                  </a:ext>
                </a:extLst>
              </a:tr>
              <a:tr h="43903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4250897873"/>
                  </a:ext>
                </a:extLst>
              </a:tr>
              <a:tr h="536030">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5459" marR="5459" marT="5459"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8%</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5,084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5459" marR="5459" marT="545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5459" marR="5459" marT="545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20,463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34%</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39,712 </a:t>
                      </a:r>
                    </a:p>
                  </a:txBody>
                  <a:tcPr marL="5459" marR="5459" marT="5459" marB="0" anchor="ctr">
                    <a:lnL>
                      <a:noFill/>
                    </a:lnL>
                    <a:lnR>
                      <a:noFill/>
                    </a:lnR>
                    <a:lnT>
                      <a:noFill/>
                    </a:lnT>
                    <a:lnB>
                      <a:noFill/>
                    </a:lnB>
                  </a:tcPr>
                </a:tc>
                <a:extLst>
                  <a:ext uri="{0D108BD9-81ED-4DB2-BD59-A6C34878D82A}">
                    <a16:rowId xmlns:a16="http://schemas.microsoft.com/office/drawing/2014/main" val="3858707771"/>
                  </a:ext>
                </a:extLst>
              </a:tr>
              <a:tr h="382878">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雙葉電子</a:t>
                      </a:r>
                      <a:r>
                        <a:rPr lang="en-US" altLang="zh-TW" sz="1200" b="0" i="0" u="none" strike="noStrike">
                          <a:effectLst/>
                          <a:latin typeface="微軟正黑體" panose="020B0604030504040204" pitchFamily="34" charset="-120"/>
                          <a:ea typeface="微軟正黑體" panose="020B0604030504040204" pitchFamily="34" charset="-120"/>
                        </a:rPr>
                        <a:t>1</a:t>
                      </a:r>
                    </a:p>
                  </a:txBody>
                  <a:tcPr marL="5459" marR="5459" marT="545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4065623855"/>
                  </a:ext>
                </a:extLst>
              </a:tr>
              <a:tr h="382878">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動聯國際</a:t>
                      </a: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5459" marR="5459" marT="5459"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2646650703"/>
                  </a:ext>
                </a:extLst>
              </a:tr>
              <a:tr h="497742">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295276711"/>
                  </a:ext>
                </a:extLst>
              </a:tr>
              <a:tr h="419890">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5459" marR="5459" marT="5459"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55,091 </a:t>
                      </a:r>
                    </a:p>
                  </a:txBody>
                  <a:tcPr marL="5459" marR="5459" marT="5459"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8%</a:t>
                      </a:r>
                    </a:p>
                  </a:txBody>
                  <a:tcPr marL="5459" marR="5459" marT="5459"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5,084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5,084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5,084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5459" marR="5459" marT="5459"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3,787 </a:t>
                      </a:r>
                    </a:p>
                  </a:txBody>
                  <a:tcPr marL="5459" marR="5459" marT="5459"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3,787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20,463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34%</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5459" marR="5459" marT="5459"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39,712 </a:t>
                      </a:r>
                    </a:p>
                  </a:txBody>
                  <a:tcPr marL="5459" marR="5459" marT="5459" marB="0" anchor="ctr">
                    <a:lnL>
                      <a:noFill/>
                    </a:lnL>
                    <a:lnR>
                      <a:noFill/>
                    </a:lnR>
                    <a:lnT>
                      <a:noFill/>
                    </a:lnT>
                    <a:lnB>
                      <a:noFill/>
                    </a:lnB>
                  </a:tcPr>
                </a:tc>
                <a:extLst>
                  <a:ext uri="{0D108BD9-81ED-4DB2-BD59-A6C34878D82A}">
                    <a16:rowId xmlns:a16="http://schemas.microsoft.com/office/drawing/2014/main" val="4208952215"/>
                  </a:ext>
                </a:extLst>
              </a:tr>
              <a:tr h="362458">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5459" marR="5459" marT="545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16,676 </a:t>
                      </a:r>
                    </a:p>
                  </a:txBody>
                  <a:tcPr marL="5459" marR="5459" marT="545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16,676 </a:t>
                      </a:r>
                    </a:p>
                  </a:txBody>
                  <a:tcPr marL="5459" marR="5459" marT="5459"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28%</a:t>
                      </a:r>
                    </a:p>
                  </a:txBody>
                  <a:tcPr marL="5459" marR="5459" marT="5459"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5459" marR="5459" marT="545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5459" marR="5459" marT="5459" marB="0" anchor="b">
                    <a:lnL>
                      <a:noFill/>
                    </a:lnL>
                    <a:lnR>
                      <a:noFill/>
                    </a:lnR>
                    <a:lnT>
                      <a:noFill/>
                    </a:lnT>
                    <a:lnB>
                      <a:noFill/>
                    </a:lnB>
                  </a:tcPr>
                </a:tc>
                <a:extLst>
                  <a:ext uri="{0D108BD9-81ED-4DB2-BD59-A6C34878D82A}">
                    <a16:rowId xmlns:a16="http://schemas.microsoft.com/office/drawing/2014/main" val="3542361671"/>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72" name="表格 5"/>
          <p:cNvGraphicFramePr/>
          <p:nvPr>
            <p:extLst>
              <p:ext uri="{D42A27DB-BD31-4B8C-83A1-F6EECF244321}">
                <p14:modId xmlns:p14="http://schemas.microsoft.com/office/powerpoint/2010/main" val="713740383"/>
              </p:ext>
            </p:extLst>
          </p:nvPr>
        </p:nvGraphicFramePr>
        <p:xfrm>
          <a:off x="540423" y="1077088"/>
          <a:ext cx="11111153" cy="4287812"/>
        </p:xfrm>
        <a:graphic>
          <a:graphicData uri="http://schemas.openxmlformats.org/drawingml/2006/table">
            <a:tbl>
              <a:tblPr firstRow="1">
                <a:tableStyleId>{4C3C2611-4C71-4FC5-86AE-919BDF0F9419}</a:tableStyleId>
              </a:tblPr>
              <a:tblGrid>
                <a:gridCol w="1474989">
                  <a:extLst>
                    <a:ext uri="{9D8B030D-6E8A-4147-A177-3AD203B41FA5}">
                      <a16:colId xmlns:a16="http://schemas.microsoft.com/office/drawing/2014/main" val="20000"/>
                    </a:ext>
                  </a:extLst>
                </a:gridCol>
                <a:gridCol w="2341984">
                  <a:extLst>
                    <a:ext uri="{9D8B030D-6E8A-4147-A177-3AD203B41FA5}">
                      <a16:colId xmlns:a16="http://schemas.microsoft.com/office/drawing/2014/main" val="20001"/>
                    </a:ext>
                  </a:extLst>
                </a:gridCol>
                <a:gridCol w="1035698">
                  <a:extLst>
                    <a:ext uri="{9D8B030D-6E8A-4147-A177-3AD203B41FA5}">
                      <a16:colId xmlns:a16="http://schemas.microsoft.com/office/drawing/2014/main" val="20002"/>
                    </a:ext>
                  </a:extLst>
                </a:gridCol>
                <a:gridCol w="1688841">
                  <a:extLst>
                    <a:ext uri="{9D8B030D-6E8A-4147-A177-3AD203B41FA5}">
                      <a16:colId xmlns:a16="http://schemas.microsoft.com/office/drawing/2014/main" val="20003"/>
                    </a:ext>
                  </a:extLst>
                </a:gridCol>
                <a:gridCol w="3269467">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583761">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a:solidFill>
                            <a:srgbClr val="FFFFFF"/>
                          </a:solidFill>
                          <a:latin typeface="微軟正黑體"/>
                          <a:ea typeface="微軟正黑體"/>
                          <a:cs typeface="微軟正黑體"/>
                          <a:sym typeface="微軟正黑體"/>
                        </a:rPr>
                        <a:t>總</a:t>
                      </a:r>
                      <a:r>
                        <a:rPr lang="zh-TW" altLang="en-US" sz="2000" b="1" dirty="0">
                          <a:solidFill>
                            <a:srgbClr val="FFFFFF"/>
                          </a:solidFill>
                          <a:latin typeface="微軟正黑體"/>
                          <a:ea typeface="微軟正黑體"/>
                          <a:cs typeface="微軟正黑體"/>
                          <a:sym typeface="微軟正黑體"/>
                        </a:rPr>
                        <a:t>經</a:t>
                      </a:r>
                      <a:r>
                        <a:rPr sz="2000" b="1" dirty="0">
                          <a:solidFill>
                            <a:srgbClr val="FFFFFF"/>
                          </a:solidFill>
                          <a:latin typeface="微軟正黑體"/>
                          <a:ea typeface="微軟正黑體"/>
                          <a:cs typeface="微軟正黑體"/>
                          <a:sym typeface="微軟正黑體"/>
                        </a:rPr>
                        <a:t>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901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文化部藝發司</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科技藝術輔導＆藝術家進駐工研院</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950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202501-202611</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故宮大阪世博</a:t>
                      </a:r>
                      <a:r>
                        <a:rPr lang="en-US" altLang="zh-TW" sz="1600" dirty="0">
                          <a:latin typeface="微軟正黑體" panose="020B0604030504040204" pitchFamily="34" charset="-120"/>
                          <a:ea typeface="微軟正黑體" panose="020B0604030504040204" pitchFamily="34" charset="-120"/>
                        </a:rPr>
                        <a:t>GAI</a:t>
                      </a:r>
                      <a:r>
                        <a:rPr lang="zh-TW" altLang="en-US" sz="1600" dirty="0">
                          <a:latin typeface="微軟正黑體" panose="020B0604030504040204" pitchFamily="34" charset="-120"/>
                          <a:ea typeface="微軟正黑體" panose="020B0604030504040204" pitchFamily="34" charset="-120"/>
                        </a:rPr>
                        <a:t>多模態影音設計整合與</a:t>
                      </a:r>
                      <a:r>
                        <a:rPr lang="en-US" altLang="zh-TW" sz="1600" dirty="0">
                          <a:latin typeface="微軟正黑體" panose="020B0604030504040204" pitchFamily="34" charset="-120"/>
                          <a:ea typeface="微軟正黑體" panose="020B0604030504040204" pitchFamily="34" charset="-120"/>
                        </a:rPr>
                        <a:t>XR</a:t>
                      </a:r>
                      <a:r>
                        <a:rPr lang="zh-TW" altLang="en-US" sz="1600" dirty="0">
                          <a:latin typeface="微軟正黑體" panose="020B0604030504040204" pitchFamily="34" charset="-120"/>
                          <a:ea typeface="微軟正黑體" panose="020B0604030504040204" pitchFamily="34" charset="-120"/>
                        </a:rPr>
                        <a:t>互動展演系統建置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89</a:t>
                      </a:r>
                      <a:r>
                        <a:rPr sz="1600" dirty="0">
                          <a:latin typeface="微軟正黑體" panose="020B0604030504040204" pitchFamily="34" charset="-120"/>
                          <a:ea typeface="微軟正黑體" panose="020B0604030504040204" pitchFamily="34" charset="-120"/>
                          <a:cs typeface="微軟正黑體"/>
                          <a:sym typeface="微軟正黑體"/>
                        </a:rPr>
                        <a:t>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202410-202512</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sz="1600" dirty="0"/>
                        <a:t>香蘭</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國美館</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藏品權利盤點系統</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140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202505-202512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sz="1600" dirty="0"/>
                        <a:t>泰維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335278312"/>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文化部藝發司</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t>北中南科學園區聯合展演</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202506-202512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400">
                          <a:latin typeface="微軟正黑體"/>
                          <a:ea typeface="微軟正黑體"/>
                          <a:cs typeface="微軟正黑體"/>
                          <a:sym typeface="微軟正黑體"/>
                        </a:defRPr>
                      </a:pPr>
                      <a:r>
                        <a:rPr lang="zh-TW" altLang="en-US" sz="1600" dirty="0">
                          <a:latin typeface="微軟正黑體"/>
                          <a:ea typeface="微軟正黑體"/>
                          <a:cs typeface="微軟正黑體"/>
                          <a:sym typeface="微軟正黑體"/>
                        </a:rPr>
                        <a:t>香蘭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2321803794"/>
                  </a:ext>
                </a:extLst>
              </a:tr>
            </a:tbl>
          </a:graphicData>
        </a:graphic>
      </p:graphicFrame>
      <p:sp>
        <p:nvSpPr>
          <p:cNvPr id="7" name="文字方塊 6">
            <a:extLst>
              <a:ext uri="{FF2B5EF4-FFF2-40B4-BE49-F238E27FC236}">
                <a16:creationId xmlns:a16="http://schemas.microsoft.com/office/drawing/2014/main" id="{9DA7813D-3589-433E-8FF7-54E19889ADF7}"/>
              </a:ext>
            </a:extLst>
          </p:cNvPr>
          <p:cNvSpPr txBox="1"/>
          <p:nvPr/>
        </p:nvSpPr>
        <p:spPr>
          <a:xfrm>
            <a:off x="10405085" y="668074"/>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8" name="文字方塊 7">
            <a:extLst>
              <a:ext uri="{FF2B5EF4-FFF2-40B4-BE49-F238E27FC236}">
                <a16:creationId xmlns:a16="http://schemas.microsoft.com/office/drawing/2014/main" id="{34373963-7EA7-4598-9993-9D86B4ADDACB}"/>
              </a:ext>
            </a:extLst>
          </p:cNvPr>
          <p:cNvSpPr txBox="1"/>
          <p:nvPr/>
        </p:nvSpPr>
        <p:spPr>
          <a:xfrm>
            <a:off x="3461788" y="668074"/>
            <a:ext cx="5268426"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15,460</a:t>
            </a:r>
            <a:r>
              <a:rPr lang="zh-TW" altLang="en-US" dirty="0"/>
              <a:t> </a:t>
            </a:r>
            <a:r>
              <a:rPr lang="en-US" altLang="zh-TW" dirty="0"/>
              <a:t>/</a:t>
            </a:r>
            <a:r>
              <a:rPr lang="zh-TW" altLang="en-US" dirty="0"/>
              <a:t> </a:t>
            </a:r>
            <a:r>
              <a:rPr dirty="0"/>
              <a:t>簽約：</a:t>
            </a:r>
            <a:r>
              <a:rPr lang="en-US" dirty="0"/>
              <a:t>1</a:t>
            </a:r>
            <a:r>
              <a:rPr lang="en-US" altLang="zh-TW" dirty="0"/>
              <a:t>,840</a:t>
            </a:r>
            <a:r>
              <a:rPr lang="zh-TW" altLang="en-US" dirty="0"/>
              <a:t> </a:t>
            </a:r>
            <a:r>
              <a:rPr dirty="0"/>
              <a:t>/</a:t>
            </a:r>
            <a:r>
              <a:rPr lang="en-US" dirty="0"/>
              <a:t> </a:t>
            </a:r>
            <a:r>
              <a:rPr dirty="0" err="1"/>
              <a:t>努力與洽談</a:t>
            </a:r>
            <a:r>
              <a:rPr lang="zh-TW" altLang="en-US" dirty="0"/>
              <a:t>：</a:t>
            </a:r>
            <a:r>
              <a:rPr lang="en-US" altLang="zh-TW" dirty="0"/>
              <a:t>1</a:t>
            </a:r>
            <a:r>
              <a:rPr lang="en-US" dirty="0"/>
              <a:t>,858</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72" name="表格 5"/>
          <p:cNvGraphicFramePr/>
          <p:nvPr>
            <p:extLst>
              <p:ext uri="{D42A27DB-BD31-4B8C-83A1-F6EECF244321}">
                <p14:modId xmlns:p14="http://schemas.microsoft.com/office/powerpoint/2010/main" val="3886003976"/>
              </p:ext>
            </p:extLst>
          </p:nvPr>
        </p:nvGraphicFramePr>
        <p:xfrm>
          <a:off x="540423" y="1077088"/>
          <a:ext cx="11111153" cy="1485059"/>
        </p:xfrm>
        <a:graphic>
          <a:graphicData uri="http://schemas.openxmlformats.org/drawingml/2006/table">
            <a:tbl>
              <a:tblPr firstRow="1">
                <a:tableStyleId>{4C3C2611-4C71-4FC5-86AE-919BDF0F9419}</a:tableStyleId>
              </a:tblPr>
              <a:tblGrid>
                <a:gridCol w="1474989">
                  <a:extLst>
                    <a:ext uri="{9D8B030D-6E8A-4147-A177-3AD203B41FA5}">
                      <a16:colId xmlns:a16="http://schemas.microsoft.com/office/drawing/2014/main" val="20000"/>
                    </a:ext>
                  </a:extLst>
                </a:gridCol>
                <a:gridCol w="2341984">
                  <a:extLst>
                    <a:ext uri="{9D8B030D-6E8A-4147-A177-3AD203B41FA5}">
                      <a16:colId xmlns:a16="http://schemas.microsoft.com/office/drawing/2014/main" val="20001"/>
                    </a:ext>
                  </a:extLst>
                </a:gridCol>
                <a:gridCol w="1035698">
                  <a:extLst>
                    <a:ext uri="{9D8B030D-6E8A-4147-A177-3AD203B41FA5}">
                      <a16:colId xmlns:a16="http://schemas.microsoft.com/office/drawing/2014/main" val="20002"/>
                    </a:ext>
                  </a:extLst>
                </a:gridCol>
                <a:gridCol w="1688841">
                  <a:extLst>
                    <a:ext uri="{9D8B030D-6E8A-4147-A177-3AD203B41FA5}">
                      <a16:colId xmlns:a16="http://schemas.microsoft.com/office/drawing/2014/main" val="20003"/>
                    </a:ext>
                  </a:extLst>
                </a:gridCol>
                <a:gridCol w="3269467">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583761">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a:solidFill>
                            <a:srgbClr val="FFFFFF"/>
                          </a:solidFill>
                          <a:latin typeface="微軟正黑體"/>
                          <a:ea typeface="微軟正黑體"/>
                          <a:cs typeface="微軟正黑體"/>
                          <a:sym typeface="微軟正黑體"/>
                        </a:rPr>
                        <a:t>總</a:t>
                      </a:r>
                      <a:r>
                        <a:rPr lang="zh-TW" altLang="en-US" sz="2000" b="1" dirty="0">
                          <a:solidFill>
                            <a:srgbClr val="FFFFFF"/>
                          </a:solidFill>
                          <a:latin typeface="微軟正黑體"/>
                          <a:ea typeface="微軟正黑體"/>
                          <a:cs typeface="微軟正黑體"/>
                          <a:sym typeface="微軟正黑體"/>
                        </a:rPr>
                        <a:t>經</a:t>
                      </a:r>
                      <a:r>
                        <a:rPr sz="2000" b="1" dirty="0">
                          <a:solidFill>
                            <a:srgbClr val="FFFFFF"/>
                          </a:solidFill>
                          <a:latin typeface="微軟正黑體"/>
                          <a:ea typeface="微軟正黑體"/>
                          <a:cs typeface="微軟正黑體"/>
                          <a:sym typeface="微軟正黑體"/>
                        </a:rPr>
                        <a:t>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901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農委會</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遊蕩犬智慧管理系統</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518</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202</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0</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1</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-202</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簽約中</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宏墩</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bl>
          </a:graphicData>
        </a:graphic>
      </p:graphicFrame>
      <p:sp>
        <p:nvSpPr>
          <p:cNvPr id="7" name="文字方塊 6">
            <a:extLst>
              <a:ext uri="{FF2B5EF4-FFF2-40B4-BE49-F238E27FC236}">
                <a16:creationId xmlns:a16="http://schemas.microsoft.com/office/drawing/2014/main" id="{9DA7813D-3589-433E-8FF7-54E19889ADF7}"/>
              </a:ext>
            </a:extLst>
          </p:cNvPr>
          <p:cNvSpPr txBox="1"/>
          <p:nvPr/>
        </p:nvSpPr>
        <p:spPr>
          <a:xfrm>
            <a:off x="10405085" y="668074"/>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8" name="文字方塊 7">
            <a:extLst>
              <a:ext uri="{FF2B5EF4-FFF2-40B4-BE49-F238E27FC236}">
                <a16:creationId xmlns:a16="http://schemas.microsoft.com/office/drawing/2014/main" id="{F1F7C16A-60E4-4101-94E7-9D8E4AFF9051}"/>
              </a:ext>
            </a:extLst>
          </p:cNvPr>
          <p:cNvSpPr txBox="1"/>
          <p:nvPr/>
        </p:nvSpPr>
        <p:spPr>
          <a:xfrm>
            <a:off x="3461788" y="668074"/>
            <a:ext cx="5268426"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15,460</a:t>
            </a:r>
            <a:r>
              <a:rPr lang="zh-TW" altLang="en-US" dirty="0"/>
              <a:t> </a:t>
            </a:r>
            <a:r>
              <a:rPr lang="en-US" altLang="zh-TW" dirty="0"/>
              <a:t>/</a:t>
            </a:r>
            <a:r>
              <a:rPr lang="zh-TW" altLang="en-US" dirty="0"/>
              <a:t> </a:t>
            </a:r>
            <a:r>
              <a:rPr dirty="0"/>
              <a:t>簽約：</a:t>
            </a:r>
            <a:r>
              <a:rPr lang="en-US" dirty="0"/>
              <a:t>1</a:t>
            </a:r>
            <a:r>
              <a:rPr lang="en-US" altLang="zh-TW" dirty="0"/>
              <a:t>,840</a:t>
            </a:r>
            <a:r>
              <a:rPr lang="zh-TW" altLang="en-US" dirty="0"/>
              <a:t> </a:t>
            </a:r>
            <a:r>
              <a:rPr dirty="0"/>
              <a:t>/</a:t>
            </a:r>
            <a:r>
              <a:rPr lang="en-US" dirty="0"/>
              <a:t> </a:t>
            </a:r>
            <a:r>
              <a:rPr dirty="0" err="1"/>
              <a:t>努力與洽談</a:t>
            </a:r>
            <a:r>
              <a:rPr lang="zh-TW" altLang="en-US" dirty="0"/>
              <a:t>：</a:t>
            </a:r>
            <a:r>
              <a:rPr lang="en-US" altLang="zh-TW" dirty="0"/>
              <a:t>1</a:t>
            </a:r>
            <a:r>
              <a:rPr lang="en-US" dirty="0"/>
              <a:t>,858</a:t>
            </a:r>
            <a:endParaRPr dirty="0"/>
          </a:p>
        </p:txBody>
      </p:sp>
    </p:spTree>
    <p:extLst>
      <p:ext uri="{BB962C8B-B14F-4D97-AF65-F5344CB8AC3E}">
        <p14:creationId xmlns:p14="http://schemas.microsoft.com/office/powerpoint/2010/main" val="835738646"/>
      </p:ext>
    </p:extLst>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3465</TotalTime>
  <Words>1992</Words>
  <Application>Microsoft Office PowerPoint</Application>
  <PresentationFormat>寬螢幕</PresentationFormat>
  <Paragraphs>896</Paragraphs>
  <Slides>15</Slides>
  <Notes>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15</vt:i4>
      </vt:variant>
    </vt:vector>
  </HeadingPairs>
  <TitlesOfParts>
    <vt:vector size="23" baseType="lpstr">
      <vt:lpstr>Microsoft JhengHei UI</vt:lpstr>
      <vt:lpstr>微軟正黑體</vt:lpstr>
      <vt:lpstr>新細明體</vt:lpstr>
      <vt:lpstr>Arial</vt:lpstr>
      <vt:lpstr>Calibri</vt:lpstr>
      <vt:lpstr>Helvetica</vt:lpstr>
      <vt:lpstr>Times New Roman</vt:lpstr>
      <vt:lpstr>簡報內頁</vt:lpstr>
      <vt:lpstr>S組核心業務報告 (114年4月份)</vt:lpstr>
      <vt:lpstr>綱   要</vt:lpstr>
      <vt:lpstr>綱   要</vt:lpstr>
      <vt:lpstr>PowerPoint 簡報</vt:lpstr>
      <vt:lpstr>  S 組業務能見度與缺口分析</vt:lpstr>
      <vt:lpstr>衍生加值業務能見度</vt:lpstr>
      <vt:lpstr>BP業務能見度</vt:lpstr>
      <vt:lpstr>政府知服</vt:lpstr>
      <vt:lpstr>政府知服</vt:lpstr>
      <vt:lpstr>重要業務推廣案件 (民營)</vt:lpstr>
      <vt:lpstr>重要業務推廣案件 (民營)</vt:lpstr>
      <vt:lpstr>重要業務推廣案件 (技轉授權)</vt:lpstr>
      <vt:lpstr>重要業務推廣案件 (技轉授權)</vt:lpstr>
      <vt:lpstr>重要業務推廣案件 (工服)</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(113年11月份)</dc:title>
  <dc:creator>user</dc:creator>
  <cp:lastModifiedBy>吳芷倩</cp:lastModifiedBy>
  <cp:revision>112</cp:revision>
  <dcterms:modified xsi:type="dcterms:W3CDTF">2025-04-10T04:43:27Z</dcterms:modified>
</cp:coreProperties>
</file>