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1" r:id="rId4"/>
  </p:sldMasterIdLst>
  <p:notesMasterIdLst>
    <p:notesMasterId r:id="rId9"/>
  </p:notesMasterIdLst>
  <p:handoutMasterIdLst>
    <p:handoutMasterId r:id="rId10"/>
  </p:handoutMasterIdLst>
  <p:sldIdLst>
    <p:sldId id="2145708168" r:id="rId5"/>
    <p:sldId id="2145708214" r:id="rId6"/>
    <p:sldId id="2145708215" r:id="rId7"/>
    <p:sldId id="2145708216" r:id="rId8"/>
  </p:sldIdLst>
  <p:sldSz cx="9144000" cy="6858000" type="screen4x3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A9633FB-E36B-40F5-A801-F7C3BB14A750}">
          <p14:sldIdLst>
            <p14:sldId id="2145708168"/>
            <p14:sldId id="2145708214"/>
            <p14:sldId id="2145708215"/>
            <p14:sldId id="21457082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" initials="V" lastIdx="1" clrIdx="0"/>
  <p:cmAuthor id="2" name="Vincent ChangChien" initials="VC" lastIdx="1" clrIdx="1"/>
  <p:cmAuthor id="3" name="538294@itri.org.tw" initials="5" lastIdx="1" clrIdx="2">
    <p:extLst>
      <p:ext uri="{19B8F6BF-5375-455C-9EA6-DF929625EA0E}">
        <p15:presenceInfo xmlns:p15="http://schemas.microsoft.com/office/powerpoint/2012/main" userId="538294@itri.org.t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B9BD5"/>
    <a:srgbClr val="12B3C4"/>
    <a:srgbClr val="D2DEEF"/>
    <a:srgbClr val="EAEFF7"/>
    <a:srgbClr val="000099"/>
    <a:srgbClr val="FFFF99"/>
    <a:srgbClr val="A3E5FF"/>
    <a:srgbClr val="009FE2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62" autoAdjust="0"/>
  </p:normalViewPr>
  <p:slideViewPr>
    <p:cSldViewPr snapToGrid="0">
      <p:cViewPr varScale="1">
        <p:scale>
          <a:sx n="61" d="100"/>
          <a:sy n="61" d="100"/>
        </p:scale>
        <p:origin x="136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4"/>
        <p:guide pos="2119"/>
        <p:guide orient="horz" pos="3126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0" hangingPunct="0">
              <a:defRPr sz="1200" b="0"/>
            </a:lvl1pPr>
          </a:lstStyle>
          <a:p>
            <a:pPr>
              <a:defRPr/>
            </a:pPr>
            <a:fld id="{8452B510-9BEE-46EE-B3FD-CA8939EB1807}" type="datetimeFigureOut">
              <a:rPr lang="zh-TW" altLang="en-US"/>
              <a:pPr>
                <a:defRPr/>
              </a:pPr>
              <a:t>2025/5/5</a:t>
            </a:fld>
            <a:endParaRPr lang="en-US" altLang="zh-TW"/>
          </a:p>
        </p:txBody>
      </p:sp>
      <p:sp>
        <p:nvSpPr>
          <p:cNvPr id="384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0" hangingPunct="0">
              <a:defRPr sz="1200" b="0"/>
            </a:lvl1pPr>
          </a:lstStyle>
          <a:p>
            <a:pPr>
              <a:defRPr/>
            </a:pPr>
            <a:fld id="{89532365-25EE-4A4C-A56B-D211CD649E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078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310" y="4717322"/>
            <a:ext cx="5439101" cy="446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 b="0"/>
            </a:lvl1pPr>
          </a:lstStyle>
          <a:p>
            <a:pPr>
              <a:defRPr/>
            </a:pPr>
            <a:fld id="{E1765024-6C29-460A-A7EB-138FDFDC4A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9584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3269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/>
              <a:t>BP Backlog=</a:t>
            </a:r>
            <a:r>
              <a:rPr lang="zh-TW" altLang="en-US" sz="1200"/>
              <a:t>振業</a:t>
            </a:r>
            <a:r>
              <a:rPr lang="en-US" altLang="zh-TW" sz="1200"/>
              <a:t>230+</a:t>
            </a:r>
            <a:r>
              <a:rPr lang="zh-TW" altLang="en-US" sz="1200"/>
              <a:t>三趨</a:t>
            </a:r>
            <a:r>
              <a:rPr lang="en-US" altLang="zh-TW" sz="1200"/>
              <a:t>1,672+</a:t>
            </a:r>
            <a:r>
              <a:rPr lang="zh-TW" altLang="en-US" sz="1200"/>
              <a:t>合勤</a:t>
            </a:r>
            <a:r>
              <a:rPr lang="en-US" altLang="zh-TW" sz="1200"/>
              <a:t>1,759+</a:t>
            </a:r>
            <a:r>
              <a:rPr lang="zh-TW" altLang="en-US" sz="1200"/>
              <a:t>中國佈道</a:t>
            </a:r>
            <a:r>
              <a:rPr lang="en-US" altLang="zh-TW" sz="1200"/>
              <a:t>1,627+</a:t>
            </a:r>
            <a:r>
              <a:rPr lang="zh-TW" altLang="en-US" sz="1200"/>
              <a:t>麗媚</a:t>
            </a:r>
            <a:r>
              <a:rPr lang="en-US" altLang="zh-TW" sz="1200"/>
              <a:t>1,107+</a:t>
            </a:r>
            <a:r>
              <a:rPr lang="zh-TW" altLang="en-US" sz="1200"/>
              <a:t>口渴米菇</a:t>
            </a:r>
            <a:r>
              <a:rPr lang="en-US" altLang="zh-TW" sz="1200"/>
              <a:t>585+</a:t>
            </a:r>
            <a:r>
              <a:rPr lang="zh-TW" altLang="en-US" sz="1200"/>
              <a:t>中華郵政</a:t>
            </a:r>
            <a:r>
              <a:rPr lang="en-US" altLang="zh-TW" sz="1200"/>
              <a:t>2,210=9,189K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/>
              <a:t>IP Backlog=</a:t>
            </a:r>
            <a:r>
              <a:rPr lang="zh-TW" altLang="en-US"/>
              <a:t>晉弘</a:t>
            </a:r>
            <a:r>
              <a:rPr lang="en-US" altLang="zh-TW"/>
              <a:t>600K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/>
              <a:t>FY112_IP+BP_</a:t>
            </a:r>
            <a:r>
              <a:rPr lang="en-US" altLang="zh-TW"/>
              <a:t>Backlog=9,789K</a:t>
            </a:r>
            <a:endParaRPr lang="en-US" altLang="zh-TW" sz="120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561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000"/>
              <a:t>Backlog=</a:t>
            </a:r>
            <a:r>
              <a:rPr lang="zh-TW" altLang="en-US" sz="1000"/>
              <a:t>晉弘</a:t>
            </a:r>
            <a:r>
              <a:rPr lang="en-US" altLang="zh-TW" sz="1000"/>
              <a:t>600</a:t>
            </a:r>
            <a:endParaRPr lang="zh-TW" altLang="en-US" sz="100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590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2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7" name="Google Shape;157;p5:notes"/>
          <p:cNvSpPr txBox="1">
            <a:spLocks noGrp="1"/>
          </p:cNvSpPr>
          <p:nvPr>
            <p:ph type="body" idx="1"/>
          </p:nvPr>
        </p:nvSpPr>
        <p:spPr>
          <a:xfrm>
            <a:off x="679310" y="4717322"/>
            <a:ext cx="5439101" cy="4466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:notes"/>
          <p:cNvSpPr txBox="1">
            <a:spLocks noGrp="1"/>
          </p:cNvSpPr>
          <p:nvPr>
            <p:ph type="sldNum" idx="12"/>
          </p:nvPr>
        </p:nvSpPr>
        <p:spPr>
          <a:xfrm>
            <a:off x="3849826" y="9429834"/>
            <a:ext cx="2946246" cy="496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764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724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3" y="1278467"/>
            <a:ext cx="8364538" cy="4919134"/>
          </a:xfrm>
        </p:spPr>
        <p:txBody>
          <a:bodyPr/>
          <a:lstStyle>
            <a:lvl1pPr>
              <a:defRPr sz="2400">
                <a:latin typeface="+mn-lt"/>
                <a:ea typeface="+mn-ea"/>
              </a:defRPr>
            </a:lvl1pPr>
            <a:lvl2pPr>
              <a:defRPr>
                <a:solidFill>
                  <a:srgbClr val="0000CC"/>
                </a:solidFill>
                <a:latin typeface="+mn-lt"/>
                <a:ea typeface="+mn-ea"/>
              </a:defRPr>
            </a:lvl2pPr>
            <a:lvl3pPr>
              <a:defRPr>
                <a:latin typeface="+mn-lt"/>
                <a:ea typeface="+mn-ea"/>
              </a:defRPr>
            </a:lvl3pPr>
            <a:lvl4pPr>
              <a:defRPr sz="1800">
                <a:solidFill>
                  <a:srgbClr val="0000CC"/>
                </a:solidFill>
                <a:latin typeface="+mn-lt"/>
                <a:ea typeface="+mn-ea"/>
              </a:defRPr>
            </a:lvl4pPr>
            <a:lvl5pPr>
              <a:defRPr sz="1600">
                <a:latin typeface="+mn-lt"/>
                <a:ea typeface="+mn-ea"/>
              </a:defRPr>
            </a:lvl5pPr>
            <a:lvl6pPr>
              <a:defRPr sz="1600">
                <a:latin typeface="+mn-lt"/>
                <a:ea typeface="+mn-ea"/>
              </a:defRPr>
            </a:lvl6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3641861" y="6628132"/>
            <a:ext cx="2920215" cy="22986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algn="ctr" eaLnBrk="1" hangingPunct="1">
              <a:defRPr/>
            </a:pPr>
            <a:endParaRPr lang="en-US" altLang="zh-TW" b="0">
              <a:solidFill>
                <a:prstClr val="black"/>
              </a:solidFill>
              <a:ea typeface="新細明體" charset="-120"/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282D4-C369-4B2F-B36D-CA76C3634FCD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0" y="405141"/>
            <a:ext cx="9144000" cy="77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8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605588" y="6619893"/>
            <a:ext cx="1800225" cy="23812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fld id="{2DC04D06-70D8-48A2-B2C8-F3E08559F2BE}" type="datetime1">
              <a:rPr lang="zh-TW" altLang="en-US" b="0" smtClean="0">
                <a:solidFill>
                  <a:prstClr val="black"/>
                </a:solidFill>
                <a:latin typeface="Arial"/>
                <a:ea typeface="新細明體" charset="-120"/>
              </a:rPr>
              <a:pPr algn="ctr" eaLnBrk="1" hangingPunct="1">
                <a:defRPr/>
              </a:pPr>
              <a:t>2025/5/5</a:t>
            </a:fld>
            <a:endParaRPr lang="en-US" altLang="zh-TW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333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7" y="308091"/>
            <a:ext cx="8487833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2" y="1090246"/>
            <a:ext cx="8493368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  <a:endParaRPr lang="en-US" altLang="zh-TW"/>
          </a:p>
          <a:p>
            <a:pPr lvl="3"/>
            <a:r>
              <a:rPr lang="zh-TW" altLang="en-US"/>
              <a:t>第四層</a:t>
            </a:r>
            <a:endParaRPr lang="en-US" altLang="zh-TW"/>
          </a:p>
          <a:p>
            <a:pPr lvl="4"/>
            <a:endParaRPr lang="zh-TW" alt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9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8092" y="6391283"/>
            <a:ext cx="6096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800" b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5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85428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66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44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4380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402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238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2338" y="981075"/>
            <a:ext cx="4044462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2338" y="3629025"/>
            <a:ext cx="4044462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032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90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1835150" y="6958013"/>
            <a:ext cx="9144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60788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2338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2546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165"/>
            <a:ext cx="82296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52166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9144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72001" y="6650296"/>
            <a:ext cx="3311972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8777291" y="6624644"/>
            <a:ext cx="369887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2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"/>
            <a:ext cx="82296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414"/>
            <a:ext cx="82296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72250"/>
            <a:ext cx="21336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8616951" y="6619881"/>
            <a:ext cx="527050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0" y="6504265"/>
            <a:ext cx="8172400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700" y="-7938"/>
            <a:ext cx="1462956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830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2" r:id="rId10"/>
    <p:sldLayoutId id="2147484103" r:id="rId11"/>
    <p:sldLayoutId id="2147484104" r:id="rId12"/>
    <p:sldLayoutId id="2147484462" r:id="rId13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0" y="2529000"/>
            <a:ext cx="9144000" cy="900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TW" sz="45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H</a:t>
            </a:r>
            <a:r>
              <a:rPr lang="zh-TW" altLang="en-US" sz="45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組經營團隊會議報告</a:t>
            </a:r>
            <a:endParaRPr lang="zh-TW" altLang="en-US" sz="45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547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kumimoji="0" lang="zh-TW" altLang="en-US" b="0">
              <a:latin typeface="Arial"/>
              <a:ea typeface="微軟正黑體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32000" y="5915419"/>
            <a:ext cx="8280000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altLang="zh-TW" sz="2300" dirty="0">
                <a:latin typeface="Calibri"/>
                <a:ea typeface="微軟正黑體"/>
                <a:cs typeface="Calibri"/>
              </a:rPr>
              <a:t>2025.05.05</a:t>
            </a:r>
            <a:endParaRPr lang="zh-TW" altLang="en-US" sz="23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4783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1">
            <a:extLst>
              <a:ext uri="{FF2B5EF4-FFF2-40B4-BE49-F238E27FC236}">
                <a16:creationId xmlns:a16="http://schemas.microsoft.com/office/drawing/2014/main" id="{C479910E-0D59-45B8-97BD-E3BE7AEAD379}"/>
              </a:ext>
            </a:extLst>
          </p:cNvPr>
          <p:cNvSpPr txBox="1">
            <a:spLocks/>
          </p:cNvSpPr>
          <p:nvPr/>
        </p:nvSpPr>
        <p:spPr bwMode="auto">
          <a:xfrm>
            <a:off x="0" y="73889"/>
            <a:ext cx="9144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H </a:t>
            </a:r>
            <a:r>
              <a:rPr lang="zh-TW" altLang="en-US" sz="3200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組業務能見度與缺口分析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9494BE9-A732-4CDD-A090-66A97E689503}"/>
              </a:ext>
            </a:extLst>
          </p:cNvPr>
          <p:cNvSpPr/>
          <p:nvPr/>
        </p:nvSpPr>
        <p:spPr>
          <a:xfrm>
            <a:off x="432000" y="560998"/>
            <a:ext cx="8280000" cy="44627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300" dirty="0">
                <a:latin typeface="Microsoft JhengHei"/>
                <a:ea typeface="Microsoft JhengHei"/>
                <a:cs typeface="Calibri" panose="020F0502020204030204" pitchFamily="34" charset="0"/>
              </a:rPr>
              <a:t>企業收入</a:t>
            </a:r>
            <a:r>
              <a:rPr kumimoji="1" lang="zh-TW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目標 </a:t>
            </a: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74,340K </a:t>
            </a:r>
            <a:r>
              <a:rPr kumimoji="1" lang="en-US" altLang="zh-TW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(</a:t>
            </a:r>
            <a:r>
              <a:rPr kumimoji="1" lang="zh-TW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未稅</a:t>
            </a:r>
            <a:r>
              <a:rPr kumimoji="1" lang="en-US" altLang="zh-TW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)</a:t>
            </a:r>
            <a:endParaRPr kumimoji="1" lang="zh-TW" altLang="en-US" sz="23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cs typeface="Calibri" panose="020F0502020204030204" pitchFamily="34" charset="0"/>
            </a:endParaRPr>
          </a:p>
        </p:txBody>
      </p:sp>
      <p:sp>
        <p:nvSpPr>
          <p:cNvPr id="14" name="Google Shape;162;p5">
            <a:extLst>
              <a:ext uri="{FF2B5EF4-FFF2-40B4-BE49-F238E27FC236}">
                <a16:creationId xmlns:a16="http://schemas.microsoft.com/office/drawing/2014/main" id="{DAA52ECE-DE9A-405A-AAED-F0B98E37B33D}"/>
              </a:ext>
            </a:extLst>
          </p:cNvPr>
          <p:cNvSpPr txBox="1"/>
          <p:nvPr/>
        </p:nvSpPr>
        <p:spPr>
          <a:xfrm>
            <a:off x="7632000" y="808341"/>
            <a:ext cx="10800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單位：千元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A1D13A1-E7CC-49AE-B912-1F5A1904D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02489"/>
              </p:ext>
            </p:extLst>
          </p:nvPr>
        </p:nvGraphicFramePr>
        <p:xfrm>
          <a:off x="66007" y="1108529"/>
          <a:ext cx="9011985" cy="4972718"/>
        </p:xfrm>
        <a:graphic>
          <a:graphicData uri="http://schemas.openxmlformats.org/drawingml/2006/table">
            <a:tbl>
              <a:tblPr/>
              <a:tblGrid>
                <a:gridCol w="185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2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9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簽約數合計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努力中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(50%) 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負責人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認列數合計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67560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11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,498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(15%)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2,000(1,000)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布局海外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品慈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2,000(1,000)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16,720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(22%)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8399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5,200</a:t>
                      </a: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3,200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布局海外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玩偶的家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君彥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3,200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認列數：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微軟正黑體"/>
                          <a:ea typeface="微軟正黑體"/>
                          <a:cs typeface="Calibri"/>
                        </a:rPr>
                        <a:t>5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,200</a:t>
                      </a: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81699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140452"/>
                  </a:ext>
                </a:extLst>
              </a:tr>
              <a:tr h="147735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6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,298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(8%)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推廣中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(60%)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11,520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(15%)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2,117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CITD_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十兆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1,950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7813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1,330</a:t>
                      </a:r>
                      <a:endParaRPr lang="zh-TW" altLang="en-US" sz="1600" b="1" strike="sng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高齡輔導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淑慧、珮君、耀泰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strike="sng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1,330</a:t>
                      </a:r>
                      <a:endParaRPr lang="zh-TW" altLang="en-US" sz="1600" b="1" strike="sng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76099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1,200(200)</a:t>
                      </a:r>
                      <a:endParaRPr lang="zh-TW" altLang="en-US" sz="1600" b="1" strike="sng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欣辰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zh-TW" altLang="en-US" sz="1600" b="1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18332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1,117(900)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星悅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950(900)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5362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  <a:endParaRPr lang="zh-TW" altLang="en-US" sz="1600" b="1" strike="sng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旳蔓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sngStrik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600</a:t>
                      </a:r>
                      <a:endParaRPr kumimoji="0" lang="zh-TW" altLang="en-US" sz="1600" b="1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7063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4,181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6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(90%)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9,570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13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10576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3,895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285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泰陞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285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3,895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49034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1,904(952)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振業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增英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1,904(952)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103010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1,306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資策會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閔易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1,306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726475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400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京湛創造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400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131179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286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 (%)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已簽約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5,675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8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52301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286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春耕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弘凱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34840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algn="l"/>
                      <a:endParaRPr lang="zh-TW" altLang="en-US" sz="14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Backlog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遞延收入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7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algn="l"/>
                      <a:endParaRPr lang="zh-TW" altLang="en-US" sz="14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FY112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254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2259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1B4F3FE6-7A03-4883-A3DD-7F3C877844B0}"/>
              </a:ext>
            </a:extLst>
          </p:cNvPr>
          <p:cNvSpPr txBox="1">
            <a:spLocks/>
          </p:cNvSpPr>
          <p:nvPr/>
        </p:nvSpPr>
        <p:spPr bwMode="auto">
          <a:xfrm>
            <a:off x="0" y="81460"/>
            <a:ext cx="9144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r>
              <a:rPr lang="zh-TW" altLang="en-US" sz="3200" kern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508D4B9-58D2-469C-992F-D109DDB1298A}"/>
              </a:ext>
            </a:extLst>
          </p:cNvPr>
          <p:cNvSpPr/>
          <p:nvPr/>
        </p:nvSpPr>
        <p:spPr>
          <a:xfrm>
            <a:off x="0" y="657958"/>
            <a:ext cx="9144000" cy="44627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zh-TW" altLang="en-US" sz="2300" dirty="0">
                <a:latin typeface="Microsoft JhengHei"/>
                <a:ea typeface="Microsoft JhengHei"/>
                <a:cs typeface="Calibri" panose="020F0502020204030204" pitchFamily="34" charset="0"/>
              </a:rPr>
              <a:t>衍生加值目標 </a:t>
            </a: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11,016K(</a:t>
            </a:r>
            <a:r>
              <a:rPr lang="zh-TW" altLang="en-US" sz="2300" dirty="0">
                <a:latin typeface="Microsoft JhengHei"/>
                <a:ea typeface="Microsoft JhengHei"/>
                <a:cs typeface="Calibri" panose="020F0502020204030204" pitchFamily="34" charset="0"/>
              </a:rPr>
              <a:t>未稅</a:t>
            </a: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)</a:t>
            </a:r>
            <a:endParaRPr lang="zh-TW" altLang="en-US" sz="2300" dirty="0">
              <a:latin typeface="Microsoft JhengHei"/>
              <a:ea typeface="Microsoft JhengHei"/>
              <a:cs typeface="Calibri" panose="020F0502020204030204" pitchFamily="34" charset="0"/>
            </a:endParaRPr>
          </a:p>
        </p:txBody>
      </p:sp>
      <p:sp>
        <p:nvSpPr>
          <p:cNvPr id="10" name="Google Shape;162;p5">
            <a:extLst>
              <a:ext uri="{FF2B5EF4-FFF2-40B4-BE49-F238E27FC236}">
                <a16:creationId xmlns:a16="http://schemas.microsoft.com/office/drawing/2014/main" id="{894260B4-ADF4-4DA6-83C8-8CCF0CA6D8DF}"/>
              </a:ext>
            </a:extLst>
          </p:cNvPr>
          <p:cNvSpPr txBox="1"/>
          <p:nvPr/>
        </p:nvSpPr>
        <p:spPr>
          <a:xfrm>
            <a:off x="7519808" y="1035650"/>
            <a:ext cx="108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單位：千元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2243BA4-D1DF-4A78-AF8D-FF88A280B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108540"/>
              </p:ext>
            </p:extLst>
          </p:nvPr>
        </p:nvGraphicFramePr>
        <p:xfrm>
          <a:off x="114962" y="1360646"/>
          <a:ext cx="9029038" cy="3875617"/>
        </p:xfrm>
        <a:graphic>
          <a:graphicData uri="http://schemas.openxmlformats.org/drawingml/2006/table">
            <a:tbl>
              <a:tblPr/>
              <a:tblGrid>
                <a:gridCol w="189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6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1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600" b="1" u="none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簽約數合計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努力中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(50%)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負責人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600" b="1" u="none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認列數合計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2,852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 (26%)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布局海外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品慈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2,852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 (26%)</a:t>
                      </a:r>
                      <a:endParaRPr lang="zh-TW" altLang="en-US" sz="1400" b="0" i="0" u="none" strike="noStrike" noProof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473247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u="none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494859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="0" i="0" u="none" strike="noStrike" noProof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33201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kern="120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1,852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(17%)</a:t>
                      </a:r>
                      <a:endParaRPr lang="zh-TW" altLang="en-US" sz="1400" b="0" i="0" u="none" strike="noStrike" noProof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推廣中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(60%)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endParaRPr lang="en-US" altLang="zh-TW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kern="120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1,852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(17%)</a:t>
                      </a:r>
                      <a:endParaRPr lang="zh-TW" altLang="en-US" sz="1400" b="0" i="0" u="none" strike="noStrike" noProof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03553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lang="en-US" altLang="zh-TW" sz="1400" b="1" kern="120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900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kumimoji="0" lang="en-US" altLang="zh-TW" sz="16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200</a:t>
                      </a:r>
                      <a:endParaRPr lang="en-US" altLang="zh-TW" sz="1600" b="1" strike="sng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欣辰 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淑慧</a:t>
                      </a:r>
                      <a:r>
                        <a:rPr lang="en-US" altLang="zh-TW" sz="1600" b="1" strike="sng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sngStrik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6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200</a:t>
                      </a:r>
                      <a:endParaRPr lang="zh-TW" altLang="en-US" sz="1600" b="1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lang="en-US" altLang="zh-TW" sz="1400" b="1" kern="120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497005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星悅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  <a:endParaRPr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428549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altLang="zh-TW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286377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952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(9%)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(90%)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952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(9%)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952</a:t>
                      </a:r>
                      <a:endParaRPr lang="en-US" altLang="zh-TW" sz="1400" b="1" strike="no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952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振業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增英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952</a:t>
                      </a:r>
                      <a:endParaRPr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952</a:t>
                      </a:r>
                      <a:endParaRPr lang="en-US" altLang="zh-TW" sz="1400" b="1" strike="no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396193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none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已簽約</a:t>
                      </a:r>
                      <a:endParaRPr lang="en-US" altLang="zh-TW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465416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u="none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481576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u="none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661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00120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60;p5">
            <a:extLst>
              <a:ext uri="{FF2B5EF4-FFF2-40B4-BE49-F238E27FC236}">
                <a16:creationId xmlns:a16="http://schemas.microsoft.com/office/drawing/2014/main" id="{49F5F84C-4A21-44C1-9482-C672C946FE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32000" y="80688"/>
            <a:ext cx="8280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H</a:t>
            </a:r>
            <a:r>
              <a:rPr lang="zh-TW" alt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 組推廣中與努力中</a:t>
            </a:r>
            <a:r>
              <a:rPr lang="en-US" sz="33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案件說明</a:t>
            </a:r>
            <a:endParaRPr sz="3300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  <a:sym typeface="Microsoft JhengHei"/>
            </a:endParaRPr>
          </a:p>
        </p:txBody>
      </p:sp>
      <p:sp>
        <p:nvSpPr>
          <p:cNvPr id="8" name="Google Shape;162;p5">
            <a:extLst>
              <a:ext uri="{FF2B5EF4-FFF2-40B4-BE49-F238E27FC236}">
                <a16:creationId xmlns:a16="http://schemas.microsoft.com/office/drawing/2014/main" id="{800C6B8A-843D-47F7-899C-A3F5B3AB18C8}"/>
              </a:ext>
            </a:extLst>
          </p:cNvPr>
          <p:cNvSpPr txBox="1"/>
          <p:nvPr/>
        </p:nvSpPr>
        <p:spPr>
          <a:xfrm>
            <a:off x="7632000" y="323525"/>
            <a:ext cx="151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單位：千元</a:t>
            </a:r>
            <a:r>
              <a:rPr lang="en-US" altLang="zh-TW" sz="13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(</a:t>
            </a:r>
            <a:r>
              <a:rPr lang="zh-TW" altLang="en-US" sz="1300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未稅</a:t>
            </a:r>
            <a:r>
              <a:rPr lang="en-US" altLang="zh-TW" sz="13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)</a:t>
            </a:r>
            <a:endParaRPr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graphicFrame>
        <p:nvGraphicFramePr>
          <p:cNvPr id="5" name="Google Shape;161;p5">
            <a:extLst>
              <a:ext uri="{FF2B5EF4-FFF2-40B4-BE49-F238E27FC236}">
                <a16:creationId xmlns:a16="http://schemas.microsoft.com/office/drawing/2014/main" id="{9237C03F-1EC5-40C5-A872-D925F0E1E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9550075"/>
              </p:ext>
            </p:extLst>
          </p:nvPr>
        </p:nvGraphicFramePr>
        <p:xfrm>
          <a:off x="94590" y="957600"/>
          <a:ext cx="8938350" cy="513135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04756246"/>
                    </a:ext>
                  </a:extLst>
                </a:gridCol>
                <a:gridCol w="729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7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14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58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vert="eaVert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廠商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專案名稱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金額</a:t>
                      </a:r>
                      <a:endParaRPr lang="en-US" sz="12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(IP)</a:t>
                      </a:r>
                      <a:endParaRPr sz="1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簽約</a:t>
                      </a:r>
                      <a:endParaRPr lang="en-US" sz="12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時程</a:t>
                      </a:r>
                      <a:endParaRPr sz="12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現況說明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RD/</a:t>
                      </a:r>
                      <a:r>
                        <a:rPr lang="zh-TW" altLang="en-US" sz="12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推廣</a:t>
                      </a:r>
                      <a:endParaRPr lang="en-US" altLang="zh-TW"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窗口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113">
                <a:tc rowSpan="9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</a:t>
                      </a:r>
                      <a:endParaRPr lang="en-US" altLang="zh-TW" sz="1200" b="1" i="0" u="none" strike="noStrike" cap="none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廣</a:t>
                      </a:r>
                      <a:endParaRPr lang="en-US" altLang="zh-TW" sz="1200" b="1" i="0" u="none" strike="noStrike" cap="none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zh-TW" sz="12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r>
                        <a:rPr lang="en-US" altLang="zh-TW" sz="12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60%</a:t>
                      </a:r>
                      <a:endParaRPr lang="zh-TW" altLang="zh-TW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振業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產後護理資訊系統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1,904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(952)</a:t>
                      </a:r>
                      <a:endParaRPr lang="zh-TW" altLang="en-US" sz="1200" b="1" u="none" strike="noStrike" cap="none" baseline="0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預計</a:t>
                      </a: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5/6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簽約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增英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7061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資策會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數位療法創課協作系統與創新應用技術開發整合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1,306</a:t>
                      </a:r>
                      <a:endParaRPr lang="zh-TW" altLang="en-US" sz="1200" b="1" u="none" strike="noStrike" cap="none" baseline="0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4/28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議價，得標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閔易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63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京湛創造</a:t>
                      </a: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數位療法應用之腦波拽引</a:t>
                      </a:r>
                      <a:r>
                        <a:rPr lang="en-US" altLang="zh-TW" sz="1200" b="1" i="0" u="none" strike="noStrike" baseline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BCI</a:t>
                      </a:r>
                      <a:r>
                        <a:rPr lang="zh-TW" altLang="en-US" sz="1200" b="1" i="0" u="none" strike="noStrike" baseline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控制</a:t>
                      </a:r>
                      <a:r>
                        <a:rPr lang="zh-TW" altLang="en-US" sz="1200" b="1" i="0" u="none" strike="noStrike" baseline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裝置與測試系統</a:t>
                      </a:r>
                      <a:endParaRPr lang="en-US" altLang="zh-TW" sz="1200" b="1" i="0" u="none" strike="noStrike" baseline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400</a:t>
                      </a:r>
                      <a:endParaRPr lang="zh-TW" altLang="en-US" sz="1200" b="1" u="none" strike="noStrike" cap="none" baseline="0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4/22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報價簽核完成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8366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星悅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智慧化產後護理服務系統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1,117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(900)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2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4/1</a:t>
                      </a:r>
                      <a:r>
                        <a:rPr lang="zh-TW" altLang="en-US" sz="12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寄送報價單與合約供業主</a:t>
                      </a:r>
                      <a:r>
                        <a:rPr lang="en-US" altLang="zh-TW" sz="12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review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上智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和欣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25949"/>
                  </a:ext>
                </a:extLst>
              </a:tr>
              <a:tr h="3305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泰陞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銀髮族肌膚家護物理照顧整合開發與驗證計畫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285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2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3/26</a:t>
                      </a:r>
                      <a:r>
                        <a:rPr lang="zh-TW" altLang="en-US" sz="12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通過審查，準備簽約中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志強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116648"/>
                  </a:ext>
                </a:extLst>
              </a:tr>
              <a:tr h="3305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欣辰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連鎖藥局高齡安心睡眠輔助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1,200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(200)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4/30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公告，未通過審查</a:t>
                      </a:r>
                      <a:endParaRPr lang="zh-TW" altLang="en-US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136437"/>
                  </a:ext>
                </a:extLst>
              </a:tr>
              <a:tr h="403860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 b="1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高齡輔導</a:t>
                      </a: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(H000)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銀髮電腦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AI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訂閱服務、銀髮族五感煥能旅行團、樂齡智慧鞋墊輔導計畫、樂齡精準健康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O2O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服務實踐方案計畫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1,330</a:t>
                      </a:r>
                      <a:endParaRPr lang="zh-TW" altLang="en-US" sz="1200" b="1" u="none" strike="noStrike" cap="none" baseline="0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評選備取；與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PO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確認無廠商放棄，未能遞補</a:t>
                      </a:r>
                      <a:endParaRPr lang="zh-TW" altLang="en-US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052628"/>
                  </a:ext>
                </a:extLst>
              </a:tr>
              <a:tr h="37576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旳蔓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en-US" sz="12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H100)</a:t>
                      </a:r>
                      <a:endParaRPr lang="en-US" sz="12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產後護理服務系統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altLang="zh-TW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  <a:endParaRPr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84408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月</a:t>
                      </a:r>
                      <a:endParaRPr kumimoji="0" lang="zh-TW" altLang="en-US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4/22</a:t>
                      </a:r>
                      <a:r>
                        <a:rPr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送院法務審閱更新版合約</a:t>
                      </a:r>
                      <a:endParaRPr lang="zh-TW" altLang="zh-TW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上智</a:t>
                      </a:r>
                      <a:r>
                        <a:rPr lang="en-US" altLang="zh-TW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/</a:t>
                      </a: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endParaRPr lang="zh-TW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222337"/>
                  </a:ext>
                </a:extLst>
              </a:tr>
              <a:tr h="37576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十兆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(CITD)</a:t>
                      </a: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自主居家機器人看家寶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3/31</a:t>
                      </a: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已送件，待審查</a:t>
                      </a:r>
                      <a:endParaRPr lang="zh-TW" altLang="zh-TW" sz="12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922441"/>
                  </a:ext>
                </a:extLst>
              </a:tr>
              <a:tr h="375762">
                <a:tc rowSpan="3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努</a:t>
                      </a:r>
                      <a:endParaRPr lang="en-US" altLang="zh-TW" sz="12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力</a:t>
                      </a:r>
                      <a:endParaRPr lang="en-US" altLang="zh-TW" sz="12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endParaRPr lang="en-US" altLang="zh-TW" sz="12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50%</a:t>
                      </a:r>
                      <a:endParaRPr lang="zh-TW" altLang="en-US" sz="1200" dirty="0"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玩偶的家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(CITD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布局海外市場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智慧樂齡木育開發暨海外市場布局計畫案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3,200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4/21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已送件</a:t>
                      </a:r>
                      <a:endParaRPr lang="en-US" altLang="zh-TW" sz="1200" b="1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君彥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884340"/>
                  </a:ext>
                </a:extLst>
              </a:tr>
              <a:tr h="307491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努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力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50%</a:t>
                      </a:r>
                      <a:endParaRPr lang="zh-TW" altLang="en-US" sz="1400" dirty="0"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</a:t>
                      </a:r>
                      <a:endParaRPr lang="en-US" altLang="zh-TW" sz="12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(H200)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(CITD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布局海外市場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智慧超慢跑機開發案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1,000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4/21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已送件</a:t>
                      </a:r>
                      <a:endParaRPr lang="en-US" altLang="zh-TW" sz="1200" b="1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明杰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品慈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dk1"/>
                      </a:solidFill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223043"/>
                  </a:ext>
                </a:extLst>
              </a:tr>
              <a:tr h="29575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dirty="0"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春耕</a:t>
                      </a:r>
                      <a:endParaRPr lang="en-US" altLang="zh-TW" sz="12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H200)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文化部嘉創規劃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TBD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與首榮討論中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文新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07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02018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F8F4A3F269B42ABE66C846BAD69C3" ma:contentTypeVersion="10" ma:contentTypeDescription="Create a new document." ma:contentTypeScope="" ma:versionID="405cc5236345981c7e0eeaf4ff5a2026">
  <xsd:schema xmlns:xsd="http://www.w3.org/2001/XMLSchema" xmlns:xs="http://www.w3.org/2001/XMLSchema" xmlns:p="http://schemas.microsoft.com/office/2006/metadata/properties" xmlns:ns2="7a49a012-1a42-488a-ad65-57305d193449" xmlns:ns3="a048a829-da38-4e78-83b1-f53b80d599ea" targetNamespace="http://schemas.microsoft.com/office/2006/metadata/properties" ma:root="true" ma:fieldsID="b9af7c5c0fb5aac628bb0875337ef763" ns2:_="" ns3:_="">
    <xsd:import namespace="7a49a012-1a42-488a-ad65-57305d193449"/>
    <xsd:import namespace="a048a829-da38-4e78-83b1-f53b80d599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9a012-1a42-488a-ad65-57305d1934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8a829-da38-4e78-83b1-f53b80d599e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0869CA-55C3-49A3-BD9B-173713121A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296B53-FA1C-4984-93E9-0EF0DA5778F0}">
  <ds:schemaRefs>
    <ds:schemaRef ds:uri="7a49a012-1a42-488a-ad65-57305d193449"/>
    <ds:schemaRef ds:uri="a048a829-da38-4e78-83b1-f53b80d599e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7962B17-4CDF-4B6A-9B71-C306F2B8AB2A}">
  <ds:schemaRefs>
    <ds:schemaRef ds:uri="7a49a012-1a42-488a-ad65-57305d193449"/>
    <ds:schemaRef ds:uri="a048a829-da38-4e78-83b1-f53b80d599e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932</Words>
  <Application>Microsoft Office PowerPoint</Application>
  <PresentationFormat>如螢幕大小 (4:3)</PresentationFormat>
  <Paragraphs>223</Paragraphs>
  <Slides>4</Slides>
  <Notes>4</Notes>
  <HiddenSlides>1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4" baseType="lpstr">
      <vt:lpstr>微軟正黑體</vt:lpstr>
      <vt:lpstr>微軟正黑體</vt:lpstr>
      <vt:lpstr>新細明體</vt:lpstr>
      <vt:lpstr>標楷體</vt:lpstr>
      <vt:lpstr>Arial</vt:lpstr>
      <vt:lpstr>Bookman Old Style</vt:lpstr>
      <vt:lpstr>Calibri</vt:lpstr>
      <vt:lpstr>Times New Roman</vt:lpstr>
      <vt:lpstr>Wingdings</vt:lpstr>
      <vt:lpstr>1_佈景主題1</vt:lpstr>
      <vt:lpstr>H 組經營團隊會議報告</vt:lpstr>
      <vt:lpstr>PowerPoint 簡報</vt:lpstr>
      <vt:lpstr>PowerPoint 簡報</vt:lpstr>
      <vt:lpstr>H 組推廣中與努力中案件說明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下世代車載資通訊系統與創新應用服務技術計畫(1/4)  整體計畫說明</dc:title>
  <dc:creator>ftsai</dc:creator>
  <cp:lastModifiedBy>曾耀泰</cp:lastModifiedBy>
  <cp:revision>451</cp:revision>
  <cp:lastPrinted>2023-09-11T04:51:59Z</cp:lastPrinted>
  <dcterms:created xsi:type="dcterms:W3CDTF">2008-08-15T19:18:09Z</dcterms:created>
  <dcterms:modified xsi:type="dcterms:W3CDTF">2025-05-05T04:26:28Z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000800aa79000000000001023720</vt:lpwstr>
  </property>
  <property fmtid="{D5CDD505-2E9C-101B-9397-08002B2CF9AE}" pid="3" name="ContentTypeId">
    <vt:lpwstr>0x010100C7EF8F4A3F269B42ABE66C846BAD69C3</vt:lpwstr>
  </property>
</Properties>
</file>