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2" r:id="rId2"/>
  </p:sldMasterIdLst>
  <p:notesMasterIdLst>
    <p:notesMasterId r:id="rId31"/>
  </p:notesMasterIdLst>
  <p:handoutMasterIdLst>
    <p:handoutMasterId r:id="rId32"/>
  </p:handoutMasterIdLst>
  <p:sldIdLst>
    <p:sldId id="3636" r:id="rId3"/>
    <p:sldId id="3934" r:id="rId4"/>
    <p:sldId id="4483" r:id="rId5"/>
    <p:sldId id="4486" r:id="rId6"/>
    <p:sldId id="4480" r:id="rId7"/>
    <p:sldId id="4481" r:id="rId8"/>
    <p:sldId id="4482" r:id="rId9"/>
    <p:sldId id="4209" r:id="rId10"/>
    <p:sldId id="4162" r:id="rId11"/>
    <p:sldId id="4455" r:id="rId12"/>
    <p:sldId id="4475" r:id="rId13"/>
    <p:sldId id="4462" r:id="rId14"/>
    <p:sldId id="4464" r:id="rId15"/>
    <p:sldId id="4459" r:id="rId16"/>
    <p:sldId id="4460" r:id="rId17"/>
    <p:sldId id="4470" r:id="rId18"/>
    <p:sldId id="4484" r:id="rId19"/>
    <p:sldId id="4485" r:id="rId20"/>
    <p:sldId id="4451" r:id="rId21"/>
    <p:sldId id="4453" r:id="rId22"/>
    <p:sldId id="4469" r:id="rId23"/>
    <p:sldId id="4468" r:id="rId24"/>
    <p:sldId id="4477" r:id="rId25"/>
    <p:sldId id="4478" r:id="rId26"/>
    <p:sldId id="4479" r:id="rId27"/>
    <p:sldId id="4432" r:id="rId28"/>
    <p:sldId id="4431" r:id="rId29"/>
    <p:sldId id="4426" r:id="rId30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0C0"/>
    <a:srgbClr val="65A9D9"/>
    <a:srgbClr val="8DABD7"/>
    <a:srgbClr val="779BCF"/>
    <a:srgbClr val="FFFFCC"/>
    <a:srgbClr val="FFFFFF"/>
    <a:srgbClr val="3333CC"/>
    <a:srgbClr val="85B75B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89988" autoAdjust="0"/>
  </p:normalViewPr>
  <p:slideViewPr>
    <p:cSldViewPr>
      <p:cViewPr varScale="1">
        <p:scale>
          <a:sx n="100" d="100"/>
          <a:sy n="100" d="100"/>
        </p:scale>
        <p:origin x="2424" y="36"/>
      </p:cViewPr>
      <p:guideLst>
        <p:guide orient="horz" pos="618"/>
        <p:guide pos="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-3.5904320639718872E-2"/>
                  <c:y val="-8.213489680235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440832322165388E-2"/>
                  <c:y val="-6.9286985456901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3.334094739931532E-2"/>
                  <c:y val="-5.1733744642453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2.545327831383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-5.92148660691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6.5863262405551071E-2"/>
                  <c:y val="-7.5623675077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4.1802665841075379E-2"/>
                  <c:y val="-9.871150488669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5.1588943043640145E-2"/>
                  <c:y val="-4.628188052340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4.2308592208800564E-3"/>
                  <c:y val="-2.8847601162594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12860</c:v>
                </c:pt>
                <c:pt idx="1">
                  <c:v>27582</c:v>
                </c:pt>
                <c:pt idx="2">
                  <c:v>44795</c:v>
                </c:pt>
                <c:pt idx="3">
                  <c:v>46516</c:v>
                </c:pt>
                <c:pt idx="4">
                  <c:v>82302</c:v>
                </c:pt>
                <c:pt idx="5" formatCode="#,##0_ ">
                  <c:v>86928</c:v>
                </c:pt>
                <c:pt idx="6" formatCode="#,##0_ ">
                  <c:v>96058</c:v>
                </c:pt>
                <c:pt idx="7" formatCode="#,##0_ ">
                  <c:v>104604</c:v>
                </c:pt>
                <c:pt idx="8" formatCode="#,##0_ ">
                  <c:v>112231</c:v>
                </c:pt>
                <c:pt idx="9" formatCode="#,##0_ ">
                  <c:v>119210</c:v>
                </c:pt>
                <c:pt idx="10" formatCode="#,##0_ ">
                  <c:v>125119</c:v>
                </c:pt>
                <c:pt idx="11" formatCode="#,##0_ ">
                  <c:v>139319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4541689676359309E-2"/>
                  <c:y val="-9.63784457292661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59312171115935E-2"/>
                  <c:y val="2.480298358116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1.91547499055058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1.2148562457309791E-2"/>
                  <c:y val="1.499870621005947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4042549340312515E-3"/>
                  <c:y val="2.1590863506704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0695AF6-C576-4BA1-87FA-7EF5F8912ED1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6972779E-A4BA-403E-B203-2CE9E867FD6E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3.6667446580960487E-2"/>
                  <c:y val="-2.709818901041937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CBCDAC6-1D18-4416-AE91-10D3223AB9E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6178E676-EDE8-47F7-B22F-475D7B2CE888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3.2436587360080482E-2"/>
                  <c:y val="5.6574987580057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10C9DA4-7C17-404E-8B14-75D7DE020866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5BFD3DF-553E-4BB3-AB90-DC0E3CDC698E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3.1026300953120416E-2"/>
                  <c:y val="4.241801625634938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BD5A6C1-97DF-44D2-B911-2CF0E1A85514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4BEE048D-77EB-4268-A1D0-3E55F50EEDD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2.6795441732240358E-2"/>
                  <c:y val="-1.48314171870846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710B76B7-3EA4-44C5-8574-56A309425578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A6FEE2AE-D93D-4AF4-B850-C5C94549AB26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0.13538749506816181"/>
                  <c:y val="-2.421216568093244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5A97D79-3413-46D8-8BE6-3F2B380DC7A9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201DFE84-EAFF-4C4F-8E3D-C82764E88058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0.16006750718996213"/>
                  <c:y val="-7.823726300170727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5B73D2F-1C08-46E1-9389-A44B037C9010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65F246E6-E6E3-43C9-BC3D-B3D1498F9DD9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0.13820806788208195"/>
                  <c:y val="-7.371539001705509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5995DF65-5B0F-49C0-B7FE-79D9C045E799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049A9327-BDC3-47A7-BA5D-1BB4CC29059F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9425191690681328E-2"/>
                  <c:y val="-4.506775095226907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4F2D022-246F-44D3-A236-9A8731D21D27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956A9DB-67CB-44E4-AF85-BBDD3D1277A9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8.461712889451424E-2"/>
                  <c:y val="-7.509491833694874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32A76A1-4C36-45B4-A6F9-961CAC1E3DC5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3B1D73E4-D823-428A-BEA5-2755C11EF71E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7.051432034800105E-2"/>
                  <c:y val="-6.933435719799041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F13400C-9521-43BB-8896-29BAD6C5B1BA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9A778472-7706-47D6-A553-F5DF07A80423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9.1668616452402259E-3"/>
                  <c:y val="-7.646078141385893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9F91E77-C1DC-45E3-8437-09EA51954BE4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918E60C-C1E6-4947-9914-8C3EB487157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175434</c:v>
                </c:pt>
                <c:pt idx="10" formatCode="#,##0_ ">
                  <c:v>196334</c:v>
                </c:pt>
                <c:pt idx="11" formatCode="#,##0_ ">
                  <c:v>225404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6%</c:v>
                  </c:pt>
                  <c:pt idx="2">
                    <c:v>13%</c:v>
                  </c:pt>
                  <c:pt idx="3">
                    <c:v>14%</c:v>
                  </c:pt>
                  <c:pt idx="4">
                    <c:v>16%</c:v>
                  </c:pt>
                  <c:pt idx="5">
                    <c:v>46%</c:v>
                  </c:pt>
                  <c:pt idx="6">
                    <c:v>48%</c:v>
                  </c:pt>
                  <c:pt idx="7">
                    <c:v>59%</c:v>
                  </c:pt>
                  <c:pt idx="8">
                    <c:v>69%</c:v>
                  </c:pt>
                  <c:pt idx="9">
                    <c:v>85%</c:v>
                  </c:pt>
                  <c:pt idx="10">
                    <c:v>96%</c:v>
                  </c:pt>
                  <c:pt idx="11">
                    <c:v>110%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881727330447158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4195190573402561E-2"/>
                  <c:y val="3.010994186785830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sz="1200" dirty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4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23,099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30126924398084"/>
                      <c:h val="8.159377235825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4195135630629743E-2"/>
                  <c:y val="-3.416794594684759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/>
                    </a:pPr>
                    <a:r>
                      <a:rPr lang="en-US" altLang="zh-TW" sz="1200" b="1" dirty="0"/>
                      <a:t>59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/>
                    </a:pPr>
                    <a:r>
                      <a:rPr lang="en-US" altLang="zh-TW" sz="1200" b="1" dirty="0"/>
                      <a:t>21,692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8.0941747694436322E-2"/>
                  <c:y val="3.8015113173025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92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103,863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0.54350588235294117</c:v>
                </c:pt>
                <c:pt idx="1">
                  <c:v>0.59430136986301374</c:v>
                </c:pt>
                <c:pt idx="2">
                  <c:v>0.92322666666666664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8.163704848304093E-2"/>
                  <c:y val="0.10003074218338719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9</a:t>
                    </a:r>
                    <a:r>
                      <a:rPr lang="en-US" altLang="zh-TW" dirty="0"/>
                      <a:t>3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104</a:t>
                    </a:r>
                    <a:r>
                      <a:rPr lang="en-US" dirty="0"/>
                      <a:t>,</a:t>
                    </a:r>
                    <a:r>
                      <a:rPr lang="en-US" altLang="zh-TW" dirty="0"/>
                      <a:t>863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6750556954887"/>
                      <c:h val="0.1061945140806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5.8823529411764705E-2</c:v>
                </c:pt>
                <c:pt idx="1">
                  <c:v>5.791780821917808E-2</c:v>
                </c:pt>
                <c:pt idx="2">
                  <c:v>8.8888888888888889E-3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9013946453652802E-2"/>
                  <c:y val="-3.3696141317906998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83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30,306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85936232538917E-2"/>
                      <c:h val="9.06108816208914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8.1573864294428311E-2"/>
                  <c:y val="-8.6397373032002546E-3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104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16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963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812657672021981E-2"/>
                      <c:h val="9.5166607747137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0.18588235294117647</c:v>
                </c:pt>
                <c:pt idx="1">
                  <c:v>0.17808219178082191</c:v>
                </c:pt>
                <c:pt idx="2">
                  <c:v>0.10755555555555556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5953359300020317E-2"/>
                  <c:y val="0.2236890225474364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60%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25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,59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9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74120679382766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8194584884276238E-2"/>
                  <c:y val="0.27490184114111244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65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23,806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924188863363679E-2"/>
                      <c:h val="0.11038811378768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8.0506326220735003E-2"/>
                  <c:y val="-4.9810946333725591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118</a:t>
                    </a:r>
                    <a:r>
                      <a:rPr lang="en-US" dirty="0">
                        <a:solidFill>
                          <a:srgbClr val="C00000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C00000"/>
                        </a:solidFill>
                      </a:rPr>
                      <a:t>132,333K</a:t>
                    </a:r>
                    <a:endParaRPr lang="en-US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91429652702339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0.45411764705882351</c:v>
                </c:pt>
                <c:pt idx="1">
                  <c:v>0.89315068493150684</c:v>
                </c:pt>
                <c:pt idx="2">
                  <c:v>0.13662222222222223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7.396396061789956E-2"/>
                  <c:y val="-0.10478170090366594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10%</a:t>
                    </a:r>
                    <a:r>
                      <a:rPr lang="en-US" altLang="zh-TW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(4,825K)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7.3963960617899602E-2"/>
                  <c:y val="-9.56702486511732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D168ECF-82D2-41E8-B26F-1DE8E06D931E}" type="VALUE">
                      <a:rPr lang="en-US" altLang="zh-TW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  <a:r>
                      <a:rPr lang="en-US" altLang="zh-TW" b="1" baseline="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(1,338K)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-0.24232941176470588</c:v>
                </c:pt>
                <c:pt idx="1">
                  <c:v>-0.72345205479452057</c:v>
                </c:pt>
                <c:pt idx="2">
                  <c:v>-0.1762933333333333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c:rich>
      </c:tx>
      <c:layout>
        <c:manualLayout>
          <c:xMode val="edge"/>
          <c:yMode val="edge"/>
          <c:x val="0.67064347068502927"/>
          <c:y val="1.739938844581536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2874546086576295E-2"/>
          <c:y val="4.0227011813502203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92D050"/>
              </a:solidFill>
              <a:prstDash val="dash"/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>
                    <a:alpha val="97000"/>
                  </a:schemeClr>
                </a:solidFill>
                <a:round/>
              </a:ln>
              <a:effectLst/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B-695B-4D4F-9EC0-8D66918E6F28}"/>
              </c:ext>
            </c:extLst>
          </c:dPt>
          <c:dPt>
            <c:idx val="1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5D91-4EC0-AA3F-E8EF5A2C2628}"/>
              </c:ext>
            </c:extLst>
          </c:dPt>
          <c:dPt>
            <c:idx val="2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64BA-4489-8589-023B94280696}"/>
              </c:ext>
            </c:extLst>
          </c:dPt>
          <c:dPt>
            <c:idx val="3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4BA-4489-8589-023B94280696}"/>
              </c:ext>
            </c:extLst>
          </c:dPt>
          <c:dPt>
            <c:idx val="4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695B-4D4F-9EC0-8D66918E6F28}"/>
              </c:ext>
            </c:extLst>
          </c:dPt>
          <c:dPt>
            <c:idx val="5"/>
            <c:marker>
              <c:spPr>
                <a:solidFill>
                  <a:schemeClr val="accent1"/>
                </a:solidFill>
                <a:ln w="9525">
                  <a:solidFill>
                    <a:schemeClr val="accent1">
                      <a:alpha val="97000"/>
                    </a:schemeClr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E-DA5A-4B75-8BB2-539DD7D3265B}"/>
              </c:ext>
            </c:extLst>
          </c:dPt>
          <c:dPt>
            <c:idx val="6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EDE2-4278-BE92-4BEB3305B987}"/>
              </c:ext>
            </c:extLst>
          </c:dPt>
          <c:dPt>
            <c:idx val="7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E244-4D35-9D9D-F867BCB2D47F}"/>
              </c:ext>
            </c:extLst>
          </c:dPt>
          <c:dPt>
            <c:idx val="8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D241-4E8E-B913-E1A6AC5A6D0C}"/>
              </c:ext>
            </c:extLst>
          </c:dPt>
          <c:dPt>
            <c:idx val="9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4D1A-4314-AC50-5180732116C0}"/>
              </c:ext>
            </c:extLst>
          </c:dPt>
          <c:dPt>
            <c:idx val="10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D1A-4314-AC50-5180732116C0}"/>
              </c:ext>
            </c:extLst>
          </c:dPt>
          <c:dPt>
            <c:idx val="11"/>
            <c:bubble3D val="0"/>
            <c:spPr>
              <a:ln w="22225">
                <a:solidFill>
                  <a:srgbClr val="92D05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CD61-40A4-86F6-1AC3AE4BB26B}"/>
              </c:ext>
            </c:extLst>
          </c:dPt>
          <c:dLbls>
            <c:dLbl>
              <c:idx val="1"/>
              <c:layout>
                <c:manualLayout>
                  <c:x val="-2.1957706642146212E-2"/>
                  <c:y val="-8.267599896308895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D91-4EC0-AA3F-E8EF5A2C2628}"/>
                </c:ext>
              </c:extLst>
            </c:dLbl>
            <c:dLbl>
              <c:idx val="2"/>
              <c:layout>
                <c:manualLayout>
                  <c:x val="-3.6674826418276615E-2"/>
                  <c:y val="-9.7766914787245866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64BA-4489-8589-023B94280696}"/>
                </c:ext>
              </c:extLst>
            </c:dLbl>
            <c:dLbl>
              <c:idx val="3"/>
              <c:layout>
                <c:manualLayout>
                  <c:x val="-4.3993983434773641E-2"/>
                  <c:y val="-1.49205643817353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4BA-4489-8589-023B94280696}"/>
                </c:ext>
              </c:extLst>
            </c:dLbl>
            <c:dLbl>
              <c:idx val="4"/>
              <c:layout>
                <c:manualLayout>
                  <c:x val="-3.3521889914855635E-2"/>
                  <c:y val="-1.7558234270266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695B-4D4F-9EC0-8D66918E6F28}"/>
                </c:ext>
              </c:extLst>
            </c:dLbl>
            <c:dLbl>
              <c:idx val="5"/>
              <c:layout>
                <c:manualLayout>
                  <c:x val="-4.6986010154750214E-2"/>
                  <c:y val="-1.82733168536829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chemeClr val="tx1"/>
                      </a:solidFill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381428160319398E-2"/>
                      <c:h val="8.847859497092913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E-DA5A-4B75-8BB2-539DD7D3265B}"/>
                </c:ext>
              </c:extLst>
            </c:dLbl>
            <c:dLbl>
              <c:idx val="6"/>
              <c:layout>
                <c:manualLayout>
                  <c:x val="-3.9505943354808892E-2"/>
                  <c:y val="4.8105997481761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EDE2-4278-BE92-4BEB3305B987}"/>
                </c:ext>
              </c:extLst>
            </c:dLbl>
            <c:dLbl>
              <c:idx val="7"/>
              <c:layout>
                <c:manualLayout>
                  <c:x val="-2.9033849834890886E-2"/>
                  <c:y val="5.4237955042032368E-2"/>
                </c:manualLayout>
              </c:layout>
              <c:tx>
                <c:rich>
                  <a:bodyPr/>
                  <a:lstStyle/>
                  <a:p>
                    <a:fld id="{FC34678F-D287-4393-A4F8-8BAEE177006C}" type="VALUE">
                      <a:rPr lang="en-US" altLang="zh-TW" dirty="0">
                        <a:solidFill>
                          <a:schemeClr val="tx1"/>
                        </a:solidFill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E244-4D35-9D9D-F867BCB2D47F}"/>
                </c:ext>
              </c:extLst>
            </c:dLbl>
            <c:dLbl>
              <c:idx val="8"/>
              <c:layout>
                <c:manualLayout>
                  <c:x val="-2.6928240479789155E-2"/>
                  <c:y val="5.5502397881716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D241-4E8E-B913-E1A6AC5A6D0C}"/>
                </c:ext>
              </c:extLst>
            </c:dLbl>
            <c:dLbl>
              <c:idx val="9"/>
              <c:layout>
                <c:manualLayout>
                  <c:x val="-4.5489996794761928E-2"/>
                  <c:y val="-6.6534042513794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D1A-4314-AC50-5180732116C0}"/>
                </c:ext>
              </c:extLst>
            </c:dLbl>
            <c:dLbl>
              <c:idx val="10"/>
              <c:layout>
                <c:manualLayout>
                  <c:x val="-5.2970063594703472E-2"/>
                  <c:y val="-4.6210606228937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1A-4314-AC50-5180732116C0}"/>
                </c:ext>
              </c:extLst>
            </c:dLbl>
            <c:dLbl>
              <c:idx val="11"/>
              <c:layout>
                <c:manualLayout>
                  <c:x val="-2.8818164759131945E-2"/>
                  <c:y val="-3.73599692626745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D61-40A4-86F6-1AC3AE4BB2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150</c:v>
                </c:pt>
                <c:pt idx="4">
                  <c:v>650</c:v>
                </c:pt>
                <c:pt idx="5" formatCode="#,##0_ ">
                  <c:v>1209</c:v>
                </c:pt>
                <c:pt idx="6" formatCode="#,##0_ ">
                  <c:v>4459</c:v>
                </c:pt>
                <c:pt idx="7" formatCode="#,##0_ ">
                  <c:v>4459</c:v>
                </c:pt>
                <c:pt idx="8" formatCode="#,##0_ ">
                  <c:v>4792</c:v>
                </c:pt>
                <c:pt idx="9" formatCode="#,##0_ ">
                  <c:v>5192</c:v>
                </c:pt>
                <c:pt idx="10" formatCode="#,##0_ ">
                  <c:v>10192</c:v>
                </c:pt>
                <c:pt idx="11" formatCode="#,##0_ ">
                  <c:v>14442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1865992777435974E-2"/>
                  <c:y val="5.407721373181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4.4525833853698614E-3"/>
                  <c:y val="-5.98176591489835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2.861979574352394E-2"/>
                  <c:y val="-3.358423138169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4.1335673710769259E-2"/>
                  <c:y val="-5.1072797466948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2359829143494709E-2"/>
                  <c:y val="-3.9576621116172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4.5823949383389288E-2"/>
                  <c:y val="-4.67546430026294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730169135501002E-2"/>
                      <c:h val="4.76766022413280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2.936792021984564E-2"/>
                  <c:y val="3.447811354293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335909303424373E-2"/>
                  <c:y val="-4.0351072103099711E-2"/>
                </c:manualLayout>
              </c:layout>
              <c:tx>
                <c:rich>
                  <a:bodyPr/>
                  <a:lstStyle/>
                  <a:p>
                    <a:fld id="{70E96F84-EB63-4ED5-AA31-641D0B657C12}" type="VALUE">
                      <a:rPr lang="en-US" altLang="zh-TW">
                        <a:solidFill>
                          <a:srgbClr val="0070C0"/>
                        </a:solidFill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1335909303424484E-2"/>
                  <c:y val="-4.61367718401659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637577570354151E-2"/>
                  <c:y val="1.5651270229233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4.731996274337763E-2"/>
                  <c:y val="-7.433398603858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2.9920267199766825E-3"/>
                  <c:y val="1.563043174414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380</c:v>
                </c:pt>
                <c:pt idx="1">
                  <c:v>380</c:v>
                </c:pt>
                <c:pt idx="2">
                  <c:v>1332</c:v>
                </c:pt>
                <c:pt idx="3">
                  <c:v>1332</c:v>
                </c:pt>
                <c:pt idx="4">
                  <c:v>2760</c:v>
                </c:pt>
                <c:pt idx="5" formatCode="#,##0_ ">
                  <c:v>3080</c:v>
                </c:pt>
                <c:pt idx="6" formatCode="#,##0_ ">
                  <c:v>11555</c:v>
                </c:pt>
                <c:pt idx="7" formatCode="#,##0_ ">
                  <c:v>12583</c:v>
                </c:pt>
                <c:pt idx="8" formatCode="#,##0_ ">
                  <c:v>12583</c:v>
                </c:pt>
                <c:pt idx="9" formatCode="#,##0_ ">
                  <c:v>14511</c:v>
                </c:pt>
                <c:pt idx="10" formatCode="#,##0_ ">
                  <c:v>17294</c:v>
                </c:pt>
                <c:pt idx="11" formatCode="#,##0_ ">
                  <c:v>22927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1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2.6375893499869071E-2"/>
                  <c:y val="4.517643200934663E-2"/>
                </c:manualLayout>
              </c:layout>
              <c:tx>
                <c:rich>
                  <a:bodyPr/>
                  <a:lstStyle/>
                  <a:p>
                    <a:fld id="{D8AF0F9E-FF50-4B1C-9233-A053FC18CC13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0B726F98-4CB4-4AA6-9718-2C7C463345C5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027833269664416E-2"/>
                      <c:h val="5.470005060267697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0.10117644370295584"/>
                  <c:y val="-4.6489278969003442E-2"/>
                </c:manualLayout>
              </c:layout>
              <c:tx>
                <c:rich>
                  <a:bodyPr/>
                  <a:lstStyle/>
                  <a:p>
                    <a:fld id="{C2A45854-80D8-4355-8113-B39EE2663CE1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A2798188-525B-4BAE-A0C7-6ADC00A3BD20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0.11613622391385604"/>
                  <c:y val="-7.658223160389586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D4042C0B-34E7-4B4B-8184-38C4786D593F}" type="CELLRANG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E9563697-1290-4676-B65D-BA66DDAD95AD}" type="VALU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93835034960183"/>
                      <c:h val="5.870947839554335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8.8460094550400284E-2"/>
                  <c:y val="-5.872437784690590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8708BC49-3A9C-4038-B4A4-90F792114DD3}" type="CELLRANG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EC29A35D-DDF4-4B91-A289-61AA981BCF4A}" type="VALUE">
                      <a:rPr lang="en-US" altLang="zh-TW" b="1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16551561985193"/>
                      <c:h val="9.185896736262637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-8.6216545695728133E-2"/>
                  <c:y val="-7.3826519275636035E-2"/>
                </c:manualLayout>
              </c:layout>
              <c:tx>
                <c:rich>
                  <a:bodyPr/>
                  <a:lstStyle/>
                  <a:p>
                    <a:fld id="{AD775D33-1974-4330-87BE-9530EFE81003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0A18822D-029C-47ED-B81A-A083F97E7597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0.11613657730283874"/>
                  <c:y val="-3.9845109802614527E-2"/>
                </c:manualLayout>
              </c:layout>
              <c:tx>
                <c:rich>
                  <a:bodyPr/>
                  <a:lstStyle/>
                  <a:p>
                    <a:fld id="{219046FE-F5A4-499C-9A10-6AC767C7BC59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7ADD14B7-B5E3-4C3A-A745-66899D597AD7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9.3696376903014453E-2"/>
                  <c:y val="-7.8067251786838501E-2"/>
                </c:manualLayout>
              </c:layout>
              <c:tx>
                <c:rich>
                  <a:bodyPr/>
                  <a:lstStyle/>
                  <a:p>
                    <a:fld id="{08D63394-8ACB-443C-AAB0-FC49BA8B7BD7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3A8E3D3D-AC65-4411-95F8-BFA7B6CCD280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13857689549899055"/>
                  <c:y val="1.6468077621005074E-3"/>
                </c:manualLayout>
              </c:layout>
              <c:tx>
                <c:rich>
                  <a:bodyPr/>
                  <a:lstStyle/>
                  <a:p>
                    <a:fld id="{23F94288-B4CF-4B86-AF7C-BE6944C08589}" type="CELLRANGE">
                      <a:rPr lang="en-US" altLang="zh-TW" b="1" baseline="0" dirty="0"/>
                      <a:pPr/>
                      <a:t>[CELLRANGE]</a:t>
                    </a:fld>
                    <a:r>
                      <a:rPr lang="en-US" altLang="zh-TW" b="1" baseline="0" dirty="0"/>
                      <a:t>, </a:t>
                    </a:r>
                    <a:fld id="{8D2E7F7B-F8DB-4689-9D2A-848F2765C78D}" type="VALUE">
                      <a:rPr lang="en-US" altLang="zh-TW" b="1" baseline="0" dirty="0"/>
                      <a:pPr/>
                      <a:t>[值]</a:t>
                    </a:fld>
                    <a:endParaRPr lang="en-US" altLang="zh-TW" b="1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2286863742278598"/>
                  <c:y val="-3.503893085953412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 baseline="0">
                        <a:solidFill>
                          <a:srgbClr val="FF0000"/>
                        </a:solidFill>
                      </a:defRPr>
                    </a:pPr>
                    <a:fld id="{44466304-7804-49BC-88D3-967B2D823395}" type="CELLRANGE">
                      <a:rPr lang="en-US" altLang="zh-TW" b="1" baseline="0"/>
                      <a:pPr>
                        <a:defRPr sz="1200" b="1" baseline="0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8B044C12-A22D-48DA-8106-B162A9A3DD97}" type="VALUE">
                      <a:rPr lang="en-US" altLang="zh-TW" b="1" baseline="0"/>
                      <a:pPr>
                        <a:defRPr sz="1200" b="1" baseline="0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30856806902016"/>
                      <c:h val="7.776311891271339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9.5744855039250329E-2"/>
                  <c:y val="-6.2287523608488E-2"/>
                </c:manualLayout>
              </c:layout>
              <c:tx>
                <c:rich>
                  <a:bodyPr/>
                  <a:lstStyle/>
                  <a:p>
                    <a:fld id="{0DF4216E-895D-4BD4-9229-E32642772C5B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101FDE09-BADB-44F2-ADC0-8CF16B1F5B17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0.11015228827023044"/>
                  <c:y val="-3.3310419212680076E-2"/>
                </c:manualLayout>
              </c:layout>
              <c:tx>
                <c:rich>
                  <a:bodyPr/>
                  <a:lstStyle/>
                  <a:p>
                    <a:fld id="{314851B4-97A1-4419-940E-ADF2452BC681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043ED7C6-17AA-4764-8EDC-7D54C89F1540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6.2832561119508024E-2"/>
                  <c:y val="-1.887660630300337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31B9F826-C909-443C-8606-AE1C465AB315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F69DE17-F50F-411D-8422-33B6F13F8C3B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1134516456087"/>
                      <c:h val="5.821667962818945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3323</c:v>
                </c:pt>
                <c:pt idx="2">
                  <c:v>4275</c:v>
                </c:pt>
                <c:pt idx="3">
                  <c:v>4275</c:v>
                </c:pt>
                <c:pt idx="4">
                  <c:v>5775</c:v>
                </c:pt>
                <c:pt idx="5" formatCode="#,##0_ ">
                  <c:v>11914</c:v>
                </c:pt>
                <c:pt idx="6" formatCode="#,##0_ ">
                  <c:v>12034</c:v>
                </c:pt>
                <c:pt idx="7" formatCode="#,##0_ ">
                  <c:v>21849</c:v>
                </c:pt>
                <c:pt idx="8" formatCode="#,##0_ ">
                  <c:v>21849</c:v>
                </c:pt>
                <c:pt idx="9" formatCode="#,##0_ ">
                  <c:v>25149</c:v>
                </c:pt>
                <c:pt idx="10" formatCode="#,##0_ ">
                  <c:v>35849</c:v>
                </c:pt>
                <c:pt idx="11" formatCode="#,##0_ ">
                  <c:v>46349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0%</c:v>
                  </c:pt>
                  <c:pt idx="1">
                    <c:v>8%</c:v>
                  </c:pt>
                  <c:pt idx="2">
                    <c:v>10%</c:v>
                  </c:pt>
                  <c:pt idx="3">
                    <c:v>10%</c:v>
                  </c:pt>
                  <c:pt idx="4">
                    <c:v>14%</c:v>
                  </c:pt>
                  <c:pt idx="5">
                    <c:v>28%</c:v>
                  </c:pt>
                  <c:pt idx="6">
                    <c:v>28%</c:v>
                  </c:pt>
                  <c:pt idx="7">
                    <c:v>51%</c:v>
                  </c:pt>
                  <c:pt idx="8">
                    <c:v>51%</c:v>
                  </c:pt>
                  <c:pt idx="9">
                    <c:v>59%</c:v>
                  </c:pt>
                  <c:pt idx="10">
                    <c:v>84%</c:v>
                  </c:pt>
                  <c:pt idx="11">
                    <c:v>109%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63680"/>
        <c:axId val="1269651712"/>
      </c:lineChart>
      <c:catAx>
        <c:axId val="1269663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1712"/>
        <c:crosses val="autoZero"/>
        <c:auto val="1"/>
        <c:lblAlgn val="ctr"/>
        <c:lblOffset val="100"/>
        <c:noMultiLvlLbl val="0"/>
      </c:catAx>
      <c:valAx>
        <c:axId val="126965171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368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8219193992764241"/>
          <c:y val="5.222245874889616E-2"/>
          <c:w val="0.27717299179937305"/>
          <c:h val="5.6545106099322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376755886783125E-2"/>
          <c:y val="4.4914240298086543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-3.9330191234092045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D23-49FE-B535-08708227D30D}"/>
                </c:ext>
              </c:extLst>
            </c:dLbl>
            <c:dLbl>
              <c:idx val="4"/>
              <c:layout>
                <c:manualLayout>
                  <c:x val="-3.7834177874103814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911-4168-99FB-7490E4C1B57D}"/>
                </c:ext>
              </c:extLst>
            </c:dLbl>
            <c:dLbl>
              <c:idx val="5"/>
              <c:layout>
                <c:manualLayout>
                  <c:x val="-3.6338164514115527E-2"/>
                  <c:y val="-4.07006059155820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B911-4168-99FB-7490E4C1B57D}"/>
                </c:ext>
              </c:extLst>
            </c:dLbl>
            <c:dLbl>
              <c:idx val="8"/>
              <c:layout>
                <c:manualLayout>
                  <c:x val="-3.9330191234092045E-2"/>
                  <c:y val="-1.8993616093938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E316-404A-9B81-40996C2986B9}"/>
                </c:ext>
              </c:extLst>
            </c:dLbl>
            <c:dLbl>
              <c:idx val="9"/>
              <c:layout>
                <c:manualLayout>
                  <c:x val="-3.9330191234092156E-2"/>
                  <c:y val="2.70581046550382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177E-4E73-BD75-430C1BD41810}"/>
                </c:ext>
              </c:extLst>
            </c:dLbl>
            <c:dLbl>
              <c:idx val="10"/>
              <c:layout>
                <c:manualLayout>
                  <c:x val="-4.0826204594080227E-2"/>
                  <c:y val="2.43447309273328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177E-4E73-BD75-430C1BD41810}"/>
                </c:ext>
              </c:extLst>
            </c:dLbl>
            <c:dLbl>
              <c:idx val="11"/>
              <c:layout>
                <c:manualLayout>
                  <c:x val="-3.3346137794138905E-2"/>
                  <c:y val="-2.5708645139218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BA7-4BE9-A7E3-202BD1C2C57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666</c:v>
                </c:pt>
                <c:pt idx="1">
                  <c:v>8966</c:v>
                </c:pt>
                <c:pt idx="2">
                  <c:v>10966</c:v>
                </c:pt>
                <c:pt idx="3">
                  <c:v>10966</c:v>
                </c:pt>
                <c:pt idx="4">
                  <c:v>12766</c:v>
                </c:pt>
                <c:pt idx="5" formatCode="#,##0_ ">
                  <c:v>12766</c:v>
                </c:pt>
                <c:pt idx="6" formatCode="#,##0_ ">
                  <c:v>15675</c:v>
                </c:pt>
                <c:pt idx="7" formatCode="#,##0_ ">
                  <c:v>16909</c:v>
                </c:pt>
                <c:pt idx="8" formatCode="#,##0_ ">
                  <c:v>18989</c:v>
                </c:pt>
                <c:pt idx="9" formatCode="#,##0_ ">
                  <c:v>18989</c:v>
                </c:pt>
                <c:pt idx="10" formatCode="#,##0_ ">
                  <c:v>19289</c:v>
                </c:pt>
                <c:pt idx="11" formatCode="#,##0_ ">
                  <c:v>19525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2338086297353974E-2"/>
                  <c:y val="-2.7324100740943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5868863945123904E-2"/>
                  <c:y val="-3.81082586998207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5.1059996143348212E-2"/>
                  <c:y val="-1.6443411375265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2.787155347087468E-2"/>
                  <c:y val="-3.9541121214608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83438825834478E-2"/>
                  <c:y val="-4.0767939497638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6847869223459569E-2"/>
                  <c:y val="2.91557348328818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6847987019787184E-2"/>
                  <c:y val="4.9462452889849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5823949383389233E-2"/>
                  <c:y val="3.6644546411494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2359829143494653E-2"/>
                  <c:y val="4.0308555459649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1.2520571656153933E-2"/>
                  <c:y val="7.60236042149162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385584250348294E-2"/>
                  <c:y val="5.1334467110491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2.6928240479789263E-2"/>
                  <c:y val="4.2326920940408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3500</c:v>
                </c:pt>
                <c:pt idx="1">
                  <c:v>3650</c:v>
                </c:pt>
                <c:pt idx="2">
                  <c:v>7030</c:v>
                </c:pt>
                <c:pt idx="3">
                  <c:v>7030</c:v>
                </c:pt>
                <c:pt idx="4">
                  <c:v>7030</c:v>
                </c:pt>
                <c:pt idx="5" formatCode="#,##0_ ">
                  <c:v>10080</c:v>
                </c:pt>
                <c:pt idx="6" formatCode="#,##0_ ">
                  <c:v>12380</c:v>
                </c:pt>
                <c:pt idx="7" formatCode="#,##0_ ">
                  <c:v>15680</c:v>
                </c:pt>
                <c:pt idx="8" formatCode="#,##0_ ">
                  <c:v>16680</c:v>
                </c:pt>
                <c:pt idx="9" formatCode="#,##0_ ">
                  <c:v>23643</c:v>
                </c:pt>
                <c:pt idx="10" formatCode="#,##0_ ">
                  <c:v>30543</c:v>
                </c:pt>
                <c:pt idx="11" formatCode="#,##0_ ">
                  <c:v>30543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1C68-44BD-B2CF-CBE605A602F8}"/>
              </c:ext>
            </c:extLst>
          </c:dPt>
          <c:dPt>
            <c:idx val="1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540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5400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C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7.8736361099459085E-2"/>
                  <c:y val="2.2378710057856719E-2"/>
                </c:manualLayout>
              </c:layout>
              <c:tx>
                <c:rich>
                  <a:bodyPr/>
                  <a:lstStyle/>
                  <a:p>
                    <a:fld id="{EC26D2BA-B443-4152-9B33-BD3500A1B505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9B23C951-3455-4092-9AC0-76E39D07A239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067699669781557E-2"/>
                      <c:h val="5.470011879021988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7.1256176503190133E-2"/>
                  <c:y val="-3.815355986087015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32005E84-79E9-45D0-ABA3-53B64CC432DC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D4DFEF0E-31BD-4CF6-8099-21C7D4AB114F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76392096384726"/>
                      <c:h val="5.453881192687990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6.2279742954277739E-2"/>
                  <c:y val="-5.31622554758872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DFD5CDF4-6512-4535-8975-59EE448B70B0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F2367DB7-1892-4762-AD80-53A7FDBBA3D2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93835034960183"/>
                      <c:h val="7.498974472921812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7.5743980990499837E-2"/>
                  <c:y val="-5.908499482963441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A3B8E3B9-9C1F-4FC7-BBA9-0F8E87873274}" type="CELLRANG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/>
                      <a:t>, </a:t>
                    </a:r>
                    <a:fld id="{36CD1424-EF0A-44CC-A467-D8FA2F6A6C3A}" type="VALUE">
                      <a:rPr lang="en-US" altLang="zh-TW" b="1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5977427396528"/>
                      <c:h val="6.89478946783690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1.1024322703510475E-2"/>
                  <c:y val="3.2207532496389288E-2"/>
                </c:manualLayout>
              </c:layout>
              <c:tx>
                <c:rich>
                  <a:bodyPr/>
                  <a:lstStyle/>
                  <a:p>
                    <a:fld id="{0C986B2F-F286-43E8-A349-2C246905E343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B237B1E2-D9AB-4382-8DCE-462BDB900BE2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8.3224283383096453E-2"/>
                  <c:y val="-3.637501816037534E-2"/>
                </c:manualLayout>
              </c:layout>
              <c:tx>
                <c:rich>
                  <a:bodyPr/>
                  <a:lstStyle/>
                  <a:p>
                    <a:fld id="{2E4B7928-D646-45BD-B15E-830C141A7224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C464B1FC-588E-4979-96C0-D3D9A214F307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2.1887735623576651E-2"/>
                  <c:y val="2.9644569406818047E-2"/>
                </c:manualLayout>
              </c:layout>
              <c:tx>
                <c:rich>
                  <a:bodyPr/>
                  <a:lstStyle/>
                  <a:p>
                    <a:fld id="{7004B9F5-7297-4923-A50F-7ACFAEBE8735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A7F3E609-AD5B-4B22-9BE9-2223850C3A9B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21188155013841664"/>
                  <c:y val="-9.1175125840718657E-2"/>
                </c:manualLayout>
              </c:layout>
              <c:tx>
                <c:rich>
                  <a:bodyPr/>
                  <a:lstStyle/>
                  <a:p>
                    <a:fld id="{62B61396-A5B8-46D1-8D9C-4EAA2B03D5D6}" type="CELLRANGE">
                      <a:rPr lang="en-US" altLang="zh-TW" b="1" baseline="0"/>
                      <a:pPr/>
                      <a:t>[CELLRANGE]</a:t>
                    </a:fld>
                    <a:r>
                      <a:rPr lang="en-US" altLang="zh-TW" b="1" baseline="0"/>
                      <a:t>, </a:t>
                    </a:r>
                    <a:fld id="{85C46C23-D931-40D5-8FA4-753F02070D74}" type="VALUE">
                      <a:rPr lang="en-US" altLang="zh-TW" b="1" baseline="0"/>
                      <a:pPr/>
                      <a:t>[值]</a:t>
                    </a:fld>
                    <a:endParaRPr lang="en-US" altLang="zh-TW" b="1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4605684450260442"/>
                  <c:y val="-8.0597027680685052E-2"/>
                </c:manualLayout>
              </c:layout>
              <c:tx>
                <c:rich>
                  <a:bodyPr/>
                  <a:lstStyle/>
                  <a:p>
                    <a:fld id="{99257C3C-C9B7-4B14-BBD2-C193D1EA4594}" type="CELLRANGE">
                      <a:rPr lang="en-US" altLang="zh-TW" b="1" baseline="0" dirty="0"/>
                      <a:pPr/>
                      <a:t>[CELLRANGE]</a:t>
                    </a:fld>
                    <a:r>
                      <a:rPr lang="en-US" altLang="zh-TW" b="1" baseline="0" dirty="0"/>
                      <a:t>, </a:t>
                    </a:r>
                    <a:fld id="{3A253B1C-D141-4E40-AB4A-F8A9D81281F6}" type="VALUE">
                      <a:rPr lang="en-US" altLang="zh-TW" b="1" baseline="0" dirty="0"/>
                      <a:pPr/>
                      <a:t>[值]</a:t>
                    </a:fld>
                    <a:endParaRPr lang="en-US" altLang="zh-TW" b="1" baseline="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0.12117708215905119"/>
                  <c:y val="-5.0358934477365766E-2"/>
                </c:manualLayout>
              </c:layout>
              <c:tx>
                <c:rich>
                  <a:bodyPr/>
                  <a:lstStyle/>
                  <a:p>
                    <a:fld id="{02311CFF-CC64-4C17-89E7-353C07A49952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37D8FC8-3358-4ED7-80C3-E8B92C219C2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0.14456059554996101"/>
                  <c:y val="-2.9573957594455316E-2"/>
                </c:manualLayout>
              </c:layout>
              <c:tx>
                <c:rich>
                  <a:bodyPr/>
                  <a:lstStyle/>
                  <a:p>
                    <a:fld id="{2F53230C-553B-4EE4-BEFD-F85914C09F44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3386FA76-46C7-4268-A534-BDB64075B6F2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54524515712794"/>
                      <c:h val="5.182543819917443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2.4327061974650465E-2"/>
                  <c:y val="-3.762573389281533E-2"/>
                </c:manualLayout>
              </c:layout>
              <c:tx>
                <c:rich>
                  <a:bodyPr/>
                  <a:lstStyle/>
                  <a:p>
                    <a:fld id="{6805DF97-2342-49F9-93EE-BC6302A6249F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874FF348-EE75-4B59-A0E2-09E028A95AAF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>
                      <a:prstDash val="solid"/>
                    </a:ln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0</c:v>
                </c:pt>
                <c:pt idx="1">
                  <c:v>514</c:v>
                </c:pt>
                <c:pt idx="2">
                  <c:v>514</c:v>
                </c:pt>
                <c:pt idx="3">
                  <c:v>1814</c:v>
                </c:pt>
                <c:pt idx="4">
                  <c:v>2514</c:v>
                </c:pt>
                <c:pt idx="5" formatCode="#,##0_ ">
                  <c:v>4155</c:v>
                </c:pt>
                <c:pt idx="6" formatCode="#,##0_ ">
                  <c:v>5155</c:v>
                </c:pt>
                <c:pt idx="7" formatCode="#,##0_ ">
                  <c:v>13135</c:v>
                </c:pt>
                <c:pt idx="8" formatCode="#,##0_ ">
                  <c:v>14985</c:v>
                </c:pt>
                <c:pt idx="9" formatCode="#,##0_ ">
                  <c:v>26306</c:v>
                </c:pt>
                <c:pt idx="10" formatCode="#,##0_ ">
                  <c:v>36506</c:v>
                </c:pt>
                <c:pt idx="11" formatCode="#,##0_ ">
                  <c:v>44106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0</c:v>
                  </c:pt>
                  <c:pt idx="1">
                    <c:v>1%</c:v>
                  </c:pt>
                  <c:pt idx="2">
                    <c:v>1%</c:v>
                  </c:pt>
                  <c:pt idx="3">
                    <c:v>5%</c:v>
                  </c:pt>
                  <c:pt idx="4">
                    <c:v>7%</c:v>
                  </c:pt>
                  <c:pt idx="5">
                    <c:v>11%</c:v>
                  </c:pt>
                  <c:pt idx="6">
                    <c:v>14%</c:v>
                  </c:pt>
                  <c:pt idx="7">
                    <c:v>36%</c:v>
                  </c:pt>
                  <c:pt idx="8">
                    <c:v>41%</c:v>
                  </c:pt>
                  <c:pt idx="9">
                    <c:v>72%</c:v>
                  </c:pt>
                  <c:pt idx="10">
                    <c:v>100%</c:v>
                  </c:pt>
                  <c:pt idx="11">
                    <c:v>121%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43008"/>
        <c:axId val="1269665312"/>
      </c:lineChart>
      <c:catAx>
        <c:axId val="1269643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5312"/>
        <c:crosses val="autoZero"/>
        <c:auto val="1"/>
        <c:lblAlgn val="ctr"/>
        <c:lblOffset val="100"/>
        <c:noMultiLvlLbl val="0"/>
      </c:catAx>
      <c:valAx>
        <c:axId val="126966531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817599336759558"/>
          <c:y val="2.1334632935709658E-2"/>
          <c:w val="0.27717299179937305"/>
          <c:h val="5.21954825532205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c:rich>
      </c:tx>
      <c:layout>
        <c:manualLayout>
          <c:xMode val="edge"/>
          <c:yMode val="edge"/>
          <c:x val="0.85614912732357662"/>
          <c:y val="0.6335655854892088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43265872554504E-2"/>
          <c:y val="3.4875256734169975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2.3203167213418335E-2"/>
                  <c:y val="-3.7230400933759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F8A-4E51-8ACD-C93B04D64420}"/>
                </c:ext>
              </c:extLst>
            </c:dLbl>
            <c:dLbl>
              <c:idx val="1"/>
              <c:layout>
                <c:manualLayout>
                  <c:x val="-3.0683234013359779E-2"/>
                  <c:y val="2.0047138964331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F8A-4E51-8ACD-C93B04D64420}"/>
                </c:ext>
              </c:extLst>
            </c:dLbl>
            <c:dLbl>
              <c:idx val="2"/>
              <c:layout>
                <c:manualLayout>
                  <c:x val="-3.6338164514115472E-2"/>
                  <c:y val="4.5822031918472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8CC-4D39-9D9A-B51C0F425CF2}"/>
                </c:ext>
              </c:extLst>
            </c:dLbl>
            <c:dLbl>
              <c:idx val="3"/>
              <c:layout>
                <c:manualLayout>
                  <c:x val="-3.3346137794138954E-2"/>
                  <c:y val="4.00942779286637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6CF-42FE-8F31-3DAD63F73BBD}"/>
                </c:ext>
              </c:extLst>
            </c:dLbl>
            <c:dLbl>
              <c:idx val="4"/>
              <c:layout>
                <c:manualLayout>
                  <c:x val="-3.9330191234092045E-2"/>
                  <c:y val="-2.2911015959236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6CF-42FE-8F31-3DAD63F73BBD}"/>
                </c:ext>
              </c:extLst>
            </c:dLbl>
            <c:dLbl>
              <c:idx val="5"/>
              <c:layout>
                <c:manualLayout>
                  <c:x val="-3.1850124434150674E-2"/>
                  <c:y val="-3.1502646943950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C51-42A0-BC20-6CB1723FA577}"/>
                </c:ext>
              </c:extLst>
            </c:dLbl>
            <c:dLbl>
              <c:idx val="6"/>
              <c:layout>
                <c:manualLayout>
                  <c:x val="-3.6338164514115583E-2"/>
                  <c:y val="-3.4366523938854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4C5-4767-9DD8-96046037C8A6}"/>
                </c:ext>
              </c:extLst>
            </c:dLbl>
            <c:dLbl>
              <c:idx val="7"/>
              <c:layout>
                <c:manualLayout>
                  <c:x val="-3.7834177874103758E-2"/>
                  <c:y val="-2.291101595923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5AA-47F2-B3E3-268211666E1A}"/>
                </c:ext>
              </c:extLst>
            </c:dLbl>
            <c:dLbl>
              <c:idx val="8"/>
              <c:layout>
                <c:manualLayout>
                  <c:x val="-2.7362084354185755E-2"/>
                  <c:y val="-3.7230400933759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5AA-47F2-B3E3-268211666E1A}"/>
                </c:ext>
              </c:extLst>
            </c:dLbl>
            <c:dLbl>
              <c:idx val="9"/>
              <c:layout>
                <c:manualLayout>
                  <c:x val="-3.6338164514115472E-2"/>
                  <c:y val="-3.436652393885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D38-451B-A202-B64BB90E2564}"/>
                </c:ext>
              </c:extLst>
            </c:dLbl>
            <c:dLbl>
              <c:idx val="10"/>
              <c:layout>
                <c:manualLayout>
                  <c:x val="-3.6338164514115583E-2"/>
                  <c:y val="-4.8685908913377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D38-451B-A202-B64BB90E2564}"/>
                </c:ext>
              </c:extLst>
            </c:dLbl>
            <c:dLbl>
              <c:idx val="11"/>
              <c:layout>
                <c:manualLayout>
                  <c:x val="-2.2183286609419896E-2"/>
                  <c:y val="-3.4366523938854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D38-451B-A202-B64BB90E256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5403</c:v>
                </c:pt>
                <c:pt idx="1">
                  <c:v>6895</c:v>
                </c:pt>
                <c:pt idx="2">
                  <c:v>11291</c:v>
                </c:pt>
                <c:pt idx="3">
                  <c:v>13057</c:v>
                </c:pt>
                <c:pt idx="4">
                  <c:v>47857</c:v>
                </c:pt>
                <c:pt idx="5" formatCode="#,##0_ ">
                  <c:v>48862</c:v>
                </c:pt>
                <c:pt idx="6" formatCode="#,##0_ ">
                  <c:v>53898</c:v>
                </c:pt>
                <c:pt idx="7" formatCode="#,##0_ ">
                  <c:v>61111</c:v>
                </c:pt>
                <c:pt idx="8" formatCode="#,##0_ ">
                  <c:v>66325</c:v>
                </c:pt>
                <c:pt idx="9" formatCode="#,##0_ ">
                  <c:v>72904</c:v>
                </c:pt>
                <c:pt idx="10" formatCode="#,##0_ ">
                  <c:v>75656</c:v>
                </c:pt>
                <c:pt idx="11" formatCode="#,##0_ ">
                  <c:v>77156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0369979417447702E-2"/>
                  <c:y val="-7.76611280337928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4372850585135589E-2"/>
                  <c:y val="-8.9507205694920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4603849183477087E-2"/>
                  <c:y val="6.072772241951153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5.0311753870698979E-2"/>
                  <c:y val="-1.37662282604675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2.3383748983564993E-2"/>
                  <c:y val="4.41839844782376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6847869223459624E-2"/>
                  <c:y val="4.5073590363662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6847987019787184E-2"/>
                  <c:y val="2.9831901695505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3.6847869223459513E-2"/>
                  <c:y val="4.5236177396208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3855842503483051E-2"/>
                  <c:y val="4.0007459610314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5.6296042903307239E-2"/>
                  <c:y val="-3.15894652622995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9839895943436197E-2"/>
                  <c:y val="-2.6751204406852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960133599885058E-3"/>
                  <c:y val="-4.6798456122247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5682</c:v>
                </c:pt>
                <c:pt idx="1">
                  <c:v>9156</c:v>
                </c:pt>
                <c:pt idx="2">
                  <c:v>11330</c:v>
                </c:pt>
                <c:pt idx="3">
                  <c:v>14146</c:v>
                </c:pt>
                <c:pt idx="4">
                  <c:v>39095</c:v>
                </c:pt>
                <c:pt idx="5" formatCode="#,##0_ ">
                  <c:v>43695</c:v>
                </c:pt>
                <c:pt idx="6" formatCode="#,##0_ ">
                  <c:v>46473</c:v>
                </c:pt>
                <c:pt idx="7" formatCode="#,##0_ ">
                  <c:v>52728</c:v>
                </c:pt>
                <c:pt idx="8" formatCode="#,##0_ ">
                  <c:v>63028</c:v>
                </c:pt>
                <c:pt idx="9" formatCode="#,##0_ ">
                  <c:v>102578</c:v>
                </c:pt>
                <c:pt idx="10" formatCode="#,##0_ ">
                  <c:v>105654</c:v>
                </c:pt>
                <c:pt idx="11" formatCode="#,##0_ ">
                  <c:v>109074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dPt>
            <c:idx val="1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1C68-44BD-B2CF-CBE605A602F8}"/>
              </c:ext>
            </c:extLst>
          </c:dPt>
          <c:dPt>
            <c:idx val="2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C68-44BD-B2CF-CBE605A602F8}"/>
              </c:ext>
            </c:extLst>
          </c:dPt>
          <c:dPt>
            <c:idx val="3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9079-4708-A37C-1CFD63B2D3AD}"/>
              </c:ext>
            </c:extLst>
          </c:dPt>
          <c:dPt>
            <c:idx val="4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79-4708-A37C-1CFD63B2D3AD}"/>
              </c:ext>
            </c:extLst>
          </c:dPt>
          <c:dPt>
            <c:idx val="5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solid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9079-4708-A37C-1CFD63B2D3AD}"/>
              </c:ext>
            </c:extLst>
          </c:dPt>
          <c:dPt>
            <c:idx val="6"/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79-4708-A37C-1CFD63B2D3AD}"/>
              </c:ext>
            </c:extLst>
          </c:dPt>
          <c:dPt>
            <c:idx val="7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9079-4708-A37C-1CFD63B2D3AD}"/>
              </c:ext>
            </c:extLst>
          </c:dPt>
          <c:dPt>
            <c:idx val="8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spPr>
              <a:ln w="28575" cap="rnd">
                <a:solidFill>
                  <a:srgbClr val="FF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9079-4708-A37C-1CFD63B2D3AD}"/>
              </c:ext>
            </c:extLst>
          </c:dPt>
          <c:dPt>
            <c:idx val="9"/>
            <c:marker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  <a:prstDash val="dash"/>
                  <a:round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079-4708-A37C-1CFD63B2D3A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7-9079-4708-A37C-1CFD63B2D3A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8-9079-4708-A37C-1CFD63B2D3AD}"/>
              </c:ext>
            </c:extLst>
          </c:dPt>
          <c:dLbls>
            <c:dLbl>
              <c:idx val="0"/>
              <c:layout>
                <c:manualLayout>
                  <c:x val="-6.3028220819582093E-2"/>
                  <c:y val="1.7248544834783611E-2"/>
                </c:manualLayout>
              </c:layout>
              <c:tx>
                <c:rich>
                  <a:bodyPr/>
                  <a:lstStyle/>
                  <a:p>
                    <a:fld id="{9B7FEC34-4457-4D35-8611-1EB57EE83FC2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DCBBD663-C004-4EDB-B6DE-A846EBD96AA4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42816726937157"/>
                      <c:h val="5.470005060267697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C68-44BD-B2CF-CBE605A602F8}"/>
                </c:ext>
              </c:extLst>
            </c:dLbl>
            <c:dLbl>
              <c:idx val="1"/>
              <c:layout>
                <c:manualLayout>
                  <c:x val="-5.6296042903307239E-2"/>
                  <c:y val="-5.2178485834407581E-2"/>
                </c:manualLayout>
              </c:layout>
              <c:tx>
                <c:rich>
                  <a:bodyPr/>
                  <a:lstStyle/>
                  <a:p>
                    <a:fld id="{75DF7B09-59F5-4A21-A782-399C45585FE2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C8D1DFC3-A76D-4A2D-AC8D-6F0508E6DC74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C68-44BD-B2CF-CBE605A602F8}"/>
                </c:ext>
              </c:extLst>
            </c:dLbl>
            <c:dLbl>
              <c:idx val="2"/>
              <c:layout>
                <c:manualLayout>
                  <c:x val="-7.9483896594142997E-2"/>
                  <c:y val="-6.742040000469044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3375F02D-DA2E-44F1-AAB9-C89B2387940B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ADBF1EE2-BC6D-48A0-BEE8-F9D10A1A70BA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36260418937928"/>
                      <c:h val="5.870947839554335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1C68-44BD-B2CF-CBE605A602F8}"/>
                </c:ext>
              </c:extLst>
            </c:dLbl>
            <c:dLbl>
              <c:idx val="3"/>
              <c:layout>
                <c:manualLayout>
                  <c:x val="-6.302786743059946E-2"/>
                  <c:y val="-0.1099225896303298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7809D4BA-9FF4-4405-8599-5C2EC6363449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0E3106A1-7E2E-4656-A35C-2E523DE1BAAD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06983625957081"/>
                      <c:h val="9.185896736262637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079-4708-A37C-1CFD63B2D3AD}"/>
                </c:ext>
              </c:extLst>
            </c:dLbl>
            <c:dLbl>
              <c:idx val="4"/>
              <c:layout>
                <c:manualLayout>
                  <c:x val="1.8504389503451964E-2"/>
                  <c:y val="3.2804245212815379E-2"/>
                </c:manualLayout>
              </c:layout>
              <c:tx>
                <c:rich>
                  <a:bodyPr/>
                  <a:lstStyle/>
                  <a:p>
                    <a:fld id="{1CF8F449-BB0E-4F37-A01F-29326C5E6A8D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BA3D4823-1136-4434-867C-385018C8F28A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9079-4708-A37C-1CFD63B2D3AD}"/>
                </c:ext>
              </c:extLst>
            </c:dLbl>
            <c:dLbl>
              <c:idx val="5"/>
              <c:layout>
                <c:manualLayout>
                  <c:x val="-0.16400900482246386"/>
                  <c:y val="3.7447333978570085E-2"/>
                </c:manualLayout>
              </c:layout>
              <c:tx>
                <c:rich>
                  <a:bodyPr/>
                  <a:lstStyle/>
                  <a:p>
                    <a:fld id="{71EC2CD6-F498-4D4B-B355-B5DE3153BACC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2971C7B-6753-4D27-9523-2F265C53C4C4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9079-4708-A37C-1CFD63B2D3AD}"/>
                </c:ext>
              </c:extLst>
            </c:dLbl>
            <c:dLbl>
              <c:idx val="6"/>
              <c:layout>
                <c:manualLayout>
                  <c:x val="-0.16400900482246386"/>
                  <c:y val="-1.7150564161217838E-2"/>
                </c:manualLayout>
              </c:layout>
              <c:tx>
                <c:rich>
                  <a:bodyPr/>
                  <a:lstStyle/>
                  <a:p>
                    <a:fld id="{1E1C437F-39D8-450B-A21F-37D8D6362B29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981CB815-A18B-410F-8678-CDF0A3A8E4E0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9079-4708-A37C-1CFD63B2D3AD}"/>
                </c:ext>
              </c:extLst>
            </c:dLbl>
            <c:dLbl>
              <c:idx val="7"/>
              <c:layout>
                <c:manualLayout>
                  <c:x val="-0.11912872181914293"/>
                  <c:y val="-4.5290297906348066E-2"/>
                </c:manualLayout>
              </c:layout>
              <c:tx>
                <c:rich>
                  <a:bodyPr/>
                  <a:lstStyle/>
                  <a:p>
                    <a:fld id="{CDC03122-BD9F-43EE-965F-1C300AFF49C5}" type="CELLRANGE">
                      <a:rPr lang="en-US" altLang="zh-TW" b="1" baseline="0" dirty="0">
                        <a:solidFill>
                          <a:srgbClr val="FF0000"/>
                        </a:solidFill>
                      </a:rPr>
                      <a:pPr/>
                      <a:t>[CELLRANGE]</a:t>
                    </a:fld>
                    <a:r>
                      <a:rPr lang="en-US" altLang="zh-TW" b="1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BC3A052A-8843-4853-921E-69FF376AB140}" type="VALUE">
                      <a:rPr lang="en-US" altLang="zh-TW" b="1" baseline="0" dirty="0">
                        <a:solidFill>
                          <a:srgbClr val="FF0000"/>
                        </a:solidFill>
                      </a:rPr>
                      <a:pPr/>
                      <a:t>[值]</a:t>
                    </a:fld>
                    <a:endParaRPr lang="en-US" altLang="zh-TW" b="1" baseline="0" dirty="0">
                      <a:solidFill>
                        <a:srgbClr val="FF0000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9079-4708-A37C-1CFD63B2D3AD}"/>
                </c:ext>
              </c:extLst>
            </c:dLbl>
            <c:dLbl>
              <c:idx val="8"/>
              <c:layout>
                <c:manualLayout>
                  <c:x val="-0.18121321736049292"/>
                  <c:y val="-1.07720110369760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107959D2-D897-4062-8090-A165D0233962}" type="CELLRANG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="1" baseline="0">
                        <a:solidFill>
                          <a:srgbClr val="FF0000"/>
                        </a:solidFill>
                      </a:rPr>
                      <a:t>, </a:t>
                    </a:r>
                    <a:fld id="{12DDDA9A-C8FA-43C4-B9DF-D6BEFB16654A}" type="VALUE">
                      <a:rPr lang="en-US" altLang="zh-TW" b="1" baseline="0">
                        <a:solidFill>
                          <a:srgbClr val="FF0000"/>
                        </a:solidFill>
                      </a:rPr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1809955886453"/>
                      <c:h val="6.901943557719975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079-4708-A37C-1CFD63B2D3AD}"/>
                </c:ext>
              </c:extLst>
            </c:dLbl>
            <c:dLbl>
              <c:idx val="9"/>
              <c:layout>
                <c:manualLayout>
                  <c:x val="-0.18550565663854751"/>
                  <c:y val="8.5916309847136624E-3"/>
                </c:manualLayout>
              </c:layout>
              <c:tx>
                <c:rich>
                  <a:bodyPr/>
                  <a:lstStyle/>
                  <a:p>
                    <a:fld id="{22366B4F-BAEB-4F22-9331-7FF310EC60EE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182D9523-7DA5-408C-8992-2AFAC3C3F06E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079-4708-A37C-1CFD63B2D3AD}"/>
                </c:ext>
              </c:extLst>
            </c:dLbl>
            <c:dLbl>
              <c:idx val="10"/>
              <c:layout>
                <c:manualLayout>
                  <c:x val="-0.11613634171018357"/>
                  <c:y val="-3.90637332147492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</a:defRPr>
                    </a:pPr>
                    <a:fld id="{E0B06547-8566-43EC-8CAE-16F38E9F84E2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B428FFD-D994-44FA-AC6E-E4D55E04122C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82052798905532"/>
                      <c:h val="6.615555858229520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079-4708-A37C-1CFD63B2D3AD}"/>
                </c:ext>
              </c:extLst>
            </c:dLbl>
            <c:dLbl>
              <c:idx val="11"/>
              <c:layout>
                <c:manualLayout>
                  <c:x val="-2.7319088694627149E-2"/>
                  <c:y val="-3.8174127329324209E-2"/>
                </c:manualLayout>
              </c:layout>
              <c:tx>
                <c:rich>
                  <a:bodyPr/>
                  <a:lstStyle/>
                  <a:p>
                    <a:fld id="{6A30BA5C-EAB1-4405-B342-61854C2CBD40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132D4531-2F38-420B-837C-B052594249D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9079-4708-A37C-1CFD63B2D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3762</c:v>
                </c:pt>
                <c:pt idx="1">
                  <c:v>8302</c:v>
                </c:pt>
                <c:pt idx="2">
                  <c:v>19982</c:v>
                </c:pt>
                <c:pt idx="3">
                  <c:v>20182</c:v>
                </c:pt>
                <c:pt idx="4">
                  <c:v>22312</c:v>
                </c:pt>
                <c:pt idx="5" formatCode="#,##0_ ">
                  <c:v>76812</c:v>
                </c:pt>
                <c:pt idx="6" formatCode="#,##0_ ">
                  <c:v>80692</c:v>
                </c:pt>
                <c:pt idx="7" formatCode="#,##0_ ">
                  <c:v>83969</c:v>
                </c:pt>
                <c:pt idx="8" formatCode="#,##0_ ">
                  <c:v>102253</c:v>
                </c:pt>
                <c:pt idx="9" formatCode="#,##0_ ">
                  <c:v>119563</c:v>
                </c:pt>
                <c:pt idx="10" formatCode="#,##0_ ">
                  <c:v>119563</c:v>
                </c:pt>
                <c:pt idx="11" formatCode="#,##0_ ">
                  <c:v>130533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3%</c:v>
                  </c:pt>
                  <c:pt idx="1">
                    <c:v>7%</c:v>
                  </c:pt>
                  <c:pt idx="2">
                    <c:v>18%</c:v>
                  </c:pt>
                  <c:pt idx="3">
                    <c:v>18%</c:v>
                  </c:pt>
                  <c:pt idx="4">
                    <c:v>20%</c:v>
                  </c:pt>
                  <c:pt idx="5">
                    <c:v>68%</c:v>
                  </c:pt>
                  <c:pt idx="6">
                    <c:v>72%</c:v>
                  </c:pt>
                  <c:pt idx="7">
                    <c:v>75%</c:v>
                  </c:pt>
                  <c:pt idx="8">
                    <c:v>91%</c:v>
                  </c:pt>
                  <c:pt idx="9">
                    <c:v>106%</c:v>
                  </c:pt>
                  <c:pt idx="10">
                    <c:v>106%</c:v>
                  </c:pt>
                  <c:pt idx="11">
                    <c:v>116%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1C68-44BD-B2CF-CBE605A602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641920"/>
        <c:axId val="1269655520"/>
      </c:lineChart>
      <c:catAx>
        <c:axId val="1269641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5520"/>
        <c:crosses val="autoZero"/>
        <c:auto val="1"/>
        <c:lblAlgn val="ctr"/>
        <c:lblOffset val="100"/>
        <c:noMultiLvlLbl val="0"/>
      </c:catAx>
      <c:valAx>
        <c:axId val="1269655520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5376768608786499"/>
          <c:y val="3.5039196779468838E-2"/>
          <c:w val="0.27717299179937305"/>
          <c:h val="5.5090620284186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23664079609225E-2"/>
          <c:y val="6.770238064631233E-2"/>
          <c:w val="0.82168910406388551"/>
          <c:h val="0.797322133224884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工作表1!$A$2:$A$8</c:f>
              <c:strCache>
                <c:ptCount val="7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  <c:pt idx="3">
                  <c:v>9月</c:v>
                </c:pt>
                <c:pt idx="4">
                  <c:v>10月</c:v>
                </c:pt>
                <c:pt idx="5">
                  <c:v>11月</c:v>
                </c:pt>
                <c:pt idx="6">
                  <c:v>12月</c:v>
                </c:pt>
              </c:strCache>
            </c:strRef>
          </c:cat>
          <c:val>
            <c:numRef>
              <c:f>工作表1!$B$2:$B$8</c:f>
              <c:numCache>
                <c:formatCode>_(* #,##0_);_(* \(#,##0\);_(* "-"_);_(@_)</c:formatCode>
                <c:ptCount val="7"/>
                <c:pt idx="0">
                  <c:v>33114</c:v>
                </c:pt>
                <c:pt idx="1">
                  <c:v>39838</c:v>
                </c:pt>
                <c:pt idx="2">
                  <c:v>57871</c:v>
                </c:pt>
                <c:pt idx="3">
                  <c:v>84054</c:v>
                </c:pt>
                <c:pt idx="4">
                  <c:v>101000</c:v>
                </c:pt>
                <c:pt idx="5">
                  <c:v>135000</c:v>
                </c:pt>
                <c:pt idx="6">
                  <c:v>175000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2F-412E-8D7A-20F8641C4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016374144"/>
        <c:axId val="1016374976"/>
      </c:barChart>
      <c:lineChart>
        <c:grouping val="standard"/>
        <c:varyColors val="0"/>
        <c:ser>
          <c:idx val="1"/>
          <c:order val="1"/>
          <c:tx>
            <c:strRef>
              <c:f>工作表1!$C$1</c:f>
              <c:strCache>
                <c:ptCount val="1"/>
                <c:pt idx="0">
                  <c:v>數列 2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317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842F-412E-8D7A-20F8641C4DE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工作表1!$A$2:$A$8</c:f>
              <c:strCache>
                <c:ptCount val="7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  <c:pt idx="3">
                  <c:v>9月</c:v>
                </c:pt>
                <c:pt idx="4">
                  <c:v>10月</c:v>
                </c:pt>
                <c:pt idx="5">
                  <c:v>11月</c:v>
                </c:pt>
                <c:pt idx="6">
                  <c:v>12月</c:v>
                </c:pt>
              </c:strCache>
            </c:strRef>
          </c:cat>
          <c:val>
            <c:numRef>
              <c:f>工作表1!$C$2:$C$8</c:f>
              <c:numCache>
                <c:formatCode>0%</c:formatCode>
                <c:ptCount val="7"/>
                <c:pt idx="0">
                  <c:v>0.18922285714285714</c:v>
                </c:pt>
                <c:pt idx="1">
                  <c:v>0.22764571428571428</c:v>
                </c:pt>
                <c:pt idx="2">
                  <c:v>0.33069142857142858</c:v>
                </c:pt>
                <c:pt idx="3">
                  <c:v>0.48030857142857142</c:v>
                </c:pt>
                <c:pt idx="4">
                  <c:v>0.57714285714285718</c:v>
                </c:pt>
                <c:pt idx="5">
                  <c:v>0.77142857142857146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2F-412E-8D7A-20F8641C4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043408"/>
        <c:axId val="354042992"/>
      </c:lineChart>
      <c:catAx>
        <c:axId val="101637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6374976"/>
        <c:crosses val="autoZero"/>
        <c:auto val="1"/>
        <c:lblAlgn val="ctr"/>
        <c:lblOffset val="100"/>
        <c:noMultiLvlLbl val="0"/>
      </c:catAx>
      <c:valAx>
        <c:axId val="1016374976"/>
        <c:scaling>
          <c:orientation val="minMax"/>
        </c:scaling>
        <c:delete val="0"/>
        <c:axPos val="l"/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6374144"/>
        <c:crosses val="autoZero"/>
        <c:crossBetween val="between"/>
      </c:valAx>
      <c:valAx>
        <c:axId val="35404299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54043408"/>
        <c:crosses val="max"/>
        <c:crossBetween val="between"/>
      </c:valAx>
      <c:catAx>
        <c:axId val="35404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4042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數列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工作表1!$A$2:$A$8</c:f>
              <c:strCache>
                <c:ptCount val="7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  <c:pt idx="3">
                  <c:v>9月</c:v>
                </c:pt>
                <c:pt idx="4">
                  <c:v>10月</c:v>
                </c:pt>
                <c:pt idx="5">
                  <c:v>11月</c:v>
                </c:pt>
                <c:pt idx="6">
                  <c:v>12月</c:v>
                </c:pt>
              </c:strCache>
            </c:strRef>
          </c:cat>
          <c:val>
            <c:numRef>
              <c:f>工作表1!$B$2:$B$8</c:f>
              <c:numCache>
                <c:formatCode>_(* #,##0_);_(* \(#,##0\);_(* "-"_);_(@_)</c:formatCode>
                <c:ptCount val="7"/>
                <c:pt idx="0">
                  <c:v>41089</c:v>
                </c:pt>
                <c:pt idx="1">
                  <c:v>98590</c:v>
                </c:pt>
                <c:pt idx="2">
                  <c:v>121919</c:v>
                </c:pt>
                <c:pt idx="3">
                  <c:v>142053</c:v>
                </c:pt>
                <c:pt idx="4">
                  <c:v>175434</c:v>
                </c:pt>
                <c:pt idx="5">
                  <c:v>180000</c:v>
                </c:pt>
                <c:pt idx="6">
                  <c:v>185000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23-4E3E-91D1-E66611F22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016374144"/>
        <c:axId val="1016374976"/>
      </c:barChart>
      <c:lineChart>
        <c:grouping val="standard"/>
        <c:varyColors val="0"/>
        <c:ser>
          <c:idx val="1"/>
          <c:order val="1"/>
          <c:tx>
            <c:strRef>
              <c:f>工作表1!$C$1</c:f>
              <c:strCache>
                <c:ptCount val="1"/>
                <c:pt idx="0">
                  <c:v>數列 2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317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23-4E3E-91D1-E66611F222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工作表1!$A$2:$A$8</c:f>
              <c:strCache>
                <c:ptCount val="7"/>
                <c:pt idx="0">
                  <c:v>6月</c:v>
                </c:pt>
                <c:pt idx="1">
                  <c:v>7月</c:v>
                </c:pt>
                <c:pt idx="2">
                  <c:v>8月</c:v>
                </c:pt>
                <c:pt idx="3">
                  <c:v>9月</c:v>
                </c:pt>
                <c:pt idx="4">
                  <c:v>10月</c:v>
                </c:pt>
                <c:pt idx="5">
                  <c:v>11月</c:v>
                </c:pt>
                <c:pt idx="6">
                  <c:v>12月</c:v>
                </c:pt>
              </c:strCache>
            </c:strRef>
          </c:cat>
          <c:val>
            <c:numRef>
              <c:f>工作表1!$C$2:$C$8</c:f>
              <c:numCache>
                <c:formatCode>0%</c:formatCode>
                <c:ptCount val="7"/>
                <c:pt idx="0">
                  <c:v>0.23479428571428571</c:v>
                </c:pt>
                <c:pt idx="1">
                  <c:v>0.56337142857142852</c:v>
                </c:pt>
                <c:pt idx="2">
                  <c:v>0.69667999999999997</c:v>
                </c:pt>
                <c:pt idx="3">
                  <c:v>0.81173142857142855</c:v>
                </c:pt>
                <c:pt idx="4">
                  <c:v>1.00248</c:v>
                </c:pt>
                <c:pt idx="5">
                  <c:v>1.0285714285714285</c:v>
                </c:pt>
                <c:pt idx="6">
                  <c:v>1.0571428571428572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323-4E3E-91D1-E66611F22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043408"/>
        <c:axId val="354042992"/>
      </c:lineChart>
      <c:catAx>
        <c:axId val="101637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6374976"/>
        <c:crosses val="autoZero"/>
        <c:auto val="1"/>
        <c:lblAlgn val="ctr"/>
        <c:lblOffset val="100"/>
        <c:noMultiLvlLbl val="0"/>
      </c:catAx>
      <c:valAx>
        <c:axId val="1016374976"/>
        <c:scaling>
          <c:orientation val="minMax"/>
        </c:scaling>
        <c:delete val="0"/>
        <c:axPos val="l"/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016374144"/>
        <c:crosses val="autoZero"/>
        <c:crossBetween val="between"/>
      </c:valAx>
      <c:valAx>
        <c:axId val="35404299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54043408"/>
        <c:crosses val="max"/>
        <c:crossBetween val="between"/>
      </c:valAx>
      <c:catAx>
        <c:axId val="35404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4042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9852525346645"/>
          <c:y val="4.7627951600311899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110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1203988087345137E-2"/>
                  <c:y val="-4.85270718800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2E-4554-8B7C-81A5E4544678}"/>
                </c:ext>
              </c:extLst>
            </c:dLbl>
            <c:dLbl>
              <c:idx val="1"/>
              <c:layout>
                <c:manualLayout>
                  <c:x val="-1.4223330024262563E-2"/>
                  <c:y val="2.2836269120037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72E-4554-8B7C-81A5E4544678}"/>
                </c:ext>
              </c:extLst>
            </c:dLbl>
            <c:dLbl>
              <c:idx val="2"/>
              <c:layout>
                <c:manualLayout>
                  <c:x val="-4.2669990072787614E-2"/>
                  <c:y val="-2.8545336400046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2E-4554-8B7C-81A5E4544678}"/>
                </c:ext>
              </c:extLst>
            </c:dLbl>
            <c:dLbl>
              <c:idx val="3"/>
              <c:layout>
                <c:manualLayout>
                  <c:x val="-3.5558325060656343E-2"/>
                  <c:y val="2.4294136885274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72E-4554-8B7C-81A5E4544678}"/>
                </c:ext>
              </c:extLst>
            </c:dLbl>
            <c:dLbl>
              <c:idx val="4"/>
              <c:layout>
                <c:manualLayout>
                  <c:x val="-2.7024327046098872E-2"/>
                  <c:y val="2.1908207756409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72E-4554-8B7C-81A5E4544678}"/>
                </c:ext>
              </c:extLst>
            </c:dLbl>
            <c:dLbl>
              <c:idx val="5"/>
              <c:layout>
                <c:manualLayout>
                  <c:x val="-3.6980658063082698E-2"/>
                  <c:y val="1.562629094786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112722242329E-2"/>
                      <c:h val="4.13907377800673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E-4554-8B7C-81A5E4544678}"/>
                </c:ext>
              </c:extLst>
            </c:dLbl>
            <c:dLbl>
              <c:idx val="6"/>
              <c:layout>
                <c:manualLayout>
                  <c:x val="-2.9868993050951326E-2"/>
                  <c:y val="3.463041671711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2E-4554-8B7C-81A5E4544678}"/>
                </c:ext>
              </c:extLst>
            </c:dLbl>
            <c:dLbl>
              <c:idx val="7"/>
              <c:layout>
                <c:manualLayout>
                  <c:x val="-3.4135992058230091E-2"/>
                  <c:y val="3.647187338577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72E-4554-8B7C-81A5E4544678}"/>
                </c:ext>
              </c:extLst>
            </c:dLbl>
            <c:dLbl>
              <c:idx val="8"/>
              <c:layout>
                <c:manualLayout>
                  <c:x val="-3.6980658063082594E-2"/>
                  <c:y val="3.021146999096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72E-4554-8B7C-81A5E4544678}"/>
                </c:ext>
              </c:extLst>
            </c:dLbl>
            <c:dLbl>
              <c:idx val="9"/>
              <c:layout>
                <c:manualLayout>
                  <c:x val="-3.6980658063082594E-2"/>
                  <c:y val="3.1336346889606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72E-4554-8B7C-81A5E4544678}"/>
                </c:ext>
              </c:extLst>
            </c:dLbl>
            <c:dLbl>
              <c:idx val="10"/>
              <c:layout>
                <c:manualLayout>
                  <c:x val="-3.8402991065509061E-2"/>
                  <c:y val="3.5712266788301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72E-4554-8B7C-81A5E4544678}"/>
                </c:ext>
              </c:extLst>
            </c:dLbl>
            <c:dLbl>
              <c:idx val="11"/>
              <c:layout>
                <c:manualLayout>
                  <c:x val="-1.2800997021836284E-2"/>
                  <c:y val="3.270153319691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72E-4554-8B7C-81A5E454467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12860</c:v>
                </c:pt>
                <c:pt idx="1">
                  <c:v>82299</c:v>
                </c:pt>
                <c:pt idx="2">
                  <c:v>234412</c:v>
                </c:pt>
                <c:pt idx="3">
                  <c:v>246085</c:v>
                </c:pt>
                <c:pt idx="4">
                  <c:v>314749</c:v>
                </c:pt>
                <c:pt idx="5" formatCode="#,##0_ ">
                  <c:v>322327</c:v>
                </c:pt>
                <c:pt idx="6" formatCode="#,##0_ ">
                  <c:v>331556</c:v>
                </c:pt>
                <c:pt idx="7" formatCode="#,##0_ ">
                  <c:v>341878</c:v>
                </c:pt>
                <c:pt idx="8" formatCode="#,##0_ ">
                  <c:v>361886</c:v>
                </c:pt>
                <c:pt idx="9" formatCode="#,##0_ ">
                  <c:v>373912</c:v>
                </c:pt>
                <c:pt idx="10" formatCode="#,##0_ ">
                  <c:v>388667</c:v>
                </c:pt>
                <c:pt idx="11" formatCode="#,##0_ ">
                  <c:v>397967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111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577589945203219E-3"/>
                  <c:y val="-4.80370810662829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4.6414645684529673E-2"/>
                  <c:y val="-5.904585263723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6.3736085775415688E-2"/>
                  <c:y val="-4.5236300818860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4.3200061104321744E-2"/>
                  <c:y val="-6.1024857834098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5867542495278355E-2"/>
                  <c:y val="6.9088268392195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8712320494855408E-2"/>
                  <c:y val="5.46738234623001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4.7172737975350411E-2"/>
                  <c:y val="-4.645547055214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5.1439624987904567E-2"/>
                  <c:y val="-3.3094038564396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5.1439624987904567E-2"/>
                  <c:y val="-8.010496714970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7068909906067787E-2"/>
                  <c:y val="-3.449584344826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4.5109571158760242E-2"/>
                  <c:y val="-2.6958138329877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5.6893320097051196E-3"/>
                  <c:y val="-2.3207022893705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</c:formatCode>
                <c:ptCount val="12"/>
                <c:pt idx="0">
                  <c:v>9632</c:v>
                </c:pt>
                <c:pt idx="1">
                  <c:v>128919</c:v>
                </c:pt>
                <c:pt idx="2">
                  <c:v>190323</c:v>
                </c:pt>
                <c:pt idx="3">
                  <c:v>275617</c:v>
                </c:pt>
                <c:pt idx="4">
                  <c:v>304931</c:v>
                </c:pt>
                <c:pt idx="5">
                  <c:v>312901</c:v>
                </c:pt>
                <c:pt idx="6">
                  <c:v>370767</c:v>
                </c:pt>
                <c:pt idx="7">
                  <c:v>378550</c:v>
                </c:pt>
                <c:pt idx="8">
                  <c:v>390850</c:v>
                </c:pt>
                <c:pt idx="9">
                  <c:v>440378</c:v>
                </c:pt>
                <c:pt idx="10" formatCode="#,##0_ ">
                  <c:v>452204</c:v>
                </c:pt>
                <c:pt idx="11" formatCode="#,##0_ ">
                  <c:v>467720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112已簽約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398-4ED0-92B0-FECC08E29ACF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8398-4ED0-92B0-FECC08E29ACF}"/>
              </c:ext>
            </c:extLst>
          </c:dPt>
          <c:dPt>
            <c:idx val="3"/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398-4ED0-92B0-FECC08E29ACF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8398-4ED0-92B0-FECC08E29ACF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4EF-41C8-A48E-07FB16BA6381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319A-4814-939D-031ABD929E81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77B5-4D4C-AAF6-A8222A55DD63}"/>
              </c:ext>
            </c:extLst>
          </c:dPt>
          <c:dPt>
            <c:idx val="8"/>
            <c:marker>
              <c:spPr>
                <a:ln>
                  <a:prstDash val="dashDot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CF6-47E0-9971-13D060A1968A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4CF6-47E0-9971-13D060A1968A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4CF6-47E0-9971-13D060A1968A}"/>
              </c:ext>
            </c:extLst>
          </c:dPt>
          <c:dLbls>
            <c:dLbl>
              <c:idx val="0"/>
              <c:layout>
                <c:manualLayout>
                  <c:x val="-5.1203988087345137E-2"/>
                  <c:y val="-5.2422925334493636E-2"/>
                </c:manualLayout>
              </c:layout>
              <c:tx>
                <c:rich>
                  <a:bodyPr/>
                  <a:lstStyle/>
                  <a:p>
                    <a:fld id="{A87B4A52-93DC-4866-8988-BD5B87988EB8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85735C8F-E4E1-4B93-9849-7B4476EC450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8398-4ED0-92B0-FECC08E29ACF}"/>
                </c:ext>
              </c:extLst>
            </c:dLbl>
            <c:dLbl>
              <c:idx val="1"/>
              <c:layout>
                <c:manualLayout>
                  <c:x val="-6.2582652106755163E-2"/>
                  <c:y val="-5.7090649515135719E-2"/>
                </c:manualLayout>
              </c:layout>
              <c:tx>
                <c:rich>
                  <a:bodyPr/>
                  <a:lstStyle/>
                  <a:p>
                    <a:fld id="{A5FCB834-446B-432C-92E5-414A3D68151A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254B737-B3FC-4AF0-9715-2CEAF437E23A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8398-4ED0-92B0-FECC08E29ACF}"/>
                </c:ext>
              </c:extLst>
            </c:dLbl>
            <c:dLbl>
              <c:idx val="2"/>
              <c:layout>
                <c:manualLayout>
                  <c:x val="-3.9825324067935104E-2"/>
                  <c:y val="6.6226984366385341E-2"/>
                </c:manualLayout>
              </c:layout>
              <c:tx>
                <c:rich>
                  <a:bodyPr/>
                  <a:lstStyle/>
                  <a:p>
                    <a:fld id="{570D35CC-0C3A-4DAA-AB52-F92EB60D739A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B8C93E4-F4A2-45C7-ADAE-21623C50A6E5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8398-4ED0-92B0-FECC08E29ACF}"/>
                </c:ext>
              </c:extLst>
            </c:dLbl>
            <c:dLbl>
              <c:idx val="3"/>
              <c:layout>
                <c:manualLayout>
                  <c:x val="-9.9563310169837761E-3"/>
                  <c:y val="3.560366982219616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1461B9D6-DB37-4451-A345-CF34D38E4B9E}" type="CELLRANG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1B29869E-4321-47FC-8F0B-4018DB92994A}" type="VALUE">
                      <a:rPr lang="en-US" altLang="zh-TW" baseline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4584741480337"/>
                      <c:h val="4.59389197565688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8398-4ED0-92B0-FECC08E29ACF}"/>
                </c:ext>
              </c:extLst>
            </c:dLbl>
            <c:dLbl>
              <c:idx val="4"/>
              <c:layout>
                <c:manualLayout>
                  <c:x val="-8.3917647143149018E-2"/>
                  <c:y val="-9.5875672608869894E-2"/>
                </c:manualLayout>
              </c:layout>
              <c:tx>
                <c:rich>
                  <a:bodyPr/>
                  <a:lstStyle/>
                  <a:p>
                    <a:fld id="{6B561954-7B99-4564-AAFE-28C17124A95F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7AFB972-8318-4590-8E81-8EC002248459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8398-4ED0-92B0-FECC08E29ACF}"/>
                </c:ext>
              </c:extLst>
            </c:dLbl>
            <c:dLbl>
              <c:idx val="5"/>
              <c:layout>
                <c:manualLayout>
                  <c:x val="-9.6007365669047523E-2"/>
                  <c:y val="-6.7338587031027602E-2"/>
                </c:manualLayout>
              </c:layout>
              <c:tx>
                <c:rich>
                  <a:bodyPr/>
                  <a:lstStyle/>
                  <a:p>
                    <a:fld id="{FF476ADD-43E2-4D34-8C6E-110257AC3A39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071078B2-3502-4406-9CE6-4DD82220A066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28570302224485"/>
                      <c:h val="5.452162750348048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4EF-41C8-A48E-07FB16BA6381}"/>
                </c:ext>
              </c:extLst>
            </c:dLbl>
            <c:dLbl>
              <c:idx val="6"/>
              <c:layout>
                <c:manualLayout>
                  <c:x val="-9.8140977167411617E-2"/>
                  <c:y val="-0.109878158552486"/>
                </c:manualLayout>
              </c:layout>
              <c:tx>
                <c:rich>
                  <a:bodyPr/>
                  <a:lstStyle/>
                  <a:p>
                    <a:fld id="{D5A68C4C-768D-41EA-B612-3F35A98056A8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3315A62-3101-4E66-ABD6-87375FB5821E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319A-4814-939D-031ABD929E81}"/>
                </c:ext>
              </c:extLst>
            </c:dLbl>
            <c:dLbl>
              <c:idx val="7"/>
              <c:layout>
                <c:manualLayout>
                  <c:x val="-9.1029312155280234E-2"/>
                  <c:y val="-0.123198165775500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9C6C9BBD-9BF5-44A1-8EF2-92A7E08EF85A}" type="CELLRANG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>
                        <a:solidFill>
                          <a:srgbClr val="FF0000"/>
                        </a:solidFill>
                      </a:rPr>
                      <a:t>, </a:t>
                    </a:r>
                    <a:fld id="{352D9601-D3A4-43C2-A585-11D765292BAB}" type="VALUE">
                      <a:rPr lang="en-US" altLang="zh-TW" baseline="0" dirty="0">
                        <a:solidFill>
                          <a:srgbClr val="FF0000"/>
                        </a:solidFill>
                      </a:rPr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29051341965588"/>
                      <c:h val="7.181749667629201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77B5-4D4C-AAF6-A8222A55DD63}"/>
                </c:ext>
              </c:extLst>
            </c:dLbl>
            <c:dLbl>
              <c:idx val="8"/>
              <c:layout>
                <c:manualLayout>
                  <c:x val="-0.11805363920137905"/>
                  <c:y val="-0.1577587783310488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52ED44BE-BFFD-4133-9FA1-99CCCBFED113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BB4AE73-ED03-4CCA-876B-4DA4997D4E8E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9250746332844"/>
                      <c:h val="5.0824982199938799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CF6-47E0-9971-13D060A1968A}"/>
                </c:ext>
              </c:extLst>
            </c:dLbl>
            <c:dLbl>
              <c:idx val="9"/>
              <c:layout>
                <c:manualLayout>
                  <c:x val="-8.3917647143148963E-2"/>
                  <c:y val="-7.5155051063460682E-2"/>
                </c:manualLayout>
              </c:layout>
              <c:tx>
                <c:rich>
                  <a:bodyPr/>
                  <a:lstStyle/>
                  <a:p>
                    <a:fld id="{784E40A0-826C-4782-BD3D-149587217158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9721DCB9-FB55-42AC-92AE-5610E4877D66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4CF6-47E0-9971-13D060A1968A}"/>
                </c:ext>
              </c:extLst>
            </c:dLbl>
            <c:dLbl>
              <c:idx val="10"/>
              <c:layout>
                <c:manualLayout>
                  <c:x val="-6.2582652106755163E-2"/>
                  <c:y val="-8.1958324855751427E-2"/>
                </c:manualLayout>
              </c:layout>
              <c:tx>
                <c:rich>
                  <a:bodyPr/>
                  <a:lstStyle/>
                  <a:p>
                    <a:fld id="{48FC23E4-98F2-4917-B468-B1A14F5099A0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4E5A7C71-B592-4165-A406-67EFDD79058C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4CF6-47E0-9971-13D060A1968A}"/>
                </c:ext>
              </c:extLst>
            </c:dLbl>
            <c:dLbl>
              <c:idx val="11"/>
              <c:layout>
                <c:manualLayout>
                  <c:x val="0"/>
                  <c:y val="-0.10656646603501148"/>
                </c:manualLayout>
              </c:layout>
              <c:tx>
                <c:rich>
                  <a:bodyPr/>
                  <a:lstStyle/>
                  <a:p>
                    <a:fld id="{C07D1FA1-D99F-4554-8E1B-B0DE46D52598}" type="CELLRANGE">
                      <a:rPr lang="en-US" altLang="zh-TW" baseline="0"/>
                      <a:pPr/>
                      <a:t>[CELLRANGE]</a:t>
                    </a:fld>
                    <a:r>
                      <a:rPr lang="en-US" altLang="zh-TW" baseline="0"/>
                      <a:t>, </a:t>
                    </a:r>
                    <a:fld id="{1B26D264-EB32-4EF0-9981-CE5DABDFDD3F}" type="VALUE">
                      <a:rPr lang="en-US" altLang="zh-TW" baseline="0"/>
                      <a:pPr/>
                      <a:t>[值]</a:t>
                    </a:fld>
                    <a:endParaRPr lang="en-US" altLang="zh-TW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CF6-47E0-9971-13D060A19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</c:formatCode>
                <c:ptCount val="12"/>
                <c:pt idx="0">
                  <c:v>56524</c:v>
                </c:pt>
                <c:pt idx="1">
                  <c:v>87396</c:v>
                </c:pt>
                <c:pt idx="2">
                  <c:v>191588</c:v>
                </c:pt>
                <c:pt idx="3">
                  <c:v>228451</c:v>
                </c:pt>
                <c:pt idx="4">
                  <c:v>282510</c:v>
                </c:pt>
                <c:pt idx="5">
                  <c:v>342484</c:v>
                </c:pt>
                <c:pt idx="6">
                  <c:v>356532</c:v>
                </c:pt>
                <c:pt idx="7">
                  <c:v>379861</c:v>
                </c:pt>
                <c:pt idx="8">
                  <c:v>413290</c:v>
                </c:pt>
                <c:pt idx="9">
                  <c:v>446671</c:v>
                </c:pt>
                <c:pt idx="10" formatCode="#,##0_ ">
                  <c:v>467571</c:v>
                </c:pt>
                <c:pt idx="11" formatCode="#,##0_ ">
                  <c:v>496641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工作表1!$E$2:$E$13</c15:f>
                <c15:dlblRangeCache>
                  <c:ptCount val="12"/>
                  <c:pt idx="0">
                    <c:v>14%</c:v>
                  </c:pt>
                  <c:pt idx="1">
                    <c:v>22%</c:v>
                  </c:pt>
                  <c:pt idx="2">
                    <c:v>47%</c:v>
                  </c:pt>
                  <c:pt idx="3">
                    <c:v>56%</c:v>
                  </c:pt>
                  <c:pt idx="4">
                    <c:v>70%</c:v>
                  </c:pt>
                  <c:pt idx="5">
                    <c:v>84%</c:v>
                  </c:pt>
                  <c:pt idx="6">
                    <c:v>88%</c:v>
                  </c:pt>
                  <c:pt idx="7">
                    <c:v>94%</c:v>
                  </c:pt>
                  <c:pt idx="8">
                    <c:v>102%</c:v>
                  </c:pt>
                  <c:pt idx="9">
                    <c:v>110%</c:v>
                  </c:pt>
                  <c:pt idx="10">
                    <c:v>115%</c:v>
                  </c:pt>
                  <c:pt idx="11">
                    <c:v>122%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8398-4ED0-92B0-FECC08E2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50624"/>
        <c:axId val="1269640832"/>
      </c:lineChart>
      <c:catAx>
        <c:axId val="126965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0832"/>
        <c:crosses val="autoZero"/>
        <c:auto val="1"/>
        <c:lblAlgn val="ctr"/>
        <c:lblOffset val="100"/>
        <c:noMultiLvlLbl val="0"/>
      </c:catAx>
      <c:valAx>
        <c:axId val="126964083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0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5309275671878755"/>
          <c:y val="8.0985173427409976E-2"/>
          <c:w val="0.32481292401202733"/>
          <c:h val="5.4910887977985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0424" y="4752528"/>
          <a:ext cx="100811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0.52831</cdr:x>
      <cdr:y>0.35767</cdr:y>
    </cdr:from>
    <cdr:to>
      <cdr:x>0.64832</cdr:x>
      <cdr:y>0.44047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807863" y="1994149"/>
          <a:ext cx="1092136" cy="461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172</a:t>
          </a:r>
          <a:r>
            <a:rPr kumimoji="1" lang="en-US" altLang="zh-TW" sz="1200" i="0" u="none" strike="noStrike" kern="1200" baseline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62,906K</a:t>
          </a:r>
        </a:p>
      </cdr:txBody>
    </cdr:sp>
  </cdr:relSizeAnchor>
  <cdr:relSizeAnchor xmlns:cdr="http://schemas.openxmlformats.org/drawingml/2006/chartDrawing">
    <cdr:from>
      <cdr:x>0.22802</cdr:x>
      <cdr:y>0.43421</cdr:y>
    </cdr:from>
    <cdr:to>
      <cdr:x>0.33838</cdr:x>
      <cdr:y>0.51701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075068" y="2420888"/>
          <a:ext cx="1004318" cy="461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124%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52,799K</a:t>
          </a:r>
        </a:p>
      </cdr:txBody>
    </cdr:sp>
  </cdr:relSizeAnchor>
  <cdr:relSizeAnchor xmlns:cdr="http://schemas.openxmlformats.org/drawingml/2006/chartDrawing">
    <cdr:from>
      <cdr:x>0.32442</cdr:x>
      <cdr:y>0.49232</cdr:y>
    </cdr:from>
    <cdr:to>
      <cdr:x>0.5027</cdr:x>
      <cdr:y>0.64137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2952329" y="2744871"/>
          <a:ext cx="1622415" cy="830997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麗媚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IP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2,800K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家飛綸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(BP)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2,500K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遠景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1,200K</a:t>
          </a:r>
        </a:p>
      </cdr:txBody>
    </cdr:sp>
  </cdr:relSizeAnchor>
  <cdr:relSizeAnchor xmlns:cdr="http://schemas.openxmlformats.org/drawingml/2006/chartDrawing">
    <cdr:from>
      <cdr:x>0.32442</cdr:x>
      <cdr:y>0.66278</cdr:y>
    </cdr:from>
    <cdr:to>
      <cdr:x>0.50316</cdr:x>
      <cdr:y>0.77871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2952345" y="3695264"/>
          <a:ext cx="1626601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遠傳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114K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和訊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2,000K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0.76448</cdr:x>
      <cdr:y>0.17698</cdr:y>
    </cdr:from>
    <cdr:to>
      <cdr:x>0.84082</cdr:x>
      <cdr:y>0.2246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26078" y="726398"/>
          <a:ext cx="681640" cy="1954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0.26796</cdr:x>
      <cdr:y>0.55029</cdr:y>
    </cdr:from>
    <cdr:to>
      <cdr:x>0.35667</cdr:x>
      <cdr:y>0.59884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2392601" y="2448272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0.71801</cdr:x>
      <cdr:y>0.43893</cdr:y>
    </cdr:from>
    <cdr:to>
      <cdr:x>0.97553</cdr:x>
      <cdr:y>0.59256</cdr:y>
    </cdr:to>
    <cdr:sp macro="" textlink="">
      <cdr:nvSpPr>
        <cdr:cNvPr id="6" name="文字方塊 5">
          <a:extLst xmlns:a="http://schemas.openxmlformats.org/drawingml/2006/main">
            <a:ext uri="{FF2B5EF4-FFF2-40B4-BE49-F238E27FC236}">
              <a16:creationId xmlns:a16="http://schemas.microsoft.com/office/drawing/2014/main" id="{B904229C-7C71-43C4-852C-64324D4E61B7}"/>
            </a:ext>
          </a:extLst>
        </cdr:cNvPr>
        <cdr:cNvSpPr txBox="1"/>
      </cdr:nvSpPr>
      <cdr:spPr>
        <a:xfrm xmlns:a="http://schemas.openxmlformats.org/drawingml/2006/main">
          <a:off x="6411132" y="1917861"/>
          <a:ext cx="2299394" cy="67126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600" b="1" dirty="0"/>
            <a:t>10/18</a:t>
          </a:r>
          <a:r>
            <a:rPr lang="zh-TW" altLang="en-US" sz="1600" b="1" dirty="0"/>
            <a:t>實際簽約達成：</a:t>
          </a:r>
          <a:endParaRPr lang="en-US" altLang="zh-TW" sz="1600" b="1" dirty="0"/>
        </a:p>
        <a:p xmlns:a="http://schemas.openxmlformats.org/drawingml/2006/main">
          <a:r>
            <a:rPr lang="en-US" altLang="zh-TW" sz="1600" b="1" dirty="0"/>
            <a:t>422,857K</a:t>
          </a:r>
          <a:r>
            <a:rPr lang="zh-TW" altLang="en-US" sz="1600" b="1" dirty="0"/>
            <a:t> </a:t>
          </a:r>
          <a:r>
            <a:rPr lang="en-US" altLang="zh-TW" sz="1600" b="1" dirty="0"/>
            <a:t>(104%)</a:t>
          </a:r>
          <a:endParaRPr lang="zh-TW" altLang="en-US" sz="1600" b="1" dirty="0"/>
        </a:p>
      </cdr:txBody>
    </cdr:sp>
  </cdr:relSizeAnchor>
  <cdr:relSizeAnchor xmlns:cdr="http://schemas.openxmlformats.org/drawingml/2006/chartDrawing">
    <cdr:from>
      <cdr:x>0.7664</cdr:x>
      <cdr:y>0.2519</cdr:y>
    </cdr:from>
    <cdr:to>
      <cdr:x>0.80769</cdr:x>
      <cdr:y>0.44312</cdr:y>
    </cdr:to>
    <cdr:cxnSp macro="">
      <cdr:nvCxnSpPr>
        <cdr:cNvPr id="8" name="直線接點 7">
          <a:extLst xmlns:a="http://schemas.openxmlformats.org/drawingml/2006/main">
            <a:ext uri="{FF2B5EF4-FFF2-40B4-BE49-F238E27FC236}">
              <a16:creationId xmlns:a16="http://schemas.microsoft.com/office/drawing/2014/main" id="{3F841DE0-361A-4264-9B24-0EFB2047472E}"/>
            </a:ext>
          </a:extLst>
        </cdr:cNvPr>
        <cdr:cNvCxnSpPr/>
      </cdr:nvCxnSpPr>
      <cdr:spPr>
        <a:xfrm xmlns:a="http://schemas.openxmlformats.org/drawingml/2006/main">
          <a:off x="6843179" y="1100622"/>
          <a:ext cx="368708" cy="835534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27075" y="742950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英華達：已提供草約及報價，</a:t>
            </a:r>
            <a:r>
              <a:rPr lang="en-US" altLang="zh-TW" dirty="0" smtClean="0"/>
              <a:t>B</a:t>
            </a:r>
            <a:r>
              <a:rPr lang="zh-TW" altLang="en-US" dirty="0" smtClean="0"/>
              <a:t>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耀輝</a:t>
            </a:r>
            <a:r>
              <a:rPr lang="en-US" altLang="zh-TW" dirty="0" smtClean="0"/>
              <a:t>)</a:t>
            </a:r>
            <a:r>
              <a:rPr lang="zh-TW" altLang="en-US" dirty="0" smtClean="0"/>
              <a:t>會再直接聯繫廠商</a:t>
            </a:r>
            <a:endParaRPr lang="en-US" altLang="zh-TW" dirty="0" smtClean="0"/>
          </a:p>
          <a:p>
            <a:r>
              <a:rPr lang="zh-TW" altLang="en-US" dirty="0" smtClean="0"/>
              <a:t>愛菲斯：契約內容修改中</a:t>
            </a:r>
            <a:endParaRPr lang="en-US" altLang="zh-TW" dirty="0" smtClean="0"/>
          </a:p>
          <a:p>
            <a:r>
              <a:rPr lang="zh-TW" altLang="en-US" dirty="0" smtClean="0"/>
              <a:t>麗媚：待泰沂業科案審查是否通過確認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33167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植</a:t>
            </a:r>
            <a:r>
              <a:rPr lang="zh-TW" altLang="en-US" dirty="0"/>
              <a:t>數</a:t>
            </a:r>
            <a:r>
              <a:rPr lang="zh-TW" altLang="en-US" dirty="0" smtClean="0"/>
              <a:t>：已於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月提前交付完成認列</a:t>
            </a:r>
            <a:endParaRPr lang="en-US" altLang="zh-TW" dirty="0" smtClean="0"/>
          </a:p>
          <a:p>
            <a:r>
              <a:rPr lang="zh-TW" altLang="en-US" dirty="0" smtClean="0"/>
              <a:t>漢錸：已於</a:t>
            </a:r>
            <a:r>
              <a:rPr lang="en-US" altLang="zh-TW" dirty="0" smtClean="0"/>
              <a:t>10</a:t>
            </a:r>
            <a:r>
              <a:rPr lang="zh-TW" altLang="en-US" dirty="0" smtClean="0"/>
              <a:t>月完成認列</a:t>
            </a:r>
            <a:endParaRPr lang="en-US" altLang="zh-TW" dirty="0" smtClean="0"/>
          </a:p>
          <a:p>
            <a:r>
              <a:rPr lang="zh-TW" altLang="en-US" dirty="0" smtClean="0"/>
              <a:t>智慧價值：延後至</a:t>
            </a:r>
            <a:r>
              <a:rPr lang="en-US" altLang="zh-TW" dirty="0" smtClean="0"/>
              <a:t>11</a:t>
            </a:r>
            <a:r>
              <a:rPr lang="zh-TW" altLang="en-US" dirty="0" smtClean="0"/>
              <a:t>月認列</a:t>
            </a:r>
            <a:endParaRPr lang="en-US" altLang="zh-TW" dirty="0" smtClean="0"/>
          </a:p>
          <a:p>
            <a:r>
              <a:rPr lang="zh-TW" altLang="en-US" dirty="0" smtClean="0"/>
              <a:t>馬克汀：小銀姐說會努力於</a:t>
            </a:r>
            <a:r>
              <a:rPr lang="en-US" altLang="zh-TW" dirty="0" smtClean="0"/>
              <a:t>10/31</a:t>
            </a:r>
            <a:r>
              <a:rPr lang="zh-TW" altLang="en-US" smtClean="0"/>
              <a:t>前簽回成果交付簽收單認列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6016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03">
              <a:defRPr/>
            </a:pPr>
            <a:r>
              <a:rPr lang="zh-TW" altLang="en-US" sz="1000" dirty="0">
                <a:solidFill>
                  <a:srgbClr val="FF0000"/>
                </a:solidFill>
              </a:rPr>
              <a:t>慧誠</a:t>
            </a:r>
            <a:r>
              <a:rPr lang="en-US" altLang="zh-TW" sz="1000" dirty="0">
                <a:solidFill>
                  <a:srgbClr val="FF0000"/>
                </a:solidFill>
              </a:rPr>
              <a:t>-</a:t>
            </a:r>
            <a:r>
              <a:rPr lang="zh-TW" altLang="en-US" sz="1000" dirty="0">
                <a:solidFill>
                  <a:srgbClr val="FF0000"/>
                </a:solidFill>
              </a:rPr>
              <a:t>工業局雲平台業科未通過</a:t>
            </a:r>
            <a:endParaRPr lang="en-US" altLang="zh-TW" sz="1000" dirty="0">
              <a:solidFill>
                <a:srgbClr val="FF0000"/>
              </a:solidFill>
            </a:endParaRPr>
          </a:p>
          <a:p>
            <a:pPr defTabSz="912503">
              <a:defRPr/>
            </a:pPr>
            <a:r>
              <a:rPr lang="zh-TW" altLang="en-US" sz="1000" dirty="0">
                <a:solidFill>
                  <a:srgbClr val="FF0000"/>
                </a:solidFill>
              </a:rPr>
              <a:t>浩鑫</a:t>
            </a:r>
            <a:r>
              <a:rPr lang="en-US" altLang="zh-TW" sz="1000" dirty="0">
                <a:solidFill>
                  <a:srgbClr val="FF0000"/>
                </a:solidFill>
              </a:rPr>
              <a:t>-</a:t>
            </a:r>
            <a:r>
              <a:rPr lang="zh-TW" altLang="en-US" sz="1000" dirty="0">
                <a:solidFill>
                  <a:srgbClr val="FF0000"/>
                </a:solidFill>
              </a:rPr>
              <a:t>產創業科更改計畫主軸及主導廠商</a:t>
            </a:r>
            <a:endParaRPr lang="en-US" altLang="zh-TW" sz="1000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0333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304">
              <a:defRPr/>
            </a:pPr>
            <a:fld id="{E1765024-6C29-460A-A7EB-138FDFDC4AD9}" type="slidenum">
              <a:rPr lang="en-US" altLang="zh-TW">
                <a:solidFill>
                  <a:srgbClr val="000000"/>
                </a:solidFill>
                <a:latin typeface="Arial" panose="020B0604020202020204" pitchFamily="34" charset="0"/>
              </a:rPr>
              <a:pPr defTabSz="912304">
                <a:defRPr/>
              </a:pPr>
              <a:t>26</a:t>
            </a:fld>
            <a:endParaRPr lang="en-US" altLang="zh-TW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8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altLang="zh-TW" dirty="0"/>
              <a:t>U300 </a:t>
            </a:r>
            <a:r>
              <a:rPr lang="zh-TW" altLang="en-US" dirty="0"/>
              <a:t>新竹物流 </a:t>
            </a:r>
            <a:r>
              <a:rPr lang="en-US" altLang="zh-TW" dirty="0"/>
              <a:t>4,600K </a:t>
            </a:r>
            <a:r>
              <a:rPr lang="zh-TW" altLang="en-US" dirty="0"/>
              <a:t>確定今年不簽約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en-US" altLang="zh-TW" dirty="0"/>
              <a:t>U100</a:t>
            </a:r>
            <a:r>
              <a:rPr lang="zh-TW" altLang="en-US" dirty="0"/>
              <a:t> 高鐵案須待機械所資訊，預計</a:t>
            </a:r>
            <a:r>
              <a:rPr lang="en-US" altLang="zh-TW" dirty="0"/>
              <a:t>10</a:t>
            </a:r>
            <a:r>
              <a:rPr lang="zh-TW" altLang="en-US" dirty="0"/>
              <a:t>月簽約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en-US" altLang="zh-TW" dirty="0"/>
              <a:t>S000</a:t>
            </a:r>
            <a:r>
              <a:rPr lang="zh-TW" altLang="en-US" dirty="0"/>
              <a:t> 山衛</a:t>
            </a:r>
            <a:r>
              <a:rPr lang="en-US" altLang="zh-TW" dirty="0"/>
              <a:t>(</a:t>
            </a:r>
            <a:r>
              <a:rPr lang="zh-TW" altLang="en-US" dirty="0"/>
              <a:t>疫後</a:t>
            </a:r>
            <a:r>
              <a:rPr lang="en-US" altLang="zh-TW" dirty="0"/>
              <a:t>)</a:t>
            </a:r>
            <a:r>
              <a:rPr lang="zh-TW" altLang="en-US" dirty="0"/>
              <a:t>改泰沂</a:t>
            </a:r>
            <a:r>
              <a:rPr lang="en-US" altLang="zh-TW" dirty="0"/>
              <a:t>(</a:t>
            </a:r>
            <a:r>
              <a:rPr lang="zh-TW" altLang="en-US" dirty="0"/>
              <a:t>產創</a:t>
            </a:r>
            <a:r>
              <a:rPr lang="en-US" altLang="zh-TW" dirty="0"/>
              <a:t>)</a:t>
            </a:r>
            <a:r>
              <a:rPr lang="zh-TW" altLang="en-US" dirty="0"/>
              <a:t>，金額不變</a:t>
            </a:r>
            <a:r>
              <a:rPr lang="en-US" altLang="zh-TW" dirty="0"/>
              <a:t>=6,000K(BP)+3,000K(IP)</a:t>
            </a:r>
          </a:p>
          <a:p>
            <a:pPr marL="228600" indent="-228600">
              <a:buAutoNum type="arabicPeriod"/>
            </a:pPr>
            <a:r>
              <a:rPr lang="en-US" altLang="zh-TW" dirty="0"/>
              <a:t>S000</a:t>
            </a:r>
            <a:r>
              <a:rPr lang="zh-TW" altLang="en-US" dirty="0"/>
              <a:t> 真茂業科未過案</a:t>
            </a:r>
            <a:r>
              <a:rPr lang="zh-TW" altLang="en-US" dirty="0" smtClean="0"/>
              <a:t>，確定不簽約，已改魔毒案簽約</a:t>
            </a:r>
            <a:r>
              <a:rPr lang="en-US" altLang="zh-TW" dirty="0" smtClean="0"/>
              <a:t>5,500K(BP)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en-US" altLang="zh-TW" dirty="0"/>
              <a:t>S100</a:t>
            </a:r>
            <a:r>
              <a:rPr lang="zh-TW" altLang="en-US" dirty="0"/>
              <a:t> 遠景，廠商希望由工研院投標，香蘭與廠商溝通由廠商投標轉包本院中，</a:t>
            </a:r>
            <a:r>
              <a:rPr lang="en-US" altLang="zh-TW" dirty="0"/>
              <a:t>10</a:t>
            </a:r>
            <a:r>
              <a:rPr lang="zh-TW" altLang="en-US" dirty="0"/>
              <a:t>月確認是「</a:t>
            </a:r>
            <a:r>
              <a:rPr lang="en-US" altLang="zh-TW" dirty="0"/>
              <a:t>3,000K</a:t>
            </a:r>
            <a:r>
              <a:rPr lang="zh-TW" altLang="en-US" dirty="0"/>
              <a:t>政知」收入或「</a:t>
            </a:r>
            <a:r>
              <a:rPr lang="en-US" altLang="zh-TW" dirty="0"/>
              <a:t>1,200K</a:t>
            </a:r>
            <a:r>
              <a:rPr lang="zh-TW" altLang="en-US" dirty="0"/>
              <a:t>企收」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en-US" altLang="zh-TW" dirty="0"/>
              <a:t>H100 </a:t>
            </a:r>
            <a:r>
              <a:rPr lang="zh-TW" altLang="en-US" dirty="0"/>
              <a:t>泰陞預計</a:t>
            </a:r>
            <a:r>
              <a:rPr lang="en-US" altLang="zh-TW" dirty="0"/>
              <a:t>10</a:t>
            </a:r>
            <a:r>
              <a:rPr lang="zh-TW" altLang="en-US" dirty="0" smtClean="0"/>
              <a:t>月底送疫後業科</a:t>
            </a:r>
            <a:endParaRPr lang="en-US" altLang="zh-TW" dirty="0"/>
          </a:p>
          <a:p>
            <a:pPr marL="228600" indent="-228600">
              <a:buAutoNum type="arabicPeriod"/>
            </a:pPr>
            <a:r>
              <a:rPr lang="en-US" altLang="zh-TW" dirty="0"/>
              <a:t>H100</a:t>
            </a:r>
            <a:r>
              <a:rPr lang="zh-TW" altLang="en-US" dirty="0"/>
              <a:t> 群邁</a:t>
            </a:r>
            <a:r>
              <a:rPr lang="en-US" altLang="zh-TW" dirty="0"/>
              <a:t>6,000K</a:t>
            </a:r>
            <a:r>
              <a:rPr lang="zh-TW" altLang="en-US" dirty="0"/>
              <a:t>改</a:t>
            </a:r>
            <a:r>
              <a:rPr lang="en-US" altLang="zh-TW" dirty="0"/>
              <a:t>2,000K</a:t>
            </a:r>
            <a:r>
              <a:rPr lang="zh-TW" altLang="en-US" dirty="0"/>
              <a:t>，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落差備案納入推廣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議題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P18)</a:t>
            </a:r>
            <a:endPara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indent="-228600">
              <a:buAutoNum type="arabicPeriod"/>
            </a:pP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H100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智齡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9/20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提供送件版簡報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9/25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送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件被退，預計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月底前改提</a:t>
            </a:r>
            <a:r>
              <a:rPr lang="en-US" altLang="zh-TW" sz="1200" b="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A+</a:t>
            </a:r>
            <a:endPara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indent="-228600">
              <a:buAutoNum type="arabicPeriod"/>
            </a:pPr>
            <a:r>
              <a:rPr lang="en-US" altLang="zh-TW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H100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國北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護擬改於</a:t>
            </a:r>
            <a:r>
              <a:rPr lang="en-US" altLang="zh-TW" sz="1200" b="0" i="0" u="none" strike="noStrike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FY113</a:t>
            </a:r>
            <a:r>
              <a:rPr lang="zh-TW" altLang="en-US" sz="1200" b="0" i="0" u="none" strike="noStrike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公告招標</a:t>
            </a:r>
            <a:endParaRPr lang="en-US" altLang="zh-TW" sz="1200" b="0" i="0" u="none" strike="noStrike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  <a:p>
            <a:pPr marL="228600" indent="-228600">
              <a:buAutoNum type="arabicPeriod"/>
            </a:pP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各推廣管控</a:t>
            </a:r>
            <a:r>
              <a:rPr lang="en-US" altLang="zh-TW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IP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目標滿足後，改</a:t>
            </a:r>
            <a:r>
              <a:rPr lang="en-US" altLang="zh-TW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BP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作法</a:t>
            </a:r>
            <a:endParaRPr lang="en-US" altLang="zh-TW" sz="1200" b="0" i="0" u="none" strike="noStrike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215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年底預計達成</a:t>
            </a:r>
            <a:r>
              <a:rPr lang="en-US" altLang="zh-TW" dirty="0"/>
              <a:t>(</a:t>
            </a:r>
            <a:r>
              <a:rPr lang="zh-TW" altLang="en-US" dirty="0"/>
              <a:t>含</a:t>
            </a:r>
            <a:r>
              <a:rPr lang="en-US" altLang="zh-TW" dirty="0"/>
              <a:t>A000-1,000</a:t>
            </a:r>
            <a:r>
              <a:rPr lang="zh-TW" altLang="en-US" dirty="0"/>
              <a:t>至</a:t>
            </a:r>
            <a:r>
              <a:rPr lang="en-US" altLang="zh-TW" dirty="0"/>
              <a:t>1,500</a:t>
            </a:r>
            <a:r>
              <a:rPr lang="zh-TW" altLang="en-US" dirty="0"/>
              <a:t>萬</a:t>
            </a:r>
            <a:r>
              <a:rPr lang="en-US" altLang="zh-TW" dirty="0"/>
              <a:t>)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=1000+3073+150+2684+11458=1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千萬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樂觀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另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悲觀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)1,000+2,600+2,000+10,500=1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千萬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6245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801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304">
              <a:defRPr/>
            </a:pPr>
            <a:fld id="{E1765024-6C29-460A-A7EB-138FDFDC4AD9}" type="slidenum">
              <a:rPr lang="en-US" altLang="zh-TW">
                <a:solidFill>
                  <a:srgbClr val="000000"/>
                </a:solidFill>
                <a:latin typeface="Arial" panose="020B0604020202020204" pitchFamily="34" charset="0"/>
              </a:rPr>
              <a:pPr defTabSz="912304">
                <a:defRPr/>
              </a:pPr>
              <a:t>7</a:t>
            </a:fld>
            <a:endParaRPr lang="en-US" altLang="zh-TW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483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214" indent="-342214">
              <a:buFont typeface="Wingdings" panose="05000000000000000000" pitchFamily="2" charset="2"/>
              <a:buChar char="Ø"/>
            </a:pP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F109(12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主要簽約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台灣高鐵</a:t>
            </a:r>
            <a:r>
              <a:rPr lang="zh-TW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7,200K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萊爾富</a:t>
            </a:r>
            <a:r>
              <a:rPr lang="zh-TW" alt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22,478K</a:t>
            </a:r>
            <a:endParaRPr lang="zh-TW" altLang="zh-TW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214" indent="-342214">
              <a:buFont typeface="Wingdings" panose="05000000000000000000" pitchFamily="2" charset="2"/>
              <a:buChar char="ü"/>
            </a:pPr>
            <a:r>
              <a:rPr lang="zh-TW" altLang="zh-TW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新竹物流</a:t>
            </a:r>
            <a:r>
              <a:rPr lang="en-US" altLang="zh-TW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12,340K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304">
              <a:defRPr/>
            </a:pPr>
            <a:fld id="{E1765024-6C29-460A-A7EB-138FDFDC4AD9}" type="slidenum">
              <a:rPr lang="en-US" altLang="zh-TW">
                <a:solidFill>
                  <a:srgbClr val="000000"/>
                </a:solidFill>
                <a:latin typeface="Arial" panose="020B0604020202020204" pitchFamily="34" charset="0"/>
              </a:rPr>
              <a:pPr defTabSz="912304">
                <a:defRPr/>
              </a:pPr>
              <a:t>8</a:t>
            </a:fld>
            <a:endParaRPr lang="en-US" altLang="zh-TW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319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萊爾富</a:t>
            </a:r>
            <a:r>
              <a:rPr lang="en-US" altLang="zh-TW" dirty="0"/>
              <a:t>FY112</a:t>
            </a:r>
            <a:r>
              <a:rPr lang="zh-TW" altLang="en-US" dirty="0"/>
              <a:t>總認列</a:t>
            </a:r>
            <a:r>
              <a:rPr lang="en-US" altLang="zh-TW" dirty="0"/>
              <a:t>(</a:t>
            </a:r>
            <a:r>
              <a:rPr lang="zh-TW" altLang="en-US" dirty="0"/>
              <a:t>直接</a:t>
            </a:r>
            <a:r>
              <a:rPr lang="en-US" altLang="zh-TW" dirty="0"/>
              <a:t>+</a:t>
            </a:r>
            <a:r>
              <a:rPr lang="zh-TW" altLang="en-US" dirty="0"/>
              <a:t>研間</a:t>
            </a:r>
            <a:r>
              <a:rPr lang="en-US" altLang="zh-TW" dirty="0"/>
              <a:t>)</a:t>
            </a:r>
            <a:r>
              <a:rPr lang="zh-TW" altLang="en-US" dirty="0"/>
              <a:t>約為</a:t>
            </a:r>
            <a:r>
              <a:rPr lang="en-US" altLang="zh-TW" dirty="0"/>
              <a:t>3,000</a:t>
            </a:r>
            <a:r>
              <a:rPr lang="zh-TW" altLang="en-US" dirty="0"/>
              <a:t>萬，主風險為料件進口</a:t>
            </a:r>
            <a:r>
              <a:rPr lang="en-US" altLang="zh-TW" dirty="0"/>
              <a:t>/</a:t>
            </a:r>
            <a:r>
              <a:rPr lang="zh-TW" altLang="en-US" dirty="0"/>
              <a:t>貨延遲</a:t>
            </a:r>
            <a:endParaRPr lang="en-US" altLang="zh-TW" dirty="0"/>
          </a:p>
          <a:p>
            <a:r>
              <a:rPr lang="en-US" altLang="zh-TW" dirty="0"/>
              <a:t>FY111</a:t>
            </a:r>
            <a:r>
              <a:rPr lang="zh-TW" altLang="en-US" dirty="0"/>
              <a:t>萊爾富案於</a:t>
            </a:r>
            <a:r>
              <a:rPr lang="en-US" altLang="zh-TW" dirty="0"/>
              <a:t>FY112/12</a:t>
            </a:r>
            <a:r>
              <a:rPr lang="zh-TW" altLang="en-US" dirty="0"/>
              <a:t>月底預計動支驗收</a:t>
            </a:r>
            <a:r>
              <a:rPr lang="en-US" altLang="zh-TW" dirty="0"/>
              <a:t>16,639K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2357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植數：可溝通規劃提前交付認列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029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龍滕：耀泰說可嘗試溝通盡速簽約提前認</a:t>
            </a:r>
            <a:r>
              <a:rPr lang="zh-TW" altLang="en-US" dirty="0" smtClean="0"/>
              <a:t>列</a:t>
            </a:r>
            <a:endParaRPr lang="en-US" altLang="zh-TW" dirty="0" smtClean="0"/>
          </a:p>
          <a:p>
            <a:r>
              <a:rPr lang="zh-TW" altLang="en-US" dirty="0" smtClean="0"/>
              <a:t>泰陞</a:t>
            </a:r>
            <a:r>
              <a:rPr lang="en-US" altLang="zh-TW" dirty="0" smtClean="0"/>
              <a:t>1,000K</a:t>
            </a:r>
            <a:r>
              <a:rPr lang="zh-TW" altLang="en-US" dirty="0" smtClean="0"/>
              <a:t>：不確定性高，可能移除或改</a:t>
            </a:r>
            <a:r>
              <a:rPr lang="en-US" altLang="zh-TW" dirty="0" smtClean="0"/>
              <a:t>FY112/12</a:t>
            </a:r>
            <a:r>
              <a:rPr lang="zh-TW" altLang="en-US" dirty="0" smtClean="0"/>
              <a:t>月</a:t>
            </a:r>
            <a:endParaRPr lang="en-US" altLang="zh-TW" dirty="0" smtClean="0"/>
          </a:p>
          <a:p>
            <a:r>
              <a:rPr lang="zh-TW" altLang="en-US" dirty="0" smtClean="0"/>
              <a:t>智齡</a:t>
            </a:r>
            <a:r>
              <a:rPr lang="en-US" altLang="zh-TW" dirty="0" smtClean="0"/>
              <a:t>1,000K</a:t>
            </a:r>
            <a:r>
              <a:rPr lang="zh-TW" altLang="en-US" dirty="0" smtClean="0"/>
              <a:t>：因亞灣提案被退，擬改提</a:t>
            </a:r>
            <a:r>
              <a:rPr lang="en-US" altLang="zh-TW" dirty="0" smtClean="0"/>
              <a:t>A+</a:t>
            </a:r>
            <a:r>
              <a:rPr lang="zh-TW" altLang="en-US" dirty="0" smtClean="0"/>
              <a:t>，預計延於</a:t>
            </a:r>
            <a:r>
              <a:rPr lang="en-US" altLang="zh-TW" dirty="0" smtClean="0"/>
              <a:t>FY113</a:t>
            </a:r>
            <a:r>
              <a:rPr lang="zh-TW" altLang="en-US" dirty="0" smtClean="0"/>
              <a:t>簽約，為達數發部</a:t>
            </a:r>
            <a:r>
              <a:rPr lang="en-US" altLang="zh-TW" dirty="0" smtClean="0"/>
              <a:t>KPI</a:t>
            </a:r>
            <a:r>
              <a:rPr lang="zh-TW" altLang="en-US" dirty="0" smtClean="0"/>
              <a:t>將協調提高雲義案</a:t>
            </a:r>
            <a:r>
              <a:rPr lang="en-US" altLang="zh-TW" dirty="0" smtClean="0"/>
              <a:t>410K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13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766" y="6391284"/>
            <a:ext cx="6604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62" y="3866592"/>
            <a:ext cx="2992438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56564" y="6618289"/>
            <a:ext cx="449439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88421" y="1285592"/>
            <a:ext cx="9066742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67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483" y="308092"/>
            <a:ext cx="9195152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7" y="1090246"/>
            <a:ext cx="9201149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2572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2554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8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5300" y="981075"/>
            <a:ext cx="8915400" cy="5145088"/>
          </a:xfrm>
        </p:spPr>
        <p:txBody>
          <a:bodyPr/>
          <a:lstStyle>
            <a:lvl1pPr marL="278606" indent="-278606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603647" indent="-232172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300163" indent="-185738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8205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8"/>
            <a:ext cx="89154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3476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8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95300" y="981075"/>
            <a:ext cx="89154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2999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8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95304" y="981075"/>
            <a:ext cx="4381501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29200" y="981075"/>
            <a:ext cx="4381501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29200" y="3629025"/>
            <a:ext cx="4381501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7428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93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988079" y="6958013"/>
            <a:ext cx="9906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60590147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5300" y="981075"/>
            <a:ext cx="89154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8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4" y="981075"/>
            <a:ext cx="4381501" cy="5145088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200" y="981075"/>
            <a:ext cx="4381501" cy="5145088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2237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95300" y="168"/>
            <a:ext cx="89154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778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906000" cy="1008000"/>
          </a:xfrm>
        </p:spPr>
        <p:txBody>
          <a:bodyPr>
            <a:noAutofit/>
          </a:bodyPr>
          <a:lstStyle>
            <a:lvl1pPr algn="ctr">
              <a:defRPr sz="26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8001" y="6650299"/>
            <a:ext cx="3587970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975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9508733" y="6624647"/>
            <a:ext cx="400711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671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766" y="6391286"/>
            <a:ext cx="6604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zh-TW" dirty="0">
              <a:solidFill>
                <a:prstClr val="black"/>
              </a:solidFill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562" y="3866592"/>
            <a:ext cx="2992438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56564" y="6618289"/>
            <a:ext cx="449439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3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88422" y="1285592"/>
            <a:ext cx="9066742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581720" indent="-220564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931267" indent="-278606">
              <a:buFont typeface="Wingdings" panose="05000000000000000000" pitchFamily="2" charset="2"/>
              <a:buChar char="Ø"/>
              <a:tabLst>
                <a:tab pos="802283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398191" indent="-232172">
              <a:buFont typeface="Wingdings" panose="05000000000000000000" pitchFamily="2" charset="2"/>
              <a:buChar char="ü"/>
              <a:defRPr sz="1463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37759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69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4181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483" y="308094"/>
            <a:ext cx="9195152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1478" y="1090246"/>
            <a:ext cx="9201149" cy="5249007"/>
          </a:xfrm>
        </p:spPr>
        <p:txBody>
          <a:bodyPr/>
          <a:lstStyle>
            <a:lvl1pPr marL="221853" indent="-221853">
              <a:defRPr sz="195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06909" indent="-285056">
              <a:defRPr sz="162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728762" indent="-221853">
              <a:defRPr sz="1625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950615" indent="-221853">
              <a:defRPr sz="1625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57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95300" y="981075"/>
            <a:ext cx="89154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95303" y="981075"/>
            <a:ext cx="4381501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029199" y="981075"/>
            <a:ext cx="4381501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029199" y="3629025"/>
            <a:ext cx="4381501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988079" y="6958013"/>
            <a:ext cx="9906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66"/>
            <a:ext cx="89154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3" y="981075"/>
            <a:ext cx="4381501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29199" y="981075"/>
            <a:ext cx="4381501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95300" y="166"/>
            <a:ext cx="89154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906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8001" y="6650297"/>
            <a:ext cx="3587970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9508732" y="6624645"/>
            <a:ext cx="400711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-1"/>
            <a:ext cx="89154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858414"/>
            <a:ext cx="89154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572250"/>
            <a:ext cx="23114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906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9335030" y="6619882"/>
            <a:ext cx="570971" cy="238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853433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/>
          <a:srcRect r="31073"/>
          <a:stretch/>
        </p:blipFill>
        <p:spPr bwMode="auto">
          <a:xfrm>
            <a:off x="13758" y="-7938"/>
            <a:ext cx="1584869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-1"/>
            <a:ext cx="89154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858414"/>
            <a:ext cx="89154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8606" lvl="0" indent="-278606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603647" lvl="1" indent="-232172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928688" lvl="2" indent="-185738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300163" lvl="3" indent="-185738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572250"/>
            <a:ext cx="23114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138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906000" cy="239712"/>
          </a:xfrm>
          <a:prstGeom prst="rect">
            <a:avLst/>
          </a:prstGeom>
          <a:solidFill>
            <a:srgbClr val="009FE2"/>
          </a:solidFill>
          <a:ln>
            <a:noFill/>
          </a:ln>
          <a:ex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463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9335030" y="6619884"/>
            <a:ext cx="570971" cy="238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975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975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30202"/>
            <a:ext cx="8853433" cy="31745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731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731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463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463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3759" y="-7938"/>
            <a:ext cx="1584869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017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2925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2925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2925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2925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2925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371475" algn="ctr" rtl="0" eaLnBrk="1" fontAlgn="base" hangingPunct="1">
        <a:spcBef>
          <a:spcPct val="0"/>
        </a:spcBef>
        <a:spcAft>
          <a:spcPct val="0"/>
        </a:spcAft>
        <a:defRPr kumimoji="1" sz="325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742950" algn="ctr" rtl="0" eaLnBrk="1" fontAlgn="base" hangingPunct="1">
        <a:spcBef>
          <a:spcPct val="0"/>
        </a:spcBef>
        <a:spcAft>
          <a:spcPct val="0"/>
        </a:spcAft>
        <a:defRPr kumimoji="1" sz="325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114425" algn="ctr" rtl="0" eaLnBrk="1" fontAlgn="base" hangingPunct="1">
        <a:spcBef>
          <a:spcPct val="0"/>
        </a:spcBef>
        <a:spcAft>
          <a:spcPct val="0"/>
        </a:spcAft>
        <a:defRPr kumimoji="1" sz="325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485900" algn="ctr" rtl="0" eaLnBrk="1" fontAlgn="base" hangingPunct="1">
        <a:spcBef>
          <a:spcPct val="0"/>
        </a:spcBef>
        <a:spcAft>
          <a:spcPct val="0"/>
        </a:spcAft>
        <a:defRPr kumimoji="1" sz="325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278606" indent="-278606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195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509489" indent="-232172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1625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28688" indent="-185738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463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300163" indent="-185738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3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671638" indent="-185738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1625">
          <a:solidFill>
            <a:schemeClr val="tx1"/>
          </a:solidFill>
          <a:latin typeface="+mn-lt"/>
          <a:ea typeface="+mn-ea"/>
          <a:cs typeface="標楷體" charset="0"/>
        </a:defRPr>
      </a:lvl5pPr>
      <a:lvl6pPr marL="2043113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96617" y="1628800"/>
            <a:ext cx="6858001" cy="1513898"/>
          </a:xfrm>
          <a:prstGeom prst="rect">
            <a:avLst/>
          </a:prstGeom>
          <a:noFill/>
          <a:ln>
            <a:noFill/>
          </a:ln>
          <a:extLst/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73948" y="4977475"/>
            <a:ext cx="9161252" cy="118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10/18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1323147" y="214131"/>
            <a:ext cx="7287381" cy="542044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認收目標預估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6467702" y="5377688"/>
            <a:ext cx="348258" cy="14510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452736" indent="-174129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696516" indent="-13930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975122" indent="-13930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1253728" indent="-13930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1532334" indent="-13930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1810941" indent="-13930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2089547" indent="-13930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2368153" indent="-13930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0" hangingPunct="0"/>
            <a:fld id="{49A9212D-6406-4E12-8CC4-78DDFE99027F}" type="slidenum">
              <a:rPr lang="en-US" altLang="zh-TW" b="1">
                <a:solidFill>
                  <a:prstClr val="white"/>
                </a:solidFill>
                <a:ea typeface="微軟正黑體" panose="020B0604030504040204" pitchFamily="34" charset="-120"/>
              </a:rPr>
              <a:pPr eaLnBrk="0" hangingPunct="0"/>
              <a:t>9</a:t>
            </a:fld>
            <a:endParaRPr lang="en-US" altLang="zh-TW" b="1" dirty="0">
              <a:solidFill>
                <a:prstClr val="white"/>
              </a:solidFill>
              <a:ea typeface="微軟正黑體" panose="020B0604030504040204" pitchFamily="34" charset="-120"/>
            </a:endParaRPr>
          </a:p>
        </p:txBody>
      </p:sp>
      <p:graphicFrame>
        <p:nvGraphicFramePr>
          <p:cNvPr id="19" name="圖表 18"/>
          <p:cNvGraphicFramePr/>
          <p:nvPr>
            <p:extLst>
              <p:ext uri="{D42A27DB-BD31-4B8C-83A1-F6EECF244321}">
                <p14:modId xmlns:p14="http://schemas.microsoft.com/office/powerpoint/2010/main" val="2107489255"/>
              </p:ext>
            </p:extLst>
          </p:nvPr>
        </p:nvGraphicFramePr>
        <p:xfrm>
          <a:off x="1663230" y="3793362"/>
          <a:ext cx="7322217" cy="244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圖表 20"/>
          <p:cNvGraphicFramePr/>
          <p:nvPr>
            <p:extLst>
              <p:ext uri="{D42A27DB-BD31-4B8C-83A1-F6EECF244321}">
                <p14:modId xmlns:p14="http://schemas.microsoft.com/office/powerpoint/2010/main" val="3083405128"/>
              </p:ext>
            </p:extLst>
          </p:nvPr>
        </p:nvGraphicFramePr>
        <p:xfrm>
          <a:off x="992560" y="1540455"/>
          <a:ext cx="7848872" cy="211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2" name="直線接點 21"/>
          <p:cNvCxnSpPr/>
          <p:nvPr/>
        </p:nvCxnSpPr>
        <p:spPr bwMode="auto">
          <a:xfrm>
            <a:off x="1531835" y="3793362"/>
            <a:ext cx="42778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內容版面配置區 1"/>
          <p:cNvSpPr txBox="1">
            <a:spLocks/>
          </p:cNvSpPr>
          <p:nvPr/>
        </p:nvSpPr>
        <p:spPr bwMode="auto">
          <a:xfrm>
            <a:off x="1797263" y="3907219"/>
            <a:ext cx="476845" cy="111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5721" tIns="27861" rIns="55721" bIns="27861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TW" altLang="en-US" sz="1463" b="1" kern="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預計認收</a:t>
            </a:r>
          </a:p>
        </p:txBody>
      </p:sp>
      <p:sp>
        <p:nvSpPr>
          <p:cNvPr id="8" name="內容版面配置區 1"/>
          <p:cNvSpPr>
            <a:spLocks noGrp="1"/>
          </p:cNvSpPr>
          <p:nvPr>
            <p:ph idx="1"/>
          </p:nvPr>
        </p:nvSpPr>
        <p:spPr>
          <a:xfrm>
            <a:off x="1531835" y="1854006"/>
            <a:ext cx="435847" cy="941162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</a:p>
        </p:txBody>
      </p:sp>
      <p:cxnSp>
        <p:nvCxnSpPr>
          <p:cNvPr id="25" name="直線接點 24"/>
          <p:cNvCxnSpPr/>
          <p:nvPr/>
        </p:nvCxnSpPr>
        <p:spPr bwMode="auto">
          <a:xfrm>
            <a:off x="1425028" y="1244941"/>
            <a:ext cx="42778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內容版面配置區 4"/>
          <p:cNvSpPr txBox="1">
            <a:spLocks/>
          </p:cNvSpPr>
          <p:nvPr/>
        </p:nvSpPr>
        <p:spPr bwMode="auto">
          <a:xfrm>
            <a:off x="822141" y="1789153"/>
            <a:ext cx="975122" cy="1774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55721" tIns="27861" rIns="55721" bIns="27861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相較收入目標 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契約系統資料 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853" b="1" kern="0" dirty="0">
              <a:solidFill>
                <a:prstClr val="white">
                  <a:lumMod val="50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內容版面配置區 4"/>
          <p:cNvSpPr txBox="1">
            <a:spLocks/>
          </p:cNvSpPr>
          <p:nvPr/>
        </p:nvSpPr>
        <p:spPr bwMode="auto">
          <a:xfrm>
            <a:off x="741531" y="4014069"/>
            <a:ext cx="1172724" cy="218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55721" tIns="27861" rIns="55721" bIns="27861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 已簽約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·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預計年度認收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)</a:t>
            </a:r>
          </a:p>
          <a:p>
            <a:pPr marL="0" indent="0">
              <a:buNone/>
            </a:pP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 相較收入目標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)</a:t>
            </a:r>
          </a:p>
          <a:p>
            <a:pPr marL="0" indent="0">
              <a:buNone/>
            </a:pP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 會計資料 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)(</a:t>
            </a:r>
            <a:r>
              <a:rPr lang="zh-TW" altLang="en-US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 不含業外 </a:t>
            </a:r>
            <a:r>
              <a:rPr lang="en-US" altLang="zh-TW" sz="853" b="1" kern="0" dirty="0">
                <a:solidFill>
                  <a:prstClr val="white">
                    <a:lumMod val="50000"/>
                  </a:prstClr>
                </a:solidFill>
                <a:latin typeface="Arial"/>
                <a:ea typeface="標楷體"/>
              </a:rPr>
              <a:t>)</a:t>
            </a:r>
            <a:endParaRPr lang="zh-TW" altLang="en-US" sz="853" b="1" kern="0" dirty="0">
              <a:solidFill>
                <a:prstClr val="white">
                  <a:lumMod val="50000"/>
                </a:prstClr>
              </a:solidFill>
              <a:latin typeface="Arial"/>
              <a:ea typeface="標楷體"/>
            </a:endParaRPr>
          </a:p>
        </p:txBody>
      </p:sp>
      <p:sp>
        <p:nvSpPr>
          <p:cNvPr id="2" name="燕尾形向右箭號 1"/>
          <p:cNvSpPr/>
          <p:nvPr/>
        </p:nvSpPr>
        <p:spPr bwMode="gray">
          <a:xfrm rot="19507948">
            <a:off x="2575788" y="2272455"/>
            <a:ext cx="351039" cy="351039"/>
          </a:xfrm>
          <a:prstGeom prst="notchedRightArrow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TW" altLang="en-US" sz="1950" b="1">
              <a:solidFill>
                <a:srgbClr val="FFFFFF"/>
              </a:solidFill>
              <a:latin typeface="Arial"/>
              <a:ea typeface="宋体" pitchFamily="2" charset="-122"/>
            </a:endParaRPr>
          </a:p>
        </p:txBody>
      </p: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8383108B-89AB-40E5-AE89-B339799AEFCE}"/>
              </a:ext>
            </a:extLst>
          </p:cNvPr>
          <p:cNvGrpSpPr/>
          <p:nvPr/>
        </p:nvGrpSpPr>
        <p:grpSpPr>
          <a:xfrm>
            <a:off x="7038327" y="1085802"/>
            <a:ext cx="1429421" cy="299113"/>
            <a:chOff x="5374687" y="505211"/>
            <a:chExt cx="2345716" cy="490852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C279809-0967-4812-ADA7-598B2A3FE631}"/>
                </a:ext>
              </a:extLst>
            </p:cNvPr>
            <p:cNvSpPr/>
            <p:nvPr/>
          </p:nvSpPr>
          <p:spPr>
            <a:xfrm>
              <a:off x="5374687" y="536661"/>
              <a:ext cx="2033956" cy="4594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TW" altLang="en-US" sz="1219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目標</a:t>
              </a:r>
              <a:r>
                <a:rPr lang="en-US" altLang="zh-TW" sz="1219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:175,000K</a:t>
              </a:r>
              <a:endParaRPr lang="zh-TW" altLang="en-US" sz="1219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30A51DF9-5085-4E42-8878-07A4E9A37E5D}"/>
                </a:ext>
              </a:extLst>
            </p:cNvPr>
            <p:cNvSpPr/>
            <p:nvPr/>
          </p:nvSpPr>
          <p:spPr bwMode="auto">
            <a:xfrm>
              <a:off x="5374687" y="505211"/>
              <a:ext cx="2345716" cy="461665"/>
            </a:xfrm>
            <a:prstGeom prst="rect">
              <a:avLst/>
            </a:prstGeom>
            <a:noFill/>
            <a:ln w="190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5721" tIns="27861" rIns="55721" bIns="27861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TW" altLang="en-US" sz="1950" b="1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" name="文字方塊 2">
            <a:extLst>
              <a:ext uri="{FF2B5EF4-FFF2-40B4-BE49-F238E27FC236}">
                <a16:creationId xmlns:a16="http://schemas.microsoft.com/office/drawing/2014/main" id="{81DE2762-D8AC-49AB-ADA7-0FF98062CEFC}"/>
              </a:ext>
            </a:extLst>
          </p:cNvPr>
          <p:cNvSpPr txBox="1"/>
          <p:nvPr/>
        </p:nvSpPr>
        <p:spPr>
          <a:xfrm>
            <a:off x="2274108" y="1794045"/>
            <a:ext cx="89698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975" b="1" dirty="0">
                <a:solidFill>
                  <a:srgbClr val="C00000"/>
                </a:solidFill>
              </a:rPr>
              <a:t>(7</a:t>
            </a:r>
            <a:r>
              <a:rPr lang="zh-TW" altLang="en-US" sz="975" b="1" dirty="0">
                <a:solidFill>
                  <a:srgbClr val="C00000"/>
                </a:solidFill>
              </a:rPr>
              <a:t>月萊爾富</a:t>
            </a:r>
            <a:r>
              <a:rPr lang="en-US" altLang="zh-TW" sz="975" b="1" dirty="0">
                <a:solidFill>
                  <a:srgbClr val="C00000"/>
                </a:solidFill>
              </a:rPr>
              <a:t>-52,500K)</a:t>
            </a:r>
            <a:endParaRPr lang="zh-TW" altLang="en-US" sz="975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909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中心企收認列進度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九月底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7560" y="1196752"/>
            <a:ext cx="9993560" cy="5400600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 bwMode="gray">
          <a:xfrm>
            <a:off x="7545288" y="4005064"/>
            <a:ext cx="648072" cy="1296144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493857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-243408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中心企收認列預估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265368" y="21563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60123"/>
              </p:ext>
            </p:extLst>
          </p:nvPr>
        </p:nvGraphicFramePr>
        <p:xfrm>
          <a:off x="426348" y="615565"/>
          <a:ext cx="9053305" cy="472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1452968339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894023140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2303358369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1204011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1233051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78370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13,800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1,238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1,461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1,597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4,200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(48%)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4,052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6,859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9,117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(21%)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12,100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(82%)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3,070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6,257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9,907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(27%)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23,400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(86%)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801458"/>
                  </a:ext>
                </a:extLst>
              </a:tr>
              <a:tr h="11068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112,500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31,478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43,294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63,433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</a:t>
                      </a:r>
                      <a:r>
                        <a:rPr lang="zh-TW" altLang="en-US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月萊爾富</a:t>
                      </a: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14,356K)</a:t>
                      </a:r>
                      <a:endParaRPr lang="zh-TW" altLang="en-US" sz="1400" b="1" dirty="0">
                        <a:solidFill>
                          <a:schemeClr val="accent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(61%)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</a:t>
                      </a:r>
                      <a:r>
                        <a:rPr lang="zh-TW" alt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月萊爾富</a:t>
                      </a:r>
                      <a:r>
                        <a:rPr lang="en-US" altLang="zh-TW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14,356K)</a:t>
                      </a:r>
                      <a:endParaRPr lang="zh-TW" altLang="en-US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97,000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(86%)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</a:t>
                      </a:r>
                      <a:r>
                        <a:rPr lang="zh-TW" altLang="en-US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月萊爾富</a:t>
                      </a: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11,647K+</a:t>
                      </a:r>
                    </a:p>
                    <a:p>
                      <a:pPr algn="r"/>
                      <a:r>
                        <a:rPr lang="zh-TW" altLang="en-US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舊</a:t>
                      </a:r>
                      <a:r>
                        <a:rPr lang="en-US" altLang="zh-TW" sz="1400" b="1" dirty="0">
                          <a:solidFill>
                            <a:schemeClr val="accent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16,639K)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205,300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39,838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57,871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84,054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(41%)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(49%)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135,000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175,000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(85%)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5534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院目標達成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175,000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lang="zh-TW" altLang="en-US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686928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371639"/>
              </p:ext>
            </p:extLst>
          </p:nvPr>
        </p:nvGraphicFramePr>
        <p:xfrm>
          <a:off x="56456" y="5377824"/>
          <a:ext cx="9775320" cy="1264540"/>
        </p:xfrm>
        <a:graphic>
          <a:graphicData uri="http://schemas.openxmlformats.org/drawingml/2006/table">
            <a:tbl>
              <a:tblPr/>
              <a:tblGrid>
                <a:gridCol w="718319">
                  <a:extLst>
                    <a:ext uri="{9D8B030D-6E8A-4147-A177-3AD203B41FA5}">
                      <a16:colId xmlns:a16="http://schemas.microsoft.com/office/drawing/2014/main" val="1761430040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3925319972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861252344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2184736397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540983936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2926268226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322164894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58867841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515293155"/>
                    </a:ext>
                  </a:extLst>
                </a:gridCol>
                <a:gridCol w="737552">
                  <a:extLst>
                    <a:ext uri="{9D8B030D-6E8A-4147-A177-3AD203B41FA5}">
                      <a16:colId xmlns:a16="http://schemas.microsoft.com/office/drawing/2014/main" val="673555037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2212508359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723300550"/>
                    </a:ext>
                  </a:extLst>
                </a:gridCol>
                <a:gridCol w="840740">
                  <a:extLst>
                    <a:ext uri="{9D8B030D-6E8A-4147-A177-3AD203B41FA5}">
                      <a16:colId xmlns:a16="http://schemas.microsoft.com/office/drawing/2014/main" val="60716396"/>
                    </a:ext>
                  </a:extLst>
                </a:gridCol>
              </a:tblGrid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153907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FY112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2,174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5,536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12,173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17,265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24,985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33,114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39,838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57,871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84,054</a:t>
                      </a:r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101,000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135,000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175,000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765440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FY111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5,482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13,504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20,293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24,424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28,279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33,220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46,224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56,486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68,164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85,977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107,854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165,366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104544"/>
                  </a:ext>
                </a:extLst>
              </a:tr>
              <a:tr h="316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FY110</a:t>
                      </a:r>
                    </a:p>
                  </a:txBody>
                  <a:tcPr marL="9326" marR="9326" marT="9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8,016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18,988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34,342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5,814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68,584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75,322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81,610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90,284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99,068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111,150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127,901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157,120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33208"/>
                  </a:ext>
                </a:extLst>
              </a:tr>
            </a:tbl>
          </a:graphicData>
        </a:graphic>
      </p:graphicFrame>
      <p:sp>
        <p:nvSpPr>
          <p:cNvPr id="7" name="箭號: 向右 6">
            <a:extLst>
              <a:ext uri="{FF2B5EF4-FFF2-40B4-BE49-F238E27FC236}">
                <a16:creationId xmlns:a16="http://schemas.microsoft.com/office/drawing/2014/main" id="{5D38650D-D306-48A9-BD40-89D20A4509E7}"/>
              </a:ext>
            </a:extLst>
          </p:cNvPr>
          <p:cNvSpPr/>
          <p:nvPr/>
        </p:nvSpPr>
        <p:spPr bwMode="gray">
          <a:xfrm rot="10800000">
            <a:off x="5789386" y="3645023"/>
            <a:ext cx="144016" cy="36004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78997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239724" y="101208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65724"/>
              </p:ext>
            </p:extLst>
          </p:nvPr>
        </p:nvGraphicFramePr>
        <p:xfrm>
          <a:off x="689179" y="1381418"/>
          <a:ext cx="8512292" cy="3100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59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984723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1870923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917652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561379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420153">
                <a:tc rowSpan="6"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24,068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8,333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4,900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4,533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21,766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3,310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數發部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3,900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597240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3,000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商業司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2,200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3,100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4919831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1,000</a:t>
                      </a:r>
                      <a:endParaRPr lang="zh-TW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科發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  <a:endParaRPr lang="zh-TW" altLang="en-US" sz="1400" b="1" u="none" kern="12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5069967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b="1" dirty="0"/>
                        <a:t>31,378</a:t>
                      </a:r>
                      <a:endParaRPr lang="zh-TW" altLang="en-US" sz="1400" b="1" dirty="0"/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中心衍生加值總計</a:t>
                      </a: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13,033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4,900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5,800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6,033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29,766(95%)</a:t>
                      </a:r>
                      <a:endParaRPr lang="zh-TW" altLang="en-US" sz="1400" b="1" u="none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45085"/>
                  </a:ext>
                </a:extLst>
              </a:tr>
              <a:tr h="420153"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400" b="1" dirty="0"/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預計累計</a:t>
                      </a:r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42</a:t>
                      </a:r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57%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76%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u="none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95%</a:t>
                      </a:r>
                      <a:endParaRPr lang="zh-TW" altLang="en-US" sz="1400" b="1" u="none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u="none" kern="12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rgbClr val="8DA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348125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89178" y="4797152"/>
            <a:ext cx="917932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目前中心衍生加值目標預估達成率為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95%(29,766K)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待承</a:t>
            </a:r>
            <a:r>
              <a:rPr lang="zh-TW" altLang="en-US" sz="24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益新創案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完成規劃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(5,000K)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後為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111%(34,766K)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請各組協助與廠商溝通將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Q4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技術交付認列盡早提前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(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共</a:t>
            </a:r>
            <a:r>
              <a:rPr lang="en-US" altLang="zh-TW" sz="2400" b="1" dirty="0" smtClean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16,733K</a:t>
            </a:r>
            <a:r>
              <a:rPr lang="en-US" altLang="zh-TW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 pitchFamily="34" charset="0"/>
              </a:rPr>
              <a:t>)</a:t>
            </a:r>
            <a:endParaRPr lang="zh-TW" altLang="en-US" sz="24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95092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12" y="-284058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116325"/>
              </p:ext>
            </p:extLst>
          </p:nvPr>
        </p:nvGraphicFramePr>
        <p:xfrm>
          <a:off x="350308" y="618875"/>
          <a:ext cx="7706402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1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80273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410419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1746231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771811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202620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5603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rgbClr val="FFFF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01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(5,000)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承益案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294927">
                <a:tc rowSpan="15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14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(9,085)</a:t>
                      </a:r>
                    </a:p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(6,275)</a:t>
                      </a:r>
                    </a:p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數發部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(2,810)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麗媚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8,633</a:t>
                      </a:r>
                    </a:p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三趨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/333K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333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303874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酷手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48201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口渴米菇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93280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龍滕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/1,000K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266080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泰陞</a:t>
                      </a:r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/1,000K</a:t>
                      </a:r>
                      <a:endParaRPr lang="zh-TW" altLang="en-US" sz="14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8700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光田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/300K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3989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群邁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/2,500K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5426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zh-TW" altLang="en-US" sz="14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鴻鼎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/1,000K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3470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2,833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3,800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8,633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4582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數發部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智齡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strike="sngStrike" baseline="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strike="sngStrike" baseline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3,400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096346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雲義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/900K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(+410)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267167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酷手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62014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1,500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3,400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50842"/>
                  </a:ext>
                </a:extLst>
              </a:tr>
              <a:tr h="119959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9,085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12,033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132%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359242"/>
                  </a:ext>
                </a:extLst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7043010" y="219998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806200" y="18348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8056710" y="4509120"/>
            <a:ext cx="1800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智齡</a:t>
            </a:r>
            <a:r>
              <a:rPr lang="en-US" altLang="zh-TW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：因亞灣提案被退，</a:t>
            </a:r>
            <a:r>
              <a:rPr lang="zh-TW" altLang="en-US" sz="160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擬調整題目再提案，</a:t>
            </a: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預計延於</a:t>
            </a:r>
            <a:r>
              <a:rPr lang="en-US" altLang="zh-TW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簽約，為達數發部</a:t>
            </a:r>
            <a:r>
              <a:rPr lang="en-US" altLang="zh-TW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KPI</a:t>
            </a: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將協調提高雲義案</a:t>
            </a:r>
            <a:r>
              <a:rPr lang="en-US" altLang="zh-TW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410K</a:t>
            </a:r>
            <a:endParaRPr lang="en-US" altLang="zh-TW" sz="16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119342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952045"/>
              </p:ext>
            </p:extLst>
          </p:nvPr>
        </p:nvGraphicFramePr>
        <p:xfrm>
          <a:off x="1313615" y="1602893"/>
          <a:ext cx="727877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34881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389255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01769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140606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294927">
                <a:tc rowSpan="8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(6,160)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得世寶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695069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家飛綸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2872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智沃</a:t>
                      </a:r>
                      <a:r>
                        <a:rPr lang="en-US" altLang="zh-TW" sz="1400" b="1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/2,000K</a:t>
                      </a:r>
                      <a:endParaRPr lang="zh-TW" altLang="en-US" sz="14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542860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愛菲斯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/2,000K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8834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麗媚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/2,800K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9977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英華達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/2,800K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266276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3,500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260864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6,160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6,500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zh-TW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106%</a:t>
                      </a:r>
                    </a:p>
                  </a:txBody>
                  <a:tcPr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454023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6681192" y="1186447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8130979" y="118746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9334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467917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99598"/>
              </p:ext>
            </p:extLst>
          </p:nvPr>
        </p:nvGraphicFramePr>
        <p:xfrm>
          <a:off x="1313615" y="692696"/>
          <a:ext cx="7278771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34881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389255">
                  <a:extLst>
                    <a:ext uri="{9D8B030D-6E8A-4147-A177-3AD203B41FA5}">
                      <a16:colId xmlns:a16="http://schemas.microsoft.com/office/drawing/2014/main" val="407061004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145629014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2581791888"/>
                    </a:ext>
                  </a:extLst>
                </a:gridCol>
                <a:gridCol w="701769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732012">
                  <a:extLst>
                    <a:ext uri="{9D8B030D-6E8A-4147-A177-3AD203B41FA5}">
                      <a16:colId xmlns:a16="http://schemas.microsoft.com/office/drawing/2014/main" val="992664285"/>
                    </a:ext>
                  </a:extLst>
                </a:gridCol>
                <a:gridCol w="1140606">
                  <a:extLst>
                    <a:ext uri="{9D8B030D-6E8A-4147-A177-3AD203B41FA5}">
                      <a16:colId xmlns:a16="http://schemas.microsoft.com/office/drawing/2014/main" val="2736264107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衍生加值目標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/IP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預估達成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294927">
                <a:tc rowSpan="18"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17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(11,133)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(6,633)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商業司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(3,000)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科發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(1,000)</a:t>
                      </a:r>
                    </a:p>
                    <a:p>
                      <a:pPr algn="r"/>
                      <a:endParaRPr lang="en-US" altLang="zh-TW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r"/>
                      <a:r>
                        <a:rPr lang="zh-TW" altLang="en-US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數發部</a:t>
                      </a:r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(500)</a:t>
                      </a:r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科專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漢錸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/2,000K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400" b="1" u="none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6,633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智慧價值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/1,100K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1,100</a:t>
                      </a:r>
                      <a:endParaRPr lang="zh-TW" altLang="en-US" sz="1400" b="1" u="none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857298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旭貿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418361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/470K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167598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捷世林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44221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展輝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258549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/563K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563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213695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1,533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6,633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07363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商業司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米特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/3,000K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bg1">
                            <a:lumMod val="6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466187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zh-TW" altLang="en-US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中基興業</a:t>
                      </a:r>
                      <a:r>
                        <a:rPr lang="en-US" altLang="zh-TW" sz="1400" b="1" u="none" kern="12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/1,200K</a:t>
                      </a:r>
                      <a:endParaRPr lang="zh-TW" altLang="en-US" sz="1400" b="1" u="none" kern="12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12116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峻盟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4590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馬克汀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/400K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6220"/>
                  </a:ext>
                </a:extLst>
              </a:tr>
              <a:tr h="2949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27365"/>
                  </a:ext>
                </a:extLst>
              </a:tr>
              <a:tr h="29484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植數</a:t>
                      </a:r>
                      <a:r>
                        <a:rPr lang="en-US" altLang="zh-TW" sz="1400" b="1" u="none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/1,000K</a:t>
                      </a:r>
                      <a:endParaRPr lang="zh-TW" altLang="en-US" sz="1400" b="1" u="none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 smtClean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962263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47005"/>
                  </a:ext>
                </a:extLst>
              </a:tr>
              <a:tr h="208736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規劃中</a:t>
                      </a: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22637"/>
                  </a:ext>
                </a:extLst>
              </a:tr>
              <a:tr h="208736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26733"/>
                  </a:ext>
                </a:extLst>
              </a:tr>
              <a:tr h="208736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11,133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組總計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11,233</a:t>
                      </a:r>
                      <a:endParaRPr lang="zh-TW" altLang="en-US" sz="1400" b="1" u="none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altLang="zh-TW" sz="14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101%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305606"/>
                  </a:ext>
                </a:extLst>
              </a:tr>
            </a:tbl>
          </a:graphicData>
        </a:graphic>
      </p:graphicFrame>
      <p:sp>
        <p:nvSpPr>
          <p:cNvPr id="13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99392"/>
            <a:ext cx="8915400" cy="1008112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認列預估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753200" y="260648"/>
            <a:ext cx="142859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00B050"/>
                </a:solidFill>
              </a:rPr>
              <a:t>*註：已簽約</a:t>
            </a:r>
            <a:endParaRPr lang="en-US" altLang="zh-TW" b="1" dirty="0">
              <a:solidFill>
                <a:srgbClr val="00B05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8202987" y="261661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074582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16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9" y="1484784"/>
            <a:ext cx="9906000" cy="489088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4899" y="548680"/>
            <a:ext cx="959589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　未提獎金及應研前餘絀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-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達成率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全院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/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九月底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  <a:endParaRPr lang="zh-TW" alt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9922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17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8760"/>
            <a:ext cx="9906000" cy="530349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32520" y="188640"/>
            <a:ext cx="907300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科專研發成果收入達成率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全院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/</a:t>
            </a:r>
            <a:r>
              <a:rPr lang="zh-TW" alt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九月底</a:t>
            </a:r>
            <a:r>
              <a:rPr lang="en-US" altLang="zh-TW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  <a:endParaRPr lang="zh-TW" alt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  <a:p>
            <a:pPr algn="ctr"/>
            <a:endParaRPr lang="zh-TW" alt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629610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99392"/>
            <a:ext cx="89154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各組須加速簽約及待解問題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480" y="665783"/>
            <a:ext cx="9505056" cy="576064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組企收已簽約：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23,099K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42,500K/54%)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9,117K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(42,500K/21%)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請加速業科進行中送審作業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鴻鼎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1,000K-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疫後、泰陞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4,000K-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疫後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  <a:r>
              <a:rPr lang="zh-TW" altLang="en-US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下修至</a:t>
            </a:r>
            <a:r>
              <a:rPr lang="en-US" altLang="zh-TW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  <a:r>
              <a:rPr lang="zh-TW" altLang="en-US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  <a:r>
              <a:rPr lang="zh-TW" altLang="en-US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落差備案納入推廣議題</a:t>
            </a:r>
            <a:r>
              <a:rPr lang="en-US" altLang="zh-TW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雲義、中華</a:t>
            </a:r>
            <a:r>
              <a:rPr lang="zh-TW" altLang="en-US" sz="1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郵政</a:t>
            </a:r>
            <a:r>
              <a:rPr lang="en-US" altLang="zh-TW" sz="1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800" b="1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組企收已簽約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21,692K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36,500K/59%)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9,907K (36,500K/27%)</a:t>
            </a:r>
            <a:endParaRPr lang="en-US" altLang="zh-TW" sz="18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非業科案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加速簽約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推廣中：家飛綸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、遠景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(BP)1,200K 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，總計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$3,700K</a:t>
            </a: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努力中：愛菲斯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(IP)2,000K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、英華達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(IP)2,800K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6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Sunlite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(BP)2,000K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、美商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(BP)10,000K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、立益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(BP)5,000K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、民揚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(BP)1,800K</a:t>
            </a:r>
          </a:p>
          <a:p>
            <a:pPr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組企收已簽約：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102,253K (112,500K/91%)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63,433K (</a:t>
            </a:r>
            <a:r>
              <a:rPr kumimoji="0"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112,500K</a:t>
            </a:r>
            <a:r>
              <a:rPr lang="en-US" altLang="zh-TW" sz="20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/56%)</a:t>
            </a: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請加速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規劃案簽約及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認列進度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已簽約：米特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(FY112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認列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1,000K-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、植數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(1,000K-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科發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、中基興業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(1,200K-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科專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、漢錸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(2,000K-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科專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、馬克汀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(400K-</a:t>
            </a: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商業司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已規劃：</a:t>
            </a:r>
            <a:endParaRPr lang="en-US" altLang="zh-TW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3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科專：智慧價值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(1,400K)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、旭貿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、車博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(470K)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、捷世林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(500K)</a:t>
            </a: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、展輝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(1,000K)</a:t>
            </a:r>
          </a:p>
          <a:p>
            <a:pPr lvl="3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商業司：峻盟</a:t>
            </a:r>
            <a:r>
              <a:rPr lang="en-US" altLang="zh-TW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(500K)</a:t>
            </a:r>
          </a:p>
          <a:p>
            <a:pPr lvl="2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規劃中：</a:t>
            </a:r>
            <a:r>
              <a:rPr lang="en-US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1,063K</a:t>
            </a:r>
            <a:endParaRPr lang="en-US" altLang="zh-TW" sz="1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  <a:spcAft>
                <a:spcPts val="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加速重大案件簽約以達標：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(10,000K)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、竹科管協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(4,000K)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、捷世林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(3,500K)</a:t>
            </a:r>
          </a:p>
        </p:txBody>
      </p:sp>
    </p:spTree>
    <p:extLst>
      <p:ext uri="{BB962C8B-B14F-4D97-AF65-F5344CB8AC3E}">
        <p14:creationId xmlns:p14="http://schemas.microsoft.com/office/powerpoint/2010/main" val="193458499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964668" y="908720"/>
            <a:ext cx="5976664" cy="5544616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zh-TW" altLang="en-US" dirty="0" smtClean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企業合作簽約進展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zh-TW" altLang="en-US" u="sng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企業收入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總體簽約進度現況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各組企業收入簽約統計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中心企業收入認列統計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各組企業收入認列統計與預估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</a:t>
            </a:r>
            <a:r>
              <a:rPr lang="en-US" altLang="zh-TW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收入認列統計與預估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各組主要案件與待解問題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00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中心各組業科規劃現況</a:t>
            </a: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ClrTx/>
              <a:buNone/>
            </a:pP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endParaRPr lang="en-US" altLang="zh-TW" dirty="0">
              <a:solidFill>
                <a:srgbClr val="0000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39930" y="188640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6576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05484" y="2420888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FY112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中心產業服務簽約統計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各組業科進度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5628"/>
            <a:ext cx="9139162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FY112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附件</a:t>
            </a:r>
            <a:r>
              <a:rPr lang="en-US" altLang="zh-TW" sz="320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3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520457"/>
              </p:ext>
            </p:extLst>
          </p:nvPr>
        </p:nvGraphicFramePr>
        <p:xfrm>
          <a:off x="486085" y="456170"/>
          <a:ext cx="8928992" cy="436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785007" y="4348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千元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620265" y="30509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 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405,507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6562858" y="4163095"/>
            <a:ext cx="3271970" cy="2578273"/>
            <a:chOff x="6511608" y="3654125"/>
            <a:chExt cx="3271970" cy="4454095"/>
          </a:xfrm>
        </p:grpSpPr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9DDF46C-1ABC-41BB-A981-C7E28F34AFB9}"/>
                </a:ext>
              </a:extLst>
            </p:cNvPr>
            <p:cNvSpPr txBox="1"/>
            <p:nvPr/>
          </p:nvSpPr>
          <p:spPr>
            <a:xfrm>
              <a:off x="6511608" y="3654125"/>
              <a:ext cx="3271970" cy="445409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-11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月洽案：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主要案件</a:t>
              </a:r>
              <a:r>
                <a:rPr kumimoji="0" lang="en-US" altLang="zh-TW" sz="1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(35,870K)</a:t>
              </a:r>
            </a:p>
            <a:p>
              <a:pPr marL="0" marR="0" lvl="0" indent="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麗媚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IP(12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 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2,800K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愛菲斯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英華達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2,800K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國北護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C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包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4,500K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智齡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亞灣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6,000K</a:t>
              </a:r>
              <a:endPara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捷世林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3,500K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車博   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3,470K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竹科管協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endPara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U100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全台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1,800K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Sunlite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中華郵政   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3,000K</a:t>
              </a:r>
            </a:p>
          </p:txBody>
        </p:sp>
        <p:sp>
          <p:nvSpPr>
            <p:cNvPr id="16" name="右大括弧 15"/>
            <p:cNvSpPr/>
            <p:nvPr/>
          </p:nvSpPr>
          <p:spPr>
            <a:xfrm flipH="1">
              <a:off x="8854158" y="4422995"/>
              <a:ext cx="191355" cy="2189657"/>
            </a:xfrm>
            <a:prstGeom prst="righ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8320948" y="4867045"/>
              <a:ext cx="630613" cy="111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預計十二月成案</a:t>
              </a:r>
            </a:p>
          </p:txBody>
        </p:sp>
        <p:sp>
          <p:nvSpPr>
            <p:cNvPr id="18" name="右大括弧 17"/>
            <p:cNvSpPr/>
            <p:nvPr/>
          </p:nvSpPr>
          <p:spPr>
            <a:xfrm flipH="1">
              <a:off x="8854158" y="7045037"/>
              <a:ext cx="130803" cy="960379"/>
            </a:xfrm>
            <a:prstGeom prst="rightBrace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Arial"/>
                <a:ea typeface="標楷體"/>
                <a:cs typeface="+mn-cs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8449965" y="7045037"/>
              <a:ext cx="372577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推動中</a:t>
              </a:r>
            </a:p>
          </p:txBody>
        </p:sp>
      </p:grp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EF41A911-442F-4FBA-A49F-D3E2C3E131B5}"/>
              </a:ext>
            </a:extLst>
          </p:cNvPr>
          <p:cNvSpPr txBox="1"/>
          <p:nvPr/>
        </p:nvSpPr>
        <p:spPr>
          <a:xfrm>
            <a:off x="66335" y="4163096"/>
            <a:ext cx="3039826" cy="1349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9,567K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中華展覽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鈕酷樂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1,207K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院運動健促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1,250K</a:t>
            </a:r>
          </a:p>
        </p:txBody>
      </p:sp>
      <p:grpSp>
        <p:nvGrpSpPr>
          <p:cNvPr id="21" name="群組 20"/>
          <p:cNvGrpSpPr/>
          <p:nvPr/>
        </p:nvGrpSpPr>
        <p:grpSpPr>
          <a:xfrm>
            <a:off x="-3716834" y="773057"/>
            <a:ext cx="3363418" cy="3816424"/>
            <a:chOff x="3337406" y="4638870"/>
            <a:chExt cx="3363418" cy="7742094"/>
          </a:xfrm>
        </p:grpSpPr>
        <p:grpSp>
          <p:nvGrpSpPr>
            <p:cNvPr id="22" name="群組 21"/>
            <p:cNvGrpSpPr/>
            <p:nvPr/>
          </p:nvGrpSpPr>
          <p:grpSpPr>
            <a:xfrm>
              <a:off x="3337406" y="4638870"/>
              <a:ext cx="3363418" cy="7742094"/>
              <a:chOff x="3302403" y="4649762"/>
              <a:chExt cx="3363418" cy="12086071"/>
            </a:xfrm>
          </p:grpSpPr>
          <p:sp>
            <p:nvSpPr>
              <p:cNvPr id="24" name="文字方塊 23">
                <a:extLst>
                  <a:ext uri="{FF2B5EF4-FFF2-40B4-BE49-F238E27FC236}">
                    <a16:creationId xmlns:a16="http://schemas.microsoft.com/office/drawing/2014/main" id="{682B9EBD-8D29-421C-AF8A-5CEA42DFAB05}"/>
                  </a:ext>
                </a:extLst>
              </p:cNvPr>
              <p:cNvSpPr txBox="1"/>
              <p:nvPr/>
            </p:nvSpPr>
            <p:spPr>
              <a:xfrm>
                <a:off x="3302403" y="4649762"/>
                <a:ext cx="3363418" cy="1208607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99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-11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月預計簽約：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主要案件</a:t>
                </a:r>
                <a:r>
                  <a:rPr kumimoji="0" lang="en-US" altLang="zh-TW" sz="1400" b="1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(44,714K)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和訊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遠傳   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114K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展輝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H000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和訊   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150K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龍滕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1,350K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H200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光田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參展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家飛綸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(BP)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2,500K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台灣高鐵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2,100K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全聯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10,000K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鴻鼎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U500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智慧價值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(IP)           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1,100K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U300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峻盟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500K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旭貿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遠景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1,200K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群邁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(11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月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2,000K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泰沂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產創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泰陞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疫後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             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4,000K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雲義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                          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H200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中國佈道    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3,800K</a:t>
                </a:r>
              </a:p>
            </p:txBody>
          </p:sp>
          <p:sp>
            <p:nvSpPr>
              <p:cNvPr id="25" name="右大括弧 24"/>
              <p:cNvSpPr/>
              <p:nvPr/>
            </p:nvSpPr>
            <p:spPr>
              <a:xfrm flipH="1">
                <a:off x="5378130" y="5951572"/>
                <a:ext cx="220179" cy="6964461"/>
              </a:xfrm>
              <a:prstGeom prst="rightBrac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標楷體"/>
                  <a:cs typeface="+mn-cs"/>
                </a:endParaRPr>
              </a:p>
            </p:txBody>
          </p:sp>
          <p:sp>
            <p:nvSpPr>
              <p:cNvPr id="26" name="文字方塊 25"/>
              <p:cNvSpPr txBox="1"/>
              <p:nvPr/>
            </p:nvSpPr>
            <p:spPr>
              <a:xfrm>
                <a:off x="4909395" y="9106655"/>
                <a:ext cx="581115" cy="1490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預計十月簽約</a:t>
                </a:r>
              </a:p>
            </p:txBody>
          </p:sp>
          <p:sp>
            <p:nvSpPr>
              <p:cNvPr id="27" name="右大括弧 26"/>
              <p:cNvSpPr/>
              <p:nvPr/>
            </p:nvSpPr>
            <p:spPr>
              <a:xfrm flipH="1">
                <a:off x="5378129" y="13416494"/>
                <a:ext cx="220179" cy="2818877"/>
              </a:xfrm>
              <a:prstGeom prst="righ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標楷體"/>
                  <a:cs typeface="+mn-cs"/>
                </a:endParaRPr>
              </a:p>
            </p:txBody>
          </p:sp>
          <p:sp>
            <p:nvSpPr>
              <p:cNvPr id="28" name="文字方塊 27"/>
              <p:cNvSpPr txBox="1"/>
              <p:nvPr/>
            </p:nvSpPr>
            <p:spPr>
              <a:xfrm>
                <a:off x="4936927" y="13245512"/>
                <a:ext cx="526052" cy="1916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預計十一月簽約</a:t>
                </a:r>
              </a:p>
            </p:txBody>
          </p:sp>
        </p:grpSp>
        <p:cxnSp>
          <p:nvCxnSpPr>
            <p:cNvPr id="23" name="直線接點 22"/>
            <p:cNvCxnSpPr/>
            <p:nvPr/>
          </p:nvCxnSpPr>
          <p:spPr>
            <a:xfrm>
              <a:off x="3413133" y="7557652"/>
              <a:ext cx="288032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626" y="4122703"/>
            <a:ext cx="3395766" cy="273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76223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7833320" y="147990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資料日期：</a:t>
            </a:r>
            <a:r>
              <a:rPr lang="en-US" altLang="zh-TW" dirty="0"/>
              <a:t>9/20</a:t>
            </a:r>
            <a:endParaRPr lang="zh-TW" altLang="en-US" dirty="0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-171400"/>
            <a:ext cx="8915400" cy="1008112"/>
          </a:xfrm>
        </p:spPr>
        <p:txBody>
          <a:bodyPr/>
          <a:lstStyle/>
          <a:p>
            <a:r>
              <a:rPr lang="en-US" altLang="zh-TW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</a:t>
            </a:r>
            <a:r>
              <a:rPr lang="en-US" altLang="zh-TW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加速各組已動支</a:t>
            </a:r>
            <a:r>
              <a:rPr lang="en-US" altLang="zh-TW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未驗收項目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615187"/>
              </p:ext>
            </p:extLst>
          </p:nvPr>
        </p:nvGraphicFramePr>
        <p:xfrm>
          <a:off x="413596" y="540502"/>
          <a:ext cx="9078808" cy="6056850"/>
        </p:xfrm>
        <a:graphic>
          <a:graphicData uri="http://schemas.openxmlformats.org/drawingml/2006/table">
            <a:tbl>
              <a:tblPr/>
              <a:tblGrid>
                <a:gridCol w="372220">
                  <a:extLst>
                    <a:ext uri="{9D8B030D-6E8A-4147-A177-3AD203B41FA5}">
                      <a16:colId xmlns:a16="http://schemas.microsoft.com/office/drawing/2014/main" val="2783008321"/>
                    </a:ext>
                  </a:extLst>
                </a:gridCol>
                <a:gridCol w="1431612">
                  <a:extLst>
                    <a:ext uri="{9D8B030D-6E8A-4147-A177-3AD203B41FA5}">
                      <a16:colId xmlns:a16="http://schemas.microsoft.com/office/drawing/2014/main" val="2676622461"/>
                    </a:ext>
                  </a:extLst>
                </a:gridCol>
                <a:gridCol w="801703">
                  <a:extLst>
                    <a:ext uri="{9D8B030D-6E8A-4147-A177-3AD203B41FA5}">
                      <a16:colId xmlns:a16="http://schemas.microsoft.com/office/drawing/2014/main" val="1592231812"/>
                    </a:ext>
                  </a:extLst>
                </a:gridCol>
                <a:gridCol w="3206812">
                  <a:extLst>
                    <a:ext uri="{9D8B030D-6E8A-4147-A177-3AD203B41FA5}">
                      <a16:colId xmlns:a16="http://schemas.microsoft.com/office/drawing/2014/main" val="3646843471"/>
                    </a:ext>
                  </a:extLst>
                </a:gridCol>
                <a:gridCol w="878056">
                  <a:extLst>
                    <a:ext uri="{9D8B030D-6E8A-4147-A177-3AD203B41FA5}">
                      <a16:colId xmlns:a16="http://schemas.microsoft.com/office/drawing/2014/main" val="2990859789"/>
                    </a:ext>
                  </a:extLst>
                </a:gridCol>
                <a:gridCol w="880441">
                  <a:extLst>
                    <a:ext uri="{9D8B030D-6E8A-4147-A177-3AD203B41FA5}">
                      <a16:colId xmlns:a16="http://schemas.microsoft.com/office/drawing/2014/main" val="1236264640"/>
                    </a:ext>
                  </a:extLst>
                </a:gridCol>
                <a:gridCol w="811246">
                  <a:extLst>
                    <a:ext uri="{9D8B030D-6E8A-4147-A177-3AD203B41FA5}">
                      <a16:colId xmlns:a16="http://schemas.microsoft.com/office/drawing/2014/main" val="757182868"/>
                    </a:ext>
                  </a:extLst>
                </a:gridCol>
                <a:gridCol w="696718">
                  <a:extLst>
                    <a:ext uri="{9D8B030D-6E8A-4147-A177-3AD203B41FA5}">
                      <a16:colId xmlns:a16="http://schemas.microsoft.com/office/drawing/2014/main" val="3467153268"/>
                    </a:ext>
                  </a:extLst>
                </a:gridCol>
              </a:tblGrid>
              <a:tr h="34114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 dirty="0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委託廠商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計畫結案日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請購日期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已動支</a:t>
                      </a:r>
                      <a:r>
                        <a:rPr lang="en-US" altLang="zh-TW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預計驗收日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r>
                        <a:rPr lang="en-US" altLang="zh-TW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小計</a:t>
                      </a:r>
                      <a:r>
                        <a:rPr lang="en-US" altLang="zh-TW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200" b="0" i="0" u="none" strike="noStrike">
                          <a:solidFill>
                            <a:srgbClr val="0061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367148"/>
                  </a:ext>
                </a:extLst>
              </a:tr>
              <a:tr h="17057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勤業眾信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青鳥旅行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中秋限定漫步星瀚綜合經典禮盒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入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2,040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2,040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31757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麗媚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舒曼控制模組委外製作料號一批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2023/10/20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321,981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781644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麗媚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舒曼控制模組委外製作料號一批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2023/12/20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201,829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561606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振業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20240331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場域展示系統租賃與活動人力支援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2023/9/6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2023/12/22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66,500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590,310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909958"/>
                  </a:ext>
                </a:extLst>
              </a:tr>
              <a:tr h="17057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宏樹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20240501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動物生理感測穿戴產品場域之消防改善工程委託服務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2023/5/22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2023/6/12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019477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光陣三維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20240530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棒球訓練系統記錄分析模組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2023/7/11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2023/8/16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165644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光陣三維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20240530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立體好球帶控制模組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2023/7/10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2023/9/15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442,857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685822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業者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寫實角色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模型建置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2023/8/14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2023/9/15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5,035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917,892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4033579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業者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寫實角色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3D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模型服裝與表情建置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2023/10/9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5,890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548696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堤麥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20241031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睡眠墊片所需之生理感測模組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2023/9/13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2023/10/12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154636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鈕酷樂股份有限公司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文化治理與決策輔助數據報告顧問諮詢服務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2023/3/7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2023/11/30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125,890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47796"/>
                  </a:ext>
                </a:extLst>
              </a:tr>
              <a:tr h="170574">
                <a:tc rowSpan="1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線掃描式智慧動態才積辨識系統零組件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2022/11/9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2023/2/28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1,380,953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019510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業者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青鳥旅行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中秋限定漫步星瀚綜合經典禮盒</a:t>
                      </a:r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入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1,020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772871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竣業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20250331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鋁材半導體製程光罩盒委託設計製作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2023/8/28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2023/9/14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904,762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5738145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中華郵政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顧客旅程分析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2023/8/28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2023/9/22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0567642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音速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20231031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才積辨識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GCP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雲端服務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2023/9/13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2,536,735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811698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中華機械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硬體檢修與零件更換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2023/10/20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22,857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302938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合通倉運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20240214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Flutter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駕駛操作介面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2023/7/7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606,019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491319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業者 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委託構想提案解題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2023/8/2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85458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單點紅外線中距離材積量測模組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2023/9/15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2023/11/30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8759313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新竹物流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箱子量測使用之紅外線掃描模組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2023/9/11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2023/12/6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428885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冷庫設備工程建置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2022/11/28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10,935,676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2522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電子輔助揀貨系統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3,948,000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68826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料架儲存機構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4,989,600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571083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自動化分揀系統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2023/10/31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5,418,000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362150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電子輔助揀貨系統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3,948,000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159905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料架儲存機構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4,989,600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801263"/>
                  </a:ext>
                </a:extLst>
              </a:tr>
              <a:tr h="1705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                 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20241231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自動化分揀系統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第二期</a:t>
                      </a:r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2023/7/30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2023/12/31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2,709,000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37,737,752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93010"/>
                  </a:ext>
                </a:extLst>
              </a:tr>
              <a:tr h="1501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總計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41,910,619</a:t>
                      </a:r>
                    </a:p>
                  </a:txBody>
                  <a:tcPr marL="6823" marR="6823" marT="68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61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8811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業科進度</a:t>
            </a: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84784"/>
            <a:ext cx="9669524" cy="403244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22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7543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3545"/>
            <a:ext cx="8915400" cy="765175"/>
          </a:xfrm>
        </p:spPr>
        <p:txBody>
          <a:bodyPr/>
          <a:lstStyle/>
          <a:p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組企業收入案件進度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2D6F96C-9200-4F53-ADB2-B7D2B3DC0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F7E655-DAE8-4669-B92D-FD48184271D6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標楷體" pitchFamily="65" charset="-120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TW" alt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標楷體" pitchFamily="65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EBBD63-5071-4E3D-96AC-BFD61FF5AD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3826" y="1529528"/>
          <a:ext cx="9678347" cy="4946618"/>
        </p:xfrm>
        <a:graphic>
          <a:graphicData uri="http://schemas.openxmlformats.org/drawingml/2006/table">
            <a:tbl>
              <a:tblPr/>
              <a:tblGrid>
                <a:gridCol w="662710">
                  <a:extLst>
                    <a:ext uri="{9D8B030D-6E8A-4147-A177-3AD203B41FA5}">
                      <a16:colId xmlns:a16="http://schemas.microsoft.com/office/drawing/2014/main" val="2272696888"/>
                    </a:ext>
                  </a:extLst>
                </a:gridCol>
                <a:gridCol w="773208">
                  <a:extLst>
                    <a:ext uri="{9D8B030D-6E8A-4147-A177-3AD203B41FA5}">
                      <a16:colId xmlns:a16="http://schemas.microsoft.com/office/drawing/2014/main" val="1965675081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17512408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797533531"/>
                    </a:ext>
                  </a:extLst>
                </a:gridCol>
                <a:gridCol w="572673">
                  <a:extLst>
                    <a:ext uri="{9D8B030D-6E8A-4147-A177-3AD203B41FA5}">
                      <a16:colId xmlns:a16="http://schemas.microsoft.com/office/drawing/2014/main" val="1492350248"/>
                    </a:ext>
                  </a:extLst>
                </a:gridCol>
                <a:gridCol w="723472">
                  <a:extLst>
                    <a:ext uri="{9D8B030D-6E8A-4147-A177-3AD203B41FA5}">
                      <a16:colId xmlns:a16="http://schemas.microsoft.com/office/drawing/2014/main" val="384828696"/>
                    </a:ext>
                  </a:extLst>
                </a:gridCol>
                <a:gridCol w="421874">
                  <a:extLst>
                    <a:ext uri="{9D8B030D-6E8A-4147-A177-3AD203B41FA5}">
                      <a16:colId xmlns:a16="http://schemas.microsoft.com/office/drawing/2014/main" val="338819661"/>
                    </a:ext>
                  </a:extLst>
                </a:gridCol>
                <a:gridCol w="874270">
                  <a:extLst>
                    <a:ext uri="{9D8B030D-6E8A-4147-A177-3AD203B41FA5}">
                      <a16:colId xmlns:a16="http://schemas.microsoft.com/office/drawing/2014/main" val="757648430"/>
                    </a:ext>
                  </a:extLst>
                </a:gridCol>
                <a:gridCol w="2102869">
                  <a:extLst>
                    <a:ext uri="{9D8B030D-6E8A-4147-A177-3AD203B41FA5}">
                      <a16:colId xmlns:a16="http://schemas.microsoft.com/office/drawing/2014/main" val="166095705"/>
                    </a:ext>
                  </a:extLst>
                </a:gridCol>
              </a:tblGrid>
              <a:tr h="43450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團隊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案件進度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主導廠商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本案進度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39267"/>
                  </a:ext>
                </a:extLst>
              </a:tr>
              <a:tr h="883739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承益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台灣醫療產業管理發展學會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執行長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拜訪學會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Demo</a:t>
                      </a:r>
                      <a:r>
                        <a:rPr kumimoji="0" lang="zh-TW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醫起付，因大老闆出國，將安排六月底拜訪，若系統符合學會發展方向，將協助推廣全台醫院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43059"/>
                  </a:ext>
                </a:extLst>
              </a:tr>
              <a:tr h="4507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高禾醫院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執行長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拜訪後，董事會特助表示會往上呈給董事會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219348"/>
                  </a:ext>
                </a:extLst>
              </a:tr>
              <a:tr h="4507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國泰金控</a:t>
                      </a:r>
                      <a:endParaRPr kumimoji="0" 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執行長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合作金額洽談中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10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馬偕醫院</a:t>
                      </a:r>
                      <a:endParaRPr kumimoji="0" 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執行長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合作金額洽談中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2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可簽約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暫無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66766"/>
                  </a:ext>
                </a:extLst>
              </a:tr>
              <a:tr h="4507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已簽約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屏東基督教醫院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簽約金額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900K</a:t>
                      </a:r>
                      <a:endParaRPr kumimoji="0" lang="zh-TW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946695"/>
                  </a:ext>
                </a:extLst>
              </a:tr>
              <a:tr h="39509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醫起付術前理賠金試算服務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浥丰管理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承益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簽約金額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1,428K</a:t>
                      </a:r>
                      <a:endParaRPr kumimoji="0" lang="zh-TW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92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29438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3545"/>
            <a:ext cx="8915400" cy="765175"/>
          </a:xfrm>
        </p:spPr>
        <p:txBody>
          <a:bodyPr/>
          <a:lstStyle/>
          <a:p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組企業收入案件進度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2D6F96C-9200-4F53-ADB2-B7D2B3DC0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F7E655-DAE8-4669-B92D-FD48184271D6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標楷體" pitchFamily="65" charset="-120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TW" alt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標楷體" pitchFamily="65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EBBD63-5071-4E3D-96AC-BFD61FF5AD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3826" y="980728"/>
          <a:ext cx="9678347" cy="5313660"/>
        </p:xfrm>
        <a:graphic>
          <a:graphicData uri="http://schemas.openxmlformats.org/drawingml/2006/table">
            <a:tbl>
              <a:tblPr/>
              <a:tblGrid>
                <a:gridCol w="662710">
                  <a:extLst>
                    <a:ext uri="{9D8B030D-6E8A-4147-A177-3AD203B41FA5}">
                      <a16:colId xmlns:a16="http://schemas.microsoft.com/office/drawing/2014/main" val="2272696888"/>
                    </a:ext>
                  </a:extLst>
                </a:gridCol>
                <a:gridCol w="773208">
                  <a:extLst>
                    <a:ext uri="{9D8B030D-6E8A-4147-A177-3AD203B41FA5}">
                      <a16:colId xmlns:a16="http://schemas.microsoft.com/office/drawing/2014/main" val="1965675081"/>
                    </a:ext>
                  </a:extLst>
                </a:gridCol>
                <a:gridCol w="2323136">
                  <a:extLst>
                    <a:ext uri="{9D8B030D-6E8A-4147-A177-3AD203B41FA5}">
                      <a16:colId xmlns:a16="http://schemas.microsoft.com/office/drawing/2014/main" val="175124080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797533531"/>
                    </a:ext>
                  </a:extLst>
                </a:gridCol>
                <a:gridCol w="572673">
                  <a:extLst>
                    <a:ext uri="{9D8B030D-6E8A-4147-A177-3AD203B41FA5}">
                      <a16:colId xmlns:a16="http://schemas.microsoft.com/office/drawing/2014/main" val="1492350248"/>
                    </a:ext>
                  </a:extLst>
                </a:gridCol>
                <a:gridCol w="723472">
                  <a:extLst>
                    <a:ext uri="{9D8B030D-6E8A-4147-A177-3AD203B41FA5}">
                      <a16:colId xmlns:a16="http://schemas.microsoft.com/office/drawing/2014/main" val="384828696"/>
                    </a:ext>
                  </a:extLst>
                </a:gridCol>
                <a:gridCol w="421874">
                  <a:extLst>
                    <a:ext uri="{9D8B030D-6E8A-4147-A177-3AD203B41FA5}">
                      <a16:colId xmlns:a16="http://schemas.microsoft.com/office/drawing/2014/main" val="338819661"/>
                    </a:ext>
                  </a:extLst>
                </a:gridCol>
                <a:gridCol w="874270">
                  <a:extLst>
                    <a:ext uri="{9D8B030D-6E8A-4147-A177-3AD203B41FA5}">
                      <a16:colId xmlns:a16="http://schemas.microsoft.com/office/drawing/2014/main" val="757648430"/>
                    </a:ext>
                  </a:extLst>
                </a:gridCol>
                <a:gridCol w="2102869">
                  <a:extLst>
                    <a:ext uri="{9D8B030D-6E8A-4147-A177-3AD203B41FA5}">
                      <a16:colId xmlns:a16="http://schemas.microsoft.com/office/drawing/2014/main" val="166095705"/>
                    </a:ext>
                  </a:extLst>
                </a:gridCol>
              </a:tblGrid>
              <a:tr h="43450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團隊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案件進度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計畫名稱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主導廠商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本案進度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39267"/>
                  </a:ext>
                </a:extLst>
              </a:tr>
              <a:tr h="466841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Jolene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健康管理系統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水舞會館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文新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Jolene</a:t>
                      </a:r>
                      <a:endParaRPr 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  <a:endParaRPr 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歲以上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TA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一部分對穿戴意願不佳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一部分已有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IPHONE(SSTC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系統尚無整合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), 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水舞內部重新研擬推動方案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再提供明確系統需求 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270507"/>
                  </a:ext>
                </a:extLst>
              </a:tr>
              <a:tr h="4286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區域中心慢病管理試行計畫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數位部智慧城鄉提案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sz="11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虹映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暫定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)+</a:t>
                      </a: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光田醫院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文新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Jolene</a:t>
                      </a:r>
                      <a:endParaRPr 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  <a:endParaRPr lang="zh-TW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放棄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6/30</a:t>
                      </a: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智慧城鄉提案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改提產創</a:t>
                      </a:r>
                      <a:r>
                        <a:rPr lang="zh-TW" altLang="en-US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SBIR</a:t>
                      </a:r>
                      <a:r>
                        <a:rPr lang="zh-TW" altLang="en-US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en-US" altLang="zh-TW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H200</a:t>
                      </a:r>
                      <a:r>
                        <a:rPr lang="zh-TW" altLang="zh-TW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資料彙整中</a:t>
                      </a:r>
                      <a:r>
                        <a:rPr lang="zh-TW" altLang="en-US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，努力找潛在目標。</a:t>
                      </a:r>
                      <a:endParaRPr lang="zh-TW" altLang="zh-TW" sz="1400" b="1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840031"/>
                  </a:ext>
                </a:extLst>
              </a:tr>
              <a:tr h="4668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健身設備整合復健運動處方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明曜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暫定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)+</a:t>
                      </a: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水舞會館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文新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Jolene</a:t>
                      </a:r>
                      <a:endParaRPr 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  <a:endParaRPr lang="zh-TW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水舞同意提供運動方案設計及場域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, </a:t>
                      </a:r>
                      <a:r>
                        <a:rPr lang="zh-TW" sz="14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明曜高層拜會由福委公司安排中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37067"/>
                  </a:ext>
                </a:extLst>
              </a:tr>
              <a:tr h="46684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醫起付術前試算理賠服務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光田醫院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承益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Jolene</a:t>
                      </a:r>
                      <a:endParaRPr lang="zh-TW" sz="1600" b="1" kern="120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b="1" kern="12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　</a:t>
                      </a: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  <a:endParaRPr lang="zh-TW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目標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月中前確認雙方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API</a:t>
                      </a: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介接方式後</a:t>
                      </a:r>
                      <a:r>
                        <a:rPr lang="en-US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, </a:t>
                      </a:r>
                      <a:r>
                        <a:rPr lang="zh-TW" altLang="zh-TW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討論採購合作模式</a:t>
                      </a:r>
                      <a:r>
                        <a:rPr lang="zh-TW" altLang="en-US" sz="14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</a:t>
                      </a:r>
                      <a:r>
                        <a:rPr lang="zh-TW" altLang="en-US" sz="1400" b="1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洽談可承接營運業者，</a:t>
                      </a:r>
                      <a:endParaRPr lang="en-US" altLang="zh-TW" sz="1400" b="1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1400" b="1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318835"/>
                  </a:ext>
                </a:extLst>
              </a:tr>
              <a:tr h="5290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可簽約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暫無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05858"/>
                  </a:ext>
                </a:extLst>
              </a:tr>
              <a:tr h="4547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已簽約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暫無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86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51000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65175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疫後大帶小業科規劃進度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2D6F96C-9200-4F53-ADB2-B7D2B3DC0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25</a:t>
            </a:fld>
            <a:endParaRPr lang="zh-TW" altLang="en-US">
              <a:solidFill>
                <a:prstClr val="white"/>
              </a:solidFill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5EBBD63-5071-4E3D-96AC-BFD61FF5AD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94750"/>
              </p:ext>
            </p:extLst>
          </p:nvPr>
        </p:nvGraphicFramePr>
        <p:xfrm>
          <a:off x="113827" y="1268760"/>
          <a:ext cx="9678346" cy="3260652"/>
        </p:xfrm>
        <a:graphic>
          <a:graphicData uri="http://schemas.openxmlformats.org/drawingml/2006/table">
            <a:tbl>
              <a:tblPr/>
              <a:tblGrid>
                <a:gridCol w="738055">
                  <a:extLst>
                    <a:ext uri="{9D8B030D-6E8A-4147-A177-3AD203B41FA5}">
                      <a16:colId xmlns:a16="http://schemas.microsoft.com/office/drawing/2014/main" val="2272696888"/>
                    </a:ext>
                  </a:extLst>
                </a:gridCol>
                <a:gridCol w="2732966">
                  <a:extLst>
                    <a:ext uri="{9D8B030D-6E8A-4147-A177-3AD203B41FA5}">
                      <a16:colId xmlns:a16="http://schemas.microsoft.com/office/drawing/2014/main" val="1965675081"/>
                    </a:ext>
                  </a:extLst>
                </a:gridCol>
                <a:gridCol w="897805">
                  <a:extLst>
                    <a:ext uri="{9D8B030D-6E8A-4147-A177-3AD203B41FA5}">
                      <a16:colId xmlns:a16="http://schemas.microsoft.com/office/drawing/2014/main" val="797533531"/>
                    </a:ext>
                  </a:extLst>
                </a:gridCol>
                <a:gridCol w="539503">
                  <a:extLst>
                    <a:ext uri="{9D8B030D-6E8A-4147-A177-3AD203B41FA5}">
                      <a16:colId xmlns:a16="http://schemas.microsoft.com/office/drawing/2014/main" val="149235024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84828696"/>
                    </a:ext>
                  </a:extLst>
                </a:gridCol>
                <a:gridCol w="584695">
                  <a:extLst>
                    <a:ext uri="{9D8B030D-6E8A-4147-A177-3AD203B41FA5}">
                      <a16:colId xmlns:a16="http://schemas.microsoft.com/office/drawing/2014/main" val="338819661"/>
                    </a:ext>
                  </a:extLst>
                </a:gridCol>
                <a:gridCol w="574849">
                  <a:extLst>
                    <a:ext uri="{9D8B030D-6E8A-4147-A177-3AD203B41FA5}">
                      <a16:colId xmlns:a16="http://schemas.microsoft.com/office/drawing/2014/main" val="757648430"/>
                    </a:ext>
                  </a:extLst>
                </a:gridCol>
                <a:gridCol w="3038973">
                  <a:extLst>
                    <a:ext uri="{9D8B030D-6E8A-4147-A177-3AD203B41FA5}">
                      <a16:colId xmlns:a16="http://schemas.microsoft.com/office/drawing/2014/main" val="166095705"/>
                    </a:ext>
                  </a:extLst>
                </a:gridCol>
              </a:tblGrid>
              <a:tr h="43694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分類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主導廠商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本案進度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39267"/>
                  </a:ext>
                </a:extLst>
              </a:tr>
              <a:tr h="6262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疫後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業科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食品製造業供應鏈管理升級計畫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/U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宏亞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瑞婷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奇達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聯輔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PO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慧娟副座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計畫總規模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4,100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</a:t>
                      </a:r>
                      <a:endParaRPr kumimoji="0" lang="en-US" altLang="zh-TW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3683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本案已過案，簽約中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043059"/>
                  </a:ext>
                </a:extLst>
              </a:tr>
              <a:tr h="6763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疫後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業科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智慧高球物聯網系統建置計畫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/S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山衛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治綱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聯輔</a:t>
                      </a: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PO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葉技術長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廠商仍有提案意願，但資料提供緩慢，擬延至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月提案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66766"/>
                  </a:ext>
                </a:extLst>
              </a:tr>
              <a:tr h="7531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疫後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業科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烘焙製程智慧化。淬鍊健康樂活價值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/H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22860" marR="22860" marT="15240" marB="15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鴻鼎</a:t>
                      </a:r>
                    </a:p>
                  </a:txBody>
                  <a:tcPr marL="22860" marR="22860" marT="15240" marB="1524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建任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蓉蓉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家宏技術長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蓉蓉預計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6/10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於雲端產出疫後大帶小業科計畫書</a:t>
                      </a:r>
                    </a:p>
                  </a:txBody>
                  <a:tcPr marL="28575" marR="28575" marT="19050" marB="1905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270507"/>
                  </a:ext>
                </a:extLst>
              </a:tr>
              <a:tr h="71292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疫後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業科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敷料製造智慧化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/H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泰陞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建任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君彥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家宏技術長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張副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0" marR="0" lvl="0" indent="-2857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6/9_H100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於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52/218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討論疫後大帶小計畫書</a:t>
                      </a:r>
                    </a:p>
                  </a:txBody>
                  <a:tcPr marL="14964" marR="14964" marT="9976" marB="997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632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48261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188640"/>
            <a:ext cx="6858000" cy="57388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業科規劃案進度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(H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144942"/>
              </p:ext>
            </p:extLst>
          </p:nvPr>
        </p:nvGraphicFramePr>
        <p:xfrm>
          <a:off x="148422" y="1268760"/>
          <a:ext cx="9609156" cy="2736304"/>
        </p:xfrm>
        <a:graphic>
          <a:graphicData uri="http://schemas.openxmlformats.org/drawingml/2006/table">
            <a:tbl>
              <a:tblPr/>
              <a:tblGrid>
                <a:gridCol w="777236">
                  <a:extLst>
                    <a:ext uri="{9D8B030D-6E8A-4147-A177-3AD203B41FA5}">
                      <a16:colId xmlns:a16="http://schemas.microsoft.com/office/drawing/2014/main" val="227269688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965675081"/>
                    </a:ext>
                  </a:extLst>
                </a:gridCol>
                <a:gridCol w="974922">
                  <a:extLst>
                    <a:ext uri="{9D8B030D-6E8A-4147-A177-3AD203B41FA5}">
                      <a16:colId xmlns:a16="http://schemas.microsoft.com/office/drawing/2014/main" val="797533531"/>
                    </a:ext>
                  </a:extLst>
                </a:gridCol>
                <a:gridCol w="461801">
                  <a:extLst>
                    <a:ext uri="{9D8B030D-6E8A-4147-A177-3AD203B41FA5}">
                      <a16:colId xmlns:a16="http://schemas.microsoft.com/office/drawing/2014/main" val="1492350248"/>
                    </a:ext>
                  </a:extLst>
                </a:gridCol>
                <a:gridCol w="597527">
                  <a:extLst>
                    <a:ext uri="{9D8B030D-6E8A-4147-A177-3AD203B41FA5}">
                      <a16:colId xmlns:a16="http://schemas.microsoft.com/office/drawing/2014/main" val="384828696"/>
                    </a:ext>
                  </a:extLst>
                </a:gridCol>
                <a:gridCol w="615735">
                  <a:extLst>
                    <a:ext uri="{9D8B030D-6E8A-4147-A177-3AD203B41FA5}">
                      <a16:colId xmlns:a16="http://schemas.microsoft.com/office/drawing/2014/main" val="338819661"/>
                    </a:ext>
                  </a:extLst>
                </a:gridCol>
                <a:gridCol w="538768">
                  <a:extLst>
                    <a:ext uri="{9D8B030D-6E8A-4147-A177-3AD203B41FA5}">
                      <a16:colId xmlns:a16="http://schemas.microsoft.com/office/drawing/2014/main" val="757648430"/>
                    </a:ext>
                  </a:extLst>
                </a:gridCol>
                <a:gridCol w="3050879">
                  <a:extLst>
                    <a:ext uri="{9D8B030D-6E8A-4147-A177-3AD203B41FA5}">
                      <a16:colId xmlns:a16="http://schemas.microsoft.com/office/drawing/2014/main" val="166095705"/>
                    </a:ext>
                  </a:extLst>
                </a:gridCol>
              </a:tblGrid>
              <a:tr h="36744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分類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主導廠商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本案進度</a:t>
                      </a:r>
                      <a:r>
                        <a:rPr lang="en-US" altLang="zh-TW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內容說明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039267"/>
                  </a:ext>
                </a:extLst>
              </a:tr>
              <a:tr h="1360746">
                <a:tc>
                  <a:txBody>
                    <a:bodyPr/>
                    <a:lstStyle/>
                    <a:p>
                      <a:pPr marL="0" marR="0" lvl="0" indent="0" algn="ctr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</a:t>
                      </a:r>
                      <a:endParaRPr lang="en-US" altLang="zh-TW" sz="16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844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城鄉</a:t>
                      </a:r>
                      <a:endParaRPr lang="zh-TW" altLang="en-US" sz="1600" b="0" i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(H200)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區域慢病管理與健康</a:t>
                      </a:r>
                      <a:r>
                        <a:rPr lang="zh-TW" altLang="en-US" sz="1600" b="0" i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​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促進解決方案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光田</a:t>
                      </a:r>
                      <a:r>
                        <a:rPr lang="zh-TW" altLang="en-US" sz="1600" b="0" i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​</a:t>
                      </a:r>
                      <a:endParaRPr lang="zh-TW" altLang="en-US" sz="1800" b="0" i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 rtl="0" fontAlgn="base"/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需確定配合廠商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b="0" i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​</a:t>
                      </a:r>
                      <a:endParaRPr lang="zh-TW" altLang="en-US" sz="1800" b="0" i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文新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文新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TCA</a:t>
                      </a:r>
                      <a:endParaRPr lang="zh-TW" alt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傳育副座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結合光田中部海線照護服務、光田高階健檢業務、社區藥局，進行全人健康之區域中心慢病管理與健康促進規劃及進行提案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數位部智慧城鄉</a:t>
                      </a: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774438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亞灣</a:t>
                      </a:r>
                      <a:r>
                        <a:rPr lang="en-US" altLang="zh-TW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5G_AIoT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(H100)5G AIoT</a:t>
                      </a: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異質巨量資料暨個人化照顧高齡科技研發計畫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智齡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建任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耀泰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嘉宏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傳育副座</a:t>
                      </a: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準備送件溝想簡報</a:t>
                      </a:r>
                      <a:endParaRPr kumimoji="0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86" marR="1686" marT="1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270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92723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134084"/>
            <a:ext cx="8915400" cy="765175"/>
          </a:xfrm>
        </p:spPr>
        <p:txBody>
          <a:bodyPr/>
          <a:lstStyle/>
          <a:p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業科規劃進度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(S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effectLst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34876"/>
              </p:ext>
            </p:extLst>
          </p:nvPr>
        </p:nvGraphicFramePr>
        <p:xfrm>
          <a:off x="262766" y="1340768"/>
          <a:ext cx="9380467" cy="2590540"/>
        </p:xfrm>
        <a:graphic>
          <a:graphicData uri="http://schemas.openxmlformats.org/drawingml/2006/table">
            <a:tbl>
              <a:tblPr/>
              <a:tblGrid>
                <a:gridCol w="9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3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7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4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30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4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分類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名稱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主導廠商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R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I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本案進度</a:t>
                      </a:r>
                      <a:r>
                        <a:rPr lang="en-US" altLang="zh-TW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內容說明</a:t>
                      </a:r>
                    </a:p>
                  </a:txBody>
                  <a:tcPr marL="1686" marR="1686" marT="1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1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05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智慧城鄉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智慧遠距心理諮商與音樂舒壓服務平台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真茂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b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TCA</a:t>
                      </a:r>
                      <a:endParaRPr lang="en-US" altLang="zh-TW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葉技術長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葉技術長業界資源尋找替代廠商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真茂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已進行感測技術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雷達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/AI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影像分析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授權洽談並後續規劃計畫合作，已提供授權草約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(450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萬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，確認計畫審查結果中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058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產創平台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智慧感測光能量高齡健康照護平台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泰沂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產創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葉技術長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9/5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已完成提案計畫書及簡報供廠商拜訪立委</a:t>
                      </a:r>
                      <a:endParaRPr kumimoji="0" lang="en-US" altLang="zh-TW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285750" marR="0" lvl="0" indent="-2032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廠商回覆於</a:t>
                      </a:r>
                      <a:r>
                        <a:rPr kumimoji="0" lang="en-US" altLang="zh-TW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9/25</a:t>
                      </a:r>
                      <a:r>
                        <a:rPr kumimoji="0" lang="zh-TW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送件</a:t>
                      </a:r>
                    </a:p>
                  </a:txBody>
                  <a:tcPr marL="14964" marR="14964" marT="9976" marB="99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264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28195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"/>
            <a:ext cx="9906000" cy="6591300"/>
          </a:xfrm>
          <a:prstGeom prst="rect">
            <a:avLst/>
          </a:prstGeom>
        </p:spPr>
      </p:pic>
      <p:sp>
        <p:nvSpPr>
          <p:cNvPr id="4" name="橢圓 3"/>
          <p:cNvSpPr/>
          <p:nvPr/>
        </p:nvSpPr>
        <p:spPr bwMode="gray">
          <a:xfrm>
            <a:off x="7257256" y="1772816"/>
            <a:ext cx="432048" cy="648072"/>
          </a:xfrm>
          <a:prstGeom prst="ellipse">
            <a:avLst/>
          </a:prstGeom>
          <a:noFill/>
          <a:ln>
            <a:solidFill>
              <a:srgbClr val="C0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52402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1275" cy="65722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736976" y="332656"/>
            <a:ext cx="2066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全院統計</a:t>
            </a:r>
            <a:r>
              <a:rPr lang="en-US" altLang="zh-TW" b="1" dirty="0" smtClean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 smtClean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九月</a:t>
            </a:r>
            <a:r>
              <a:rPr lang="zh-TW" altLang="en-US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底</a:t>
            </a:r>
            <a:r>
              <a:rPr lang="en-US" altLang="zh-TW" b="1" dirty="0">
                <a:solidFill>
                  <a:schemeClr val="accent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chemeClr val="accent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 4"/>
          <p:cNvSpPr/>
          <p:nvPr/>
        </p:nvSpPr>
        <p:spPr bwMode="gray">
          <a:xfrm>
            <a:off x="6969224" y="1556792"/>
            <a:ext cx="553368" cy="2088232"/>
          </a:xfrm>
          <a:prstGeom prst="ellipse">
            <a:avLst/>
          </a:prstGeom>
          <a:noFill/>
          <a:ln>
            <a:solidFill>
              <a:srgbClr val="C0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889104" y="932488"/>
            <a:ext cx="3829895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目前</a:t>
            </a:r>
            <a:r>
              <a:rPr lang="en-US" altLang="zh-TW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10/17</a:t>
            </a:r>
            <a:r>
              <a:rPr lang="zh-TW" altLang="en-US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簽約達成</a:t>
            </a:r>
            <a:r>
              <a:rPr lang="en-US" altLang="zh-TW" sz="1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89.4%(1.52</a:t>
            </a:r>
            <a:r>
              <a:rPr lang="zh-TW" altLang="en-US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億元</a:t>
            </a:r>
            <a:r>
              <a:rPr lang="en-US" altLang="zh-TW" sz="16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96352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44625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FY112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7357847"/>
              </p:ext>
            </p:extLst>
          </p:nvPr>
        </p:nvGraphicFramePr>
        <p:xfrm>
          <a:off x="339210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714403" y="103667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: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7507762" y="447605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205,300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382987" y="1288510"/>
            <a:ext cx="2186096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10/18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實際簽約達成：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151,620K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 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(74%)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/>
          <p:nvPr/>
        </p:nvCxnSpPr>
        <p:spPr>
          <a:xfrm flipH="1" flipV="1">
            <a:off x="6569083" y="1959775"/>
            <a:ext cx="760181" cy="3170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 bwMode="gray">
          <a:xfrm>
            <a:off x="7424638" y="1607103"/>
            <a:ext cx="762388" cy="273548"/>
          </a:xfrm>
          <a:prstGeom prst="ellipse">
            <a:avLst/>
          </a:prstGeom>
          <a:noFill/>
          <a:ln>
            <a:solidFill>
              <a:srgbClr val="0000FF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/>
              <a:ea typeface="宋体" pitchFamily="2" charset="-122"/>
              <a:cs typeface="+mn-cs"/>
            </a:endParaRPr>
          </a:p>
        </p:txBody>
      </p:sp>
      <p:grpSp>
        <p:nvGrpSpPr>
          <p:cNvPr id="34" name="群組 33"/>
          <p:cNvGrpSpPr/>
          <p:nvPr/>
        </p:nvGrpSpPr>
        <p:grpSpPr>
          <a:xfrm>
            <a:off x="-3517899" y="4113745"/>
            <a:ext cx="3271970" cy="2578273"/>
            <a:chOff x="6511608" y="3654125"/>
            <a:chExt cx="3271970" cy="4454095"/>
          </a:xfrm>
        </p:grpSpPr>
        <p:sp>
          <p:nvSpPr>
            <p:cNvPr id="35" name="文字方塊 34">
              <a:extLst>
                <a:ext uri="{FF2B5EF4-FFF2-40B4-BE49-F238E27FC236}">
                  <a16:creationId xmlns:a16="http://schemas.microsoft.com/office/drawing/2014/main" id="{B9DDF46C-1ABC-41BB-A981-C7E28F34AFB9}"/>
                </a:ext>
              </a:extLst>
            </p:cNvPr>
            <p:cNvSpPr txBox="1"/>
            <p:nvPr/>
          </p:nvSpPr>
          <p:spPr>
            <a:xfrm>
              <a:off x="6511608" y="3654125"/>
              <a:ext cx="3271970" cy="445409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5">
                  <a:lumMod val="50000"/>
                </a:schemeClr>
              </a:solidFill>
            </a:ln>
          </p:spPr>
          <p:txBody>
            <a:bodyPr wrap="square" rtlCol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10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-11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月洽案：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主要案件</a:t>
              </a:r>
              <a:r>
                <a:rPr kumimoji="0" lang="en-US" altLang="zh-TW" sz="1400" b="1" dirty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(35,870K)</a:t>
              </a:r>
            </a:p>
            <a:p>
              <a:pPr marL="0" marR="0" lvl="0" indent="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麗媚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IP(12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月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 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2,800K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愛菲斯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英華達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IP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2,800K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國北護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C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包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4,500K</a:t>
              </a:r>
            </a:p>
            <a:p>
              <a:pPr marL="17145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H100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智齡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亞灣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</a:t>
              </a:r>
              <a:r>
                <a:rPr kumimoji="0" lang="en-US" altLang="zh-TW" sz="1400" b="1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6,000K</a:t>
              </a:r>
              <a:endParaRPr kumimoji="0" lang="en-US" altLang="zh-TW" sz="1400" b="1" i="0" u="non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捷世林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3,500K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車博        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3,470K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U500</a:t>
              </a:r>
              <a:r>
                <a:rPr kumimoji="0" lang="zh-TW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竹科管協                         </a:t>
              </a: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4,000K</a:t>
              </a:r>
            </a:p>
            <a:p>
              <a:pPr marL="171450" marR="0" lvl="0" indent="-171450" algn="l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l"/>
                <a:tabLst/>
                <a:defRPr/>
              </a:pPr>
              <a:endPara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U100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全台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開發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1,800K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S000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Sunlite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    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2,000K</a:t>
              </a:r>
            </a:p>
            <a:p>
              <a:pPr marL="171450" lvl="0" indent="-171450" eaLnBrk="1" fontAlgn="auto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l"/>
                <a:defRPr/>
              </a:pP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H000</a:t>
              </a:r>
              <a:r>
                <a:rPr kumimoji="0" lang="zh-TW" altLang="en-US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中華郵政                        </a:t>
              </a:r>
              <a:r>
                <a:rPr kumimoji="0" lang="en-US" altLang="zh-TW" sz="1400" b="1" dirty="0">
                  <a:solidFill>
                    <a:srgbClr val="00B05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3,000K</a:t>
              </a:r>
            </a:p>
          </p:txBody>
        </p:sp>
        <p:sp>
          <p:nvSpPr>
            <p:cNvPr id="36" name="右大括弧 35"/>
            <p:cNvSpPr/>
            <p:nvPr/>
          </p:nvSpPr>
          <p:spPr>
            <a:xfrm flipH="1">
              <a:off x="8854158" y="4422995"/>
              <a:ext cx="191355" cy="2189657"/>
            </a:xfrm>
            <a:prstGeom prst="rightBrac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8320948" y="4867045"/>
              <a:ext cx="630613" cy="1112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預計十二月成案</a:t>
              </a:r>
            </a:p>
          </p:txBody>
        </p:sp>
        <p:sp>
          <p:nvSpPr>
            <p:cNvPr id="38" name="右大括弧 37"/>
            <p:cNvSpPr/>
            <p:nvPr/>
          </p:nvSpPr>
          <p:spPr>
            <a:xfrm flipH="1">
              <a:off x="8854158" y="7045037"/>
              <a:ext cx="130803" cy="960379"/>
            </a:xfrm>
            <a:prstGeom prst="rightBrace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Arial"/>
                <a:ea typeface="標楷體"/>
                <a:cs typeface="+mn-cs"/>
              </a:endParaRPr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8449965" y="7045037"/>
              <a:ext cx="372577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推動中</a:t>
              </a:r>
            </a:p>
          </p:txBody>
        </p:sp>
      </p:grp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F41A911-442F-4FBA-A49F-D3E2C3E131B5}"/>
              </a:ext>
            </a:extLst>
          </p:cNvPr>
          <p:cNvSpPr txBox="1"/>
          <p:nvPr/>
        </p:nvSpPr>
        <p:spPr>
          <a:xfrm>
            <a:off x="45553" y="4641078"/>
            <a:ext cx="3039826" cy="13490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  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9,567K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中華展覽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鈕酷樂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1,207K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院運動健促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1,250K</a:t>
            </a:r>
          </a:p>
        </p:txBody>
      </p:sp>
      <p:grpSp>
        <p:nvGrpSpPr>
          <p:cNvPr id="41" name="群組 40"/>
          <p:cNvGrpSpPr/>
          <p:nvPr/>
        </p:nvGrpSpPr>
        <p:grpSpPr>
          <a:xfrm>
            <a:off x="-3517899" y="103667"/>
            <a:ext cx="3363418" cy="3814774"/>
            <a:chOff x="3337406" y="4638870"/>
            <a:chExt cx="3363418" cy="5688086"/>
          </a:xfrm>
        </p:grpSpPr>
        <p:grpSp>
          <p:nvGrpSpPr>
            <p:cNvPr id="42" name="群組 41"/>
            <p:cNvGrpSpPr/>
            <p:nvPr/>
          </p:nvGrpSpPr>
          <p:grpSpPr>
            <a:xfrm>
              <a:off x="3337406" y="4638870"/>
              <a:ext cx="3363418" cy="5688086"/>
              <a:chOff x="3302403" y="4649762"/>
              <a:chExt cx="3363418" cy="8879589"/>
            </a:xfrm>
          </p:grpSpPr>
          <p:sp>
            <p:nvSpPr>
              <p:cNvPr id="44" name="文字方塊 43">
                <a:extLst>
                  <a:ext uri="{FF2B5EF4-FFF2-40B4-BE49-F238E27FC236}">
                    <a16:creationId xmlns:a16="http://schemas.microsoft.com/office/drawing/2014/main" id="{682B9EBD-8D29-421C-AF8A-5CEA42DFAB05}"/>
                  </a:ext>
                </a:extLst>
              </p:cNvPr>
              <p:cNvSpPr txBox="1"/>
              <p:nvPr/>
            </p:nvSpPr>
            <p:spPr>
              <a:xfrm>
                <a:off x="3302403" y="4649762"/>
                <a:ext cx="3363418" cy="887958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9900"/>
                </a:solidFill>
              </a:ln>
            </p:spPr>
            <p:txBody>
              <a:bodyPr wrap="square" rtlCol="0">
                <a:noAutofit/>
              </a:bodyPr>
              <a:lstStyle/>
              <a:p>
                <a:pPr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-11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月預計簽約：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主要案件</a:t>
                </a:r>
                <a:r>
                  <a:rPr kumimoji="0" lang="en-US" altLang="zh-TW" sz="1400" b="1" dirty="0">
                    <a:solidFill>
                      <a:srgbClr val="C0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(44,714K)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和訊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遠傳   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114K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展輝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H000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和訊   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150K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龍滕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1,350K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H200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光田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參展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  <a:endPara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家飛綸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(BP)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2,500K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台灣高鐵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2,100K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全聯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10,000K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鴻鼎                             </a:t>
                </a:r>
                <a:r>
                  <a:rPr kumimoji="0" lang="en-US" altLang="zh-TW" sz="1400" b="1" dirty="0">
                    <a:solidFill>
                      <a:srgbClr val="0000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U500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智慧價值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(IP)           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1,100K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U300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峻盟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500K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U000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旭貿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1,000K</a:t>
                </a:r>
              </a:p>
              <a:p>
                <a:pPr marL="171450" marR="0" lvl="0" indent="-171450" algn="l" defTabSz="914400" rtl="0" eaLnBrk="1" fontAlgn="auto" latinLnBrk="0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l"/>
                  <a:tabLst/>
                  <a:defRPr/>
                </a:pP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S100</a:t>
                </a:r>
                <a:r>
                  <a:rPr kumimoji="0" lang="zh-TW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遠景                              </a:t>
                </a:r>
                <a:r>
                  <a:rPr kumimoji="0" lang="en-US" altLang="zh-TW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1,200K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群邁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(11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月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2,000K</a:t>
                </a:r>
              </a:p>
              <a:p>
                <a:pPr marL="171450" lvl="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S000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泰沂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產創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泰陞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疫後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)             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4,000K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H100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雲義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IP                          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900K</a:t>
                </a:r>
              </a:p>
              <a:p>
                <a:pPr marL="171450" indent="-171450" eaLnBrk="1" fontAlgn="auto" hangingPunct="1">
                  <a:lnSpc>
                    <a:spcPts val="1400"/>
                  </a:lnSpc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l"/>
                  <a:defRPr/>
                </a:pP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H200</a:t>
                </a:r>
                <a:r>
                  <a:rPr kumimoji="0" lang="zh-TW" altLang="en-US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中國佈道                      </a:t>
                </a:r>
                <a:r>
                  <a:rPr kumimoji="0" lang="en-US" altLang="zh-TW" sz="1400" b="1" dirty="0">
                    <a:solidFill>
                      <a:srgbClr val="00B05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3,800K</a:t>
                </a:r>
              </a:p>
            </p:txBody>
          </p:sp>
          <p:sp>
            <p:nvSpPr>
              <p:cNvPr id="45" name="右大括弧 44"/>
              <p:cNvSpPr/>
              <p:nvPr/>
            </p:nvSpPr>
            <p:spPr>
              <a:xfrm flipH="1">
                <a:off x="5378131" y="5607246"/>
                <a:ext cx="220179" cy="5043922"/>
              </a:xfrm>
              <a:prstGeom prst="rightBrace">
                <a:avLst/>
              </a:prstGeom>
              <a:ln w="28575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標楷體"/>
                  <a:cs typeface="+mn-cs"/>
                </a:endParaRPr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4934637" y="8080117"/>
                <a:ext cx="581115" cy="1490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預計十月簽約</a:t>
                </a:r>
              </a:p>
            </p:txBody>
          </p:sp>
          <p:sp>
            <p:nvSpPr>
              <p:cNvPr id="47" name="右大括弧 46"/>
              <p:cNvSpPr/>
              <p:nvPr/>
            </p:nvSpPr>
            <p:spPr>
              <a:xfrm flipH="1">
                <a:off x="5378129" y="11105773"/>
                <a:ext cx="220179" cy="2194941"/>
              </a:xfrm>
              <a:prstGeom prst="righ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標楷體"/>
                  <a:cs typeface="+mn-cs"/>
                </a:endParaRPr>
              </a:p>
            </p:txBody>
          </p:sp>
          <p:sp>
            <p:nvSpPr>
              <p:cNvPr id="48" name="文字方塊 47"/>
              <p:cNvSpPr txBox="1"/>
              <p:nvPr/>
            </p:nvSpPr>
            <p:spPr>
              <a:xfrm>
                <a:off x="4962168" y="11383801"/>
                <a:ext cx="526052" cy="1916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ED7D31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預計十一月簽約</a:t>
                </a:r>
              </a:p>
            </p:txBody>
          </p:sp>
        </p:grpSp>
        <p:cxnSp>
          <p:nvCxnSpPr>
            <p:cNvPr id="43" name="直線接點 42"/>
            <p:cNvCxnSpPr/>
            <p:nvPr/>
          </p:nvCxnSpPr>
          <p:spPr>
            <a:xfrm>
              <a:off x="3431064" y="6811302"/>
              <a:ext cx="2880320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939" y="4634743"/>
            <a:ext cx="3395766" cy="2223257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9100" y="4619467"/>
            <a:ext cx="3304318" cy="223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723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443000742"/>
              </p:ext>
            </p:extLst>
          </p:nvPr>
        </p:nvGraphicFramePr>
        <p:xfrm>
          <a:off x="272480" y="739875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6390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757161" y="3660415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043976" y="3399768"/>
            <a:ext cx="1584176" cy="64633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推廣中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全聯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10,000K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台灣高鐵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2,100K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533142" y="6280253"/>
            <a:ext cx="2376264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42,500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K(FY112)</a:t>
            </a:r>
          </a:p>
        </p:txBody>
      </p:sp>
      <p:sp>
        <p:nvSpPr>
          <p:cNvPr id="16" name="矩形 15"/>
          <p:cNvSpPr/>
          <p:nvPr/>
        </p:nvSpPr>
        <p:spPr>
          <a:xfrm>
            <a:off x="6043976" y="4179041"/>
            <a:ext cx="1584176" cy="461665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endParaRPr kumimoji="0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展輝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          1,000K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3554259" y="6289619"/>
            <a:ext cx="2376264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36,500K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(FY112)</a:t>
            </a: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6594545" y="6277562"/>
            <a:ext cx="2376264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企業目標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112,500</a:t>
            </a:r>
            <a:r>
              <a:rPr kumimoji="1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K(FY112)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        </a:t>
            </a:r>
          </a:p>
        </p:txBody>
      </p:sp>
      <p:sp>
        <p:nvSpPr>
          <p:cNvPr id="4" name="矩形 3"/>
          <p:cNvSpPr/>
          <p:nvPr/>
        </p:nvSpPr>
        <p:spPr>
          <a:xfrm>
            <a:off x="2331755" y="3861048"/>
            <a:ext cx="109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79%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33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,</a:t>
            </a: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3224809" y="1837653"/>
            <a:ext cx="1626648" cy="1569660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立益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美商             </a:t>
            </a:r>
            <a:r>
              <a:rPr lang="en-US" altLang="zh-TW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民揚               </a:t>
            </a:r>
            <a:r>
              <a:rPr lang="en-US" altLang="zh-TW" sz="1200" b="0" noProof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1,800K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0" i="0" u="none" strike="noStrike" kern="1200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Sunlite          2,000K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英華達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2,800K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泰沂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en-US" altLang="zh-TW" sz="1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9,000K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愛菲斯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        2,000K</a:t>
            </a:r>
          </a:p>
        </p:txBody>
      </p:sp>
      <p:sp>
        <p:nvSpPr>
          <p:cNvPr id="19" name="矩形 18"/>
          <p:cNvSpPr/>
          <p:nvPr/>
        </p:nvSpPr>
        <p:spPr>
          <a:xfrm>
            <a:off x="3224809" y="5261644"/>
            <a:ext cx="1626648" cy="646331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S(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鈕酷樂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1,207K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魔毒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5,500K</a:t>
            </a:r>
          </a:p>
        </p:txBody>
      </p:sp>
      <p:sp>
        <p:nvSpPr>
          <p:cNvPr id="28" name="矩形 27"/>
          <p:cNvSpPr/>
          <p:nvPr/>
        </p:nvSpPr>
        <p:spPr>
          <a:xfrm>
            <a:off x="6043976" y="4730747"/>
            <a:ext cx="1584176" cy="646331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U(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家福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kumimoji="0"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中華展覽          </a:t>
            </a:r>
            <a:r>
              <a:rPr kumimoji="0"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110K</a:t>
            </a:r>
          </a:p>
        </p:txBody>
      </p:sp>
      <p:sp>
        <p:nvSpPr>
          <p:cNvPr id="21" name="矩形 20"/>
          <p:cNvSpPr/>
          <p:nvPr/>
        </p:nvSpPr>
        <p:spPr>
          <a:xfrm>
            <a:off x="6043976" y="1763637"/>
            <a:ext cx="1584176" cy="1569660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U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1,800K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車博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3,470K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峻盟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IP             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500K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捷世林    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3,500K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竹科管協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817790" y="5338154"/>
            <a:ext cx="1573466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已簽約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lvl="0"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院運動健促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1,250K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815536" y="1941461"/>
            <a:ext cx="1590075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努力中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中華郵政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光田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SBIR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2,000K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中國佈道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3,800K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智齡               </a:t>
            </a:r>
            <a:r>
              <a:rPr kumimoji="1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6,000K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國北護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4,500K</a:t>
            </a:r>
            <a:endParaRPr kumimoji="1" lang="en-US" altLang="zh-TW" sz="1200" b="0" i="0" u="non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817790" y="3251282"/>
            <a:ext cx="1587821" cy="101566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推廣中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 </a:t>
            </a:r>
            <a:endParaRPr kumimoji="1" lang="en-US" altLang="zh-TW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雲義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群邁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泰陞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疫後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4,000K</a:t>
            </a:r>
          </a:p>
          <a:p>
            <a:pPr>
              <a:defRPr/>
            </a:pP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鴻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鼎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817790" y="4412007"/>
            <a:ext cx="1587821" cy="830997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H(</a:t>
            </a: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可簽約</a:t>
            </a:r>
            <a:r>
              <a:rPr kumimoji="1" lang="en-US" altLang="zh-TW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龍滕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1,350K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參展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和訊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7329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FY112 </a:t>
            </a:r>
            <a:r>
              <a:rPr kumimoji="1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205,300K</a:t>
            </a: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041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37183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654173"/>
              </p:ext>
            </p:extLst>
          </p:nvPr>
        </p:nvGraphicFramePr>
        <p:xfrm>
          <a:off x="848544" y="676727"/>
          <a:ext cx="848922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617296" y="356069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42,500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4CE36E92-E790-4573-B8A7-256B7C2489C8}"/>
              </a:ext>
            </a:extLst>
          </p:cNvPr>
          <p:cNvSpPr txBox="1"/>
          <p:nvPr/>
        </p:nvSpPr>
        <p:spPr>
          <a:xfrm>
            <a:off x="2960700" y="4263185"/>
            <a:ext cx="3245918" cy="1620181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600" b="1" noProof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月預計簽約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(3,500K)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和訊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龍滕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1,350K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光田參展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CE36E92-E790-4573-B8A7-256B7C2489C8}"/>
              </a:ext>
            </a:extLst>
          </p:cNvPr>
          <p:cNvSpPr txBox="1"/>
          <p:nvPr/>
        </p:nvSpPr>
        <p:spPr>
          <a:xfrm>
            <a:off x="6350634" y="4263185"/>
            <a:ext cx="3516903" cy="2198909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月後規劃案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(21,200K)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泰陞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疫後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)(11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  <a:p>
            <a:pPr marL="171450" marR="0" lvl="0" indent="-17145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雲義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IP(11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中國佈道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3,800K</a:t>
            </a:r>
          </a:p>
          <a:p>
            <a:pPr marL="171450" lvl="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</a:t>
            </a:r>
            <a:r>
              <a:rPr kumimoji="0" lang="zh-TW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國北護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(12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(12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</p:txBody>
      </p:sp>
      <p:sp>
        <p:nvSpPr>
          <p:cNvPr id="10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4312643" y="1421460"/>
            <a:ext cx="2173801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10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/18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實際簽約達成：</a:t>
            </a:r>
            <a:endParaRPr kumimoji="1" lang="en-US" altLang="zh-TW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23,099K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 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標楷體"/>
                <a:cs typeface="+mn-cs"/>
              </a:rPr>
              <a:t>(54%)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標楷體"/>
              <a:cs typeface="+mn-cs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>
            <a:off x="6393160" y="2062115"/>
            <a:ext cx="864096" cy="4180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200472" y="4263185"/>
            <a:ext cx="2616212" cy="90010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</a:t>
            </a:r>
            <a:r>
              <a:rPr kumimoji="0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(1,250K)</a:t>
            </a:r>
          </a:p>
          <a:p>
            <a:pPr marL="0" marR="0" lvl="0" indent="0" algn="l" defTabSz="91440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院運動健促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1,250K</a:t>
            </a:r>
          </a:p>
        </p:txBody>
      </p:sp>
      <p:sp>
        <p:nvSpPr>
          <p:cNvPr id="13" name="橢圓 12"/>
          <p:cNvSpPr/>
          <p:nvPr/>
        </p:nvSpPr>
        <p:spPr bwMode="gray">
          <a:xfrm>
            <a:off x="6066935" y="2321721"/>
            <a:ext cx="496092" cy="273548"/>
          </a:xfrm>
          <a:prstGeom prst="ellipse">
            <a:avLst/>
          </a:prstGeom>
          <a:noFill/>
          <a:ln>
            <a:solidFill>
              <a:srgbClr val="FFC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5713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9848" y="115892"/>
            <a:ext cx="5410316" cy="518941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760154"/>
              </p:ext>
            </p:extLst>
          </p:nvPr>
        </p:nvGraphicFramePr>
        <p:xfrm>
          <a:off x="726685" y="1015745"/>
          <a:ext cx="848922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707777" y="289655"/>
            <a:ext cx="2037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36,500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0075551-D0F2-4860-B17B-CD5745BB31AE}"/>
              </a:ext>
            </a:extLst>
          </p:cNvPr>
          <p:cNvSpPr/>
          <p:nvPr/>
        </p:nvSpPr>
        <p:spPr>
          <a:xfrm>
            <a:off x="8121352" y="689765"/>
            <a:ext cx="12105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7E30FB2-3092-4663-9155-5B7C141FE158}"/>
              </a:ext>
            </a:extLst>
          </p:cNvPr>
          <p:cNvSpPr txBox="1"/>
          <p:nvPr/>
        </p:nvSpPr>
        <p:spPr>
          <a:xfrm>
            <a:off x="3021016" y="4951048"/>
            <a:ext cx="3120242" cy="107119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kumimoji="0" sz="1600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/>
              <a:t>10</a:t>
            </a:r>
            <a:r>
              <a:rPr lang="zh-TW" altLang="en-US" dirty="0"/>
              <a:t>月預計簽約</a:t>
            </a:r>
            <a:r>
              <a:rPr lang="en-US" altLang="zh-TW" dirty="0">
                <a:solidFill>
                  <a:srgbClr val="C00000"/>
                </a:solidFill>
              </a:rPr>
              <a:t>(4,614K)</a:t>
            </a:r>
          </a:p>
          <a:p>
            <a:endParaRPr lang="en-US" altLang="zh-TW" dirty="0"/>
          </a:p>
          <a:p>
            <a:r>
              <a:rPr lang="en-US" altLang="zh-TW" dirty="0"/>
              <a:t>S000</a:t>
            </a:r>
            <a:r>
              <a:rPr lang="zh-TW" altLang="en-US" dirty="0"/>
              <a:t>和訊</a:t>
            </a:r>
            <a:r>
              <a:rPr lang="en-US" altLang="zh-TW" dirty="0"/>
              <a:t>(10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              </a:t>
            </a:r>
            <a:r>
              <a:rPr lang="en-US" altLang="zh-TW" dirty="0"/>
              <a:t>2,000K</a:t>
            </a:r>
          </a:p>
          <a:p>
            <a:r>
              <a:rPr lang="en-US" altLang="zh-TW" dirty="0"/>
              <a:t>S000</a:t>
            </a:r>
            <a:r>
              <a:rPr lang="zh-TW" altLang="en-US" dirty="0"/>
              <a:t>家飛綸</a:t>
            </a:r>
            <a:r>
              <a:rPr lang="en-US" altLang="zh-TW" dirty="0"/>
              <a:t>(10</a:t>
            </a:r>
            <a:r>
              <a:rPr lang="zh-TW" altLang="en-US" dirty="0"/>
              <a:t>月</a:t>
            </a:r>
            <a:r>
              <a:rPr lang="en-US" altLang="zh-TW" dirty="0"/>
              <a:t>) </a:t>
            </a:r>
            <a:r>
              <a:rPr lang="zh-TW" altLang="en-US" dirty="0"/>
              <a:t>         </a:t>
            </a:r>
            <a:r>
              <a:rPr lang="en-US" altLang="zh-TW" dirty="0"/>
              <a:t>2,500K</a:t>
            </a:r>
          </a:p>
          <a:p>
            <a:r>
              <a:rPr lang="en-US" altLang="zh-TW" dirty="0"/>
              <a:t>S100</a:t>
            </a:r>
            <a:r>
              <a:rPr lang="zh-TW" altLang="en-US" dirty="0"/>
              <a:t>遠傳 </a:t>
            </a:r>
            <a:r>
              <a:rPr lang="en-US" altLang="zh-TW" dirty="0"/>
              <a:t>(10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                </a:t>
            </a:r>
            <a:r>
              <a:rPr lang="en-US" altLang="zh-TW" dirty="0"/>
              <a:t>114K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7E30FB2-3092-4663-9155-5B7C141FE158}"/>
              </a:ext>
            </a:extLst>
          </p:cNvPr>
          <p:cNvSpPr txBox="1"/>
          <p:nvPr/>
        </p:nvSpPr>
        <p:spPr>
          <a:xfrm>
            <a:off x="6384770" y="4951047"/>
            <a:ext cx="3209531" cy="1502289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kumimoji="0" sz="1600" b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/>
              <a:t>11</a:t>
            </a:r>
            <a:r>
              <a:rPr lang="zh-TW" altLang="en-US" dirty="0"/>
              <a:t>月後規劃案</a:t>
            </a:r>
            <a:r>
              <a:rPr lang="en-US" altLang="zh-TW" dirty="0">
                <a:solidFill>
                  <a:srgbClr val="C00000"/>
                </a:solidFill>
              </a:rPr>
              <a:t>(17,800K)</a:t>
            </a:r>
          </a:p>
          <a:p>
            <a:endParaRPr lang="en-US" altLang="zh-TW" dirty="0"/>
          </a:p>
          <a:p>
            <a:r>
              <a:rPr lang="en-US" altLang="zh-TW" dirty="0"/>
              <a:t>S000</a:t>
            </a:r>
            <a:r>
              <a:rPr lang="zh-TW" altLang="en-US" dirty="0"/>
              <a:t>泰沂</a:t>
            </a:r>
            <a:r>
              <a:rPr lang="en-US" altLang="zh-TW" dirty="0"/>
              <a:t>(</a:t>
            </a:r>
            <a:r>
              <a:rPr lang="zh-TW" altLang="en-US" dirty="0"/>
              <a:t>產創</a:t>
            </a:r>
            <a:r>
              <a:rPr lang="en-US" altLang="zh-TW" dirty="0"/>
              <a:t>)(11</a:t>
            </a:r>
            <a:r>
              <a:rPr lang="zh-TW" altLang="en-US" dirty="0"/>
              <a:t>月</a:t>
            </a:r>
            <a:r>
              <a:rPr lang="en-US" altLang="zh-TW" dirty="0"/>
              <a:t>)   9,000K</a:t>
            </a:r>
          </a:p>
          <a:p>
            <a:r>
              <a:rPr lang="en-US" altLang="zh-TW" dirty="0"/>
              <a:t>S100</a:t>
            </a:r>
            <a:r>
              <a:rPr lang="zh-TW" altLang="en-US" dirty="0"/>
              <a:t>遠景</a:t>
            </a:r>
            <a:r>
              <a:rPr lang="en-US" altLang="zh-TW" dirty="0"/>
              <a:t>(10</a:t>
            </a:r>
            <a:r>
              <a:rPr lang="zh-TW" altLang="en-US" dirty="0"/>
              <a:t>月</a:t>
            </a:r>
            <a:r>
              <a:rPr lang="en-US" altLang="zh-TW" dirty="0"/>
              <a:t>)</a:t>
            </a:r>
            <a:r>
              <a:rPr lang="zh-TW" altLang="en-US" dirty="0"/>
              <a:t>              </a:t>
            </a:r>
            <a:r>
              <a:rPr lang="en-US" altLang="zh-TW" dirty="0"/>
              <a:t>1,200K</a:t>
            </a:r>
          </a:p>
          <a:p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麗媚</a:t>
            </a:r>
            <a:r>
              <a:rPr lang="en-US" altLang="zh-TW" dirty="0">
                <a:solidFill>
                  <a:srgbClr val="00B050"/>
                </a:solidFill>
              </a:rPr>
              <a:t>IP(12</a:t>
            </a:r>
            <a:r>
              <a:rPr lang="zh-TW" altLang="en-US" dirty="0">
                <a:solidFill>
                  <a:srgbClr val="00B050"/>
                </a:solidFill>
              </a:rPr>
              <a:t>月</a:t>
            </a:r>
            <a:r>
              <a:rPr lang="en-US" altLang="zh-TW" dirty="0">
                <a:solidFill>
                  <a:srgbClr val="00B050"/>
                </a:solidFill>
              </a:rPr>
              <a:t>)          2,800K</a:t>
            </a:r>
          </a:p>
          <a:p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愛菲斯</a:t>
            </a:r>
            <a:r>
              <a:rPr lang="en-US" altLang="zh-TW" dirty="0">
                <a:solidFill>
                  <a:srgbClr val="00B050"/>
                </a:solidFill>
              </a:rPr>
              <a:t>IP(12</a:t>
            </a:r>
            <a:r>
              <a:rPr lang="zh-TW" altLang="en-US" dirty="0">
                <a:solidFill>
                  <a:srgbClr val="00B050"/>
                </a:solidFill>
              </a:rPr>
              <a:t>月</a:t>
            </a:r>
            <a:r>
              <a:rPr lang="en-US" altLang="zh-TW" dirty="0">
                <a:solidFill>
                  <a:srgbClr val="00B050"/>
                </a:solidFill>
              </a:rPr>
              <a:t>)      2,000K</a:t>
            </a:r>
          </a:p>
          <a:p>
            <a:r>
              <a:rPr lang="en-US" altLang="zh-TW" dirty="0">
                <a:solidFill>
                  <a:srgbClr val="00B050"/>
                </a:solidFill>
              </a:rPr>
              <a:t>S000</a:t>
            </a:r>
            <a:r>
              <a:rPr lang="zh-TW" altLang="en-US" dirty="0">
                <a:solidFill>
                  <a:srgbClr val="00B050"/>
                </a:solidFill>
              </a:rPr>
              <a:t>英華達</a:t>
            </a:r>
            <a:r>
              <a:rPr lang="en-US" altLang="zh-TW" dirty="0">
                <a:solidFill>
                  <a:srgbClr val="00B050"/>
                </a:solidFill>
              </a:rPr>
              <a:t>IP(12</a:t>
            </a:r>
            <a:r>
              <a:rPr lang="zh-TW" altLang="en-US" dirty="0">
                <a:solidFill>
                  <a:srgbClr val="00B050"/>
                </a:solidFill>
              </a:rPr>
              <a:t>月</a:t>
            </a:r>
            <a:r>
              <a:rPr lang="en-US" altLang="zh-TW" dirty="0">
                <a:solidFill>
                  <a:srgbClr val="00B050"/>
                </a:solidFill>
              </a:rPr>
              <a:t>)      2,800K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94363" y="4951047"/>
            <a:ext cx="2822296" cy="107119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(6,707K)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鈕酷樂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1,207K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5,500K</a:t>
            </a:r>
          </a:p>
        </p:txBody>
      </p:sp>
      <p:sp>
        <p:nvSpPr>
          <p:cNvPr id="11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3968961" y="1976497"/>
            <a:ext cx="2172297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b="1" dirty="0"/>
              <a:t>10/18</a:t>
            </a:r>
            <a:r>
              <a:rPr lang="zh-TW" altLang="en-US" sz="1600" b="1" dirty="0"/>
              <a:t>實際簽約達成：</a:t>
            </a:r>
            <a:endParaRPr lang="en-US" altLang="zh-TW" sz="1600" b="1" dirty="0"/>
          </a:p>
          <a:p>
            <a:r>
              <a:rPr lang="en-US" altLang="zh-TW" sz="1600" b="1" dirty="0"/>
              <a:t>21,692K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(59%)</a:t>
            </a:r>
            <a:endParaRPr lang="zh-TW" altLang="en-US" sz="1600" b="1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/>
          <p:nvPr/>
        </p:nvCxnSpPr>
        <p:spPr>
          <a:xfrm flipH="1" flipV="1">
            <a:off x="6141261" y="2529678"/>
            <a:ext cx="971979" cy="5830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 bwMode="gray">
          <a:xfrm>
            <a:off x="6753200" y="1837957"/>
            <a:ext cx="599658" cy="313999"/>
          </a:xfrm>
          <a:prstGeom prst="ellipse">
            <a:avLst/>
          </a:prstGeom>
          <a:noFill/>
          <a:ln>
            <a:solidFill>
              <a:srgbClr val="FFC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4285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9848" y="115892"/>
            <a:ext cx="5410316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組企業收入簽約統計</a:t>
            </a: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409425"/>
              </p:ext>
            </p:extLst>
          </p:nvPr>
        </p:nvGraphicFramePr>
        <p:xfrm>
          <a:off x="704528" y="834721"/>
          <a:ext cx="8489229" cy="4434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矩形 3"/>
          <p:cNvSpPr/>
          <p:nvPr/>
        </p:nvSpPr>
        <p:spPr>
          <a:xfrm>
            <a:off x="7113240" y="508065"/>
            <a:ext cx="21900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簽約目標</a:t>
            </a:r>
            <a:r>
              <a:rPr kumimoji="0" lang="en-US" altLang="zh-TW" sz="2000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112,500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840F025-E6D5-42B7-954B-276C0E6CB58F}"/>
              </a:ext>
            </a:extLst>
          </p:cNvPr>
          <p:cNvSpPr txBox="1"/>
          <p:nvPr/>
        </p:nvSpPr>
        <p:spPr>
          <a:xfrm>
            <a:off x="6641782" y="4575582"/>
            <a:ext cx="3170977" cy="137369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月後規劃案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(10,970K)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捷世林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(12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(12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3,470K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竹科管協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(12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4,000K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DDE342AC-C596-47E8-9E85-88AD3F66E94F}"/>
              </a:ext>
            </a:extLst>
          </p:cNvPr>
          <p:cNvSpPr txBox="1"/>
          <p:nvPr/>
        </p:nvSpPr>
        <p:spPr>
          <a:xfrm>
            <a:off x="85526" y="4575582"/>
            <a:ext cx="3034073" cy="1122106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組近期已簽約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(1,610K)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中華展覽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開發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)1,500K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840F025-E6D5-42B7-954B-276C0E6CB58F}"/>
              </a:ext>
            </a:extLst>
          </p:cNvPr>
          <p:cNvSpPr txBox="1"/>
          <p:nvPr/>
        </p:nvSpPr>
        <p:spPr>
          <a:xfrm>
            <a:off x="3198350" y="4575582"/>
            <a:ext cx="3338825" cy="209377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月預計簽約</a:t>
            </a:r>
            <a:r>
              <a:rPr kumimoji="0" lang="en-US" altLang="zh-TW" sz="1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(15,700K)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展輝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1,000K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台灣高鐵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2,100K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智慧價值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1,100K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峻盟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1,000K</a:t>
            </a:r>
          </a:p>
          <a:p>
            <a:pPr marL="171450" indent="-171450"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</p:txBody>
      </p:sp>
      <p:sp>
        <p:nvSpPr>
          <p:cNvPr id="12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3198350" y="1258332"/>
            <a:ext cx="2186384" cy="671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1600" b="1" dirty="0"/>
              <a:t>10/18</a:t>
            </a:r>
            <a:r>
              <a:rPr lang="zh-TW" altLang="en-US" sz="1600" b="1" dirty="0"/>
              <a:t>實際簽約達成：</a:t>
            </a:r>
            <a:endParaRPr lang="en-US" altLang="zh-TW" sz="1600" b="1" dirty="0"/>
          </a:p>
          <a:p>
            <a:r>
              <a:rPr lang="en-US" altLang="zh-TW" sz="1600" b="1" dirty="0"/>
              <a:t>103,863K</a:t>
            </a:r>
            <a:r>
              <a:rPr lang="zh-TW" altLang="en-US" sz="1600" b="1" dirty="0"/>
              <a:t> </a:t>
            </a:r>
            <a:r>
              <a:rPr lang="en-US" altLang="zh-TW" sz="1600" b="1" dirty="0"/>
              <a:t>(92%)</a:t>
            </a:r>
            <a:endParaRPr lang="zh-TW" altLang="en-US" sz="1600" b="1" dirty="0"/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/>
          <p:nvPr/>
        </p:nvCxnSpPr>
        <p:spPr>
          <a:xfrm>
            <a:off x="5384734" y="1498157"/>
            <a:ext cx="1728506" cy="1916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6616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50216</TotalTime>
  <Words>4653</Words>
  <Application>Microsoft Office PowerPoint</Application>
  <PresentationFormat>A4 紙張 (210x297 公釐)</PresentationFormat>
  <Paragraphs>1315</Paragraphs>
  <Slides>28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28</vt:i4>
      </vt:variant>
    </vt:vector>
  </HeadingPairs>
  <TitlesOfParts>
    <vt:vector size="41" baseType="lpstr">
      <vt:lpstr>宋体</vt:lpstr>
      <vt:lpstr>微軟正黑體</vt:lpstr>
      <vt:lpstr>微軟正黑體</vt:lpstr>
      <vt:lpstr>新細明體</vt:lpstr>
      <vt:lpstr>新細明體</vt:lpstr>
      <vt:lpstr>標楷體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PowerPoint 簡報</vt:lpstr>
      <vt:lpstr>PowerPoint 簡報</vt:lpstr>
      <vt:lpstr>FY112中心企業收入簽約統計</vt:lpstr>
      <vt:lpstr>各組之企業簽約數統計</vt:lpstr>
      <vt:lpstr>H組企業收入簽約統計</vt:lpstr>
      <vt:lpstr> S組企業收入簽約統計</vt:lpstr>
      <vt:lpstr>U組企業收入簽約統計</vt:lpstr>
      <vt:lpstr>中心企業收入簽約/認收目標預估</vt:lpstr>
      <vt:lpstr>中心企收認列進度(全院/九月底)</vt:lpstr>
      <vt:lpstr>中心企收認列預估</vt:lpstr>
      <vt:lpstr>中心IP認列預估</vt:lpstr>
      <vt:lpstr>中心IP認列預估</vt:lpstr>
      <vt:lpstr>中心IP認列預估</vt:lpstr>
      <vt:lpstr>中心IP認列預估</vt:lpstr>
      <vt:lpstr>PowerPoint 簡報</vt:lpstr>
      <vt:lpstr>PowerPoint 簡報</vt:lpstr>
      <vt:lpstr>各組須加速簽約及待解問題</vt:lpstr>
      <vt:lpstr>附件 </vt:lpstr>
      <vt:lpstr>FY112中心產業服務簽約統計(附件)</vt:lpstr>
      <vt:lpstr>(提醒)加速各組已動支/未驗收項目</vt:lpstr>
      <vt:lpstr>業科進度</vt:lpstr>
      <vt:lpstr>A組企業收入案件進度(1/2)</vt:lpstr>
      <vt:lpstr>A組企業收入案件進度(2/2)</vt:lpstr>
      <vt:lpstr>疫後大帶小業科規劃進度</vt:lpstr>
      <vt:lpstr>業科規劃案進度(H組)</vt:lpstr>
      <vt:lpstr>業科規劃進度(S組)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張敏敏</cp:lastModifiedBy>
  <cp:revision>3363</cp:revision>
  <cp:lastPrinted>2023-08-10T05:10:56Z</cp:lastPrinted>
  <dcterms:created xsi:type="dcterms:W3CDTF">2006-06-27T09:16:39Z</dcterms:created>
  <dcterms:modified xsi:type="dcterms:W3CDTF">2023-10-17T08:49:12Z</dcterms:modified>
</cp:coreProperties>
</file>