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drawings/drawing3.xml" ContentType="application/vnd.openxmlformats-officedocument.drawingml.chartshapes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68" r:id="rId1"/>
    <p:sldMasterId id="2147483782" r:id="rId2"/>
  </p:sldMasterIdLst>
  <p:notesMasterIdLst>
    <p:notesMasterId r:id="rId31"/>
  </p:notesMasterIdLst>
  <p:handoutMasterIdLst>
    <p:handoutMasterId r:id="rId32"/>
  </p:handoutMasterIdLst>
  <p:sldIdLst>
    <p:sldId id="3636" r:id="rId3"/>
    <p:sldId id="3934" r:id="rId4"/>
    <p:sldId id="4483" r:id="rId5"/>
    <p:sldId id="4486" r:id="rId6"/>
    <p:sldId id="4480" r:id="rId7"/>
    <p:sldId id="4481" r:id="rId8"/>
    <p:sldId id="4482" r:id="rId9"/>
    <p:sldId id="4209" r:id="rId10"/>
    <p:sldId id="4162" r:id="rId11"/>
    <p:sldId id="4455" r:id="rId12"/>
    <p:sldId id="4475" r:id="rId13"/>
    <p:sldId id="4462" r:id="rId14"/>
    <p:sldId id="4464" r:id="rId15"/>
    <p:sldId id="4459" r:id="rId16"/>
    <p:sldId id="4460" r:id="rId17"/>
    <p:sldId id="4470" r:id="rId18"/>
    <p:sldId id="4484" r:id="rId19"/>
    <p:sldId id="4485" r:id="rId20"/>
    <p:sldId id="4451" r:id="rId21"/>
    <p:sldId id="4453" r:id="rId22"/>
    <p:sldId id="4469" r:id="rId23"/>
    <p:sldId id="4468" r:id="rId24"/>
    <p:sldId id="4477" r:id="rId25"/>
    <p:sldId id="4478" r:id="rId26"/>
    <p:sldId id="4479" r:id="rId27"/>
    <p:sldId id="4432" r:id="rId28"/>
    <p:sldId id="4431" r:id="rId29"/>
    <p:sldId id="4426" r:id="rId30"/>
  </p:sldIdLst>
  <p:sldSz cx="9906000" cy="6858000" type="A4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A4A3A4"/>
          </p15:clr>
        </p15:guide>
        <p15:guide id="2" pos="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謝政宏" initials="謝政宏" lastIdx="1" clrIdx="0">
    <p:extLst>
      <p:ext uri="{19B8F6BF-5375-455C-9EA6-DF929625EA0E}">
        <p15:presenceInfo xmlns:p15="http://schemas.microsoft.com/office/powerpoint/2012/main" userId="謝政宏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70C0"/>
    <a:srgbClr val="65A9D9"/>
    <a:srgbClr val="8DABD7"/>
    <a:srgbClr val="779BCF"/>
    <a:srgbClr val="FFFFCC"/>
    <a:srgbClr val="FFFFFF"/>
    <a:srgbClr val="3333CC"/>
    <a:srgbClr val="85B75B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57" autoAdjust="0"/>
    <p:restoredTop sz="89988" autoAdjust="0"/>
  </p:normalViewPr>
  <p:slideViewPr>
    <p:cSldViewPr>
      <p:cViewPr varScale="1">
        <p:scale>
          <a:sx n="100" d="100"/>
          <a:sy n="100" d="100"/>
        </p:scale>
        <p:origin x="2424" y="36"/>
      </p:cViewPr>
      <p:guideLst>
        <p:guide orient="horz" pos="618"/>
        <p:guide pos="36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75" d="100"/>
          <a:sy n="75" d="100"/>
        </p:scale>
        <p:origin x="2364" y="156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___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5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___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066202397420264"/>
          <c:y val="0.11316798358501773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110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6376414159636892E-2"/>
                  <c:y val="-7.5564105058164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A688-44DC-9BE4-0FABF36749C0}"/>
                </c:ext>
              </c:extLst>
            </c:dLbl>
            <c:dLbl>
              <c:idx val="1"/>
              <c:layout>
                <c:manualLayout>
                  <c:x val="-3.5904320639718872E-2"/>
                  <c:y val="-8.21348968023526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A688-44DC-9BE4-0FABF36749C0}"/>
                </c:ext>
              </c:extLst>
            </c:dLbl>
            <c:dLbl>
              <c:idx val="2"/>
              <c:layout>
                <c:manualLayout>
                  <c:x val="-3.440832322165388E-2"/>
                  <c:y val="-6.928698545690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A688-44DC-9BE4-0FABF36749C0}"/>
                </c:ext>
              </c:extLst>
            </c:dLbl>
            <c:dLbl>
              <c:idx val="3"/>
              <c:layout>
                <c:manualLayout>
                  <c:x val="-3.334094739931532E-2"/>
                  <c:y val="-5.17337446424533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A688-44DC-9BE4-0FABF36749C0}"/>
                </c:ext>
              </c:extLst>
            </c:dLbl>
            <c:dLbl>
              <c:idx val="4"/>
              <c:layout>
                <c:manualLayout>
                  <c:x val="-2.9024360532279844E-2"/>
                  <c:y val="4.2097323860528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A688-44DC-9BE4-0FABF36749C0}"/>
                </c:ext>
              </c:extLst>
            </c:dLbl>
            <c:dLbl>
              <c:idx val="5"/>
              <c:layout>
                <c:manualLayout>
                  <c:x val="-2.2401566728256578E-2"/>
                  <c:y val="2.5453278313832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A688-44DC-9BE4-0FABF36749C0}"/>
                </c:ext>
              </c:extLst>
            </c:dLbl>
            <c:dLbl>
              <c:idx val="6"/>
              <c:layout>
                <c:manualLayout>
                  <c:x val="-4.1974121133386111E-2"/>
                  <c:y val="-5.9214866069199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A688-44DC-9BE4-0FABF36749C0}"/>
                </c:ext>
              </c:extLst>
            </c:dLbl>
            <c:dLbl>
              <c:idx val="7"/>
              <c:layout>
                <c:manualLayout>
                  <c:x val="-6.5863262405551071E-2"/>
                  <c:y val="-7.5623675077550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A688-44DC-9BE4-0FABF36749C0}"/>
                </c:ext>
              </c:extLst>
            </c:dLbl>
            <c:dLbl>
              <c:idx val="8"/>
              <c:layout>
                <c:manualLayout>
                  <c:x val="-4.1802665841075379E-2"/>
                  <c:y val="-9.8711504886697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A688-44DC-9BE4-0FABF36749C0}"/>
                </c:ext>
              </c:extLst>
            </c:dLbl>
            <c:dLbl>
              <c:idx val="9"/>
              <c:layout>
                <c:manualLayout>
                  <c:x val="-5.1588943043640145E-2"/>
                  <c:y val="-4.62818805234075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A688-44DC-9BE4-0FABF36749C0}"/>
                </c:ext>
              </c:extLst>
            </c:dLbl>
            <c:dLbl>
              <c:idx val="10"/>
              <c:layout>
                <c:manualLayout>
                  <c:x val="-2.654669830298137E-2"/>
                  <c:y val="2.8745624021310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A688-44DC-9BE4-0FABF36749C0}"/>
                </c:ext>
              </c:extLst>
            </c:dLbl>
            <c:dLbl>
              <c:idx val="11"/>
              <c:layout>
                <c:manualLayout>
                  <c:x val="-4.2308592208800564E-3"/>
                  <c:y val="-2.88476011625948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A688-44DC-9BE4-0FABF36749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12860</c:v>
                </c:pt>
                <c:pt idx="1">
                  <c:v>27582</c:v>
                </c:pt>
                <c:pt idx="2">
                  <c:v>44795</c:v>
                </c:pt>
                <c:pt idx="3">
                  <c:v>46516</c:v>
                </c:pt>
                <c:pt idx="4">
                  <c:v>82302</c:v>
                </c:pt>
                <c:pt idx="5" formatCode="#,##0_ ">
                  <c:v>86928</c:v>
                </c:pt>
                <c:pt idx="6" formatCode="#,##0_ ">
                  <c:v>96058</c:v>
                </c:pt>
                <c:pt idx="7" formatCode="#,##0_ ">
                  <c:v>104604</c:v>
                </c:pt>
                <c:pt idx="8" formatCode="#,##0_ ">
                  <c:v>112231</c:v>
                </c:pt>
                <c:pt idx="9" formatCode="#,##0_ ">
                  <c:v>119210</c:v>
                </c:pt>
                <c:pt idx="10" formatCode="#,##0_ ">
                  <c:v>125119</c:v>
                </c:pt>
                <c:pt idx="11" formatCode="#,##0_ ">
                  <c:v>139319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111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7234267338999443E-2"/>
                  <c:y val="-4.244936046532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7362262490279324E-2"/>
                  <c:y val="4.13370667046235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3.4541689676359309E-2"/>
                  <c:y val="-9.637844572926613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3.4541689676359309E-2"/>
                  <c:y val="3.15867683419519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7362262490279297E-2"/>
                  <c:y val="4.4368926057366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7362262490279297E-2"/>
                  <c:y val="3.59616706270003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3.4541689676359261E-2"/>
                  <c:y val="2.36602936630766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4.159312171115935E-2"/>
                  <c:y val="2.48029835811684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4.5823980932039411E-2"/>
                  <c:y val="1.915474990550586E-2"/>
                </c:manualLayout>
              </c:layout>
              <c:tx>
                <c:rich>
                  <a:bodyPr/>
                  <a:lstStyle/>
                  <a:p>
                    <a:fld id="{C8DC31F2-FE9A-4F79-9D6F-724854822EE5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1.2148562457309791E-2"/>
                  <c:y val="1.499870621005947E-2"/>
                </c:manualLayout>
              </c:layout>
              <c:tx>
                <c:rich>
                  <a:bodyPr/>
                  <a:lstStyle/>
                  <a:p>
                    <a:fld id="{2A533F88-0C7E-4F1B-B339-B59E76389A29}" type="VALUE">
                      <a:rPr lang="en-US" altLang="zh-TW" sz="1197" b="1" i="0" u="none" strike="noStrike" kern="1200" baseline="0"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6.4042549340312515E-3"/>
                  <c:y val="2.159086350670407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8.461718441760217E-3"/>
                  <c:y val="-2.09191727326386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rgbClr val="0070C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2868429272970709E-2"/>
                      <c:h val="0.109891840779661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9332</c:v>
                </c:pt>
                <c:pt idx="1">
                  <c:v>12806</c:v>
                </c:pt>
                <c:pt idx="2">
                  <c:v>27311</c:v>
                </c:pt>
                <c:pt idx="3">
                  <c:v>30127</c:v>
                </c:pt>
                <c:pt idx="4">
                  <c:v>56504</c:v>
                </c:pt>
                <c:pt idx="5" formatCode="#,##0_ ">
                  <c:v>64474</c:v>
                </c:pt>
                <c:pt idx="6" formatCode="#,##0_ ">
                  <c:v>85527</c:v>
                </c:pt>
                <c:pt idx="7" formatCode="#,##0_ ">
                  <c:v>93310</c:v>
                </c:pt>
                <c:pt idx="8" formatCode="#,##0_ ">
                  <c:v>104610</c:v>
                </c:pt>
                <c:pt idx="9" formatCode="#,##0_ ">
                  <c:v>154138</c:v>
                </c:pt>
                <c:pt idx="10" formatCode="#,##0_ ">
                  <c:v>165964</c:v>
                </c:pt>
                <c:pt idx="11" formatCode="#,##0_ ">
                  <c:v>177650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112已簽約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0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9584-466E-B46D-BA3919F4C6CE}"/>
              </c:ext>
            </c:extLst>
          </c:dPt>
          <c:dPt>
            <c:idx val="1"/>
            <c:bubble3D val="0"/>
            <c:spPr>
              <a:ln>
                <a:solidFill>
                  <a:srgbClr val="C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50A-4306-B989-E10AD5F8A5AA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450A-4306-B989-E10AD5F8A5AA}"/>
              </c:ext>
            </c:extLst>
          </c:dPt>
          <c:dPt>
            <c:idx val="3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450A-4306-B989-E10AD5F8A5AA}"/>
              </c:ext>
            </c:extLst>
          </c:dPt>
          <c:dPt>
            <c:idx val="4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4-450A-4306-B989-E10AD5F8A5AA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062D-4801-820E-F495A26820DB}"/>
              </c:ext>
            </c:extLst>
          </c:dPt>
          <c:dPt>
            <c:idx val="6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574B-4D2D-B898-5E9313AE1D2F}"/>
              </c:ext>
            </c:extLst>
          </c:dPt>
          <c:dPt>
            <c:idx val="7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1B76-4753-9D31-F3B09FEE5545}"/>
              </c:ext>
            </c:extLst>
          </c:dPt>
          <c:dPt>
            <c:idx val="8"/>
            <c:marker>
              <c:spPr>
                <a:ln>
                  <a:prstDash val="dash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CAFC-4391-BA8E-1A80396F3746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5B43-4B9B-B7E0-611488C1781B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5B43-4B9B-B7E0-611488C1781B}"/>
              </c:ext>
            </c:extLst>
          </c:dPt>
          <c:dLbls>
            <c:dLbl>
              <c:idx val="0"/>
              <c:layout>
                <c:manualLayout>
                  <c:x val="-2.3974868918320319E-2"/>
                  <c:y val="2.560199404367256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00695AF6-C576-4BA1-87FA-7EF5F8912ED1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6972779E-A4BA-403E-B203-2CE9E867FD6E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584-466E-B46D-BA3919F4C6CE}"/>
                </c:ext>
              </c:extLst>
            </c:dLbl>
            <c:dLbl>
              <c:idx val="1"/>
              <c:layout>
                <c:manualLayout>
                  <c:x val="-3.6667446580960487E-2"/>
                  <c:y val="-2.709818901041937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ACBCDAC6-1D18-4416-AE91-10D3223AB9E8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6178E676-EDE8-47F7-B22F-475D7B2CE888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50A-4306-B989-E10AD5F8A5AA}"/>
                </c:ext>
              </c:extLst>
            </c:dLbl>
            <c:dLbl>
              <c:idx val="2"/>
              <c:layout>
                <c:manualLayout>
                  <c:x val="-3.2436587360080482E-2"/>
                  <c:y val="5.657498758005728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C10C9DA4-7C17-404E-8B14-75D7DE020866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D5BFD3DF-553E-4BB3-AB90-DC0E3CDC698E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450A-4306-B989-E10AD5F8A5AA}"/>
                </c:ext>
              </c:extLst>
            </c:dLbl>
            <c:dLbl>
              <c:idx val="3"/>
              <c:layout>
                <c:manualLayout>
                  <c:x val="3.1026300953120416E-2"/>
                  <c:y val="4.2418016256349382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7BD5A6C1-97DF-44D2-B911-2CF0E1A85514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4BEE048D-77EB-4268-A1D0-3E55F50EEDD4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450A-4306-B989-E10AD5F8A5AA}"/>
                </c:ext>
              </c:extLst>
            </c:dLbl>
            <c:dLbl>
              <c:idx val="4"/>
              <c:layout>
                <c:manualLayout>
                  <c:x val="2.6795441732240358E-2"/>
                  <c:y val="-1.48314171870846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710B76B7-3EA4-44C5-8574-56A309425578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A6FEE2AE-D93D-4AF4-B850-C5C94549AB26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450A-4306-B989-E10AD5F8A5AA}"/>
                </c:ext>
              </c:extLst>
            </c:dLbl>
            <c:dLbl>
              <c:idx val="5"/>
              <c:layout>
                <c:manualLayout>
                  <c:x val="-0.13538749506816181"/>
                  <c:y val="-2.4212165680932447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25A97D79-3413-46D8-8BE6-3F2B380DC7A9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201DFE84-EAFF-4C4F-8E3D-C82764E88058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062D-4801-820E-F495A26820DB}"/>
                </c:ext>
              </c:extLst>
            </c:dLbl>
            <c:dLbl>
              <c:idx val="6"/>
              <c:layout>
                <c:manualLayout>
                  <c:x val="-0.16006750718996213"/>
                  <c:y val="-7.8237263001707275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95B73D2F-1C08-46E1-9389-A44B037C9010}" type="CELLRANGE">
                      <a:rPr lang="en-US" altLang="zh-TW" baseline="0" dirty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>
                        <a:solidFill>
                          <a:srgbClr val="FF0000"/>
                        </a:solidFill>
                      </a:rPr>
                      <a:t>, </a:t>
                    </a:r>
                    <a:fld id="{65F246E6-E6E3-43C9-BC3D-B3D1498F9DD9}" type="VALUE">
                      <a:rPr lang="en-US" altLang="zh-TW" baseline="0" dirty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76934177269447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574B-4D2D-B898-5E9313AE1D2F}"/>
                </c:ext>
              </c:extLst>
            </c:dLbl>
            <c:dLbl>
              <c:idx val="7"/>
              <c:layout>
                <c:manualLayout>
                  <c:x val="-0.13820806788208195"/>
                  <c:y val="-7.371539001705509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5995DF65-5B0F-49C0-B7FE-79D9C045E799}" type="CELLRANGE">
                      <a:rPr lang="en-US" altLang="zh-TW" baseline="0" dirty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>
                        <a:solidFill>
                          <a:srgbClr val="FF0000"/>
                        </a:solidFill>
                      </a:rPr>
                      <a:t>, </a:t>
                    </a:r>
                    <a:fld id="{049A9327-BDC3-47A7-BA5D-1BB4CC29059F}" type="VALUE">
                      <a:rPr lang="en-US" altLang="zh-TW" baseline="0" dirty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1B76-4753-9D31-F3B09FEE5545}"/>
                </c:ext>
              </c:extLst>
            </c:dLbl>
            <c:dLbl>
              <c:idx val="8"/>
              <c:layout>
                <c:manualLayout>
                  <c:x val="-9.9425191690681328E-2"/>
                  <c:y val="-4.5067750952269073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A4F2D022-246F-44D3-A236-9A8731D21D27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3956A9DB-67CB-44E4-AF85-BBDD3D1277A9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141048740053454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9-CAFC-4391-BA8E-1A80396F3746}"/>
                </c:ext>
              </c:extLst>
            </c:dLbl>
            <c:dLbl>
              <c:idx val="9"/>
              <c:layout>
                <c:manualLayout>
                  <c:x val="-8.461712889451424E-2"/>
                  <c:y val="-7.5094918336948743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632A76A1-4C36-45B4-A6F9-961CAC1E3DC5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3B1D73E4-D823-428A-BEA5-2755C11EF71E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410306506317469"/>
                      <c:h val="5.623534016977521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5B43-4B9B-B7E0-611488C1781B}"/>
                </c:ext>
              </c:extLst>
            </c:dLbl>
            <c:dLbl>
              <c:idx val="10"/>
              <c:layout>
                <c:manualLayout>
                  <c:x val="-7.051432034800105E-2"/>
                  <c:y val="-6.9334357197990415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0F13400C-9521-43BB-8896-29BAD6C5B1BA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9A778472-7706-47D6-A553-F5DF07A80423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5B43-4B9B-B7E0-611488C1781B}"/>
                </c:ext>
              </c:extLst>
            </c:dLbl>
            <c:dLbl>
              <c:idx val="11"/>
              <c:layout>
                <c:manualLayout>
                  <c:x val="-9.1668616452402259E-3"/>
                  <c:y val="-7.6460781413858939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89F91E77-C1DC-45E3-8437-09EA51954BE4}" type="CELLRANG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E918E60C-C1E6-4947-9914-8C3EB487157E}" type="VALUE">
                      <a:rPr lang="en-US" altLang="zh-TW" baseline="0" dirty="0"/>
                      <a:pPr>
                        <a:defRPr sz="1400" b="1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46047305892121"/>
                      <c:h val="4.783782794930106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5B43-4B9B-B7E0-611488C178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5190</c:v>
                </c:pt>
                <c:pt idx="1">
                  <c:v>13287</c:v>
                </c:pt>
                <c:pt idx="2">
                  <c:v>26966</c:v>
                </c:pt>
                <c:pt idx="3">
                  <c:v>28466</c:v>
                </c:pt>
                <c:pt idx="4">
                  <c:v>33615</c:v>
                </c:pt>
                <c:pt idx="5" formatCode="#,##0_ ">
                  <c:v>93589</c:v>
                </c:pt>
                <c:pt idx="6" formatCode="#,##0_ ">
                  <c:v>98590</c:v>
                </c:pt>
                <c:pt idx="7" formatCode="#,##0_ ">
                  <c:v>121919</c:v>
                </c:pt>
                <c:pt idx="8" formatCode="#,##0_ ">
                  <c:v>142053</c:v>
                </c:pt>
                <c:pt idx="9" formatCode="#,##0_ ">
                  <c:v>175434</c:v>
                </c:pt>
                <c:pt idx="10" formatCode="#,##0_ ">
                  <c:v>196334</c:v>
                </c:pt>
                <c:pt idx="11" formatCode="#,##0_ ">
                  <c:v>225404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工作表1!$F$2:$F$13</c15:f>
                <c15:dlblRangeCache>
                  <c:ptCount val="12"/>
                  <c:pt idx="0">
                    <c:v>3%</c:v>
                  </c:pt>
                  <c:pt idx="1">
                    <c:v>6%</c:v>
                  </c:pt>
                  <c:pt idx="2">
                    <c:v>13%</c:v>
                  </c:pt>
                  <c:pt idx="3">
                    <c:v>14%</c:v>
                  </c:pt>
                  <c:pt idx="4">
                    <c:v>16%</c:v>
                  </c:pt>
                  <c:pt idx="5">
                    <c:v>46%</c:v>
                  </c:pt>
                  <c:pt idx="6">
                    <c:v>48%</c:v>
                  </c:pt>
                  <c:pt idx="7">
                    <c:v>59%</c:v>
                  </c:pt>
                  <c:pt idx="8">
                    <c:v>69%</c:v>
                  </c:pt>
                  <c:pt idx="9">
                    <c:v>85%</c:v>
                  </c:pt>
                  <c:pt idx="10">
                    <c:v>96%</c:v>
                  </c:pt>
                  <c:pt idx="11">
                    <c:v>110%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450A-4306-B989-E10AD5F8A5AA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112已簽約2</c:v>
                </c:pt>
              </c:strCache>
            </c:strRef>
          </c:tx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工作表1!$E$2:$E$13</c:f>
            </c:numRef>
          </c:val>
          <c:smooth val="0"/>
          <c:extLst>
            <c:ext xmlns:c16="http://schemas.microsoft.com/office/drawing/2014/chart" uri="{C3380CC4-5D6E-409C-BE32-E72D297353CC}">
              <c16:uniqueId val="{00000011-ACF5-4BC5-B4E8-10300F0C4E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62048"/>
        <c:axId val="1269662592"/>
      </c:lineChart>
      <c:catAx>
        <c:axId val="1269662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592"/>
        <c:crosses val="autoZero"/>
        <c:auto val="1"/>
        <c:lblAlgn val="ctr"/>
        <c:lblOffset val="100"/>
        <c:noMultiLvlLbl val="0"/>
      </c:catAx>
      <c:valAx>
        <c:axId val="126966259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204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445587108087201"/>
          <c:y val="1.2912766672059778E-2"/>
          <c:w val="0.46993052840322375"/>
          <c:h val="6.870567774797961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6881727330447158E-2"/>
          <c:y val="0.10773449299879954"/>
          <c:w val="0.91360473221756089"/>
          <c:h val="0.8328778075457240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已簽約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4195190573402561E-2"/>
                  <c:y val="3.0109941867858307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sz="1200" dirty="0">
                        <a:solidFill>
                          <a:schemeClr val="tx1"/>
                        </a:solidFill>
                      </a:rPr>
                      <a:t>5</a:t>
                    </a: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4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pPr>
                      <a:lnSpc>
                        <a:spcPts val="1600"/>
                      </a:lnSpc>
                      <a:defRPr sz="1100" b="1">
                        <a:solidFill>
                          <a:schemeClr val="tx1"/>
                        </a:solidFill>
                      </a:defRPr>
                    </a:pPr>
                    <a:r>
                      <a:rPr lang="en-US" altLang="zh-TW" sz="1200" dirty="0">
                        <a:solidFill>
                          <a:schemeClr val="tx1"/>
                        </a:solidFill>
                      </a:rPr>
                      <a:t>23,099</a:t>
                    </a:r>
                    <a:r>
                      <a:rPr lang="en-US" sz="1200" dirty="0">
                        <a:solidFill>
                          <a:schemeClr val="tx1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230126924398084"/>
                      <c:h val="8.15937723582572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3066-450D-A7E9-C4815C602DD2}"/>
                </c:ext>
              </c:extLst>
            </c:dLbl>
            <c:dLbl>
              <c:idx val="1"/>
              <c:layout>
                <c:manualLayout>
                  <c:x val="6.4195135630629743E-2"/>
                  <c:y val="-3.4167945946847592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100" b="1"/>
                    </a:pPr>
                    <a:r>
                      <a:rPr lang="en-US" altLang="zh-TW" sz="1200" b="1" dirty="0"/>
                      <a:t>59</a:t>
                    </a:r>
                    <a:r>
                      <a:rPr lang="en-US" sz="1200" b="1" dirty="0"/>
                      <a:t>%</a:t>
                    </a:r>
                  </a:p>
                  <a:p>
                    <a:pPr>
                      <a:lnSpc>
                        <a:spcPts val="1600"/>
                      </a:lnSpc>
                      <a:defRPr sz="1100" b="1"/>
                    </a:pPr>
                    <a:r>
                      <a:rPr lang="en-US" altLang="zh-TW" sz="1200" b="1" dirty="0"/>
                      <a:t>21,692</a:t>
                    </a:r>
                    <a:r>
                      <a:rPr lang="en-US" sz="1200" b="1" dirty="0"/>
                      <a:t>K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066-450D-A7E9-C4815C602DD2}"/>
                </c:ext>
              </c:extLst>
            </c:dLbl>
            <c:dLbl>
              <c:idx val="2"/>
              <c:layout>
                <c:manualLayout>
                  <c:x val="8.0941747694436322E-2"/>
                  <c:y val="3.80151131730255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altLang="zh-TW" sz="1200" b="1" dirty="0"/>
                      <a:t>92</a:t>
                    </a:r>
                    <a:r>
                      <a:rPr lang="en-US" sz="1200" b="1" dirty="0"/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100" b="1"/>
                    </a:pPr>
                    <a:r>
                      <a:rPr lang="en-US" altLang="zh-TW" sz="1200" b="1" dirty="0"/>
                      <a:t>103,863</a:t>
                    </a:r>
                    <a:r>
                      <a:rPr lang="en-US" sz="1200" b="1" dirty="0"/>
                      <a:t>K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9.5444826577533365E-2"/>
                      <c:h val="9.444719760964276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100" b="1"/>
                </a:pPr>
                <a:endParaRPr lang="zh-TW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工作表1!$B$2:$B$4</c:f>
              <c:numCache>
                <c:formatCode>0%</c:formatCode>
                <c:ptCount val="3"/>
                <c:pt idx="0">
                  <c:v>0.54350588235294117</c:v>
                </c:pt>
                <c:pt idx="1">
                  <c:v>0.59430136986301374</c:v>
                </c:pt>
                <c:pt idx="2">
                  <c:v>0.92322666666666664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066-450D-A7E9-C4815C602DD2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可簽約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66-450D-A7E9-C4815C602DD2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66-450D-A7E9-C4815C602DD2}"/>
                </c:ext>
              </c:extLst>
            </c:dLbl>
            <c:dLbl>
              <c:idx val="2"/>
              <c:layout>
                <c:manualLayout>
                  <c:x val="8.163704848304093E-2"/>
                  <c:y val="0.10003074218338719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dirty="0"/>
                      <a:t>9</a:t>
                    </a:r>
                    <a:r>
                      <a:rPr lang="en-US" altLang="zh-TW" dirty="0"/>
                      <a:t>3</a:t>
                    </a:r>
                    <a:r>
                      <a:rPr lang="en-US" dirty="0"/>
                      <a:t>%</a:t>
                    </a:r>
                  </a:p>
                  <a:p>
                    <a:pPr>
                      <a:lnSpc>
                        <a:spcPts val="18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dirty="0"/>
                      <a:t>104</a:t>
                    </a:r>
                    <a:r>
                      <a:rPr lang="en-US" dirty="0"/>
                      <a:t>,</a:t>
                    </a:r>
                    <a:r>
                      <a:rPr lang="en-US" altLang="zh-TW" dirty="0"/>
                      <a:t>863</a:t>
                    </a:r>
                    <a:r>
                      <a:rPr lang="en-US" dirty="0"/>
                      <a:t>K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6750556954887"/>
                      <c:h val="0.106194514080691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6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>
                    <a:solidFill>
                      <a:srgbClr val="0000FF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工作表1!$C$2:$C$4</c:f>
              <c:numCache>
                <c:formatCode>0%</c:formatCode>
                <c:ptCount val="3"/>
                <c:pt idx="0">
                  <c:v>5.8823529411764705E-2</c:v>
                </c:pt>
                <c:pt idx="1">
                  <c:v>5.791780821917808E-2</c:v>
                </c:pt>
                <c:pt idx="2">
                  <c:v>8.8888888888888889E-3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3066-450D-A7E9-C4815C602DD2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推廣中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66-450D-A7E9-C4815C602DD2}"/>
                </c:ext>
              </c:extLst>
            </c:dLbl>
            <c:dLbl>
              <c:idx val="1"/>
              <c:layout>
                <c:manualLayout>
                  <c:x val="6.9013946453652802E-2"/>
                  <c:y val="-3.3696141317906998E-2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83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30,306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K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5185936232538917E-2"/>
                      <c:h val="9.06108816208914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066-450D-A7E9-C4815C602DD2}"/>
                </c:ext>
              </c:extLst>
            </c:dLbl>
            <c:dLbl>
              <c:idx val="2"/>
              <c:layout>
                <c:manualLayout>
                  <c:x val="8.1573864294428311E-2"/>
                  <c:y val="-8.6397373032002546E-3"/>
                </c:manualLayout>
              </c:layout>
              <c:tx>
                <c:rich>
                  <a:bodyPr/>
                  <a:lstStyle/>
                  <a:p>
                    <a:r>
                      <a:rPr lang="en-US" altLang="zh-TW" sz="1200" b="1" dirty="0">
                        <a:solidFill>
                          <a:schemeClr val="tx1"/>
                        </a:solidFill>
                      </a:rPr>
                      <a:t>104</a:t>
                    </a:r>
                    <a:r>
                      <a:rPr lang="en-US" sz="1200" b="1" dirty="0">
                        <a:solidFill>
                          <a:schemeClr val="tx1"/>
                        </a:solidFill>
                      </a:rPr>
                      <a:t>%</a:t>
                    </a:r>
                  </a:p>
                  <a:p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1</a:t>
                    </a: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16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,</a:t>
                    </a:r>
                    <a:r>
                      <a:rPr kumimoji="1" lang="en-US" altLang="zh-TW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963</a:t>
                    </a:r>
                    <a:r>
                      <a:rPr kumimoji="1" lang="en-US" sz="1200" b="1" i="0" u="none" strike="noStrike" kern="1200" baseline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rPr>
                      <a:t>K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812657672021981E-2"/>
                      <c:h val="9.516660774713782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066-450D-A7E9-C4815C602D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lnSpc>
                    <a:spcPts val="1800"/>
                  </a:lnSpc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工作表1!$D$2:$D$4</c:f>
              <c:numCache>
                <c:formatCode>0%</c:formatCode>
                <c:ptCount val="3"/>
                <c:pt idx="0">
                  <c:v>0.18588235294117647</c:v>
                </c:pt>
                <c:pt idx="1">
                  <c:v>0.17808219178082191</c:v>
                </c:pt>
                <c:pt idx="2">
                  <c:v>0.10755555555555556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066-450D-A7E9-C4815C602DD2}"/>
            </c:ext>
          </c:extLst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努力中</c:v>
                </c:pt>
              </c:strCache>
            </c:strRef>
          </c:tx>
          <c:spPr>
            <a:solidFill>
              <a:srgbClr val="ED7D31">
                <a:lumMod val="60000"/>
                <a:lumOff val="4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6.5953359300020317E-2"/>
                  <c:y val="0.2236890225474364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60% </a:t>
                    </a:r>
                  </a:p>
                  <a:p>
                    <a:pPr>
                      <a:lnSpc>
                        <a:spcPts val="1600"/>
                      </a:lnSpc>
                      <a:defRPr sz="1200" b="1">
                        <a:solidFill>
                          <a:srgbClr val="0000FF"/>
                        </a:solidFill>
                      </a:defRPr>
                    </a:pP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25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,59</a:t>
                    </a:r>
                    <a:r>
                      <a:rPr lang="en-US" altLang="zh-TW" sz="1200" b="1" dirty="0">
                        <a:solidFill>
                          <a:srgbClr val="0000FF"/>
                        </a:solidFill>
                      </a:rPr>
                      <a:t>9</a:t>
                    </a:r>
                    <a:r>
                      <a:rPr lang="en-US" sz="1200" b="1" dirty="0">
                        <a:solidFill>
                          <a:srgbClr val="0000FF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74120679382766"/>
                      <c:h val="0.10457077437120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E560-41BE-9D5B-D4B814DECF44}"/>
                </c:ext>
              </c:extLst>
            </c:dLbl>
            <c:dLbl>
              <c:idx val="1"/>
              <c:layout>
                <c:manualLayout>
                  <c:x val="6.8194584884276238E-2"/>
                  <c:y val="0.27490184114111244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65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6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0000FF"/>
                        </a:solidFill>
                      </a:rPr>
                      <a:t>23,806</a:t>
                    </a:r>
                    <a:r>
                      <a:rPr lang="en-US" dirty="0">
                        <a:solidFill>
                          <a:srgbClr val="0000FF"/>
                        </a:solidFill>
                      </a:rPr>
                      <a:t>K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4924188863363679E-2"/>
                      <c:h val="0.110388113787689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560-41BE-9D5B-D4B814DECF44}"/>
                </c:ext>
              </c:extLst>
            </c:dLbl>
            <c:dLbl>
              <c:idx val="2"/>
              <c:layout>
                <c:manualLayout>
                  <c:x val="8.0506326220735003E-2"/>
                  <c:y val="-4.9810946333725591E-2"/>
                </c:manualLayout>
              </c:layout>
              <c:tx>
                <c:rich>
                  <a:bodyPr rot="0" vert="horz"/>
                  <a:lstStyle/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C00000"/>
                        </a:solidFill>
                      </a:rPr>
                      <a:t>118</a:t>
                    </a:r>
                    <a:r>
                      <a:rPr lang="en-US" dirty="0">
                        <a:solidFill>
                          <a:srgbClr val="C00000"/>
                        </a:solidFill>
                      </a:rPr>
                      <a:t>%</a:t>
                    </a:r>
                    <a:r>
                      <a:rPr lang="en-US" altLang="zh-TW" dirty="0">
                        <a:solidFill>
                          <a:srgbClr val="C00000"/>
                        </a:solidFill>
                      </a:rPr>
                      <a:t> </a:t>
                    </a:r>
                  </a:p>
                  <a:p>
                    <a:pPr>
                      <a:lnSpc>
                        <a:spcPts val="1800"/>
                      </a:lnSpc>
                      <a:defRPr sz="1200" b="1"/>
                    </a:pPr>
                    <a:r>
                      <a:rPr lang="en-US" altLang="zh-TW" dirty="0">
                        <a:solidFill>
                          <a:srgbClr val="C00000"/>
                        </a:solidFill>
                      </a:rPr>
                      <a:t>132,333K</a:t>
                    </a:r>
                    <a:endParaRPr lang="en-US" dirty="0">
                      <a:solidFill>
                        <a:srgbClr val="C0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291429652702339"/>
                      <c:h val="0.104570774371206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E560-41BE-9D5B-D4B814DECF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 b="1"/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工作表1!$E$2:$E$4</c:f>
              <c:numCache>
                <c:formatCode>0%</c:formatCode>
                <c:ptCount val="3"/>
                <c:pt idx="0">
                  <c:v>0.45411764705882351</c:v>
                </c:pt>
                <c:pt idx="1">
                  <c:v>0.89315068493150684</c:v>
                </c:pt>
                <c:pt idx="2">
                  <c:v>0.13662222222222223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66-450D-A7E9-C4815C602DD2}"/>
            </c:ext>
          </c:extLst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缺口</c:v>
                </c:pt>
              </c:strCache>
            </c:strRef>
          </c:tx>
          <c:spPr>
            <a:solidFill>
              <a:srgbClr val="FF66FF"/>
            </a:solidFill>
          </c:spPr>
          <c:invertIfNegative val="0"/>
          <c:dLbls>
            <c:dLbl>
              <c:idx val="0"/>
              <c:layout>
                <c:manualLayout>
                  <c:x val="7.396396061789956E-2"/>
                  <c:y val="-0.10478170090366594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sz="1400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10%</a:t>
                    </a:r>
                    <a:r>
                      <a:rPr lang="en-US" altLang="zh-TW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</a:t>
                    </a:r>
                  </a:p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sz="1400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(4,825K)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B4F-4BD8-B683-2483D11E9D09}"/>
                </c:ext>
              </c:extLst>
            </c:dLbl>
            <c:dLbl>
              <c:idx val="1"/>
              <c:layout>
                <c:manualLayout>
                  <c:x val="-1.3955464267528229E-3"/>
                  <c:y val="-0.11844887928240498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FD36E9F3-5DC7-46AB-A011-E10E89600C19}" type="VALUE">
                      <a:rPr lang="en-US" altLang="zh-TW" smtClean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  </a:t>
                    </a:r>
                  </a:p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r>
                      <a:rPr lang="en-US" altLang="zh-TW" b="1" dirty="0">
                        <a:solidFill>
                          <a:srgbClr val="C0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(1,372K)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86F-4429-BB21-2E5DE91388FE}"/>
                </c:ext>
              </c:extLst>
            </c:dLbl>
            <c:dLbl>
              <c:idx val="2"/>
              <c:layout>
                <c:manualLayout>
                  <c:x val="7.3963960617899602E-2"/>
                  <c:y val="-9.5670248651173254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sz="1400">
                        <a:latin typeface="Calibri" panose="020F0502020204030204" pitchFamily="34" charset="0"/>
                        <a:cs typeface="Calibri" panose="020F0502020204030204" pitchFamily="34" charset="0"/>
                      </a:defRPr>
                    </a:pPr>
                    <a:fld id="{CD168ECF-82D2-41E8-B26F-1DE8E06D931E}" type="VALUE">
                      <a:rPr lang="en-US" altLang="zh-TW" smtClean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pPr>
                        <a:defRPr sz="1400">
                          <a:latin typeface="Calibri" panose="020F0502020204030204" pitchFamily="34" charset="0"/>
                          <a:cs typeface="Calibri" panose="020F0502020204030204" pitchFamily="34" charset="0"/>
                        </a:defRPr>
                      </a:pPr>
                      <a:t>[值]</a:t>
                    </a:fld>
                    <a:r>
                      <a:rPr lang="en-US" altLang="zh-TW" dirty="0"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   </a:t>
                    </a:r>
                    <a:r>
                      <a:rPr lang="en-US" altLang="zh-TW" b="1" baseline="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rPr>
                      <a:t>(1,338K)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86F-4429-BB21-2E5DE91388F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工作表1!$A$2:$A$4</c:f>
              <c:strCache>
                <c:ptCount val="3"/>
                <c:pt idx="0">
                  <c:v>H</c:v>
                </c:pt>
                <c:pt idx="1">
                  <c:v>S</c:v>
                </c:pt>
                <c:pt idx="2">
                  <c:v>U</c:v>
                </c:pt>
              </c:strCache>
            </c:strRef>
          </c:cat>
          <c:val>
            <c:numRef>
              <c:f>工作表1!$F$2:$F$4</c:f>
              <c:numCache>
                <c:formatCode>0%</c:formatCode>
                <c:ptCount val="3"/>
                <c:pt idx="0">
                  <c:v>-0.24232941176470588</c:v>
                </c:pt>
                <c:pt idx="1">
                  <c:v>-0.72345205479452057</c:v>
                </c:pt>
                <c:pt idx="2">
                  <c:v>-0.1762933333333333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33-4D00-8C4F-B9FBC9EA0FE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400"/>
        <c:overlap val="100"/>
        <c:axId val="1269658784"/>
        <c:axId val="1269659872"/>
      </c:barChart>
      <c:catAx>
        <c:axId val="1269658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200" b="1"/>
            </a:pPr>
            <a:endParaRPr lang="zh-TW"/>
          </a:p>
        </c:txPr>
        <c:crossAx val="1269659872"/>
        <c:crosses val="autoZero"/>
        <c:auto val="1"/>
        <c:lblAlgn val="ctr"/>
        <c:lblOffset val="100"/>
        <c:noMultiLvlLbl val="0"/>
      </c:catAx>
      <c:valAx>
        <c:axId val="126965987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TW"/>
          </a:p>
        </c:txPr>
        <c:crossAx val="1269658784"/>
        <c:crosses val="autoZero"/>
        <c:crossBetween val="between"/>
      </c:valAx>
      <c:spPr>
        <a:noFill/>
        <a:effectLst/>
      </c:spPr>
    </c:plotArea>
    <c:legend>
      <c:legendPos val="b"/>
      <c:layout>
        <c:manualLayout>
          <c:xMode val="edge"/>
          <c:yMode val="edge"/>
          <c:x val="2.6732955488222602E-3"/>
          <c:y val="0"/>
          <c:w val="0.19652084781533249"/>
          <c:h val="0.10060621648559449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微軟正黑體" panose="020B0604030504040204" pitchFamily="34" charset="-120"/>
          <a:ea typeface="微軟正黑體" panose="020B0604030504040204" pitchFamily="34" charset="-120"/>
        </a:defRPr>
      </a:pPr>
      <a:endParaRPr lang="zh-TW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c:rich>
      </c:tx>
      <c:layout>
        <c:manualLayout>
          <c:xMode val="edge"/>
          <c:yMode val="edge"/>
          <c:x val="0.67064347068502927"/>
          <c:y val="1.739938844581536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8.2874546086576295E-2"/>
          <c:y val="4.0227011813502203E-2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110</c:v>
                </c:pt>
              </c:strCache>
            </c:strRef>
          </c:tx>
          <c:spPr>
            <a:ln w="22225">
              <a:solidFill>
                <a:srgbClr val="92D050"/>
              </a:solidFill>
              <a:prstDash val="dash"/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>
                    <a:alpha val="97000"/>
                  </a:schemeClr>
                </a:solidFill>
                <a:round/>
              </a:ln>
              <a:effectLst/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B-695B-4D4F-9EC0-8D66918E6F28}"/>
              </c:ext>
            </c:extLst>
          </c:dPt>
          <c:dPt>
            <c:idx val="1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5D91-4EC0-AA3F-E8EF5A2C2628}"/>
              </c:ext>
            </c:extLst>
          </c:dPt>
          <c:dPt>
            <c:idx val="2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64BA-4489-8589-023B94280696}"/>
              </c:ext>
            </c:extLst>
          </c:dPt>
          <c:dPt>
            <c:idx val="3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64BA-4489-8589-023B94280696}"/>
              </c:ext>
            </c:extLst>
          </c:dPt>
          <c:dPt>
            <c:idx val="4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A-695B-4D4F-9EC0-8D66918E6F28}"/>
              </c:ext>
            </c:extLst>
          </c:dPt>
          <c:dPt>
            <c:idx val="5"/>
            <c:marker>
              <c:spPr>
                <a:solidFill>
                  <a:schemeClr val="accent1"/>
                </a:solidFill>
                <a:ln w="9525">
                  <a:solidFill>
                    <a:schemeClr val="accent1">
                      <a:alpha val="97000"/>
                    </a:schemeClr>
                  </a:solidFill>
                  <a:prstDash val="solid"/>
                  <a:round/>
                </a:ln>
                <a:effectLst/>
              </c:spPr>
            </c:marker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E-DA5A-4B75-8BB2-539DD7D3265B}"/>
              </c:ext>
            </c:extLst>
          </c:dPt>
          <c:dPt>
            <c:idx val="6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EDE2-4278-BE92-4BEB3305B987}"/>
              </c:ext>
            </c:extLst>
          </c:dPt>
          <c:dPt>
            <c:idx val="7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E244-4D35-9D9D-F867BCB2D47F}"/>
              </c:ext>
            </c:extLst>
          </c:dPt>
          <c:dPt>
            <c:idx val="8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D241-4E8E-B913-E1A6AC5A6D0C}"/>
              </c:ext>
            </c:extLst>
          </c:dPt>
          <c:dPt>
            <c:idx val="9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4D1A-4314-AC50-5180732116C0}"/>
              </c:ext>
            </c:extLst>
          </c:dPt>
          <c:dPt>
            <c:idx val="10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4D1A-4314-AC50-5180732116C0}"/>
              </c:ext>
            </c:extLst>
          </c:dPt>
          <c:dPt>
            <c:idx val="11"/>
            <c:bubble3D val="0"/>
            <c:spPr>
              <a:ln w="22225">
                <a:solidFill>
                  <a:srgbClr val="92D05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CD61-40A4-86F6-1AC3AE4BB26B}"/>
              </c:ext>
            </c:extLst>
          </c:dPt>
          <c:dLbls>
            <c:dLbl>
              <c:idx val="1"/>
              <c:layout>
                <c:manualLayout>
                  <c:x val="-2.1957706642146212E-2"/>
                  <c:y val="-8.2675998963088954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5D91-4EC0-AA3F-E8EF5A2C2628}"/>
                </c:ext>
              </c:extLst>
            </c:dLbl>
            <c:dLbl>
              <c:idx val="2"/>
              <c:layout>
                <c:manualLayout>
                  <c:x val="-3.6674826418276615E-2"/>
                  <c:y val="-9.7766914787245866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64BA-4489-8589-023B94280696}"/>
                </c:ext>
              </c:extLst>
            </c:dLbl>
            <c:dLbl>
              <c:idx val="3"/>
              <c:layout>
                <c:manualLayout>
                  <c:x val="-4.3993983434773641E-2"/>
                  <c:y val="-1.492056438173536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64BA-4489-8589-023B94280696}"/>
                </c:ext>
              </c:extLst>
            </c:dLbl>
            <c:dLbl>
              <c:idx val="4"/>
              <c:layout>
                <c:manualLayout>
                  <c:x val="-3.3521889914855635E-2"/>
                  <c:y val="-1.75582342702662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695B-4D4F-9EC0-8D66918E6F28}"/>
                </c:ext>
              </c:extLst>
            </c:dLbl>
            <c:dLbl>
              <c:idx val="5"/>
              <c:layout>
                <c:manualLayout>
                  <c:x val="-4.6986010154750214E-2"/>
                  <c:y val="-1.827331685368292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400" b="1">
                      <a:solidFill>
                        <a:schemeClr val="tx1"/>
                      </a:solidFill>
                    </a:defRPr>
                  </a:pPr>
                  <a:endParaRPr lang="zh-TW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1381428160319398E-2"/>
                      <c:h val="8.847859497092913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E-DA5A-4B75-8BB2-539DD7D3265B}"/>
                </c:ext>
              </c:extLst>
            </c:dLbl>
            <c:dLbl>
              <c:idx val="6"/>
              <c:layout>
                <c:manualLayout>
                  <c:x val="-3.9505943354808892E-2"/>
                  <c:y val="4.81059974817612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EDE2-4278-BE92-4BEB3305B987}"/>
                </c:ext>
              </c:extLst>
            </c:dLbl>
            <c:dLbl>
              <c:idx val="7"/>
              <c:layout>
                <c:manualLayout>
                  <c:x val="-2.9033849834890886E-2"/>
                  <c:y val="5.4237955042032368E-2"/>
                </c:manualLayout>
              </c:layout>
              <c:tx>
                <c:rich>
                  <a:bodyPr/>
                  <a:lstStyle/>
                  <a:p>
                    <a:fld id="{FC34678F-D287-4393-A4F8-8BAEE177006C}" type="VALUE">
                      <a:rPr lang="en-US" altLang="zh-TW" dirty="0">
                        <a:solidFill>
                          <a:schemeClr val="tx1"/>
                        </a:solidFill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E244-4D35-9D9D-F867BCB2D47F}"/>
                </c:ext>
              </c:extLst>
            </c:dLbl>
            <c:dLbl>
              <c:idx val="8"/>
              <c:layout>
                <c:manualLayout>
                  <c:x val="-2.6928240479789155E-2"/>
                  <c:y val="5.55023978817168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D241-4E8E-B913-E1A6AC5A6D0C}"/>
                </c:ext>
              </c:extLst>
            </c:dLbl>
            <c:dLbl>
              <c:idx val="9"/>
              <c:layout>
                <c:manualLayout>
                  <c:x val="-4.5489996794761928E-2"/>
                  <c:y val="-6.65340425137947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D1A-4314-AC50-5180732116C0}"/>
                </c:ext>
              </c:extLst>
            </c:dLbl>
            <c:dLbl>
              <c:idx val="10"/>
              <c:layout>
                <c:manualLayout>
                  <c:x val="-5.2970063594703472E-2"/>
                  <c:y val="-4.62106062289375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D1A-4314-AC50-5180732116C0}"/>
                </c:ext>
              </c:extLst>
            </c:dLbl>
            <c:dLbl>
              <c:idx val="11"/>
              <c:layout>
                <c:manualLayout>
                  <c:x val="-2.8818164759131945E-2"/>
                  <c:y val="-3.73599692626745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D61-40A4-86F6-1AC3AE4BB2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150</c:v>
                </c:pt>
                <c:pt idx="4">
                  <c:v>650</c:v>
                </c:pt>
                <c:pt idx="5" formatCode="#,##0_ ">
                  <c:v>1209</c:v>
                </c:pt>
                <c:pt idx="6" formatCode="#,##0_ ">
                  <c:v>4459</c:v>
                </c:pt>
                <c:pt idx="7" formatCode="#,##0_ ">
                  <c:v>4459</c:v>
                </c:pt>
                <c:pt idx="8" formatCode="#,##0_ ">
                  <c:v>4792</c:v>
                </c:pt>
                <c:pt idx="9" formatCode="#,##0_ ">
                  <c:v>5192</c:v>
                </c:pt>
                <c:pt idx="10" formatCode="#,##0_ ">
                  <c:v>10192</c:v>
                </c:pt>
                <c:pt idx="11" formatCode="#,##0_ ">
                  <c:v>14442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111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1865992777435974E-2"/>
                  <c:y val="5.407721373181663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4.4525833853698614E-3"/>
                  <c:y val="-5.98176591489835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2.861979574352394E-2"/>
                  <c:y val="-3.35842313816983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4.1335673710769259E-2"/>
                  <c:y val="-5.10727974669482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2359829143494709E-2"/>
                  <c:y val="-3.9576621116172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4.5823949383389288E-2"/>
                  <c:y val="-4.67546430026294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3730169135501002E-2"/>
                      <c:h val="4.767660224132801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2.936792021984564E-2"/>
                  <c:y val="3.4478113542939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4.1335909303424373E-2"/>
                  <c:y val="-4.0351072103099711E-2"/>
                </c:manualLayout>
              </c:layout>
              <c:tx>
                <c:rich>
                  <a:bodyPr/>
                  <a:lstStyle/>
                  <a:p>
                    <a:fld id="{70E96F84-EB63-4ED5-AA31-641D0B657C12}" type="VALUE">
                      <a:rPr lang="en-US" altLang="zh-TW">
                        <a:solidFill>
                          <a:srgbClr val="0070C0"/>
                        </a:solidFill>
                      </a:rPr>
                      <a:pPr/>
                      <a:t>[值]</a:t>
                    </a:fld>
                    <a:endParaRPr lang="zh-TW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4.1335909303424484E-2"/>
                  <c:y val="-4.613677184016590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2.637577570354151E-2"/>
                  <c:y val="1.5651270229233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4.731996274337763E-2"/>
                  <c:y val="-7.43339860385883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686079148059261E-2"/>
                      <c:h val="4.79985784346003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2.9920267199766825E-3"/>
                  <c:y val="1.56304317441431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380</c:v>
                </c:pt>
                <c:pt idx="1">
                  <c:v>380</c:v>
                </c:pt>
                <c:pt idx="2">
                  <c:v>1332</c:v>
                </c:pt>
                <c:pt idx="3">
                  <c:v>1332</c:v>
                </c:pt>
                <c:pt idx="4">
                  <c:v>2760</c:v>
                </c:pt>
                <c:pt idx="5" formatCode="#,##0_ ">
                  <c:v>3080</c:v>
                </c:pt>
                <c:pt idx="6" formatCode="#,##0_ ">
                  <c:v>11555</c:v>
                </c:pt>
                <c:pt idx="7" formatCode="#,##0_ ">
                  <c:v>12583</c:v>
                </c:pt>
                <c:pt idx="8" formatCode="#,##0_ ">
                  <c:v>12583</c:v>
                </c:pt>
                <c:pt idx="9" formatCode="#,##0_ ">
                  <c:v>14511</c:v>
                </c:pt>
                <c:pt idx="10" formatCode="#,##0_ ">
                  <c:v>17294</c:v>
                </c:pt>
                <c:pt idx="11" formatCode="#,##0_ ">
                  <c:v>22927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112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Pt>
            <c:idx val="1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1C68-44BD-B2CF-CBE605A602F8}"/>
              </c:ext>
            </c:extLst>
          </c:dPt>
          <c:dPt>
            <c:idx val="2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1C68-44BD-B2CF-CBE605A602F8}"/>
              </c:ext>
            </c:extLst>
          </c:dPt>
          <c:dPt>
            <c:idx val="3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9079-4708-A37C-1CFD63B2D3AD}"/>
              </c:ext>
            </c:extLst>
          </c:dPt>
          <c:dPt>
            <c:idx val="4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079-4708-A37C-1CFD63B2D3AD}"/>
              </c:ext>
            </c:extLst>
          </c:dPt>
          <c:dPt>
            <c:idx val="5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9079-4708-A37C-1CFD63B2D3AD}"/>
              </c:ext>
            </c:extLst>
          </c:dPt>
          <c:dPt>
            <c:idx val="6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79-4708-A37C-1CFD63B2D3AD}"/>
              </c:ext>
            </c:extLst>
          </c:dPt>
          <c:dPt>
            <c:idx val="7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9079-4708-A37C-1CFD63B2D3AD}"/>
              </c:ext>
            </c:extLst>
          </c:dPt>
          <c:dPt>
            <c:idx val="8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9079-4708-A37C-1CFD63B2D3A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6-9079-4708-A37C-1CFD63B2D3A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7-9079-4708-A37C-1CFD63B2D3AD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8-9079-4708-A37C-1CFD63B2D3AD}"/>
              </c:ext>
            </c:extLst>
          </c:dPt>
          <c:dLbls>
            <c:dLbl>
              <c:idx val="0"/>
              <c:layout>
                <c:manualLayout>
                  <c:x val="-2.6375893499869071E-2"/>
                  <c:y val="4.517643200934663E-2"/>
                </c:manualLayout>
              </c:layout>
              <c:tx>
                <c:rich>
                  <a:bodyPr/>
                  <a:lstStyle/>
                  <a:p>
                    <a:fld id="{D8AF0F9E-FF50-4B1C-9233-A053FC18CC13}" type="CELLRANGE">
                      <a:rPr lang="en-US" altLang="zh-TW" b="1" baseline="0"/>
                      <a:pPr/>
                      <a:t>[CELLRANGE]</a:t>
                    </a:fld>
                    <a:r>
                      <a:rPr lang="en-US" altLang="zh-TW" b="1" baseline="0"/>
                      <a:t>, </a:t>
                    </a:r>
                    <a:fld id="{0B726F98-4CB4-4AA6-9718-2C7C463345C5}" type="VALUE">
                      <a:rPr lang="en-US" altLang="zh-TW" b="1" baseline="0"/>
                      <a:pPr/>
                      <a:t>[值]</a:t>
                    </a:fld>
                    <a:endParaRPr lang="en-US" altLang="zh-TW" b="1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027833269664416E-2"/>
                      <c:h val="5.4700050602676971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1C68-44BD-B2CF-CBE605A602F8}"/>
                </c:ext>
              </c:extLst>
            </c:dLbl>
            <c:dLbl>
              <c:idx val="1"/>
              <c:layout>
                <c:manualLayout>
                  <c:x val="-0.10117644370295584"/>
                  <c:y val="-4.6489278969003442E-2"/>
                </c:manualLayout>
              </c:layout>
              <c:tx>
                <c:rich>
                  <a:bodyPr/>
                  <a:lstStyle/>
                  <a:p>
                    <a:fld id="{C2A45854-80D8-4355-8113-B39EE2663CE1}" type="CELLRANGE">
                      <a:rPr lang="en-US" altLang="zh-TW" b="1" baseline="0"/>
                      <a:pPr/>
                      <a:t>[CELLRANGE]</a:t>
                    </a:fld>
                    <a:r>
                      <a:rPr lang="en-US" altLang="zh-TW" b="1" baseline="0"/>
                      <a:t>, </a:t>
                    </a:r>
                    <a:fld id="{A2798188-525B-4BAE-A0C7-6ADC00A3BD20}" type="VALUE">
                      <a:rPr lang="en-US" altLang="zh-TW" b="1" baseline="0"/>
                      <a:pPr/>
                      <a:t>[值]</a:t>
                    </a:fld>
                    <a:endParaRPr lang="en-US" altLang="zh-TW" b="1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1C68-44BD-B2CF-CBE605A602F8}"/>
                </c:ext>
              </c:extLst>
            </c:dLbl>
            <c:dLbl>
              <c:idx val="2"/>
              <c:layout>
                <c:manualLayout>
                  <c:x val="-0.11613622391385604"/>
                  <c:y val="-7.658223160389586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D4042C0B-34E7-4B4B-8184-38C4786D593F}" type="CELLRANGE">
                      <a:rPr lang="en-US" altLang="zh-TW" b="1" baseline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/>
                      <a:t>, </a:t>
                    </a:r>
                    <a:fld id="{E9563697-1290-4676-B65D-BA66DDAD95AD}" type="VALUE">
                      <a:rPr lang="en-US" altLang="zh-TW" b="1" baseline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93835034960183"/>
                      <c:h val="5.8709478395543357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1C68-44BD-B2CF-CBE605A602F8}"/>
                </c:ext>
              </c:extLst>
            </c:dLbl>
            <c:dLbl>
              <c:idx val="3"/>
              <c:layout>
                <c:manualLayout>
                  <c:x val="-8.8460094550400284E-2"/>
                  <c:y val="-5.8724377846905901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8708BC49-3A9C-4038-B4A4-90F792114DD3}" type="CELLRANGE">
                      <a:rPr lang="en-US" altLang="zh-TW" b="1" baseline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/>
                      <a:t>, </a:t>
                    </a:r>
                    <a:fld id="{EC29A35D-DDF4-4B91-A289-61AA981BCF4A}" type="VALUE">
                      <a:rPr lang="en-US" altLang="zh-TW" b="1" baseline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16551561985193"/>
                      <c:h val="9.1858967362626373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9079-4708-A37C-1CFD63B2D3AD}"/>
                </c:ext>
              </c:extLst>
            </c:dLbl>
            <c:dLbl>
              <c:idx val="4"/>
              <c:layout>
                <c:manualLayout>
                  <c:x val="-8.6216545695728133E-2"/>
                  <c:y val="-7.3826519275636035E-2"/>
                </c:manualLayout>
              </c:layout>
              <c:tx>
                <c:rich>
                  <a:bodyPr/>
                  <a:lstStyle/>
                  <a:p>
                    <a:fld id="{AD775D33-1974-4330-87BE-9530EFE81003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0A18822D-029C-47ED-B81A-A083F97E7597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9079-4708-A37C-1CFD63B2D3AD}"/>
                </c:ext>
              </c:extLst>
            </c:dLbl>
            <c:dLbl>
              <c:idx val="5"/>
              <c:layout>
                <c:manualLayout>
                  <c:x val="-0.11613657730283874"/>
                  <c:y val="-3.9845109802614527E-2"/>
                </c:manualLayout>
              </c:layout>
              <c:tx>
                <c:rich>
                  <a:bodyPr/>
                  <a:lstStyle/>
                  <a:p>
                    <a:fld id="{219046FE-F5A4-499C-9A10-6AC767C7BC59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7ADD14B7-B5E3-4C3A-A745-66899D597AD7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9079-4708-A37C-1CFD63B2D3AD}"/>
                </c:ext>
              </c:extLst>
            </c:dLbl>
            <c:dLbl>
              <c:idx val="6"/>
              <c:layout>
                <c:manualLayout>
                  <c:x val="-9.3696376903014453E-2"/>
                  <c:y val="-7.8067251786838501E-2"/>
                </c:manualLayout>
              </c:layout>
              <c:tx>
                <c:rich>
                  <a:bodyPr/>
                  <a:lstStyle/>
                  <a:p>
                    <a:fld id="{08D63394-8ACB-443C-AAB0-FC49BA8B7BD7}" type="CELLRANGE">
                      <a:rPr lang="en-US" altLang="zh-TW" b="1" baseline="0"/>
                      <a:pPr/>
                      <a:t>[CELLRANGE]</a:t>
                    </a:fld>
                    <a:r>
                      <a:rPr lang="en-US" altLang="zh-TW" b="1" baseline="0"/>
                      <a:t>, </a:t>
                    </a:r>
                    <a:fld id="{3A8E3D3D-AC65-4411-95F8-BFA7B6CCD280}" type="VALUE">
                      <a:rPr lang="en-US" altLang="zh-TW" b="1" baseline="0"/>
                      <a:pPr/>
                      <a:t>[值]</a:t>
                    </a:fld>
                    <a:endParaRPr lang="en-US" altLang="zh-TW" b="1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9079-4708-A37C-1CFD63B2D3AD}"/>
                </c:ext>
              </c:extLst>
            </c:dLbl>
            <c:dLbl>
              <c:idx val="7"/>
              <c:layout>
                <c:manualLayout>
                  <c:x val="-0.13857689549899055"/>
                  <c:y val="1.6468077621005074E-3"/>
                </c:manualLayout>
              </c:layout>
              <c:tx>
                <c:rich>
                  <a:bodyPr/>
                  <a:lstStyle/>
                  <a:p>
                    <a:fld id="{23F94288-B4CF-4B86-AF7C-BE6944C08589}" type="CELLRANGE">
                      <a:rPr lang="en-US" altLang="zh-TW" b="1" baseline="0" dirty="0"/>
                      <a:pPr/>
                      <a:t>[CELLRANGE]</a:t>
                    </a:fld>
                    <a:r>
                      <a:rPr lang="en-US" altLang="zh-TW" b="1" baseline="0" dirty="0"/>
                      <a:t>, </a:t>
                    </a:r>
                    <a:fld id="{8D2E7F7B-F8DB-4689-9D2A-848F2765C78D}" type="VALUE">
                      <a:rPr lang="en-US" altLang="zh-TW" b="1" baseline="0" dirty="0"/>
                      <a:pPr/>
                      <a:t>[值]</a:t>
                    </a:fld>
                    <a:endParaRPr lang="en-US" altLang="zh-TW" b="1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9079-4708-A37C-1CFD63B2D3AD}"/>
                </c:ext>
              </c:extLst>
            </c:dLbl>
            <c:dLbl>
              <c:idx val="8"/>
              <c:layout>
                <c:manualLayout>
                  <c:x val="-0.12286863742278598"/>
                  <c:y val="-3.5038930859534127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 baseline="0">
                        <a:solidFill>
                          <a:srgbClr val="FF0000"/>
                        </a:solidFill>
                      </a:defRPr>
                    </a:pPr>
                    <a:fld id="{44466304-7804-49BC-88D3-967B2D823395}" type="CELLRANGE">
                      <a:rPr lang="en-US" altLang="zh-TW" b="1" baseline="0"/>
                      <a:pPr>
                        <a:defRPr sz="1200" b="1" baseline="0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/>
                      <a:t>, </a:t>
                    </a:r>
                    <a:fld id="{8B044C12-A22D-48DA-8106-B162A9A3DD97}" type="VALUE">
                      <a:rPr lang="en-US" altLang="zh-TW" b="1" baseline="0"/>
                      <a:pPr>
                        <a:defRPr sz="1200" b="1" baseline="0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30856806902016"/>
                      <c:h val="7.7763118912713397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9079-4708-A37C-1CFD63B2D3AD}"/>
                </c:ext>
              </c:extLst>
            </c:dLbl>
            <c:dLbl>
              <c:idx val="9"/>
              <c:layout>
                <c:manualLayout>
                  <c:x val="-9.5744855039250329E-2"/>
                  <c:y val="-6.2287523608488E-2"/>
                </c:manualLayout>
              </c:layout>
              <c:tx>
                <c:rich>
                  <a:bodyPr/>
                  <a:lstStyle/>
                  <a:p>
                    <a:fld id="{0DF4216E-895D-4BD4-9229-E32642772C5B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101FDE09-BADB-44F2-ADC0-8CF16B1F5B17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079-4708-A37C-1CFD63B2D3AD}"/>
                </c:ext>
              </c:extLst>
            </c:dLbl>
            <c:dLbl>
              <c:idx val="10"/>
              <c:layout>
                <c:manualLayout>
                  <c:x val="-0.11015228827023044"/>
                  <c:y val="-3.3310419212680076E-2"/>
                </c:manualLayout>
              </c:layout>
              <c:tx>
                <c:rich>
                  <a:bodyPr/>
                  <a:lstStyle/>
                  <a:p>
                    <a:fld id="{314851B4-97A1-4419-940E-ADF2452BC681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043ED7C6-17AA-4764-8EDC-7D54C89F1540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9079-4708-A37C-1CFD63B2D3AD}"/>
                </c:ext>
              </c:extLst>
            </c:dLbl>
            <c:dLbl>
              <c:idx val="11"/>
              <c:layout>
                <c:manualLayout>
                  <c:x val="-6.2832561119508024E-2"/>
                  <c:y val="-1.887660630300337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31B9F826-C909-443C-8606-AE1C465AB315}" type="CELLRANG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EF69DE17-F50F-411D-8422-33B6F13F8C3B}" type="VALU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71134516456087"/>
                      <c:h val="5.821667962818945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9079-4708-A37C-1CFD63B2D3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0</c:v>
                </c:pt>
                <c:pt idx="1">
                  <c:v>3323</c:v>
                </c:pt>
                <c:pt idx="2">
                  <c:v>4275</c:v>
                </c:pt>
                <c:pt idx="3">
                  <c:v>4275</c:v>
                </c:pt>
                <c:pt idx="4">
                  <c:v>5775</c:v>
                </c:pt>
                <c:pt idx="5" formatCode="#,##0_ ">
                  <c:v>11914</c:v>
                </c:pt>
                <c:pt idx="6" formatCode="#,##0_ ">
                  <c:v>12034</c:v>
                </c:pt>
                <c:pt idx="7" formatCode="#,##0_ ">
                  <c:v>21849</c:v>
                </c:pt>
                <c:pt idx="8" formatCode="#,##0_ ">
                  <c:v>21849</c:v>
                </c:pt>
                <c:pt idx="9" formatCode="#,##0_ ">
                  <c:v>25149</c:v>
                </c:pt>
                <c:pt idx="10" formatCode="#,##0_ ">
                  <c:v>35849</c:v>
                </c:pt>
                <c:pt idx="11" formatCode="#,##0_ ">
                  <c:v>46349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工作表1!$E$2:$E$13</c15:f>
                <c15:dlblRangeCache>
                  <c:ptCount val="12"/>
                  <c:pt idx="0">
                    <c:v>0%</c:v>
                  </c:pt>
                  <c:pt idx="1">
                    <c:v>8%</c:v>
                  </c:pt>
                  <c:pt idx="2">
                    <c:v>10%</c:v>
                  </c:pt>
                  <c:pt idx="3">
                    <c:v>10%</c:v>
                  </c:pt>
                  <c:pt idx="4">
                    <c:v>14%</c:v>
                  </c:pt>
                  <c:pt idx="5">
                    <c:v>28%</c:v>
                  </c:pt>
                  <c:pt idx="6">
                    <c:v>28%</c:v>
                  </c:pt>
                  <c:pt idx="7">
                    <c:v>51%</c:v>
                  </c:pt>
                  <c:pt idx="8">
                    <c:v>51%</c:v>
                  </c:pt>
                  <c:pt idx="9">
                    <c:v>59%</c:v>
                  </c:pt>
                  <c:pt idx="10">
                    <c:v>84%</c:v>
                  </c:pt>
                  <c:pt idx="11">
                    <c:v>109%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1C68-44BD-B2CF-CBE605A602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69663680"/>
        <c:axId val="1269651712"/>
      </c:lineChart>
      <c:catAx>
        <c:axId val="12696636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51712"/>
        <c:crosses val="autoZero"/>
        <c:auto val="1"/>
        <c:lblAlgn val="ctr"/>
        <c:lblOffset val="100"/>
        <c:noMultiLvlLbl val="0"/>
      </c:catAx>
      <c:valAx>
        <c:axId val="126965171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368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28219193992764241"/>
          <c:y val="5.222245874889616E-2"/>
          <c:w val="0.27717299179937305"/>
          <c:h val="5.65451060993222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7376755886783125E-2"/>
          <c:y val="4.4914240298086543E-2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110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3"/>
              <c:layout>
                <c:manualLayout>
                  <c:x val="-3.9330191234092045E-2"/>
                  <c:y val="-4.0700605915582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5D23-49FE-B535-08708227D30D}"/>
                </c:ext>
              </c:extLst>
            </c:dLbl>
            <c:dLbl>
              <c:idx val="4"/>
              <c:layout>
                <c:manualLayout>
                  <c:x val="-3.7834177874103814E-2"/>
                  <c:y val="-4.0700605915582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B911-4168-99FB-7490E4C1B57D}"/>
                </c:ext>
              </c:extLst>
            </c:dLbl>
            <c:dLbl>
              <c:idx val="5"/>
              <c:layout>
                <c:manualLayout>
                  <c:x val="-3.6338164514115527E-2"/>
                  <c:y val="-4.0700605915582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B911-4168-99FB-7490E4C1B57D}"/>
                </c:ext>
              </c:extLst>
            </c:dLbl>
            <c:dLbl>
              <c:idx val="8"/>
              <c:layout>
                <c:manualLayout>
                  <c:x val="-3.9330191234092045E-2"/>
                  <c:y val="-1.8993616093938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E316-404A-9B81-40996C2986B9}"/>
                </c:ext>
              </c:extLst>
            </c:dLbl>
            <c:dLbl>
              <c:idx val="9"/>
              <c:layout>
                <c:manualLayout>
                  <c:x val="-3.9330191234092156E-2"/>
                  <c:y val="2.70581046550382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177E-4E73-BD75-430C1BD41810}"/>
                </c:ext>
              </c:extLst>
            </c:dLbl>
            <c:dLbl>
              <c:idx val="10"/>
              <c:layout>
                <c:manualLayout>
                  <c:x val="-4.0826204594080227E-2"/>
                  <c:y val="2.43447309273328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177E-4E73-BD75-430C1BD41810}"/>
                </c:ext>
              </c:extLst>
            </c:dLbl>
            <c:dLbl>
              <c:idx val="11"/>
              <c:layout>
                <c:manualLayout>
                  <c:x val="-3.3346137794138905E-2"/>
                  <c:y val="-2.57086451392188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BA7-4BE9-A7E3-202BD1C2C571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666</c:v>
                </c:pt>
                <c:pt idx="1">
                  <c:v>8966</c:v>
                </c:pt>
                <c:pt idx="2">
                  <c:v>10966</c:v>
                </c:pt>
                <c:pt idx="3">
                  <c:v>10966</c:v>
                </c:pt>
                <c:pt idx="4">
                  <c:v>12766</c:v>
                </c:pt>
                <c:pt idx="5" formatCode="#,##0_ ">
                  <c:v>12766</c:v>
                </c:pt>
                <c:pt idx="6" formatCode="#,##0_ ">
                  <c:v>15675</c:v>
                </c:pt>
                <c:pt idx="7" formatCode="#,##0_ ">
                  <c:v>16909</c:v>
                </c:pt>
                <c:pt idx="8" formatCode="#,##0_ ">
                  <c:v>18989</c:v>
                </c:pt>
                <c:pt idx="9" formatCode="#,##0_ ">
                  <c:v>18989</c:v>
                </c:pt>
                <c:pt idx="10" formatCode="#,##0_ ">
                  <c:v>19289</c:v>
                </c:pt>
                <c:pt idx="11" formatCode="#,##0_ ">
                  <c:v>19525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111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5.2338086297353974E-2"/>
                  <c:y val="-2.732410074094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5868863945123904E-2"/>
                  <c:y val="-3.81082586998207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5.1059996143348212E-2"/>
                  <c:y val="-1.64434113752658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2.787155347087468E-2"/>
                  <c:y val="-3.95411212146085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83438825834478E-2"/>
                  <c:y val="-4.07679394976389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6847869223459569E-2"/>
                  <c:y val="2.915573483288181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3.6847987019787184E-2"/>
                  <c:y val="4.94624528898498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4.5823949383389233E-2"/>
                  <c:y val="3.6644546411494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3.2359829143494653E-2"/>
                  <c:y val="4.03085554596497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1.2520571656153933E-2"/>
                  <c:y val="7.602360421491628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3.385584250348294E-2"/>
                  <c:y val="5.1334467110491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686079148059261E-2"/>
                      <c:h val="4.79985784346003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2.6928240479789263E-2"/>
                  <c:y val="4.23269209404083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3500</c:v>
                </c:pt>
                <c:pt idx="1">
                  <c:v>3650</c:v>
                </c:pt>
                <c:pt idx="2">
                  <c:v>7030</c:v>
                </c:pt>
                <c:pt idx="3">
                  <c:v>7030</c:v>
                </c:pt>
                <c:pt idx="4">
                  <c:v>7030</c:v>
                </c:pt>
                <c:pt idx="5" formatCode="#,##0_ ">
                  <c:v>10080</c:v>
                </c:pt>
                <c:pt idx="6" formatCode="#,##0_ ">
                  <c:v>12380</c:v>
                </c:pt>
                <c:pt idx="7" formatCode="#,##0_ ">
                  <c:v>15680</c:v>
                </c:pt>
                <c:pt idx="8" formatCode="#,##0_ ">
                  <c:v>16680</c:v>
                </c:pt>
                <c:pt idx="9" formatCode="#,##0_ ">
                  <c:v>23643</c:v>
                </c:pt>
                <c:pt idx="10" formatCode="#,##0_ ">
                  <c:v>30543</c:v>
                </c:pt>
                <c:pt idx="11" formatCode="#,##0_ ">
                  <c:v>30543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112</c:v>
                </c:pt>
              </c:strCache>
            </c:strRef>
          </c:tx>
          <c:spPr>
            <a:ln w="28575" cap="rnd">
              <a:solidFill>
                <a:srgbClr val="C00000"/>
              </a:solidFill>
              <a:prstDash val="dash"/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1-1C68-44BD-B2CF-CBE605A602F8}"/>
              </c:ext>
            </c:extLst>
          </c:dPt>
          <c:dPt>
            <c:idx val="1"/>
            <c:bubble3D val="0"/>
            <c:spPr>
              <a:ln w="28575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1C68-44BD-B2CF-CBE605A602F8}"/>
              </c:ext>
            </c:extLst>
          </c:dPt>
          <c:dPt>
            <c:idx val="2"/>
            <c:bubble3D val="0"/>
            <c:spPr>
              <a:ln w="2540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1C68-44BD-B2CF-CBE605A602F8}"/>
              </c:ext>
            </c:extLst>
          </c:dPt>
          <c:dPt>
            <c:idx val="3"/>
            <c:bubble3D val="0"/>
            <c:spPr>
              <a:ln w="25400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9079-4708-A37C-1CFD63B2D3AD}"/>
              </c:ext>
            </c:extLst>
          </c:dPt>
          <c:dPt>
            <c:idx val="4"/>
            <c:bubble3D val="0"/>
            <c:spPr>
              <a:ln w="28575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079-4708-A37C-1CFD63B2D3AD}"/>
              </c:ext>
            </c:extLst>
          </c:dPt>
          <c:dPt>
            <c:idx val="5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solid"/>
                  <a:round/>
                </a:ln>
                <a:effectLst/>
              </c:spPr>
            </c:marker>
            <c:bubble3D val="0"/>
            <c:spPr>
              <a:ln w="28575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9079-4708-A37C-1CFD63B2D3AD}"/>
              </c:ext>
            </c:extLst>
          </c:dPt>
          <c:dPt>
            <c:idx val="6"/>
            <c:bubble3D val="0"/>
            <c:spPr>
              <a:ln w="28575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79-4708-A37C-1CFD63B2D3AD}"/>
              </c:ext>
            </c:extLst>
          </c:dPt>
          <c:dPt>
            <c:idx val="7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dash"/>
                  <a:round/>
                </a:ln>
                <a:effectLst/>
              </c:spPr>
            </c:marker>
            <c:bubble3D val="0"/>
            <c:spPr>
              <a:ln w="28575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9079-4708-A37C-1CFD63B2D3AD}"/>
              </c:ext>
            </c:extLst>
          </c:dPt>
          <c:dPt>
            <c:idx val="8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dash"/>
                  <a:round/>
                </a:ln>
                <a:effectLst/>
              </c:spPr>
            </c:marker>
            <c:bubble3D val="0"/>
            <c:spPr>
              <a:ln w="28575" cap="rnd">
                <a:solidFill>
                  <a:srgbClr val="C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9079-4708-A37C-1CFD63B2D3AD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6-9079-4708-A37C-1CFD63B2D3A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7-9079-4708-A37C-1CFD63B2D3AD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8-9079-4708-A37C-1CFD63B2D3AD}"/>
              </c:ext>
            </c:extLst>
          </c:dPt>
          <c:dLbls>
            <c:dLbl>
              <c:idx val="0"/>
              <c:layout>
                <c:manualLayout>
                  <c:x val="-7.8736361099459085E-2"/>
                  <c:y val="2.2378710057856719E-2"/>
                </c:manualLayout>
              </c:layout>
              <c:tx>
                <c:rich>
                  <a:bodyPr/>
                  <a:lstStyle/>
                  <a:p>
                    <a:fld id="{EC26D2BA-B443-4152-9B33-BD3500A1B505}" type="CELLRANGE">
                      <a:rPr lang="en-US" altLang="zh-TW" b="1" baseline="0"/>
                      <a:pPr/>
                      <a:t>[CELLRANGE]</a:t>
                    </a:fld>
                    <a:r>
                      <a:rPr lang="en-US" altLang="zh-TW" b="1" baseline="0"/>
                      <a:t>, </a:t>
                    </a:r>
                    <a:fld id="{9B23C951-3455-4092-9AC0-76E39D07A239}" type="VALUE">
                      <a:rPr lang="en-US" altLang="zh-TW" b="1" baseline="0"/>
                      <a:pPr/>
                      <a:t>[值]</a:t>
                    </a:fld>
                    <a:endParaRPr lang="en-US" altLang="zh-TW" b="1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067699669781557E-2"/>
                      <c:h val="5.4700118790219888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1C68-44BD-B2CF-CBE605A602F8}"/>
                </c:ext>
              </c:extLst>
            </c:dLbl>
            <c:dLbl>
              <c:idx val="1"/>
              <c:layout>
                <c:manualLayout>
                  <c:x val="-7.1256176503190133E-2"/>
                  <c:y val="-3.8153559860870156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fld id="{32005E84-79E9-45D0-ABA3-53B64CC432DC}" type="CELLRANGE">
                      <a:rPr lang="en-US" altLang="zh-TW" b="1" baseline="0"/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/>
                      <a:t>, </a:t>
                    </a:r>
                    <a:fld id="{D4DFEF0E-31BD-4CF6-8099-21C7D4AB114F}" type="VALUE">
                      <a:rPr lang="en-US" altLang="zh-TW" b="1" baseline="0"/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76392096384726"/>
                      <c:h val="5.4538811926879906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1C68-44BD-B2CF-CBE605A602F8}"/>
                </c:ext>
              </c:extLst>
            </c:dLbl>
            <c:dLbl>
              <c:idx val="2"/>
              <c:layout>
                <c:manualLayout>
                  <c:x val="-6.2279742954277739E-2"/>
                  <c:y val="-5.316225547588729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fld id="{DFD5CDF4-6512-4535-8975-59EE448B70B0}" type="CELLRANGE">
                      <a:rPr lang="en-US" altLang="zh-TW" b="1" baseline="0"/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/>
                      <a:t>, </a:t>
                    </a:r>
                    <a:fld id="{F2367DB7-1892-4762-AD80-53A7FDBBA3D2}" type="VALUE">
                      <a:rPr lang="en-US" altLang="zh-TW" b="1" baseline="0"/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193835034960183"/>
                      <c:h val="7.4989744729218127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1C68-44BD-B2CF-CBE605A602F8}"/>
                </c:ext>
              </c:extLst>
            </c:dLbl>
            <c:dLbl>
              <c:idx val="3"/>
              <c:layout>
                <c:manualLayout>
                  <c:x val="-7.5743980990499837E-2"/>
                  <c:y val="-5.908499482963441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fld id="{A3B8E3B9-9C1F-4FC7-BBA9-0F8E87873274}" type="CELLRANGE">
                      <a:rPr lang="en-US" altLang="zh-TW" b="1" baseline="0"/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/>
                      <a:t>, </a:t>
                    </a:r>
                    <a:fld id="{36CD1424-EF0A-44CC-A467-D8FA2F6A6C3A}" type="VALUE">
                      <a:rPr lang="en-US" altLang="zh-TW" b="1" baseline="0"/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55977427396528"/>
                      <c:h val="6.8947894678369051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9079-4708-A37C-1CFD63B2D3AD}"/>
                </c:ext>
              </c:extLst>
            </c:dLbl>
            <c:dLbl>
              <c:idx val="4"/>
              <c:layout>
                <c:manualLayout>
                  <c:x val="1.1024322703510475E-2"/>
                  <c:y val="3.2207532496389288E-2"/>
                </c:manualLayout>
              </c:layout>
              <c:tx>
                <c:rich>
                  <a:bodyPr/>
                  <a:lstStyle/>
                  <a:p>
                    <a:fld id="{0C986B2F-F286-43E8-A349-2C246905E343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B237B1E2-D9AB-4382-8DCE-462BDB900BE2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9079-4708-A37C-1CFD63B2D3AD}"/>
                </c:ext>
              </c:extLst>
            </c:dLbl>
            <c:dLbl>
              <c:idx val="5"/>
              <c:layout>
                <c:manualLayout>
                  <c:x val="-8.3224283383096453E-2"/>
                  <c:y val="-3.637501816037534E-2"/>
                </c:manualLayout>
              </c:layout>
              <c:tx>
                <c:rich>
                  <a:bodyPr/>
                  <a:lstStyle/>
                  <a:p>
                    <a:fld id="{2E4B7928-D646-45BD-B15E-830C141A7224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C464B1FC-588E-4979-96C0-D3D9A214F307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9079-4708-A37C-1CFD63B2D3AD}"/>
                </c:ext>
              </c:extLst>
            </c:dLbl>
            <c:dLbl>
              <c:idx val="6"/>
              <c:layout>
                <c:manualLayout>
                  <c:x val="-2.1887735623576651E-2"/>
                  <c:y val="2.9644569406818047E-2"/>
                </c:manualLayout>
              </c:layout>
              <c:tx>
                <c:rich>
                  <a:bodyPr/>
                  <a:lstStyle/>
                  <a:p>
                    <a:fld id="{7004B9F5-7297-4923-A50F-7ACFAEBE8735}" type="CELLRANGE">
                      <a:rPr lang="en-US" altLang="zh-TW" b="1" baseline="0"/>
                      <a:pPr/>
                      <a:t>[CELLRANGE]</a:t>
                    </a:fld>
                    <a:r>
                      <a:rPr lang="en-US" altLang="zh-TW" b="1" baseline="0"/>
                      <a:t>, </a:t>
                    </a:r>
                    <a:fld id="{A7F3E609-AD5B-4B22-9BE9-2223850C3A9B}" type="VALUE">
                      <a:rPr lang="en-US" altLang="zh-TW" b="1" baseline="0"/>
                      <a:pPr/>
                      <a:t>[值]</a:t>
                    </a:fld>
                    <a:endParaRPr lang="en-US" altLang="zh-TW" b="1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9079-4708-A37C-1CFD63B2D3AD}"/>
                </c:ext>
              </c:extLst>
            </c:dLbl>
            <c:dLbl>
              <c:idx val="7"/>
              <c:layout>
                <c:manualLayout>
                  <c:x val="-0.21188155013841664"/>
                  <c:y val="-9.1175125840718657E-2"/>
                </c:manualLayout>
              </c:layout>
              <c:tx>
                <c:rich>
                  <a:bodyPr/>
                  <a:lstStyle/>
                  <a:p>
                    <a:fld id="{62B61396-A5B8-46D1-8D9C-4EAA2B03D5D6}" type="CELLRANGE">
                      <a:rPr lang="en-US" altLang="zh-TW" b="1" baseline="0"/>
                      <a:pPr/>
                      <a:t>[CELLRANGE]</a:t>
                    </a:fld>
                    <a:r>
                      <a:rPr lang="en-US" altLang="zh-TW" b="1" baseline="0"/>
                      <a:t>, </a:t>
                    </a:r>
                    <a:fld id="{85C46C23-D931-40D5-8FA4-753F02070D74}" type="VALUE">
                      <a:rPr lang="en-US" altLang="zh-TW" b="1" baseline="0"/>
                      <a:pPr/>
                      <a:t>[值]</a:t>
                    </a:fld>
                    <a:endParaRPr lang="en-US" altLang="zh-TW" b="1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9079-4708-A37C-1CFD63B2D3AD}"/>
                </c:ext>
              </c:extLst>
            </c:dLbl>
            <c:dLbl>
              <c:idx val="8"/>
              <c:layout>
                <c:manualLayout>
                  <c:x val="-0.14605684450260442"/>
                  <c:y val="-8.0597027680685052E-2"/>
                </c:manualLayout>
              </c:layout>
              <c:tx>
                <c:rich>
                  <a:bodyPr/>
                  <a:lstStyle/>
                  <a:p>
                    <a:fld id="{99257C3C-C9B7-4B14-BBD2-C193D1EA4594}" type="CELLRANGE">
                      <a:rPr lang="en-US" altLang="zh-TW" b="1" baseline="0" dirty="0"/>
                      <a:pPr/>
                      <a:t>[CELLRANGE]</a:t>
                    </a:fld>
                    <a:r>
                      <a:rPr lang="en-US" altLang="zh-TW" b="1" baseline="0" dirty="0"/>
                      <a:t>, </a:t>
                    </a:r>
                    <a:fld id="{3A253B1C-D141-4E40-AB4A-F8A9D81281F6}" type="VALUE">
                      <a:rPr lang="en-US" altLang="zh-TW" b="1" baseline="0" dirty="0"/>
                      <a:pPr/>
                      <a:t>[值]</a:t>
                    </a:fld>
                    <a:endParaRPr lang="en-US" altLang="zh-TW" b="1" baseline="0" dirty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9079-4708-A37C-1CFD63B2D3AD}"/>
                </c:ext>
              </c:extLst>
            </c:dLbl>
            <c:dLbl>
              <c:idx val="9"/>
              <c:layout>
                <c:manualLayout>
                  <c:x val="-0.12117708215905119"/>
                  <c:y val="-5.0358934477365766E-2"/>
                </c:manualLayout>
              </c:layout>
              <c:tx>
                <c:rich>
                  <a:bodyPr/>
                  <a:lstStyle/>
                  <a:p>
                    <a:fld id="{02311CFF-CC64-4C17-89E7-353C07A49952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937D8FC8-3358-4ED7-80C3-E8B92C219C2C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079-4708-A37C-1CFD63B2D3AD}"/>
                </c:ext>
              </c:extLst>
            </c:dLbl>
            <c:dLbl>
              <c:idx val="10"/>
              <c:layout>
                <c:manualLayout>
                  <c:x val="-0.14456059554996101"/>
                  <c:y val="-2.9573957594455316E-2"/>
                </c:manualLayout>
              </c:layout>
              <c:tx>
                <c:rich>
                  <a:bodyPr/>
                  <a:lstStyle/>
                  <a:p>
                    <a:fld id="{2F53230C-553B-4EE4-BEFD-F85914C09F44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3386FA76-46C7-4268-A534-BDB64075B6F2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54524515712794"/>
                      <c:h val="5.1825438199174435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9079-4708-A37C-1CFD63B2D3AD}"/>
                </c:ext>
              </c:extLst>
            </c:dLbl>
            <c:dLbl>
              <c:idx val="11"/>
              <c:layout>
                <c:manualLayout>
                  <c:x val="-2.4327061974650465E-2"/>
                  <c:y val="-3.762573389281533E-2"/>
                </c:manualLayout>
              </c:layout>
              <c:tx>
                <c:rich>
                  <a:bodyPr/>
                  <a:lstStyle/>
                  <a:p>
                    <a:fld id="{6805DF97-2342-49F9-93EE-BC6302A6249F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874FF348-EE75-4B59-A0E2-09E028A95AAF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9079-4708-A37C-1CFD63B2D3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>
                      <a:prstDash val="solid"/>
                    </a:ln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0</c:v>
                </c:pt>
                <c:pt idx="1">
                  <c:v>514</c:v>
                </c:pt>
                <c:pt idx="2">
                  <c:v>514</c:v>
                </c:pt>
                <c:pt idx="3">
                  <c:v>1814</c:v>
                </c:pt>
                <c:pt idx="4">
                  <c:v>2514</c:v>
                </c:pt>
                <c:pt idx="5" formatCode="#,##0_ ">
                  <c:v>4155</c:v>
                </c:pt>
                <c:pt idx="6" formatCode="#,##0_ ">
                  <c:v>5155</c:v>
                </c:pt>
                <c:pt idx="7" formatCode="#,##0_ ">
                  <c:v>13135</c:v>
                </c:pt>
                <c:pt idx="8" formatCode="#,##0_ ">
                  <c:v>14985</c:v>
                </c:pt>
                <c:pt idx="9" formatCode="#,##0_ ">
                  <c:v>26306</c:v>
                </c:pt>
                <c:pt idx="10" formatCode="#,##0_ ">
                  <c:v>36506</c:v>
                </c:pt>
                <c:pt idx="11" formatCode="#,##0_ ">
                  <c:v>44106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工作表1!$E$2:$E$13</c15:f>
                <c15:dlblRangeCache>
                  <c:ptCount val="12"/>
                  <c:pt idx="0">
                    <c:v>0</c:v>
                  </c:pt>
                  <c:pt idx="1">
                    <c:v>1%</c:v>
                  </c:pt>
                  <c:pt idx="2">
                    <c:v>1%</c:v>
                  </c:pt>
                  <c:pt idx="3">
                    <c:v>5%</c:v>
                  </c:pt>
                  <c:pt idx="4">
                    <c:v>7%</c:v>
                  </c:pt>
                  <c:pt idx="5">
                    <c:v>11%</c:v>
                  </c:pt>
                  <c:pt idx="6">
                    <c:v>14%</c:v>
                  </c:pt>
                  <c:pt idx="7">
                    <c:v>36%</c:v>
                  </c:pt>
                  <c:pt idx="8">
                    <c:v>41%</c:v>
                  </c:pt>
                  <c:pt idx="9">
                    <c:v>72%</c:v>
                  </c:pt>
                  <c:pt idx="10">
                    <c:v>100%</c:v>
                  </c:pt>
                  <c:pt idx="11">
                    <c:v>121%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1C68-44BD-B2CF-CBE605A602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69643008"/>
        <c:axId val="1269665312"/>
      </c:lineChart>
      <c:catAx>
        <c:axId val="1269643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65312"/>
        <c:crosses val="autoZero"/>
        <c:auto val="1"/>
        <c:lblAlgn val="ctr"/>
        <c:lblOffset val="100"/>
        <c:noMultiLvlLbl val="0"/>
      </c:catAx>
      <c:valAx>
        <c:axId val="126966531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43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8817599336759558"/>
          <c:y val="2.1334632935709658E-2"/>
          <c:w val="0.27717299179937305"/>
          <c:h val="5.21954825532205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c:rich>
      </c:tx>
      <c:layout>
        <c:manualLayout>
          <c:xMode val="edge"/>
          <c:yMode val="edge"/>
          <c:x val="0.85614912732357662"/>
          <c:y val="0.6335655854892088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43265872554504E-2"/>
          <c:y val="3.4875256734169975E-2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110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2.3203167213418335E-2"/>
                  <c:y val="-3.7230400933759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8F8A-4E51-8ACD-C93B04D64420}"/>
                </c:ext>
              </c:extLst>
            </c:dLbl>
            <c:dLbl>
              <c:idx val="1"/>
              <c:layout>
                <c:manualLayout>
                  <c:x val="-3.0683234013359779E-2"/>
                  <c:y val="2.00471389643317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8F8A-4E51-8ACD-C93B04D64420}"/>
                </c:ext>
              </c:extLst>
            </c:dLbl>
            <c:dLbl>
              <c:idx val="2"/>
              <c:layout>
                <c:manualLayout>
                  <c:x val="-3.6338164514115472E-2"/>
                  <c:y val="4.5822031918472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8CC-4D39-9D9A-B51C0F425CF2}"/>
                </c:ext>
              </c:extLst>
            </c:dLbl>
            <c:dLbl>
              <c:idx val="3"/>
              <c:layout>
                <c:manualLayout>
                  <c:x val="-3.3346137794138954E-2"/>
                  <c:y val="4.00942779286637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16CF-42FE-8F31-3DAD63F73BBD}"/>
                </c:ext>
              </c:extLst>
            </c:dLbl>
            <c:dLbl>
              <c:idx val="4"/>
              <c:layout>
                <c:manualLayout>
                  <c:x val="-3.9330191234092045E-2"/>
                  <c:y val="-2.29110159592364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16CF-42FE-8F31-3DAD63F73BBD}"/>
                </c:ext>
              </c:extLst>
            </c:dLbl>
            <c:dLbl>
              <c:idx val="5"/>
              <c:layout>
                <c:manualLayout>
                  <c:x val="-3.1850124434150674E-2"/>
                  <c:y val="-3.15026469439500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DC51-42A0-BC20-6CB1723FA577}"/>
                </c:ext>
              </c:extLst>
            </c:dLbl>
            <c:dLbl>
              <c:idx val="6"/>
              <c:layout>
                <c:manualLayout>
                  <c:x val="-3.6338164514115583E-2"/>
                  <c:y val="-3.43665239388546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4C5-4767-9DD8-96046037C8A6}"/>
                </c:ext>
              </c:extLst>
            </c:dLbl>
            <c:dLbl>
              <c:idx val="7"/>
              <c:layout>
                <c:manualLayout>
                  <c:x val="-3.7834177874103758E-2"/>
                  <c:y val="-2.2911015959236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5AA-47F2-B3E3-268211666E1A}"/>
                </c:ext>
              </c:extLst>
            </c:dLbl>
            <c:dLbl>
              <c:idx val="8"/>
              <c:layout>
                <c:manualLayout>
                  <c:x val="-2.7362084354185755E-2"/>
                  <c:y val="-3.72304009337591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5AA-47F2-B3E3-268211666E1A}"/>
                </c:ext>
              </c:extLst>
            </c:dLbl>
            <c:dLbl>
              <c:idx val="9"/>
              <c:layout>
                <c:manualLayout>
                  <c:x val="-3.6338164514115472E-2"/>
                  <c:y val="-3.436652393885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0D38-451B-A202-B64BB90E2564}"/>
                </c:ext>
              </c:extLst>
            </c:dLbl>
            <c:dLbl>
              <c:idx val="10"/>
              <c:layout>
                <c:manualLayout>
                  <c:x val="-3.6338164514115583E-2"/>
                  <c:y val="-4.86859089133774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0D38-451B-A202-B64BB90E2564}"/>
                </c:ext>
              </c:extLst>
            </c:dLbl>
            <c:dLbl>
              <c:idx val="11"/>
              <c:layout>
                <c:manualLayout>
                  <c:x val="-2.2183286609419896E-2"/>
                  <c:y val="-3.4366523938854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0D38-451B-A202-B64BB90E2564}"/>
                </c:ext>
              </c:extLst>
            </c:dLbl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5403</c:v>
                </c:pt>
                <c:pt idx="1">
                  <c:v>6895</c:v>
                </c:pt>
                <c:pt idx="2">
                  <c:v>11291</c:v>
                </c:pt>
                <c:pt idx="3">
                  <c:v>13057</c:v>
                </c:pt>
                <c:pt idx="4">
                  <c:v>47857</c:v>
                </c:pt>
                <c:pt idx="5" formatCode="#,##0_ ">
                  <c:v>48862</c:v>
                </c:pt>
                <c:pt idx="6" formatCode="#,##0_ ">
                  <c:v>53898</c:v>
                </c:pt>
                <c:pt idx="7" formatCode="#,##0_ ">
                  <c:v>61111</c:v>
                </c:pt>
                <c:pt idx="8" formatCode="#,##0_ ">
                  <c:v>66325</c:v>
                </c:pt>
                <c:pt idx="9" formatCode="#,##0_ ">
                  <c:v>72904</c:v>
                </c:pt>
                <c:pt idx="10" formatCode="#,##0_ ">
                  <c:v>75656</c:v>
                </c:pt>
                <c:pt idx="11" formatCode="#,##0_ ">
                  <c:v>77156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111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4.0369979417447702E-2"/>
                  <c:y val="-7.76611280337928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3.4372850585135589E-2"/>
                  <c:y val="-8.95072056949208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3.4603849183477087E-2"/>
                  <c:y val="6.0727722419511531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5.0311753870698979E-2"/>
                  <c:y val="-1.37662282604675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2.3383748983564993E-2"/>
                  <c:y val="4.41839844782376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6847869223459624E-2"/>
                  <c:y val="4.50735903636626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3.6847987019787184E-2"/>
                  <c:y val="2.98319016955052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3.6847869223459513E-2"/>
                  <c:y val="4.52361773962081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3.3855842503483051E-2"/>
                  <c:y val="4.000745961031433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5.6296042903307239E-2"/>
                  <c:y val="-3.15894652622995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3.9839895943436197E-2"/>
                  <c:y val="-2.67512044068527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686079148059261E-2"/>
                      <c:h val="4.79985784346003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1.4960133599885058E-3"/>
                  <c:y val="-4.67984561222474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#,##0_);\(#,##0\)</c:formatCode>
                <c:ptCount val="12"/>
                <c:pt idx="0">
                  <c:v>5682</c:v>
                </c:pt>
                <c:pt idx="1">
                  <c:v>9156</c:v>
                </c:pt>
                <c:pt idx="2">
                  <c:v>11330</c:v>
                </c:pt>
                <c:pt idx="3">
                  <c:v>14146</c:v>
                </c:pt>
                <c:pt idx="4">
                  <c:v>39095</c:v>
                </c:pt>
                <c:pt idx="5" formatCode="#,##0_ ">
                  <c:v>43695</c:v>
                </c:pt>
                <c:pt idx="6" formatCode="#,##0_ ">
                  <c:v>46473</c:v>
                </c:pt>
                <c:pt idx="7" formatCode="#,##0_ ">
                  <c:v>52728</c:v>
                </c:pt>
                <c:pt idx="8" formatCode="#,##0_ ">
                  <c:v>63028</c:v>
                </c:pt>
                <c:pt idx="9" formatCode="#,##0_ ">
                  <c:v>102578</c:v>
                </c:pt>
                <c:pt idx="10" formatCode="#,##0_ ">
                  <c:v>105654</c:v>
                </c:pt>
                <c:pt idx="11" formatCode="#,##0_ ">
                  <c:v>109074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112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dash"/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Pt>
            <c:idx val="1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1C68-44BD-B2CF-CBE605A602F8}"/>
              </c:ext>
            </c:extLst>
          </c:dPt>
          <c:dPt>
            <c:idx val="2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1C68-44BD-B2CF-CBE605A602F8}"/>
              </c:ext>
            </c:extLst>
          </c:dPt>
          <c:dPt>
            <c:idx val="3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0-9079-4708-A37C-1CFD63B2D3AD}"/>
              </c:ext>
            </c:extLst>
          </c:dPt>
          <c:dPt>
            <c:idx val="4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079-4708-A37C-1CFD63B2D3AD}"/>
              </c:ext>
            </c:extLst>
          </c:dPt>
          <c:dPt>
            <c:idx val="5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solid"/>
                  <a:round/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2-9079-4708-A37C-1CFD63B2D3AD}"/>
              </c:ext>
            </c:extLst>
          </c:dPt>
          <c:dPt>
            <c:idx val="6"/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9079-4708-A37C-1CFD63B2D3AD}"/>
              </c:ext>
            </c:extLst>
          </c:dPt>
          <c:dPt>
            <c:idx val="7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dash"/>
                  <a:round/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4-9079-4708-A37C-1CFD63B2D3AD}"/>
              </c:ext>
            </c:extLst>
          </c:dPt>
          <c:dPt>
            <c:idx val="8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dash"/>
                  <a:round/>
                </a:ln>
                <a:effectLst/>
              </c:spPr>
            </c:marker>
            <c:bubble3D val="0"/>
            <c:spPr>
              <a:ln w="28575" cap="rnd">
                <a:solidFill>
                  <a:srgbClr val="FF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9079-4708-A37C-1CFD63B2D3AD}"/>
              </c:ext>
            </c:extLst>
          </c:dPt>
          <c:dPt>
            <c:idx val="9"/>
            <c:marker>
              <c:spPr>
                <a:solidFill>
                  <a:schemeClr val="accent2"/>
                </a:solidFill>
                <a:ln w="9525">
                  <a:solidFill>
                    <a:schemeClr val="accent2"/>
                  </a:solidFill>
                  <a:prstDash val="dash"/>
                  <a:round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9079-4708-A37C-1CFD63B2D3AD}"/>
              </c:ext>
            </c:extLst>
          </c:dPt>
          <c:dPt>
            <c:idx val="10"/>
            <c:bubble3D val="0"/>
            <c:extLst>
              <c:ext xmlns:c16="http://schemas.microsoft.com/office/drawing/2014/chart" uri="{C3380CC4-5D6E-409C-BE32-E72D297353CC}">
                <c16:uniqueId val="{00000007-9079-4708-A37C-1CFD63B2D3AD}"/>
              </c:ext>
            </c:extLst>
          </c:dPt>
          <c:dPt>
            <c:idx val="11"/>
            <c:bubble3D val="0"/>
            <c:extLst>
              <c:ext xmlns:c16="http://schemas.microsoft.com/office/drawing/2014/chart" uri="{C3380CC4-5D6E-409C-BE32-E72D297353CC}">
                <c16:uniqueId val="{00000008-9079-4708-A37C-1CFD63B2D3AD}"/>
              </c:ext>
            </c:extLst>
          </c:dPt>
          <c:dLbls>
            <c:dLbl>
              <c:idx val="0"/>
              <c:layout>
                <c:manualLayout>
                  <c:x val="-6.3028220819582093E-2"/>
                  <c:y val="1.7248544834783611E-2"/>
                </c:manualLayout>
              </c:layout>
              <c:tx>
                <c:rich>
                  <a:bodyPr/>
                  <a:lstStyle/>
                  <a:p>
                    <a:fld id="{9B7FEC34-4457-4D35-8611-1EB57EE83FC2}" type="CELLRANGE">
                      <a:rPr lang="en-US" altLang="zh-TW" b="1" baseline="0">
                        <a:solidFill>
                          <a:srgbClr val="FF0000"/>
                        </a:solidFill>
                      </a:rPr>
                      <a:pPr/>
                      <a:t>[CELLRANGE]</a:t>
                    </a:fld>
                    <a:r>
                      <a:rPr lang="en-US" altLang="zh-TW" b="1" baseline="0">
                        <a:solidFill>
                          <a:srgbClr val="FF0000"/>
                        </a:solidFill>
                      </a:rPr>
                      <a:t>, </a:t>
                    </a:r>
                    <a:fld id="{DCBBD663-C004-4EDB-B6DE-A846EBD96AA4}" type="VALUE">
                      <a:rPr lang="en-US" altLang="zh-TW" b="1" baseline="0">
                        <a:solidFill>
                          <a:srgbClr val="FF0000"/>
                        </a:solidFill>
                      </a:rPr>
                      <a:pPr/>
                      <a:t>[值]</a:t>
                    </a:fld>
                    <a:endParaRPr lang="en-US" altLang="zh-TW" b="1" baseline="0">
                      <a:solidFill>
                        <a:srgbClr val="FF0000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042816726937157"/>
                      <c:h val="5.4700050602676971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1C68-44BD-B2CF-CBE605A602F8}"/>
                </c:ext>
              </c:extLst>
            </c:dLbl>
            <c:dLbl>
              <c:idx val="1"/>
              <c:layout>
                <c:manualLayout>
                  <c:x val="-5.6296042903307239E-2"/>
                  <c:y val="-5.2178485834407581E-2"/>
                </c:manualLayout>
              </c:layout>
              <c:tx>
                <c:rich>
                  <a:bodyPr/>
                  <a:lstStyle/>
                  <a:p>
                    <a:fld id="{75DF7B09-59F5-4A21-A782-399C45585FE2}" type="CELLRANGE">
                      <a:rPr lang="en-US" altLang="zh-TW" b="1" baseline="0">
                        <a:solidFill>
                          <a:srgbClr val="FF0000"/>
                        </a:solidFill>
                      </a:rPr>
                      <a:pPr/>
                      <a:t>[CELLRANGE]</a:t>
                    </a:fld>
                    <a:r>
                      <a:rPr lang="en-US" altLang="zh-TW" b="1" baseline="0">
                        <a:solidFill>
                          <a:srgbClr val="FF0000"/>
                        </a:solidFill>
                      </a:rPr>
                      <a:t>, </a:t>
                    </a:r>
                    <a:fld id="{C8D1DFC3-A76D-4A2D-AC8D-6F0508E6DC74}" type="VALUE">
                      <a:rPr lang="en-US" altLang="zh-TW" b="1" baseline="0">
                        <a:solidFill>
                          <a:srgbClr val="FF0000"/>
                        </a:solidFill>
                      </a:rPr>
                      <a:pPr/>
                      <a:t>[值]</a:t>
                    </a:fld>
                    <a:endParaRPr lang="en-US" altLang="zh-TW" b="1" baseline="0">
                      <a:solidFill>
                        <a:srgbClr val="FF0000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1C68-44BD-B2CF-CBE605A602F8}"/>
                </c:ext>
              </c:extLst>
            </c:dLbl>
            <c:dLbl>
              <c:idx val="2"/>
              <c:layout>
                <c:manualLayout>
                  <c:x val="-7.9483896594142997E-2"/>
                  <c:y val="-6.742040000469044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fld id="{3375F02D-DA2E-44F1-AAB9-C89B2387940B}" type="CELLRANGE">
                      <a:rPr lang="en-US" altLang="zh-TW" b="1" baseline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>
                        <a:solidFill>
                          <a:srgbClr val="FF0000"/>
                        </a:solidFill>
                      </a:rPr>
                      <a:t>, </a:t>
                    </a:r>
                    <a:fld id="{ADBF1EE2-BC6D-48A0-BEE8-F9D10A1A70BA}" type="VALUE">
                      <a:rPr lang="en-US" altLang="zh-TW" b="1" baseline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036260418937928"/>
                      <c:h val="5.8709478395543357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1C68-44BD-B2CF-CBE605A602F8}"/>
                </c:ext>
              </c:extLst>
            </c:dLbl>
            <c:dLbl>
              <c:idx val="3"/>
              <c:layout>
                <c:manualLayout>
                  <c:x val="-6.302786743059946E-2"/>
                  <c:y val="-0.10992258963032986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fld id="{7809D4BA-9FF4-4405-8599-5C2EC6363449}" type="CELLRANGE">
                      <a:rPr lang="en-US" altLang="zh-TW" b="1" baseline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>
                        <a:solidFill>
                          <a:srgbClr val="FF0000"/>
                        </a:solidFill>
                      </a:rPr>
                      <a:t>, </a:t>
                    </a:r>
                    <a:fld id="{0E3106A1-7E2E-4656-A35C-2E523DE1BAAD}" type="VALUE">
                      <a:rPr lang="en-US" altLang="zh-TW" b="1" baseline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606983625957081"/>
                      <c:h val="9.1858967362626373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0-9079-4708-A37C-1CFD63B2D3AD}"/>
                </c:ext>
              </c:extLst>
            </c:dLbl>
            <c:dLbl>
              <c:idx val="4"/>
              <c:layout>
                <c:manualLayout>
                  <c:x val="1.8504389503451964E-2"/>
                  <c:y val="3.2804245212815379E-2"/>
                </c:manualLayout>
              </c:layout>
              <c:tx>
                <c:rich>
                  <a:bodyPr/>
                  <a:lstStyle/>
                  <a:p>
                    <a:fld id="{1CF8F449-BB0E-4F37-A01F-29326C5E6A8D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BA3D4823-1136-4434-867C-385018C8F28A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1-9079-4708-A37C-1CFD63B2D3AD}"/>
                </c:ext>
              </c:extLst>
            </c:dLbl>
            <c:dLbl>
              <c:idx val="5"/>
              <c:layout>
                <c:manualLayout>
                  <c:x val="-0.16400900482246386"/>
                  <c:y val="3.7447333978570085E-2"/>
                </c:manualLayout>
              </c:layout>
              <c:tx>
                <c:rich>
                  <a:bodyPr/>
                  <a:lstStyle/>
                  <a:p>
                    <a:fld id="{71EC2CD6-F498-4D4B-B355-B5DE3153BACC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92971C7B-6753-4D27-9523-2F265C53C4C4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9079-4708-A37C-1CFD63B2D3AD}"/>
                </c:ext>
              </c:extLst>
            </c:dLbl>
            <c:dLbl>
              <c:idx val="6"/>
              <c:layout>
                <c:manualLayout>
                  <c:x val="-0.16400900482246386"/>
                  <c:y val="-1.7150564161217838E-2"/>
                </c:manualLayout>
              </c:layout>
              <c:tx>
                <c:rich>
                  <a:bodyPr/>
                  <a:lstStyle/>
                  <a:p>
                    <a:fld id="{1E1C437F-39D8-450B-A21F-37D8D6362B29}" type="CELLRANGE">
                      <a:rPr lang="en-US" altLang="zh-TW" b="1" baseline="0">
                        <a:solidFill>
                          <a:srgbClr val="FF0000"/>
                        </a:solidFill>
                      </a:rPr>
                      <a:pPr/>
                      <a:t>[CELLRANGE]</a:t>
                    </a:fld>
                    <a:r>
                      <a:rPr lang="en-US" altLang="zh-TW" b="1" baseline="0">
                        <a:solidFill>
                          <a:srgbClr val="FF0000"/>
                        </a:solidFill>
                      </a:rPr>
                      <a:t>, </a:t>
                    </a:r>
                    <a:fld id="{981CB815-A18B-410F-8678-CDF0A3A8E4E0}" type="VALUE">
                      <a:rPr lang="en-US" altLang="zh-TW" b="1" baseline="0">
                        <a:solidFill>
                          <a:srgbClr val="FF0000"/>
                        </a:solidFill>
                      </a:rPr>
                      <a:pPr/>
                      <a:t>[值]</a:t>
                    </a:fld>
                    <a:endParaRPr lang="en-US" altLang="zh-TW" b="1" baseline="0">
                      <a:solidFill>
                        <a:srgbClr val="FF0000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3-9079-4708-A37C-1CFD63B2D3AD}"/>
                </c:ext>
              </c:extLst>
            </c:dLbl>
            <c:dLbl>
              <c:idx val="7"/>
              <c:layout>
                <c:manualLayout>
                  <c:x val="-0.11912872181914293"/>
                  <c:y val="-4.5290297906348066E-2"/>
                </c:manualLayout>
              </c:layout>
              <c:tx>
                <c:rich>
                  <a:bodyPr/>
                  <a:lstStyle/>
                  <a:p>
                    <a:fld id="{CDC03122-BD9F-43EE-965F-1C300AFF49C5}" type="CELLRANGE">
                      <a:rPr lang="en-US" altLang="zh-TW" b="1" baseline="0" dirty="0">
                        <a:solidFill>
                          <a:srgbClr val="FF0000"/>
                        </a:solidFill>
                      </a:rPr>
                      <a:pPr/>
                      <a:t>[CELLRANGE]</a:t>
                    </a:fld>
                    <a:r>
                      <a:rPr lang="en-US" altLang="zh-TW" b="1" baseline="0" dirty="0">
                        <a:solidFill>
                          <a:srgbClr val="FF0000"/>
                        </a:solidFill>
                      </a:rPr>
                      <a:t>, </a:t>
                    </a:r>
                    <a:fld id="{BC3A052A-8843-4853-921E-69FF376AB140}" type="VALUE">
                      <a:rPr lang="en-US" altLang="zh-TW" b="1" baseline="0" dirty="0">
                        <a:solidFill>
                          <a:srgbClr val="FF0000"/>
                        </a:solidFill>
                      </a:rPr>
                      <a:pPr/>
                      <a:t>[值]</a:t>
                    </a:fld>
                    <a:endParaRPr lang="en-US" altLang="zh-TW" b="1" baseline="0" dirty="0">
                      <a:solidFill>
                        <a:srgbClr val="FF0000"/>
                      </a:solidFill>
                    </a:endParaRP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4-9079-4708-A37C-1CFD63B2D3AD}"/>
                </c:ext>
              </c:extLst>
            </c:dLbl>
            <c:dLbl>
              <c:idx val="8"/>
              <c:layout>
                <c:manualLayout>
                  <c:x val="-0.18121321736049292"/>
                  <c:y val="-1.0772011036976035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fld id="{107959D2-D897-4062-8090-A165D0233962}" type="CELLRANGE">
                      <a:rPr lang="en-US" altLang="zh-TW" b="1" baseline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="1" baseline="0">
                        <a:solidFill>
                          <a:srgbClr val="FF0000"/>
                        </a:solidFill>
                      </a:rPr>
                      <a:t>, </a:t>
                    </a:r>
                    <a:fld id="{12DDDA9A-C8FA-43C4-B9DF-D6BEFB16654A}" type="VALUE">
                      <a:rPr lang="en-US" altLang="zh-TW" b="1" baseline="0">
                        <a:solidFill>
                          <a:srgbClr val="FF0000"/>
                        </a:solidFill>
                      </a:rPr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="1" baseline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31809955886453"/>
                      <c:h val="6.901943557719975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5-9079-4708-A37C-1CFD63B2D3AD}"/>
                </c:ext>
              </c:extLst>
            </c:dLbl>
            <c:dLbl>
              <c:idx val="9"/>
              <c:layout>
                <c:manualLayout>
                  <c:x val="-0.18550565663854751"/>
                  <c:y val="8.5916309847136624E-3"/>
                </c:manualLayout>
              </c:layout>
              <c:tx>
                <c:rich>
                  <a:bodyPr/>
                  <a:lstStyle/>
                  <a:p>
                    <a:fld id="{22366B4F-BAEB-4F22-9331-7FF310EC60EE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182D9523-7DA5-408C-8992-2AFAC3C3F06E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9079-4708-A37C-1CFD63B2D3AD}"/>
                </c:ext>
              </c:extLst>
            </c:dLbl>
            <c:dLbl>
              <c:idx val="10"/>
              <c:layout>
                <c:manualLayout>
                  <c:x val="-0.11613634171018357"/>
                  <c:y val="-3.9063733214749284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400" b="1">
                        <a:solidFill>
                          <a:srgbClr val="FF0000"/>
                        </a:solidFill>
                      </a:defRPr>
                    </a:pPr>
                    <a:fld id="{E0B06547-8566-43EC-8CAE-16F38E9F84E2}" type="CELLRANG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7B428FFD-D994-44FA-AC6E-E4D55E04122C}" type="VALUE">
                      <a:rPr lang="en-US" altLang="zh-TW" baseline="0"/>
                      <a:pPr>
                        <a:defRPr sz="14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082052798905532"/>
                      <c:h val="6.6155558582295201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7-9079-4708-A37C-1CFD63B2D3AD}"/>
                </c:ext>
              </c:extLst>
            </c:dLbl>
            <c:dLbl>
              <c:idx val="11"/>
              <c:layout>
                <c:manualLayout>
                  <c:x val="-2.7319088694627149E-2"/>
                  <c:y val="-3.8174127329324209E-2"/>
                </c:manualLayout>
              </c:layout>
              <c:tx>
                <c:rich>
                  <a:bodyPr/>
                  <a:lstStyle/>
                  <a:p>
                    <a:fld id="{6A30BA5C-EAB1-4405-B342-61854C2CBD40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132D4531-2F38-420B-837C-B052594249DC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9079-4708-A37C-1CFD63B2D3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#,##0_);\(#,##0\)</c:formatCode>
                <c:ptCount val="12"/>
                <c:pt idx="0">
                  <c:v>3762</c:v>
                </c:pt>
                <c:pt idx="1">
                  <c:v>8302</c:v>
                </c:pt>
                <c:pt idx="2">
                  <c:v>19982</c:v>
                </c:pt>
                <c:pt idx="3">
                  <c:v>20182</c:v>
                </c:pt>
                <c:pt idx="4">
                  <c:v>22312</c:v>
                </c:pt>
                <c:pt idx="5" formatCode="#,##0_ ">
                  <c:v>76812</c:v>
                </c:pt>
                <c:pt idx="6" formatCode="#,##0_ ">
                  <c:v>80692</c:v>
                </c:pt>
                <c:pt idx="7" formatCode="#,##0_ ">
                  <c:v>83969</c:v>
                </c:pt>
                <c:pt idx="8" formatCode="#,##0_ ">
                  <c:v>102253</c:v>
                </c:pt>
                <c:pt idx="9" formatCode="#,##0_ ">
                  <c:v>119563</c:v>
                </c:pt>
                <c:pt idx="10" formatCode="#,##0_ ">
                  <c:v>119563</c:v>
                </c:pt>
                <c:pt idx="11" formatCode="#,##0_ ">
                  <c:v>130533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工作表1!$E$2:$E$13</c15:f>
                <c15:dlblRangeCache>
                  <c:ptCount val="12"/>
                  <c:pt idx="0">
                    <c:v>3%</c:v>
                  </c:pt>
                  <c:pt idx="1">
                    <c:v>7%</c:v>
                  </c:pt>
                  <c:pt idx="2">
                    <c:v>18%</c:v>
                  </c:pt>
                  <c:pt idx="3">
                    <c:v>18%</c:v>
                  </c:pt>
                  <c:pt idx="4">
                    <c:v>20%</c:v>
                  </c:pt>
                  <c:pt idx="5">
                    <c:v>68%</c:v>
                  </c:pt>
                  <c:pt idx="6">
                    <c:v>72%</c:v>
                  </c:pt>
                  <c:pt idx="7">
                    <c:v>75%</c:v>
                  </c:pt>
                  <c:pt idx="8">
                    <c:v>91%</c:v>
                  </c:pt>
                  <c:pt idx="9">
                    <c:v>106%</c:v>
                  </c:pt>
                  <c:pt idx="10">
                    <c:v>106%</c:v>
                  </c:pt>
                  <c:pt idx="11">
                    <c:v>116%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0-1C68-44BD-B2CF-CBE605A602F8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269641920"/>
        <c:axId val="1269655520"/>
      </c:lineChart>
      <c:catAx>
        <c:axId val="1269641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55520"/>
        <c:crosses val="autoZero"/>
        <c:auto val="1"/>
        <c:lblAlgn val="ctr"/>
        <c:lblOffset val="100"/>
        <c:noMultiLvlLbl val="0"/>
      </c:catAx>
      <c:valAx>
        <c:axId val="1269655520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4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25376768608786499"/>
          <c:y val="3.5039196779468838E-2"/>
          <c:w val="0.27717299179937305"/>
          <c:h val="5.50906202841867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623664079609225E-2"/>
          <c:y val="6.770238064631233E-2"/>
          <c:w val="0.82168910406388551"/>
          <c:h val="0.797322133224884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數列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工作表1!$A$2:$A$8</c:f>
              <c:strCache>
                <c:ptCount val="7"/>
                <c:pt idx="0">
                  <c:v>6月</c:v>
                </c:pt>
                <c:pt idx="1">
                  <c:v>7月</c:v>
                </c:pt>
                <c:pt idx="2">
                  <c:v>8月</c:v>
                </c:pt>
                <c:pt idx="3">
                  <c:v>9月</c:v>
                </c:pt>
                <c:pt idx="4">
                  <c:v>10月</c:v>
                </c:pt>
                <c:pt idx="5">
                  <c:v>11月</c:v>
                </c:pt>
                <c:pt idx="6">
                  <c:v>12月</c:v>
                </c:pt>
              </c:strCache>
            </c:strRef>
          </c:cat>
          <c:val>
            <c:numRef>
              <c:f>工作表1!$B$2:$B$8</c:f>
              <c:numCache>
                <c:formatCode>_(* #,##0_);_(* \(#,##0\);_(* "-"_);_(@_)</c:formatCode>
                <c:ptCount val="7"/>
                <c:pt idx="0">
                  <c:v>33114</c:v>
                </c:pt>
                <c:pt idx="1">
                  <c:v>39838</c:v>
                </c:pt>
                <c:pt idx="2">
                  <c:v>57871</c:v>
                </c:pt>
                <c:pt idx="3">
                  <c:v>84054</c:v>
                </c:pt>
                <c:pt idx="4">
                  <c:v>101000</c:v>
                </c:pt>
                <c:pt idx="5">
                  <c:v>135000</c:v>
                </c:pt>
                <c:pt idx="6">
                  <c:v>175000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2F-412E-8D7A-20F8641C4D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016374144"/>
        <c:axId val="1016374976"/>
      </c:barChart>
      <c:lineChart>
        <c:grouping val="standard"/>
        <c:varyColors val="0"/>
        <c:ser>
          <c:idx val="1"/>
          <c:order val="1"/>
          <c:tx>
            <c:strRef>
              <c:f>工作表1!$C$1</c:f>
              <c:strCache>
                <c:ptCount val="1"/>
                <c:pt idx="0">
                  <c:v>數列 2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Pt>
            <c:idx val="3"/>
            <c:marker>
              <c:symbol val="none"/>
            </c:marker>
            <c:bubble3D val="0"/>
            <c:spPr>
              <a:ln w="3175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6-842F-412E-8D7A-20F8641C4DE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工作表1!$A$2:$A$8</c:f>
              <c:strCache>
                <c:ptCount val="7"/>
                <c:pt idx="0">
                  <c:v>6月</c:v>
                </c:pt>
                <c:pt idx="1">
                  <c:v>7月</c:v>
                </c:pt>
                <c:pt idx="2">
                  <c:v>8月</c:v>
                </c:pt>
                <c:pt idx="3">
                  <c:v>9月</c:v>
                </c:pt>
                <c:pt idx="4">
                  <c:v>10月</c:v>
                </c:pt>
                <c:pt idx="5">
                  <c:v>11月</c:v>
                </c:pt>
                <c:pt idx="6">
                  <c:v>12月</c:v>
                </c:pt>
              </c:strCache>
            </c:strRef>
          </c:cat>
          <c:val>
            <c:numRef>
              <c:f>工作表1!$C$2:$C$8</c:f>
              <c:numCache>
                <c:formatCode>0%</c:formatCode>
                <c:ptCount val="7"/>
                <c:pt idx="0">
                  <c:v>0.18922285714285714</c:v>
                </c:pt>
                <c:pt idx="1">
                  <c:v>0.22764571428571428</c:v>
                </c:pt>
                <c:pt idx="2">
                  <c:v>0.33069142857142858</c:v>
                </c:pt>
                <c:pt idx="3">
                  <c:v>0.48030857142857142</c:v>
                </c:pt>
                <c:pt idx="4">
                  <c:v>0.57714285714285718</c:v>
                </c:pt>
                <c:pt idx="5">
                  <c:v>0.77142857142857146</c:v>
                </c:pt>
                <c:pt idx="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2F-412E-8D7A-20F8641C4D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4043408"/>
        <c:axId val="354042992"/>
      </c:lineChart>
      <c:catAx>
        <c:axId val="101637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16374976"/>
        <c:crosses val="autoZero"/>
        <c:auto val="1"/>
        <c:lblAlgn val="ctr"/>
        <c:lblOffset val="100"/>
        <c:noMultiLvlLbl val="0"/>
      </c:catAx>
      <c:valAx>
        <c:axId val="1016374976"/>
        <c:scaling>
          <c:orientation val="minMax"/>
        </c:scaling>
        <c:delete val="0"/>
        <c:axPos val="l"/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16374144"/>
        <c:crosses val="autoZero"/>
        <c:crossBetween val="between"/>
      </c:valAx>
      <c:valAx>
        <c:axId val="35404299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354043408"/>
        <c:crosses val="max"/>
        <c:crossBetween val="between"/>
      </c:valAx>
      <c:catAx>
        <c:axId val="354043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40429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數列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工作表1!$A$2:$A$8</c:f>
              <c:strCache>
                <c:ptCount val="7"/>
                <c:pt idx="0">
                  <c:v>6月</c:v>
                </c:pt>
                <c:pt idx="1">
                  <c:v>7月</c:v>
                </c:pt>
                <c:pt idx="2">
                  <c:v>8月</c:v>
                </c:pt>
                <c:pt idx="3">
                  <c:v>9月</c:v>
                </c:pt>
                <c:pt idx="4">
                  <c:v>10月</c:v>
                </c:pt>
                <c:pt idx="5">
                  <c:v>11月</c:v>
                </c:pt>
                <c:pt idx="6">
                  <c:v>12月</c:v>
                </c:pt>
              </c:strCache>
            </c:strRef>
          </c:cat>
          <c:val>
            <c:numRef>
              <c:f>工作表1!$B$2:$B$8</c:f>
              <c:numCache>
                <c:formatCode>_(* #,##0_);_(* \(#,##0\);_(* "-"_);_(@_)</c:formatCode>
                <c:ptCount val="7"/>
                <c:pt idx="0">
                  <c:v>41089</c:v>
                </c:pt>
                <c:pt idx="1">
                  <c:v>98590</c:v>
                </c:pt>
                <c:pt idx="2">
                  <c:v>121919</c:v>
                </c:pt>
                <c:pt idx="3">
                  <c:v>142053</c:v>
                </c:pt>
                <c:pt idx="4">
                  <c:v>175434</c:v>
                </c:pt>
                <c:pt idx="5">
                  <c:v>180000</c:v>
                </c:pt>
                <c:pt idx="6">
                  <c:v>185000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323-4E3E-91D1-E66611F222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016374144"/>
        <c:axId val="1016374976"/>
      </c:barChart>
      <c:lineChart>
        <c:grouping val="standard"/>
        <c:varyColors val="0"/>
        <c:ser>
          <c:idx val="1"/>
          <c:order val="1"/>
          <c:tx>
            <c:strRef>
              <c:f>工作表1!$C$1</c:f>
              <c:strCache>
                <c:ptCount val="1"/>
                <c:pt idx="0">
                  <c:v>數列 2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Pt>
            <c:idx val="3"/>
            <c:marker>
              <c:symbol val="none"/>
            </c:marker>
            <c:bubble3D val="0"/>
            <c:spPr>
              <a:ln w="31750" cap="rnd">
                <a:noFill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4323-4E3E-91D1-E66611F2226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工作表1!$A$2:$A$8</c:f>
              <c:strCache>
                <c:ptCount val="7"/>
                <c:pt idx="0">
                  <c:v>6月</c:v>
                </c:pt>
                <c:pt idx="1">
                  <c:v>7月</c:v>
                </c:pt>
                <c:pt idx="2">
                  <c:v>8月</c:v>
                </c:pt>
                <c:pt idx="3">
                  <c:v>9月</c:v>
                </c:pt>
                <c:pt idx="4">
                  <c:v>10月</c:v>
                </c:pt>
                <c:pt idx="5">
                  <c:v>11月</c:v>
                </c:pt>
                <c:pt idx="6">
                  <c:v>12月</c:v>
                </c:pt>
              </c:strCache>
            </c:strRef>
          </c:cat>
          <c:val>
            <c:numRef>
              <c:f>工作表1!$C$2:$C$8</c:f>
              <c:numCache>
                <c:formatCode>0%</c:formatCode>
                <c:ptCount val="7"/>
                <c:pt idx="0">
                  <c:v>0.23479428571428571</c:v>
                </c:pt>
                <c:pt idx="1">
                  <c:v>0.56337142857142852</c:v>
                </c:pt>
                <c:pt idx="2">
                  <c:v>0.69667999999999997</c:v>
                </c:pt>
                <c:pt idx="3">
                  <c:v>0.81173142857142855</c:v>
                </c:pt>
                <c:pt idx="4">
                  <c:v>1.00248</c:v>
                </c:pt>
                <c:pt idx="5">
                  <c:v>1.0285714285714285</c:v>
                </c:pt>
                <c:pt idx="6">
                  <c:v>1.0571428571428572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4323-4E3E-91D1-E66611F222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4043408"/>
        <c:axId val="354042992"/>
      </c:lineChart>
      <c:catAx>
        <c:axId val="1016374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16374976"/>
        <c:crosses val="autoZero"/>
        <c:auto val="1"/>
        <c:lblAlgn val="ctr"/>
        <c:lblOffset val="100"/>
        <c:noMultiLvlLbl val="0"/>
      </c:catAx>
      <c:valAx>
        <c:axId val="1016374976"/>
        <c:scaling>
          <c:orientation val="minMax"/>
        </c:scaling>
        <c:delete val="0"/>
        <c:axPos val="l"/>
        <c:numFmt formatCode="_(* #,##0_);_(* \(#,##0\);_(* &quot;-&quot;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016374144"/>
        <c:crosses val="autoZero"/>
        <c:crossBetween val="between"/>
      </c:valAx>
      <c:valAx>
        <c:axId val="35404299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354043408"/>
        <c:crosses val="max"/>
        <c:crossBetween val="between"/>
      </c:valAx>
      <c:catAx>
        <c:axId val="3540434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40429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99852525346645"/>
          <c:y val="4.7627951600311899E-2"/>
          <c:w val="0.89369446146447795"/>
          <c:h val="0.72413318214208633"/>
        </c:manualLayout>
      </c:layout>
      <c:lineChart>
        <c:grouping val="standar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110</c:v>
                </c:pt>
              </c:strCache>
            </c:strRef>
          </c:tx>
          <c:spPr>
            <a:ln w="22225">
              <a:solidFill>
                <a:srgbClr val="00B050"/>
              </a:solidFill>
            </a:ln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5.1203988087345137E-2"/>
                  <c:y val="-4.85270718800791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72E-4554-8B7C-81A5E4544678}"/>
                </c:ext>
              </c:extLst>
            </c:dLbl>
            <c:dLbl>
              <c:idx val="1"/>
              <c:layout>
                <c:manualLayout>
                  <c:x val="-1.4223330024262563E-2"/>
                  <c:y val="2.2836269120037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A72E-4554-8B7C-81A5E4544678}"/>
                </c:ext>
              </c:extLst>
            </c:dLbl>
            <c:dLbl>
              <c:idx val="2"/>
              <c:layout>
                <c:manualLayout>
                  <c:x val="-4.2669990072787614E-2"/>
                  <c:y val="-2.8545336400046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72E-4554-8B7C-81A5E4544678}"/>
                </c:ext>
              </c:extLst>
            </c:dLbl>
            <c:dLbl>
              <c:idx val="3"/>
              <c:layout>
                <c:manualLayout>
                  <c:x val="-3.5558325060656343E-2"/>
                  <c:y val="2.42941368852741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A72E-4554-8B7C-81A5E4544678}"/>
                </c:ext>
              </c:extLst>
            </c:dLbl>
            <c:dLbl>
              <c:idx val="4"/>
              <c:layout>
                <c:manualLayout>
                  <c:x val="-2.7024327046098872E-2"/>
                  <c:y val="2.1908207756409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A72E-4554-8B7C-81A5E4544678}"/>
                </c:ext>
              </c:extLst>
            </c:dLbl>
            <c:dLbl>
              <c:idx val="5"/>
              <c:layout>
                <c:manualLayout>
                  <c:x val="-3.6980658063082698E-2"/>
                  <c:y val="1.56262909478649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937112722242329E-2"/>
                      <c:h val="4.139073778006739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A72E-4554-8B7C-81A5E4544678}"/>
                </c:ext>
              </c:extLst>
            </c:dLbl>
            <c:dLbl>
              <c:idx val="6"/>
              <c:layout>
                <c:manualLayout>
                  <c:x val="-2.9868993050951326E-2"/>
                  <c:y val="3.4630416717112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72E-4554-8B7C-81A5E4544678}"/>
                </c:ext>
              </c:extLst>
            </c:dLbl>
            <c:dLbl>
              <c:idx val="7"/>
              <c:layout>
                <c:manualLayout>
                  <c:x val="-3.4135992058230091E-2"/>
                  <c:y val="3.64718733857787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72E-4554-8B7C-81A5E4544678}"/>
                </c:ext>
              </c:extLst>
            </c:dLbl>
            <c:dLbl>
              <c:idx val="8"/>
              <c:layout>
                <c:manualLayout>
                  <c:x val="-3.6980658063082594E-2"/>
                  <c:y val="3.0211469990962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A72E-4554-8B7C-81A5E4544678}"/>
                </c:ext>
              </c:extLst>
            </c:dLbl>
            <c:dLbl>
              <c:idx val="9"/>
              <c:layout>
                <c:manualLayout>
                  <c:x val="-3.6980658063082594E-2"/>
                  <c:y val="3.1336346889606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72E-4554-8B7C-81A5E4544678}"/>
                </c:ext>
              </c:extLst>
            </c:dLbl>
            <c:dLbl>
              <c:idx val="10"/>
              <c:layout>
                <c:manualLayout>
                  <c:x val="-3.8402991065509061E-2"/>
                  <c:y val="3.57122667883013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72E-4554-8B7C-81A5E4544678}"/>
                </c:ext>
              </c:extLst>
            </c:dLbl>
            <c:dLbl>
              <c:idx val="11"/>
              <c:layout>
                <c:manualLayout>
                  <c:x val="-1.2800997021836284E-2"/>
                  <c:y val="3.27015331969138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72E-4554-8B7C-81A5E454467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工作表1!$B$2:$B$13</c:f>
              <c:numCache>
                <c:formatCode>#,##0_);\(#,##0\)</c:formatCode>
                <c:ptCount val="12"/>
                <c:pt idx="0">
                  <c:v>12860</c:v>
                </c:pt>
                <c:pt idx="1">
                  <c:v>82299</c:v>
                </c:pt>
                <c:pt idx="2">
                  <c:v>234412</c:v>
                </c:pt>
                <c:pt idx="3">
                  <c:v>246085</c:v>
                </c:pt>
                <c:pt idx="4">
                  <c:v>314749</c:v>
                </c:pt>
                <c:pt idx="5" formatCode="#,##0_ ">
                  <c:v>322327</c:v>
                </c:pt>
                <c:pt idx="6" formatCode="#,##0_ ">
                  <c:v>331556</c:v>
                </c:pt>
                <c:pt idx="7" formatCode="#,##0_ ">
                  <c:v>341878</c:v>
                </c:pt>
                <c:pt idx="8" formatCode="#,##0_ ">
                  <c:v>361886</c:v>
                </c:pt>
                <c:pt idx="9" formatCode="#,##0_ ">
                  <c:v>373912</c:v>
                </c:pt>
                <c:pt idx="10" formatCode="#,##0_ ">
                  <c:v>388667</c:v>
                </c:pt>
                <c:pt idx="11" formatCode="#,##0_ ">
                  <c:v>397967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34AD-4715-8BF7-70E62225E4D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111</c:v>
                </c:pt>
              </c:strCache>
            </c:strRef>
          </c:tx>
          <c:spPr>
            <a:ln w="22225" cap="rnd">
              <a:solidFill>
                <a:srgbClr val="FFC000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3.7577589945203219E-3"/>
                  <c:y val="-4.8037081066282942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34AD-4715-8BF7-70E62225E4D1}"/>
                </c:ext>
              </c:extLst>
            </c:dLbl>
            <c:dLbl>
              <c:idx val="1"/>
              <c:layout>
                <c:manualLayout>
                  <c:x val="-4.6414645684529673E-2"/>
                  <c:y val="-5.90458526372355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4AD-4715-8BF7-70E62225E4D1}"/>
                </c:ext>
              </c:extLst>
            </c:dLbl>
            <c:dLbl>
              <c:idx val="2"/>
              <c:layout>
                <c:manualLayout>
                  <c:x val="-6.3736085775415688E-2"/>
                  <c:y val="-4.52363008188600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34AD-4715-8BF7-70E62225E4D1}"/>
                </c:ext>
              </c:extLst>
            </c:dLbl>
            <c:dLbl>
              <c:idx val="3"/>
              <c:layout>
                <c:manualLayout>
                  <c:x val="-4.3200061104321744E-2"/>
                  <c:y val="-6.102485783409816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4AD-4715-8BF7-70E62225E4D1}"/>
                </c:ext>
              </c:extLst>
            </c:dLbl>
            <c:dLbl>
              <c:idx val="4"/>
              <c:layout>
                <c:manualLayout>
                  <c:x val="-3.5867542495278355E-2"/>
                  <c:y val="6.90882683921950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34AD-4715-8BF7-70E62225E4D1}"/>
                </c:ext>
              </c:extLst>
            </c:dLbl>
            <c:dLbl>
              <c:idx val="5"/>
              <c:layout>
                <c:manualLayout>
                  <c:x val="-3.8712320494855408E-2"/>
                  <c:y val="5.46738234623001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4AD-4715-8BF7-70E62225E4D1}"/>
                </c:ext>
              </c:extLst>
            </c:dLbl>
            <c:dLbl>
              <c:idx val="6"/>
              <c:layout>
                <c:manualLayout>
                  <c:x val="-4.7172737975350411E-2"/>
                  <c:y val="-4.645547055214178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34AD-4715-8BF7-70E62225E4D1}"/>
                </c:ext>
              </c:extLst>
            </c:dLbl>
            <c:dLbl>
              <c:idx val="7"/>
              <c:layout>
                <c:manualLayout>
                  <c:x val="-5.1439624987904567E-2"/>
                  <c:y val="-3.30940385643961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34AD-4715-8BF7-70E62225E4D1}"/>
                </c:ext>
              </c:extLst>
            </c:dLbl>
            <c:dLbl>
              <c:idx val="8"/>
              <c:layout>
                <c:manualLayout>
                  <c:x val="-5.1439624987904567E-2"/>
                  <c:y val="-8.0104967149703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34AD-4715-8BF7-70E62225E4D1}"/>
                </c:ext>
              </c:extLst>
            </c:dLbl>
            <c:dLbl>
              <c:idx val="9"/>
              <c:layout>
                <c:manualLayout>
                  <c:x val="-3.7068909906067787E-2"/>
                  <c:y val="-3.4495843448261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34AD-4715-8BF7-70E62225E4D1}"/>
                </c:ext>
              </c:extLst>
            </c:dLbl>
            <c:dLbl>
              <c:idx val="10"/>
              <c:layout>
                <c:manualLayout>
                  <c:x val="-4.5109571158760242E-2"/>
                  <c:y val="-2.69581383298770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686079148059261E-2"/>
                      <c:h val="4.799857843460032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7-34AD-4715-8BF7-70E62225E4D1}"/>
                </c:ext>
              </c:extLst>
            </c:dLbl>
            <c:dLbl>
              <c:idx val="11"/>
              <c:layout>
                <c:manualLayout>
                  <c:x val="-5.6893320097051196E-3"/>
                  <c:y val="-2.320702289370519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34AD-4715-8BF7-70E62225E4D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zh-TW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工作表1!$C$2:$C$13</c:f>
              <c:numCache>
                <c:formatCode>#,##0</c:formatCode>
                <c:ptCount val="12"/>
                <c:pt idx="0">
                  <c:v>9632</c:v>
                </c:pt>
                <c:pt idx="1">
                  <c:v>128919</c:v>
                </c:pt>
                <c:pt idx="2">
                  <c:v>190323</c:v>
                </c:pt>
                <c:pt idx="3">
                  <c:v>275617</c:v>
                </c:pt>
                <c:pt idx="4">
                  <c:v>304931</c:v>
                </c:pt>
                <c:pt idx="5">
                  <c:v>312901</c:v>
                </c:pt>
                <c:pt idx="6">
                  <c:v>370767</c:v>
                </c:pt>
                <c:pt idx="7">
                  <c:v>378550</c:v>
                </c:pt>
                <c:pt idx="8">
                  <c:v>390850</c:v>
                </c:pt>
                <c:pt idx="9">
                  <c:v>440378</c:v>
                </c:pt>
                <c:pt idx="10" formatCode="#,##0_ ">
                  <c:v>452204</c:v>
                </c:pt>
                <c:pt idx="11" formatCode="#,##0_ ">
                  <c:v>467720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34AD-4715-8BF7-70E62225E4D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112已簽約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dPt>
            <c:idx val="1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8398-4ED0-92B0-FECC08E29ACF}"/>
              </c:ext>
            </c:extLst>
          </c:dPt>
          <c:dPt>
            <c:idx val="2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8398-4ED0-92B0-FECC08E29ACF}"/>
              </c:ext>
            </c:extLst>
          </c:dPt>
          <c:dPt>
            <c:idx val="3"/>
            <c:bubble3D val="0"/>
            <c:spPr>
              <a:ln cmpd="sng"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8398-4ED0-92B0-FECC08E29ACF}"/>
              </c:ext>
            </c:extLst>
          </c:dPt>
          <c:dPt>
            <c:idx val="4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8398-4ED0-92B0-FECC08E29ACF}"/>
              </c:ext>
            </c:extLst>
          </c:dPt>
          <c:dPt>
            <c:idx val="5"/>
            <c:marker>
              <c:spPr>
                <a:ln>
                  <a:prstDash val="solid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2-44EF-41C8-A48E-07FB16BA6381}"/>
              </c:ext>
            </c:extLst>
          </c:dPt>
          <c:dPt>
            <c:idx val="6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319A-4814-939D-031ABD929E81}"/>
              </c:ext>
            </c:extLst>
          </c:dPt>
          <c:dPt>
            <c:idx val="7"/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77B5-4D4C-AAF6-A8222A55DD63}"/>
              </c:ext>
            </c:extLst>
          </c:dPt>
          <c:dPt>
            <c:idx val="8"/>
            <c:marker>
              <c:spPr>
                <a:ln>
                  <a:prstDash val="dashDot"/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4CF6-47E0-9971-13D060A1968A}"/>
              </c:ext>
            </c:extLst>
          </c:dPt>
          <c:dPt>
            <c:idx val="9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4CF6-47E0-9971-13D060A1968A}"/>
              </c:ext>
            </c:extLst>
          </c:dPt>
          <c:dPt>
            <c:idx val="10"/>
            <c:marker>
              <c:spPr>
                <a:ln>
                  <a:prstDash val="dash"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4CF6-47E0-9971-13D060A1968A}"/>
              </c:ext>
            </c:extLst>
          </c:dPt>
          <c:dLbls>
            <c:dLbl>
              <c:idx val="0"/>
              <c:layout>
                <c:manualLayout>
                  <c:x val="-5.1203988087345137E-2"/>
                  <c:y val="-5.2422925334493636E-2"/>
                </c:manualLayout>
              </c:layout>
              <c:tx>
                <c:rich>
                  <a:bodyPr/>
                  <a:lstStyle/>
                  <a:p>
                    <a:fld id="{A87B4A52-93DC-4866-8988-BD5B87988EB8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85735C8F-E4E1-4B93-9849-7B4476EC450C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4-8398-4ED0-92B0-FECC08E29ACF}"/>
                </c:ext>
              </c:extLst>
            </c:dLbl>
            <c:dLbl>
              <c:idx val="1"/>
              <c:layout>
                <c:manualLayout>
                  <c:x val="-6.2582652106755163E-2"/>
                  <c:y val="-5.7090649515135719E-2"/>
                </c:manualLayout>
              </c:layout>
              <c:tx>
                <c:rich>
                  <a:bodyPr/>
                  <a:lstStyle/>
                  <a:p>
                    <a:fld id="{A5FCB834-446B-432C-92E5-414A3D68151A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9254B737-B3FC-4AF0-9715-2CEAF437E23A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5-8398-4ED0-92B0-FECC08E29ACF}"/>
                </c:ext>
              </c:extLst>
            </c:dLbl>
            <c:dLbl>
              <c:idx val="2"/>
              <c:layout>
                <c:manualLayout>
                  <c:x val="-3.9825324067935104E-2"/>
                  <c:y val="6.6226984366385341E-2"/>
                </c:manualLayout>
              </c:layout>
              <c:tx>
                <c:rich>
                  <a:bodyPr/>
                  <a:lstStyle/>
                  <a:p>
                    <a:fld id="{570D35CC-0C3A-4DAA-AB52-F92EB60D739A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9B8C93E4-F4A2-45C7-ADAE-21623C50A6E5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6-8398-4ED0-92B0-FECC08E29ACF}"/>
                </c:ext>
              </c:extLst>
            </c:dLbl>
            <c:dLbl>
              <c:idx val="3"/>
              <c:layout>
                <c:manualLayout>
                  <c:x val="-9.9563310169837761E-3"/>
                  <c:y val="3.5603669822196163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1461B9D6-DB37-4451-A345-CF34D38E4B9E}" type="CELLRANGE">
                      <a:rPr lang="en-US" altLang="zh-TW" baseline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aseline="0"/>
                      <a:t>, </a:t>
                    </a:r>
                    <a:fld id="{1B29869E-4321-47FC-8F0B-4018DB92994A}" type="VALUE">
                      <a:rPr lang="en-US" altLang="zh-TW" baseline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144584741480337"/>
                      <c:h val="4.5938919756568851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3-8398-4ED0-92B0-FECC08E29ACF}"/>
                </c:ext>
              </c:extLst>
            </c:dLbl>
            <c:dLbl>
              <c:idx val="4"/>
              <c:layout>
                <c:manualLayout>
                  <c:x val="-8.3917647143149018E-2"/>
                  <c:y val="-9.5875672608869894E-2"/>
                </c:manualLayout>
              </c:layout>
              <c:tx>
                <c:rich>
                  <a:bodyPr/>
                  <a:lstStyle/>
                  <a:p>
                    <a:fld id="{6B561954-7B99-4564-AAFE-28C17124A95F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A7AFB972-8318-4590-8E81-8EC002248459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17-8398-4ED0-92B0-FECC08E29ACF}"/>
                </c:ext>
              </c:extLst>
            </c:dLbl>
            <c:dLbl>
              <c:idx val="5"/>
              <c:layout>
                <c:manualLayout>
                  <c:x val="-9.6007365669047523E-2"/>
                  <c:y val="-6.7338587031027602E-2"/>
                </c:manualLayout>
              </c:layout>
              <c:tx>
                <c:rich>
                  <a:bodyPr/>
                  <a:lstStyle/>
                  <a:p>
                    <a:fld id="{FF476ADD-43E2-4D34-8C6E-110257AC3A39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071078B2-3502-4406-9CE6-4DD82220A066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028570302224485"/>
                      <c:h val="5.4521627503480483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2-44EF-41C8-A48E-07FB16BA6381}"/>
                </c:ext>
              </c:extLst>
            </c:dLbl>
            <c:dLbl>
              <c:idx val="6"/>
              <c:layout>
                <c:manualLayout>
                  <c:x val="-9.8140977167411617E-2"/>
                  <c:y val="-0.109878158552486"/>
                </c:manualLayout>
              </c:layout>
              <c:tx>
                <c:rich>
                  <a:bodyPr/>
                  <a:lstStyle/>
                  <a:p>
                    <a:fld id="{D5A68C4C-768D-41EA-B612-3F35A98056A8}" type="CELLRANGE">
                      <a:rPr lang="en-US" altLang="zh-TW" baseline="0" dirty="0"/>
                      <a:pPr/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E3315A62-3101-4E66-ABD6-87375FB5821E}" type="VALUE">
                      <a:rPr lang="en-US" altLang="zh-TW" baseline="0" dirty="0"/>
                      <a:pPr/>
                      <a:t>[值]</a:t>
                    </a:fld>
                    <a:endParaRPr lang="en-US" altLang="zh-TW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6-319A-4814-939D-031ABD929E81}"/>
                </c:ext>
              </c:extLst>
            </c:dLbl>
            <c:dLbl>
              <c:idx val="7"/>
              <c:layout>
                <c:manualLayout>
                  <c:x val="-9.1029312155280234E-2"/>
                  <c:y val="-0.12319816577550023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9C6C9BBD-9BF5-44A1-8EF2-92A7E08EF85A}" type="CELLRANGE">
                      <a:rPr lang="en-US" altLang="zh-TW" baseline="0" dirty="0">
                        <a:solidFill>
                          <a:srgbClr val="FF0000"/>
                        </a:solidFill>
                      </a:rPr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aseline="0" dirty="0">
                        <a:solidFill>
                          <a:srgbClr val="FF0000"/>
                        </a:solidFill>
                      </a:rPr>
                      <a:t>, </a:t>
                    </a:r>
                    <a:fld id="{352D9601-D3A4-43C2-A585-11D765292BAB}" type="VALUE">
                      <a:rPr lang="en-US" altLang="zh-TW" baseline="0" dirty="0">
                        <a:solidFill>
                          <a:srgbClr val="FF0000"/>
                        </a:solidFill>
                      </a:rPr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aseline="0" dirty="0">
                      <a:solidFill>
                        <a:srgbClr val="FF000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429051341965588"/>
                      <c:h val="7.1817496676292017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8-77B5-4D4C-AAF6-A8222A55DD63}"/>
                </c:ext>
              </c:extLst>
            </c:dLbl>
            <c:dLbl>
              <c:idx val="8"/>
              <c:layout>
                <c:manualLayout>
                  <c:x val="-0.11805363920137905"/>
                  <c:y val="-0.1577587783310488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200" b="1">
                        <a:solidFill>
                          <a:srgbClr val="FF0000"/>
                        </a:solidFill>
                      </a:defRPr>
                    </a:pPr>
                    <a:fld id="{52ED44BE-BFFD-4133-9FA1-99CCCBFED113}" type="CELLRANG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[CELLRANGE]</a:t>
                    </a:fld>
                    <a:r>
                      <a:rPr lang="en-US" altLang="zh-TW" baseline="0" dirty="0"/>
                      <a:t>, </a:t>
                    </a:r>
                    <a:fld id="{8BB4AE73-ED03-4CCA-876B-4DA4997D4E8E}" type="VALUE">
                      <a:rPr lang="en-US" altLang="zh-TW" baseline="0" dirty="0"/>
                      <a:pPr>
                        <a:defRPr sz="1200" b="1">
                          <a:solidFill>
                            <a:srgbClr val="FF0000"/>
                          </a:solidFill>
                        </a:defRPr>
                      </a:pPr>
                      <a:t>[值]</a:t>
                    </a:fld>
                    <a:endParaRPr lang="en-US" altLang="zh-TW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989250746332844"/>
                      <c:h val="5.0824982199938799E-2"/>
                    </c:manualLayout>
                  </c15:layout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B-4CF6-47E0-9971-13D060A1968A}"/>
                </c:ext>
              </c:extLst>
            </c:dLbl>
            <c:dLbl>
              <c:idx val="9"/>
              <c:layout>
                <c:manualLayout>
                  <c:x val="-8.3917647143148963E-2"/>
                  <c:y val="-7.5155051063460682E-2"/>
                </c:manualLayout>
              </c:layout>
              <c:tx>
                <c:rich>
                  <a:bodyPr/>
                  <a:lstStyle/>
                  <a:p>
                    <a:fld id="{784E40A0-826C-4782-BD3D-149587217158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9721DCB9-FB55-42AC-92AE-5610E4877D66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A-4CF6-47E0-9971-13D060A1968A}"/>
                </c:ext>
              </c:extLst>
            </c:dLbl>
            <c:dLbl>
              <c:idx val="10"/>
              <c:layout>
                <c:manualLayout>
                  <c:x val="-6.2582652106755163E-2"/>
                  <c:y val="-8.1958324855751427E-2"/>
                </c:manualLayout>
              </c:layout>
              <c:tx>
                <c:rich>
                  <a:bodyPr/>
                  <a:lstStyle/>
                  <a:p>
                    <a:fld id="{48FC23E4-98F2-4917-B468-B1A14F5099A0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4E5A7C71-B592-4165-A406-67EFDD79058C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C-4CF6-47E0-9971-13D060A1968A}"/>
                </c:ext>
              </c:extLst>
            </c:dLbl>
            <c:dLbl>
              <c:idx val="11"/>
              <c:layout>
                <c:manualLayout>
                  <c:x val="0"/>
                  <c:y val="-0.10656646603501148"/>
                </c:manualLayout>
              </c:layout>
              <c:tx>
                <c:rich>
                  <a:bodyPr/>
                  <a:lstStyle/>
                  <a:p>
                    <a:fld id="{C07D1FA1-D99F-4554-8E1B-B0DE46D52598}" type="CELLRANGE">
                      <a:rPr lang="en-US" altLang="zh-TW" baseline="0"/>
                      <a:pPr/>
                      <a:t>[CELLRANGE]</a:t>
                    </a:fld>
                    <a:r>
                      <a:rPr lang="en-US" altLang="zh-TW" baseline="0"/>
                      <a:t>, </a:t>
                    </a:r>
                    <a:fld id="{1B26D264-EB32-4EF0-9981-CE5DABDFDD3F}" type="VALUE">
                      <a:rPr lang="en-US" altLang="zh-TW" baseline="0"/>
                      <a:pPr/>
                      <a:t>[值]</a:t>
                    </a:fld>
                    <a:endParaRPr lang="en-US" altLang="zh-TW" baseline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1"/>
                </c:ext>
                <c:ext xmlns:c16="http://schemas.microsoft.com/office/drawing/2014/chart" uri="{C3380CC4-5D6E-409C-BE32-E72D297353CC}">
                  <c16:uniqueId val="{0000000D-4CF6-47E0-9971-13D060A196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zh-TW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</c:ext>
            </c:extLst>
          </c:dLbls>
          <c:cat>
            <c:strRef>
              <c:f>工作表1!$A$2:$A$13</c:f>
              <c:strCache>
                <c:ptCount val="12"/>
                <c:pt idx="0">
                  <c:v>1月</c:v>
                </c:pt>
                <c:pt idx="1">
                  <c:v>2月</c:v>
                </c:pt>
                <c:pt idx="2">
                  <c:v>3月</c:v>
                </c:pt>
                <c:pt idx="3">
                  <c:v>4月</c:v>
                </c:pt>
                <c:pt idx="4">
                  <c:v>5月</c:v>
                </c:pt>
                <c:pt idx="5">
                  <c:v>6月</c:v>
                </c:pt>
                <c:pt idx="6">
                  <c:v>7月</c:v>
                </c:pt>
                <c:pt idx="7">
                  <c:v>8月</c:v>
                </c:pt>
                <c:pt idx="8">
                  <c:v>9月</c:v>
                </c:pt>
                <c:pt idx="9">
                  <c:v>10月</c:v>
                </c:pt>
                <c:pt idx="10">
                  <c:v>11月</c:v>
                </c:pt>
                <c:pt idx="11">
                  <c:v>12月</c:v>
                </c:pt>
              </c:strCache>
            </c:strRef>
          </c:cat>
          <c:val>
            <c:numRef>
              <c:f>工作表1!$D$2:$D$13</c:f>
              <c:numCache>
                <c:formatCode>#,##0</c:formatCode>
                <c:ptCount val="12"/>
                <c:pt idx="0">
                  <c:v>56524</c:v>
                </c:pt>
                <c:pt idx="1">
                  <c:v>87396</c:v>
                </c:pt>
                <c:pt idx="2">
                  <c:v>191588</c:v>
                </c:pt>
                <c:pt idx="3">
                  <c:v>228451</c:v>
                </c:pt>
                <c:pt idx="4">
                  <c:v>282510</c:v>
                </c:pt>
                <c:pt idx="5">
                  <c:v>342484</c:v>
                </c:pt>
                <c:pt idx="6">
                  <c:v>356532</c:v>
                </c:pt>
                <c:pt idx="7">
                  <c:v>379861</c:v>
                </c:pt>
                <c:pt idx="8">
                  <c:v>413290</c:v>
                </c:pt>
                <c:pt idx="9">
                  <c:v>446671</c:v>
                </c:pt>
                <c:pt idx="10" formatCode="#,##0_ ">
                  <c:v>467571</c:v>
                </c:pt>
                <c:pt idx="11" formatCode="#,##0_ ">
                  <c:v>496641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datalabelsRange>
                <c15:f>工作表1!$E$2:$E$13</c15:f>
                <c15:dlblRangeCache>
                  <c:ptCount val="12"/>
                  <c:pt idx="0">
                    <c:v>14%</c:v>
                  </c:pt>
                  <c:pt idx="1">
                    <c:v>22%</c:v>
                  </c:pt>
                  <c:pt idx="2">
                    <c:v>47%</c:v>
                  </c:pt>
                  <c:pt idx="3">
                    <c:v>56%</c:v>
                  </c:pt>
                  <c:pt idx="4">
                    <c:v>70%</c:v>
                  </c:pt>
                  <c:pt idx="5">
                    <c:v>84%</c:v>
                  </c:pt>
                  <c:pt idx="6">
                    <c:v>88%</c:v>
                  </c:pt>
                  <c:pt idx="7">
                    <c:v>94%</c:v>
                  </c:pt>
                  <c:pt idx="8">
                    <c:v>102%</c:v>
                  </c:pt>
                  <c:pt idx="9">
                    <c:v>110%</c:v>
                  </c:pt>
                  <c:pt idx="10">
                    <c:v>115%</c:v>
                  </c:pt>
                  <c:pt idx="11">
                    <c:v>122%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2-8398-4ED0-92B0-FECC08E29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9650624"/>
        <c:axId val="1269640832"/>
      </c:lineChart>
      <c:catAx>
        <c:axId val="12696506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40832"/>
        <c:crosses val="autoZero"/>
        <c:auto val="1"/>
        <c:lblAlgn val="ctr"/>
        <c:lblOffset val="100"/>
        <c:noMultiLvlLbl val="0"/>
      </c:catAx>
      <c:valAx>
        <c:axId val="1269640832"/>
        <c:scaling>
          <c:orientation val="minMax"/>
        </c:scaling>
        <c:delete val="0"/>
        <c:axPos val="l"/>
        <c:numFmt formatCode="#,##0_);\(#,##0\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TW"/>
          </a:p>
        </c:txPr>
        <c:crossAx val="126965062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t"/>
      <c:layout>
        <c:manualLayout>
          <c:xMode val="edge"/>
          <c:yMode val="edge"/>
          <c:x val="0.15309275671878755"/>
          <c:y val="8.0985173427409976E-2"/>
          <c:w val="0.32481292401202733"/>
          <c:h val="5.491088797798546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TW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TW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0.77257</cdr:x>
      <cdr:y>0.16548</cdr:y>
    </cdr:from>
    <cdr:to>
      <cdr:x>0.84891</cdr:x>
      <cdr:y>0.2131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558487" y="649174"/>
          <a:ext cx="648072" cy="1868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628248" y="113378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0.07465</cdr:x>
      <cdr:y>0.85241</cdr:y>
    </cdr:from>
    <cdr:to>
      <cdr:x>0.19035</cdr:x>
      <cdr:y>0.90407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50424" y="4752528"/>
          <a:ext cx="100811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0.52831</cdr:x>
      <cdr:y>0.35767</cdr:y>
    </cdr:from>
    <cdr:to>
      <cdr:x>0.64832</cdr:x>
      <cdr:y>0.44047</cdr:y>
    </cdr:to>
    <cdr:sp macro="" textlink="">
      <cdr:nvSpPr>
        <cdr:cNvPr id="6" name="矩形 5">
          <a:extLst xmlns:a="http://schemas.openxmlformats.org/drawingml/2006/main">
            <a:ext uri="{FF2B5EF4-FFF2-40B4-BE49-F238E27FC236}">
              <a16:creationId xmlns:a16="http://schemas.microsoft.com/office/drawing/2014/main" id="{C93128CC-7751-4C3F-842B-19BDB1930108}"/>
            </a:ext>
          </a:extLst>
        </cdr:cNvPr>
        <cdr:cNvSpPr/>
      </cdr:nvSpPr>
      <cdr:spPr>
        <a:xfrm xmlns:a="http://schemas.openxmlformats.org/drawingml/2006/main">
          <a:off x="4807863" y="1994149"/>
          <a:ext cx="1092136" cy="461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172</a:t>
          </a:r>
          <a:r>
            <a:rPr kumimoji="1" lang="en-US" altLang="zh-TW" sz="1200" i="0" u="none" strike="noStrike" kern="1200" baseline="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%</a:t>
          </a:r>
        </a:p>
        <a:p xmlns:a="http://schemas.openxmlformats.org/drawingml/2006/main">
          <a:pPr marL="0" indent="0" algn="ctr" rtl="0" eaLnBrk="0" fontAlgn="base" hangingPunct="0">
            <a:spcBef>
              <a:spcPct val="0"/>
            </a:spcBef>
            <a:spcAft>
              <a:spcPct val="0"/>
            </a:spcAft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kumimoji="1" lang="en-US" altLang="zh-TW" sz="1200" i="0" u="none" strike="noStrike" kern="1200" baseline="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62,906K</a:t>
          </a:r>
        </a:p>
      </cdr:txBody>
    </cdr:sp>
  </cdr:relSizeAnchor>
  <cdr:relSizeAnchor xmlns:cdr="http://schemas.openxmlformats.org/drawingml/2006/chartDrawing">
    <cdr:from>
      <cdr:x>0.22802</cdr:x>
      <cdr:y>0.43421</cdr:y>
    </cdr:from>
    <cdr:to>
      <cdr:x>0.33838</cdr:x>
      <cdr:y>0.51701</cdr:y>
    </cdr:to>
    <cdr:sp macro="" textlink="">
      <cdr:nvSpPr>
        <cdr:cNvPr id="7" name="矩形 6"/>
        <cdr:cNvSpPr/>
      </cdr:nvSpPr>
      <cdr:spPr>
        <a:xfrm xmlns:a="http://schemas.openxmlformats.org/drawingml/2006/main">
          <a:off x="2075068" y="2420888"/>
          <a:ext cx="1004318" cy="461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124%</a:t>
          </a:r>
        </a:p>
        <a:p xmlns:a="http://schemas.openxmlformats.org/drawingml/2006/main">
          <a:pPr algn="ctr">
            <a:defRPr sz="1400" b="0" i="0" u="none" strike="noStrike" kern="1200" baseline="0">
              <a:solidFill>
                <a:prstClr val="black">
                  <a:lumMod val="75000"/>
                  <a:lumOff val="25000"/>
                </a:prstClr>
              </a:solidFill>
              <a:latin typeface="+mn-lt"/>
              <a:ea typeface="+mn-ea"/>
              <a:cs typeface="+mn-cs"/>
            </a:defRPr>
          </a:pPr>
          <a:r>
            <a:rPr lang="en-US" altLang="zh-TW" sz="12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52,799K</a:t>
          </a:r>
        </a:p>
      </cdr:txBody>
    </cdr:sp>
  </cdr:relSizeAnchor>
  <cdr:relSizeAnchor xmlns:cdr="http://schemas.openxmlformats.org/drawingml/2006/chartDrawing">
    <cdr:from>
      <cdr:x>0.32442</cdr:x>
      <cdr:y>0.49232</cdr:y>
    </cdr:from>
    <cdr:to>
      <cdr:x>0.5027</cdr:x>
      <cdr:y>0.64137</cdr:y>
    </cdr:to>
    <cdr:sp macro="" textlink="">
      <cdr:nvSpPr>
        <cdr:cNvPr id="8" name="矩形 7"/>
        <cdr:cNvSpPr/>
      </cdr:nvSpPr>
      <cdr:spPr>
        <a:xfrm xmlns:a="http://schemas.openxmlformats.org/drawingml/2006/main">
          <a:off x="2952329" y="2744871"/>
          <a:ext cx="1622415" cy="830997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FFFF0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推廣中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麗媚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IP</a:t>
          </a:r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2,800K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家飛綸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(BP)</a:t>
          </a:r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2,500K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遠景 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1,200K</a:t>
          </a:r>
        </a:p>
      </cdr:txBody>
    </cdr:sp>
  </cdr:relSizeAnchor>
  <cdr:relSizeAnchor xmlns:cdr="http://schemas.openxmlformats.org/drawingml/2006/chartDrawing">
    <cdr:from>
      <cdr:x>0.32442</cdr:x>
      <cdr:y>0.66278</cdr:y>
    </cdr:from>
    <cdr:to>
      <cdr:x>0.50316</cdr:x>
      <cdr:y>0.77871</cdr:y>
    </cdr:to>
    <cdr:sp macro="" textlink="">
      <cdr:nvSpPr>
        <cdr:cNvPr id="9" name="矩形 8"/>
        <cdr:cNvSpPr/>
      </cdr:nvSpPr>
      <cdr:spPr>
        <a:xfrm xmlns:a="http://schemas.openxmlformats.org/drawingml/2006/main">
          <a:off x="2952345" y="3695264"/>
          <a:ext cx="1626601" cy="646331"/>
        </a:xfrm>
        <a:prstGeom xmlns:a="http://schemas.openxmlformats.org/drawingml/2006/main" prst="rect">
          <a:avLst/>
        </a:prstGeom>
        <a:ln xmlns:a="http://schemas.openxmlformats.org/drawingml/2006/main" w="57150">
          <a:solidFill>
            <a:srgbClr val="92D050"/>
          </a:solidFill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zh-TW"/>
          </a:defPPr>
          <a:lvl1pPr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1pPr>
          <a:lvl2pPr marL="4572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2pPr>
          <a:lvl3pPr marL="9144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3pPr>
          <a:lvl4pPr marL="13716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4pPr>
          <a:lvl5pPr marL="1828800" algn="l" rtl="0" eaLnBrk="0" fontAlgn="base" hangingPunct="0">
            <a:spcBef>
              <a:spcPct val="0"/>
            </a:spcBef>
            <a:spcAft>
              <a:spcPct val="0"/>
            </a:spcAft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5pPr>
          <a:lvl6pPr marL="22860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6pPr>
          <a:lvl7pPr marL="27432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7pPr>
          <a:lvl8pPr marL="32004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8pPr>
          <a:lvl9pPr marL="3657600" algn="l" defTabSz="914400" rtl="0" eaLnBrk="1" latinLnBrk="0" hangingPunct="1">
            <a:defRPr kumimoji="1" sz="3200" b="1" kern="1200">
              <a:solidFill>
                <a:schemeClr val="tx1"/>
              </a:solidFill>
              <a:latin typeface="Arial" panose="020B0604020202020204" pitchFamily="34" charset="0"/>
              <a:ea typeface="新細明體" panose="02020500000000000000" pitchFamily="18" charset="-120"/>
              <a:cs typeface="+mn-cs"/>
            </a:defRPr>
          </a:lvl9pPr>
        </a:lstStyle>
        <a:p xmlns:a="http://schemas.openxmlformats.org/drawingml/2006/main"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S(</a:t>
          </a:r>
          <a:r>
            <a:rPr lang="zh-TW" altLang="en-US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可簽約</a:t>
          </a:r>
          <a:r>
            <a:rPr lang="en-US" altLang="zh-TW" sz="1200" b="1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遠傳    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114K</a:t>
          </a:r>
        </a:p>
        <a:p xmlns:a="http://schemas.openxmlformats.org/drawingml/2006/main">
          <a:r>
            <a:rPr lang="zh-TW" altLang="en-US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和訊             </a:t>
          </a:r>
          <a:r>
            <a: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2,000K</a:t>
          </a:r>
        </a:p>
      </cdr:txBody>
    </cdr:sp>
  </cdr:relSizeAnchor>
  <cdr:relSizeAnchor xmlns:cdr="http://schemas.openxmlformats.org/drawingml/2006/chartDrawing">
    <cdr:from>
      <cdr:x>0.20452</cdr:x>
      <cdr:y>0.39829</cdr:y>
    </cdr:from>
    <cdr:to>
      <cdr:x>0.305</cdr:x>
      <cdr:y>0.5623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1861241" y="2220619"/>
          <a:ext cx="914406" cy="9144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0.76448</cdr:x>
      <cdr:y>0.17698</cdr:y>
    </cdr:from>
    <cdr:to>
      <cdr:x>0.84082</cdr:x>
      <cdr:y>0.2246</cdr:y>
    </cdr:to>
    <cdr:sp macro="" textlink="">
      <cdr:nvSpPr>
        <cdr:cNvPr id="3" name="文字方塊 2"/>
        <cdr:cNvSpPr txBox="1"/>
      </cdr:nvSpPr>
      <cdr:spPr>
        <a:xfrm xmlns:a="http://schemas.openxmlformats.org/drawingml/2006/main">
          <a:off x="6826078" y="726398"/>
          <a:ext cx="681640" cy="1954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0.66299</cdr:x>
      <cdr:y>0.2933</cdr:y>
    </cdr:from>
    <cdr:to>
      <cdr:x>0.73085</cdr:x>
      <cdr:y>0.36781</cdr:y>
    </cdr:to>
    <cdr:sp macro="" textlink="">
      <cdr:nvSpPr>
        <cdr:cNvPr id="2" name="文字方塊 1"/>
        <cdr:cNvSpPr txBox="1"/>
      </cdr:nvSpPr>
      <cdr:spPr>
        <a:xfrm xmlns:a="http://schemas.openxmlformats.org/drawingml/2006/main">
          <a:off x="5628248" y="1133782"/>
          <a:ext cx="57606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0.6545</cdr:x>
      <cdr:y>0.27467</cdr:y>
    </cdr:from>
    <cdr:to>
      <cdr:x>0.74781</cdr:x>
      <cdr:y>0.34918</cdr:y>
    </cdr:to>
    <cdr:sp macro="" textlink="">
      <cdr:nvSpPr>
        <cdr:cNvPr id="4" name="文字方塊 3"/>
        <cdr:cNvSpPr txBox="1"/>
      </cdr:nvSpPr>
      <cdr:spPr>
        <a:xfrm xmlns:a="http://schemas.openxmlformats.org/drawingml/2006/main">
          <a:off x="5556240" y="1061774"/>
          <a:ext cx="7920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0.26796</cdr:x>
      <cdr:y>0.55029</cdr:y>
    </cdr:from>
    <cdr:to>
      <cdr:x>0.35667</cdr:x>
      <cdr:y>0.59884</cdr:y>
    </cdr:to>
    <cdr:sp macro="" textlink="">
      <cdr:nvSpPr>
        <cdr:cNvPr id="5" name="文字方塊 4"/>
        <cdr:cNvSpPr txBox="1"/>
      </cdr:nvSpPr>
      <cdr:spPr>
        <a:xfrm xmlns:a="http://schemas.openxmlformats.org/drawingml/2006/main">
          <a:off x="2392601" y="2448272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zh-TW" altLang="en-US" sz="1100" dirty="0"/>
        </a:p>
      </cdr:txBody>
    </cdr:sp>
  </cdr:relSizeAnchor>
  <cdr:relSizeAnchor xmlns:cdr="http://schemas.openxmlformats.org/drawingml/2006/chartDrawing">
    <cdr:from>
      <cdr:x>0.71801</cdr:x>
      <cdr:y>0.43893</cdr:y>
    </cdr:from>
    <cdr:to>
      <cdr:x>0.97553</cdr:x>
      <cdr:y>0.59256</cdr:y>
    </cdr:to>
    <cdr:sp macro="" textlink="">
      <cdr:nvSpPr>
        <cdr:cNvPr id="6" name="文字方塊 5">
          <a:extLst xmlns:a="http://schemas.openxmlformats.org/drawingml/2006/main">
            <a:ext uri="{FF2B5EF4-FFF2-40B4-BE49-F238E27FC236}">
              <a16:creationId xmlns:a16="http://schemas.microsoft.com/office/drawing/2014/main" id="{B904229C-7C71-43C4-852C-64324D4E61B7}"/>
            </a:ext>
          </a:extLst>
        </cdr:cNvPr>
        <cdr:cNvSpPr txBox="1"/>
      </cdr:nvSpPr>
      <cdr:spPr>
        <a:xfrm xmlns:a="http://schemas.openxmlformats.org/drawingml/2006/main">
          <a:off x="6411132" y="1917861"/>
          <a:ext cx="2299394" cy="67126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lumMod val="20000"/>
            <a:lumOff val="80000"/>
          </a:schemeClr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altLang="zh-TW" sz="1600" b="1" dirty="0"/>
            <a:t>10/18</a:t>
          </a:r>
          <a:r>
            <a:rPr lang="zh-TW" altLang="en-US" sz="1600" b="1" dirty="0"/>
            <a:t>實際簽約達成：</a:t>
          </a:r>
          <a:endParaRPr lang="en-US" altLang="zh-TW" sz="1600" b="1" dirty="0"/>
        </a:p>
        <a:p xmlns:a="http://schemas.openxmlformats.org/drawingml/2006/main">
          <a:r>
            <a:rPr lang="en-US" altLang="zh-TW" sz="1600" b="1" dirty="0"/>
            <a:t>422,857K</a:t>
          </a:r>
          <a:r>
            <a:rPr lang="zh-TW" altLang="en-US" sz="1600" b="1" dirty="0"/>
            <a:t> </a:t>
          </a:r>
          <a:r>
            <a:rPr lang="en-US" altLang="zh-TW" sz="1600" b="1" dirty="0"/>
            <a:t>(104%)</a:t>
          </a:r>
          <a:endParaRPr lang="zh-TW" altLang="en-US" sz="1600" b="1" dirty="0"/>
        </a:p>
      </cdr:txBody>
    </cdr:sp>
  </cdr:relSizeAnchor>
  <cdr:relSizeAnchor xmlns:cdr="http://schemas.openxmlformats.org/drawingml/2006/chartDrawing">
    <cdr:from>
      <cdr:x>0.7664</cdr:x>
      <cdr:y>0.2519</cdr:y>
    </cdr:from>
    <cdr:to>
      <cdr:x>0.80769</cdr:x>
      <cdr:y>0.44312</cdr:y>
    </cdr:to>
    <cdr:cxnSp macro="">
      <cdr:nvCxnSpPr>
        <cdr:cNvPr id="8" name="直線接點 7">
          <a:extLst xmlns:a="http://schemas.openxmlformats.org/drawingml/2006/main">
            <a:ext uri="{FF2B5EF4-FFF2-40B4-BE49-F238E27FC236}">
              <a16:creationId xmlns:a16="http://schemas.microsoft.com/office/drawing/2014/main" id="{3F841DE0-361A-4264-9B24-0EFB2047472E}"/>
            </a:ext>
          </a:extLst>
        </cdr:cNvPr>
        <cdr:cNvCxnSpPr/>
      </cdr:nvCxnSpPr>
      <cdr:spPr>
        <a:xfrm xmlns:a="http://schemas.openxmlformats.org/drawingml/2006/main">
          <a:off x="6843179" y="1100622"/>
          <a:ext cx="368708" cy="835534"/>
        </a:xfrm>
        <a:prstGeom xmlns:a="http://schemas.openxmlformats.org/drawingml/2006/main" prst="line">
          <a:avLst/>
        </a:prstGeom>
        <a:ln xmlns:a="http://schemas.openxmlformats.org/drawingml/2006/main" w="28575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B91DCDE-5A58-4C3D-996E-BD1B25B4BDB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2237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5" y="0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727075" y="742950"/>
            <a:ext cx="5381625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5" y="4716105"/>
            <a:ext cx="4985806" cy="44688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5" y="9432209"/>
            <a:ext cx="2945870" cy="496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731" tIns="45866" rIns="91731" bIns="45866" numCol="1" anchor="b" anchorCtr="0" compatLnSpc="1">
            <a:prstTxWarp prst="textNoShape">
              <a:avLst/>
            </a:prstTxWarp>
          </a:bodyPr>
          <a:lstStyle>
            <a:lvl1pPr algn="r" defTabSz="91732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F61BC97-980A-450C-A04C-16BC36E16F9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2056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503" fontAlgn="auto">
              <a:spcBef>
                <a:spcPts val="0"/>
              </a:spcBef>
              <a:spcAft>
                <a:spcPts val="0"/>
              </a:spcAft>
              <a:defRPr/>
            </a:pPr>
            <a:fld id="{44CE71AA-09F8-4FB5-8A13-288836B8A8A4}" type="slidenum">
              <a:rPr kumimoji="0" lang="zh-TW" altLang="en-US">
                <a:solidFill>
                  <a:prstClr val="black"/>
                </a:solidFill>
                <a:latin typeface="Calibri" panose="020F0502020204030204"/>
              </a:rPr>
              <a:pPr defTabSz="912503" fontAlgn="auto">
                <a:spcBef>
                  <a:spcPts val="0"/>
                </a:spcBef>
                <a:spcAft>
                  <a:spcPts val="0"/>
                </a:spcAft>
                <a:defRPr/>
              </a:pPr>
              <a:t>0</a:t>
            </a:fld>
            <a:endParaRPr kumimoji="0" lang="zh-TW" altLang="en-US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8084283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英華達：已提供草約及報價，</a:t>
            </a:r>
            <a:r>
              <a:rPr lang="en-US" altLang="zh-TW" dirty="0" smtClean="0"/>
              <a:t>B</a:t>
            </a:r>
            <a:r>
              <a:rPr lang="zh-TW" altLang="en-US" dirty="0" smtClean="0"/>
              <a:t>組</a:t>
            </a:r>
            <a:r>
              <a:rPr lang="en-US" altLang="zh-TW" dirty="0" smtClean="0"/>
              <a:t>(</a:t>
            </a:r>
            <a:r>
              <a:rPr lang="zh-TW" altLang="en-US" dirty="0" smtClean="0"/>
              <a:t>耀輝</a:t>
            </a:r>
            <a:r>
              <a:rPr lang="en-US" altLang="zh-TW" dirty="0" smtClean="0"/>
              <a:t>)</a:t>
            </a:r>
            <a:r>
              <a:rPr lang="zh-TW" altLang="en-US" dirty="0" smtClean="0"/>
              <a:t>會再直接聯繫廠商</a:t>
            </a:r>
            <a:endParaRPr lang="en-US" altLang="zh-TW" dirty="0" smtClean="0"/>
          </a:p>
          <a:p>
            <a:r>
              <a:rPr lang="zh-TW" altLang="en-US" dirty="0" smtClean="0"/>
              <a:t>愛菲斯：契約內容修改中</a:t>
            </a:r>
            <a:endParaRPr lang="en-US" altLang="zh-TW" dirty="0" smtClean="0"/>
          </a:p>
          <a:p>
            <a:r>
              <a:rPr lang="zh-TW" altLang="en-US" dirty="0" smtClean="0"/>
              <a:t>麗媚：待泰沂業科案審查是否通過確認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33167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植</a:t>
            </a:r>
            <a:r>
              <a:rPr lang="zh-TW" altLang="en-US" dirty="0"/>
              <a:t>數</a:t>
            </a:r>
            <a:r>
              <a:rPr lang="zh-TW" altLang="en-US" dirty="0" smtClean="0"/>
              <a:t>：已於</a:t>
            </a:r>
            <a:r>
              <a:rPr lang="en-US" altLang="zh-TW" dirty="0" smtClean="0"/>
              <a:t>10</a:t>
            </a:r>
            <a:r>
              <a:rPr lang="zh-TW" altLang="en-US" dirty="0" smtClean="0"/>
              <a:t>月提前交付完成認列</a:t>
            </a:r>
            <a:endParaRPr lang="en-US" altLang="zh-TW" dirty="0" smtClean="0"/>
          </a:p>
          <a:p>
            <a:r>
              <a:rPr lang="zh-TW" altLang="en-US" dirty="0" smtClean="0"/>
              <a:t>漢錸：已於</a:t>
            </a:r>
            <a:r>
              <a:rPr lang="en-US" altLang="zh-TW" dirty="0" smtClean="0"/>
              <a:t>10</a:t>
            </a:r>
            <a:r>
              <a:rPr lang="zh-TW" altLang="en-US" dirty="0" smtClean="0"/>
              <a:t>月完成認列</a:t>
            </a:r>
            <a:endParaRPr lang="en-US" altLang="zh-TW" dirty="0" smtClean="0"/>
          </a:p>
          <a:p>
            <a:r>
              <a:rPr lang="zh-TW" altLang="en-US" dirty="0" smtClean="0"/>
              <a:t>智慧價值：延後至</a:t>
            </a:r>
            <a:r>
              <a:rPr lang="en-US" altLang="zh-TW" dirty="0" smtClean="0"/>
              <a:t>11</a:t>
            </a:r>
            <a:r>
              <a:rPr lang="zh-TW" altLang="en-US" dirty="0" smtClean="0"/>
              <a:t>月認列</a:t>
            </a:r>
            <a:endParaRPr lang="en-US" altLang="zh-TW" dirty="0" smtClean="0"/>
          </a:p>
          <a:p>
            <a:r>
              <a:rPr lang="zh-TW" altLang="en-US" dirty="0" smtClean="0"/>
              <a:t>馬克汀：小銀姐說會努力於</a:t>
            </a:r>
            <a:r>
              <a:rPr lang="en-US" altLang="zh-TW" dirty="0" smtClean="0"/>
              <a:t>10/31</a:t>
            </a:r>
            <a:r>
              <a:rPr lang="zh-TW" altLang="en-US" smtClean="0"/>
              <a:t>前簽回成果交付簽收單認列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6016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2503">
              <a:defRPr/>
            </a:pPr>
            <a:r>
              <a:rPr lang="zh-TW" altLang="en-US" sz="1000" dirty="0">
                <a:solidFill>
                  <a:srgbClr val="FF0000"/>
                </a:solidFill>
              </a:rPr>
              <a:t>慧誠</a:t>
            </a:r>
            <a:r>
              <a:rPr lang="en-US" altLang="zh-TW" sz="1000" dirty="0">
                <a:solidFill>
                  <a:srgbClr val="FF0000"/>
                </a:solidFill>
              </a:rPr>
              <a:t>-</a:t>
            </a:r>
            <a:r>
              <a:rPr lang="zh-TW" altLang="en-US" sz="1000" dirty="0">
                <a:solidFill>
                  <a:srgbClr val="FF0000"/>
                </a:solidFill>
              </a:rPr>
              <a:t>工業局雲平台業科未通過</a:t>
            </a:r>
            <a:endParaRPr lang="en-US" altLang="zh-TW" sz="1000" dirty="0">
              <a:solidFill>
                <a:srgbClr val="FF0000"/>
              </a:solidFill>
            </a:endParaRPr>
          </a:p>
          <a:p>
            <a:pPr defTabSz="912503">
              <a:defRPr/>
            </a:pPr>
            <a:r>
              <a:rPr lang="zh-TW" altLang="en-US" sz="1000" dirty="0">
                <a:solidFill>
                  <a:srgbClr val="FF0000"/>
                </a:solidFill>
              </a:rPr>
              <a:t>浩鑫</a:t>
            </a:r>
            <a:r>
              <a:rPr lang="en-US" altLang="zh-TW" sz="1000" dirty="0">
                <a:solidFill>
                  <a:srgbClr val="FF0000"/>
                </a:solidFill>
              </a:rPr>
              <a:t>-</a:t>
            </a:r>
            <a:r>
              <a:rPr lang="zh-TW" altLang="en-US" sz="1000" dirty="0">
                <a:solidFill>
                  <a:srgbClr val="FF0000"/>
                </a:solidFill>
              </a:rPr>
              <a:t>產創業科更改計畫主軸及主導廠商</a:t>
            </a:r>
            <a:endParaRPr lang="en-US" altLang="zh-TW" sz="1000" dirty="0">
              <a:solidFill>
                <a:srgbClr val="FF00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80333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304">
              <a:defRPr/>
            </a:pPr>
            <a:fld id="{E1765024-6C29-460A-A7EB-138FDFDC4AD9}" type="slidenum">
              <a:rPr lang="en-US" altLang="zh-TW">
                <a:solidFill>
                  <a:srgbClr val="000000"/>
                </a:solidFill>
                <a:latin typeface="Arial" panose="020B0604020202020204" pitchFamily="34" charset="0"/>
              </a:rPr>
              <a:pPr defTabSz="912304">
                <a:defRPr/>
              </a:pPr>
              <a:t>26</a:t>
            </a:fld>
            <a:endParaRPr lang="en-US" altLang="zh-TW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180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altLang="zh-TW" dirty="0"/>
              <a:t>U300 </a:t>
            </a:r>
            <a:r>
              <a:rPr lang="zh-TW" altLang="en-US" dirty="0"/>
              <a:t>新竹物流 </a:t>
            </a:r>
            <a:r>
              <a:rPr lang="en-US" altLang="zh-TW" dirty="0"/>
              <a:t>4,600K </a:t>
            </a:r>
            <a:r>
              <a:rPr lang="zh-TW" altLang="en-US" dirty="0"/>
              <a:t>確定今年不簽約</a:t>
            </a:r>
            <a:endParaRPr lang="en-US" altLang="zh-TW" dirty="0"/>
          </a:p>
          <a:p>
            <a:pPr marL="228600" indent="-228600">
              <a:buAutoNum type="arabicPeriod"/>
            </a:pPr>
            <a:r>
              <a:rPr lang="en-US" altLang="zh-TW" dirty="0"/>
              <a:t>U100</a:t>
            </a:r>
            <a:r>
              <a:rPr lang="zh-TW" altLang="en-US" dirty="0"/>
              <a:t> 高鐵案須待機械所資訊，預計</a:t>
            </a:r>
            <a:r>
              <a:rPr lang="en-US" altLang="zh-TW" dirty="0"/>
              <a:t>10</a:t>
            </a:r>
            <a:r>
              <a:rPr lang="zh-TW" altLang="en-US" dirty="0"/>
              <a:t>月簽約</a:t>
            </a:r>
            <a:endParaRPr lang="en-US" altLang="zh-TW" dirty="0"/>
          </a:p>
          <a:p>
            <a:pPr marL="228600" indent="-228600">
              <a:buAutoNum type="arabicPeriod"/>
            </a:pPr>
            <a:r>
              <a:rPr lang="en-US" altLang="zh-TW" dirty="0"/>
              <a:t>S000</a:t>
            </a:r>
            <a:r>
              <a:rPr lang="zh-TW" altLang="en-US" dirty="0"/>
              <a:t> 山衛</a:t>
            </a:r>
            <a:r>
              <a:rPr lang="en-US" altLang="zh-TW" dirty="0"/>
              <a:t>(</a:t>
            </a:r>
            <a:r>
              <a:rPr lang="zh-TW" altLang="en-US" dirty="0"/>
              <a:t>疫後</a:t>
            </a:r>
            <a:r>
              <a:rPr lang="en-US" altLang="zh-TW" dirty="0"/>
              <a:t>)</a:t>
            </a:r>
            <a:r>
              <a:rPr lang="zh-TW" altLang="en-US" dirty="0"/>
              <a:t>改泰沂</a:t>
            </a:r>
            <a:r>
              <a:rPr lang="en-US" altLang="zh-TW" dirty="0"/>
              <a:t>(</a:t>
            </a:r>
            <a:r>
              <a:rPr lang="zh-TW" altLang="en-US" dirty="0"/>
              <a:t>產創</a:t>
            </a:r>
            <a:r>
              <a:rPr lang="en-US" altLang="zh-TW" dirty="0"/>
              <a:t>)</a:t>
            </a:r>
            <a:r>
              <a:rPr lang="zh-TW" altLang="en-US" dirty="0"/>
              <a:t>，金額不變</a:t>
            </a:r>
            <a:r>
              <a:rPr lang="en-US" altLang="zh-TW" dirty="0"/>
              <a:t>=6,000K(BP)+3,000K(IP)</a:t>
            </a:r>
          </a:p>
          <a:p>
            <a:pPr marL="228600" indent="-228600">
              <a:buAutoNum type="arabicPeriod"/>
            </a:pPr>
            <a:r>
              <a:rPr lang="en-US" altLang="zh-TW" dirty="0"/>
              <a:t>S000</a:t>
            </a:r>
            <a:r>
              <a:rPr lang="zh-TW" altLang="en-US" dirty="0"/>
              <a:t> 真茂業科未過案</a:t>
            </a:r>
            <a:r>
              <a:rPr lang="zh-TW" altLang="en-US" dirty="0" smtClean="0"/>
              <a:t>，確定不簽約，已改魔毒案簽約</a:t>
            </a:r>
            <a:r>
              <a:rPr lang="en-US" altLang="zh-TW" dirty="0" smtClean="0"/>
              <a:t>5,500K(BP)</a:t>
            </a:r>
            <a:endParaRPr lang="en-US" altLang="zh-TW" dirty="0"/>
          </a:p>
          <a:p>
            <a:pPr marL="228600" indent="-228600">
              <a:buAutoNum type="arabicPeriod"/>
            </a:pPr>
            <a:r>
              <a:rPr lang="en-US" altLang="zh-TW" dirty="0"/>
              <a:t>S100</a:t>
            </a:r>
            <a:r>
              <a:rPr lang="zh-TW" altLang="en-US" dirty="0"/>
              <a:t> 遠景，廠商希望由工研院投標，香蘭與廠商溝通由廠商投標轉包本院中，</a:t>
            </a:r>
            <a:r>
              <a:rPr lang="en-US" altLang="zh-TW" dirty="0"/>
              <a:t>10</a:t>
            </a:r>
            <a:r>
              <a:rPr lang="zh-TW" altLang="en-US" dirty="0"/>
              <a:t>月確認是「</a:t>
            </a:r>
            <a:r>
              <a:rPr lang="en-US" altLang="zh-TW" dirty="0"/>
              <a:t>3,000K</a:t>
            </a:r>
            <a:r>
              <a:rPr lang="zh-TW" altLang="en-US" dirty="0"/>
              <a:t>政知」收入或「</a:t>
            </a:r>
            <a:r>
              <a:rPr lang="en-US" altLang="zh-TW" dirty="0"/>
              <a:t>1,200K</a:t>
            </a:r>
            <a:r>
              <a:rPr lang="zh-TW" altLang="en-US" dirty="0"/>
              <a:t>企收」</a:t>
            </a:r>
            <a:endParaRPr lang="en-US" altLang="zh-TW" dirty="0"/>
          </a:p>
          <a:p>
            <a:pPr marL="228600" indent="-228600">
              <a:buAutoNum type="arabicPeriod"/>
            </a:pPr>
            <a:r>
              <a:rPr lang="en-US" altLang="zh-TW" dirty="0"/>
              <a:t>H100 </a:t>
            </a:r>
            <a:r>
              <a:rPr lang="zh-TW" altLang="en-US" dirty="0"/>
              <a:t>泰陞預計</a:t>
            </a:r>
            <a:r>
              <a:rPr lang="en-US" altLang="zh-TW" dirty="0"/>
              <a:t>10</a:t>
            </a:r>
            <a:r>
              <a:rPr lang="zh-TW" altLang="en-US" dirty="0" smtClean="0"/>
              <a:t>月底送疫後業科</a:t>
            </a:r>
            <a:endParaRPr lang="en-US" altLang="zh-TW" dirty="0"/>
          </a:p>
          <a:p>
            <a:pPr marL="228600" indent="-228600">
              <a:buAutoNum type="arabicPeriod"/>
            </a:pPr>
            <a:r>
              <a:rPr lang="en-US" altLang="zh-TW" dirty="0"/>
              <a:t>H100</a:t>
            </a:r>
            <a:r>
              <a:rPr lang="zh-TW" altLang="en-US" dirty="0"/>
              <a:t> 群邁</a:t>
            </a:r>
            <a:r>
              <a:rPr lang="en-US" altLang="zh-TW" dirty="0"/>
              <a:t>6,000K</a:t>
            </a:r>
            <a:r>
              <a:rPr lang="zh-TW" altLang="en-US" dirty="0"/>
              <a:t>改</a:t>
            </a:r>
            <a:r>
              <a:rPr lang="en-US" altLang="zh-TW" dirty="0"/>
              <a:t>2,000K</a:t>
            </a:r>
            <a:r>
              <a:rPr lang="zh-TW" altLang="en-US" dirty="0"/>
              <a:t>，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落差備案納入推廣</a:t>
            </a: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議題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參考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P18)</a:t>
            </a:r>
            <a:endPara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indent="-228600">
              <a:buAutoNum type="arabicPeriod"/>
            </a:pP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H100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智齡</a:t>
            </a:r>
            <a:r>
              <a:rPr lang="en-US" altLang="zh-TW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9/20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提供送件版簡報</a:t>
            </a: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9/25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送</a:t>
            </a: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件被退，預計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月底前改提</a:t>
            </a:r>
            <a:r>
              <a:rPr lang="en-US" altLang="zh-TW" sz="1200" b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A+</a:t>
            </a:r>
            <a:endParaRPr lang="en-US" altLang="zh-TW" sz="1200" b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28600" indent="-228600">
              <a:buAutoNum type="arabicPeriod"/>
            </a:pPr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H100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 國北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護擬改於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FY113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公告招標</a:t>
            </a:r>
            <a:endParaRPr lang="en-US" altLang="zh-TW" sz="1200" b="0" i="0" u="none" strike="noStrike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  <a:p>
            <a:pPr marL="228600" indent="-228600">
              <a:buAutoNum type="arabicPeriod"/>
            </a:pP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各推廣管控</a:t>
            </a:r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IP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目標滿足後，改</a:t>
            </a:r>
            <a:r>
              <a:rPr lang="en-US" altLang="zh-TW" sz="1200" b="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BP</a:t>
            </a:r>
            <a:r>
              <a:rPr lang="zh-TW" altLang="en-US" sz="1200" b="0" i="0" u="none" strike="noStrike" kern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+mn-cs"/>
              </a:rPr>
              <a:t>作法</a:t>
            </a:r>
            <a:endParaRPr lang="en-US" altLang="zh-TW" sz="1200" b="0" i="0" u="none" strike="noStrike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5215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年底預計達成</a:t>
            </a:r>
            <a:r>
              <a:rPr lang="en-US" altLang="zh-TW" dirty="0"/>
              <a:t>(</a:t>
            </a:r>
            <a:r>
              <a:rPr lang="zh-TW" altLang="en-US" dirty="0"/>
              <a:t>含</a:t>
            </a:r>
            <a:r>
              <a:rPr lang="en-US" altLang="zh-TW" dirty="0"/>
              <a:t>A000-1,000</a:t>
            </a:r>
            <a:r>
              <a:rPr lang="zh-TW" altLang="en-US" dirty="0"/>
              <a:t>至</a:t>
            </a:r>
            <a:r>
              <a:rPr lang="en-US" altLang="zh-TW" dirty="0"/>
              <a:t>1,500</a:t>
            </a:r>
            <a:r>
              <a:rPr lang="zh-TW" altLang="en-US" dirty="0"/>
              <a:t>萬</a:t>
            </a:r>
            <a:r>
              <a:rPr lang="en-US" altLang="zh-TW" dirty="0"/>
              <a:t>)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=1000+3073+150+2684+11458=1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億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8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千萬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樂觀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</a:t>
            </a:r>
          </a:p>
          <a:p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另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(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悲觀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)1,000+2,600+2,000+10,500=1</a:t>
            </a:r>
            <a:r>
              <a:rPr lang="zh-TW" altLang="en-US" dirty="0">
                <a:latin typeface="PMingLiU" panose="02020500000000000000" pitchFamily="18" charset="-120"/>
                <a:ea typeface="PMingLiU" panose="02020500000000000000" pitchFamily="18" charset="-120"/>
              </a:rPr>
              <a:t>億</a:t>
            </a:r>
            <a:r>
              <a:rPr lang="en-US" altLang="zh-TW" dirty="0">
                <a:latin typeface="PMingLiU" panose="02020500000000000000" pitchFamily="18" charset="-120"/>
                <a:ea typeface="PMingLiU" panose="02020500000000000000" pitchFamily="18" charset="-120"/>
              </a:rPr>
              <a:t>6</a:t>
            </a:r>
            <a:r>
              <a:rPr lang="zh-TW" altLang="en-US" dirty="0" smtClean="0">
                <a:latin typeface="PMingLiU" panose="02020500000000000000" pitchFamily="18" charset="-120"/>
                <a:ea typeface="PMingLiU" panose="02020500000000000000" pitchFamily="18" charset="-120"/>
              </a:rPr>
              <a:t>千萬</a:t>
            </a:r>
            <a:endParaRPr lang="en-US" altLang="zh-TW" dirty="0">
              <a:latin typeface="PMingLiU" panose="02020500000000000000" pitchFamily="18" charset="-120"/>
              <a:ea typeface="PMingLiU" panose="02020500000000000000" pitchFamily="18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13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413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62452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230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1765024-6C29-460A-A7EB-138FDFDC4AD9}" type="slidenum">
              <a:rPr kumimoji="1" lang="en-US" altLang="zh-TW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912304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1" lang="en-US" altLang="zh-TW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7801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304">
              <a:defRPr/>
            </a:pPr>
            <a:fld id="{E1765024-6C29-460A-A7EB-138FDFDC4AD9}" type="slidenum">
              <a:rPr lang="en-US" altLang="zh-TW">
                <a:solidFill>
                  <a:srgbClr val="000000"/>
                </a:solidFill>
                <a:latin typeface="Arial" panose="020B0604020202020204" pitchFamily="34" charset="0"/>
              </a:rPr>
              <a:pPr defTabSz="912304">
                <a:defRPr/>
              </a:pPr>
              <a:t>7</a:t>
            </a:fld>
            <a:endParaRPr lang="en-US" altLang="zh-TW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483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214" indent="-342214">
              <a:buFont typeface="Wingdings" panose="05000000000000000000" pitchFamily="2" charset="2"/>
              <a:buChar char="Ø"/>
            </a:pP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F109(12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主要簽約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214" indent="-342214">
              <a:buFont typeface="Wingdings" panose="05000000000000000000" pitchFamily="2" charset="2"/>
              <a:buChar char="ü"/>
            </a:pPr>
            <a:r>
              <a:rPr lang="zh-TW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台灣高鐵</a:t>
            </a:r>
            <a:r>
              <a:rPr lang="zh-TW" alt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7,200K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214" indent="-342214">
              <a:buFont typeface="Wingdings" panose="05000000000000000000" pitchFamily="2" charset="2"/>
              <a:buChar char="ü"/>
            </a:pPr>
            <a:r>
              <a:rPr lang="zh-TW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萊爾富</a:t>
            </a:r>
            <a:r>
              <a:rPr lang="zh-TW" altLang="en-US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22,478K</a:t>
            </a:r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342214" indent="-342214">
              <a:buFont typeface="Wingdings" panose="05000000000000000000" pitchFamily="2" charset="2"/>
              <a:buChar char="ü"/>
            </a:pPr>
            <a:r>
              <a:rPr lang="zh-TW" altLang="zh-TW" kern="100" dirty="0">
                <a:latin typeface="Calibri" panose="020F0502020204030204" pitchFamily="34" charset="0"/>
                <a:cs typeface="Times New Roman" panose="02020603050405020304" pitchFamily="18" charset="0"/>
              </a:rPr>
              <a:t>新竹物流</a:t>
            </a:r>
            <a:r>
              <a:rPr lang="en-US" altLang="zh-TW" kern="1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12,340K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2304">
              <a:defRPr/>
            </a:pPr>
            <a:fld id="{E1765024-6C29-460A-A7EB-138FDFDC4AD9}" type="slidenum">
              <a:rPr lang="en-US" altLang="zh-TW">
                <a:solidFill>
                  <a:srgbClr val="000000"/>
                </a:solidFill>
                <a:latin typeface="Arial" panose="020B0604020202020204" pitchFamily="34" charset="0"/>
              </a:rPr>
              <a:pPr defTabSz="912304">
                <a:defRPr/>
              </a:pPr>
              <a:t>8</a:t>
            </a:fld>
            <a:endParaRPr lang="en-US" altLang="zh-TW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319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萊爾富</a:t>
            </a:r>
            <a:r>
              <a:rPr lang="en-US" altLang="zh-TW" dirty="0"/>
              <a:t>FY112</a:t>
            </a:r>
            <a:r>
              <a:rPr lang="zh-TW" altLang="en-US" dirty="0"/>
              <a:t>總認列</a:t>
            </a:r>
            <a:r>
              <a:rPr lang="en-US" altLang="zh-TW" dirty="0"/>
              <a:t>(</a:t>
            </a:r>
            <a:r>
              <a:rPr lang="zh-TW" altLang="en-US" dirty="0"/>
              <a:t>直接</a:t>
            </a:r>
            <a:r>
              <a:rPr lang="en-US" altLang="zh-TW" dirty="0"/>
              <a:t>+</a:t>
            </a:r>
            <a:r>
              <a:rPr lang="zh-TW" altLang="en-US" dirty="0"/>
              <a:t>研間</a:t>
            </a:r>
            <a:r>
              <a:rPr lang="en-US" altLang="zh-TW" dirty="0"/>
              <a:t>)</a:t>
            </a:r>
            <a:r>
              <a:rPr lang="zh-TW" altLang="en-US" dirty="0"/>
              <a:t>約為</a:t>
            </a:r>
            <a:r>
              <a:rPr lang="en-US" altLang="zh-TW" dirty="0"/>
              <a:t>3,000</a:t>
            </a:r>
            <a:r>
              <a:rPr lang="zh-TW" altLang="en-US" dirty="0"/>
              <a:t>萬，主風險為料件進口</a:t>
            </a:r>
            <a:r>
              <a:rPr lang="en-US" altLang="zh-TW" dirty="0"/>
              <a:t>/</a:t>
            </a:r>
            <a:r>
              <a:rPr lang="zh-TW" altLang="en-US" dirty="0"/>
              <a:t>貨延遲</a:t>
            </a:r>
            <a:endParaRPr lang="en-US" altLang="zh-TW" dirty="0"/>
          </a:p>
          <a:p>
            <a:r>
              <a:rPr lang="en-US" altLang="zh-TW" dirty="0"/>
              <a:t>FY111</a:t>
            </a:r>
            <a:r>
              <a:rPr lang="zh-TW" altLang="en-US" dirty="0"/>
              <a:t>萊爾富案於</a:t>
            </a:r>
            <a:r>
              <a:rPr lang="en-US" altLang="zh-TW" dirty="0"/>
              <a:t>FY112/12</a:t>
            </a:r>
            <a:r>
              <a:rPr lang="zh-TW" altLang="en-US" dirty="0"/>
              <a:t>月底預計動支驗收</a:t>
            </a:r>
            <a:r>
              <a:rPr lang="en-US" altLang="zh-TW" dirty="0"/>
              <a:t>16,639K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52357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植數：可溝通規劃提前交付認列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0297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龍滕：耀泰說可嘗試溝通盡速簽約提前認</a:t>
            </a:r>
            <a:r>
              <a:rPr lang="zh-TW" altLang="en-US" dirty="0" smtClean="0"/>
              <a:t>列</a:t>
            </a:r>
            <a:endParaRPr lang="en-US" altLang="zh-TW" dirty="0" smtClean="0"/>
          </a:p>
          <a:p>
            <a:r>
              <a:rPr lang="zh-TW" altLang="en-US" dirty="0" smtClean="0"/>
              <a:t>泰陞</a:t>
            </a:r>
            <a:r>
              <a:rPr lang="en-US" altLang="zh-TW" dirty="0" smtClean="0"/>
              <a:t>1,000K</a:t>
            </a:r>
            <a:r>
              <a:rPr lang="zh-TW" altLang="en-US" dirty="0" smtClean="0"/>
              <a:t>：不確定性高，可能移除或改</a:t>
            </a:r>
            <a:r>
              <a:rPr lang="en-US" altLang="zh-TW" dirty="0" smtClean="0"/>
              <a:t>FY112/12</a:t>
            </a:r>
            <a:r>
              <a:rPr lang="zh-TW" altLang="en-US" dirty="0" smtClean="0"/>
              <a:t>月</a:t>
            </a:r>
            <a:endParaRPr lang="en-US" altLang="zh-TW" dirty="0" smtClean="0"/>
          </a:p>
          <a:p>
            <a:r>
              <a:rPr lang="zh-TW" altLang="en-US" dirty="0" smtClean="0"/>
              <a:t>智齡</a:t>
            </a:r>
            <a:r>
              <a:rPr lang="en-US" altLang="zh-TW" dirty="0" smtClean="0"/>
              <a:t>1,000K</a:t>
            </a:r>
            <a:r>
              <a:rPr lang="zh-TW" altLang="en-US" dirty="0" smtClean="0"/>
              <a:t>：因亞灣提案被退，擬改提</a:t>
            </a:r>
            <a:r>
              <a:rPr lang="en-US" altLang="zh-TW" dirty="0" smtClean="0"/>
              <a:t>A+</a:t>
            </a:r>
            <a:r>
              <a:rPr lang="zh-TW" altLang="en-US" dirty="0" smtClean="0"/>
              <a:t>，預計延於</a:t>
            </a:r>
            <a:r>
              <a:rPr lang="en-US" altLang="zh-TW" dirty="0" smtClean="0"/>
              <a:t>FY113</a:t>
            </a:r>
            <a:r>
              <a:rPr lang="zh-TW" altLang="en-US" dirty="0" smtClean="0"/>
              <a:t>簽約，為達數發部</a:t>
            </a:r>
            <a:r>
              <a:rPr lang="en-US" altLang="zh-TW" dirty="0" smtClean="0"/>
              <a:t>KPI</a:t>
            </a:r>
            <a:r>
              <a:rPr lang="zh-TW" altLang="en-US" dirty="0" smtClean="0"/>
              <a:t>將協調提高雲義案</a:t>
            </a:r>
            <a:r>
              <a:rPr lang="en-US" altLang="zh-TW" dirty="0" smtClean="0"/>
              <a:t>410K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61BC97-980A-450C-A04C-16BC36E16F91}" type="slidenum">
              <a:rPr lang="zh-TW" altLang="en-US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513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26612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8766" y="6391284"/>
            <a:ext cx="6604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dirty="0">
              <a:solidFill>
                <a:prstClr val="black"/>
              </a:solidFill>
              <a:ea typeface="標楷體"/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562" y="3866592"/>
            <a:ext cx="2992438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456564" y="6618289"/>
            <a:ext cx="449439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88421" y="1285592"/>
            <a:ext cx="9066742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133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567"/>
            <a:ext cx="84201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3236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1483" y="308092"/>
            <a:ext cx="9195152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1477" y="1090246"/>
            <a:ext cx="9201149" cy="5249007"/>
          </a:xfrm>
        </p:spPr>
        <p:txBody>
          <a:bodyPr/>
          <a:lstStyle>
            <a:lvl1pPr marL="273050" indent="-273050"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623888" indent="-350838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89693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169988" indent="-273050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882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Clr>
                <a:schemeClr val="tx1">
                  <a:lumMod val="75000"/>
                  <a:lumOff val="25000"/>
                </a:schemeClr>
              </a:buClr>
              <a:defRPr/>
            </a:lvl3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8" name="標題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71FFAD-F905-4792-971B-681FA4F61CA8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825723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A6803-1258-4500-B9E1-21C009BBB319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92554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168"/>
            <a:ext cx="89154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5300" y="981075"/>
            <a:ext cx="8915400" cy="5145088"/>
          </a:xfrm>
        </p:spPr>
        <p:txBody>
          <a:bodyPr/>
          <a:lstStyle>
            <a:lvl1pPr marL="278606" indent="-278606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603647" indent="-232172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300163" indent="-185738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18205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168"/>
            <a:ext cx="89154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63476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168"/>
            <a:ext cx="89154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95300" y="981075"/>
            <a:ext cx="89154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629992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168"/>
            <a:ext cx="89154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95304" y="981075"/>
            <a:ext cx="4381501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029200" y="981075"/>
            <a:ext cx="4381501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029200" y="3629025"/>
            <a:ext cx="4381501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67428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593"/>
            <a:ext cx="84201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1988079" y="6958013"/>
            <a:ext cx="9906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60590147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166"/>
            <a:ext cx="89154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95300" y="981075"/>
            <a:ext cx="8915400" cy="5145088"/>
          </a:xfrm>
        </p:spPr>
        <p:txBody>
          <a:bodyPr/>
          <a:lstStyle>
            <a:lvl1pPr marL="342900" indent="-342900">
              <a:buClr>
                <a:srgbClr val="0070C0"/>
              </a:buClr>
              <a:buFont typeface="Wingdings" panose="05000000000000000000" pitchFamily="2" charset="2"/>
              <a:buChar char="n"/>
              <a:defRPr>
                <a:solidFill>
                  <a:srgbClr val="0070C0"/>
                </a:solidFill>
              </a:defRPr>
            </a:lvl1pPr>
            <a:lvl2pPr marL="742950" indent="-285750">
              <a:buFont typeface="Times New Roman" panose="02020603050405020304" pitchFamily="18" charset="0"/>
              <a:buChar char="−"/>
              <a:defRPr>
                <a:solidFill>
                  <a:schemeClr val="tx1"/>
                </a:solidFill>
              </a:defRPr>
            </a:lvl2pPr>
            <a:lvl3pPr>
              <a:buClrTx/>
              <a:defRPr/>
            </a:lvl3pPr>
            <a:lvl4pPr marL="1600200" indent="-228600">
              <a:buClrTx/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7E655-DAE8-4669-B92D-FD48184271D6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380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168"/>
            <a:ext cx="89154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4" y="981075"/>
            <a:ext cx="4381501" cy="5145088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9200" y="981075"/>
            <a:ext cx="4381501" cy="5145088"/>
          </a:xfr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622371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95300" y="168"/>
            <a:ext cx="89154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107789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9906000" cy="1008000"/>
          </a:xfrm>
        </p:spPr>
        <p:txBody>
          <a:bodyPr>
            <a:noAutofit/>
          </a:bodyPr>
          <a:lstStyle>
            <a:lvl1pPr algn="ctr">
              <a:defRPr sz="26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78001" y="6650299"/>
            <a:ext cx="3587970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975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9508733" y="6624647"/>
            <a:ext cx="400711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8671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-8766" y="6391286"/>
            <a:ext cx="6604000" cy="238125"/>
          </a:xfrm>
          <a:prstGeom prst="rect">
            <a:avLst/>
          </a:prstGeom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>
              <a:solidFill>
                <a:prstClr val="black"/>
              </a:solidFill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562" y="3866592"/>
            <a:ext cx="2992438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9456564" y="6618289"/>
            <a:ext cx="449439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3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prstClr val="white"/>
                </a:solidFill>
              </a:rPr>
              <a:pPr/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88422" y="1285592"/>
            <a:ext cx="9066742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581720" indent="-220564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931267" indent="-278606">
              <a:buFont typeface="Wingdings" panose="05000000000000000000" pitchFamily="2" charset="2"/>
              <a:buChar char="Ø"/>
              <a:tabLst>
                <a:tab pos="802283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398191" indent="-232172">
              <a:buFont typeface="Wingdings" panose="05000000000000000000" pitchFamily="2" charset="2"/>
              <a:buChar char="ü"/>
              <a:defRPr sz="1463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3775926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569"/>
            <a:ext cx="84201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D1BA6-A525-4294-9821-88548ADF96C9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41817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1483" y="308094"/>
            <a:ext cx="9195152" cy="6143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1478" y="1090246"/>
            <a:ext cx="9201149" cy="5249007"/>
          </a:xfrm>
        </p:spPr>
        <p:txBody>
          <a:bodyPr/>
          <a:lstStyle>
            <a:lvl1pPr marL="221853" indent="-221853">
              <a:defRPr sz="195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506909" indent="-285056">
              <a:defRPr sz="1625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728762" indent="-221853">
              <a:defRPr sz="1625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950615" indent="-221853">
              <a:defRPr sz="1625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  <a:endParaRPr lang="en-US" altLang="zh-TW" dirty="0"/>
          </a:p>
          <a:p>
            <a:pPr lvl="3"/>
            <a:r>
              <a:rPr lang="zh-TW" altLang="en-US" dirty="0"/>
              <a:t>第四層</a:t>
            </a:r>
            <a:endParaRPr lang="en-US" altLang="zh-TW" dirty="0"/>
          </a:p>
          <a:p>
            <a:pPr lvl="4"/>
            <a:endParaRPr lang="zh-TW" altLang="en-US" dirty="0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106F1-D6D8-4C2C-8EF2-88335AB5729B}" type="slidenum">
              <a:rPr lang="en-US" altLang="zh-TW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573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166"/>
            <a:ext cx="8915400" cy="765175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48DF3-ED32-4F6A-BBCC-17369A789E6B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978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166"/>
            <a:ext cx="89154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95300" y="981075"/>
            <a:ext cx="8915400" cy="5145088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69A20-C649-4E22-B939-459D767EC0C2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01568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166"/>
            <a:ext cx="89154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95303" y="981075"/>
            <a:ext cx="4381501" cy="51450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029199" y="981075"/>
            <a:ext cx="4381501" cy="249555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029199" y="3629025"/>
            <a:ext cx="4381501" cy="24971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BD449-3FB3-4359-8181-59F43F51AEB5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96965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591"/>
            <a:ext cx="84201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C5E77-19A4-450D-BF8F-14FF4CBC5F20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1988079" y="6958013"/>
            <a:ext cx="9906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8707219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166"/>
            <a:ext cx="8915400" cy="76517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3" y="981075"/>
            <a:ext cx="4381501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9199" y="981075"/>
            <a:ext cx="4381501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2D9B-9815-454A-B368-9C3759B0F2C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9722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95300" y="166"/>
            <a:ext cx="8915400" cy="6126163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>
              <a:solidFill>
                <a:prstClr val="black"/>
              </a:solidFill>
              <a:latin typeface="Arial"/>
              <a:ea typeface="標楷體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8A5D7E-62A7-4A42-9334-9F9C1521178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8733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08800"/>
            <a:ext cx="9906000" cy="1008000"/>
          </a:xfrm>
        </p:spPr>
        <p:txBody>
          <a:bodyPr>
            <a:noAutofit/>
          </a:bodyPr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 altLang="en-US" dirty="0"/>
          </a:p>
        </p:txBody>
      </p:sp>
      <p:sp>
        <p:nvSpPr>
          <p:cNvPr id="9" name="文字版面配置區 8"/>
          <p:cNvSpPr>
            <a:spLocks noGrp="1"/>
          </p:cNvSpPr>
          <p:nvPr>
            <p:ph type="body" sz="quarter" idx="13"/>
          </p:nvPr>
        </p:nvSpPr>
        <p:spPr>
          <a:xfrm>
            <a:off x="78001" y="6650297"/>
            <a:ext cx="3587970" cy="188641"/>
          </a:xfrm>
        </p:spPr>
        <p:txBody>
          <a:bodyPr lIns="0" tIns="0" rIns="0" bIns="0" anchor="ctr">
            <a:normAutofit/>
          </a:bodyPr>
          <a:lstStyle>
            <a:lvl1pPr marL="0" indent="0">
              <a:buFontTx/>
              <a:buNone/>
              <a:defRPr sz="1200" b="0" i="0">
                <a:solidFill>
                  <a:schemeClr val="tx1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4"/>
          </p:nvPr>
        </p:nvSpPr>
        <p:spPr>
          <a:xfrm>
            <a:off x="9508732" y="6624645"/>
            <a:ext cx="400711" cy="2619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A083-72DE-4D07-8C93-533EFE1F2917}" type="slidenum">
              <a:rPr lang="zh-TW" altLang="en-US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zh-TW" alt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8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-1"/>
            <a:ext cx="89154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858414"/>
            <a:ext cx="89154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742950" lvl="1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1143000" lvl="2" indent="-228600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600200" lvl="3" indent="-228600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572250"/>
            <a:ext cx="23114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9906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800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9335030" y="6619882"/>
            <a:ext cx="570971" cy="238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1200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1200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0" y="6504265"/>
            <a:ext cx="8853433" cy="36933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9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800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800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33" name="圖片 11" descr="irti40_logo.png"/>
          <p:cNvPicPr>
            <a:picLocks noChangeAspect="1"/>
          </p:cNvPicPr>
          <p:nvPr/>
        </p:nvPicPr>
        <p:blipFill rotWithShape="1">
          <a:blip r:embed="rId15"/>
          <a:srcRect r="31073"/>
          <a:stretch/>
        </p:blipFill>
        <p:spPr bwMode="auto">
          <a:xfrm>
            <a:off x="13758" y="-7938"/>
            <a:ext cx="1584869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101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240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627063" indent="-285750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20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800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6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chemeClr val="tx1"/>
          </a:solidFill>
          <a:latin typeface="+mn-lt"/>
          <a:ea typeface="+mn-ea"/>
          <a:cs typeface="標楷體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-1"/>
            <a:ext cx="8915400" cy="74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858414"/>
            <a:ext cx="8915400" cy="5267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8606" lvl="0" indent="-278606" algn="l" rtl="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dirty="0"/>
              <a:t>按一下以編輯母片文字樣式</a:t>
            </a:r>
          </a:p>
          <a:p>
            <a:pPr marL="603647" lvl="1" indent="-232172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Times New Roman" panose="02020603050405020304" pitchFamily="18" charset="0"/>
              <a:buChar char="−"/>
            </a:pPr>
            <a:r>
              <a:rPr lang="zh-TW" altLang="en-US" dirty="0"/>
              <a:t>第二層</a:t>
            </a:r>
          </a:p>
          <a:p>
            <a:pPr marL="928688" lvl="2" indent="-185738" algn="l" rtl="0" fontAlgn="base">
              <a:spcBef>
                <a:spcPct val="20000"/>
              </a:spcBef>
              <a:spcAft>
                <a:spcPct val="0"/>
              </a:spcAft>
              <a:buClrTx/>
              <a:buChar char="•"/>
            </a:pPr>
            <a:r>
              <a:rPr lang="zh-TW" altLang="en-US" dirty="0"/>
              <a:t>第三層</a:t>
            </a:r>
          </a:p>
          <a:p>
            <a:pPr marL="1300163" lvl="3" indent="-185738" algn="l" rtl="0" fontAlgn="base">
              <a:spcBef>
                <a:spcPct val="20000"/>
              </a:spcBef>
              <a:spcAft>
                <a:spcPct val="0"/>
              </a:spcAft>
              <a:buClrTx/>
              <a:buFont typeface="Wingdings" panose="05000000000000000000" pitchFamily="2" charset="2"/>
              <a:buChar char="ü"/>
            </a:pPr>
            <a:r>
              <a:rPr lang="zh-TW" altLang="en-US" dirty="0"/>
              <a:t>第四層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6572250"/>
            <a:ext cx="2311400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138" smtClean="0">
                <a:solidFill>
                  <a:schemeClr val="bg1"/>
                </a:solidFill>
                <a:latin typeface="Arial" charset="0"/>
                <a:ea typeface="標楷體" pitchFamily="65" charset="-120"/>
              </a:defRPr>
            </a:lvl1pPr>
          </a:lstStyle>
          <a:p>
            <a:pPr eaLnBrk="1" hangingPunct="1">
              <a:defRPr/>
            </a:pPr>
            <a:fld id="{91BE293A-6A1F-4831-BE90-2C938A019D4C}" type="slidenum">
              <a:rPr lang="zh-TW" altLang="en-US" b="0">
                <a:solidFill>
                  <a:prstClr val="white"/>
                </a:solidFill>
              </a:rPr>
              <a:pPr eaLnBrk="1" hangingPunct="1">
                <a:defRPr/>
              </a:pPr>
              <a:t>‹#›</a:t>
            </a:fld>
            <a:endParaRPr lang="zh-TW" altLang="en-US" b="0">
              <a:solidFill>
                <a:prstClr val="white"/>
              </a:solidFill>
            </a:endParaRPr>
          </a:p>
        </p:txBody>
      </p:sp>
      <p:sp>
        <p:nvSpPr>
          <p:cNvPr id="1030" name="Rectangle 42"/>
          <p:cNvSpPr>
            <a:spLocks noChangeArrowheads="1"/>
          </p:cNvSpPr>
          <p:nvPr/>
        </p:nvSpPr>
        <p:spPr bwMode="auto">
          <a:xfrm>
            <a:off x="0" y="6618288"/>
            <a:ext cx="9906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 sz="1463" b="0">
              <a:solidFill>
                <a:prstClr val="black"/>
              </a:solidFill>
              <a:latin typeface="Times New Roman" pitchFamily="18" charset="0"/>
              <a:ea typeface="標楷體"/>
            </a:endParaRPr>
          </a:p>
        </p:txBody>
      </p:sp>
      <p:sp>
        <p:nvSpPr>
          <p:cNvPr id="1031" name="Rectangle 47"/>
          <p:cNvSpPr>
            <a:spLocks noChangeArrowheads="1"/>
          </p:cNvSpPr>
          <p:nvPr/>
        </p:nvSpPr>
        <p:spPr bwMode="auto">
          <a:xfrm>
            <a:off x="9335030" y="6619884"/>
            <a:ext cx="570971" cy="23812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r" eaLnBrk="1" fontAlgn="ctr" hangingPunct="1">
              <a:spcBef>
                <a:spcPts val="0"/>
              </a:spcBef>
              <a:spcAft>
                <a:spcPts val="0"/>
              </a:spcAft>
              <a:defRPr/>
            </a:pPr>
            <a:fld id="{5D1D1E38-F1E3-468F-BEA2-CDBA51F78C5E}" type="slidenum">
              <a:rPr kumimoji="0" lang="en-US" altLang="zh-TW" sz="975" b="0">
                <a:solidFill>
                  <a:prstClr val="white"/>
                </a:solidFill>
                <a:latin typeface="Arial"/>
                <a:ea typeface="標楷體"/>
              </a:rPr>
              <a:pPr algn="r" eaLnBrk="1" fontAlgn="ctr" hangingPunct="1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kumimoji="0" lang="en-US" altLang="zh-TW" sz="975" b="0">
              <a:solidFill>
                <a:prstClr val="white"/>
              </a:solidFill>
              <a:latin typeface="Arial"/>
              <a:ea typeface="標楷體"/>
            </a:endParaRPr>
          </a:p>
        </p:txBody>
      </p:sp>
      <p:sp>
        <p:nvSpPr>
          <p:cNvPr id="3" name="Text Box 13"/>
          <p:cNvSpPr txBox="1">
            <a:spLocks noChangeArrowheads="1"/>
          </p:cNvSpPr>
          <p:nvPr/>
        </p:nvSpPr>
        <p:spPr bwMode="auto">
          <a:xfrm>
            <a:off x="1" y="6530202"/>
            <a:ext cx="8853433" cy="31745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731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工業技術研究院    </a:t>
            </a:r>
            <a:r>
              <a:rPr lang="en-US" altLang="zh-TW" sz="731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│ ITRI  COPYRIGHT</a:t>
            </a:r>
            <a:r>
              <a:rPr lang="en-US" altLang="zh-TW" sz="1463" b="0" dirty="0">
                <a:solidFill>
                  <a:prstClr val="white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endParaRPr lang="zh-TW" altLang="en-US" sz="1463" b="0" dirty="0">
              <a:solidFill>
                <a:prstClr val="white"/>
              </a:solidFill>
              <a:latin typeface="Times New Roman" panose="02020603050405020304" pitchFamily="18" charset="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pic>
        <p:nvPicPr>
          <p:cNvPr id="1033" name="圖片 11" descr="irti40_logo.png"/>
          <p:cNvPicPr>
            <a:picLocks noChangeAspect="1"/>
          </p:cNvPicPr>
          <p:nvPr/>
        </p:nvPicPr>
        <p:blipFill rotWithShape="1">
          <a:blip r:embed="rId14"/>
          <a:srcRect r="31073"/>
          <a:stretch/>
        </p:blipFill>
        <p:spPr bwMode="auto">
          <a:xfrm>
            <a:off x="13759" y="-7938"/>
            <a:ext cx="1584869" cy="50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0171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  <p:sldLayoutId id="2147483794" r:id="rId12"/>
  </p:sldLayoutIdLst>
  <p:transition/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2925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標楷體" charset="0"/>
        </a:defRPr>
      </a:lvl1pPr>
      <a:lvl2pPr algn="ctr" rtl="0" fontAlgn="base">
        <a:spcBef>
          <a:spcPct val="0"/>
        </a:spcBef>
        <a:spcAft>
          <a:spcPct val="0"/>
        </a:spcAft>
        <a:defRPr kumimoji="1" sz="2925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2pPr>
      <a:lvl3pPr algn="ctr" rtl="0" fontAlgn="base">
        <a:spcBef>
          <a:spcPct val="0"/>
        </a:spcBef>
        <a:spcAft>
          <a:spcPct val="0"/>
        </a:spcAft>
        <a:defRPr kumimoji="1" sz="2925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3pPr>
      <a:lvl4pPr algn="ctr" rtl="0" fontAlgn="base">
        <a:spcBef>
          <a:spcPct val="0"/>
        </a:spcBef>
        <a:spcAft>
          <a:spcPct val="0"/>
        </a:spcAft>
        <a:defRPr kumimoji="1" sz="2925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4pPr>
      <a:lvl5pPr algn="ctr" rtl="0" fontAlgn="base">
        <a:spcBef>
          <a:spcPct val="0"/>
        </a:spcBef>
        <a:spcAft>
          <a:spcPct val="0"/>
        </a:spcAft>
        <a:defRPr kumimoji="1" sz="2925" b="1">
          <a:solidFill>
            <a:srgbClr val="0000CC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標楷體" pitchFamily="65" charset="-120"/>
          <a:cs typeface="標楷體" charset="0"/>
        </a:defRPr>
      </a:lvl5pPr>
      <a:lvl6pPr marL="371475" algn="ctr" rtl="0" eaLnBrk="1" fontAlgn="base" hangingPunct="1">
        <a:spcBef>
          <a:spcPct val="0"/>
        </a:spcBef>
        <a:spcAft>
          <a:spcPct val="0"/>
        </a:spcAft>
        <a:defRPr kumimoji="1" sz="325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6pPr>
      <a:lvl7pPr marL="742950" algn="ctr" rtl="0" eaLnBrk="1" fontAlgn="base" hangingPunct="1">
        <a:spcBef>
          <a:spcPct val="0"/>
        </a:spcBef>
        <a:spcAft>
          <a:spcPct val="0"/>
        </a:spcAft>
        <a:defRPr kumimoji="1" sz="325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7pPr>
      <a:lvl8pPr marL="1114425" algn="ctr" rtl="0" eaLnBrk="1" fontAlgn="base" hangingPunct="1">
        <a:spcBef>
          <a:spcPct val="0"/>
        </a:spcBef>
        <a:spcAft>
          <a:spcPct val="0"/>
        </a:spcAft>
        <a:defRPr kumimoji="1" sz="325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8pPr>
      <a:lvl9pPr marL="1485900" algn="ctr" rtl="0" eaLnBrk="1" fontAlgn="base" hangingPunct="1">
        <a:spcBef>
          <a:spcPct val="0"/>
        </a:spcBef>
        <a:spcAft>
          <a:spcPct val="0"/>
        </a:spcAft>
        <a:defRPr kumimoji="1" sz="3250" b="1">
          <a:solidFill>
            <a:srgbClr val="FF6600"/>
          </a:solidFill>
          <a:effectLst>
            <a:outerShdw blurRad="38100" dist="38100" dir="2700000" algn="tl">
              <a:srgbClr val="C0C0C0"/>
            </a:outerShdw>
          </a:effectLst>
          <a:latin typeface="Bookman Old Style" pitchFamily="18" charset="0"/>
          <a:ea typeface="標楷體" pitchFamily="65" charset="-120"/>
        </a:defRPr>
      </a:lvl9pPr>
    </p:titleStyle>
    <p:bodyStyle>
      <a:lvl1pPr marL="278606" indent="-278606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lang="zh-TW" altLang="en-US" sz="1950" b="1" dirty="0" smtClean="0">
          <a:solidFill>
            <a:srgbClr val="0070C0"/>
          </a:solidFill>
          <a:latin typeface="Calibri" pitchFamily="34" charset="0"/>
          <a:ea typeface="+mn-ea"/>
          <a:cs typeface="Calibri" pitchFamily="34" charset="0"/>
        </a:defRPr>
      </a:lvl1pPr>
      <a:lvl2pPr marL="509489" indent="-232172" algn="l" rtl="0" fontAlgn="base">
        <a:spcBef>
          <a:spcPct val="20000"/>
        </a:spcBef>
        <a:spcAft>
          <a:spcPct val="0"/>
        </a:spcAft>
        <a:buClr>
          <a:srgbClr val="008000"/>
        </a:buClr>
        <a:buFont typeface="Wingdings" pitchFamily="2" charset="2"/>
        <a:buChar char="ü"/>
        <a:defRPr kumimoji="1" lang="zh-TW" altLang="en-US" sz="1625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28688" indent="-185738" algn="l" rtl="0" fontAlgn="base">
        <a:spcBef>
          <a:spcPct val="20000"/>
        </a:spcBef>
        <a:spcAft>
          <a:spcPct val="0"/>
        </a:spcAft>
        <a:buClr>
          <a:srgbClr val="990000"/>
        </a:buClr>
        <a:buChar char="•"/>
        <a:defRPr kumimoji="1" lang="zh-TW" altLang="en-US" sz="1463" b="0" dirty="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300163" indent="-185738" algn="l" rtl="0" fontAlgn="base">
        <a:spcBef>
          <a:spcPct val="20000"/>
        </a:spcBef>
        <a:spcAft>
          <a:spcPct val="0"/>
        </a:spcAft>
        <a:buClr>
          <a:srgbClr val="CC00FF"/>
        </a:buClr>
        <a:buFont typeface="Wingdings" pitchFamily="2" charset="2"/>
        <a:buChar char="p"/>
        <a:defRPr kumimoji="1" lang="zh-TW" altLang="en-US" sz="1300" b="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671638" indent="-185738" algn="l" rtl="0" fontAlgn="base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1625">
          <a:solidFill>
            <a:schemeClr val="tx1"/>
          </a:solidFill>
          <a:latin typeface="+mn-lt"/>
          <a:ea typeface="+mn-ea"/>
          <a:cs typeface="標楷體" charset="0"/>
        </a:defRPr>
      </a:lvl5pPr>
      <a:lvl6pPr marL="2043113" indent="-185738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eaLnBrk="1" fontAlgn="base" hangingPunct="1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96617" y="1628800"/>
            <a:ext cx="6858001" cy="1513898"/>
          </a:xfrm>
          <a:prstGeom prst="rect">
            <a:avLst/>
          </a:prstGeom>
          <a:noFill/>
          <a:ln>
            <a:noFill/>
          </a:ln>
          <a:extLst/>
        </p:spPr>
        <p:txBody>
          <a:bodyPr lIns="71837" tIns="35918" rIns="71837" bIns="35918" anchor="ctr"/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服科中心  </a:t>
            </a:r>
            <a:endParaRPr lang="en-US" altLang="zh-TW" sz="3400" b="1" dirty="0">
              <a:latin typeface="微軟正黑體" panose="020B0604030504040204" pitchFamily="34" charset="-120"/>
              <a:ea typeface="微軟正黑體" panose="020B0604030504040204" pitchFamily="34" charset="-120"/>
              <a:cs typeface="Arial" charset="0"/>
            </a:endParaRPr>
          </a:p>
          <a:p>
            <a:pPr algn="ctr" eaLnBrk="1" hangingPunct="1">
              <a:lnSpc>
                <a:spcPct val="120000"/>
              </a:lnSpc>
              <a:defRPr/>
            </a:pPr>
            <a:r>
              <a:rPr lang="zh-TW" altLang="en-US" sz="3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Arial" charset="0"/>
              </a:rPr>
              <a:t>推廣業務報告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73948" y="4977475"/>
            <a:ext cx="9161252" cy="1180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1837" tIns="35918" rIns="71837" bIns="35918">
            <a:spAutoFit/>
          </a:bodyPr>
          <a:lstStyle/>
          <a:p>
            <a:pPr algn="ctr" defTabSz="717947" eaLnBrk="1" hangingPunct="1">
              <a:lnSpc>
                <a:spcPct val="150000"/>
              </a:lnSpc>
              <a:defRPr/>
            </a:pPr>
            <a:r>
              <a:rPr lang="en-US" altLang="zh-TW" sz="2400" b="1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10/18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ctr" defTabSz="717947" eaLnBrk="1" hangingPunct="1">
              <a:lnSpc>
                <a:spcPct val="150000"/>
              </a:lnSpc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企推組報告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39832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1323147" y="214131"/>
            <a:ext cx="7287381" cy="542044"/>
          </a:xfrm>
        </p:spPr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中心企業收入簽約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認收目標預估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10"/>
          </p:nvPr>
        </p:nvSpPr>
        <p:spPr>
          <a:xfrm>
            <a:off x="6467702" y="5377688"/>
            <a:ext cx="348258" cy="14510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452736" indent="-174129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696516" indent="-13930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975122" indent="-13930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1253728" indent="-13930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1532334" indent="-13930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1810941" indent="-13930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2089547" indent="-13930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2368153" indent="-13930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0" hangingPunct="0"/>
            <a:fld id="{49A9212D-6406-4E12-8CC4-78DDFE99027F}" type="slidenum">
              <a:rPr lang="en-US" altLang="zh-TW" b="1">
                <a:solidFill>
                  <a:prstClr val="white"/>
                </a:solidFill>
                <a:ea typeface="微軟正黑體" panose="020B0604030504040204" pitchFamily="34" charset="-120"/>
              </a:rPr>
              <a:pPr eaLnBrk="0" hangingPunct="0"/>
              <a:t>9</a:t>
            </a:fld>
            <a:endParaRPr lang="en-US" altLang="zh-TW" b="1" dirty="0">
              <a:solidFill>
                <a:prstClr val="white"/>
              </a:solidFill>
              <a:ea typeface="微軟正黑體" panose="020B0604030504040204" pitchFamily="34" charset="-120"/>
            </a:endParaRPr>
          </a:p>
        </p:txBody>
      </p:sp>
      <p:graphicFrame>
        <p:nvGraphicFramePr>
          <p:cNvPr id="19" name="圖表 18"/>
          <p:cNvGraphicFramePr/>
          <p:nvPr>
            <p:extLst>
              <p:ext uri="{D42A27DB-BD31-4B8C-83A1-F6EECF244321}">
                <p14:modId xmlns:p14="http://schemas.microsoft.com/office/powerpoint/2010/main" val="2107489255"/>
              </p:ext>
            </p:extLst>
          </p:nvPr>
        </p:nvGraphicFramePr>
        <p:xfrm>
          <a:off x="1663230" y="3793362"/>
          <a:ext cx="7322217" cy="2443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圖表 20"/>
          <p:cNvGraphicFramePr/>
          <p:nvPr>
            <p:extLst>
              <p:ext uri="{D42A27DB-BD31-4B8C-83A1-F6EECF244321}">
                <p14:modId xmlns:p14="http://schemas.microsoft.com/office/powerpoint/2010/main" val="3083405128"/>
              </p:ext>
            </p:extLst>
          </p:nvPr>
        </p:nvGraphicFramePr>
        <p:xfrm>
          <a:off x="992560" y="1540455"/>
          <a:ext cx="7848872" cy="2112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22" name="直線接點 21"/>
          <p:cNvCxnSpPr/>
          <p:nvPr/>
        </p:nvCxnSpPr>
        <p:spPr bwMode="auto">
          <a:xfrm>
            <a:off x="1531835" y="3793362"/>
            <a:ext cx="42778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內容版面配置區 1"/>
          <p:cNvSpPr txBox="1">
            <a:spLocks/>
          </p:cNvSpPr>
          <p:nvPr/>
        </p:nvSpPr>
        <p:spPr bwMode="auto">
          <a:xfrm>
            <a:off x="1797263" y="3907219"/>
            <a:ext cx="476845" cy="1117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5721" tIns="27861" rIns="55721" bIns="27861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zh-TW" altLang="en-US" sz="1463" b="1" kern="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預計認收</a:t>
            </a:r>
          </a:p>
        </p:txBody>
      </p:sp>
      <p:sp>
        <p:nvSpPr>
          <p:cNvPr id="8" name="內容版面配置區 1"/>
          <p:cNvSpPr>
            <a:spLocks noGrp="1"/>
          </p:cNvSpPr>
          <p:nvPr>
            <p:ph idx="1"/>
          </p:nvPr>
        </p:nvSpPr>
        <p:spPr>
          <a:xfrm>
            <a:off x="1531835" y="1854006"/>
            <a:ext cx="435847" cy="941162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</a:p>
        </p:txBody>
      </p:sp>
      <p:cxnSp>
        <p:nvCxnSpPr>
          <p:cNvPr id="25" name="直線接點 24"/>
          <p:cNvCxnSpPr/>
          <p:nvPr/>
        </p:nvCxnSpPr>
        <p:spPr bwMode="auto">
          <a:xfrm>
            <a:off x="1425028" y="1244941"/>
            <a:ext cx="4277813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內容版面配置區 4"/>
          <p:cNvSpPr txBox="1">
            <a:spLocks/>
          </p:cNvSpPr>
          <p:nvPr/>
        </p:nvSpPr>
        <p:spPr bwMode="auto">
          <a:xfrm>
            <a:off x="822141" y="1789153"/>
            <a:ext cx="975122" cy="1774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55721" tIns="27861" rIns="55721" bIns="27861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TW" sz="853" b="1" kern="0" dirty="0">
                <a:solidFill>
                  <a:prstClr val="white">
                    <a:lumMod val="50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853" b="1" kern="0" dirty="0">
                <a:solidFill>
                  <a:prstClr val="white">
                    <a:lumMod val="50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相較收入目標 </a:t>
            </a:r>
            <a:r>
              <a:rPr lang="en-US" altLang="zh-TW" sz="853" b="1" kern="0" dirty="0">
                <a:solidFill>
                  <a:prstClr val="white">
                    <a:lumMod val="50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buNone/>
            </a:pPr>
            <a:r>
              <a:rPr lang="en-US" altLang="zh-TW" sz="853" b="1" kern="0" dirty="0">
                <a:solidFill>
                  <a:prstClr val="white">
                    <a:lumMod val="50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853" b="1" kern="0" dirty="0">
                <a:solidFill>
                  <a:prstClr val="white">
                    <a:lumMod val="50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契約系統資料 </a:t>
            </a:r>
            <a:r>
              <a:rPr lang="en-US" altLang="zh-TW" sz="853" b="1" kern="0" dirty="0">
                <a:solidFill>
                  <a:prstClr val="white">
                    <a:lumMod val="50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853" b="1" kern="0" dirty="0">
              <a:solidFill>
                <a:prstClr val="white">
                  <a:lumMod val="50000"/>
                </a:prst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內容版面配置區 4"/>
          <p:cNvSpPr txBox="1">
            <a:spLocks/>
          </p:cNvSpPr>
          <p:nvPr/>
        </p:nvSpPr>
        <p:spPr bwMode="auto">
          <a:xfrm>
            <a:off x="741531" y="4014069"/>
            <a:ext cx="1172724" cy="2188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55721" tIns="27861" rIns="55721" bIns="27861" numCol="1" anchor="ctr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>
                  <a:lumMod val="75000"/>
                  <a:lumOff val="25000"/>
                </a:schemeClr>
              </a:buClr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TW" sz="853" b="1" kern="0" dirty="0">
                <a:solidFill>
                  <a:prstClr val="white">
                    <a:lumMod val="50000"/>
                  </a:prstClr>
                </a:solidFill>
                <a:latin typeface="Arial"/>
                <a:ea typeface="標楷體"/>
              </a:rPr>
              <a:t>(</a:t>
            </a:r>
            <a:r>
              <a:rPr lang="zh-TW" altLang="en-US" sz="853" b="1" kern="0" dirty="0">
                <a:solidFill>
                  <a:prstClr val="white">
                    <a:lumMod val="50000"/>
                  </a:prstClr>
                </a:solidFill>
                <a:latin typeface="Arial"/>
                <a:ea typeface="標楷體"/>
              </a:rPr>
              <a:t> 已簽約</a:t>
            </a:r>
            <a:r>
              <a:rPr lang="en-US" altLang="zh-TW" sz="853" b="1" kern="0" dirty="0">
                <a:solidFill>
                  <a:prstClr val="white">
                    <a:lumMod val="50000"/>
                  </a:prstClr>
                </a:solidFill>
                <a:latin typeface="Arial"/>
                <a:ea typeface="標楷體"/>
              </a:rPr>
              <a:t>·</a:t>
            </a:r>
            <a:r>
              <a:rPr lang="zh-TW" altLang="en-US" sz="853" b="1" kern="0" dirty="0">
                <a:solidFill>
                  <a:prstClr val="white">
                    <a:lumMod val="50000"/>
                  </a:prstClr>
                </a:solidFill>
                <a:latin typeface="Arial"/>
                <a:ea typeface="標楷體"/>
              </a:rPr>
              <a:t>預計年度認收</a:t>
            </a:r>
            <a:r>
              <a:rPr lang="en-US" altLang="zh-TW" sz="853" b="1" kern="0" dirty="0">
                <a:solidFill>
                  <a:prstClr val="white">
                    <a:lumMod val="50000"/>
                  </a:prstClr>
                </a:solidFill>
                <a:latin typeface="Arial"/>
                <a:ea typeface="標楷體"/>
              </a:rPr>
              <a:t>)</a:t>
            </a:r>
          </a:p>
          <a:p>
            <a:pPr marL="0" indent="0">
              <a:buNone/>
            </a:pPr>
            <a:r>
              <a:rPr lang="en-US" altLang="zh-TW" sz="853" b="1" kern="0" dirty="0">
                <a:solidFill>
                  <a:prstClr val="white">
                    <a:lumMod val="50000"/>
                  </a:prstClr>
                </a:solidFill>
                <a:latin typeface="Arial"/>
                <a:ea typeface="標楷體"/>
              </a:rPr>
              <a:t>(</a:t>
            </a:r>
            <a:r>
              <a:rPr lang="zh-TW" altLang="en-US" sz="853" b="1" kern="0" dirty="0">
                <a:solidFill>
                  <a:prstClr val="white">
                    <a:lumMod val="50000"/>
                  </a:prstClr>
                </a:solidFill>
                <a:latin typeface="Arial"/>
                <a:ea typeface="標楷體"/>
              </a:rPr>
              <a:t> 相較收入目標</a:t>
            </a:r>
            <a:r>
              <a:rPr lang="en-US" altLang="zh-TW" sz="853" b="1" kern="0" dirty="0">
                <a:solidFill>
                  <a:prstClr val="white">
                    <a:lumMod val="50000"/>
                  </a:prstClr>
                </a:solidFill>
                <a:latin typeface="Arial"/>
                <a:ea typeface="標楷體"/>
              </a:rPr>
              <a:t>)</a:t>
            </a:r>
          </a:p>
          <a:p>
            <a:pPr marL="0" indent="0">
              <a:buNone/>
            </a:pPr>
            <a:r>
              <a:rPr lang="en-US" altLang="zh-TW" sz="853" b="1" kern="0" dirty="0">
                <a:solidFill>
                  <a:prstClr val="white">
                    <a:lumMod val="50000"/>
                  </a:prstClr>
                </a:solidFill>
                <a:latin typeface="Arial"/>
                <a:ea typeface="標楷體"/>
              </a:rPr>
              <a:t>(</a:t>
            </a:r>
            <a:r>
              <a:rPr lang="zh-TW" altLang="en-US" sz="853" b="1" kern="0" dirty="0">
                <a:solidFill>
                  <a:prstClr val="white">
                    <a:lumMod val="50000"/>
                  </a:prstClr>
                </a:solidFill>
                <a:latin typeface="Arial"/>
                <a:ea typeface="標楷體"/>
              </a:rPr>
              <a:t> 會計資料 </a:t>
            </a:r>
            <a:r>
              <a:rPr lang="en-US" altLang="zh-TW" sz="853" b="1" kern="0" dirty="0">
                <a:solidFill>
                  <a:prstClr val="white">
                    <a:lumMod val="50000"/>
                  </a:prstClr>
                </a:solidFill>
                <a:latin typeface="Arial"/>
                <a:ea typeface="標楷體"/>
              </a:rPr>
              <a:t>)(</a:t>
            </a:r>
            <a:r>
              <a:rPr lang="zh-TW" altLang="en-US" sz="853" b="1" kern="0" dirty="0">
                <a:solidFill>
                  <a:prstClr val="white">
                    <a:lumMod val="50000"/>
                  </a:prstClr>
                </a:solidFill>
                <a:latin typeface="Arial"/>
                <a:ea typeface="標楷體"/>
              </a:rPr>
              <a:t> 不含業外 </a:t>
            </a:r>
            <a:r>
              <a:rPr lang="en-US" altLang="zh-TW" sz="853" b="1" kern="0" dirty="0">
                <a:solidFill>
                  <a:prstClr val="white">
                    <a:lumMod val="50000"/>
                  </a:prstClr>
                </a:solidFill>
                <a:latin typeface="Arial"/>
                <a:ea typeface="標楷體"/>
              </a:rPr>
              <a:t>)</a:t>
            </a:r>
            <a:endParaRPr lang="zh-TW" altLang="en-US" sz="853" b="1" kern="0" dirty="0">
              <a:solidFill>
                <a:prstClr val="white">
                  <a:lumMod val="50000"/>
                </a:prstClr>
              </a:solidFill>
              <a:latin typeface="Arial"/>
              <a:ea typeface="標楷體"/>
            </a:endParaRPr>
          </a:p>
        </p:txBody>
      </p:sp>
      <p:sp>
        <p:nvSpPr>
          <p:cNvPr id="2" name="燕尾形向右箭號 1"/>
          <p:cNvSpPr/>
          <p:nvPr/>
        </p:nvSpPr>
        <p:spPr bwMode="gray">
          <a:xfrm rot="19507948">
            <a:off x="2575788" y="2272455"/>
            <a:ext cx="351039" cy="351039"/>
          </a:xfrm>
          <a:prstGeom prst="notchedRightArrow">
            <a:avLst/>
          </a:prstGeom>
          <a:solidFill>
            <a:schemeClr val="accent2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zh-TW" altLang="en-US" sz="1950" b="1">
              <a:solidFill>
                <a:srgbClr val="FFFFFF"/>
              </a:solidFill>
              <a:latin typeface="Arial"/>
              <a:ea typeface="宋体" pitchFamily="2" charset="-122"/>
            </a:endParaRPr>
          </a:p>
        </p:txBody>
      </p: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8383108B-89AB-40E5-AE89-B339799AEFCE}"/>
              </a:ext>
            </a:extLst>
          </p:cNvPr>
          <p:cNvGrpSpPr/>
          <p:nvPr/>
        </p:nvGrpSpPr>
        <p:grpSpPr>
          <a:xfrm>
            <a:off x="7038327" y="1085802"/>
            <a:ext cx="1429421" cy="299113"/>
            <a:chOff x="5374687" y="505211"/>
            <a:chExt cx="2345716" cy="490852"/>
          </a:xfrm>
        </p:grpSpPr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6C279809-0967-4812-ADA7-598B2A3FE631}"/>
                </a:ext>
              </a:extLst>
            </p:cNvPr>
            <p:cNvSpPr/>
            <p:nvPr/>
          </p:nvSpPr>
          <p:spPr>
            <a:xfrm>
              <a:off x="5374687" y="536661"/>
              <a:ext cx="2033956" cy="45940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219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目標</a:t>
              </a:r>
              <a:r>
                <a:rPr lang="en-US" altLang="zh-TW" sz="1219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:175,000K</a:t>
              </a:r>
              <a:endParaRPr lang="zh-TW" altLang="en-US" sz="1219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30A51DF9-5085-4E42-8878-07A4E9A37E5D}"/>
                </a:ext>
              </a:extLst>
            </p:cNvPr>
            <p:cNvSpPr/>
            <p:nvPr/>
          </p:nvSpPr>
          <p:spPr bwMode="auto">
            <a:xfrm>
              <a:off x="5374687" y="505211"/>
              <a:ext cx="2345716" cy="461665"/>
            </a:xfrm>
            <a:prstGeom prst="rect">
              <a:avLst/>
            </a:prstGeom>
            <a:noFill/>
            <a:ln w="19050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5721" tIns="27861" rIns="55721" bIns="27861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zh-TW" altLang="en-US" sz="1950" b="1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3" name="文字方塊 2">
            <a:extLst>
              <a:ext uri="{FF2B5EF4-FFF2-40B4-BE49-F238E27FC236}">
                <a16:creationId xmlns:a16="http://schemas.microsoft.com/office/drawing/2014/main" id="{81DE2762-D8AC-49AB-ADA7-0FF98062CEFC}"/>
              </a:ext>
            </a:extLst>
          </p:cNvPr>
          <p:cNvSpPr txBox="1"/>
          <p:nvPr/>
        </p:nvSpPr>
        <p:spPr>
          <a:xfrm>
            <a:off x="2274108" y="1794045"/>
            <a:ext cx="896980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TW" sz="975" b="1" dirty="0">
                <a:solidFill>
                  <a:srgbClr val="C00000"/>
                </a:solidFill>
              </a:rPr>
              <a:t>(7</a:t>
            </a:r>
            <a:r>
              <a:rPr lang="zh-TW" altLang="en-US" sz="975" b="1" dirty="0">
                <a:solidFill>
                  <a:srgbClr val="C00000"/>
                </a:solidFill>
              </a:rPr>
              <a:t>月萊爾富</a:t>
            </a:r>
            <a:r>
              <a:rPr lang="en-US" altLang="zh-TW" sz="975" b="1" dirty="0">
                <a:solidFill>
                  <a:srgbClr val="C00000"/>
                </a:solidFill>
              </a:rPr>
              <a:t>-52,500K)</a:t>
            </a:r>
            <a:endParaRPr lang="zh-TW" altLang="en-US" sz="975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909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中心企收認列進度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全院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九月底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7560" y="1196752"/>
            <a:ext cx="9993560" cy="5400600"/>
          </a:xfrm>
          <a:prstGeom prst="rect">
            <a:avLst/>
          </a:prstGeom>
        </p:spPr>
      </p:pic>
      <p:sp>
        <p:nvSpPr>
          <p:cNvPr id="5" name="圓角矩形 4"/>
          <p:cNvSpPr/>
          <p:nvPr/>
        </p:nvSpPr>
        <p:spPr bwMode="gray">
          <a:xfrm>
            <a:off x="7545288" y="4005064"/>
            <a:ext cx="648072" cy="1296144"/>
          </a:xfrm>
          <a:prstGeom prst="roundRect">
            <a:avLst/>
          </a:prstGeom>
          <a:noFill/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3493857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4818BC-AEDC-4387-A493-D3105BCE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299" y="-243408"/>
            <a:ext cx="8915400" cy="1008112"/>
          </a:xfrm>
        </p:spPr>
        <p:txBody>
          <a:bodyPr/>
          <a:lstStyle/>
          <a:p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中心企收認列預估</a:t>
            </a:r>
            <a:endParaRPr lang="zh-TW" altLang="en-US" sz="2800" dirty="0">
              <a:solidFill>
                <a:srgbClr val="0070C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8265368" y="21563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單位</a:t>
            </a:r>
            <a:r>
              <a:rPr lang="en-US" altLang="zh-TW" dirty="0"/>
              <a:t>:K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160123"/>
              </p:ext>
            </p:extLst>
          </p:nvPr>
        </p:nvGraphicFramePr>
        <p:xfrm>
          <a:off x="426348" y="615565"/>
          <a:ext cx="9053305" cy="47270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5">
                  <a:extLst>
                    <a:ext uri="{9D8B030D-6E8A-4147-A177-3AD203B41FA5}">
                      <a16:colId xmlns:a16="http://schemas.microsoft.com/office/drawing/2014/main" val="1982674667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751991534"/>
                    </a:ext>
                  </a:extLst>
                </a:gridCol>
                <a:gridCol w="1204011">
                  <a:extLst>
                    <a:ext uri="{9D8B030D-6E8A-4147-A177-3AD203B41FA5}">
                      <a16:colId xmlns:a16="http://schemas.microsoft.com/office/drawing/2014/main" val="1452968339"/>
                    </a:ext>
                  </a:extLst>
                </a:gridCol>
                <a:gridCol w="1204011">
                  <a:extLst>
                    <a:ext uri="{9D8B030D-6E8A-4147-A177-3AD203B41FA5}">
                      <a16:colId xmlns:a16="http://schemas.microsoft.com/office/drawing/2014/main" val="894023140"/>
                    </a:ext>
                  </a:extLst>
                </a:gridCol>
                <a:gridCol w="1204011">
                  <a:extLst>
                    <a:ext uri="{9D8B030D-6E8A-4147-A177-3AD203B41FA5}">
                      <a16:colId xmlns:a16="http://schemas.microsoft.com/office/drawing/2014/main" val="2303358369"/>
                    </a:ext>
                  </a:extLst>
                </a:gridCol>
                <a:gridCol w="1204011">
                  <a:extLst>
                    <a:ext uri="{9D8B030D-6E8A-4147-A177-3AD203B41FA5}">
                      <a16:colId xmlns:a16="http://schemas.microsoft.com/office/drawing/2014/main" val="3836253128"/>
                    </a:ext>
                  </a:extLst>
                </a:gridCol>
                <a:gridCol w="1204011">
                  <a:extLst>
                    <a:ext uri="{9D8B030D-6E8A-4147-A177-3AD203B41FA5}">
                      <a16:colId xmlns:a16="http://schemas.microsoft.com/office/drawing/2014/main" val="4065376729"/>
                    </a:ext>
                  </a:extLst>
                </a:gridCol>
                <a:gridCol w="1233051">
                  <a:extLst>
                    <a:ext uri="{9D8B030D-6E8A-4147-A177-3AD203B41FA5}">
                      <a16:colId xmlns:a16="http://schemas.microsoft.com/office/drawing/2014/main" val="2736264107"/>
                    </a:ext>
                  </a:extLst>
                </a:gridCol>
              </a:tblGrid>
              <a:tr h="783706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目標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月預計達成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FY112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年度預估達成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971044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13,800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1,238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(9%)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1,461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(11%)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1,597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(12%)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4,200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(30%)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6,600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(48%)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11,500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(83%)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25411183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42,500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4,052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6,859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(16%)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9,117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(21%)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12,100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(28%)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27,000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(64%)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35,000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(82%)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7622515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36,500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3,070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6,257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(17%)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9,907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(27%)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16,200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(44%)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23,400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(64%)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31,500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(86%)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35801458"/>
                  </a:ext>
                </a:extLst>
              </a:tr>
              <a:tr h="110682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112,500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31,478</a:t>
                      </a:r>
                    </a:p>
                    <a:p>
                      <a:pPr algn="r"/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(28%)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43,294</a:t>
                      </a:r>
                    </a:p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(38%)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63,433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(56%)</a:t>
                      </a: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</a:t>
                      </a:r>
                      <a:r>
                        <a:rPr lang="zh-TW" altLang="en-US" sz="1400" b="1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月萊爾富</a:t>
                      </a:r>
                      <a:r>
                        <a:rPr lang="en-US" altLang="zh-TW" sz="1400" b="1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14,356K)</a:t>
                      </a:r>
                      <a:endParaRPr lang="zh-TW" altLang="en-US" sz="1400" b="1" dirty="0">
                        <a:solidFill>
                          <a:schemeClr val="accent2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68,500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(61%)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(10</a:t>
                      </a:r>
                      <a:r>
                        <a:rPr lang="zh-TW" altLang="en-US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月萊爾富</a:t>
                      </a:r>
                      <a:r>
                        <a:rPr lang="en-US" altLang="zh-TW" sz="1400" b="1" dirty="0">
                          <a:solidFill>
                            <a:schemeClr val="bg1">
                              <a:lumMod val="65000"/>
                            </a:schemeClr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14,356K)</a:t>
                      </a:r>
                      <a:endParaRPr lang="zh-TW" altLang="en-US" sz="1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78,000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(69%)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97,000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(86%)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(12</a:t>
                      </a:r>
                      <a:r>
                        <a:rPr lang="zh-TW" altLang="en-US" sz="1400" b="1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月萊爾富</a:t>
                      </a:r>
                      <a:r>
                        <a:rPr lang="en-US" altLang="zh-TW" sz="1400" b="1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11,647K+</a:t>
                      </a:r>
                    </a:p>
                    <a:p>
                      <a:pPr algn="r"/>
                      <a:r>
                        <a:rPr lang="zh-TW" altLang="en-US" sz="1400" b="1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舊</a:t>
                      </a:r>
                      <a:r>
                        <a:rPr lang="en-US" altLang="zh-TW" sz="1400" b="1" dirty="0">
                          <a:solidFill>
                            <a:schemeClr val="accent2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16,639K)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3369665"/>
                  </a:ext>
                </a:extLst>
              </a:tr>
              <a:tr h="55149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205,300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39,838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(19%)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57,871</a:t>
                      </a:r>
                    </a:p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(28%)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84,054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(41%)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101,000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(49%)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135,000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(66%)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175,000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(85%)</a:t>
                      </a:r>
                      <a:endParaRPr lang="zh-TW" altLang="en-US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0502635"/>
                  </a:ext>
                </a:extLst>
              </a:tr>
              <a:tr h="55341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院目標達成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175,000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48%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58%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7030A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77%</a:t>
                      </a:r>
                      <a:endParaRPr lang="zh-TW" altLang="en-US" sz="1400" b="1" dirty="0">
                        <a:solidFill>
                          <a:srgbClr val="7030A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100%</a:t>
                      </a:r>
                      <a:endParaRPr lang="zh-TW" altLang="en-US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0686928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371639"/>
              </p:ext>
            </p:extLst>
          </p:nvPr>
        </p:nvGraphicFramePr>
        <p:xfrm>
          <a:off x="56456" y="5377824"/>
          <a:ext cx="9775320" cy="1264540"/>
        </p:xfrm>
        <a:graphic>
          <a:graphicData uri="http://schemas.openxmlformats.org/drawingml/2006/table">
            <a:tbl>
              <a:tblPr/>
              <a:tblGrid>
                <a:gridCol w="718319">
                  <a:extLst>
                    <a:ext uri="{9D8B030D-6E8A-4147-A177-3AD203B41FA5}">
                      <a16:colId xmlns:a16="http://schemas.microsoft.com/office/drawing/2014/main" val="1761430040"/>
                    </a:ext>
                  </a:extLst>
                </a:gridCol>
                <a:gridCol w="634365">
                  <a:extLst>
                    <a:ext uri="{9D8B030D-6E8A-4147-A177-3AD203B41FA5}">
                      <a16:colId xmlns:a16="http://schemas.microsoft.com/office/drawing/2014/main" val="3925319972"/>
                    </a:ext>
                  </a:extLst>
                </a:gridCol>
                <a:gridCol w="737552">
                  <a:extLst>
                    <a:ext uri="{9D8B030D-6E8A-4147-A177-3AD203B41FA5}">
                      <a16:colId xmlns:a16="http://schemas.microsoft.com/office/drawing/2014/main" val="3861252344"/>
                    </a:ext>
                  </a:extLst>
                </a:gridCol>
                <a:gridCol w="737552">
                  <a:extLst>
                    <a:ext uri="{9D8B030D-6E8A-4147-A177-3AD203B41FA5}">
                      <a16:colId xmlns:a16="http://schemas.microsoft.com/office/drawing/2014/main" val="2184736397"/>
                    </a:ext>
                  </a:extLst>
                </a:gridCol>
                <a:gridCol w="737552">
                  <a:extLst>
                    <a:ext uri="{9D8B030D-6E8A-4147-A177-3AD203B41FA5}">
                      <a16:colId xmlns:a16="http://schemas.microsoft.com/office/drawing/2014/main" val="3540983936"/>
                    </a:ext>
                  </a:extLst>
                </a:gridCol>
                <a:gridCol w="737552">
                  <a:extLst>
                    <a:ext uri="{9D8B030D-6E8A-4147-A177-3AD203B41FA5}">
                      <a16:colId xmlns:a16="http://schemas.microsoft.com/office/drawing/2014/main" val="2926268226"/>
                    </a:ext>
                  </a:extLst>
                </a:gridCol>
                <a:gridCol w="737552">
                  <a:extLst>
                    <a:ext uri="{9D8B030D-6E8A-4147-A177-3AD203B41FA5}">
                      <a16:colId xmlns:a16="http://schemas.microsoft.com/office/drawing/2014/main" val="322164894"/>
                    </a:ext>
                  </a:extLst>
                </a:gridCol>
                <a:gridCol w="737552">
                  <a:extLst>
                    <a:ext uri="{9D8B030D-6E8A-4147-A177-3AD203B41FA5}">
                      <a16:colId xmlns:a16="http://schemas.microsoft.com/office/drawing/2014/main" val="58867841"/>
                    </a:ext>
                  </a:extLst>
                </a:gridCol>
                <a:gridCol w="737552">
                  <a:extLst>
                    <a:ext uri="{9D8B030D-6E8A-4147-A177-3AD203B41FA5}">
                      <a16:colId xmlns:a16="http://schemas.microsoft.com/office/drawing/2014/main" val="515293155"/>
                    </a:ext>
                  </a:extLst>
                </a:gridCol>
                <a:gridCol w="737552">
                  <a:extLst>
                    <a:ext uri="{9D8B030D-6E8A-4147-A177-3AD203B41FA5}">
                      <a16:colId xmlns:a16="http://schemas.microsoft.com/office/drawing/2014/main" val="673555037"/>
                    </a:ext>
                  </a:extLst>
                </a:gridCol>
                <a:gridCol w="840740">
                  <a:extLst>
                    <a:ext uri="{9D8B030D-6E8A-4147-A177-3AD203B41FA5}">
                      <a16:colId xmlns:a16="http://schemas.microsoft.com/office/drawing/2014/main" val="2212508359"/>
                    </a:ext>
                  </a:extLst>
                </a:gridCol>
                <a:gridCol w="840740">
                  <a:extLst>
                    <a:ext uri="{9D8B030D-6E8A-4147-A177-3AD203B41FA5}">
                      <a16:colId xmlns:a16="http://schemas.microsoft.com/office/drawing/2014/main" val="723300550"/>
                    </a:ext>
                  </a:extLst>
                </a:gridCol>
                <a:gridCol w="840740">
                  <a:extLst>
                    <a:ext uri="{9D8B030D-6E8A-4147-A177-3AD203B41FA5}">
                      <a16:colId xmlns:a16="http://schemas.microsoft.com/office/drawing/2014/main" val="60716396"/>
                    </a:ext>
                  </a:extLst>
                </a:gridCol>
              </a:tblGrid>
              <a:tr h="31613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153907"/>
                  </a:ext>
                </a:extLst>
              </a:tr>
              <a:tr h="316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FY112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2,174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5,536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12,173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17,265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24,985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33,114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39,838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57,871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84,054</a:t>
                      </a:r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101,000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135,000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175,000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1765440"/>
                  </a:ext>
                </a:extLst>
              </a:tr>
              <a:tr h="316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FY111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5,482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13,504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20,293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24,424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28,279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33,220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46,224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56,486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68,164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85,977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107,854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165,366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104544"/>
                  </a:ext>
                </a:extLst>
              </a:tr>
              <a:tr h="316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FY110</a:t>
                      </a:r>
                    </a:p>
                  </a:txBody>
                  <a:tcPr marL="9326" marR="9326" marT="932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8,016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18,988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34,342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5,814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68,584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75,322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81,610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90,284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99,068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111,150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127,901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157,120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133208"/>
                  </a:ext>
                </a:extLst>
              </a:tr>
            </a:tbl>
          </a:graphicData>
        </a:graphic>
      </p:graphicFrame>
      <p:sp>
        <p:nvSpPr>
          <p:cNvPr id="7" name="箭號: 向右 6">
            <a:extLst>
              <a:ext uri="{FF2B5EF4-FFF2-40B4-BE49-F238E27FC236}">
                <a16:creationId xmlns:a16="http://schemas.microsoft.com/office/drawing/2014/main" id="{5D38650D-D306-48A9-BD40-89D20A4509E7}"/>
              </a:ext>
            </a:extLst>
          </p:cNvPr>
          <p:cNvSpPr/>
          <p:nvPr/>
        </p:nvSpPr>
        <p:spPr bwMode="gray">
          <a:xfrm rot="10800000">
            <a:off x="5789386" y="3645023"/>
            <a:ext cx="144016" cy="360040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2789979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4818BC-AEDC-4387-A493-D3105BCE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1008112"/>
          </a:xfrm>
        </p:spPr>
        <p:txBody>
          <a:bodyPr/>
          <a:lstStyle/>
          <a:p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認列預估</a:t>
            </a:r>
            <a:endParaRPr lang="zh-TW" altLang="en-US" sz="2800" dirty="0">
              <a:solidFill>
                <a:srgbClr val="0070C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8239724" y="1012086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單位</a:t>
            </a:r>
            <a:r>
              <a:rPr lang="en-US" altLang="zh-TW" dirty="0"/>
              <a:t>:K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665724"/>
              </p:ext>
            </p:extLst>
          </p:nvPr>
        </p:nvGraphicFramePr>
        <p:xfrm>
          <a:off x="689179" y="1381418"/>
          <a:ext cx="8512292" cy="3100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659">
                  <a:extLst>
                    <a:ext uri="{9D8B030D-6E8A-4147-A177-3AD203B41FA5}">
                      <a16:colId xmlns:a16="http://schemas.microsoft.com/office/drawing/2014/main" val="1982674667"/>
                    </a:ext>
                  </a:extLst>
                </a:gridCol>
                <a:gridCol w="984723">
                  <a:extLst>
                    <a:ext uri="{9D8B030D-6E8A-4147-A177-3AD203B41FA5}">
                      <a16:colId xmlns:a16="http://schemas.microsoft.com/office/drawing/2014/main" val="1751991534"/>
                    </a:ext>
                  </a:extLst>
                </a:gridCol>
                <a:gridCol w="1870923">
                  <a:extLst>
                    <a:ext uri="{9D8B030D-6E8A-4147-A177-3AD203B41FA5}">
                      <a16:colId xmlns:a16="http://schemas.microsoft.com/office/drawing/2014/main" val="4070610047"/>
                    </a:ext>
                  </a:extLst>
                </a:gridCol>
                <a:gridCol w="917652">
                  <a:extLst>
                    <a:ext uri="{9D8B030D-6E8A-4147-A177-3AD203B41FA5}">
                      <a16:colId xmlns:a16="http://schemas.microsoft.com/office/drawing/2014/main" val="2581791888"/>
                    </a:ext>
                  </a:extLst>
                </a:gridCol>
                <a:gridCol w="917652">
                  <a:extLst>
                    <a:ext uri="{9D8B030D-6E8A-4147-A177-3AD203B41FA5}">
                      <a16:colId xmlns:a16="http://schemas.microsoft.com/office/drawing/2014/main" val="3836253128"/>
                    </a:ext>
                  </a:extLst>
                </a:gridCol>
                <a:gridCol w="917652">
                  <a:extLst>
                    <a:ext uri="{9D8B030D-6E8A-4147-A177-3AD203B41FA5}">
                      <a16:colId xmlns:a16="http://schemas.microsoft.com/office/drawing/2014/main" val="4065376729"/>
                    </a:ext>
                  </a:extLst>
                </a:gridCol>
                <a:gridCol w="917652">
                  <a:extLst>
                    <a:ext uri="{9D8B030D-6E8A-4147-A177-3AD203B41FA5}">
                      <a16:colId xmlns:a16="http://schemas.microsoft.com/office/drawing/2014/main" val="992664285"/>
                    </a:ext>
                  </a:extLst>
                </a:gridCol>
                <a:gridCol w="1561379">
                  <a:extLst>
                    <a:ext uri="{9D8B030D-6E8A-4147-A177-3AD203B41FA5}">
                      <a16:colId xmlns:a16="http://schemas.microsoft.com/office/drawing/2014/main" val="2736264107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衍生加值目標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已認列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預估達成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971044"/>
                  </a:ext>
                </a:extLst>
              </a:tr>
              <a:tr h="420153">
                <a:tc rowSpan="6">
                  <a:txBody>
                    <a:bodyPr/>
                    <a:lstStyle/>
                    <a:p>
                      <a:pPr algn="ct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中心合計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24,068</a:t>
                      </a:r>
                      <a:endParaRPr lang="zh-TW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科專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8,333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4,000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4,900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4,533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21,766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0502635"/>
                  </a:ext>
                </a:extLst>
              </a:tr>
              <a:tr h="420153">
                <a:tc vMerge="1"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3,310</a:t>
                      </a:r>
                      <a:endParaRPr lang="zh-TW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數發部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1,500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900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1,500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3,900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9597240"/>
                  </a:ext>
                </a:extLst>
              </a:tr>
              <a:tr h="420153">
                <a:tc vMerge="1"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3,000</a:t>
                      </a:r>
                      <a:endParaRPr lang="zh-TW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商業司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2,200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900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3,100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4919831"/>
                  </a:ext>
                </a:extLst>
              </a:tr>
              <a:tr h="420153">
                <a:tc vMerge="1"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1,000</a:t>
                      </a:r>
                      <a:endParaRPr lang="zh-TW" altLang="en-US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科發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  <a:endParaRPr lang="zh-TW" altLang="en-US" sz="1400" b="1" u="none" kern="1200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1,000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5069967"/>
                  </a:ext>
                </a:extLst>
              </a:tr>
              <a:tr h="420153">
                <a:tc vMerge="1"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TW" sz="1400" b="1" dirty="0"/>
                        <a:t>31,378</a:t>
                      </a:r>
                      <a:endParaRPr lang="zh-TW" altLang="en-US" sz="1400" b="1" dirty="0"/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中心衍生加值總計</a:t>
                      </a:r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13,033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4,900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5,800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6,033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29,766(95%)</a:t>
                      </a:r>
                      <a:endParaRPr lang="zh-TW" altLang="en-US" sz="1400" b="1" u="none" kern="1200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45085"/>
                  </a:ext>
                </a:extLst>
              </a:tr>
              <a:tr h="420153">
                <a:tc vMerge="1">
                  <a:txBody>
                    <a:bodyPr/>
                    <a:lstStyle/>
                    <a:p>
                      <a:pPr algn="ct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zh-TW" altLang="en-US" sz="1400" b="1" dirty="0"/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TW" altLang="en-US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預計累計</a:t>
                      </a:r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%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42</a:t>
                      </a:r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%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57%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76%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altLang="zh-TW" sz="1400" b="1" u="none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95%</a:t>
                      </a:r>
                      <a:endParaRPr lang="zh-TW" altLang="en-US" sz="1400" b="1" u="none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zh-TW" altLang="en-US" sz="1400" b="1" u="none" kern="1200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rgbClr val="8DAB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348125"/>
                  </a:ext>
                </a:extLst>
              </a:tr>
            </a:tbl>
          </a:graphicData>
        </a:graphic>
      </p:graphicFrame>
      <p:sp>
        <p:nvSpPr>
          <p:cNvPr id="3" name="文字方塊 2"/>
          <p:cNvSpPr txBox="1"/>
          <p:nvPr/>
        </p:nvSpPr>
        <p:spPr>
          <a:xfrm>
            <a:off x="689178" y="4797152"/>
            <a:ext cx="9179321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目前中心衍生加值目標預估達成率為</a:t>
            </a: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95%(29,766K)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待承</a:t>
            </a:r>
            <a:r>
              <a:rPr lang="zh-TW" altLang="en-US" sz="24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益新創案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完成規劃</a:t>
            </a: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(5,000K)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後為</a:t>
            </a: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111%(34,766K)</a:t>
            </a:r>
          </a:p>
          <a:p>
            <a:pPr marL="342900" indent="-342900">
              <a:spcBef>
                <a:spcPts val="600"/>
              </a:spcBef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n"/>
            </a:pP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請各組協助與廠商溝通將</a:t>
            </a: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Q4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技術交付認列盡早提前</a:t>
            </a: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(</a:t>
            </a:r>
            <a:r>
              <a:rPr lang="zh-TW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共</a:t>
            </a:r>
            <a:r>
              <a:rPr lang="en-US" altLang="zh-TW" sz="2400" b="1" dirty="0" smtClean="0">
                <a:solidFill>
                  <a:schemeClr val="accent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16,733K</a:t>
            </a:r>
            <a:r>
              <a:rPr lang="en-US" altLang="zh-TW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Calibri" pitchFamily="34" charset="0"/>
              </a:rPr>
              <a:t>)</a:t>
            </a:r>
            <a:endParaRPr lang="zh-TW" altLang="en-US" sz="24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95092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4818BC-AEDC-4387-A493-D3105BCE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512" y="-284058"/>
            <a:ext cx="8915400" cy="1008112"/>
          </a:xfrm>
        </p:spPr>
        <p:txBody>
          <a:bodyPr/>
          <a:lstStyle/>
          <a:p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認列預估</a:t>
            </a:r>
            <a:endParaRPr lang="zh-TW" altLang="en-US" sz="2800" dirty="0">
              <a:solidFill>
                <a:srgbClr val="0070C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116325"/>
              </p:ext>
            </p:extLst>
          </p:nvPr>
        </p:nvGraphicFramePr>
        <p:xfrm>
          <a:off x="350308" y="618875"/>
          <a:ext cx="7706402" cy="588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615">
                  <a:extLst>
                    <a:ext uri="{9D8B030D-6E8A-4147-A177-3AD203B41FA5}">
                      <a16:colId xmlns:a16="http://schemas.microsoft.com/office/drawing/2014/main" val="1982674667"/>
                    </a:ext>
                  </a:extLst>
                </a:gridCol>
                <a:gridCol w="880273">
                  <a:extLst>
                    <a:ext uri="{9D8B030D-6E8A-4147-A177-3AD203B41FA5}">
                      <a16:colId xmlns:a16="http://schemas.microsoft.com/office/drawing/2014/main" val="1751991534"/>
                    </a:ext>
                  </a:extLst>
                </a:gridCol>
                <a:gridCol w="410419">
                  <a:extLst>
                    <a:ext uri="{9D8B030D-6E8A-4147-A177-3AD203B41FA5}">
                      <a16:colId xmlns:a16="http://schemas.microsoft.com/office/drawing/2014/main" val="4070610047"/>
                    </a:ext>
                  </a:extLst>
                </a:gridCol>
                <a:gridCol w="1746231">
                  <a:extLst>
                    <a:ext uri="{9D8B030D-6E8A-4147-A177-3AD203B41FA5}">
                      <a16:colId xmlns:a16="http://schemas.microsoft.com/office/drawing/2014/main" val="4145629014"/>
                    </a:ext>
                  </a:extLst>
                </a:gridCol>
                <a:gridCol w="771811">
                  <a:extLst>
                    <a:ext uri="{9D8B030D-6E8A-4147-A177-3AD203B41FA5}">
                      <a16:colId xmlns:a16="http://schemas.microsoft.com/office/drawing/2014/main" val="2581791888"/>
                    </a:ext>
                  </a:extLst>
                </a:gridCol>
                <a:gridCol w="771811">
                  <a:extLst>
                    <a:ext uri="{9D8B030D-6E8A-4147-A177-3AD203B41FA5}">
                      <a16:colId xmlns:a16="http://schemas.microsoft.com/office/drawing/2014/main" val="3836253128"/>
                    </a:ext>
                  </a:extLst>
                </a:gridCol>
                <a:gridCol w="771811">
                  <a:extLst>
                    <a:ext uri="{9D8B030D-6E8A-4147-A177-3AD203B41FA5}">
                      <a16:colId xmlns:a16="http://schemas.microsoft.com/office/drawing/2014/main" val="4065376729"/>
                    </a:ext>
                  </a:extLst>
                </a:gridCol>
                <a:gridCol w="771811">
                  <a:extLst>
                    <a:ext uri="{9D8B030D-6E8A-4147-A177-3AD203B41FA5}">
                      <a16:colId xmlns:a16="http://schemas.microsoft.com/office/drawing/2014/main" val="992664285"/>
                    </a:ext>
                  </a:extLst>
                </a:gridCol>
                <a:gridCol w="1202620">
                  <a:extLst>
                    <a:ext uri="{9D8B030D-6E8A-4147-A177-3AD203B41FA5}">
                      <a16:colId xmlns:a16="http://schemas.microsoft.com/office/drawing/2014/main" val="2736264107"/>
                    </a:ext>
                  </a:extLst>
                </a:gridCol>
              </a:tblGrid>
              <a:tr h="56036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衍生加值目標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案件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/IP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rgbClr val="FFFF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已認列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預估達成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971044"/>
                  </a:ext>
                </a:extLst>
              </a:tr>
              <a:tr h="501376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(5,000)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承益案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411183"/>
                  </a:ext>
                </a:extLst>
              </a:tr>
              <a:tr h="294927">
                <a:tc rowSpan="15"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4"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(9,085)</a:t>
                      </a:r>
                    </a:p>
                    <a:p>
                      <a:pPr algn="r"/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(6,275)</a:t>
                      </a:r>
                    </a:p>
                    <a:p>
                      <a:pPr algn="r"/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數發部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(2,810)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10"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麗媚</a:t>
                      </a:r>
                      <a:r>
                        <a:rPr lang="en-US" altLang="zh-TW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/1,000K</a:t>
                      </a:r>
                      <a:endParaRPr lang="zh-TW" altLang="en-US" sz="14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9"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8,633</a:t>
                      </a:r>
                    </a:p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622515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三趨</a:t>
                      </a:r>
                      <a:r>
                        <a:rPr lang="en-US" altLang="zh-TW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/333K</a:t>
                      </a:r>
                      <a:endParaRPr lang="zh-TW" altLang="en-US" sz="14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333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0303874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酷手</a:t>
                      </a:r>
                      <a:r>
                        <a:rPr lang="en-US" altLang="zh-TW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  <a:endParaRPr lang="zh-TW" altLang="en-US" sz="14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482015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口渴米菇</a:t>
                      </a:r>
                      <a:r>
                        <a:rPr lang="en-US" altLang="zh-TW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/1,000K</a:t>
                      </a:r>
                      <a:endParaRPr lang="zh-TW" altLang="en-US" sz="14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9932807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龍滕</a:t>
                      </a: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/1,000K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266080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泰陞</a:t>
                      </a:r>
                      <a:r>
                        <a:rPr lang="en-US" altLang="zh-TW" sz="1400" b="1" kern="120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/1,000K</a:t>
                      </a:r>
                      <a:endParaRPr lang="zh-TW" altLang="en-US" sz="1400" b="1" kern="120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387001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光田</a:t>
                      </a: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/300K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539891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群邁</a:t>
                      </a: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/2,500K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2,500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1154261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zh-TW" altLang="en-US" sz="1400" b="1" kern="1200" dirty="0">
                        <a:solidFill>
                          <a:schemeClr val="dk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鴻鼎</a:t>
                      </a: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/1,000K</a:t>
                      </a:r>
                      <a:endParaRPr lang="zh-TW" altLang="en-US" sz="1400" b="1" kern="12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634707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小計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2,833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3,800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8,633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945827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數發部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智齡</a:t>
                      </a:r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/1,000K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strike="sngStrike" baseline="0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b="1" strike="sngStrike" baseline="0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3,400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096346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雲義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/900K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900</a:t>
                      </a:r>
                    </a:p>
                    <a:p>
                      <a:pPr algn="r"/>
                      <a:r>
                        <a:rPr lang="en-US" altLang="zh-TW" sz="1400" b="1" dirty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(+410)</a:t>
                      </a:r>
                      <a:endParaRPr lang="zh-TW" altLang="en-US" sz="1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267167"/>
                  </a:ext>
                </a:extLst>
              </a:tr>
              <a:tr h="119959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酷手</a:t>
                      </a:r>
                      <a:r>
                        <a:rPr lang="en-US" altLang="zh-TW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/1,500K</a:t>
                      </a:r>
                      <a:endParaRPr lang="zh-TW" altLang="en-US" sz="14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162014"/>
                  </a:ext>
                </a:extLst>
              </a:tr>
              <a:tr h="119959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1,500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3,400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7250842"/>
                  </a:ext>
                </a:extLst>
              </a:tr>
              <a:tr h="119959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9,085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H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組總計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12,033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132%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5359242"/>
                  </a:ext>
                </a:extLst>
              </a:tr>
            </a:tbl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7043010" y="219998"/>
            <a:ext cx="142859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00B050"/>
                </a:solidFill>
              </a:rPr>
              <a:t>*註：已簽約</a:t>
            </a:r>
            <a:endParaRPr lang="en-US" altLang="zh-TW" b="1" dirty="0">
              <a:solidFill>
                <a:srgbClr val="00B05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8806200" y="18348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單位</a:t>
            </a:r>
            <a:r>
              <a:rPr lang="en-US" altLang="zh-TW" dirty="0"/>
              <a:t>:K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8056710" y="4509120"/>
            <a:ext cx="18002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智齡</a:t>
            </a:r>
            <a:r>
              <a:rPr lang="en-US" altLang="zh-TW" sz="1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  <a:r>
              <a:rPr lang="zh-TW" altLang="en-US" sz="1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：因亞灣提案被退，</a:t>
            </a:r>
            <a:r>
              <a:rPr lang="zh-TW" altLang="en-US" sz="1600" dirty="0" smtClean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擬調整題目再提案，</a:t>
            </a:r>
            <a:r>
              <a:rPr lang="zh-TW" altLang="en-US" sz="1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預計延於</a:t>
            </a:r>
            <a:r>
              <a:rPr lang="en-US" altLang="zh-TW" sz="1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FY113</a:t>
            </a:r>
            <a:r>
              <a:rPr lang="zh-TW" altLang="en-US" sz="1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簽約，為達數發部</a:t>
            </a:r>
            <a:r>
              <a:rPr lang="en-US" altLang="zh-TW" sz="1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KPI</a:t>
            </a:r>
            <a:r>
              <a:rPr lang="zh-TW" altLang="en-US" sz="1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將協調提高雲義案</a:t>
            </a:r>
            <a:r>
              <a:rPr lang="en-US" altLang="zh-TW" sz="16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410K</a:t>
            </a:r>
            <a:endParaRPr lang="en-US" altLang="zh-TW" sz="16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2119342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952045"/>
              </p:ext>
            </p:extLst>
          </p:nvPr>
        </p:nvGraphicFramePr>
        <p:xfrm>
          <a:off x="1313615" y="1602893"/>
          <a:ext cx="727877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982674667"/>
                    </a:ext>
                  </a:extLst>
                </a:gridCol>
                <a:gridCol w="834881">
                  <a:extLst>
                    <a:ext uri="{9D8B030D-6E8A-4147-A177-3AD203B41FA5}">
                      <a16:colId xmlns:a16="http://schemas.microsoft.com/office/drawing/2014/main" val="1751991534"/>
                    </a:ext>
                  </a:extLst>
                </a:gridCol>
                <a:gridCol w="389255">
                  <a:extLst>
                    <a:ext uri="{9D8B030D-6E8A-4147-A177-3AD203B41FA5}">
                      <a16:colId xmlns:a16="http://schemas.microsoft.com/office/drawing/2014/main" val="407061004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4145629014"/>
                    </a:ext>
                  </a:extLst>
                </a:gridCol>
                <a:gridCol w="732012">
                  <a:extLst>
                    <a:ext uri="{9D8B030D-6E8A-4147-A177-3AD203B41FA5}">
                      <a16:colId xmlns:a16="http://schemas.microsoft.com/office/drawing/2014/main" val="2581791888"/>
                    </a:ext>
                  </a:extLst>
                </a:gridCol>
                <a:gridCol w="701769">
                  <a:extLst>
                    <a:ext uri="{9D8B030D-6E8A-4147-A177-3AD203B41FA5}">
                      <a16:colId xmlns:a16="http://schemas.microsoft.com/office/drawing/2014/main" val="3836253128"/>
                    </a:ext>
                  </a:extLst>
                </a:gridCol>
                <a:gridCol w="732012">
                  <a:extLst>
                    <a:ext uri="{9D8B030D-6E8A-4147-A177-3AD203B41FA5}">
                      <a16:colId xmlns:a16="http://schemas.microsoft.com/office/drawing/2014/main" val="4065376729"/>
                    </a:ext>
                  </a:extLst>
                </a:gridCol>
                <a:gridCol w="732012">
                  <a:extLst>
                    <a:ext uri="{9D8B030D-6E8A-4147-A177-3AD203B41FA5}">
                      <a16:colId xmlns:a16="http://schemas.microsoft.com/office/drawing/2014/main" val="992664285"/>
                    </a:ext>
                  </a:extLst>
                </a:gridCol>
                <a:gridCol w="1140606">
                  <a:extLst>
                    <a:ext uri="{9D8B030D-6E8A-4147-A177-3AD203B41FA5}">
                      <a16:colId xmlns:a16="http://schemas.microsoft.com/office/drawing/2014/main" val="2736264107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衍生加值目標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案件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/IP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已認列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預估達成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971044"/>
                  </a:ext>
                </a:extLst>
              </a:tr>
              <a:tr h="294927">
                <a:tc rowSpan="8"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(6,160)</a:t>
                      </a:r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得世寶</a:t>
                      </a:r>
                      <a:r>
                        <a:rPr lang="en-US" altLang="zh-TW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/1,000K</a:t>
                      </a:r>
                      <a:endParaRPr lang="zh-TW" altLang="en-US" sz="14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6,500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695069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家飛綸</a:t>
                      </a:r>
                      <a:r>
                        <a:rPr lang="en-US" altLang="zh-TW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  <a:endParaRPr lang="zh-TW" altLang="en-US" sz="14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9342872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智沃</a:t>
                      </a:r>
                      <a:r>
                        <a:rPr lang="en-US" altLang="zh-TW" sz="1400" b="1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/2,000K</a:t>
                      </a:r>
                      <a:endParaRPr lang="zh-TW" altLang="en-US" sz="1400" b="1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542860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愛菲斯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/2,000K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0588341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麗媚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/2,800K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99777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英華達</a:t>
                      </a:r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/2,800K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5266276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3,500</a:t>
                      </a: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3,000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6,500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9260864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6,160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組總計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6,500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zh-TW" altLang="en-US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zh-TW" sz="14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106%</a:t>
                      </a:r>
                    </a:p>
                  </a:txBody>
                  <a:tcPr anchor="ctr"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454023"/>
                  </a:ext>
                </a:extLst>
              </a:tr>
            </a:tbl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6681192" y="1186447"/>
            <a:ext cx="142859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00B050"/>
                </a:solidFill>
              </a:rPr>
              <a:t>*註：已簽約</a:t>
            </a:r>
            <a:endParaRPr lang="en-US" altLang="zh-TW" b="1" dirty="0">
              <a:solidFill>
                <a:srgbClr val="00B05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8130979" y="118746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單位</a:t>
            </a:r>
            <a:r>
              <a:rPr lang="en-US" altLang="zh-TW" dirty="0"/>
              <a:t>:K</a:t>
            </a:r>
            <a:endParaRPr lang="zh-TW" altLang="en-US" dirty="0"/>
          </a:p>
        </p:txBody>
      </p:sp>
      <p:sp>
        <p:nvSpPr>
          <p:cNvPr id="18" name="標題 1">
            <a:extLst>
              <a:ext uri="{FF2B5EF4-FFF2-40B4-BE49-F238E27FC236}">
                <a16:creationId xmlns:a16="http://schemas.microsoft.com/office/drawing/2014/main" id="{BF4818BC-AEDC-4387-A493-D3105BCE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9334"/>
            <a:ext cx="8915400" cy="1008112"/>
          </a:xfrm>
        </p:spPr>
        <p:txBody>
          <a:bodyPr/>
          <a:lstStyle/>
          <a:p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認列預估</a:t>
            </a:r>
            <a:endParaRPr lang="zh-TW" altLang="en-US" sz="2800" dirty="0">
              <a:solidFill>
                <a:srgbClr val="0070C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4679170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799598"/>
              </p:ext>
            </p:extLst>
          </p:nvPr>
        </p:nvGraphicFramePr>
        <p:xfrm>
          <a:off x="1313615" y="692696"/>
          <a:ext cx="7278771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1982674667"/>
                    </a:ext>
                  </a:extLst>
                </a:gridCol>
                <a:gridCol w="834881">
                  <a:extLst>
                    <a:ext uri="{9D8B030D-6E8A-4147-A177-3AD203B41FA5}">
                      <a16:colId xmlns:a16="http://schemas.microsoft.com/office/drawing/2014/main" val="1751991534"/>
                    </a:ext>
                  </a:extLst>
                </a:gridCol>
                <a:gridCol w="389255">
                  <a:extLst>
                    <a:ext uri="{9D8B030D-6E8A-4147-A177-3AD203B41FA5}">
                      <a16:colId xmlns:a16="http://schemas.microsoft.com/office/drawing/2014/main" val="4070610047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4145629014"/>
                    </a:ext>
                  </a:extLst>
                </a:gridCol>
                <a:gridCol w="732012">
                  <a:extLst>
                    <a:ext uri="{9D8B030D-6E8A-4147-A177-3AD203B41FA5}">
                      <a16:colId xmlns:a16="http://schemas.microsoft.com/office/drawing/2014/main" val="2581791888"/>
                    </a:ext>
                  </a:extLst>
                </a:gridCol>
                <a:gridCol w="701769">
                  <a:extLst>
                    <a:ext uri="{9D8B030D-6E8A-4147-A177-3AD203B41FA5}">
                      <a16:colId xmlns:a16="http://schemas.microsoft.com/office/drawing/2014/main" val="3836253128"/>
                    </a:ext>
                  </a:extLst>
                </a:gridCol>
                <a:gridCol w="732012">
                  <a:extLst>
                    <a:ext uri="{9D8B030D-6E8A-4147-A177-3AD203B41FA5}">
                      <a16:colId xmlns:a16="http://schemas.microsoft.com/office/drawing/2014/main" val="4065376729"/>
                    </a:ext>
                  </a:extLst>
                </a:gridCol>
                <a:gridCol w="732012">
                  <a:extLst>
                    <a:ext uri="{9D8B030D-6E8A-4147-A177-3AD203B41FA5}">
                      <a16:colId xmlns:a16="http://schemas.microsoft.com/office/drawing/2014/main" val="992664285"/>
                    </a:ext>
                  </a:extLst>
                </a:gridCol>
                <a:gridCol w="1140606">
                  <a:extLst>
                    <a:ext uri="{9D8B030D-6E8A-4147-A177-3AD203B41FA5}">
                      <a16:colId xmlns:a16="http://schemas.microsoft.com/office/drawing/2014/main" val="2736264107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衍生加值目標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成果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案件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/IP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已認列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預估達成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02971044"/>
                  </a:ext>
                </a:extLst>
              </a:tr>
              <a:tr h="294927">
                <a:tc rowSpan="18">
                  <a:txBody>
                    <a:bodyPr/>
                    <a:lstStyle/>
                    <a:p>
                      <a:pPr algn="ctr"/>
                      <a:r>
                        <a:rPr lang="en-US" altLang="zh-TW" sz="16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17"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合計</a:t>
                      </a:r>
                      <a:endParaRPr lang="en-US" altLang="zh-TW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r"/>
                      <a:r>
                        <a:rPr lang="en-US" altLang="zh-TW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(11,133)</a:t>
                      </a:r>
                    </a:p>
                    <a:p>
                      <a:pPr algn="r"/>
                      <a:endParaRPr lang="en-US" altLang="zh-TW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r"/>
                      <a:r>
                        <a:rPr lang="zh-TW" altLang="en-US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</a:t>
                      </a:r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(6,633)</a:t>
                      </a:r>
                    </a:p>
                    <a:p>
                      <a:pPr algn="r"/>
                      <a:endParaRPr lang="en-US" altLang="zh-TW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r"/>
                      <a:r>
                        <a:rPr lang="zh-TW" altLang="en-US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商業司</a:t>
                      </a:r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(3,000)</a:t>
                      </a:r>
                    </a:p>
                    <a:p>
                      <a:pPr algn="r"/>
                      <a:endParaRPr lang="en-US" altLang="zh-TW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r"/>
                      <a:r>
                        <a:rPr lang="zh-TW" altLang="en-US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科發</a:t>
                      </a:r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(1,000)</a:t>
                      </a:r>
                    </a:p>
                    <a:p>
                      <a:pPr algn="r"/>
                      <a:endParaRPr lang="en-US" altLang="zh-TW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r"/>
                      <a:r>
                        <a:rPr lang="zh-TW" altLang="en-US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數發部</a:t>
                      </a:r>
                      <a:r>
                        <a:rPr lang="en-US" altLang="zh-TW" sz="1400" b="1" u="none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(500)</a:t>
                      </a:r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8"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科專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漢錸</a:t>
                      </a:r>
                      <a:r>
                        <a:rPr lang="en-US" altLang="zh-TW" sz="1400" b="1" u="none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/2,000K</a:t>
                      </a:r>
                      <a:endParaRPr lang="zh-TW" altLang="en-US" sz="1400" b="1" u="none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endParaRPr lang="zh-TW" altLang="en-US" sz="1400" b="1" u="none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6,633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3369665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智慧價值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/1,100K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1,100</a:t>
                      </a:r>
                      <a:endParaRPr lang="zh-TW" altLang="en-US" sz="1400" b="1" u="none" dirty="0" smtClean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2857298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旭貿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/1,000K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0418361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車博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/470K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470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167598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捷世林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442217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展輝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/1,000K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1258549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規劃中</a:t>
                      </a:r>
                      <a:r>
                        <a:rPr lang="en-US" altLang="zh-TW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/563K</a:t>
                      </a:r>
                      <a:endParaRPr lang="zh-TW" altLang="en-US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563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213695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1,100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1,533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6,633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807363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商業司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米特</a:t>
                      </a:r>
                      <a:r>
                        <a:rPr lang="en-US" altLang="zh-TW" sz="1400" b="1" u="none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/3,000K</a:t>
                      </a:r>
                      <a:endParaRPr lang="zh-TW" altLang="en-US" sz="1400" b="1" u="none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  <a:endParaRPr lang="zh-TW" altLang="en-US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bg1">
                            <a:lumMod val="65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3,100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466187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zh-TW" altLang="en-US" sz="1400" b="1" u="none" kern="12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中基興業</a:t>
                      </a:r>
                      <a:r>
                        <a:rPr lang="en-US" altLang="zh-TW" sz="1400" b="1" u="none" kern="1200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/1,200K</a:t>
                      </a:r>
                      <a:endParaRPr lang="zh-TW" altLang="en-US" sz="1400" b="1" u="none" kern="1200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1,200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312116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峻盟</a:t>
                      </a: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045902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馬克汀</a:t>
                      </a:r>
                      <a:r>
                        <a:rPr lang="en-US" altLang="zh-TW" sz="1400" b="1" u="none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/400K</a:t>
                      </a:r>
                      <a:endParaRPr lang="zh-TW" altLang="en-US" sz="1400" b="1" u="none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756220"/>
                  </a:ext>
                </a:extLst>
              </a:tr>
              <a:tr h="2949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2,200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3,100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827365"/>
                  </a:ext>
                </a:extLst>
              </a:tr>
              <a:tr h="294848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科發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植數</a:t>
                      </a:r>
                      <a:r>
                        <a:rPr lang="en-US" altLang="zh-TW" sz="1400" b="1" u="none" dirty="0">
                          <a:solidFill>
                            <a:srgbClr val="00B05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/1,000K</a:t>
                      </a:r>
                      <a:endParaRPr lang="zh-TW" altLang="en-US" sz="1400" b="1" u="none" dirty="0">
                        <a:solidFill>
                          <a:srgbClr val="00B05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 smtClean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962263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 smtClean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1,000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447005"/>
                  </a:ext>
                </a:extLst>
              </a:tr>
              <a:tr h="208736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數發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規劃中</a:t>
                      </a:r>
                      <a:r>
                        <a:rPr lang="en-US" altLang="zh-TW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/500K</a:t>
                      </a:r>
                      <a:endParaRPr lang="zh-TW" altLang="en-US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endParaRPr lang="zh-TW" altLang="en-US" sz="1400" b="1" u="none" dirty="0">
                        <a:solidFill>
                          <a:srgbClr val="0000FF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22637"/>
                  </a:ext>
                </a:extLst>
              </a:tr>
              <a:tr h="208736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426733"/>
                  </a:ext>
                </a:extLst>
              </a:tr>
              <a:tr h="208736">
                <a:tc vMerge="1">
                  <a:txBody>
                    <a:bodyPr/>
                    <a:lstStyle/>
                    <a:p>
                      <a:pPr algn="ctr"/>
                      <a:endParaRPr lang="zh-TW" altLang="en-US" sz="1600" b="1" u="none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11,133</a:t>
                      </a:r>
                      <a:endParaRPr lang="zh-TW" altLang="en-US" sz="1400" b="1" u="none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  <a:r>
                        <a:rPr lang="zh-TW" altLang="en-US" sz="1400" b="1" u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組總計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11,233</a:t>
                      </a:r>
                      <a:endParaRPr lang="zh-TW" altLang="en-US" sz="1400" b="1" u="none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zh-TW" altLang="en-US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en-US" altLang="zh-TW" sz="1400" b="1" u="none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altLang="zh-TW" sz="1400" b="1" u="none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101%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305606"/>
                  </a:ext>
                </a:extLst>
              </a:tr>
            </a:tbl>
          </a:graphicData>
        </a:graphic>
      </p:graphicFrame>
      <p:sp>
        <p:nvSpPr>
          <p:cNvPr id="13" name="標題 1">
            <a:extLst>
              <a:ext uri="{FF2B5EF4-FFF2-40B4-BE49-F238E27FC236}">
                <a16:creationId xmlns:a16="http://schemas.microsoft.com/office/drawing/2014/main" id="{BF4818BC-AEDC-4387-A493-D3105BCE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-99392"/>
            <a:ext cx="8915400" cy="1008112"/>
          </a:xfrm>
        </p:spPr>
        <p:txBody>
          <a:bodyPr/>
          <a:lstStyle/>
          <a:p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en-US" altLang="zh-TW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認列預估</a:t>
            </a:r>
            <a:endParaRPr lang="zh-TW" altLang="en-US" sz="2800" dirty="0">
              <a:solidFill>
                <a:srgbClr val="0070C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6753200" y="260648"/>
            <a:ext cx="142859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zh-TW" altLang="en-US" b="1" dirty="0">
                <a:solidFill>
                  <a:srgbClr val="00B050"/>
                </a:solidFill>
              </a:rPr>
              <a:t>*註：已簽約</a:t>
            </a:r>
            <a:endParaRPr lang="en-US" altLang="zh-TW" b="1" dirty="0">
              <a:solidFill>
                <a:srgbClr val="00B050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8202987" y="261661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單位</a:t>
            </a:r>
            <a:r>
              <a:rPr lang="en-US" altLang="zh-TW" dirty="0"/>
              <a:t>:K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074582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FA6803-1258-4500-B9E1-21C009BBB319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16</a:t>
            </a:fld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99" y="1484784"/>
            <a:ext cx="9906000" cy="4890889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4899" y="548680"/>
            <a:ext cx="95958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　未提獎金及應研前餘絀</a:t>
            </a:r>
            <a:r>
              <a:rPr lang="en-US" altLang="zh-TW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-</a:t>
            </a:r>
            <a:r>
              <a:rPr lang="zh-TW" alt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達成率</a:t>
            </a:r>
            <a:r>
              <a:rPr lang="en-US" altLang="zh-TW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(</a:t>
            </a:r>
            <a:r>
              <a:rPr lang="zh-TW" alt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全院</a:t>
            </a:r>
            <a:r>
              <a:rPr lang="en-US" altLang="zh-TW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/</a:t>
            </a:r>
            <a:r>
              <a:rPr lang="zh-TW" alt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九月底</a:t>
            </a:r>
            <a:r>
              <a:rPr lang="en-US" altLang="zh-TW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)</a:t>
            </a:r>
            <a:endParaRPr lang="zh-TW" alt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標楷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899227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FA6803-1258-4500-B9E1-21C009BBB319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17</a:t>
            </a:fld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8760"/>
            <a:ext cx="9906000" cy="530349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632520" y="188640"/>
            <a:ext cx="907300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科專研發成果收入達成率</a:t>
            </a:r>
            <a:r>
              <a:rPr lang="en-US" altLang="zh-TW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(</a:t>
            </a:r>
            <a:r>
              <a:rPr lang="zh-TW" alt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全院</a:t>
            </a:r>
            <a:r>
              <a:rPr lang="en-US" altLang="zh-TW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/</a:t>
            </a:r>
            <a:r>
              <a:rPr lang="zh-TW" altLang="en-US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九月底</a:t>
            </a:r>
            <a:r>
              <a:rPr lang="en-US" altLang="zh-TW" sz="3600" b="1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)</a:t>
            </a:r>
            <a:endParaRPr lang="zh-TW" alt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標楷體" charset="0"/>
            </a:endParaRPr>
          </a:p>
          <a:p>
            <a:pPr algn="ctr"/>
            <a:endParaRPr lang="zh-TW" altLang="en-US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  <a:cs typeface="標楷體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629610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5E746C7-EC2E-40EF-B079-A50632DB2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-99392"/>
            <a:ext cx="8915400" cy="765175"/>
          </a:xfrm>
        </p:spPr>
        <p:txBody>
          <a:bodyPr/>
          <a:lstStyle/>
          <a:p>
            <a:r>
              <a:rPr lang="zh-TW" altLang="en-US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各組須加速簽約及待解問題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F6C218D-1AE9-4DAB-852D-D269F2A8C7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480" y="665783"/>
            <a:ext cx="9505056" cy="5760640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組企收已簽約：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23,099K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42,500K/54%)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認列</a:t>
            </a:r>
            <a:r>
              <a:rPr lang="en-US" altLang="zh-TW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9,117K</a:t>
            </a:r>
            <a:r>
              <a:rPr lang="zh-TW" altLang="en-US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(42,500K/21%)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請加速業科進行中送審作業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鴻鼎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1,000K-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疫後、泰陞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4,000K-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疫後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TW" altLang="en-US" sz="1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群邁</a:t>
            </a:r>
            <a:r>
              <a:rPr lang="en-US" altLang="zh-TW" sz="1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6,000K</a:t>
            </a:r>
            <a:r>
              <a:rPr lang="zh-TW" altLang="en-US" sz="1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下修至</a:t>
            </a:r>
            <a:r>
              <a:rPr lang="en-US" altLang="zh-TW" sz="1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  <a:r>
              <a:rPr lang="zh-TW" altLang="en-US" sz="1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1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4,000K</a:t>
            </a:r>
            <a:r>
              <a:rPr lang="zh-TW" altLang="en-US" sz="18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落差備案納入推廣議題</a:t>
            </a:r>
            <a:r>
              <a:rPr lang="en-US" altLang="zh-TW" sz="1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8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雲義、中華</a:t>
            </a:r>
            <a:r>
              <a:rPr lang="zh-TW" altLang="en-US" sz="18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郵政</a:t>
            </a:r>
            <a:r>
              <a:rPr lang="en-US" altLang="zh-TW" sz="18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1800" b="1" u="sng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組企收已簽約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21,692K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36,500K/59%)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認列</a:t>
            </a:r>
            <a:r>
              <a:rPr lang="en-US" altLang="zh-TW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9,907K (36,500K/27%)</a:t>
            </a:r>
            <a:endParaRPr lang="en-US" altLang="zh-TW" sz="1800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規劃中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非業科案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加速簽約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FY112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認列</a:t>
            </a:r>
            <a:endParaRPr lang="en-US" altLang="zh-TW" sz="18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推廣中：家飛綸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2,500K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、遠景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(BP)1,200K 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，總計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$3,700K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努力中：愛菲斯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(IP)2,000K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、英華達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(IP)2,800K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en-US" altLang="zh-TW" sz="1600" b="1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Sunlite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(BP)2,000K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、美商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(BP)10,000K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、立益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(BP)5,000K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、民揚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(BP)1,800K</a:t>
            </a:r>
          </a:p>
          <a:p>
            <a:pPr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組企收已簽約：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102,253K (112,500K/91%)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認列</a:t>
            </a:r>
            <a:r>
              <a:rPr lang="en-US" altLang="zh-TW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63,433K (</a:t>
            </a:r>
            <a:r>
              <a:rPr kumimoji="0" lang="en-US" altLang="zh-TW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112,500K</a:t>
            </a:r>
            <a:r>
              <a:rPr lang="en-US" altLang="zh-TW" sz="2000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/56%)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請加速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規劃案簽約及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認列進度</a:t>
            </a:r>
            <a:endParaRPr lang="en-US" altLang="zh-TW" sz="18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已簽約：米特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(FY112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認列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1,000K-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商業司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、植數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(1,000K-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科發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、中基興業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(1,200K-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科專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、漢錸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(2,000K-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科專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、馬克汀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(400K-</a:t>
            </a: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商業司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已規劃：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3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科專：智慧價值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(1,400K)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、旭貿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(1,000K)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、車博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(470K)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、捷世林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(500K)</a:t>
            </a: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、展輝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(1,000K)</a:t>
            </a:r>
          </a:p>
          <a:p>
            <a:pPr lvl="3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en-US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商業司：峻盟</a:t>
            </a:r>
            <a:r>
              <a:rPr lang="en-US" altLang="zh-TW" sz="1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(500K)</a:t>
            </a:r>
          </a:p>
          <a:p>
            <a:pPr lvl="2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規劃中：</a:t>
            </a:r>
            <a:r>
              <a:rPr lang="en-US" altLang="zh-TW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1,063K</a:t>
            </a:r>
            <a:endParaRPr lang="en-US" altLang="zh-TW" sz="1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10000"/>
              </a:lnSpc>
              <a:spcBef>
                <a:spcPts val="300"/>
              </a:spcBef>
              <a:spcAft>
                <a:spcPts val="0"/>
              </a:spcAft>
            </a:pP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加速重大案件簽約以達標：</a:t>
            </a:r>
            <a:r>
              <a:rPr lang="zh-TW" altLang="en-US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全聯</a:t>
            </a:r>
            <a:r>
              <a:rPr lang="en-US" altLang="zh-TW" sz="18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(10,000K)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、竹科管協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(4,000K)</a:t>
            </a:r>
            <a:r>
              <a:rPr lang="zh-TW" altLang="en-US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、捷世林</a:t>
            </a:r>
            <a:r>
              <a:rPr lang="en-US" altLang="zh-TW" sz="1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(3,500K)</a:t>
            </a:r>
          </a:p>
        </p:txBody>
      </p:sp>
    </p:spTree>
    <p:extLst>
      <p:ext uri="{BB962C8B-B14F-4D97-AF65-F5344CB8AC3E}">
        <p14:creationId xmlns:p14="http://schemas.microsoft.com/office/powerpoint/2010/main" val="193458499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964668" y="908720"/>
            <a:ext cx="5976664" cy="5544616"/>
          </a:xfrm>
        </p:spPr>
        <p:txBody>
          <a:bodyPr/>
          <a:lstStyle/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九</a:t>
            </a:r>
            <a:r>
              <a:rPr lang="zh-TW" altLang="en-US" dirty="0" smtClean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企業合作簽約進展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</a:t>
            </a:r>
            <a:r>
              <a:rPr lang="zh-TW" altLang="en-US" u="sng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企業收入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總體簽約進度現況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各組企業收入簽約統計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中心企業收入認列統計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各組企業收入認列統計與預估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</a:t>
            </a:r>
            <a:r>
              <a:rPr lang="en-US" altLang="zh-TW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收入認列統計與預估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各組主要案件與待解問題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  <a:buClrTx/>
            </a:pPr>
            <a:r>
              <a:rPr lang="zh-TW" altLang="en-US" dirty="0">
                <a:solidFill>
                  <a:srgbClr val="0000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中心各組業科規劃現況</a:t>
            </a: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buClrTx/>
              <a:buNone/>
            </a:pP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buClrTx/>
            </a:pPr>
            <a:endParaRPr lang="en-US" altLang="zh-TW" dirty="0">
              <a:solidFill>
                <a:srgbClr val="00009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039930" y="188640"/>
            <a:ext cx="18261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3200" b="1" dirty="0">
                <a:solidFill>
                  <a:srgbClr val="00339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標楷體" charset="0"/>
              </a:rPr>
              <a:t>報告重點</a:t>
            </a:r>
          </a:p>
        </p:txBody>
      </p:sp>
    </p:spTree>
    <p:extLst>
      <p:ext uri="{BB962C8B-B14F-4D97-AF65-F5344CB8AC3E}">
        <p14:creationId xmlns:p14="http://schemas.microsoft.com/office/powerpoint/2010/main" val="2498791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36576" y="836712"/>
            <a:ext cx="8915400" cy="2376264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zh-TW" altLang="en-US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3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19</a:t>
            </a:fld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05484" y="2420888"/>
            <a:ext cx="73448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FY112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中心產業服務簽約統計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各組業科進度</a:t>
            </a:r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834234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5628"/>
            <a:ext cx="9139162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FY112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中心產業服務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統計</a:t>
            </a:r>
            <a:r>
              <a:rPr lang="en-US" altLang="zh-TW" sz="320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zh-TW" altLang="en-US" sz="320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附件</a:t>
            </a:r>
            <a:r>
              <a:rPr lang="en-US" altLang="zh-TW" sz="3200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lang="zh-TW" altLang="en-US" sz="3200" dirty="0">
              <a:solidFill>
                <a:srgbClr val="FF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5520457"/>
              </p:ext>
            </p:extLst>
          </p:nvPr>
        </p:nvGraphicFramePr>
        <p:xfrm>
          <a:off x="486085" y="456170"/>
          <a:ext cx="8928992" cy="4369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785007" y="43488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單位</a:t>
            </a: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</a:t>
            </a: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千元</a:t>
            </a:r>
          </a:p>
        </p:txBody>
      </p:sp>
      <p:sp>
        <p:nvSpPr>
          <p:cNvPr id="3" name="文字方塊 2"/>
          <p:cNvSpPr txBox="1"/>
          <p:nvPr/>
        </p:nvSpPr>
        <p:spPr>
          <a:xfrm>
            <a:off x="7620265" y="305098"/>
            <a:ext cx="2329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FY112 </a:t>
            </a:r>
            <a:r>
              <a:rPr kumimoji="1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目標 </a:t>
            </a:r>
            <a:r>
              <a:rPr kumimoji="1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405,507</a:t>
            </a:r>
            <a:endParaRPr kumimoji="1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grpSp>
        <p:nvGrpSpPr>
          <p:cNvPr id="10" name="群組 9"/>
          <p:cNvGrpSpPr/>
          <p:nvPr/>
        </p:nvGrpSpPr>
        <p:grpSpPr>
          <a:xfrm>
            <a:off x="6562858" y="4163095"/>
            <a:ext cx="3271970" cy="2578273"/>
            <a:chOff x="6511608" y="3654125"/>
            <a:chExt cx="3271970" cy="4454095"/>
          </a:xfrm>
        </p:grpSpPr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B9DDF46C-1ABC-41BB-A981-C7E28F34AFB9}"/>
                </a:ext>
              </a:extLst>
            </p:cNvPr>
            <p:cNvSpPr txBox="1"/>
            <p:nvPr/>
          </p:nvSpPr>
          <p:spPr>
            <a:xfrm>
              <a:off x="6511608" y="3654125"/>
              <a:ext cx="3271970" cy="445409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10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-11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月洽案：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主要案件</a:t>
              </a:r>
              <a:r>
                <a:rPr kumimoji="0" lang="en-US" altLang="zh-TW" sz="1400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(35,870K)</a:t>
              </a:r>
            </a:p>
            <a:p>
              <a:pPr marL="0" marR="0" lvl="0" indent="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S000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麗媚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IP(12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月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 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2,800K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S000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愛菲斯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IP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2,000K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S000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英華達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IP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2,800K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H100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國北護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C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包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4,500K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H100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智齡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亞灣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6,000K</a:t>
              </a:r>
              <a:endPara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U500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捷世林       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3,500K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U500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車博           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3,470K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U500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竹科管協   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4,000K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endPara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171450" lvl="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U100</a:t>
              </a:r>
              <a:r>
                <a:rPr kumimoji="0" lang="zh-TW" altLang="en-US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全台</a:t>
              </a: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kumimoji="0" lang="zh-TW" altLang="en-US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開發</a:t>
              </a: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r>
                <a:rPr kumimoji="0" lang="zh-TW" altLang="en-US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</a:t>
              </a: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1,800K</a:t>
              </a:r>
            </a:p>
            <a:p>
              <a:pPr marL="171450" lvl="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S000</a:t>
              </a:r>
              <a:r>
                <a:rPr kumimoji="0" lang="zh-TW" altLang="en-US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Sunlite</a:t>
              </a:r>
              <a:r>
                <a:rPr kumimoji="0" lang="zh-TW" altLang="en-US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    </a:t>
              </a: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2,000K</a:t>
              </a:r>
            </a:p>
            <a:p>
              <a:pPr marL="171450" lvl="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H000</a:t>
              </a:r>
              <a:r>
                <a:rPr kumimoji="0" lang="zh-TW" altLang="en-US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中華郵政                        </a:t>
              </a: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3,000K</a:t>
              </a:r>
            </a:p>
          </p:txBody>
        </p:sp>
        <p:sp>
          <p:nvSpPr>
            <p:cNvPr id="16" name="右大括弧 15"/>
            <p:cNvSpPr/>
            <p:nvPr/>
          </p:nvSpPr>
          <p:spPr>
            <a:xfrm flipH="1">
              <a:off x="8854158" y="4422995"/>
              <a:ext cx="191355" cy="2189657"/>
            </a:xfrm>
            <a:prstGeom prst="righ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endParaRP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8320948" y="4867045"/>
              <a:ext cx="630613" cy="111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預計十二月成案</a:t>
              </a:r>
            </a:p>
          </p:txBody>
        </p:sp>
        <p:sp>
          <p:nvSpPr>
            <p:cNvPr id="18" name="右大括弧 17"/>
            <p:cNvSpPr/>
            <p:nvPr/>
          </p:nvSpPr>
          <p:spPr>
            <a:xfrm flipH="1">
              <a:off x="8854158" y="7045037"/>
              <a:ext cx="130803" cy="960379"/>
            </a:xfrm>
            <a:prstGeom prst="rightBrace">
              <a:avLst/>
            </a:prstGeom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Arial"/>
                <a:ea typeface="標楷體"/>
                <a:cs typeface="+mn-cs"/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8449965" y="7045037"/>
              <a:ext cx="372577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推動中</a:t>
              </a:r>
            </a:p>
          </p:txBody>
        </p:sp>
      </p:grp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EF41A911-442F-4FBA-A49F-D3E2C3E131B5}"/>
              </a:ext>
            </a:extLst>
          </p:cNvPr>
          <p:cNvSpPr txBox="1"/>
          <p:nvPr/>
        </p:nvSpPr>
        <p:spPr>
          <a:xfrm>
            <a:off x="66335" y="4163096"/>
            <a:ext cx="3039826" cy="13490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本期主要新增簽約                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9,567K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中華展覽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家福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開發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魔毒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鈕酷樂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1,207K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院運動健促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1,250K</a:t>
            </a:r>
          </a:p>
        </p:txBody>
      </p:sp>
      <p:grpSp>
        <p:nvGrpSpPr>
          <p:cNvPr id="21" name="群組 20"/>
          <p:cNvGrpSpPr/>
          <p:nvPr/>
        </p:nvGrpSpPr>
        <p:grpSpPr>
          <a:xfrm>
            <a:off x="-3716834" y="773057"/>
            <a:ext cx="3363418" cy="3816424"/>
            <a:chOff x="3337406" y="4638870"/>
            <a:chExt cx="3363418" cy="7742094"/>
          </a:xfrm>
        </p:grpSpPr>
        <p:grpSp>
          <p:nvGrpSpPr>
            <p:cNvPr id="22" name="群組 21"/>
            <p:cNvGrpSpPr/>
            <p:nvPr/>
          </p:nvGrpSpPr>
          <p:grpSpPr>
            <a:xfrm>
              <a:off x="3337406" y="4638870"/>
              <a:ext cx="3363418" cy="7742094"/>
              <a:chOff x="3302403" y="4649762"/>
              <a:chExt cx="3363418" cy="12086071"/>
            </a:xfrm>
          </p:grpSpPr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682B9EBD-8D29-421C-AF8A-5CEA42DFAB05}"/>
                  </a:ext>
                </a:extLst>
              </p:cNvPr>
              <p:cNvSpPr txBox="1"/>
              <p:nvPr/>
            </p:nvSpPr>
            <p:spPr>
              <a:xfrm>
                <a:off x="3302403" y="4649762"/>
                <a:ext cx="3363418" cy="12086071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99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-11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月預計簽約：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主要案件</a:t>
                </a:r>
                <a:r>
                  <a:rPr kumimoji="0" lang="en-US" altLang="zh-TW" sz="1400" b="1" dirty="0">
                    <a:solidFill>
                      <a:srgbClr val="C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(44,714K)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endPara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S000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和訊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                      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2,000K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S100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遠傳                             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114K</a:t>
                </a:r>
              </a:p>
              <a:p>
                <a:pPr marL="17145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U100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展輝</a:t>
                </a: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IP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                     </a:t>
                </a: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1,000K</a:t>
                </a:r>
              </a:p>
              <a:p>
                <a:pPr marL="17145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H000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和訊                                </a:t>
                </a: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150K</a:t>
                </a:r>
              </a:p>
              <a:p>
                <a:pPr marL="17145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H100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龍滕                             </a:t>
                </a: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1,350K</a:t>
                </a:r>
              </a:p>
              <a:p>
                <a:pPr marL="17145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H200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光田</a:t>
                </a: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參展</a:t>
                </a: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              </a:t>
                </a: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1,000K</a:t>
                </a:r>
                <a:endPara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S000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家飛綸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(BP)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          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2,500K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U100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台灣高鐵                 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2,100K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U000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全聯                       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10,000K</a:t>
                </a:r>
              </a:p>
              <a:p>
                <a:pPr marL="171450" lvl="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H100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鴻鼎                             </a:t>
                </a: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1,000K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U500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智慧價值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(IP)           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1,100K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U300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峻盟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IP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                     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500K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U000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旭貿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IP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                  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1,000K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S100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遠景                          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1,200K</a:t>
                </a:r>
              </a:p>
              <a:p>
                <a:pPr marL="171450" lvl="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H100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群邁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(11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月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              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2,000K</a:t>
                </a:r>
              </a:p>
              <a:p>
                <a:pPr marL="171450" lvl="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S000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泰沂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產創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                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9,000K</a:t>
                </a:r>
              </a:p>
              <a:p>
                <a:pPr marL="17145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H100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泰陞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疫後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             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4,000K</a:t>
                </a:r>
              </a:p>
              <a:p>
                <a:pPr marL="17145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H100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雲義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IP                          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900K</a:t>
                </a:r>
              </a:p>
              <a:p>
                <a:pPr marL="17145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H200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中國佈道                      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3,800K</a:t>
                </a:r>
              </a:p>
            </p:txBody>
          </p:sp>
          <p:sp>
            <p:nvSpPr>
              <p:cNvPr id="25" name="右大括弧 24"/>
              <p:cNvSpPr/>
              <p:nvPr/>
            </p:nvSpPr>
            <p:spPr>
              <a:xfrm flipH="1">
                <a:off x="5378130" y="5951572"/>
                <a:ext cx="220179" cy="6964461"/>
              </a:xfrm>
              <a:prstGeom prst="rightBrac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標楷體"/>
                  <a:cs typeface="+mn-cs"/>
                </a:endParaRPr>
              </a:p>
            </p:txBody>
          </p:sp>
          <p:sp>
            <p:nvSpPr>
              <p:cNvPr id="26" name="文字方塊 25"/>
              <p:cNvSpPr txBox="1"/>
              <p:nvPr/>
            </p:nvSpPr>
            <p:spPr>
              <a:xfrm>
                <a:off x="4909395" y="9106655"/>
                <a:ext cx="581115" cy="14909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預計十月簽約</a:t>
                </a:r>
              </a:p>
            </p:txBody>
          </p:sp>
          <p:sp>
            <p:nvSpPr>
              <p:cNvPr id="27" name="右大括弧 26"/>
              <p:cNvSpPr/>
              <p:nvPr/>
            </p:nvSpPr>
            <p:spPr>
              <a:xfrm flipH="1">
                <a:off x="5378129" y="13416494"/>
                <a:ext cx="220179" cy="2818877"/>
              </a:xfrm>
              <a:prstGeom prst="rightBrac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標楷體"/>
                  <a:cs typeface="+mn-cs"/>
                </a:endParaRPr>
              </a:p>
            </p:txBody>
          </p:sp>
          <p:sp>
            <p:nvSpPr>
              <p:cNvPr id="28" name="文字方塊 27"/>
              <p:cNvSpPr txBox="1"/>
              <p:nvPr/>
            </p:nvSpPr>
            <p:spPr>
              <a:xfrm>
                <a:off x="4936927" y="13245512"/>
                <a:ext cx="526052" cy="1916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預計十一月簽約</a:t>
                </a:r>
              </a:p>
            </p:txBody>
          </p:sp>
        </p:grpSp>
        <p:cxnSp>
          <p:nvCxnSpPr>
            <p:cNvPr id="23" name="直線接點 22"/>
            <p:cNvCxnSpPr/>
            <p:nvPr/>
          </p:nvCxnSpPr>
          <p:spPr>
            <a:xfrm>
              <a:off x="3413133" y="7557652"/>
              <a:ext cx="288032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pic>
        <p:nvPicPr>
          <p:cNvPr id="4" name="圖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6626" y="4122703"/>
            <a:ext cx="3395766" cy="2735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762234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7833320" y="147990"/>
            <a:ext cx="1787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/>
              <a:t>資料日期：</a:t>
            </a:r>
            <a:r>
              <a:rPr lang="en-US" altLang="zh-TW" dirty="0"/>
              <a:t>9/20</a:t>
            </a:r>
            <a:endParaRPr lang="zh-TW" alt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BF4818BC-AEDC-4387-A493-D3105BCE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-171400"/>
            <a:ext cx="8915400" cy="1008112"/>
          </a:xfrm>
        </p:spPr>
        <p:txBody>
          <a:bodyPr/>
          <a:lstStyle/>
          <a:p>
            <a:r>
              <a:rPr lang="en-US" altLang="zh-TW" sz="28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提醒</a:t>
            </a:r>
            <a:r>
              <a:rPr lang="en-US" altLang="zh-TW" sz="28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加速各組已動支</a:t>
            </a:r>
            <a:r>
              <a:rPr lang="en-US" altLang="zh-TW" sz="28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>
                <a:solidFill>
                  <a:srgbClr val="0070C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未驗收項目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615187"/>
              </p:ext>
            </p:extLst>
          </p:nvPr>
        </p:nvGraphicFramePr>
        <p:xfrm>
          <a:off x="413596" y="540502"/>
          <a:ext cx="9078808" cy="6056850"/>
        </p:xfrm>
        <a:graphic>
          <a:graphicData uri="http://schemas.openxmlformats.org/drawingml/2006/table">
            <a:tbl>
              <a:tblPr/>
              <a:tblGrid>
                <a:gridCol w="372220">
                  <a:extLst>
                    <a:ext uri="{9D8B030D-6E8A-4147-A177-3AD203B41FA5}">
                      <a16:colId xmlns:a16="http://schemas.microsoft.com/office/drawing/2014/main" val="2783008321"/>
                    </a:ext>
                  </a:extLst>
                </a:gridCol>
                <a:gridCol w="1431612">
                  <a:extLst>
                    <a:ext uri="{9D8B030D-6E8A-4147-A177-3AD203B41FA5}">
                      <a16:colId xmlns:a16="http://schemas.microsoft.com/office/drawing/2014/main" val="2676622461"/>
                    </a:ext>
                  </a:extLst>
                </a:gridCol>
                <a:gridCol w="801703">
                  <a:extLst>
                    <a:ext uri="{9D8B030D-6E8A-4147-A177-3AD203B41FA5}">
                      <a16:colId xmlns:a16="http://schemas.microsoft.com/office/drawing/2014/main" val="1592231812"/>
                    </a:ext>
                  </a:extLst>
                </a:gridCol>
                <a:gridCol w="3206812">
                  <a:extLst>
                    <a:ext uri="{9D8B030D-6E8A-4147-A177-3AD203B41FA5}">
                      <a16:colId xmlns:a16="http://schemas.microsoft.com/office/drawing/2014/main" val="3646843471"/>
                    </a:ext>
                  </a:extLst>
                </a:gridCol>
                <a:gridCol w="878056">
                  <a:extLst>
                    <a:ext uri="{9D8B030D-6E8A-4147-A177-3AD203B41FA5}">
                      <a16:colId xmlns:a16="http://schemas.microsoft.com/office/drawing/2014/main" val="2990859789"/>
                    </a:ext>
                  </a:extLst>
                </a:gridCol>
                <a:gridCol w="880441">
                  <a:extLst>
                    <a:ext uri="{9D8B030D-6E8A-4147-A177-3AD203B41FA5}">
                      <a16:colId xmlns:a16="http://schemas.microsoft.com/office/drawing/2014/main" val="1236264640"/>
                    </a:ext>
                  </a:extLst>
                </a:gridCol>
                <a:gridCol w="811246">
                  <a:extLst>
                    <a:ext uri="{9D8B030D-6E8A-4147-A177-3AD203B41FA5}">
                      <a16:colId xmlns:a16="http://schemas.microsoft.com/office/drawing/2014/main" val="757182868"/>
                    </a:ext>
                  </a:extLst>
                </a:gridCol>
                <a:gridCol w="696718">
                  <a:extLst>
                    <a:ext uri="{9D8B030D-6E8A-4147-A177-3AD203B41FA5}">
                      <a16:colId xmlns:a16="http://schemas.microsoft.com/office/drawing/2014/main" val="3467153268"/>
                    </a:ext>
                  </a:extLst>
                </a:gridCol>
              </a:tblGrid>
              <a:tr h="341148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組別</a:t>
                      </a:r>
                    </a:p>
                  </a:txBody>
                  <a:tcPr marL="6823" marR="6823" marT="6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>
                          <a:solidFill>
                            <a:srgbClr val="0061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委託廠商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61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計畫結案日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61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名稱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61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請購日期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61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已動支</a:t>
                      </a:r>
                      <a:r>
                        <a:rPr lang="en-US" altLang="zh-TW" sz="1200" b="0" i="0" u="none" strike="noStrike">
                          <a:solidFill>
                            <a:srgbClr val="0061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200" b="0" i="0" u="none" strike="noStrike">
                          <a:solidFill>
                            <a:srgbClr val="0061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預計驗收日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61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金額</a:t>
                      </a:r>
                      <a:r>
                        <a:rPr lang="en-US" altLang="zh-TW" sz="1200" b="0" i="0" u="none" strike="noStrike">
                          <a:solidFill>
                            <a:srgbClr val="0061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61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altLang="zh-TW" sz="1200" b="0" i="0" u="none" strike="noStrike">
                          <a:solidFill>
                            <a:srgbClr val="0061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61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小計</a:t>
                      </a:r>
                      <a:r>
                        <a:rPr lang="en-US" altLang="zh-TW" sz="1200" b="0" i="0" u="none" strike="noStrike">
                          <a:solidFill>
                            <a:srgbClr val="0061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61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</a:t>
                      </a:r>
                      <a:r>
                        <a:rPr lang="en-US" altLang="zh-TW" sz="1200" b="0" i="0" u="none" strike="noStrike">
                          <a:solidFill>
                            <a:srgbClr val="0061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0367148"/>
                  </a:ext>
                </a:extLst>
              </a:tr>
              <a:tr h="17057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勤業眾信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青鳥旅行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中秋限定漫步星瀚綜合經典禮盒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入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2023/8/31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2023/9/8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2,040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2,040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31757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麗媚 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20241231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舒曼控制模組委外製作料號一批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2023/9/11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2023/10/20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321,981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4781644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麗媚 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20241231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舒曼控制模組委外製作料號一批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2023/9/11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2023/12/20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201,829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561606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振業 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20240331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場域展示系統租賃與活動人力支援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2023/9/6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2023/12/22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66,500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590,310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909958"/>
                  </a:ext>
                </a:extLst>
              </a:tr>
              <a:tr h="170574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S</a:t>
                      </a:r>
                    </a:p>
                  </a:txBody>
                  <a:tcPr marL="6823" marR="6823" marT="6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宏樹 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20240501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動物生理感測穿戴產品場域之消防改善工程委託服務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2023/5/22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2023/6/12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140,000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019477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光陣三維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20240530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棒球訓練系統記錄分析模組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2023/7/11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2023/8/16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330,000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165644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光陣三維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20240530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立體好球帶控制模組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2023/7/10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2023/9/15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442,857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1685822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業者 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寫實角色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3D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模型建置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2023/8/14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2023/9/15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5,035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917,892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4033579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業者 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寫實角色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3D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模型服裝與表情建置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2023/8/31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2023/10/9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5,890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8548696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堤麥 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20241031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睡眠墊片所需之生理感測模組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2023/9/13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2023/10/12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70,000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154636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鈕酷樂股份有限公司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文化治理與決策輔助數據報告顧問諮詢服務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2023/3/7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2023/11/30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50,000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125,890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47796"/>
                  </a:ext>
                </a:extLst>
              </a:tr>
              <a:tr h="170574">
                <a:tc rowSpan="17"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U</a:t>
                      </a:r>
                    </a:p>
                  </a:txBody>
                  <a:tcPr marL="6823" marR="6823" marT="6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新竹物流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線掃描式智慧動態才積辨識系統零組件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2022/11/9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2023/2/28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1,380,953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0019510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業者 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青鳥旅行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中秋限定漫步星瀚綜合經典禮盒</a:t>
                      </a:r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入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2023/8/31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2023/9/8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1,020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5772871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竣業 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20250331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鋁材半導體製程光罩盒委託設計製作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2023/8/28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2023/9/14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904,762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5738145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中華郵政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20231230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顧客旅程分析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2023/8/28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2023/9/22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100,000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0567642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音速 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20231031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才積辨識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GCP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雲端服務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2023/9/13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2023/9/30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150,000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2,536,735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811698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中華機械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硬體檢修與零件更換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2023/9/11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2023/10/20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22,857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0302938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合通倉運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20240214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Flutter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駕駛操作介面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2023/7/7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2023/10/30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606,019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7491319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業者 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委託構想提案解題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2023/8/2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2023/10/31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50,000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85458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新竹物流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單點紅外線中距離材積量測模組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2023/9/15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2023/11/30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78,000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8759313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新竹物流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箱子量測使用之紅外線掃描模組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2023/9/11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2023/12/6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43,000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5428885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萊爾富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冷庫設備工程建置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2022/11/28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2023/12/30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10,935,676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2522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萊爾富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20241231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電子輔助揀貨系統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第一期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2023/7/30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2023/10/31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3,948,000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768826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萊爾富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20241231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料架儲存機構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第一期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2023/7/30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2023/10/31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4,989,600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7571083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萊爾富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20241231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自動化分揀系統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第一期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2023/7/30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2023/10/31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5,418,000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362150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萊爾富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20241231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電子輔助揀貨系統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第二期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2023/7/30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2023/12/31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3,948,000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159905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萊爾富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20241231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料架儲存機構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第二期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2023/7/30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2023/12/31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4,989,600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8801263"/>
                  </a:ext>
                </a:extLst>
              </a:tr>
              <a:tr h="170574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萊爾富                 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20241231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自動化分揀系統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第二期</a:t>
                      </a:r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2023/7/30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2023/12/31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0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2,709,000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37,737,752</a:t>
                      </a:r>
                    </a:p>
                  </a:txBody>
                  <a:tcPr marL="6823" marR="6823" marT="6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5793010"/>
                  </a:ext>
                </a:extLst>
              </a:tr>
              <a:tr h="150105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　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總計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41,910,619</a:t>
                      </a:r>
                    </a:p>
                  </a:txBody>
                  <a:tcPr marL="6823" marR="6823" marT="682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612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8811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業科進度</a:t>
            </a:r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84784"/>
            <a:ext cx="9669524" cy="4032448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22</a:t>
            </a:fld>
            <a:endParaRPr lang="zh-TW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75432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4818BC-AEDC-4387-A493-D3105BCE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43545"/>
            <a:ext cx="8915400" cy="765175"/>
          </a:xfrm>
        </p:spPr>
        <p:txBody>
          <a:bodyPr/>
          <a:lstStyle/>
          <a:p>
            <a:r>
              <a:rPr lang="en-US" altLang="zh-TW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組企業收入案件進度</a:t>
            </a:r>
            <a:r>
              <a:rPr lang="en-US" altLang="zh-TW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(1/2)</a:t>
            </a:r>
            <a:endParaRPr lang="zh-TW" altLang="en-US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2D6F96C-9200-4F53-ADB2-B7D2B3DC0E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7E655-DAE8-4669-B92D-FD48184271D6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標楷體" pitchFamily="65" charset="-120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標楷體" pitchFamily="65" charset="-120"/>
              <a:cs typeface="+mn-cs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5EBBD63-5071-4E3D-96AC-BFD61FF5ADF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3826" y="1529528"/>
          <a:ext cx="9678347" cy="4946618"/>
        </p:xfrm>
        <a:graphic>
          <a:graphicData uri="http://schemas.openxmlformats.org/drawingml/2006/table">
            <a:tbl>
              <a:tblPr/>
              <a:tblGrid>
                <a:gridCol w="662710">
                  <a:extLst>
                    <a:ext uri="{9D8B030D-6E8A-4147-A177-3AD203B41FA5}">
                      <a16:colId xmlns:a16="http://schemas.microsoft.com/office/drawing/2014/main" val="2272696888"/>
                    </a:ext>
                  </a:extLst>
                </a:gridCol>
                <a:gridCol w="773208">
                  <a:extLst>
                    <a:ext uri="{9D8B030D-6E8A-4147-A177-3AD203B41FA5}">
                      <a16:colId xmlns:a16="http://schemas.microsoft.com/office/drawing/2014/main" val="1965675081"/>
                    </a:ext>
                  </a:extLst>
                </a:gridCol>
                <a:gridCol w="2683175">
                  <a:extLst>
                    <a:ext uri="{9D8B030D-6E8A-4147-A177-3AD203B41FA5}">
                      <a16:colId xmlns:a16="http://schemas.microsoft.com/office/drawing/2014/main" val="175124080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797533531"/>
                    </a:ext>
                  </a:extLst>
                </a:gridCol>
                <a:gridCol w="572673">
                  <a:extLst>
                    <a:ext uri="{9D8B030D-6E8A-4147-A177-3AD203B41FA5}">
                      <a16:colId xmlns:a16="http://schemas.microsoft.com/office/drawing/2014/main" val="1492350248"/>
                    </a:ext>
                  </a:extLst>
                </a:gridCol>
                <a:gridCol w="723472">
                  <a:extLst>
                    <a:ext uri="{9D8B030D-6E8A-4147-A177-3AD203B41FA5}">
                      <a16:colId xmlns:a16="http://schemas.microsoft.com/office/drawing/2014/main" val="384828696"/>
                    </a:ext>
                  </a:extLst>
                </a:gridCol>
                <a:gridCol w="421874">
                  <a:extLst>
                    <a:ext uri="{9D8B030D-6E8A-4147-A177-3AD203B41FA5}">
                      <a16:colId xmlns:a16="http://schemas.microsoft.com/office/drawing/2014/main" val="338819661"/>
                    </a:ext>
                  </a:extLst>
                </a:gridCol>
                <a:gridCol w="874270">
                  <a:extLst>
                    <a:ext uri="{9D8B030D-6E8A-4147-A177-3AD203B41FA5}">
                      <a16:colId xmlns:a16="http://schemas.microsoft.com/office/drawing/2014/main" val="757648430"/>
                    </a:ext>
                  </a:extLst>
                </a:gridCol>
                <a:gridCol w="2102869">
                  <a:extLst>
                    <a:ext uri="{9D8B030D-6E8A-4147-A177-3AD203B41FA5}">
                      <a16:colId xmlns:a16="http://schemas.microsoft.com/office/drawing/2014/main" val="166095705"/>
                    </a:ext>
                  </a:extLst>
                </a:gridCol>
              </a:tblGrid>
              <a:tr h="43450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團隊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案件進度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計畫名稱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主導廠商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本案進度</a:t>
                      </a:r>
                      <a:r>
                        <a:rPr lang="en-US" altLang="zh-TW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內容說明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39267"/>
                  </a:ext>
                </a:extLst>
              </a:tr>
              <a:tr h="883739">
                <a:tc rowSpan="7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承益</a:t>
                      </a:r>
                      <a:endParaRPr kumimoji="0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推廣中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醫起付術前理賠金試算服務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台灣醫療產業管理發展學會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承益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承益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執行長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zh-TW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拜訪學會</a:t>
                      </a:r>
                      <a:r>
                        <a:rPr kumimoji="0" lang="en-US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Demo</a:t>
                      </a:r>
                      <a:r>
                        <a:rPr kumimoji="0" lang="zh-TW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醫起付，因大老闆出國，將安排六月底拜訪，若系統符合學會發展方向，將協助推廣全台醫院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043059"/>
                  </a:ext>
                </a:extLst>
              </a:tr>
              <a:tr h="4507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醫起付術前理賠金試算服務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高禾醫院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承益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承益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執行長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拜訪後，董事會特助表示會往上呈給董事會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219348"/>
                  </a:ext>
                </a:extLst>
              </a:tr>
              <a:tr h="4507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醫起付術前理賠金試算服務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國泰金控</a:t>
                      </a:r>
                      <a:endParaRPr kumimoji="0" 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承益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承益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執行長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合作金額洽談中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10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醫起付術前理賠金試算服務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馬偕醫院</a:t>
                      </a:r>
                      <a:endParaRPr kumimoji="0" 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承益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承益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執行長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合作金額洽談中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22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可簽約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暫無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zh-TW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266766"/>
                  </a:ext>
                </a:extLst>
              </a:tr>
              <a:tr h="45072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已簽約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醫起付術前理賠金試算服務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屏東基督教醫院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承益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承益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執行長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簽約金額</a:t>
                      </a:r>
                      <a:r>
                        <a:rPr kumimoji="0" lang="en-US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900K</a:t>
                      </a:r>
                      <a:endParaRPr kumimoji="0" lang="zh-TW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946695"/>
                  </a:ext>
                </a:extLst>
              </a:tr>
              <a:tr h="39509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醫起付術前理賠金試算服務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浥丰管理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承益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承益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執行長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簽約金額</a:t>
                      </a:r>
                      <a:r>
                        <a:rPr kumimoji="0" lang="en-US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1,428K</a:t>
                      </a:r>
                      <a:endParaRPr kumimoji="0" lang="zh-TW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692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3294388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4818BC-AEDC-4387-A493-D3105BCE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43545"/>
            <a:ext cx="8915400" cy="765175"/>
          </a:xfrm>
        </p:spPr>
        <p:txBody>
          <a:bodyPr/>
          <a:lstStyle/>
          <a:p>
            <a:r>
              <a:rPr lang="en-US" altLang="zh-TW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組企業收入案件進度</a:t>
            </a:r>
            <a:r>
              <a:rPr lang="en-US" altLang="zh-TW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(2/2)</a:t>
            </a:r>
            <a:endParaRPr lang="zh-TW" altLang="en-US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2D6F96C-9200-4F53-ADB2-B7D2B3DC0E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EF7E655-DAE8-4669-B92D-FD48184271D6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標楷體" pitchFamily="65" charset="-120"/>
                <a:cs typeface="+mn-cs"/>
              </a:rPr>
              <a:pPr marL="0" marR="0" lvl="0" indent="0" algn="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zh-TW" alt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標楷體" pitchFamily="65" charset="-120"/>
              <a:cs typeface="+mn-cs"/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5EBBD63-5071-4E3D-96AC-BFD61FF5ADF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13826" y="980728"/>
          <a:ext cx="9678347" cy="5313660"/>
        </p:xfrm>
        <a:graphic>
          <a:graphicData uri="http://schemas.openxmlformats.org/drawingml/2006/table">
            <a:tbl>
              <a:tblPr/>
              <a:tblGrid>
                <a:gridCol w="662710">
                  <a:extLst>
                    <a:ext uri="{9D8B030D-6E8A-4147-A177-3AD203B41FA5}">
                      <a16:colId xmlns:a16="http://schemas.microsoft.com/office/drawing/2014/main" val="2272696888"/>
                    </a:ext>
                  </a:extLst>
                </a:gridCol>
                <a:gridCol w="773208">
                  <a:extLst>
                    <a:ext uri="{9D8B030D-6E8A-4147-A177-3AD203B41FA5}">
                      <a16:colId xmlns:a16="http://schemas.microsoft.com/office/drawing/2014/main" val="1965675081"/>
                    </a:ext>
                  </a:extLst>
                </a:gridCol>
                <a:gridCol w="2323136">
                  <a:extLst>
                    <a:ext uri="{9D8B030D-6E8A-4147-A177-3AD203B41FA5}">
                      <a16:colId xmlns:a16="http://schemas.microsoft.com/office/drawing/2014/main" val="175124080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797533531"/>
                    </a:ext>
                  </a:extLst>
                </a:gridCol>
                <a:gridCol w="572673">
                  <a:extLst>
                    <a:ext uri="{9D8B030D-6E8A-4147-A177-3AD203B41FA5}">
                      <a16:colId xmlns:a16="http://schemas.microsoft.com/office/drawing/2014/main" val="1492350248"/>
                    </a:ext>
                  </a:extLst>
                </a:gridCol>
                <a:gridCol w="723472">
                  <a:extLst>
                    <a:ext uri="{9D8B030D-6E8A-4147-A177-3AD203B41FA5}">
                      <a16:colId xmlns:a16="http://schemas.microsoft.com/office/drawing/2014/main" val="384828696"/>
                    </a:ext>
                  </a:extLst>
                </a:gridCol>
                <a:gridCol w="421874">
                  <a:extLst>
                    <a:ext uri="{9D8B030D-6E8A-4147-A177-3AD203B41FA5}">
                      <a16:colId xmlns:a16="http://schemas.microsoft.com/office/drawing/2014/main" val="338819661"/>
                    </a:ext>
                  </a:extLst>
                </a:gridCol>
                <a:gridCol w="874270">
                  <a:extLst>
                    <a:ext uri="{9D8B030D-6E8A-4147-A177-3AD203B41FA5}">
                      <a16:colId xmlns:a16="http://schemas.microsoft.com/office/drawing/2014/main" val="757648430"/>
                    </a:ext>
                  </a:extLst>
                </a:gridCol>
                <a:gridCol w="2102869">
                  <a:extLst>
                    <a:ext uri="{9D8B030D-6E8A-4147-A177-3AD203B41FA5}">
                      <a16:colId xmlns:a16="http://schemas.microsoft.com/office/drawing/2014/main" val="166095705"/>
                    </a:ext>
                  </a:extLst>
                </a:gridCol>
              </a:tblGrid>
              <a:tr h="434509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團隊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案件進度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計畫名稱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主導廠商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本案進度</a:t>
                      </a:r>
                      <a:r>
                        <a:rPr lang="en-US" altLang="zh-TW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內容說明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39267"/>
                  </a:ext>
                </a:extLst>
              </a:tr>
              <a:tr h="466841">
                <a:tc rowSpan="6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Jolene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推廣中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健康管理系統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水舞會館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文新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Jolene</a:t>
                      </a:r>
                      <a:endParaRPr 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張副</a:t>
                      </a:r>
                      <a:endParaRPr 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55</a:t>
                      </a:r>
                      <a:r>
                        <a:rPr lang="zh-TW" sz="14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歲以上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TA</a:t>
                      </a:r>
                      <a:r>
                        <a:rPr lang="zh-TW" sz="14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一部分對穿戴意願不佳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, </a:t>
                      </a:r>
                      <a:r>
                        <a:rPr lang="zh-TW" sz="14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一部分已有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IPHONE(SSTC</a:t>
                      </a:r>
                      <a:r>
                        <a:rPr lang="zh-TW" sz="14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系統尚無整合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), </a:t>
                      </a:r>
                      <a:r>
                        <a:rPr lang="zh-TW" sz="14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水舞內部重新研擬推動方案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, </a:t>
                      </a:r>
                      <a:r>
                        <a:rPr lang="zh-TW" sz="14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再提供明確系統需求 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270507"/>
                  </a:ext>
                </a:extLst>
              </a:tr>
              <a:tr h="42863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區域中心慢病管理試行計畫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數位部智慧城鄉提案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lang="zh-TW" sz="11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虹映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暫定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)+</a:t>
                      </a: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光田醫院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文新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Jolene</a:t>
                      </a:r>
                      <a:endParaRPr 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張副</a:t>
                      </a:r>
                      <a:endParaRPr lang="zh-TW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14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放棄</a:t>
                      </a: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6/30</a:t>
                      </a:r>
                      <a:r>
                        <a:rPr lang="zh-TW" altLang="zh-TW" sz="14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智慧城鄉提案</a:t>
                      </a:r>
                      <a:r>
                        <a:rPr lang="en-US" altLang="zh-TW" sz="1400" b="1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, </a:t>
                      </a:r>
                      <a:r>
                        <a:rPr lang="zh-TW" altLang="zh-TW" sz="1400" b="1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改提產創</a:t>
                      </a:r>
                      <a:r>
                        <a:rPr lang="zh-TW" altLang="en-US" sz="1400" b="1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或</a:t>
                      </a:r>
                      <a:r>
                        <a:rPr lang="en-US" altLang="zh-TW" sz="1400" b="1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SBIR</a:t>
                      </a:r>
                      <a:r>
                        <a:rPr lang="zh-TW" altLang="en-US" sz="1400" b="1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</a:t>
                      </a:r>
                      <a:r>
                        <a:rPr lang="en-US" altLang="zh-TW" sz="1400" b="1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 H200</a:t>
                      </a:r>
                      <a:r>
                        <a:rPr lang="zh-TW" altLang="zh-TW" sz="1400" b="1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資料彙整中</a:t>
                      </a:r>
                      <a:r>
                        <a:rPr lang="zh-TW" altLang="en-US" sz="1400" b="1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，努力找潛在目標。</a:t>
                      </a:r>
                      <a:endParaRPr lang="zh-TW" altLang="zh-TW" sz="1400" b="1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840031"/>
                  </a:ext>
                </a:extLst>
              </a:tr>
              <a:tr h="4668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健身設備整合復健運動處方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明曜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暫定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)+</a:t>
                      </a: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水舞會館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文新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Jolene</a:t>
                      </a:r>
                      <a:endParaRPr 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12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張副</a:t>
                      </a:r>
                      <a:endParaRPr lang="zh-TW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4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水舞同意提供運動方案設計及場域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, </a:t>
                      </a:r>
                      <a:r>
                        <a:rPr lang="zh-TW" sz="14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明曜高層拜會由福委公司安排中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537067"/>
                  </a:ext>
                </a:extLst>
              </a:tr>
              <a:tr h="466841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醫起付術前試算理賠服務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光田醫院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承益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Jolene</a:t>
                      </a:r>
                      <a:endParaRPr lang="zh-TW" sz="1600" b="1" kern="120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b="1" kern="120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　</a:t>
                      </a: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張副</a:t>
                      </a:r>
                      <a:endParaRPr lang="zh-TW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zh-TW" sz="14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目標</a:t>
                      </a: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7</a:t>
                      </a:r>
                      <a:r>
                        <a:rPr lang="zh-TW" altLang="zh-TW" sz="14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月中前確認雙方</a:t>
                      </a: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API</a:t>
                      </a:r>
                      <a:r>
                        <a:rPr lang="zh-TW" altLang="zh-TW" sz="14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介接方式後</a:t>
                      </a:r>
                      <a:r>
                        <a:rPr lang="en-US" altLang="zh-TW" sz="14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, </a:t>
                      </a:r>
                      <a:r>
                        <a:rPr lang="zh-TW" altLang="zh-TW" sz="14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討論採購合作模式</a:t>
                      </a:r>
                      <a:r>
                        <a:rPr lang="zh-TW" altLang="en-US" sz="14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</a:t>
                      </a:r>
                      <a:r>
                        <a:rPr lang="zh-TW" altLang="en-US" sz="1400" b="1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洽談可承接營運業者，</a:t>
                      </a:r>
                      <a:endParaRPr lang="en-US" altLang="zh-TW" sz="1400" b="1" kern="1200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zh-TW" sz="1400" b="1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7780" marR="177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318835"/>
                  </a:ext>
                </a:extLst>
              </a:tr>
              <a:tr h="5290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可簽約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暫無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zh-TW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0505858"/>
                  </a:ext>
                </a:extLst>
              </a:tr>
              <a:tr h="4547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已簽約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暫無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255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zh-TW" altLang="en-US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86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2510009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4818BC-AEDC-4387-A493-D3105BCE8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188640"/>
            <a:ext cx="8915400" cy="765175"/>
          </a:xfrm>
        </p:spPr>
        <p:txBody>
          <a:bodyPr/>
          <a:lstStyle/>
          <a:p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疫後大帶小業科規劃進度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2D6F96C-9200-4F53-ADB2-B7D2B3DC0E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F7E655-DAE8-4669-B92D-FD48184271D6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25</a:t>
            </a:fld>
            <a:endParaRPr lang="zh-TW" altLang="en-US">
              <a:solidFill>
                <a:prstClr val="white"/>
              </a:solidFill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E5EBBD63-5071-4E3D-96AC-BFD61FF5AD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594750"/>
              </p:ext>
            </p:extLst>
          </p:nvPr>
        </p:nvGraphicFramePr>
        <p:xfrm>
          <a:off x="113827" y="1268760"/>
          <a:ext cx="9678346" cy="3260652"/>
        </p:xfrm>
        <a:graphic>
          <a:graphicData uri="http://schemas.openxmlformats.org/drawingml/2006/table">
            <a:tbl>
              <a:tblPr/>
              <a:tblGrid>
                <a:gridCol w="738055">
                  <a:extLst>
                    <a:ext uri="{9D8B030D-6E8A-4147-A177-3AD203B41FA5}">
                      <a16:colId xmlns:a16="http://schemas.microsoft.com/office/drawing/2014/main" val="2272696888"/>
                    </a:ext>
                  </a:extLst>
                </a:gridCol>
                <a:gridCol w="2732966">
                  <a:extLst>
                    <a:ext uri="{9D8B030D-6E8A-4147-A177-3AD203B41FA5}">
                      <a16:colId xmlns:a16="http://schemas.microsoft.com/office/drawing/2014/main" val="1965675081"/>
                    </a:ext>
                  </a:extLst>
                </a:gridCol>
                <a:gridCol w="897805">
                  <a:extLst>
                    <a:ext uri="{9D8B030D-6E8A-4147-A177-3AD203B41FA5}">
                      <a16:colId xmlns:a16="http://schemas.microsoft.com/office/drawing/2014/main" val="797533531"/>
                    </a:ext>
                  </a:extLst>
                </a:gridCol>
                <a:gridCol w="539503">
                  <a:extLst>
                    <a:ext uri="{9D8B030D-6E8A-4147-A177-3AD203B41FA5}">
                      <a16:colId xmlns:a16="http://schemas.microsoft.com/office/drawing/2014/main" val="1492350248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384828696"/>
                    </a:ext>
                  </a:extLst>
                </a:gridCol>
                <a:gridCol w="584695">
                  <a:extLst>
                    <a:ext uri="{9D8B030D-6E8A-4147-A177-3AD203B41FA5}">
                      <a16:colId xmlns:a16="http://schemas.microsoft.com/office/drawing/2014/main" val="338819661"/>
                    </a:ext>
                  </a:extLst>
                </a:gridCol>
                <a:gridCol w="574849">
                  <a:extLst>
                    <a:ext uri="{9D8B030D-6E8A-4147-A177-3AD203B41FA5}">
                      <a16:colId xmlns:a16="http://schemas.microsoft.com/office/drawing/2014/main" val="757648430"/>
                    </a:ext>
                  </a:extLst>
                </a:gridCol>
                <a:gridCol w="3038973">
                  <a:extLst>
                    <a:ext uri="{9D8B030D-6E8A-4147-A177-3AD203B41FA5}">
                      <a16:colId xmlns:a16="http://schemas.microsoft.com/office/drawing/2014/main" val="166095705"/>
                    </a:ext>
                  </a:extLst>
                </a:gridCol>
              </a:tblGrid>
              <a:tr h="4369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分類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名稱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主導廠商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本案進度</a:t>
                      </a:r>
                      <a:r>
                        <a:rPr lang="en-US" altLang="zh-TW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內容說明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39267"/>
                  </a:ext>
                </a:extLst>
              </a:tr>
              <a:tr h="6262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疫後</a:t>
                      </a:r>
                      <a:endParaRPr kumimoji="0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業科</a:t>
                      </a:r>
                      <a:endParaRPr kumimoji="0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食品製造業供應鏈管理升級計畫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/U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宏亞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瑞婷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奇達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聯輔</a:t>
                      </a: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PO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慧娟副座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計畫總規模</a:t>
                      </a:r>
                      <a:r>
                        <a:rPr kumimoji="0" lang="en-US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4,100</a:t>
                      </a: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萬</a:t>
                      </a:r>
                      <a:endParaRPr kumimoji="0" lang="en-US" altLang="zh-TW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36830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本案已過案，簽約中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043059"/>
                  </a:ext>
                </a:extLst>
              </a:tr>
              <a:tr h="67638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疫後</a:t>
                      </a:r>
                      <a:endParaRPr kumimoji="0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業科</a:t>
                      </a:r>
                      <a:endParaRPr kumimoji="0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智慧高球物聯網系統建置計畫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/S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山衛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宏墩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治綱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聯輔</a:t>
                      </a:r>
                      <a:r>
                        <a:rPr kumimoji="0" lang="en-US" altLang="zh-TW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PO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葉技術長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廠商仍有提案意願，但資料提供緩慢，擬延至</a:t>
                      </a:r>
                      <a:r>
                        <a:rPr kumimoji="0" lang="en-US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10</a:t>
                      </a: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月提案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7266766"/>
                  </a:ext>
                </a:extLst>
              </a:tr>
              <a:tr h="753172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疫後</a:t>
                      </a:r>
                      <a:endParaRPr kumimoji="0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業科</a:t>
                      </a:r>
                      <a:endParaRPr kumimoji="0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烘焙製程智慧化。淬鍊健康樂活價值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/H</a:t>
                      </a:r>
                      <a:endParaRPr lang="zh-TW" altLang="en-US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22860" marR="22860" marT="15240" marB="15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鴻鼎</a:t>
                      </a:r>
                    </a:p>
                  </a:txBody>
                  <a:tcPr marL="22860" marR="22860" marT="15240" marB="1524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建任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蓉蓉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家宏技術長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張副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蓉蓉預計</a:t>
                      </a:r>
                      <a:r>
                        <a:rPr kumimoji="0" lang="en-US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6/10</a:t>
                      </a: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於雲端產出疫後大帶小業科計畫書</a:t>
                      </a:r>
                    </a:p>
                  </a:txBody>
                  <a:tcPr marL="28575" marR="28575" marT="19050" marB="1905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270507"/>
                  </a:ext>
                </a:extLst>
              </a:tr>
              <a:tr h="71292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疫後</a:t>
                      </a:r>
                      <a:endParaRPr kumimoji="0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業科</a:t>
                      </a:r>
                      <a:endParaRPr kumimoji="0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敷料製造智慧化</a:t>
                      </a:r>
                      <a:r>
                        <a:rPr lang="en-US" altLang="zh-TW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/H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泰陞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建任</a:t>
                      </a:r>
                      <a:endParaRPr lang="en-US" altLang="zh-TW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君彥</a:t>
                      </a:r>
                      <a:endParaRPr lang="en-US" altLang="zh-TW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家宏技術長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張副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0" marR="0" lvl="0" indent="-2857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6/9_H100</a:t>
                      </a: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於</a:t>
                      </a:r>
                      <a:r>
                        <a:rPr kumimoji="0" lang="en-US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52/218</a:t>
                      </a: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討論疫後大帶小計畫書</a:t>
                      </a:r>
                    </a:p>
                  </a:txBody>
                  <a:tcPr marL="14964" marR="14964" marT="9976" marB="9976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0632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482617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188640"/>
            <a:ext cx="6858000" cy="573881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業科規劃案進度</a:t>
            </a:r>
            <a:r>
              <a:rPr lang="en-US" altLang="zh-TW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(H</a:t>
            </a:r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144942"/>
              </p:ext>
            </p:extLst>
          </p:nvPr>
        </p:nvGraphicFramePr>
        <p:xfrm>
          <a:off x="148422" y="1268760"/>
          <a:ext cx="9609156" cy="2736304"/>
        </p:xfrm>
        <a:graphic>
          <a:graphicData uri="http://schemas.openxmlformats.org/drawingml/2006/table">
            <a:tbl>
              <a:tblPr/>
              <a:tblGrid>
                <a:gridCol w="777236">
                  <a:extLst>
                    <a:ext uri="{9D8B030D-6E8A-4147-A177-3AD203B41FA5}">
                      <a16:colId xmlns:a16="http://schemas.microsoft.com/office/drawing/2014/main" val="2272696888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1965675081"/>
                    </a:ext>
                  </a:extLst>
                </a:gridCol>
                <a:gridCol w="974922">
                  <a:extLst>
                    <a:ext uri="{9D8B030D-6E8A-4147-A177-3AD203B41FA5}">
                      <a16:colId xmlns:a16="http://schemas.microsoft.com/office/drawing/2014/main" val="797533531"/>
                    </a:ext>
                  </a:extLst>
                </a:gridCol>
                <a:gridCol w="461801">
                  <a:extLst>
                    <a:ext uri="{9D8B030D-6E8A-4147-A177-3AD203B41FA5}">
                      <a16:colId xmlns:a16="http://schemas.microsoft.com/office/drawing/2014/main" val="1492350248"/>
                    </a:ext>
                  </a:extLst>
                </a:gridCol>
                <a:gridCol w="597527">
                  <a:extLst>
                    <a:ext uri="{9D8B030D-6E8A-4147-A177-3AD203B41FA5}">
                      <a16:colId xmlns:a16="http://schemas.microsoft.com/office/drawing/2014/main" val="384828696"/>
                    </a:ext>
                  </a:extLst>
                </a:gridCol>
                <a:gridCol w="615735">
                  <a:extLst>
                    <a:ext uri="{9D8B030D-6E8A-4147-A177-3AD203B41FA5}">
                      <a16:colId xmlns:a16="http://schemas.microsoft.com/office/drawing/2014/main" val="338819661"/>
                    </a:ext>
                  </a:extLst>
                </a:gridCol>
                <a:gridCol w="538768">
                  <a:extLst>
                    <a:ext uri="{9D8B030D-6E8A-4147-A177-3AD203B41FA5}">
                      <a16:colId xmlns:a16="http://schemas.microsoft.com/office/drawing/2014/main" val="757648430"/>
                    </a:ext>
                  </a:extLst>
                </a:gridCol>
                <a:gridCol w="3050879">
                  <a:extLst>
                    <a:ext uri="{9D8B030D-6E8A-4147-A177-3AD203B41FA5}">
                      <a16:colId xmlns:a16="http://schemas.microsoft.com/office/drawing/2014/main" val="166095705"/>
                    </a:ext>
                  </a:extLst>
                </a:gridCol>
              </a:tblGrid>
              <a:tr h="367446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分類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名稱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主導廠商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A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R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C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5C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本案進度</a:t>
                      </a:r>
                      <a:r>
                        <a:rPr lang="en-US" altLang="zh-TW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內容說明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039267"/>
                  </a:ext>
                </a:extLst>
              </a:tr>
              <a:tr h="1360746">
                <a:tc>
                  <a:txBody>
                    <a:bodyPr/>
                    <a:lstStyle/>
                    <a:p>
                      <a:pPr marL="0" marR="0" lvl="0" indent="0" algn="ctr" defTabSz="844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智慧</a:t>
                      </a:r>
                      <a:endParaRPr lang="en-US" altLang="zh-TW" sz="1600" b="1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ctr" defTabSz="84408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城鄉</a:t>
                      </a:r>
                      <a:endParaRPr lang="zh-TW" altLang="en-US" sz="1600" b="0" i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(H200)</a:t>
                      </a:r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區域慢病管理與健康</a:t>
                      </a:r>
                      <a:r>
                        <a:rPr lang="zh-TW" altLang="en-US" sz="1600" b="0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​</a:t>
                      </a:r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促進解決方案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ase"/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光田</a:t>
                      </a:r>
                      <a:r>
                        <a:rPr lang="zh-TW" altLang="en-US" sz="1600" b="0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​</a:t>
                      </a:r>
                      <a:endParaRPr lang="zh-TW" altLang="en-US" sz="1800" b="0" i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 rtl="0" fontAlgn="base"/>
                      <a:r>
                        <a:rPr lang="en-US" altLang="zh-TW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需確定配合廠商</a:t>
                      </a:r>
                      <a:r>
                        <a:rPr lang="en-US" altLang="zh-TW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600" b="0" i="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​</a:t>
                      </a:r>
                      <a:endParaRPr lang="zh-TW" altLang="en-US" sz="1800" b="0" i="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文新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文新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TCA</a:t>
                      </a:r>
                      <a:endParaRPr lang="zh-TW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傳育副座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032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結合光田中部海線照護服務、光田高階健檢業務、社區藥局，進行全人健康之區域中心慢病管理與健康促進規劃及進行提案</a:t>
                      </a:r>
                      <a:r>
                        <a:rPr lang="en-US" altLang="zh-TW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數位部智慧城鄉</a:t>
                      </a:r>
                      <a:r>
                        <a:rPr lang="en-US" altLang="zh-TW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kumimoji="0" lang="zh-TW" altLang="en-US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774438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亞灣</a:t>
                      </a:r>
                      <a:r>
                        <a:rPr lang="en-US" altLang="zh-TW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5G_AIoT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(H100)5G AIoT</a:t>
                      </a:r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異質巨量資料暨個人化照顧高齡科技研發計畫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智齡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建任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耀泰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PO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嘉宏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Microsoft JhengHei" panose="020B0604030504040204" pitchFamily="34" charset="-120"/>
                          <a:ea typeface="Microsoft JhengHei" panose="020B0604030504040204" pitchFamily="34" charset="-120"/>
                        </a:rPr>
                        <a:t>傳育副座</a:t>
                      </a: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032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準備送件溝想簡報</a:t>
                      </a:r>
                      <a:endParaRPr kumimoji="0" lang="en-US" altLang="zh-TW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686" marR="1686" marT="16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A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270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2927231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134084"/>
            <a:ext cx="8915400" cy="765175"/>
          </a:xfrm>
        </p:spPr>
        <p:txBody>
          <a:bodyPr/>
          <a:lstStyle/>
          <a:p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業科規劃進度</a:t>
            </a:r>
            <a:r>
              <a:rPr lang="en-US" altLang="zh-TW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(S</a:t>
            </a:r>
            <a:r>
              <a:rPr lang="zh-TW" altLang="en-US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dirty="0">
              <a:effectLst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34876"/>
              </p:ext>
            </p:extLst>
          </p:nvPr>
        </p:nvGraphicFramePr>
        <p:xfrm>
          <a:off x="262766" y="1340768"/>
          <a:ext cx="9380467" cy="2590540"/>
        </p:xfrm>
        <a:graphic>
          <a:graphicData uri="http://schemas.openxmlformats.org/drawingml/2006/table">
            <a:tbl>
              <a:tblPr/>
              <a:tblGrid>
                <a:gridCol w="91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5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0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10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6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57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045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3019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64325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分類</a:t>
                      </a:r>
                    </a:p>
                  </a:txBody>
                  <a:tcPr marL="1686" marR="1686" marT="1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名稱</a:t>
                      </a:r>
                    </a:p>
                  </a:txBody>
                  <a:tcPr marL="1686" marR="1686" marT="1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主導廠商</a:t>
                      </a:r>
                      <a:endParaRPr lang="en-US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686" marR="1686" marT="1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A</a:t>
                      </a:r>
                    </a:p>
                  </a:txBody>
                  <a:tcPr marL="1686" marR="1686" marT="1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R</a:t>
                      </a:r>
                    </a:p>
                  </a:txBody>
                  <a:tcPr marL="1686" marR="1686" marT="1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C</a:t>
                      </a:r>
                    </a:p>
                  </a:txBody>
                  <a:tcPr marL="1686" marR="1686" marT="1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I</a:t>
                      </a:r>
                    </a:p>
                  </a:txBody>
                  <a:tcPr marL="1686" marR="1686" marT="1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本案進度</a:t>
                      </a:r>
                      <a:r>
                        <a:rPr lang="en-US" altLang="zh-TW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</a:t>
                      </a:r>
                      <a:r>
                        <a:rPr lang="zh-TW" altLang="en-US" sz="1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內容說明</a:t>
                      </a:r>
                    </a:p>
                  </a:txBody>
                  <a:tcPr marL="1686" marR="1686" marT="168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05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智慧城鄉</a:t>
                      </a:r>
                      <a:endParaRPr lang="en-US" altLang="zh-TW" sz="1600" b="1" kern="1200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14964" marR="14964" marT="9976" marB="9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智慧遠距心理諮商與音樂舒壓服務平台</a:t>
                      </a:r>
                    </a:p>
                  </a:txBody>
                  <a:tcPr marL="14964" marR="14964" marT="9976" marB="9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真茂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宏墩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宏墩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zh-TW" sz="1600" b="1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TCA</a:t>
                      </a:r>
                      <a:endParaRPr lang="en-US" altLang="zh-TW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葉技術長</a:t>
                      </a:r>
                    </a:p>
                  </a:txBody>
                  <a:tcPr marL="14964" marR="14964" marT="9976" marB="9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lvl="0" indent="-2032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葉技術長業界資源尋找替代廠商</a:t>
                      </a:r>
                      <a:r>
                        <a:rPr kumimoji="0" lang="en-US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真茂</a:t>
                      </a:r>
                      <a:r>
                        <a:rPr kumimoji="0" lang="en-US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  <a:p>
                      <a:pPr marL="285750" marR="0" lvl="0" indent="-2032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已進行感測技術</a:t>
                      </a:r>
                      <a:r>
                        <a:rPr kumimoji="0" lang="en-US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雷達</a:t>
                      </a:r>
                      <a:r>
                        <a:rPr kumimoji="0" lang="en-US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/AI</a:t>
                      </a: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影像分析</a:t>
                      </a:r>
                      <a:r>
                        <a:rPr kumimoji="0" lang="en-US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授權洽談並後續規劃計畫合作，已提供授權草約</a:t>
                      </a:r>
                      <a:r>
                        <a:rPr kumimoji="0" lang="en-US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(450</a:t>
                      </a: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萬</a:t>
                      </a:r>
                      <a:r>
                        <a:rPr kumimoji="0" lang="en-US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，確認計畫審查結果中</a:t>
                      </a:r>
                    </a:p>
                  </a:txBody>
                  <a:tcPr marL="14964" marR="14964" marT="9976" marB="9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058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產創平台</a:t>
                      </a:r>
                    </a:p>
                  </a:txBody>
                  <a:tcPr marL="14964" marR="14964" marT="9976" marB="9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zh-TW" altLang="en-US" sz="1600" b="1" kern="12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智慧感測光能量高齡健康照護平台</a:t>
                      </a:r>
                    </a:p>
                  </a:txBody>
                  <a:tcPr marL="14964" marR="14964" marT="9976" marB="9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泰沂</a:t>
                      </a:r>
                      <a:endParaRPr lang="zh-TW" alt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宏墩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宏墩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4964" marR="14964" marT="9976" marB="9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產創</a:t>
                      </a:r>
                      <a:r>
                        <a:rPr lang="en-US" altLang="zh-TW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PO</a:t>
                      </a:r>
                    </a:p>
                  </a:txBody>
                  <a:tcPr marL="14964" marR="14964" marT="9976" marB="9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葉技術長</a:t>
                      </a:r>
                    </a:p>
                  </a:txBody>
                  <a:tcPr marL="14964" marR="14964" marT="9976" marB="9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032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9/5</a:t>
                      </a: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已完成提案計畫書及簡報供廠商拜訪立委</a:t>
                      </a:r>
                      <a:endParaRPr kumimoji="0" lang="en-US" altLang="zh-TW" sz="16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  <a:p>
                      <a:pPr marL="285750" marR="0" lvl="0" indent="-20320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廠商回覆於</a:t>
                      </a:r>
                      <a:r>
                        <a:rPr kumimoji="0" lang="en-US" altLang="zh-TW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9/25</a:t>
                      </a:r>
                      <a:r>
                        <a:rPr kumimoji="0" lang="zh-TW" altLang="en-US" sz="16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送件</a:t>
                      </a:r>
                    </a:p>
                  </a:txBody>
                  <a:tcPr marL="14964" marR="14964" marT="9976" marB="997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1264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928195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FA6803-1258-4500-B9E1-21C009BBB319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2</a:t>
            </a:fld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700"/>
            <a:ext cx="9906000" cy="6591300"/>
          </a:xfrm>
          <a:prstGeom prst="rect">
            <a:avLst/>
          </a:prstGeom>
        </p:spPr>
      </p:pic>
      <p:sp>
        <p:nvSpPr>
          <p:cNvPr id="4" name="橢圓 3"/>
          <p:cNvSpPr/>
          <p:nvPr/>
        </p:nvSpPr>
        <p:spPr bwMode="gray">
          <a:xfrm>
            <a:off x="7257256" y="1772816"/>
            <a:ext cx="432048" cy="648072"/>
          </a:xfrm>
          <a:prstGeom prst="ellipse">
            <a:avLst/>
          </a:prstGeom>
          <a:noFill/>
          <a:ln>
            <a:solidFill>
              <a:srgbClr val="C0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524027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AFA6803-1258-4500-B9E1-21C009BBB319}" type="slidenum">
              <a:rPr lang="zh-TW" altLang="en-US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zh-TW" altLang="en-US">
              <a:solidFill>
                <a:prstClr val="white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1275" cy="6572250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736976" y="332656"/>
            <a:ext cx="2066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全院統計</a:t>
            </a:r>
            <a:r>
              <a:rPr lang="en-US" altLang="zh-TW" b="1" dirty="0" smtClean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 smtClean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九月</a:t>
            </a:r>
            <a:r>
              <a:rPr lang="zh-TW" altLang="en-US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底</a:t>
            </a:r>
            <a:r>
              <a:rPr lang="en-US" altLang="zh-TW" b="1" dirty="0">
                <a:solidFill>
                  <a:schemeClr val="accent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b="1" dirty="0">
              <a:solidFill>
                <a:schemeClr val="accent6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橢圓 4"/>
          <p:cNvSpPr/>
          <p:nvPr/>
        </p:nvSpPr>
        <p:spPr bwMode="gray">
          <a:xfrm>
            <a:off x="6969224" y="1556792"/>
            <a:ext cx="553368" cy="2088232"/>
          </a:xfrm>
          <a:prstGeom prst="ellipse">
            <a:avLst/>
          </a:prstGeom>
          <a:noFill/>
          <a:ln>
            <a:solidFill>
              <a:srgbClr val="C00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algn="ctr"/>
            <a:endParaRPr lang="zh-TW" altLang="en-US">
              <a:solidFill>
                <a:srgbClr val="FFFFFF"/>
              </a:solidFill>
              <a:ea typeface="宋体" pitchFamily="2" charset="-122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889104" y="932488"/>
            <a:ext cx="3829895" cy="338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zh-TW" altLang="en-US" sz="1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目前</a:t>
            </a:r>
            <a:r>
              <a:rPr lang="en-US" altLang="zh-TW" sz="1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10/17</a:t>
            </a:r>
            <a:r>
              <a:rPr lang="zh-TW" altLang="en-US" sz="1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簽約達成</a:t>
            </a:r>
            <a:r>
              <a:rPr lang="en-US" altLang="zh-TW" sz="1600" b="1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en-US" altLang="zh-TW" sz="16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89.4%(1.52</a:t>
            </a:r>
            <a:r>
              <a:rPr lang="zh-TW" altLang="en-US" sz="16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億元</a:t>
            </a:r>
            <a:r>
              <a:rPr lang="en-US" altLang="zh-TW" sz="16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16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963520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44625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FY112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中心企業收入</a:t>
            </a:r>
            <a:r>
              <a:rPr lang="zh-TW" altLang="en-US" sz="3200" dirty="0">
                <a:solidFill>
                  <a:srgbClr val="0000FF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簽約</a:t>
            </a:r>
            <a:r>
              <a:rPr lang="zh-TW" altLang="en-US" sz="3200" dirty="0">
                <a:solidFill>
                  <a:srgbClr val="00339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統計</a:t>
            </a:r>
            <a:endParaRPr lang="zh-TW" altLang="en-US" sz="3200" dirty="0">
              <a:solidFill>
                <a:srgbClr val="0000FF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7357847"/>
              </p:ext>
            </p:extLst>
          </p:nvPr>
        </p:nvGraphicFramePr>
        <p:xfrm>
          <a:off x="339210" y="590724"/>
          <a:ext cx="9005263" cy="4537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714403" y="103667"/>
            <a:ext cx="12601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單位</a:t>
            </a: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:</a:t>
            </a: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千元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7507762" y="447605"/>
            <a:ext cx="2271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FY112 </a:t>
            </a:r>
            <a:r>
              <a:rPr kumimoji="1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目標</a:t>
            </a:r>
            <a:r>
              <a:rPr kumimoji="1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205,300</a:t>
            </a:r>
            <a:endParaRPr kumimoji="1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25" name="文字方塊 1">
            <a:extLst>
              <a:ext uri="{FF2B5EF4-FFF2-40B4-BE49-F238E27FC236}">
                <a16:creationId xmlns:a16="http://schemas.microsoft.com/office/drawing/2014/main" id="{B904229C-7C71-43C4-852C-64324D4E61B7}"/>
              </a:ext>
            </a:extLst>
          </p:cNvPr>
          <p:cNvSpPr txBox="1"/>
          <p:nvPr/>
        </p:nvSpPr>
        <p:spPr>
          <a:xfrm>
            <a:off x="4382987" y="1288510"/>
            <a:ext cx="2186096" cy="6712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10/18</a:t>
            </a: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實際簽約達成：</a:t>
            </a:r>
            <a:endParaRPr kumimoji="1" lang="en-US" altLang="zh-TW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標楷體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151,620K</a:t>
            </a: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 </a:t>
            </a: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(74%)</a:t>
            </a:r>
            <a:endParaRPr kumimoji="1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標楷體"/>
              <a:cs typeface="+mn-cs"/>
            </a:endParaRPr>
          </a:p>
        </p:txBody>
      </p: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3F841DE0-361A-4264-9B24-0EFB2047472E}"/>
              </a:ext>
            </a:extLst>
          </p:cNvPr>
          <p:cNvCxnSpPr/>
          <p:nvPr/>
        </p:nvCxnSpPr>
        <p:spPr>
          <a:xfrm flipH="1" flipV="1">
            <a:off x="6569083" y="1959775"/>
            <a:ext cx="760181" cy="31709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橢圓 25"/>
          <p:cNvSpPr/>
          <p:nvPr/>
        </p:nvSpPr>
        <p:spPr bwMode="gray">
          <a:xfrm>
            <a:off x="7424638" y="1607103"/>
            <a:ext cx="762388" cy="273548"/>
          </a:xfrm>
          <a:prstGeom prst="ellipse">
            <a:avLst/>
          </a:prstGeom>
          <a:noFill/>
          <a:ln>
            <a:solidFill>
              <a:srgbClr val="0000FF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宋体" pitchFamily="2" charset="-122"/>
              <a:cs typeface="+mn-cs"/>
            </a:endParaRPr>
          </a:p>
        </p:txBody>
      </p:sp>
      <p:grpSp>
        <p:nvGrpSpPr>
          <p:cNvPr id="34" name="群組 33"/>
          <p:cNvGrpSpPr/>
          <p:nvPr/>
        </p:nvGrpSpPr>
        <p:grpSpPr>
          <a:xfrm>
            <a:off x="-3517899" y="4113745"/>
            <a:ext cx="3271970" cy="2578273"/>
            <a:chOff x="6511608" y="3654125"/>
            <a:chExt cx="3271970" cy="4454095"/>
          </a:xfrm>
        </p:grpSpPr>
        <p:sp>
          <p:nvSpPr>
            <p:cNvPr id="35" name="文字方塊 34">
              <a:extLst>
                <a:ext uri="{FF2B5EF4-FFF2-40B4-BE49-F238E27FC236}">
                  <a16:creationId xmlns:a16="http://schemas.microsoft.com/office/drawing/2014/main" id="{B9DDF46C-1ABC-41BB-A981-C7E28F34AFB9}"/>
                </a:ext>
              </a:extLst>
            </p:cNvPr>
            <p:cNvSpPr txBox="1"/>
            <p:nvPr/>
          </p:nvSpPr>
          <p:spPr>
            <a:xfrm>
              <a:off x="6511608" y="3654125"/>
              <a:ext cx="3271970" cy="445409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5">
                  <a:lumMod val="50000"/>
                </a:schemeClr>
              </a:solidFill>
            </a:ln>
          </p:spPr>
          <p:txBody>
            <a:bodyPr wrap="square" rtlCol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10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-11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月洽案：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主要案件</a:t>
              </a:r>
              <a:r>
                <a:rPr kumimoji="0" lang="en-US" altLang="zh-TW" sz="1400" b="1" dirty="0">
                  <a:solidFill>
                    <a:srgbClr val="C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(35,870K)</a:t>
              </a:r>
            </a:p>
            <a:p>
              <a:pPr marL="0" marR="0" lvl="0" indent="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S000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麗媚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IP(12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月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 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2,800K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S000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愛菲斯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IP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2,000K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S000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英華達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IP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2,800K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H100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國北護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C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包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4,500K</a:t>
              </a:r>
            </a:p>
            <a:p>
              <a:pPr marL="17145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H100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智齡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亞灣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r>
                <a:rPr kumimoji="0" lang="zh-TW" altLang="en-US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</a:t>
              </a:r>
              <a:r>
                <a:rPr kumimoji="0" lang="en-US" altLang="zh-TW" sz="1400" b="1" dirty="0">
                  <a:solidFill>
                    <a:srgbClr val="0000FF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6,000K</a:t>
              </a:r>
              <a:endParaRPr kumimoji="0" lang="en-US" altLang="zh-TW" sz="1400" b="1" i="0" u="non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U500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捷世林       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3,500K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U500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車博           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3,470K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U500</a:t>
              </a:r>
              <a:r>
                <a:rPr kumimoji="0" lang="zh-TW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竹科管協                         </a:t>
              </a:r>
              <a:r>
                <a: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4,000K</a:t>
              </a:r>
            </a:p>
            <a:p>
              <a:pPr marL="171450" marR="0" lvl="0" indent="-171450" algn="l" defTabSz="914400" rtl="0" eaLnBrk="1" fontAlgn="auto" latinLnBrk="0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l"/>
                <a:tabLst/>
                <a:defRPr/>
              </a:pPr>
              <a:endParaRPr kumimoji="0" lang="en-US" altLang="zh-TW" sz="14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marL="171450" lvl="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U100</a:t>
              </a:r>
              <a:r>
                <a:rPr kumimoji="0" lang="zh-TW" altLang="en-US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全台</a:t>
              </a: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(</a:t>
              </a:r>
              <a:r>
                <a:rPr kumimoji="0" lang="zh-TW" altLang="en-US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開發</a:t>
              </a: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)</a:t>
              </a:r>
              <a:r>
                <a:rPr kumimoji="0" lang="zh-TW" altLang="en-US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</a:t>
              </a: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1,800K</a:t>
              </a:r>
            </a:p>
            <a:p>
              <a:pPr marL="171450" lvl="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S000</a:t>
              </a:r>
              <a:r>
                <a:rPr kumimoji="0" lang="zh-TW" altLang="en-US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</a:t>
              </a: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Sunlite</a:t>
              </a:r>
              <a:r>
                <a:rPr kumimoji="0" lang="zh-TW" altLang="en-US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                          </a:t>
              </a: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2,000K</a:t>
              </a:r>
            </a:p>
            <a:p>
              <a:pPr marL="171450" lvl="0" indent="-171450" eaLnBrk="1" fontAlgn="auto" hangingPunct="1">
                <a:lnSpc>
                  <a:spcPts val="1400"/>
                </a:lnSpc>
                <a:spcBef>
                  <a:spcPts val="0"/>
                </a:spcBef>
                <a:spcAft>
                  <a:spcPts val="0"/>
                </a:spcAft>
                <a:buFont typeface="Wingdings" panose="05000000000000000000" pitchFamily="2" charset="2"/>
                <a:buChar char="l"/>
                <a:defRPr/>
              </a:pP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H000</a:t>
              </a:r>
              <a:r>
                <a:rPr kumimoji="0" lang="zh-TW" altLang="en-US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中華郵政                        </a:t>
              </a:r>
              <a:r>
                <a:rPr kumimoji="0" lang="en-US" altLang="zh-TW" sz="1400" b="1" dirty="0">
                  <a:solidFill>
                    <a:srgbClr val="00B05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3,000K</a:t>
              </a:r>
            </a:p>
          </p:txBody>
        </p:sp>
        <p:sp>
          <p:nvSpPr>
            <p:cNvPr id="36" name="右大括弧 35"/>
            <p:cNvSpPr/>
            <p:nvPr/>
          </p:nvSpPr>
          <p:spPr>
            <a:xfrm flipH="1">
              <a:off x="8854158" y="4422995"/>
              <a:ext cx="191355" cy="2189657"/>
            </a:xfrm>
            <a:prstGeom prst="rightBrac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endParaRPr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8320948" y="4867045"/>
              <a:ext cx="630613" cy="11126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預計十二月成案</a:t>
              </a:r>
            </a:p>
          </p:txBody>
        </p:sp>
        <p:sp>
          <p:nvSpPr>
            <p:cNvPr id="38" name="右大括弧 37"/>
            <p:cNvSpPr/>
            <p:nvPr/>
          </p:nvSpPr>
          <p:spPr>
            <a:xfrm flipH="1">
              <a:off x="8854158" y="7045037"/>
              <a:ext cx="130803" cy="960379"/>
            </a:xfrm>
            <a:prstGeom prst="rightBrace">
              <a:avLst/>
            </a:prstGeom>
            <a:ln w="28575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Arial"/>
                <a:ea typeface="標楷體"/>
                <a:cs typeface="+mn-cs"/>
              </a:endParaRPr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8449965" y="7045037"/>
              <a:ext cx="372577" cy="64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zh-TW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ED7D31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+mn-cs"/>
                </a:rPr>
                <a:t>推動中</a:t>
              </a:r>
            </a:p>
          </p:txBody>
        </p:sp>
      </p:grp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F41A911-442F-4FBA-A49F-D3E2C3E131B5}"/>
              </a:ext>
            </a:extLst>
          </p:cNvPr>
          <p:cNvSpPr txBox="1"/>
          <p:nvPr/>
        </p:nvSpPr>
        <p:spPr>
          <a:xfrm>
            <a:off x="45553" y="4641078"/>
            <a:ext cx="3039826" cy="13490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本期主要新增簽約                </a:t>
            </a:r>
            <a:r>
              <a:rPr kumimoji="0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9,567K</a:t>
            </a:r>
          </a:p>
          <a:p>
            <a:pPr marL="0" marR="0" lvl="0" indent="0" algn="l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中華展覽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家福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開發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魔毒    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5,500K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S100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鈕酷樂         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1,207K</a:t>
            </a:r>
          </a:p>
          <a:p>
            <a:pPr marL="171450" indent="-171450" eaLnBrk="1" fontAlgn="auto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院運動健促               </a:t>
            </a:r>
            <a:r>
              <a:rPr kumimoji="0" lang="en-US" altLang="zh-TW" sz="14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1,250K</a:t>
            </a:r>
          </a:p>
        </p:txBody>
      </p:sp>
      <p:grpSp>
        <p:nvGrpSpPr>
          <p:cNvPr id="41" name="群組 40"/>
          <p:cNvGrpSpPr/>
          <p:nvPr/>
        </p:nvGrpSpPr>
        <p:grpSpPr>
          <a:xfrm>
            <a:off x="-3517899" y="103667"/>
            <a:ext cx="3363418" cy="3814774"/>
            <a:chOff x="3337406" y="4638870"/>
            <a:chExt cx="3363418" cy="5688086"/>
          </a:xfrm>
        </p:grpSpPr>
        <p:grpSp>
          <p:nvGrpSpPr>
            <p:cNvPr id="42" name="群組 41"/>
            <p:cNvGrpSpPr/>
            <p:nvPr/>
          </p:nvGrpSpPr>
          <p:grpSpPr>
            <a:xfrm>
              <a:off x="3337406" y="4638870"/>
              <a:ext cx="3363418" cy="5688086"/>
              <a:chOff x="3302403" y="4649762"/>
              <a:chExt cx="3363418" cy="8879589"/>
            </a:xfrm>
          </p:grpSpPr>
          <p:sp>
            <p:nvSpPr>
              <p:cNvPr id="44" name="文字方塊 43">
                <a:extLst>
                  <a:ext uri="{FF2B5EF4-FFF2-40B4-BE49-F238E27FC236}">
                    <a16:creationId xmlns:a16="http://schemas.microsoft.com/office/drawing/2014/main" id="{682B9EBD-8D29-421C-AF8A-5CEA42DFAB05}"/>
                  </a:ext>
                </a:extLst>
              </p:cNvPr>
              <p:cNvSpPr txBox="1"/>
              <p:nvPr/>
            </p:nvSpPr>
            <p:spPr>
              <a:xfrm>
                <a:off x="3302403" y="4649762"/>
                <a:ext cx="3363418" cy="8879589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rgbClr val="FF9900"/>
                </a:solidFill>
              </a:ln>
            </p:spPr>
            <p:txBody>
              <a:bodyPr wrap="square" rtlCol="0">
                <a:noAutofit/>
              </a:bodyPr>
              <a:lstStyle/>
              <a:p>
                <a:pPr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-11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月預計簽約：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主要案件</a:t>
                </a:r>
                <a:r>
                  <a:rPr kumimoji="0" lang="en-US" altLang="zh-TW" sz="1400" b="1" dirty="0">
                    <a:solidFill>
                      <a:srgbClr val="C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(44,714K)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endPara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S000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和訊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                      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2,000K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S100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遠傳                             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114K</a:t>
                </a:r>
              </a:p>
              <a:p>
                <a:pPr marL="17145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U100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展輝</a:t>
                </a: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IP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                     </a:t>
                </a: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1,000K</a:t>
                </a:r>
              </a:p>
              <a:p>
                <a:pPr marL="17145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H000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和訊                                </a:t>
                </a: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150K</a:t>
                </a:r>
              </a:p>
              <a:p>
                <a:pPr marL="17145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H100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龍滕                             </a:t>
                </a: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1,350K</a:t>
                </a:r>
              </a:p>
              <a:p>
                <a:pPr marL="17145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H200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光田</a:t>
                </a: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參展</a:t>
                </a: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              </a:t>
                </a: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1,000K</a:t>
                </a:r>
                <a:endParaRPr kumimoji="0" lang="en-US" altLang="zh-TW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S000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家飛綸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(BP)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          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2,500K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U100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台灣高鐵                 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2,100K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U000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全聯                       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10,000K</a:t>
                </a:r>
              </a:p>
              <a:p>
                <a:pPr marL="171450" lvl="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H100</a:t>
                </a:r>
                <a:r>
                  <a:rPr kumimoji="0" lang="zh-TW" altLang="en-US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鴻鼎                             </a:t>
                </a:r>
                <a:r>
                  <a:rPr kumimoji="0" lang="en-US" altLang="zh-TW" sz="1400" b="1" dirty="0">
                    <a:solidFill>
                      <a:srgbClr val="0000FF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1,000K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U500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智慧價值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(IP)           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1,100K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U300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峻盟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IP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                     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500K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U000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旭貿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IP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                  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FF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1,000K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Wingdings" panose="05000000000000000000" pitchFamily="2" charset="2"/>
                  <a:buChar char="l"/>
                  <a:tabLst/>
                  <a:defRPr/>
                </a:pP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S100</a:t>
                </a:r>
                <a:r>
                  <a:rPr kumimoji="0" lang="zh-TW" altLang="en-US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遠景                              </a:t>
                </a:r>
                <a:r>
                  <a:rPr kumimoji="0" lang="en-US" altLang="zh-TW" sz="1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1,200K</a:t>
                </a:r>
              </a:p>
              <a:p>
                <a:pPr marL="171450" lvl="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H100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群邁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(11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月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              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2,000K</a:t>
                </a:r>
              </a:p>
              <a:p>
                <a:pPr marL="171450" lvl="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S000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泰沂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產創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                 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9,000K</a:t>
                </a:r>
              </a:p>
              <a:p>
                <a:pPr marL="17145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H100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泰陞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(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疫後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)             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4,000K</a:t>
                </a:r>
              </a:p>
              <a:p>
                <a:pPr marL="17145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H100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雲義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IP                          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   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900K</a:t>
                </a:r>
              </a:p>
              <a:p>
                <a:pPr marL="171450" indent="-171450" eaLnBrk="1" fontAlgn="auto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Font typeface="Wingdings" panose="05000000000000000000" pitchFamily="2" charset="2"/>
                  <a:buChar char="l"/>
                  <a:defRPr/>
                </a:pP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H200</a:t>
                </a:r>
                <a:r>
                  <a:rPr kumimoji="0" lang="zh-TW" altLang="en-US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中國佈道                      </a:t>
                </a:r>
                <a:r>
                  <a:rPr kumimoji="0" lang="en-US" altLang="zh-TW" sz="1400" b="1" dirty="0">
                    <a:solidFill>
                      <a:srgbClr val="00B05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3,800K</a:t>
                </a:r>
              </a:p>
            </p:txBody>
          </p:sp>
          <p:sp>
            <p:nvSpPr>
              <p:cNvPr id="45" name="右大括弧 44"/>
              <p:cNvSpPr/>
              <p:nvPr/>
            </p:nvSpPr>
            <p:spPr>
              <a:xfrm flipH="1">
                <a:off x="5378131" y="5607246"/>
                <a:ext cx="220179" cy="5043922"/>
              </a:xfrm>
              <a:prstGeom prst="rightBrace">
                <a:avLst/>
              </a:prstGeom>
              <a:ln w="28575"/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標楷體"/>
                  <a:cs typeface="+mn-cs"/>
                </a:endParaRPr>
              </a:p>
            </p:txBody>
          </p:sp>
          <p:sp>
            <p:nvSpPr>
              <p:cNvPr id="46" name="文字方塊 45"/>
              <p:cNvSpPr txBox="1"/>
              <p:nvPr/>
            </p:nvSpPr>
            <p:spPr>
              <a:xfrm>
                <a:off x="4934637" y="8080117"/>
                <a:ext cx="581115" cy="1490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預計十月簽約</a:t>
                </a:r>
              </a:p>
            </p:txBody>
          </p:sp>
          <p:sp>
            <p:nvSpPr>
              <p:cNvPr id="47" name="右大括弧 46"/>
              <p:cNvSpPr/>
              <p:nvPr/>
            </p:nvSpPr>
            <p:spPr>
              <a:xfrm flipH="1">
                <a:off x="5378129" y="11105773"/>
                <a:ext cx="220179" cy="2194941"/>
              </a:xfrm>
              <a:prstGeom prst="rightBrac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zh-TW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標楷體"/>
                  <a:cs typeface="+mn-cs"/>
                </a:endParaRPr>
              </a:p>
            </p:txBody>
          </p:sp>
          <p:sp>
            <p:nvSpPr>
              <p:cNvPr id="48" name="文字方塊 47"/>
              <p:cNvSpPr txBox="1"/>
              <p:nvPr/>
            </p:nvSpPr>
            <p:spPr>
              <a:xfrm>
                <a:off x="4962168" y="11383801"/>
                <a:ext cx="526052" cy="19169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zh-TW" altLang="en-US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ED7D31"/>
                    </a:solidFill>
                    <a:effectLst/>
                    <a:uLnTx/>
                    <a:uFillTx/>
                    <a:latin typeface="微軟正黑體" panose="020B0604030504040204" pitchFamily="34" charset="-120"/>
                    <a:ea typeface="微軟正黑體" panose="020B0604030504040204" pitchFamily="34" charset="-120"/>
                    <a:cs typeface="+mn-cs"/>
                  </a:rPr>
                  <a:t>預計十一月簽約</a:t>
                </a:r>
              </a:p>
            </p:txBody>
          </p:sp>
        </p:grpSp>
        <p:cxnSp>
          <p:nvCxnSpPr>
            <p:cNvPr id="43" name="直線接點 42"/>
            <p:cNvCxnSpPr/>
            <p:nvPr/>
          </p:nvCxnSpPr>
          <p:spPr>
            <a:xfrm>
              <a:off x="3431064" y="6811302"/>
              <a:ext cx="2880320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5"/>
            </a:lnRef>
            <a:fillRef idx="0">
              <a:schemeClr val="accent5"/>
            </a:fillRef>
            <a:effectRef idx="0">
              <a:schemeClr val="accent5"/>
            </a:effectRef>
            <a:fontRef idx="minor">
              <a:schemeClr val="tx1"/>
            </a:fontRef>
          </p:style>
        </p:cxnSp>
      </p:grpSp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939" y="4634743"/>
            <a:ext cx="3395766" cy="2223257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9100" y="4619467"/>
            <a:ext cx="3304318" cy="2238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57231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2443000742"/>
              </p:ext>
            </p:extLst>
          </p:nvPr>
        </p:nvGraphicFramePr>
        <p:xfrm>
          <a:off x="272480" y="739875"/>
          <a:ext cx="9100378" cy="5575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06390" y="-23412"/>
            <a:ext cx="6294333" cy="765175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各組之企業簽約數統計</a:t>
            </a:r>
          </a:p>
        </p:txBody>
      </p:sp>
      <p:cxnSp>
        <p:nvCxnSpPr>
          <p:cNvPr id="6" name="直線接點 5"/>
          <p:cNvCxnSpPr>
            <a:cxnSpLocks/>
          </p:cNvCxnSpPr>
          <p:nvPr/>
        </p:nvCxnSpPr>
        <p:spPr>
          <a:xfrm>
            <a:off x="757161" y="3660415"/>
            <a:ext cx="8524382" cy="0"/>
          </a:xfrm>
          <a:prstGeom prst="line">
            <a:avLst/>
          </a:prstGeom>
          <a:ln w="190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6043976" y="3399768"/>
            <a:ext cx="1584176" cy="646331"/>
          </a:xfrm>
          <a:prstGeom prst="rect">
            <a:avLst/>
          </a:prstGeom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U(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推廣中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全聯      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10,000K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台灣高鐵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2,100K</a:t>
            </a:r>
          </a:p>
        </p:txBody>
      </p:sp>
      <p:sp>
        <p:nvSpPr>
          <p:cNvPr id="11" name="文字方塊 1"/>
          <p:cNvSpPr txBox="1"/>
          <p:nvPr/>
        </p:nvSpPr>
        <p:spPr>
          <a:xfrm>
            <a:off x="533142" y="6280253"/>
            <a:ext cx="2376264" cy="389107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企業目標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42,500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K(FY112)</a:t>
            </a:r>
          </a:p>
        </p:txBody>
      </p:sp>
      <p:sp>
        <p:nvSpPr>
          <p:cNvPr id="16" name="矩形 15"/>
          <p:cNvSpPr/>
          <p:nvPr/>
        </p:nvSpPr>
        <p:spPr>
          <a:xfrm>
            <a:off x="6043976" y="4179041"/>
            <a:ext cx="1584176" cy="461665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U(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可簽約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endParaRPr kumimoji="0" lang="en-US" altLang="zh-TW" sz="1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展輝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          1,000K</a:t>
            </a:r>
          </a:p>
        </p:txBody>
      </p:sp>
      <p:sp>
        <p:nvSpPr>
          <p:cNvPr id="17" name="文字方塊 1"/>
          <p:cNvSpPr txBox="1"/>
          <p:nvPr/>
        </p:nvSpPr>
        <p:spPr>
          <a:xfrm>
            <a:off x="3554259" y="6289619"/>
            <a:ext cx="2376264" cy="36623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企業目標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36,500K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(FY112)</a:t>
            </a: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       </a:t>
            </a:r>
          </a:p>
        </p:txBody>
      </p:sp>
      <p:sp>
        <p:nvSpPr>
          <p:cNvPr id="18" name="文字方塊 1"/>
          <p:cNvSpPr txBox="1"/>
          <p:nvPr/>
        </p:nvSpPr>
        <p:spPr>
          <a:xfrm>
            <a:off x="6594545" y="6277562"/>
            <a:ext cx="2376264" cy="378289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企業目標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112,500</a:t>
            </a:r>
            <a:r>
              <a:rPr kumimoji="1" lang="en-US" altLang="zh-TW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K(FY112)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        </a:t>
            </a:r>
          </a:p>
        </p:txBody>
      </p:sp>
      <p:sp>
        <p:nvSpPr>
          <p:cNvPr id="4" name="矩形 3"/>
          <p:cNvSpPr/>
          <p:nvPr/>
        </p:nvSpPr>
        <p:spPr>
          <a:xfrm>
            <a:off x="2331755" y="3861048"/>
            <a:ext cx="109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79%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u="none" strike="noStrike" kern="1200" baseline="0">
                <a:solidFill>
                  <a:prstClr val="black">
                    <a:lumMod val="75000"/>
                    <a:lumOff val="2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33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,</a:t>
            </a:r>
            <a:r>
              <a:rPr lang="en-US" altLang="zh-TW" sz="1200" b="1" dirty="0">
                <a:solidFill>
                  <a:prstClr val="black">
                    <a:lumMod val="75000"/>
                    <a:lumOff val="25000"/>
                  </a:prst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49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9K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A6A545A-F9C5-4BA4-8CE0-B93CD0A45BB0}"/>
              </a:ext>
            </a:extLst>
          </p:cNvPr>
          <p:cNvSpPr/>
          <p:nvPr/>
        </p:nvSpPr>
        <p:spPr>
          <a:xfrm>
            <a:off x="3224809" y="1837653"/>
            <a:ext cx="1626648" cy="1569660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3200" b="1" kern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S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努力中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立益         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5,000K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noProof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美商             </a:t>
            </a:r>
            <a:r>
              <a:rPr lang="en-US" altLang="zh-TW" sz="1200" b="0" noProof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10,000K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noProof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民揚               </a:t>
            </a:r>
            <a:r>
              <a:rPr lang="en-US" altLang="zh-TW" sz="1200" b="0" noProof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1,800K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0" i="0" u="none" strike="noStrike" kern="1200" cap="none" spc="0" normalizeH="0" baseline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Sunlite          2,000K</a:t>
            </a:r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英華達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IP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2,800K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泰沂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lang="zh-TW" altLang="en-US" sz="1200" b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產創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r>
              <a:rPr kumimoji="1" lang="en-US" altLang="zh-TW" sz="12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9,000K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愛菲斯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IP        2,000K</a:t>
            </a:r>
          </a:p>
        </p:txBody>
      </p:sp>
      <p:sp>
        <p:nvSpPr>
          <p:cNvPr id="19" name="矩形 18"/>
          <p:cNvSpPr/>
          <p:nvPr/>
        </p:nvSpPr>
        <p:spPr>
          <a:xfrm>
            <a:off x="3224809" y="5261644"/>
            <a:ext cx="1626648" cy="646331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S(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已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簽約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鈕酷樂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1,207K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魔毒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5,500K</a:t>
            </a:r>
          </a:p>
        </p:txBody>
      </p:sp>
      <p:sp>
        <p:nvSpPr>
          <p:cNvPr id="28" name="矩形 27"/>
          <p:cNvSpPr/>
          <p:nvPr/>
        </p:nvSpPr>
        <p:spPr>
          <a:xfrm>
            <a:off x="6043976" y="4730747"/>
            <a:ext cx="1584176" cy="646331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U(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已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簽約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家福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開發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 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1,500K</a:t>
            </a:r>
          </a:p>
          <a:p>
            <a:pPr>
              <a:defRPr/>
            </a:pPr>
            <a:r>
              <a:rPr kumimoji="0"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中華展覽          </a:t>
            </a:r>
            <a:r>
              <a:rPr kumimoji="0"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110K</a:t>
            </a:r>
          </a:p>
        </p:txBody>
      </p:sp>
      <p:sp>
        <p:nvSpPr>
          <p:cNvPr id="21" name="矩形 20"/>
          <p:cNvSpPr/>
          <p:nvPr/>
        </p:nvSpPr>
        <p:spPr>
          <a:xfrm>
            <a:off x="6043976" y="1763637"/>
            <a:ext cx="1584176" cy="1569660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U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努力中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全台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開發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  1,800K</a:t>
            </a:r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車博         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3,470K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峻盟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IP             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500K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智慧價值</a:t>
            </a: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1,100K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旭貿</a:t>
            </a: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</a:t>
            </a: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</a:t>
            </a: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捷世林            </a:t>
            </a:r>
            <a:r>
              <a:rPr kumimoji="0"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3,500K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竹科管協        </a:t>
            </a:r>
            <a:r>
              <a:rPr kumimoji="0"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4,000K</a:t>
            </a:r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E42DED0-5FC0-4D75-95B9-BA6A651C73DA}"/>
              </a:ext>
            </a:extLst>
          </p:cNvPr>
          <p:cNvSpPr/>
          <p:nvPr/>
        </p:nvSpPr>
        <p:spPr>
          <a:xfrm>
            <a:off x="817790" y="5338154"/>
            <a:ext cx="1573466" cy="461665"/>
          </a:xfrm>
          <a:prstGeom prst="rect">
            <a:avLst/>
          </a:prstGeom>
          <a:ln w="57150">
            <a:solidFill>
              <a:srgbClr val="5D9EDB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H(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已簽約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 lvl="0"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院運動健促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1,250K</a:t>
            </a:r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3988F8F-CF76-44CF-A996-50E59FD2F1BF}"/>
              </a:ext>
            </a:extLst>
          </p:cNvPr>
          <p:cNvSpPr/>
          <p:nvPr/>
        </p:nvSpPr>
        <p:spPr>
          <a:xfrm>
            <a:off x="815536" y="1941461"/>
            <a:ext cx="1590075" cy="1200329"/>
          </a:xfrm>
          <a:prstGeom prst="rect">
            <a:avLst/>
          </a:prstGeom>
          <a:noFill/>
          <a:ln w="57150">
            <a:solidFill>
              <a:srgbClr val="F4B183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H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努力中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中華郵政 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3,000K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光田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lang="en-US" altLang="zh-TW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SBIR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2,000K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中國佈道 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3,800K</a:t>
            </a:r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智齡               </a:t>
            </a:r>
            <a:r>
              <a:rPr kumimoji="1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6,000K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國北護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包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4,500K</a:t>
            </a:r>
            <a:endParaRPr kumimoji="1" lang="en-US" altLang="zh-TW" sz="1200" b="0" i="0" u="non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A639F80D-D522-4E76-957D-B3ABB97B1849}"/>
              </a:ext>
            </a:extLst>
          </p:cNvPr>
          <p:cNvSpPr/>
          <p:nvPr/>
        </p:nvSpPr>
        <p:spPr>
          <a:xfrm>
            <a:off x="817790" y="3251282"/>
            <a:ext cx="1587821" cy="1015663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H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推廣中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    </a:t>
            </a:r>
            <a:endParaRPr kumimoji="1" lang="en-US" altLang="zh-TW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雲義  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900K</a:t>
            </a:r>
          </a:p>
          <a:p>
            <a:pPr>
              <a:defRPr/>
            </a:pP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群邁      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泰陞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疫後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    4,000K</a:t>
            </a:r>
          </a:p>
          <a:p>
            <a:pPr>
              <a:defRPr/>
            </a:pPr>
            <a:r>
              <a:rPr lang="zh-TW" altLang="en-US" sz="12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鴻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鼎        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  <a:endParaRPr kumimoji="1" lang="en-US" altLang="zh-TW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A30DAA2C-1EE7-4749-BCF5-73BB65654CD8}"/>
              </a:ext>
            </a:extLst>
          </p:cNvPr>
          <p:cNvSpPr/>
          <p:nvPr/>
        </p:nvSpPr>
        <p:spPr>
          <a:xfrm>
            <a:off x="817790" y="4412007"/>
            <a:ext cx="1587821" cy="830997"/>
          </a:xfrm>
          <a:prstGeom prst="rect">
            <a:avLst/>
          </a:prstGeom>
          <a:ln w="57150">
            <a:solidFill>
              <a:srgbClr val="92D050"/>
            </a:solidFill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H(</a:t>
            </a:r>
            <a:r>
              <a:rPr kumimoji="1" lang="zh-TW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可簽約</a:t>
            </a:r>
            <a:r>
              <a:rPr kumimoji="1" lang="en-US" altLang="zh-TW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龍滕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1,350K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光田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參展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1,000K</a:t>
            </a:r>
          </a:p>
          <a:p>
            <a:pPr>
              <a:defRPr/>
            </a:pPr>
            <a:r>
              <a:rPr lang="zh-TW" altLang="en-US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和訊                 </a:t>
            </a:r>
            <a:r>
              <a:rPr lang="en-US" altLang="zh-TW" sz="12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150K</a:t>
            </a:r>
          </a:p>
        </p:txBody>
      </p:sp>
      <p:sp>
        <p:nvSpPr>
          <p:cNvPr id="26" name="文字方塊 25"/>
          <p:cNvSpPr txBox="1"/>
          <p:nvPr/>
        </p:nvSpPr>
        <p:spPr>
          <a:xfrm>
            <a:off x="7329264" y="166674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FY112 </a:t>
            </a:r>
            <a:r>
              <a:rPr kumimoji="1" lang="zh-TW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目標</a:t>
            </a:r>
            <a:r>
              <a:rPr kumimoji="1" lang="en-US" altLang="zh-TW" sz="1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205,300K</a:t>
            </a:r>
            <a:endParaRPr kumimoji="1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0410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37183"/>
            <a:ext cx="9144000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組企業收入簽約統計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654173"/>
              </p:ext>
            </p:extLst>
          </p:nvPr>
        </p:nvGraphicFramePr>
        <p:xfrm>
          <a:off x="848544" y="676727"/>
          <a:ext cx="8489229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矩形 3"/>
          <p:cNvSpPr/>
          <p:nvPr/>
        </p:nvSpPr>
        <p:spPr>
          <a:xfrm>
            <a:off x="7617296" y="356069"/>
            <a:ext cx="20377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簽約目標</a:t>
            </a:r>
            <a:r>
              <a:rPr kumimoji="0" lang="en-US" altLang="zh-TW" sz="2000" b="1" i="0" u="none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42,500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4CE36E92-E790-4573-B8A7-256B7C2489C8}"/>
              </a:ext>
            </a:extLst>
          </p:cNvPr>
          <p:cNvSpPr txBox="1"/>
          <p:nvPr/>
        </p:nvSpPr>
        <p:spPr>
          <a:xfrm>
            <a:off x="2960700" y="4263185"/>
            <a:ext cx="3245918" cy="1620181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600" b="1" noProof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月預計簽約</a:t>
            </a:r>
            <a:r>
              <a:rPr kumimoji="0" lang="en-US" altLang="zh-TW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(3,500K)</a:t>
            </a: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zh-TW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和訊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150K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龍滕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1,350K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光田參展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  <a:p>
            <a:pPr marL="171450" marR="0" lvl="0" indent="-17145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鴻鼎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1,000K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4CE36E92-E790-4573-B8A7-256B7C2489C8}"/>
              </a:ext>
            </a:extLst>
          </p:cNvPr>
          <p:cNvSpPr txBox="1"/>
          <p:nvPr/>
        </p:nvSpPr>
        <p:spPr>
          <a:xfrm>
            <a:off x="6350634" y="4263185"/>
            <a:ext cx="3516903" cy="2198909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 anchor="ctr">
            <a:noAutofit/>
          </a:bodyPr>
          <a:lstStyle/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月後規劃案</a:t>
            </a:r>
            <a:r>
              <a:rPr kumimoji="0" lang="en-US" altLang="zh-TW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(21,200K)</a:t>
            </a:r>
          </a:p>
          <a:p>
            <a:pPr marL="0" marR="0" lvl="0" indent="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6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泰陞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疫後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)(11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4,000K</a:t>
            </a:r>
          </a:p>
          <a:p>
            <a:pPr marL="171450" marR="0" lvl="0" indent="-171450" algn="l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雲義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IP(11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900K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H000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中國佈道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(11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3,800K</a:t>
            </a:r>
          </a:p>
          <a:p>
            <a:pPr marL="171450" lvl="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群邁</a:t>
            </a:r>
            <a:r>
              <a:rPr kumimoji="0" lang="en-US" altLang="zh-TW" sz="1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(11</a:t>
            </a:r>
            <a:r>
              <a:rPr kumimoji="0" lang="zh-TW" alt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</a:t>
            </a:r>
            <a:r>
              <a:rPr kumimoji="0" lang="zh-TW" alt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</a:t>
            </a:r>
            <a:r>
              <a:rPr kumimoji="0" lang="en-US" altLang="zh-TW" sz="1600" b="1" u="sng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2,000K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國北護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C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包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(12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4,500K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H100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智齡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(12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6,000K</a:t>
            </a:r>
          </a:p>
        </p:txBody>
      </p:sp>
      <p:sp>
        <p:nvSpPr>
          <p:cNvPr id="10" name="文字方塊 1">
            <a:extLst>
              <a:ext uri="{FF2B5EF4-FFF2-40B4-BE49-F238E27FC236}">
                <a16:creationId xmlns:a16="http://schemas.microsoft.com/office/drawing/2014/main" id="{B904229C-7C71-43C4-852C-64324D4E61B7}"/>
              </a:ext>
            </a:extLst>
          </p:cNvPr>
          <p:cNvSpPr txBox="1"/>
          <p:nvPr/>
        </p:nvSpPr>
        <p:spPr>
          <a:xfrm>
            <a:off x="4312643" y="1421460"/>
            <a:ext cx="2173801" cy="6712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600" b="1" dirty="0">
                <a:solidFill>
                  <a:prstClr val="black"/>
                </a:solidFill>
                <a:latin typeface="Arial"/>
                <a:ea typeface="標楷體"/>
              </a:rPr>
              <a:t>10</a:t>
            </a: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/18</a:t>
            </a: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實際簽約達成：</a:t>
            </a:r>
            <a:endParaRPr kumimoji="1" lang="en-US" altLang="zh-TW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標楷體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23,099K</a:t>
            </a:r>
            <a:r>
              <a:rPr kumimoji="1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 </a:t>
            </a:r>
            <a:r>
              <a:rPr kumimoji="1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標楷體"/>
                <a:cs typeface="+mn-cs"/>
              </a:rPr>
              <a:t>(54%)</a:t>
            </a:r>
            <a:endParaRPr kumimoji="1" lang="zh-TW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標楷體"/>
              <a:cs typeface="+mn-cs"/>
            </a:endParaRPr>
          </a:p>
        </p:txBody>
      </p:sp>
      <p:cxnSp>
        <p:nvCxnSpPr>
          <p:cNvPr id="12" name="直線接點 11">
            <a:extLst>
              <a:ext uri="{FF2B5EF4-FFF2-40B4-BE49-F238E27FC236}">
                <a16:creationId xmlns:a16="http://schemas.microsoft.com/office/drawing/2014/main" id="{3F841DE0-361A-4264-9B24-0EFB2047472E}"/>
              </a:ext>
            </a:extLst>
          </p:cNvPr>
          <p:cNvCxnSpPr>
            <a:cxnSpLocks/>
          </p:cNvCxnSpPr>
          <p:nvPr/>
        </p:nvCxnSpPr>
        <p:spPr>
          <a:xfrm>
            <a:off x="6393160" y="2062115"/>
            <a:ext cx="864096" cy="41800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>
            <a:extLst>
              <a:ext uri="{FF2B5EF4-FFF2-40B4-BE49-F238E27FC236}">
                <a16:creationId xmlns:a16="http://schemas.microsoft.com/office/drawing/2014/main" id="{DDE342AC-C596-47E8-9E85-88AD3F66E94F}"/>
              </a:ext>
            </a:extLst>
          </p:cNvPr>
          <p:cNvSpPr txBox="1"/>
          <p:nvPr/>
        </p:nvSpPr>
        <p:spPr>
          <a:xfrm>
            <a:off x="200472" y="4263185"/>
            <a:ext cx="2616212" cy="900100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</a:t>
            </a:r>
            <a:r>
              <a:rPr kumimoji="0" lang="zh-TW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組近期已簽約</a:t>
            </a:r>
            <a:r>
              <a:rPr kumimoji="0" lang="en-US" altLang="zh-TW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(1,250K)</a:t>
            </a:r>
          </a:p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lvl="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H200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院運動健促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1,250K</a:t>
            </a:r>
          </a:p>
        </p:txBody>
      </p:sp>
      <p:sp>
        <p:nvSpPr>
          <p:cNvPr id="13" name="橢圓 12"/>
          <p:cNvSpPr/>
          <p:nvPr/>
        </p:nvSpPr>
        <p:spPr bwMode="gray">
          <a:xfrm>
            <a:off x="6066935" y="2321721"/>
            <a:ext cx="496092" cy="273548"/>
          </a:xfrm>
          <a:prstGeom prst="ellipse">
            <a:avLst/>
          </a:prstGeom>
          <a:noFill/>
          <a:ln>
            <a:solidFill>
              <a:srgbClr val="FFC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8571367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79848" y="115892"/>
            <a:ext cx="5410316" cy="518941"/>
          </a:xfrm>
        </p:spPr>
        <p:txBody>
          <a:bodyPr/>
          <a:lstStyle/>
          <a:p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S</a:t>
            </a:r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組企業收入簽約統計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7760154"/>
              </p:ext>
            </p:extLst>
          </p:nvPr>
        </p:nvGraphicFramePr>
        <p:xfrm>
          <a:off x="726685" y="1015745"/>
          <a:ext cx="8489229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矩形 3"/>
          <p:cNvSpPr/>
          <p:nvPr/>
        </p:nvSpPr>
        <p:spPr>
          <a:xfrm>
            <a:off x="7707777" y="289655"/>
            <a:ext cx="20377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簽約目標</a:t>
            </a:r>
            <a:r>
              <a:rPr kumimoji="0" lang="en-US" altLang="zh-TW" sz="2000" b="1" kern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36,500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0075551-D0F2-4860-B17B-CD5745BB31AE}"/>
              </a:ext>
            </a:extLst>
          </p:cNvPr>
          <p:cNvSpPr/>
          <p:nvPr/>
        </p:nvSpPr>
        <p:spPr>
          <a:xfrm>
            <a:off x="8121352" y="689765"/>
            <a:ext cx="121058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單位：千元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7E30FB2-3092-4663-9155-5B7C141FE158}"/>
              </a:ext>
            </a:extLst>
          </p:cNvPr>
          <p:cNvSpPr txBox="1"/>
          <p:nvPr/>
        </p:nvSpPr>
        <p:spPr>
          <a:xfrm>
            <a:off x="3021016" y="4951048"/>
            <a:ext cx="3120242" cy="1071198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 kumimoji="0" sz="1600" b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en-US" altLang="zh-TW" dirty="0"/>
              <a:t>10</a:t>
            </a:r>
            <a:r>
              <a:rPr lang="zh-TW" altLang="en-US" dirty="0"/>
              <a:t>月預計簽約</a:t>
            </a:r>
            <a:r>
              <a:rPr lang="en-US" altLang="zh-TW" dirty="0">
                <a:solidFill>
                  <a:srgbClr val="C00000"/>
                </a:solidFill>
              </a:rPr>
              <a:t>(4,614K)</a:t>
            </a:r>
          </a:p>
          <a:p>
            <a:endParaRPr lang="en-US" altLang="zh-TW" dirty="0"/>
          </a:p>
          <a:p>
            <a:r>
              <a:rPr lang="en-US" altLang="zh-TW" dirty="0"/>
              <a:t>S000</a:t>
            </a:r>
            <a:r>
              <a:rPr lang="zh-TW" altLang="en-US" dirty="0"/>
              <a:t>和訊</a:t>
            </a:r>
            <a:r>
              <a:rPr lang="en-US" altLang="zh-TW" dirty="0"/>
              <a:t>(10</a:t>
            </a:r>
            <a:r>
              <a:rPr lang="zh-TW" altLang="en-US" dirty="0"/>
              <a:t>月</a:t>
            </a:r>
            <a:r>
              <a:rPr lang="en-US" altLang="zh-TW" dirty="0"/>
              <a:t>)</a:t>
            </a:r>
            <a:r>
              <a:rPr lang="zh-TW" altLang="en-US" dirty="0"/>
              <a:t>              </a:t>
            </a:r>
            <a:r>
              <a:rPr lang="en-US" altLang="zh-TW" dirty="0"/>
              <a:t>2,000K</a:t>
            </a:r>
          </a:p>
          <a:p>
            <a:r>
              <a:rPr lang="en-US" altLang="zh-TW" dirty="0"/>
              <a:t>S000</a:t>
            </a:r>
            <a:r>
              <a:rPr lang="zh-TW" altLang="en-US" dirty="0"/>
              <a:t>家飛綸</a:t>
            </a:r>
            <a:r>
              <a:rPr lang="en-US" altLang="zh-TW" dirty="0"/>
              <a:t>(10</a:t>
            </a:r>
            <a:r>
              <a:rPr lang="zh-TW" altLang="en-US" dirty="0"/>
              <a:t>月</a:t>
            </a:r>
            <a:r>
              <a:rPr lang="en-US" altLang="zh-TW" dirty="0"/>
              <a:t>) </a:t>
            </a:r>
            <a:r>
              <a:rPr lang="zh-TW" altLang="en-US" dirty="0"/>
              <a:t>         </a:t>
            </a:r>
            <a:r>
              <a:rPr lang="en-US" altLang="zh-TW" dirty="0"/>
              <a:t>2,500K</a:t>
            </a:r>
          </a:p>
          <a:p>
            <a:r>
              <a:rPr lang="en-US" altLang="zh-TW" dirty="0"/>
              <a:t>S100</a:t>
            </a:r>
            <a:r>
              <a:rPr lang="zh-TW" altLang="en-US" dirty="0"/>
              <a:t>遠傳 </a:t>
            </a:r>
            <a:r>
              <a:rPr lang="en-US" altLang="zh-TW" dirty="0"/>
              <a:t>(10</a:t>
            </a:r>
            <a:r>
              <a:rPr lang="zh-TW" altLang="en-US" dirty="0"/>
              <a:t>月</a:t>
            </a:r>
            <a:r>
              <a:rPr lang="en-US" altLang="zh-TW" dirty="0"/>
              <a:t>)</a:t>
            </a:r>
            <a:r>
              <a:rPr lang="zh-TW" altLang="en-US" dirty="0"/>
              <a:t>                </a:t>
            </a:r>
            <a:r>
              <a:rPr lang="en-US" altLang="zh-TW" dirty="0"/>
              <a:t>114K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57E30FB2-3092-4663-9155-5B7C141FE158}"/>
              </a:ext>
            </a:extLst>
          </p:cNvPr>
          <p:cNvSpPr txBox="1"/>
          <p:nvPr/>
        </p:nvSpPr>
        <p:spPr>
          <a:xfrm>
            <a:off x="6384770" y="4951047"/>
            <a:ext cx="3209531" cy="1502289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 anchor="ctr">
            <a:noAutofit/>
          </a:bodyPr>
          <a:lstStyle>
            <a:defPPr>
              <a:defRPr lang="en-US"/>
            </a:defPPr>
            <a:lvl1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 kumimoji="0" sz="1600" b="1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en-US" altLang="zh-TW" dirty="0"/>
              <a:t>11</a:t>
            </a:r>
            <a:r>
              <a:rPr lang="zh-TW" altLang="en-US" dirty="0"/>
              <a:t>月後規劃案</a:t>
            </a:r>
            <a:r>
              <a:rPr lang="en-US" altLang="zh-TW" dirty="0">
                <a:solidFill>
                  <a:srgbClr val="C00000"/>
                </a:solidFill>
              </a:rPr>
              <a:t>(17,800K)</a:t>
            </a:r>
          </a:p>
          <a:p>
            <a:endParaRPr lang="en-US" altLang="zh-TW" dirty="0"/>
          </a:p>
          <a:p>
            <a:r>
              <a:rPr lang="en-US" altLang="zh-TW" dirty="0"/>
              <a:t>S000</a:t>
            </a:r>
            <a:r>
              <a:rPr lang="zh-TW" altLang="en-US" dirty="0"/>
              <a:t>泰沂</a:t>
            </a:r>
            <a:r>
              <a:rPr lang="en-US" altLang="zh-TW" dirty="0"/>
              <a:t>(</a:t>
            </a:r>
            <a:r>
              <a:rPr lang="zh-TW" altLang="en-US" dirty="0"/>
              <a:t>產創</a:t>
            </a:r>
            <a:r>
              <a:rPr lang="en-US" altLang="zh-TW" dirty="0"/>
              <a:t>)(11</a:t>
            </a:r>
            <a:r>
              <a:rPr lang="zh-TW" altLang="en-US" dirty="0"/>
              <a:t>月</a:t>
            </a:r>
            <a:r>
              <a:rPr lang="en-US" altLang="zh-TW" dirty="0"/>
              <a:t>)   9,000K</a:t>
            </a:r>
          </a:p>
          <a:p>
            <a:r>
              <a:rPr lang="en-US" altLang="zh-TW" dirty="0"/>
              <a:t>S100</a:t>
            </a:r>
            <a:r>
              <a:rPr lang="zh-TW" altLang="en-US" dirty="0"/>
              <a:t>遠景</a:t>
            </a:r>
            <a:r>
              <a:rPr lang="en-US" altLang="zh-TW" dirty="0"/>
              <a:t>(10</a:t>
            </a:r>
            <a:r>
              <a:rPr lang="zh-TW" altLang="en-US" dirty="0"/>
              <a:t>月</a:t>
            </a:r>
            <a:r>
              <a:rPr lang="en-US" altLang="zh-TW" dirty="0"/>
              <a:t>)</a:t>
            </a:r>
            <a:r>
              <a:rPr lang="zh-TW" altLang="en-US" dirty="0"/>
              <a:t>              </a:t>
            </a:r>
            <a:r>
              <a:rPr lang="en-US" altLang="zh-TW" dirty="0"/>
              <a:t>1,200K</a:t>
            </a:r>
          </a:p>
          <a:p>
            <a:r>
              <a:rPr lang="en-US" altLang="zh-TW" dirty="0">
                <a:solidFill>
                  <a:srgbClr val="00B050"/>
                </a:solidFill>
              </a:rPr>
              <a:t>S000</a:t>
            </a:r>
            <a:r>
              <a:rPr lang="zh-TW" altLang="en-US" dirty="0">
                <a:solidFill>
                  <a:srgbClr val="00B050"/>
                </a:solidFill>
              </a:rPr>
              <a:t>麗媚</a:t>
            </a:r>
            <a:r>
              <a:rPr lang="en-US" altLang="zh-TW" dirty="0">
                <a:solidFill>
                  <a:srgbClr val="00B050"/>
                </a:solidFill>
              </a:rPr>
              <a:t>IP(12</a:t>
            </a:r>
            <a:r>
              <a:rPr lang="zh-TW" altLang="en-US" dirty="0">
                <a:solidFill>
                  <a:srgbClr val="00B050"/>
                </a:solidFill>
              </a:rPr>
              <a:t>月</a:t>
            </a:r>
            <a:r>
              <a:rPr lang="en-US" altLang="zh-TW" dirty="0">
                <a:solidFill>
                  <a:srgbClr val="00B050"/>
                </a:solidFill>
              </a:rPr>
              <a:t>)          2,800K</a:t>
            </a:r>
          </a:p>
          <a:p>
            <a:r>
              <a:rPr lang="en-US" altLang="zh-TW" dirty="0">
                <a:solidFill>
                  <a:srgbClr val="00B050"/>
                </a:solidFill>
              </a:rPr>
              <a:t>S000</a:t>
            </a:r>
            <a:r>
              <a:rPr lang="zh-TW" altLang="en-US" dirty="0">
                <a:solidFill>
                  <a:srgbClr val="00B050"/>
                </a:solidFill>
              </a:rPr>
              <a:t>愛菲斯</a:t>
            </a:r>
            <a:r>
              <a:rPr lang="en-US" altLang="zh-TW" dirty="0">
                <a:solidFill>
                  <a:srgbClr val="00B050"/>
                </a:solidFill>
              </a:rPr>
              <a:t>IP(12</a:t>
            </a:r>
            <a:r>
              <a:rPr lang="zh-TW" altLang="en-US" dirty="0">
                <a:solidFill>
                  <a:srgbClr val="00B050"/>
                </a:solidFill>
              </a:rPr>
              <a:t>月</a:t>
            </a:r>
            <a:r>
              <a:rPr lang="en-US" altLang="zh-TW" dirty="0">
                <a:solidFill>
                  <a:srgbClr val="00B050"/>
                </a:solidFill>
              </a:rPr>
              <a:t>)      2,000K</a:t>
            </a:r>
          </a:p>
          <a:p>
            <a:r>
              <a:rPr lang="en-US" altLang="zh-TW" dirty="0">
                <a:solidFill>
                  <a:srgbClr val="00B050"/>
                </a:solidFill>
              </a:rPr>
              <a:t>S000</a:t>
            </a:r>
            <a:r>
              <a:rPr lang="zh-TW" altLang="en-US" dirty="0">
                <a:solidFill>
                  <a:srgbClr val="00B050"/>
                </a:solidFill>
              </a:rPr>
              <a:t>英華達</a:t>
            </a:r>
            <a:r>
              <a:rPr lang="en-US" altLang="zh-TW" dirty="0">
                <a:solidFill>
                  <a:srgbClr val="00B050"/>
                </a:solidFill>
              </a:rPr>
              <a:t>IP(12</a:t>
            </a:r>
            <a:r>
              <a:rPr lang="zh-TW" altLang="en-US" dirty="0">
                <a:solidFill>
                  <a:srgbClr val="00B050"/>
                </a:solidFill>
              </a:rPr>
              <a:t>月</a:t>
            </a:r>
            <a:r>
              <a:rPr lang="en-US" altLang="zh-TW" dirty="0">
                <a:solidFill>
                  <a:srgbClr val="00B050"/>
                </a:solidFill>
              </a:rPr>
              <a:t>)      2,800K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DE342AC-C596-47E8-9E85-88AD3F66E94F}"/>
              </a:ext>
            </a:extLst>
          </p:cNvPr>
          <p:cNvSpPr txBox="1"/>
          <p:nvPr/>
        </p:nvSpPr>
        <p:spPr>
          <a:xfrm>
            <a:off x="94363" y="4951047"/>
            <a:ext cx="2822296" cy="1071198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 anchor="ctr">
            <a:no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組近期已簽約</a:t>
            </a:r>
            <a:r>
              <a:rPr kumimoji="0" lang="en-US" altLang="zh-TW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(6,707K)</a:t>
            </a: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S100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鈕酷樂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 1,207K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S000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魔毒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5,500K</a:t>
            </a:r>
          </a:p>
        </p:txBody>
      </p:sp>
      <p:sp>
        <p:nvSpPr>
          <p:cNvPr id="11" name="文字方塊 1">
            <a:extLst>
              <a:ext uri="{FF2B5EF4-FFF2-40B4-BE49-F238E27FC236}">
                <a16:creationId xmlns:a16="http://schemas.microsoft.com/office/drawing/2014/main" id="{B904229C-7C71-43C4-852C-64324D4E61B7}"/>
              </a:ext>
            </a:extLst>
          </p:cNvPr>
          <p:cNvSpPr txBox="1"/>
          <p:nvPr/>
        </p:nvSpPr>
        <p:spPr>
          <a:xfrm>
            <a:off x="3968961" y="1976497"/>
            <a:ext cx="2172297" cy="6712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600" b="1" dirty="0"/>
              <a:t>10/18</a:t>
            </a:r>
            <a:r>
              <a:rPr lang="zh-TW" altLang="en-US" sz="1600" b="1" dirty="0"/>
              <a:t>實際簽約達成：</a:t>
            </a:r>
            <a:endParaRPr lang="en-US" altLang="zh-TW" sz="1600" b="1" dirty="0"/>
          </a:p>
          <a:p>
            <a:r>
              <a:rPr lang="en-US" altLang="zh-TW" sz="1600" b="1" dirty="0"/>
              <a:t>21,692K</a:t>
            </a:r>
            <a:r>
              <a:rPr lang="zh-TW" altLang="en-US" sz="1600" b="1" dirty="0"/>
              <a:t> </a:t>
            </a:r>
            <a:r>
              <a:rPr lang="en-US" altLang="zh-TW" sz="1600" b="1" dirty="0"/>
              <a:t>(59%)</a:t>
            </a:r>
            <a:endParaRPr lang="zh-TW" altLang="en-US" sz="1600" b="1" dirty="0"/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3F841DE0-361A-4264-9B24-0EFB2047472E}"/>
              </a:ext>
            </a:extLst>
          </p:cNvPr>
          <p:cNvCxnSpPr/>
          <p:nvPr/>
        </p:nvCxnSpPr>
        <p:spPr>
          <a:xfrm flipH="1" flipV="1">
            <a:off x="6141261" y="2529678"/>
            <a:ext cx="971979" cy="58303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 bwMode="gray">
          <a:xfrm>
            <a:off x="6753200" y="1837957"/>
            <a:ext cx="599658" cy="313999"/>
          </a:xfrm>
          <a:prstGeom prst="ellipse">
            <a:avLst/>
          </a:prstGeom>
          <a:noFill/>
          <a:ln>
            <a:solidFill>
              <a:srgbClr val="FFC00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 anchor="ctr">
            <a:flatTx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zh-TW" altLang="en-US" sz="1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宋体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42853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79848" y="115892"/>
            <a:ext cx="5410316" cy="518941"/>
          </a:xfrm>
        </p:spPr>
        <p:txBody>
          <a:bodyPr/>
          <a:lstStyle/>
          <a:p>
            <a:r>
              <a:rPr lang="en-US" altLang="zh-TW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U</a:t>
            </a:r>
            <a:r>
              <a:rPr lang="zh-TW" altLang="en-US" sz="3200" dirty="0">
                <a:solidFill>
                  <a:srgbClr val="33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組企業收入簽約統計</a:t>
            </a:r>
          </a:p>
        </p:txBody>
      </p:sp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409425"/>
              </p:ext>
            </p:extLst>
          </p:nvPr>
        </p:nvGraphicFramePr>
        <p:xfrm>
          <a:off x="704528" y="834721"/>
          <a:ext cx="8489229" cy="4434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矩形 3"/>
          <p:cNvSpPr/>
          <p:nvPr/>
        </p:nvSpPr>
        <p:spPr>
          <a:xfrm>
            <a:off x="7113240" y="508065"/>
            <a:ext cx="21900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2000" b="1" kern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簽約目標</a:t>
            </a:r>
            <a:r>
              <a:rPr kumimoji="0" lang="en-US" altLang="zh-TW" sz="2000" b="1" kern="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112,500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840F025-E6D5-42B7-954B-276C0E6CB58F}"/>
              </a:ext>
            </a:extLst>
          </p:cNvPr>
          <p:cNvSpPr txBox="1"/>
          <p:nvPr/>
        </p:nvSpPr>
        <p:spPr>
          <a:xfrm>
            <a:off x="6641782" y="4575582"/>
            <a:ext cx="3170977" cy="1373698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月後規劃案</a:t>
            </a:r>
            <a:r>
              <a:rPr kumimoji="0" lang="en-US" altLang="zh-TW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(10,970K)</a:t>
            </a:r>
          </a:p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捷世林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(12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3,500K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車博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(12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3,470K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竹科管協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(12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</a:t>
            </a:r>
            <a:r>
              <a:rPr kumimoji="0" lang="en-US" altLang="zh-TW" sz="1600" b="1" dirty="0">
                <a:solidFill>
                  <a:srgbClr val="00B05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4,000K</a:t>
            </a: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DDE342AC-C596-47E8-9E85-88AD3F66E94F}"/>
              </a:ext>
            </a:extLst>
          </p:cNvPr>
          <p:cNvSpPr txBox="1"/>
          <p:nvPr/>
        </p:nvSpPr>
        <p:spPr>
          <a:xfrm>
            <a:off x="85526" y="4575582"/>
            <a:ext cx="3034073" cy="1122106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 anchor="ctr">
            <a:noAutofit/>
          </a:bodyPr>
          <a:lstStyle/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組近期已簽約</a:t>
            </a:r>
            <a:r>
              <a:rPr kumimoji="0" lang="en-US" altLang="zh-TW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(1,610K)</a:t>
            </a:r>
          </a:p>
          <a:p>
            <a:pPr eaLnBrk="1" fontAlgn="auto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4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中華展覽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110K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家福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-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開發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)1,500K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5840F025-E6D5-42B7-954B-276C0E6CB58F}"/>
              </a:ext>
            </a:extLst>
          </p:cNvPr>
          <p:cNvSpPr txBox="1"/>
          <p:nvPr/>
        </p:nvSpPr>
        <p:spPr>
          <a:xfrm>
            <a:off x="3198350" y="4575582"/>
            <a:ext cx="3338825" cy="2093778"/>
          </a:xfrm>
          <a:prstGeom prst="rect">
            <a:avLst/>
          </a:prstGeom>
          <a:solidFill>
            <a:schemeClr val="bg1"/>
          </a:solidFill>
          <a:ln w="19050">
            <a:solidFill>
              <a:srgbClr val="FF9900"/>
            </a:solidFill>
          </a:ln>
        </p:spPr>
        <p:txBody>
          <a:bodyPr wrap="square" rtlCol="0">
            <a:noAutofit/>
          </a:bodyPr>
          <a:lstStyle/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月預計簽約</a:t>
            </a:r>
            <a:r>
              <a:rPr kumimoji="0" lang="en-US" altLang="zh-TW" sz="16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(15,700K)</a:t>
            </a:r>
          </a:p>
          <a:p>
            <a:pPr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zh-TW" sz="1600" b="1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展輝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IP(10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         1,000K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U100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台灣高鐵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2,100K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U500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智慧價值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IP(10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 1,100K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U300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峻盟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IP(10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500K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旭貿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IP(10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         1,000K</a:t>
            </a:r>
          </a:p>
          <a:p>
            <a:pPr marL="171450" indent="-171450" eaLnBrk="1" fontAlgn="auto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l"/>
              <a:defRPr/>
            </a:pP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U000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全聯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(10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月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 </a:t>
            </a:r>
            <a:r>
              <a:rPr kumimoji="0"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10,000K</a:t>
            </a:r>
          </a:p>
        </p:txBody>
      </p:sp>
      <p:sp>
        <p:nvSpPr>
          <p:cNvPr id="12" name="文字方塊 1">
            <a:extLst>
              <a:ext uri="{FF2B5EF4-FFF2-40B4-BE49-F238E27FC236}">
                <a16:creationId xmlns:a16="http://schemas.microsoft.com/office/drawing/2014/main" id="{B904229C-7C71-43C4-852C-64324D4E61B7}"/>
              </a:ext>
            </a:extLst>
          </p:cNvPr>
          <p:cNvSpPr txBox="1"/>
          <p:nvPr/>
        </p:nvSpPr>
        <p:spPr>
          <a:xfrm>
            <a:off x="3198350" y="1258332"/>
            <a:ext cx="2186384" cy="6712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1600" b="1" dirty="0"/>
              <a:t>10/18</a:t>
            </a:r>
            <a:r>
              <a:rPr lang="zh-TW" altLang="en-US" sz="1600" b="1" dirty="0"/>
              <a:t>實際簽約達成：</a:t>
            </a:r>
            <a:endParaRPr lang="en-US" altLang="zh-TW" sz="1600" b="1" dirty="0"/>
          </a:p>
          <a:p>
            <a:r>
              <a:rPr lang="en-US" altLang="zh-TW" sz="1600" b="1" dirty="0"/>
              <a:t>103,863K</a:t>
            </a:r>
            <a:r>
              <a:rPr lang="zh-TW" altLang="en-US" sz="1600" b="1" dirty="0"/>
              <a:t> </a:t>
            </a:r>
            <a:r>
              <a:rPr lang="en-US" altLang="zh-TW" sz="1600" b="1" dirty="0"/>
              <a:t>(92%)</a:t>
            </a:r>
            <a:endParaRPr lang="zh-TW" altLang="en-US" sz="1600" b="1" dirty="0"/>
          </a:p>
        </p:txBody>
      </p: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3F841DE0-361A-4264-9B24-0EFB2047472E}"/>
              </a:ext>
            </a:extLst>
          </p:cNvPr>
          <p:cNvCxnSpPr/>
          <p:nvPr/>
        </p:nvCxnSpPr>
        <p:spPr>
          <a:xfrm>
            <a:off x="5384734" y="1498157"/>
            <a:ext cx="1728506" cy="19161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366166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佈景主題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8_預設簡報設計">
      <a:majorFont>
        <a:latin typeface="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ln>
          <a:headEnd/>
          <a:tailEnd/>
        </a:ln>
      </a:spPr>
      <a:bodyPr wrap="none" anchor="ctr">
        <a:flatTx/>
      </a:bodyPr>
      <a:lstStyle>
        <a:defPPr>
          <a:defRPr>
            <a:solidFill>
              <a:srgbClr val="FFFFFF"/>
            </a:solidFill>
            <a:ea typeface="宋体" pitchFamily="2" charset="-122"/>
          </a:defRPr>
        </a:defPPr>
      </a:lstStyle>
      <a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a:style>
    </a:sp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98細部審查-971226-簡報版</Template>
  <TotalTime>50216</TotalTime>
  <Words>4653</Words>
  <Application>Microsoft Office PowerPoint</Application>
  <PresentationFormat>A4 紙張 (210x297 公釐)</PresentationFormat>
  <Paragraphs>1315</Paragraphs>
  <Slides>28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28</vt:i4>
      </vt:variant>
    </vt:vector>
  </HeadingPairs>
  <TitlesOfParts>
    <vt:vector size="41" baseType="lpstr">
      <vt:lpstr>宋体</vt:lpstr>
      <vt:lpstr>微軟正黑體</vt:lpstr>
      <vt:lpstr>微軟正黑體</vt:lpstr>
      <vt:lpstr>新細明體</vt:lpstr>
      <vt:lpstr>新細明體</vt:lpstr>
      <vt:lpstr>標楷體</vt:lpstr>
      <vt:lpstr>Arial</vt:lpstr>
      <vt:lpstr>Bookman Old Style</vt:lpstr>
      <vt:lpstr>Calibri</vt:lpstr>
      <vt:lpstr>Times New Roman</vt:lpstr>
      <vt:lpstr>Wingdings</vt:lpstr>
      <vt:lpstr>佈景主題1</vt:lpstr>
      <vt:lpstr>1_佈景主題1</vt:lpstr>
      <vt:lpstr>PowerPoint 簡報</vt:lpstr>
      <vt:lpstr>PowerPoint 簡報</vt:lpstr>
      <vt:lpstr>PowerPoint 簡報</vt:lpstr>
      <vt:lpstr>PowerPoint 簡報</vt:lpstr>
      <vt:lpstr>FY112中心企業收入簽約統計</vt:lpstr>
      <vt:lpstr>各組之企業簽約數統計</vt:lpstr>
      <vt:lpstr>H組企業收入簽約統計</vt:lpstr>
      <vt:lpstr> S組企業收入簽約統計</vt:lpstr>
      <vt:lpstr>U組企業收入簽約統計</vt:lpstr>
      <vt:lpstr>中心企業收入簽約/認收目標預估</vt:lpstr>
      <vt:lpstr>中心企收認列進度(全院/九月底)</vt:lpstr>
      <vt:lpstr>中心企收認列預估</vt:lpstr>
      <vt:lpstr>中心IP認列預估</vt:lpstr>
      <vt:lpstr>中心IP認列預估</vt:lpstr>
      <vt:lpstr>中心IP認列預估</vt:lpstr>
      <vt:lpstr>中心IP認列預估</vt:lpstr>
      <vt:lpstr>PowerPoint 簡報</vt:lpstr>
      <vt:lpstr>PowerPoint 簡報</vt:lpstr>
      <vt:lpstr>各組須加速簽約及待解問題</vt:lpstr>
      <vt:lpstr>附件 </vt:lpstr>
      <vt:lpstr>FY112中心產業服務簽約統計(附件)</vt:lpstr>
      <vt:lpstr>(提醒)加速各組已動支/未驗收項目</vt:lpstr>
      <vt:lpstr>業科進度</vt:lpstr>
      <vt:lpstr>A組企業收入案件進度(1/2)</vt:lpstr>
      <vt:lpstr>A組企業收入案件進度(2/2)</vt:lpstr>
      <vt:lpstr>疫後大帶小業科規劃進度</vt:lpstr>
      <vt:lpstr>業科規劃案進度(H組)</vt:lpstr>
      <vt:lpstr>業科規劃進度(S組)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Achieve the ITRI 2012  Internationalization Goals - Concrete Action Proposals</dc:title>
  <dc:creator>謝文雄</dc:creator>
  <cp:lastModifiedBy>張敏敏</cp:lastModifiedBy>
  <cp:revision>3363</cp:revision>
  <cp:lastPrinted>2023-08-10T05:10:56Z</cp:lastPrinted>
  <dcterms:created xsi:type="dcterms:W3CDTF">2006-06-27T09:16:39Z</dcterms:created>
  <dcterms:modified xsi:type="dcterms:W3CDTF">2023-10-17T08:49:12Z</dcterms:modified>
</cp:coreProperties>
</file>