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30"/>
  </p:notesMasterIdLst>
  <p:handoutMasterIdLst>
    <p:handoutMasterId r:id="rId31"/>
  </p:handoutMasterIdLst>
  <p:sldIdLst>
    <p:sldId id="626" r:id="rId4"/>
    <p:sldId id="791" r:id="rId5"/>
    <p:sldId id="804" r:id="rId6"/>
    <p:sldId id="805" r:id="rId7"/>
    <p:sldId id="815" r:id="rId8"/>
    <p:sldId id="696" r:id="rId9"/>
    <p:sldId id="826" r:id="rId10"/>
    <p:sldId id="825" r:id="rId11"/>
    <p:sldId id="824" r:id="rId12"/>
    <p:sldId id="821" r:id="rId13"/>
    <p:sldId id="822" r:id="rId14"/>
    <p:sldId id="823" r:id="rId15"/>
    <p:sldId id="807" r:id="rId16"/>
    <p:sldId id="793" r:id="rId17"/>
    <p:sldId id="795" r:id="rId18"/>
    <p:sldId id="784" r:id="rId19"/>
    <p:sldId id="783" r:id="rId20"/>
    <p:sldId id="808" r:id="rId21"/>
    <p:sldId id="762" r:id="rId22"/>
    <p:sldId id="785" r:id="rId23"/>
    <p:sldId id="803" r:id="rId24"/>
    <p:sldId id="760" r:id="rId25"/>
    <p:sldId id="761" r:id="rId26"/>
    <p:sldId id="819" r:id="rId27"/>
    <p:sldId id="755" r:id="rId28"/>
    <p:sldId id="768" r:id="rId29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葉燕燕" initials="A" lastIdx="1" clrIdx="0">
    <p:extLst>
      <p:ext uri="{19B8F6BF-5375-455C-9EA6-DF929625EA0E}">
        <p15:presenceInfo xmlns:p15="http://schemas.microsoft.com/office/powerpoint/2012/main" userId="葉燕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2C2"/>
    <a:srgbClr val="002060"/>
    <a:srgbClr val="DBF8F9"/>
    <a:srgbClr val="66FFFF"/>
    <a:srgbClr val="FFFFFF"/>
    <a:srgbClr val="ABFFF7"/>
    <a:srgbClr val="0000FF"/>
    <a:srgbClr val="FF0066"/>
    <a:srgbClr val="FF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1032" autoAdjust="0"/>
  </p:normalViewPr>
  <p:slideViewPr>
    <p:cSldViewPr snapToGrid="0">
      <p:cViewPr varScale="1">
        <p:scale>
          <a:sx n="77" d="100"/>
          <a:sy n="77" d="100"/>
        </p:scale>
        <p:origin x="1814" y="53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89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2023/11/8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050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936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850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870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N365JA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383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N101WA7100/N265WA7100</a:t>
            </a:r>
            <a:r>
              <a:rPr lang="zh-TW" altLang="en-US" dirty="0"/>
              <a:t> </a:t>
            </a:r>
            <a:r>
              <a:rPr lang="en-US" altLang="zh-TW" dirty="0"/>
              <a:t>11/6</a:t>
            </a:r>
            <a:r>
              <a:rPr lang="zh-TW" altLang="en-US" dirty="0"/>
              <a:t>已通知計畫主持人</a:t>
            </a:r>
            <a:r>
              <a:rPr lang="en-US" altLang="zh-TW" dirty="0"/>
              <a:t>/PM</a:t>
            </a:r>
            <a:r>
              <a:rPr lang="zh-TW" altLang="en-US" dirty="0"/>
              <a:t>盡早動支</a:t>
            </a:r>
            <a:endParaRPr lang="en-US" altLang="zh-TW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N101WP1200/N265WP1200</a:t>
            </a:r>
            <a:r>
              <a:rPr lang="zh-TW" altLang="en-US" dirty="0"/>
              <a:t> </a:t>
            </a:r>
            <a:r>
              <a:rPr lang="en-US" altLang="zh-TW" dirty="0"/>
              <a:t>11/6</a:t>
            </a:r>
            <a:r>
              <a:rPr lang="zh-TW" altLang="en-US" dirty="0"/>
              <a:t>已通知計畫主持人</a:t>
            </a:r>
            <a:r>
              <a:rPr lang="en-US" altLang="zh-TW" dirty="0"/>
              <a:t>/PM</a:t>
            </a:r>
            <a:r>
              <a:rPr lang="zh-TW" altLang="en-US" dirty="0"/>
              <a:t>動支超支，將前端待報銷費用調出</a:t>
            </a:r>
            <a:endParaRPr lang="en-US" altLang="zh-TW" dirty="0"/>
          </a:p>
          <a:p>
            <a:r>
              <a:rPr lang="en-US" altLang="zh-TW" dirty="0"/>
              <a:t>11/7</a:t>
            </a:r>
            <a:r>
              <a:rPr lang="zh-TW" altLang="en-US" dirty="0"/>
              <a:t> 院應研通知有新的應用研究：</a:t>
            </a:r>
            <a:r>
              <a:rPr lang="en-US" altLang="zh-TW" dirty="0"/>
              <a:t>N101W5B100/N265W5B100 (</a:t>
            </a:r>
            <a:r>
              <a:rPr lang="zh-TW" altLang="en-US" dirty="0"/>
              <a:t>計畫主持人為葉家宏或施香蘭，還需確認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0073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348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53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563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821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294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922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68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2023/11/8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112.11.08</a:t>
            </a:r>
          </a:p>
          <a:p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8E458BA3-2F9E-48A3-B539-4DD9216AE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78" y="1201307"/>
            <a:ext cx="8733416" cy="2350938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978408" y="560940"/>
            <a:ext cx="718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-U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8C3755-522D-4C79-BBC2-CDEC7E6A826F}"/>
              </a:ext>
            </a:extLst>
          </p:cNvPr>
          <p:cNvSpPr txBox="1"/>
          <p:nvPr/>
        </p:nvSpPr>
        <p:spPr>
          <a:xfrm>
            <a:off x="2517533" y="5800290"/>
            <a:ext cx="4807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請儘早規劃並留意報銷時程</a:t>
            </a:r>
            <a:endParaRPr lang="en-US" altLang="zh-TW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C63CB78-7F6F-4B21-9333-A051CE7FF5ED}"/>
              </a:ext>
            </a:extLst>
          </p:cNvPr>
          <p:cNvSpPr txBox="1"/>
          <p:nvPr/>
        </p:nvSpPr>
        <p:spPr>
          <a:xfrm>
            <a:off x="7461503" y="745606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C44A8C-BD08-4452-AF9C-9DCE5CAA56A4}"/>
              </a:ext>
            </a:extLst>
          </p:cNvPr>
          <p:cNvSpPr/>
          <p:nvPr/>
        </p:nvSpPr>
        <p:spPr bwMode="auto">
          <a:xfrm>
            <a:off x="4136850" y="2657724"/>
            <a:ext cx="673689" cy="89452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4B34B92-EC01-4602-B2F1-C516929ECD12}"/>
              </a:ext>
            </a:extLst>
          </p:cNvPr>
          <p:cNvSpPr/>
          <p:nvPr/>
        </p:nvSpPr>
        <p:spPr bwMode="auto">
          <a:xfrm>
            <a:off x="6560176" y="2646920"/>
            <a:ext cx="586409" cy="883717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CABBE10-A9A8-4670-8EAE-324660EB8F89}"/>
              </a:ext>
            </a:extLst>
          </p:cNvPr>
          <p:cNvSpPr/>
          <p:nvPr/>
        </p:nvSpPr>
        <p:spPr bwMode="auto">
          <a:xfrm>
            <a:off x="8165592" y="2674379"/>
            <a:ext cx="859138" cy="839128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AED3CF62-9A38-4331-80D2-726754BD0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342" y="4193127"/>
            <a:ext cx="2159943" cy="4903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>
                  <a:alpha val="99001"/>
                </a:srgbClr>
              </a:gs>
            </a:gsLst>
            <a:lin ang="5400000" scaled="1"/>
          </a:gradFill>
          <a:ln w="19050" algn="ctr">
            <a:solidFill>
              <a:srgbClr val="FF6699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74266" tIns="37135" rIns="74266" bIns="37135" anchor="ctr"/>
          <a:lstStyle>
            <a:lvl1pPr defTabSz="1016000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1pPr>
            <a:lvl2pPr marL="508000" indent="-317500" defTabSz="1016000" eaLnBrk="0" hangingPunct="0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2pPr>
            <a:lvl3pPr marL="1016000" indent="-254000" defTabSz="10160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3pPr>
            <a:lvl4pPr marL="1524000" indent="-254000" defTabSz="10160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4pPr>
            <a:lvl5pPr marL="2032000" indent="-254000" defTabSz="10160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5pPr>
            <a:lvl6pPr marL="24892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6pPr>
            <a:lvl7pPr marL="29464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7pPr>
            <a:lvl8pPr marL="34036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8pPr>
            <a:lvl9pPr marL="38608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收入</a:t>
            </a:r>
            <a:r>
              <a:rPr kumimoji="0" lang="en-US" altLang="zh-TW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kumimoji="0" lang="zh-TW" altLang="en-US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直接成本實際數</a:t>
            </a:r>
            <a:r>
              <a:rPr kumimoji="0" lang="en-US" altLang="zh-TW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預估毛利*完工進度</a:t>
            </a:r>
            <a:r>
              <a:rPr kumimoji="0" lang="en-US" altLang="zh-TW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B6B73B5B-A116-4B1F-B151-C091CB8DA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7904" y="4128016"/>
            <a:ext cx="1534096" cy="54644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>
                  <a:alpha val="99001"/>
                </a:srgbClr>
              </a:gs>
            </a:gsLst>
            <a:lin ang="5400000" scaled="1"/>
          </a:gradFill>
          <a:ln w="19050" algn="ctr">
            <a:solidFill>
              <a:srgbClr val="FF6699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74266" tIns="37135" rIns="74266" bIns="37135" anchor="ctr"/>
          <a:lstStyle>
            <a:lvl1pPr defTabSz="1016000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1pPr>
            <a:lvl2pPr marL="508000" indent="-317500" defTabSz="1016000" eaLnBrk="0" hangingPunct="0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2pPr>
            <a:lvl3pPr marL="1016000" indent="-254000" defTabSz="10160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3pPr>
            <a:lvl4pPr marL="1524000" indent="-254000" defTabSz="10160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4pPr>
            <a:lvl5pPr marL="2032000" indent="-254000" defTabSz="10160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5pPr>
            <a:lvl6pPr marL="24892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6pPr>
            <a:lvl7pPr marL="29464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7pPr>
            <a:lvl8pPr marL="34036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8pPr>
            <a:lvl9pPr marL="38608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完工進度法</a:t>
            </a:r>
            <a:endParaRPr kumimoji="0" lang="en-US" altLang="zh-TW" sz="1609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77BFF402-B900-436F-8172-F147208BB761}"/>
              </a:ext>
            </a:extLst>
          </p:cNvPr>
          <p:cNvSpPr/>
          <p:nvPr/>
        </p:nvSpPr>
        <p:spPr bwMode="auto">
          <a:xfrm>
            <a:off x="4879209" y="4242510"/>
            <a:ext cx="407504" cy="3693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0C5EA3A-2F9D-4514-BF31-818D3EF1828B}"/>
              </a:ext>
            </a:extLst>
          </p:cNvPr>
          <p:cNvSpPr txBox="1"/>
          <p:nvPr/>
        </p:nvSpPr>
        <p:spPr>
          <a:xfrm>
            <a:off x="507875" y="5250231"/>
            <a:ext cx="808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j-ea"/>
                <a:ea typeface="+mj-ea"/>
              </a:rPr>
              <a:t>宏亞案</a:t>
            </a:r>
            <a:r>
              <a:rPr lang="en-US" altLang="zh-TW" dirty="0">
                <a:latin typeface="+mj-ea"/>
                <a:ea typeface="+mj-ea"/>
              </a:rPr>
              <a:t>: </a:t>
            </a:r>
            <a:r>
              <a:rPr lang="zh-TW" altLang="en-US" dirty="0">
                <a:latin typeface="+mj-ea"/>
                <a:ea typeface="+mj-ea"/>
              </a:rPr>
              <a:t>預計收入</a:t>
            </a:r>
            <a:r>
              <a:rPr lang="en-US" altLang="zh-TW" dirty="0">
                <a:latin typeface="+mj-ea"/>
                <a:ea typeface="+mj-ea"/>
              </a:rPr>
              <a:t>=</a:t>
            </a:r>
            <a:r>
              <a:rPr lang="zh-TW" altLang="en-US" dirty="0">
                <a:latin typeface="+mj-ea"/>
                <a:ea typeface="+mj-ea"/>
              </a:rPr>
              <a:t>直接成本</a:t>
            </a:r>
            <a:r>
              <a:rPr lang="en-US" altLang="zh-TW" dirty="0">
                <a:latin typeface="+mj-ea"/>
                <a:ea typeface="+mj-ea"/>
              </a:rPr>
              <a:t>807,256+</a:t>
            </a:r>
            <a:r>
              <a:rPr lang="zh-TW" altLang="en-US" dirty="0">
                <a:latin typeface="+mj-ea"/>
                <a:ea typeface="+mj-ea"/>
              </a:rPr>
              <a:t>進度</a:t>
            </a:r>
            <a:r>
              <a:rPr lang="en-US" altLang="zh-TW" dirty="0">
                <a:latin typeface="+mj-ea"/>
                <a:ea typeface="+mj-ea"/>
              </a:rPr>
              <a:t>20%</a:t>
            </a:r>
            <a:r>
              <a:rPr lang="zh-TW" altLang="en-US" dirty="0">
                <a:latin typeface="+mj-ea"/>
                <a:ea typeface="+mj-ea"/>
              </a:rPr>
              <a:t>*毛利</a:t>
            </a:r>
            <a:r>
              <a:rPr lang="en-US" altLang="zh-TW" dirty="0">
                <a:latin typeface="+mj-ea"/>
                <a:ea typeface="+mj-ea"/>
              </a:rPr>
              <a:t>3,900,000=1,587,256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F3A6077-16DA-46BA-8166-BC4B6203B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32" y="4102305"/>
            <a:ext cx="2105361" cy="59786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CFF99"/>
              </a:gs>
            </a:gsLst>
            <a:lin ang="5400000" scaled="1"/>
          </a:gradFill>
          <a:ln w="19050" algn="ctr">
            <a:solidFill>
              <a:schemeClr val="hlink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74266" tIns="37135" rIns="74266" bIns="37135" anchor="ctr"/>
          <a:lstStyle>
            <a:lvl1pPr defTabSz="1016000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1pPr>
            <a:lvl2pPr marL="508000" indent="-317500" defTabSz="1016000" eaLnBrk="0" hangingPunct="0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2pPr>
            <a:lvl3pPr marL="1016000" indent="-254000" defTabSz="1016000" eaLnBrk="0" hangingPunct="0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3pPr>
            <a:lvl4pPr marL="1524000" indent="-254000" defTabSz="1016000" eaLnBrk="0" hangingPunct="0">
              <a:spcBef>
                <a:spcPct val="20000"/>
              </a:spcBef>
              <a:buChar char="–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4pPr>
            <a:lvl5pPr marL="2032000" indent="-254000" defTabSz="1016000" eaLnBrk="0" hangingPunct="0">
              <a:spcBef>
                <a:spcPct val="20000"/>
              </a:spcBef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5pPr>
            <a:lvl6pPr marL="24892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6pPr>
            <a:lvl7pPr marL="29464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7pPr>
            <a:lvl8pPr marL="34036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8pPr>
            <a:lvl9pPr marL="3860800" indent="-254000" defTabSz="1016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200">
                <a:solidFill>
                  <a:schemeClr val="tx1"/>
                </a:solidFill>
                <a:latin typeface="Arial" charset="0"/>
                <a:ea typeface="華康儷中黑" pitchFamily="49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公營、民營、政府總包價法</a:t>
            </a:r>
            <a:r>
              <a:rPr kumimoji="0" lang="en-US" altLang="zh-TW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有盈餘屬之</a:t>
            </a:r>
            <a:r>
              <a:rPr kumimoji="0" lang="en-US" altLang="zh-TW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0" lang="zh-TW" altLang="en-US" sz="1463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委託案</a:t>
            </a:r>
            <a:r>
              <a:rPr kumimoji="0" lang="zh-TW" altLang="en-US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kumimoji="0" lang="en-US" altLang="zh-TW" sz="1316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..</a:t>
            </a:r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DAAECBA4-C2C7-4FBA-89E4-09A6F44E0584}"/>
              </a:ext>
            </a:extLst>
          </p:cNvPr>
          <p:cNvSpPr/>
          <p:nvPr/>
        </p:nvSpPr>
        <p:spPr bwMode="auto">
          <a:xfrm>
            <a:off x="2400705" y="4217787"/>
            <a:ext cx="407504" cy="3693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7372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1743370" y="533756"/>
            <a:ext cx="5573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-S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8A9A430-58AD-4530-8DD4-9C91DCFDCC40}"/>
              </a:ext>
            </a:extLst>
          </p:cNvPr>
          <p:cNvSpPr txBox="1"/>
          <p:nvPr/>
        </p:nvSpPr>
        <p:spPr>
          <a:xfrm>
            <a:off x="2119023" y="5228381"/>
            <a:ext cx="4187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      儘早規劃並留意年度驗收及報銷時程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4622C9E1-4E06-45A1-9B46-62A897AD038D}"/>
              </a:ext>
            </a:extLst>
          </p:cNvPr>
          <p:cNvSpPr txBox="1"/>
          <p:nvPr/>
        </p:nvSpPr>
        <p:spPr>
          <a:xfrm>
            <a:off x="7317274" y="718422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C44DF4F-CF09-4AF4-9D18-CF9943BFC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48" y="1260286"/>
            <a:ext cx="8683720" cy="2168713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0E4DFFBE-0D93-4350-8AAD-7A33D45D2DD7}"/>
              </a:ext>
            </a:extLst>
          </p:cNvPr>
          <p:cNvSpPr/>
          <p:nvPr/>
        </p:nvSpPr>
        <p:spPr bwMode="auto">
          <a:xfrm>
            <a:off x="4136850" y="2584174"/>
            <a:ext cx="673689" cy="84482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CE43349-72D5-4317-9940-FFD716B4BE29}"/>
              </a:ext>
            </a:extLst>
          </p:cNvPr>
          <p:cNvSpPr/>
          <p:nvPr/>
        </p:nvSpPr>
        <p:spPr bwMode="auto">
          <a:xfrm>
            <a:off x="8308205" y="2584173"/>
            <a:ext cx="673689" cy="84482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1322143-9203-40C0-80B3-A8B9B836B478}"/>
              </a:ext>
            </a:extLst>
          </p:cNvPr>
          <p:cNvSpPr/>
          <p:nvPr/>
        </p:nvSpPr>
        <p:spPr bwMode="auto">
          <a:xfrm>
            <a:off x="6586010" y="2584173"/>
            <a:ext cx="599982" cy="84482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007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1725611" y="544093"/>
            <a:ext cx="569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-H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70C7BB-7E64-4163-9FF6-52E6F64A0BF0}"/>
              </a:ext>
            </a:extLst>
          </p:cNvPr>
          <p:cNvSpPr txBox="1"/>
          <p:nvPr/>
        </p:nvSpPr>
        <p:spPr>
          <a:xfrm>
            <a:off x="7317274" y="718422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0186702-08B6-41E2-A696-8DC13DF1E30C}"/>
              </a:ext>
            </a:extLst>
          </p:cNvPr>
          <p:cNvSpPr txBox="1"/>
          <p:nvPr/>
        </p:nvSpPr>
        <p:spPr>
          <a:xfrm>
            <a:off x="1700783" y="3383466"/>
            <a:ext cx="5717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-A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4BF75F5-83A6-4E45-BC4E-F12752702893}"/>
              </a:ext>
            </a:extLst>
          </p:cNvPr>
          <p:cNvSpPr txBox="1"/>
          <p:nvPr/>
        </p:nvSpPr>
        <p:spPr>
          <a:xfrm>
            <a:off x="1725611" y="5706081"/>
            <a:ext cx="47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       請儘早規劃並留意年度驗收及報銷時程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656EDA2-8E17-41BF-962C-29E83560A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04" y="1297062"/>
            <a:ext cx="8802990" cy="1420041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2DC73059-4427-439C-B986-FB32090B567C}"/>
              </a:ext>
            </a:extLst>
          </p:cNvPr>
          <p:cNvSpPr/>
          <p:nvPr/>
        </p:nvSpPr>
        <p:spPr bwMode="auto">
          <a:xfrm>
            <a:off x="4107623" y="2454965"/>
            <a:ext cx="673689" cy="262138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F3F4984-1F89-47FD-9B86-CD989E74AC7C}"/>
              </a:ext>
            </a:extLst>
          </p:cNvPr>
          <p:cNvSpPr/>
          <p:nvPr/>
        </p:nvSpPr>
        <p:spPr bwMode="auto">
          <a:xfrm>
            <a:off x="6540558" y="2426345"/>
            <a:ext cx="673689" cy="369332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E7FB07-3A8C-451F-85D6-708DB8CB10A4}"/>
              </a:ext>
            </a:extLst>
          </p:cNvPr>
          <p:cNvSpPr/>
          <p:nvPr/>
        </p:nvSpPr>
        <p:spPr bwMode="auto">
          <a:xfrm>
            <a:off x="8308205" y="2381294"/>
            <a:ext cx="673689" cy="369332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1A91549-0CF2-496F-81D0-02B4B775EE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603" y="3897664"/>
            <a:ext cx="8543727" cy="148509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3EFF10DD-F56E-4475-846B-AFAD1EAD1627}"/>
              </a:ext>
            </a:extLst>
          </p:cNvPr>
          <p:cNvSpPr/>
          <p:nvPr/>
        </p:nvSpPr>
        <p:spPr bwMode="auto">
          <a:xfrm>
            <a:off x="3898310" y="4992169"/>
            <a:ext cx="743264" cy="39059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F1B23F0-9E56-4F9B-9D5A-814E4A508AF8}"/>
              </a:ext>
            </a:extLst>
          </p:cNvPr>
          <p:cNvSpPr/>
          <p:nvPr/>
        </p:nvSpPr>
        <p:spPr bwMode="auto">
          <a:xfrm>
            <a:off x="6307320" y="4956218"/>
            <a:ext cx="650071" cy="39059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A6F4E42-B343-42C1-80E1-25B998560A16}"/>
              </a:ext>
            </a:extLst>
          </p:cNvPr>
          <p:cNvSpPr/>
          <p:nvPr/>
        </p:nvSpPr>
        <p:spPr bwMode="auto">
          <a:xfrm>
            <a:off x="8064160" y="4947768"/>
            <a:ext cx="650071" cy="39059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431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92411" y="30127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411F75A-E160-489F-B237-9C3A2F61FAB6}"/>
              </a:ext>
            </a:extLst>
          </p:cNvPr>
          <p:cNvSpPr txBox="1"/>
          <p:nvPr/>
        </p:nvSpPr>
        <p:spPr>
          <a:xfrm>
            <a:off x="916574" y="5505856"/>
            <a:ext cx="731085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儘速簽約並依規劃進度執行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   知服</a:t>
            </a:r>
            <a:r>
              <a:rPr lang="en-US" altLang="zh-TW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需於本年度決算前動支報銷方可認列收入，請掌控進度</a:t>
            </a:r>
            <a:endParaRPr lang="en-US" altLang="zh-TW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衍生</a:t>
            </a:r>
            <a:r>
              <a:rPr lang="en-US" altLang="zh-TW" sz="18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需於本年度決算前履約取得委方驗收單認列收入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3FAF145-B7A0-4D78-9C05-D1B650CDC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57" y="753906"/>
            <a:ext cx="8852685" cy="471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63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87470" y="4397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B96BC15-675A-47A4-9686-BF3344174B9F}"/>
              </a:ext>
            </a:extLst>
          </p:cNvPr>
          <p:cNvSpPr txBox="1"/>
          <p:nvPr/>
        </p:nvSpPr>
        <p:spPr>
          <a:xfrm>
            <a:off x="1139592" y="5306294"/>
            <a:ext cx="731085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儘速簽約並依規劃進度執行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   知服</a:t>
            </a:r>
            <a:r>
              <a:rPr lang="en-US" altLang="zh-TW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需於本年度決算前動支報銷方可認列收入，請掌控進度</a:t>
            </a:r>
            <a:endParaRPr lang="en-US" altLang="zh-TW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衍生</a:t>
            </a:r>
            <a:r>
              <a:rPr lang="en-US" altLang="zh-TW" sz="18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需於本年度決算前履約取得委方驗收單認列收入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96F09B0-DDC0-4525-941C-0A0ACCBD3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74" y="1036471"/>
            <a:ext cx="8776252" cy="376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2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87470" y="36390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5BF3DD4-7F55-4A4F-8883-90FA29606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64" y="726259"/>
            <a:ext cx="8796130" cy="4950071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697D0066-3D3F-49B2-9062-64DCF1A481FB}"/>
              </a:ext>
            </a:extLst>
          </p:cNvPr>
          <p:cNvSpPr txBox="1"/>
          <p:nvPr/>
        </p:nvSpPr>
        <p:spPr>
          <a:xfrm>
            <a:off x="1139591" y="5676330"/>
            <a:ext cx="7574639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儘速簽約並依規劃進度執行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   知服</a:t>
            </a:r>
            <a:r>
              <a:rPr lang="en-US" altLang="zh-TW" sz="16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需於本年度決算前動支報銷方可認列收入，請掌控進度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   衍生</a:t>
            </a:r>
            <a:r>
              <a:rPr lang="en-US" altLang="zh-TW" sz="16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需於本年度決算前履約取得委方驗收單認列收入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62189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B4FB058-8F10-4595-ACD6-89121A7E6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43" y="836393"/>
            <a:ext cx="8793051" cy="4779215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444752" y="178399"/>
            <a:ext cx="6190065" cy="6579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4817" y="373449"/>
            <a:ext cx="829128" cy="323116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A8A7AD1-9928-4784-AF32-1009E5F49BFF}"/>
              </a:ext>
            </a:extLst>
          </p:cNvPr>
          <p:cNvSpPr txBox="1"/>
          <p:nvPr/>
        </p:nvSpPr>
        <p:spPr>
          <a:xfrm>
            <a:off x="1013794" y="4674459"/>
            <a:ext cx="7941364" cy="25535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E65C40A-73C9-4726-96F3-ADE6A8C7360A}"/>
              </a:ext>
            </a:extLst>
          </p:cNvPr>
          <p:cNvSpPr txBox="1"/>
          <p:nvPr/>
        </p:nvSpPr>
        <p:spPr>
          <a:xfrm>
            <a:off x="93926" y="5964962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註</a:t>
            </a:r>
            <a:r>
              <a:rPr lang="en-US" altLang="zh-TW" dirty="0">
                <a:highlight>
                  <a:srgbClr val="FFFF00"/>
                </a:highlight>
              </a:rPr>
              <a:t>:H</a:t>
            </a:r>
            <a:r>
              <a:rPr lang="zh-TW" altLang="en-US" dirty="0">
                <a:highlight>
                  <a:srgbClr val="FFFF00"/>
                </a:highlight>
              </a:rPr>
              <a:t>組餘絀尚未計入人事費不足數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564A278-513E-4B64-826E-16A58B34624F}"/>
              </a:ext>
            </a:extLst>
          </p:cNvPr>
          <p:cNvSpPr txBox="1"/>
          <p:nvPr/>
        </p:nvSpPr>
        <p:spPr>
          <a:xfrm>
            <a:off x="1013793" y="3226000"/>
            <a:ext cx="7951303" cy="34214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17AC7626-43FB-474E-AB0F-FF9DD6451B2A}"/>
              </a:ext>
            </a:extLst>
          </p:cNvPr>
          <p:cNvSpPr txBox="1"/>
          <p:nvPr/>
        </p:nvSpPr>
        <p:spPr>
          <a:xfrm>
            <a:off x="772826" y="5725249"/>
            <a:ext cx="67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</a:rPr>
              <a:t>無洽談中企業收入</a:t>
            </a:r>
            <a:endParaRPr lang="en-US" altLang="zh-TW" dirty="0">
              <a:highlight>
                <a:srgbClr val="FFFF00"/>
              </a:highlight>
            </a:endParaRPr>
          </a:p>
          <a:p>
            <a:pPr algn="l"/>
            <a:r>
              <a:rPr lang="en-US" altLang="zh-TW" dirty="0">
                <a:highlight>
                  <a:srgbClr val="FFFF00"/>
                </a:highlight>
              </a:rPr>
              <a:t>*</a:t>
            </a:r>
            <a:r>
              <a:rPr lang="zh-TW" altLang="en-US" dirty="0">
                <a:highlight>
                  <a:srgbClr val="FFFF00"/>
                </a:highlight>
              </a:rPr>
              <a:t>新創專章需報部核准方能登記</a:t>
            </a:r>
            <a:r>
              <a:rPr lang="en-US" altLang="zh-TW" dirty="0">
                <a:highlight>
                  <a:srgbClr val="FFFF00"/>
                </a:highlight>
              </a:rPr>
              <a:t>,</a:t>
            </a:r>
            <a:r>
              <a:rPr lang="zh-TW" altLang="en-US" dirty="0">
                <a:highlight>
                  <a:srgbClr val="FFFF00"/>
                </a:highlight>
              </a:rPr>
              <a:t>上表未計入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E651ABF-B977-4A9E-BAB9-8DAD468C76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778" y="905944"/>
            <a:ext cx="8652805" cy="465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231012" y="142182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人事費預填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91A2112-649B-4AF0-A915-10C467FF1577}"/>
              </a:ext>
            </a:extLst>
          </p:cNvPr>
          <p:cNvSpPr/>
          <p:nvPr/>
        </p:nvSpPr>
        <p:spPr>
          <a:xfrm>
            <a:off x="6231662" y="3430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單位：元</a:t>
            </a:r>
            <a:endParaRPr lang="zh-TW" altLang="en-US" sz="14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D1EB018-2959-4F4A-ADA9-766DC53D3534}"/>
              </a:ext>
            </a:extLst>
          </p:cNvPr>
          <p:cNvSpPr txBox="1"/>
          <p:nvPr/>
        </p:nvSpPr>
        <p:spPr>
          <a:xfrm>
            <a:off x="1169489" y="5822220"/>
            <a:ext cx="7345959" cy="646331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zh-TW" dirty="0">
                <a:highlight>
                  <a:srgbClr val="FFFF00"/>
                </a:highlight>
              </a:rPr>
              <a:t>H</a:t>
            </a:r>
            <a:r>
              <a:rPr lang="zh-TW" altLang="en-US" dirty="0">
                <a:highlight>
                  <a:srgbClr val="FFFF00"/>
                </a:highlight>
              </a:rPr>
              <a:t>組尚有人事費不足約</a:t>
            </a:r>
            <a:r>
              <a:rPr lang="en-US" altLang="zh-TW" dirty="0">
                <a:highlight>
                  <a:srgbClr val="FFFF00"/>
                </a:highlight>
              </a:rPr>
              <a:t>7</a:t>
            </a:r>
            <a:r>
              <a:rPr lang="zh-TW" altLang="en-US" dirty="0">
                <a:highlight>
                  <a:srgbClr val="FFFF00"/>
                </a:highlight>
              </a:rPr>
              <a:t>百萬</a:t>
            </a:r>
            <a:r>
              <a:rPr lang="en-US" altLang="zh-TW" dirty="0">
                <a:highlight>
                  <a:srgbClr val="FFFF00"/>
                </a:highlight>
              </a:rPr>
              <a:t>(</a:t>
            </a:r>
            <a:r>
              <a:rPr lang="zh-TW" altLang="en-US" dirty="0">
                <a:highlight>
                  <a:srgbClr val="FFFF00"/>
                </a:highlight>
              </a:rPr>
              <a:t>預計產業學院及智機跨單位合作計約</a:t>
            </a:r>
            <a:r>
              <a:rPr lang="en-US" altLang="zh-TW" dirty="0">
                <a:highlight>
                  <a:srgbClr val="FFFF00"/>
                </a:highlight>
              </a:rPr>
              <a:t>3</a:t>
            </a:r>
            <a:r>
              <a:rPr lang="zh-TW" altLang="en-US" dirty="0">
                <a:highlight>
                  <a:srgbClr val="FFFF00"/>
                </a:highlight>
              </a:rPr>
              <a:t>百萬</a:t>
            </a:r>
            <a:r>
              <a:rPr lang="en-US" altLang="zh-TW" dirty="0">
                <a:highlight>
                  <a:srgbClr val="FFFF00"/>
                </a:highlight>
              </a:rPr>
              <a:t>)</a:t>
            </a:r>
          </a:p>
          <a:p>
            <a:pPr algn="l"/>
            <a:r>
              <a:rPr lang="en-US" altLang="zh-TW" dirty="0">
                <a:highlight>
                  <a:srgbClr val="FFFF00"/>
                </a:highlight>
              </a:rPr>
              <a:t>U</a:t>
            </a:r>
            <a:r>
              <a:rPr lang="zh-TW" altLang="en-US" dirty="0">
                <a:highlight>
                  <a:srgbClr val="FFFF00"/>
                </a:highlight>
              </a:rPr>
              <a:t>組不可盈餘尚有結餘</a:t>
            </a:r>
            <a:r>
              <a:rPr lang="en-US" altLang="zh-TW" dirty="0">
                <a:highlight>
                  <a:srgbClr val="FFFF00"/>
                </a:highlight>
              </a:rPr>
              <a:t>(</a:t>
            </a:r>
            <a:r>
              <a:rPr lang="zh-TW" altLang="en-US" dirty="0">
                <a:highlight>
                  <a:srgbClr val="FFFF00"/>
                </a:highlight>
              </a:rPr>
              <a:t>國貿局</a:t>
            </a:r>
            <a:r>
              <a:rPr lang="en-US" altLang="zh-TW" dirty="0">
                <a:highlight>
                  <a:srgbClr val="FFFF00"/>
                </a:highlight>
              </a:rPr>
              <a:t>400K/</a:t>
            </a:r>
            <a:r>
              <a:rPr lang="zh-TW" altLang="en-US" dirty="0">
                <a:highlight>
                  <a:srgbClr val="FFFF00"/>
                </a:highlight>
              </a:rPr>
              <a:t>跨年度科發</a:t>
            </a:r>
            <a:r>
              <a:rPr lang="en-US" altLang="zh-TW" dirty="0">
                <a:highlight>
                  <a:srgbClr val="FFFF00"/>
                </a:highlight>
              </a:rPr>
              <a:t>600K)</a:t>
            </a:r>
            <a:r>
              <a:rPr lang="zh-TW" altLang="en-US" dirty="0">
                <a:highlight>
                  <a:srgbClr val="FFFF00"/>
                </a:highlight>
              </a:rPr>
              <a:t> </a:t>
            </a:r>
            <a:endParaRPr lang="en-US" altLang="zh-TW" dirty="0">
              <a:highlight>
                <a:srgbClr val="FFFF00"/>
              </a:highlight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6DBF0AD4-BFFD-4D11-BAA8-67C374725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82" y="833112"/>
            <a:ext cx="5554151" cy="480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21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8470" y="420989"/>
            <a:ext cx="7772400" cy="543488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應收帳款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帳齡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&gt;90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0E790C9-9A27-4E8E-952F-8F3EA825E4DE}"/>
              </a:ext>
            </a:extLst>
          </p:cNvPr>
          <p:cNvSpPr txBox="1"/>
          <p:nvPr/>
        </p:nvSpPr>
        <p:spPr>
          <a:xfrm>
            <a:off x="330628" y="4960196"/>
            <a:ext cx="6954756" cy="147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 algn="l">
              <a:lnSpc>
                <a:spcPts val="168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口渴米菇</a:t>
            </a:r>
            <a:r>
              <a:rPr lang="zh-TW" altLang="en-US" sz="1400" dirty="0">
                <a:solidFill>
                  <a:srgbClr val="0000FF"/>
                </a:solidFill>
                <a:latin typeface="+mj-ea"/>
              </a:rPr>
              <a:t>：已通知廠商進行補繳</a:t>
            </a:r>
            <a:r>
              <a:rPr lang="en-US" altLang="zh-TW" sz="1400" dirty="0">
                <a:solidFill>
                  <a:srgbClr val="0000FF"/>
                </a:solidFill>
                <a:latin typeface="+mj-ea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latin typeface="+mj-ea"/>
              </a:rPr>
              <a:t>營業稅</a:t>
            </a:r>
            <a:r>
              <a:rPr lang="en-US" altLang="zh-TW" sz="1400" dirty="0">
                <a:solidFill>
                  <a:srgbClr val="0000FF"/>
                </a:solidFill>
                <a:latin typeface="+mj-ea"/>
              </a:rPr>
              <a:t>)</a:t>
            </a:r>
            <a:r>
              <a:rPr lang="zh-TW" altLang="en-US" sz="1400" dirty="0">
                <a:solidFill>
                  <a:srgbClr val="0000FF"/>
                </a:solidFill>
                <a:latin typeface="+mj-ea"/>
              </a:rPr>
              <a:t>，持續與廠商溝通中</a:t>
            </a:r>
            <a:endParaRPr lang="en-US" altLang="zh-TW" sz="1400" dirty="0">
              <a:solidFill>
                <a:srgbClr val="0000FF"/>
              </a:solidFill>
              <a:latin typeface="+mj-ea"/>
            </a:endParaRPr>
          </a:p>
          <a:p>
            <a:pPr marL="263525" indent="-263525" algn="l">
              <a:lnSpc>
                <a:spcPts val="168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勤業眾信：付款時程預計為</a:t>
            </a:r>
            <a:r>
              <a:rPr lang="en-US" altLang="zh-TW" sz="1400" dirty="0">
                <a:solidFill>
                  <a:srgbClr val="FF0000"/>
                </a:solidFill>
                <a:latin typeface="+mj-ea"/>
                <a:ea typeface="+mj-ea"/>
              </a:rPr>
              <a:t>11</a:t>
            </a:r>
            <a:r>
              <a:rPr lang="zh-TW" altLang="en-US" sz="1400" dirty="0">
                <a:solidFill>
                  <a:srgbClr val="FF0000"/>
                </a:solidFill>
                <a:latin typeface="+mj-ea"/>
                <a:ea typeface="+mj-ea"/>
              </a:rPr>
              <a:t>月底</a:t>
            </a:r>
            <a:endParaRPr lang="en-US" altLang="zh-TW" sz="1400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263525" indent="-263525" algn="l">
              <a:lnSpc>
                <a:spcPts val="168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爵沛：帳款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1,155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千元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(9/25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已收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500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千元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)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，餘額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655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千元原預計</a:t>
            </a:r>
            <a:r>
              <a:rPr lang="en-US" altLang="zh-TW" sz="1400" dirty="0">
                <a:solidFill>
                  <a:srgbClr val="0000FF"/>
                </a:solidFill>
                <a:latin typeface="+mj-ea"/>
                <a:ea typeface="+mj-ea"/>
              </a:rPr>
              <a:t>10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月底，</a:t>
            </a:r>
            <a:r>
              <a:rPr lang="zh-TW" altLang="en-US" sz="1400" dirty="0">
                <a:solidFill>
                  <a:srgbClr val="FF0000"/>
                </a:solidFill>
                <a:latin typeface="+mj-ea"/>
                <a:ea typeface="+mj-ea"/>
              </a:rPr>
              <a:t>尚未付款</a:t>
            </a:r>
            <a:endParaRPr lang="en-US" altLang="zh-TW" sz="1400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285750" indent="-285750" algn="l">
              <a:lnSpc>
                <a:spcPts val="168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金來物流：</a:t>
            </a:r>
            <a:r>
              <a:rPr lang="zh-TW" altLang="en-US" sz="1400" dirty="0">
                <a:solidFill>
                  <a:srgbClr val="FF0000"/>
                </a:solidFill>
                <a:latin typeface="+mj-ea"/>
                <a:ea typeface="+mj-ea"/>
              </a:rPr>
              <a:t>辦理現況結案協議中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，款項預計以折讓處理</a:t>
            </a:r>
            <a:endParaRPr lang="en-US" altLang="zh-TW" sz="1400" dirty="0">
              <a:solidFill>
                <a:srgbClr val="0000FF"/>
              </a:solidFill>
              <a:latin typeface="+mj-ea"/>
              <a:ea typeface="+mj-ea"/>
            </a:endParaRPr>
          </a:p>
          <a:p>
            <a:pPr marL="285750" indent="-285750" algn="l">
              <a:lnSpc>
                <a:spcPts val="168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薇恩：廠商聯絡窗口換人，預定付款日</a:t>
            </a:r>
            <a:r>
              <a:rPr lang="zh-TW" altLang="en-US" sz="1400" dirty="0">
                <a:solidFill>
                  <a:srgbClr val="FF0000"/>
                </a:solidFill>
                <a:latin typeface="+mj-ea"/>
                <a:ea typeface="+mj-ea"/>
              </a:rPr>
              <a:t>待確認</a:t>
            </a:r>
            <a:r>
              <a:rPr lang="zh-TW" altLang="en-US" sz="1400" dirty="0">
                <a:solidFill>
                  <a:srgbClr val="0000FF"/>
                </a:solidFill>
                <a:latin typeface="+mj-ea"/>
                <a:ea typeface="+mj-ea"/>
              </a:rPr>
              <a:t>後承辦才能告知</a:t>
            </a:r>
            <a:endParaRPr lang="en-US" altLang="zh-TW" sz="14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436833C-7549-4537-B961-09FE84E77F45}"/>
              </a:ext>
            </a:extLst>
          </p:cNvPr>
          <p:cNvSpPr txBox="1"/>
          <p:nvPr/>
        </p:nvSpPr>
        <p:spPr>
          <a:xfrm>
            <a:off x="7063038" y="5574560"/>
            <a:ext cx="2309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請加速進行催收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C48AAEB-E862-431F-8CF7-53D712720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922" y="914108"/>
            <a:ext cx="7850156" cy="410967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F6A67DF-CD6C-4864-B458-5F48CD930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6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953" y="135942"/>
            <a:ext cx="6132964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含送院預測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6918591" y="352228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67738DB-2B8B-49C5-A3E9-DEC9E0175FEC}"/>
              </a:ext>
            </a:extLst>
          </p:cNvPr>
          <p:cNvSpPr/>
          <p:nvPr/>
        </p:nvSpPr>
        <p:spPr>
          <a:xfrm>
            <a:off x="439402" y="5546573"/>
            <a:ext cx="8825023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400" b="1" dirty="0">
                <a:latin typeface="+mj-ea"/>
                <a:ea typeface="+mj-ea"/>
              </a:rPr>
              <a:t>說明：</a:t>
            </a:r>
            <a:endParaRPr lang="en-US" altLang="zh-TW" sz="1400" b="1" dirty="0"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400" b="1" dirty="0">
                <a:latin typeface="+mj-ea"/>
                <a:ea typeface="+mj-ea"/>
              </a:rPr>
              <a:t>本年度截至</a:t>
            </a:r>
            <a:r>
              <a:rPr lang="en-US" altLang="zh-TW" sz="1400" b="1" dirty="0">
                <a:latin typeface="+mj-ea"/>
                <a:ea typeface="+mj-ea"/>
              </a:rPr>
              <a:t>10</a:t>
            </a:r>
            <a:r>
              <a:rPr lang="zh-TW" altLang="en-US" sz="1400" b="1" dirty="0">
                <a:latin typeface="+mj-ea"/>
                <a:ea typeface="+mj-ea"/>
              </a:rPr>
              <a:t>月止各項收入及餘絀均超越去年同期</a:t>
            </a:r>
            <a:endParaRPr lang="en-US" altLang="zh-TW" sz="1400" b="1" dirty="0"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企業收入達成率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57%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，低於全院平均值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71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 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%</a:t>
            </a:r>
          </a:p>
          <a:p>
            <a:pPr marL="180975" indent="-18097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未提獎金及應研前餘絀累計至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10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月為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23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百萬，較去年同期增加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3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百萬，餘絀達成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71%.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低於全院平均值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87%</a:t>
            </a:r>
          </a:p>
          <a:p>
            <a:pPr marL="180975" indent="-180975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TW" sz="1200" b="1" dirty="0">
              <a:latin typeface="+mj-ea"/>
              <a:ea typeface="+mj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5EAF580-5988-4959-ADC5-F5D28FF1A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01" y="653997"/>
            <a:ext cx="8825023" cy="489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398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651FB3B-95B2-4280-BFEB-D5FE4BBE9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2" y="916072"/>
            <a:ext cx="8945217" cy="4212519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283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計畫已結案無法開立發票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AF31037-54DB-4F46-B35B-3F402134A983}"/>
              </a:ext>
            </a:extLst>
          </p:cNvPr>
          <p:cNvSpPr/>
          <p:nvPr/>
        </p:nvSpPr>
        <p:spPr bwMode="auto">
          <a:xfrm>
            <a:off x="7148649" y="1958008"/>
            <a:ext cx="1003176" cy="310100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4DEB8C9-F484-46ED-90BB-5C560E54C4BF}"/>
              </a:ext>
            </a:extLst>
          </p:cNvPr>
          <p:cNvSpPr txBox="1"/>
          <p:nvPr/>
        </p:nvSpPr>
        <p:spPr>
          <a:xfrm>
            <a:off x="1684682" y="5453270"/>
            <a:ext cx="5774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請督導計畫主持人計畫執行進度</a:t>
            </a:r>
            <a:r>
              <a:rPr lang="en-US" altLang="zh-TW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避免減列收入或認列呆帳</a:t>
            </a:r>
          </a:p>
        </p:txBody>
      </p:sp>
    </p:spTree>
    <p:extLst>
      <p:ext uri="{BB962C8B-B14F-4D97-AF65-F5344CB8AC3E}">
        <p14:creationId xmlns:p14="http://schemas.microsoft.com/office/powerpoint/2010/main" val="933788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309359" y="522678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民營收入認列超過已開立發票數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尚未結案，應計收入金額大額者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AF1614-1CAB-442A-972A-E6B1B6AEA2A3}"/>
              </a:ext>
            </a:extLst>
          </p:cNvPr>
          <p:cNvSpPr txBox="1"/>
          <p:nvPr/>
        </p:nvSpPr>
        <p:spPr>
          <a:xfrm>
            <a:off x="1094100" y="5380035"/>
            <a:ext cx="7223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請督導計畫執行進度，避免減列收入或認列呆帳</a:t>
            </a:r>
          </a:p>
          <a:p>
            <a:pPr algn="l"/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如有中止事宜請告知企劃及會計，以免決算後由本院簽證會計師逕行調整</a:t>
            </a:r>
            <a:endParaRPr lang="en-US" altLang="zh-TW" sz="1600" b="1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0580BCC-2729-4D97-8CC7-851BC7B34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7853"/>
            <a:ext cx="9144000" cy="367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30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科專計畫動支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005894" y="6183207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E220D71-F172-46B3-B0CC-277C17C44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47" y="877071"/>
            <a:ext cx="8589985" cy="398181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D25E936-7EBC-48CC-AAD3-8BD44FE73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8947181-44F9-497C-82D8-724688A9BEBD}"/>
              </a:ext>
            </a:extLst>
          </p:cNvPr>
          <p:cNvSpPr txBox="1"/>
          <p:nvPr/>
        </p:nvSpPr>
        <p:spPr>
          <a:xfrm>
            <a:off x="0" y="5447153"/>
            <a:ext cx="21567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資料擷取日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2023/11/6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8F6600A1-5C28-4A1E-BF09-F3B7E22F3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18" y="506272"/>
            <a:ext cx="8350651" cy="584545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-64134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9E44E86-45F4-4CA9-86D6-EF9C8EEF1351}"/>
              </a:ext>
            </a:extLst>
          </p:cNvPr>
          <p:cNvSpPr txBox="1"/>
          <p:nvPr/>
        </p:nvSpPr>
        <p:spPr>
          <a:xfrm>
            <a:off x="1268967" y="6310512"/>
            <a:ext cx="6500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</a:t>
            </a:r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92C91619-1A05-414D-93F0-8455F6D9DCA5}"/>
              </a:ext>
            </a:extLst>
          </p:cNvPr>
          <p:cNvSpPr/>
          <p:nvPr/>
        </p:nvSpPr>
        <p:spPr bwMode="auto">
          <a:xfrm>
            <a:off x="7345961" y="3290770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88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11419" y="5848423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請盡早規劃妥善運用資源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B676551C-D3A6-4C0F-99F8-EB86D6F32BF2}"/>
              </a:ext>
            </a:extLst>
          </p:cNvPr>
          <p:cNvSpPr txBox="1"/>
          <p:nvPr/>
        </p:nvSpPr>
        <p:spPr>
          <a:xfrm>
            <a:off x="1648841" y="3429000"/>
            <a:ext cx="58257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農糧署計畫動支 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0B776F5-82AC-4C18-8024-ADF1E839AD6E}"/>
              </a:ext>
            </a:extLst>
          </p:cNvPr>
          <p:cNvSpPr txBox="1"/>
          <p:nvPr/>
        </p:nvSpPr>
        <p:spPr>
          <a:xfrm>
            <a:off x="2005780" y="424802"/>
            <a:ext cx="5166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工業局實報實銷計畫動支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C3FC348-BA69-41D4-9F1D-8179758399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232" y="1009577"/>
            <a:ext cx="8848498" cy="221767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BC3E016-0E2F-4F22-A876-24ABCF01FD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303" y="4112747"/>
            <a:ext cx="9144000" cy="162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34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5963808B-27AD-4240-A507-C91085AA7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65" y="785191"/>
            <a:ext cx="8869526" cy="4899992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-60870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232394" y="5889904"/>
            <a:ext cx="65737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請盡早規劃動支，院及中心應研動支比例應相當</a:t>
            </a:r>
            <a:endParaRPr lang="en-US" altLang="zh-TW" sz="1600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sz="16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跨年度計畫如本年度有結餘</a:t>
            </a:r>
            <a:r>
              <a:rPr lang="en-US" altLang="zh-TW" sz="16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6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無法轉入下年度支用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E457D8B6-BE8F-4C2A-9386-5EEA2B5AE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3759" y="381189"/>
            <a:ext cx="829128" cy="323116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23E1F7C0-A4E0-42AD-8A1B-6A210C0825CD}"/>
              </a:ext>
            </a:extLst>
          </p:cNvPr>
          <p:cNvSpPr/>
          <p:nvPr/>
        </p:nvSpPr>
        <p:spPr bwMode="auto">
          <a:xfrm>
            <a:off x="5128592" y="2002569"/>
            <a:ext cx="894521" cy="3629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*</a:t>
            </a:r>
            <a:r>
              <a:rPr kumimoji="1" lang="en-US" altLang="zh-TW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11/7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核准通過</a:t>
            </a:r>
            <a:r>
              <a:rPr kumimoji="1" lang="en-US" altLang="zh-TW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,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跨年度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B63AA0D-1FCC-48F2-86D9-42D43065B2F3}"/>
              </a:ext>
            </a:extLst>
          </p:cNvPr>
          <p:cNvSpPr/>
          <p:nvPr/>
        </p:nvSpPr>
        <p:spPr bwMode="auto">
          <a:xfrm>
            <a:off x="7941365" y="2002569"/>
            <a:ext cx="1033670" cy="223796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73F0E69-2437-436A-ADC6-EEE45C672487}"/>
              </a:ext>
            </a:extLst>
          </p:cNvPr>
          <p:cNvSpPr/>
          <p:nvPr/>
        </p:nvSpPr>
        <p:spPr bwMode="auto">
          <a:xfrm>
            <a:off x="7941365" y="2810952"/>
            <a:ext cx="1033670" cy="223796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1127B06-F484-429D-B88A-2E11CAA13B03}"/>
              </a:ext>
            </a:extLst>
          </p:cNvPr>
          <p:cNvSpPr/>
          <p:nvPr/>
        </p:nvSpPr>
        <p:spPr bwMode="auto">
          <a:xfrm>
            <a:off x="7941365" y="3104522"/>
            <a:ext cx="1033670" cy="223796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8288FD0-2A5F-40AC-B324-AFC715C185D1}"/>
              </a:ext>
            </a:extLst>
          </p:cNvPr>
          <p:cNvSpPr/>
          <p:nvPr/>
        </p:nvSpPr>
        <p:spPr bwMode="auto">
          <a:xfrm>
            <a:off x="7948323" y="5125478"/>
            <a:ext cx="1033670" cy="223796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325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842918" y="517977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151C8B-A8DD-4370-898B-BF13D2944850}"/>
              </a:ext>
            </a:extLst>
          </p:cNvPr>
          <p:cNvSpPr/>
          <p:nvPr/>
        </p:nvSpPr>
        <p:spPr>
          <a:xfrm>
            <a:off x="289307" y="6032717"/>
            <a:ext cx="17459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資料截止日</a:t>
            </a:r>
            <a:r>
              <a:rPr lang="en-US" altLang="zh-TW" sz="1200" dirty="0">
                <a:latin typeface="+mj-ea"/>
                <a:ea typeface="+mj-ea"/>
              </a:rPr>
              <a:t>:112/11/06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376C927-0F80-481B-BB5C-91D899813436}"/>
              </a:ext>
            </a:extLst>
          </p:cNvPr>
          <p:cNvSpPr txBox="1"/>
          <p:nvPr/>
        </p:nvSpPr>
        <p:spPr>
          <a:xfrm>
            <a:off x="1243586" y="6006685"/>
            <a:ext cx="657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請盡早規劃動支，並考量驗收及報銷時程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A136282-61CC-4439-B9C7-DFFE95FD12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05"/>
          <a:stretch/>
        </p:blipFill>
        <p:spPr>
          <a:xfrm>
            <a:off x="114301" y="740115"/>
            <a:ext cx="8832272" cy="5024298"/>
          </a:xfrm>
          <a:prstGeom prst="rect">
            <a:avLst/>
          </a:prstGeom>
        </p:spPr>
      </p:pic>
      <p:sp>
        <p:nvSpPr>
          <p:cNvPr id="10" name="橢圓 9">
            <a:extLst>
              <a:ext uri="{FF2B5EF4-FFF2-40B4-BE49-F238E27FC236}">
                <a16:creationId xmlns:a16="http://schemas.microsoft.com/office/drawing/2014/main" id="{F3D22650-0A3F-4437-8690-750011001D8B}"/>
              </a:ext>
            </a:extLst>
          </p:cNvPr>
          <p:cNvSpPr/>
          <p:nvPr/>
        </p:nvSpPr>
        <p:spPr bwMode="auto">
          <a:xfrm>
            <a:off x="6473537" y="3329609"/>
            <a:ext cx="543489" cy="318052"/>
          </a:xfrm>
          <a:prstGeom prst="ellipse">
            <a:avLst/>
          </a:prstGeom>
          <a:noFill/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 w="28575"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>
            <a:extLst>
              <a:ext uri="{FF2B5EF4-FFF2-40B4-BE49-F238E27FC236}">
                <a16:creationId xmlns:a16="http://schemas.microsoft.com/office/drawing/2014/main" id="{9FC8F8C6-996B-400D-90AC-A66EF605BC91}"/>
              </a:ext>
            </a:extLst>
          </p:cNvPr>
          <p:cNvSpPr/>
          <p:nvPr/>
        </p:nvSpPr>
        <p:spPr bwMode="auto">
          <a:xfrm>
            <a:off x="8210674" y="5870430"/>
            <a:ext cx="667512" cy="29645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42DA034-040A-484B-B7FE-C6F859A23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63" y="966706"/>
            <a:ext cx="8367823" cy="5412829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088046" y="329379"/>
            <a:ext cx="496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全院各單位餘絀達成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0C1AB08-A1AD-4FAC-A350-52258041596D}"/>
              </a:ext>
            </a:extLst>
          </p:cNvPr>
          <p:cNvSpPr/>
          <p:nvPr/>
        </p:nvSpPr>
        <p:spPr bwMode="auto">
          <a:xfrm>
            <a:off x="5294163" y="5312601"/>
            <a:ext cx="462116" cy="854283"/>
          </a:xfrm>
          <a:prstGeom prst="rect">
            <a:avLst/>
          </a:prstGeom>
          <a:noFill/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6BA304A-17DF-42DD-8575-3A4B6E79E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31" y="855938"/>
            <a:ext cx="9144000" cy="5610691"/>
          </a:xfrm>
          <a:prstGeom prst="rect">
            <a:avLst/>
          </a:prstGeo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D3B69E4-3B06-4A3D-8005-255AF64E8B1F}"/>
              </a:ext>
            </a:extLst>
          </p:cNvPr>
          <p:cNvSpPr txBox="1"/>
          <p:nvPr/>
        </p:nvSpPr>
        <p:spPr>
          <a:xfrm>
            <a:off x="5032774" y="3244334"/>
            <a:ext cx="2342061" cy="369332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002060"/>
                </a:solidFill>
                <a:latin typeface="+mj-ea"/>
                <a:ea typeface="+mj-ea"/>
              </a:rPr>
              <a:t>服科預算餘絀率</a:t>
            </a:r>
            <a:r>
              <a:rPr lang="en-US" altLang="zh-TW" dirty="0">
                <a:solidFill>
                  <a:srgbClr val="002060"/>
                </a:solidFill>
                <a:latin typeface="+mj-ea"/>
                <a:ea typeface="+mj-ea"/>
              </a:rPr>
              <a:t>5.9%</a:t>
            </a:r>
            <a:endParaRPr lang="zh-TW" altLang="en-US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465700" y="220323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1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(112/10</a:t>
            </a:r>
            <a:r>
              <a:rPr lang="zh-TW" altLang="en-US" sz="1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950393" y="5813555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3EBF259-0C7D-4DA8-A3BC-884EE4289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21" y="818707"/>
            <a:ext cx="8811773" cy="538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7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07F6B85-0645-4C72-B225-492AA97CC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343" y="810207"/>
            <a:ext cx="8695551" cy="4358162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27383" y="0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內部版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352201" y="52473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308B2D3-3767-4030-A96F-94F11EEB89CA}"/>
              </a:ext>
            </a:extLst>
          </p:cNvPr>
          <p:cNvSpPr txBox="1"/>
          <p:nvPr/>
        </p:nvSpPr>
        <p:spPr>
          <a:xfrm>
            <a:off x="90248" y="5909284"/>
            <a:ext cx="2096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資料統計日</a:t>
            </a:r>
            <a:r>
              <a:rPr lang="en-US" altLang="zh-TW" sz="1200" dirty="0">
                <a:latin typeface="+mj-ea"/>
                <a:ea typeface="+mj-ea"/>
              </a:rPr>
              <a:t>: 112/11/7</a:t>
            </a: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洽談中計入成案率</a:t>
            </a:r>
            <a:r>
              <a:rPr lang="en-US" altLang="zh-TW" sz="1200" dirty="0">
                <a:latin typeface="+mj-ea"/>
                <a:ea typeface="+mj-ea"/>
              </a:rPr>
              <a:t>60%</a:t>
            </a:r>
            <a:r>
              <a:rPr lang="zh-TW" altLang="en-US" sz="1200" dirty="0">
                <a:latin typeface="+mj-ea"/>
                <a:ea typeface="+mj-ea"/>
              </a:rPr>
              <a:t>以上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690AE43-D5AD-41D0-A318-CDE118801C9F}"/>
              </a:ext>
            </a:extLst>
          </p:cNvPr>
          <p:cNvSpPr/>
          <p:nvPr/>
        </p:nvSpPr>
        <p:spPr>
          <a:xfrm>
            <a:off x="2186610" y="5234897"/>
            <a:ext cx="6599582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400" b="1" dirty="0">
                <a:latin typeface="+mj-ea"/>
                <a:ea typeface="+mj-ea"/>
              </a:rPr>
              <a:t>提醒事項：企業收入</a:t>
            </a:r>
            <a:endParaRPr lang="en-US" altLang="zh-TW" sz="1400" b="1" dirty="0"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112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結案計畫請各主管督導執行進度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(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避免延展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)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，方可全數如期認列收入</a:t>
            </a:r>
            <a:endParaRPr lang="en-US" altLang="zh-TW" sz="14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跨年度計畫預計本年度支用較實際數偏低者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(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請參明細，請各主管督導</a:t>
            </a:r>
            <a:endParaRPr lang="en-US" altLang="zh-TW" sz="14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洽談中計畫請儘速簽約並依規劃執行進度</a:t>
            </a:r>
            <a:endParaRPr lang="en-US" altLang="zh-TW" sz="14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B61A33F5-CC4C-4660-821D-9CCF38F0410F}"/>
              </a:ext>
            </a:extLst>
          </p:cNvPr>
          <p:cNvSpPr/>
          <p:nvPr/>
        </p:nvSpPr>
        <p:spPr bwMode="auto">
          <a:xfrm>
            <a:off x="5486401" y="1838738"/>
            <a:ext cx="606286" cy="337931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50B976A8-178B-43D8-ACF0-A4C8296AE815}"/>
              </a:ext>
            </a:extLst>
          </p:cNvPr>
          <p:cNvSpPr/>
          <p:nvPr/>
        </p:nvSpPr>
        <p:spPr bwMode="auto">
          <a:xfrm>
            <a:off x="3935898" y="1838738"/>
            <a:ext cx="606286" cy="337931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4892192-E30E-4333-975B-744A4DB29A12}"/>
              </a:ext>
            </a:extLst>
          </p:cNvPr>
          <p:cNvSpPr/>
          <p:nvPr/>
        </p:nvSpPr>
        <p:spPr bwMode="auto">
          <a:xfrm>
            <a:off x="6092687" y="1381539"/>
            <a:ext cx="805464" cy="277301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5763EBA-C2C3-464A-9AE0-47C89A1BBAA4}"/>
              </a:ext>
            </a:extLst>
          </p:cNvPr>
          <p:cNvSpPr/>
          <p:nvPr/>
        </p:nvSpPr>
        <p:spPr bwMode="auto">
          <a:xfrm>
            <a:off x="8048457" y="1381540"/>
            <a:ext cx="933437" cy="277301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340068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E1988BD-3851-42EC-B007-E89877015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84910"/>
            <a:ext cx="8835887" cy="503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1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C16F315-D4F8-4E69-AD2A-47A250B40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34" y="1034128"/>
            <a:ext cx="8831580" cy="3921418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927317" y="5261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3051172" y="279918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企業收入預測數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9BF124-AC2F-45A4-B881-B30F30DBD9A9}"/>
              </a:ext>
            </a:extLst>
          </p:cNvPr>
          <p:cNvSpPr txBox="1"/>
          <p:nvPr/>
        </p:nvSpPr>
        <p:spPr>
          <a:xfrm>
            <a:off x="753373" y="5408531"/>
            <a:ext cx="7851912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提醒本年度結案計畫日於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112/12/31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以前者請如期完工，方能全數認列收入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跨年度計畫請留意直接成本支用及計畫進度，方能如期認列收入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C5F48C0-084F-427E-B2F7-A2DC3014C86E}"/>
              </a:ext>
            </a:extLst>
          </p:cNvPr>
          <p:cNvSpPr/>
          <p:nvPr/>
        </p:nvSpPr>
        <p:spPr bwMode="auto">
          <a:xfrm>
            <a:off x="4942995" y="2037522"/>
            <a:ext cx="781944" cy="289107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2546453-E73E-4753-ACAD-2C42F7B32C60}"/>
              </a:ext>
            </a:extLst>
          </p:cNvPr>
          <p:cNvSpPr/>
          <p:nvPr/>
        </p:nvSpPr>
        <p:spPr bwMode="auto">
          <a:xfrm>
            <a:off x="3557100" y="2037522"/>
            <a:ext cx="658766" cy="289107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AutoShape 31">
            <a:extLst>
              <a:ext uri="{FF2B5EF4-FFF2-40B4-BE49-F238E27FC236}">
                <a16:creationId xmlns:a16="http://schemas.microsoft.com/office/drawing/2014/main" id="{82EFF604-024F-4B78-9EDC-D9DE21B91A33}"/>
              </a:ext>
            </a:extLst>
          </p:cNvPr>
          <p:cNvSpPr>
            <a:spLocks noChangeArrowheads="1"/>
          </p:cNvSpPr>
          <p:nvPr/>
        </p:nvSpPr>
        <p:spPr bwMode="auto">
          <a:xfrm rot="5579174">
            <a:off x="3447449" y="5058935"/>
            <a:ext cx="192024" cy="301752"/>
          </a:xfrm>
          <a:custGeom>
            <a:avLst/>
            <a:gdLst>
              <a:gd name="T0" fmla="*/ 298847 w 21600"/>
              <a:gd name="T1" fmla="*/ 0 h 21600"/>
              <a:gd name="T2" fmla="*/ 0 w 21600"/>
              <a:gd name="T3" fmla="*/ 200025 h 21600"/>
              <a:gd name="T4" fmla="*/ 298847 w 21600"/>
              <a:gd name="T5" fmla="*/ 400050 h 21600"/>
              <a:gd name="T6" fmla="*/ 398462 w 21600"/>
              <a:gd name="T7" fmla="*/ 2000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13B8E08-C9F1-4867-9781-45507BFC72A3}"/>
              </a:ext>
            </a:extLst>
          </p:cNvPr>
          <p:cNvSpPr txBox="1"/>
          <p:nvPr/>
        </p:nvSpPr>
        <p:spPr>
          <a:xfrm>
            <a:off x="6772375" y="73284"/>
            <a:ext cx="15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燕燕更新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0C1D35A-5F63-48D8-A684-1B261164070D}"/>
              </a:ext>
            </a:extLst>
          </p:cNvPr>
          <p:cNvSpPr/>
          <p:nvPr/>
        </p:nvSpPr>
        <p:spPr bwMode="auto">
          <a:xfrm>
            <a:off x="5779165" y="2037522"/>
            <a:ext cx="712270" cy="286854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7D0ED3E-3861-47AF-BE63-AF10C1D6124B}"/>
              </a:ext>
            </a:extLst>
          </p:cNvPr>
          <p:cNvSpPr/>
          <p:nvPr/>
        </p:nvSpPr>
        <p:spPr bwMode="auto">
          <a:xfrm>
            <a:off x="8371144" y="2037522"/>
            <a:ext cx="712270" cy="2868548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50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24938" y="608609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各組已簽約企業收入執行狀況</a:t>
            </a:r>
          </a:p>
          <a:p>
            <a:pPr algn="ctr"/>
            <a:endParaRPr lang="zh-TW" altLang="en-US" sz="24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56088" y="928312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13ABED8-AE6F-4A4E-BFF0-2F542FD78A8F}"/>
              </a:ext>
            </a:extLst>
          </p:cNvPr>
          <p:cNvSpPr txBox="1"/>
          <p:nvPr/>
        </p:nvSpPr>
        <p:spPr>
          <a:xfrm>
            <a:off x="998451" y="4860260"/>
            <a:ext cx="6848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個案差異較大者請各組參下表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345E231-C6FE-4D97-964B-E79EA6BDE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87" y="1450406"/>
            <a:ext cx="8937425" cy="3025011"/>
          </a:xfrm>
          <a:prstGeom prst="rect">
            <a:avLst/>
          </a:prstGeom>
        </p:spPr>
      </p:pic>
      <p:sp>
        <p:nvSpPr>
          <p:cNvPr id="5" name="橢圓 4">
            <a:extLst>
              <a:ext uri="{FF2B5EF4-FFF2-40B4-BE49-F238E27FC236}">
                <a16:creationId xmlns:a16="http://schemas.microsoft.com/office/drawing/2014/main" id="{4997C369-361D-4EC0-BA21-F6D920162741}"/>
              </a:ext>
            </a:extLst>
          </p:cNvPr>
          <p:cNvSpPr/>
          <p:nvPr/>
        </p:nvSpPr>
        <p:spPr bwMode="auto">
          <a:xfrm>
            <a:off x="1982949" y="3918176"/>
            <a:ext cx="550415" cy="45054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8B98A627-D7DA-4D4A-BDD3-A0D5805E16F1}"/>
              </a:ext>
            </a:extLst>
          </p:cNvPr>
          <p:cNvSpPr/>
          <p:nvPr/>
        </p:nvSpPr>
        <p:spPr bwMode="auto">
          <a:xfrm>
            <a:off x="3696290" y="3928115"/>
            <a:ext cx="550415" cy="45054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64BBACC5-3D6B-4932-BF0F-74F86A6043E6}"/>
              </a:ext>
            </a:extLst>
          </p:cNvPr>
          <p:cNvSpPr/>
          <p:nvPr/>
        </p:nvSpPr>
        <p:spPr bwMode="auto">
          <a:xfrm>
            <a:off x="5328645" y="3966593"/>
            <a:ext cx="550415" cy="45054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81983498-C6C8-4C0A-8277-56ED3B167DD8}"/>
              </a:ext>
            </a:extLst>
          </p:cNvPr>
          <p:cNvSpPr/>
          <p:nvPr/>
        </p:nvSpPr>
        <p:spPr bwMode="auto">
          <a:xfrm>
            <a:off x="6909156" y="3933670"/>
            <a:ext cx="550415" cy="45054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EEEAAD1B-DB3C-4849-9599-AE6A024C8C22}"/>
              </a:ext>
            </a:extLst>
          </p:cNvPr>
          <p:cNvSpPr/>
          <p:nvPr/>
        </p:nvSpPr>
        <p:spPr bwMode="auto">
          <a:xfrm>
            <a:off x="8583003" y="3893913"/>
            <a:ext cx="550415" cy="45054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4654212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42509</TotalTime>
  <Words>1125</Words>
  <Application>Microsoft Office PowerPoint</Application>
  <PresentationFormat>如螢幕大小 (4:3)</PresentationFormat>
  <Paragraphs>154</Paragraphs>
  <Slides>26</Slides>
  <Notes>19</Notes>
  <HiddenSlides>1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26</vt:i4>
      </vt:variant>
    </vt:vector>
  </HeadingPairs>
  <TitlesOfParts>
    <vt:vector size="35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應收帳款(帳齡&gt;90天)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間接費用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2797</cp:revision>
  <cp:lastPrinted>2023-11-07T13:35:59Z</cp:lastPrinted>
  <dcterms:created xsi:type="dcterms:W3CDTF">2008-05-08T04:38:45Z</dcterms:created>
  <dcterms:modified xsi:type="dcterms:W3CDTF">2023-11-08T03:02:41Z</dcterms:modified>
</cp:coreProperties>
</file>