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0"/>
  </p:notesMasterIdLst>
  <p:handoutMasterIdLst>
    <p:handoutMasterId r:id="rId21"/>
  </p:handoutMasterIdLst>
  <p:sldIdLst>
    <p:sldId id="626" r:id="rId4"/>
    <p:sldId id="696" r:id="rId5"/>
    <p:sldId id="826" r:id="rId6"/>
    <p:sldId id="825" r:id="rId7"/>
    <p:sldId id="827" r:id="rId8"/>
    <p:sldId id="828" r:id="rId9"/>
    <p:sldId id="829" r:id="rId10"/>
    <p:sldId id="807" r:id="rId11"/>
    <p:sldId id="793" r:id="rId12"/>
    <p:sldId id="795" r:id="rId13"/>
    <p:sldId id="784" r:id="rId14"/>
    <p:sldId id="783" r:id="rId15"/>
    <p:sldId id="830" r:id="rId16"/>
    <p:sldId id="760" r:id="rId17"/>
    <p:sldId id="761" r:id="rId18"/>
    <p:sldId id="819" r:id="rId19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葉燕燕" initials="A" lastIdx="1" clrIdx="0">
    <p:extLst>
      <p:ext uri="{19B8F6BF-5375-455C-9EA6-DF929625EA0E}">
        <p15:presenceInfo xmlns:p15="http://schemas.microsoft.com/office/powerpoint/2012/main" userId="葉燕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2C2"/>
    <a:srgbClr val="0000FF"/>
    <a:srgbClr val="002060"/>
    <a:srgbClr val="DBF8F9"/>
    <a:srgbClr val="66FFFF"/>
    <a:srgbClr val="FFFFFF"/>
    <a:srgbClr val="ABFFF7"/>
    <a:srgbClr val="FF0066"/>
    <a:srgbClr val="FF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5" autoAdjust="0"/>
    <p:restoredTop sz="91032" autoAdjust="0"/>
  </p:normalViewPr>
  <p:slideViewPr>
    <p:cSldViewPr snapToGrid="0">
      <p:cViewPr varScale="1">
        <p:scale>
          <a:sx n="77" d="100"/>
          <a:sy n="77" d="100"/>
        </p:scale>
        <p:origin x="1862" y="53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89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850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N365JA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58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N365JA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383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53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56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922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68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294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050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93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2023/11/29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112.11.29</a:t>
            </a:r>
          </a:p>
          <a:p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87470" y="36390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97D0066-3D3F-49B2-9062-64DCF1A481FB}"/>
              </a:ext>
            </a:extLst>
          </p:cNvPr>
          <p:cNvSpPr txBox="1"/>
          <p:nvPr/>
        </p:nvSpPr>
        <p:spPr>
          <a:xfrm>
            <a:off x="1139591" y="5676330"/>
            <a:ext cx="7574639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儘速簽約並依規劃進度執行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   知服</a:t>
            </a:r>
            <a:r>
              <a:rPr lang="en-US" altLang="zh-TW" sz="16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需於本年度決算前動支報銷方可認列收入，請掌控進度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   衍生</a:t>
            </a:r>
            <a:r>
              <a:rPr lang="en-US" altLang="zh-TW" sz="16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sz="1600" b="1" dirty="0">
                <a:highlight>
                  <a:srgbClr val="FFFF00"/>
                </a:highlight>
                <a:latin typeface="+mj-ea"/>
                <a:ea typeface="+mj-ea"/>
              </a:rPr>
              <a:t>需於本年度決算前履約取得委方驗收單認列收入</a:t>
            </a:r>
            <a:endParaRPr lang="en-US" altLang="zh-TW" sz="16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BAB8DEFC-78E1-4154-8FBA-A42A91765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15" y="960611"/>
            <a:ext cx="8495570" cy="4519993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9A3B754-E9AC-4BC2-9D28-E54B6A53BDF7}"/>
              </a:ext>
            </a:extLst>
          </p:cNvPr>
          <p:cNvSpPr/>
          <p:nvPr/>
        </p:nvSpPr>
        <p:spPr bwMode="auto">
          <a:xfrm>
            <a:off x="7287470" y="2738559"/>
            <a:ext cx="1252234" cy="4121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dirty="0"/>
              <a:t>簽約日期</a:t>
            </a:r>
            <a:endParaRPr lang="en-US" altLang="zh-TW" sz="1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dirty="0"/>
              <a:t>影響遞延數</a:t>
            </a:r>
            <a:endParaRPr kumimoji="1" lang="zh-TW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19CF866-DEDC-478B-A1F3-48820EA6967A}"/>
              </a:ext>
            </a:extLst>
          </p:cNvPr>
          <p:cNvSpPr/>
          <p:nvPr/>
        </p:nvSpPr>
        <p:spPr bwMode="auto">
          <a:xfrm>
            <a:off x="7287470" y="4109581"/>
            <a:ext cx="1252234" cy="4121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dirty="0"/>
              <a:t>簽約日期</a:t>
            </a:r>
            <a:endParaRPr lang="en-US" altLang="zh-TW" sz="12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dirty="0"/>
              <a:t>影響遞延數</a:t>
            </a:r>
            <a:endParaRPr kumimoji="1" lang="zh-TW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218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6DDBEB9E-5BAB-4B9C-B6DE-AC0017433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06" y="918055"/>
            <a:ext cx="8738388" cy="5323719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444752" y="151959"/>
            <a:ext cx="6190065" cy="6579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4817" y="373449"/>
            <a:ext cx="829128" cy="323116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A8A7AD1-9928-4784-AF32-1009E5F49BFF}"/>
              </a:ext>
            </a:extLst>
          </p:cNvPr>
          <p:cNvSpPr txBox="1"/>
          <p:nvPr/>
        </p:nvSpPr>
        <p:spPr>
          <a:xfrm>
            <a:off x="1083368" y="5187141"/>
            <a:ext cx="7898526" cy="32311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564A278-513E-4B64-826E-16A58B34624F}"/>
              </a:ext>
            </a:extLst>
          </p:cNvPr>
          <p:cNvSpPr txBox="1"/>
          <p:nvPr/>
        </p:nvSpPr>
        <p:spPr>
          <a:xfrm>
            <a:off x="1164768" y="3579914"/>
            <a:ext cx="7817126" cy="32311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24C2C842-7D3B-4D97-ACCC-732A715EB5B8}"/>
              </a:ext>
            </a:extLst>
          </p:cNvPr>
          <p:cNvSpPr/>
          <p:nvPr/>
        </p:nvSpPr>
        <p:spPr bwMode="auto">
          <a:xfrm>
            <a:off x="2087217" y="5459444"/>
            <a:ext cx="397566" cy="32311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CDDC2889-66BE-4967-B7F9-D5B847B8FFC1}"/>
              </a:ext>
            </a:extLst>
          </p:cNvPr>
          <p:cNvSpPr/>
          <p:nvPr/>
        </p:nvSpPr>
        <p:spPr bwMode="auto">
          <a:xfrm>
            <a:off x="6261653" y="5482184"/>
            <a:ext cx="397566" cy="32311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8D760C51-DE52-4E3B-B7D7-F9DD5159E3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85" y="827785"/>
            <a:ext cx="8300030" cy="499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0838B70-0CA4-44C3-B0E5-3B17CE40F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36" y="1102326"/>
            <a:ext cx="8507896" cy="123509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41485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不可盈餘計畫動支提醒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005894" y="6183207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D25E936-7EBC-48CC-AAD3-8BD44FE73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8947181-44F9-497C-82D8-724688A9BEBD}"/>
              </a:ext>
            </a:extLst>
          </p:cNvPr>
          <p:cNvSpPr txBox="1"/>
          <p:nvPr/>
        </p:nvSpPr>
        <p:spPr>
          <a:xfrm>
            <a:off x="0" y="6183207"/>
            <a:ext cx="21567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資料擷取日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2023/11/29</a:t>
            </a:r>
            <a:endParaRPr lang="zh-TW" altLang="en-US" sz="1200" dirty="0">
              <a:latin typeface="+mj-ea"/>
              <a:ea typeface="+mj-ea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CF23B37-7517-4064-A429-4EC89C853024}"/>
              </a:ext>
            </a:extLst>
          </p:cNvPr>
          <p:cNvSpPr txBox="1"/>
          <p:nvPr/>
        </p:nvSpPr>
        <p:spPr>
          <a:xfrm>
            <a:off x="-86877" y="681449"/>
            <a:ext cx="132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科專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57325E2-1881-4686-BD04-FFE69B5E1D8A}"/>
              </a:ext>
            </a:extLst>
          </p:cNvPr>
          <p:cNvSpPr txBox="1"/>
          <p:nvPr/>
        </p:nvSpPr>
        <p:spPr>
          <a:xfrm>
            <a:off x="221236" y="2419980"/>
            <a:ext cx="32375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院內委託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技術服務</a:t>
            </a: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80B0BB30-CFD0-4E2F-9E51-1652E0EAE71D}"/>
              </a:ext>
            </a:extLst>
          </p:cNvPr>
          <p:cNvGrpSpPr/>
          <p:nvPr/>
        </p:nvGrpSpPr>
        <p:grpSpPr>
          <a:xfrm>
            <a:off x="148186" y="2739354"/>
            <a:ext cx="8507895" cy="1101309"/>
            <a:chOff x="88551" y="3381694"/>
            <a:chExt cx="8507895" cy="1101309"/>
          </a:xfrm>
        </p:grpSpPr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9E043D6A-7BAF-482C-863E-622090B1D9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88307"/>
            <a:stretch/>
          </p:blipFill>
          <p:spPr>
            <a:xfrm>
              <a:off x="88551" y="3381694"/>
              <a:ext cx="8507895" cy="661560"/>
            </a:xfrm>
            <a:prstGeom prst="rect">
              <a:avLst/>
            </a:prstGeom>
          </p:spPr>
        </p:pic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13492F6A-8A23-4DFD-B152-B6ED6D9975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79777" b="15145"/>
            <a:stretch/>
          </p:blipFill>
          <p:spPr>
            <a:xfrm>
              <a:off x="88551" y="4043254"/>
              <a:ext cx="8507895" cy="439749"/>
            </a:xfrm>
            <a:prstGeom prst="rect">
              <a:avLst/>
            </a:prstGeom>
          </p:spPr>
        </p:pic>
      </p:grpSp>
      <p:sp>
        <p:nvSpPr>
          <p:cNvPr id="17" name="橢圓 16">
            <a:extLst>
              <a:ext uri="{FF2B5EF4-FFF2-40B4-BE49-F238E27FC236}">
                <a16:creationId xmlns:a16="http://schemas.microsoft.com/office/drawing/2014/main" id="{360164EC-7EC5-4A97-BD6E-1EFEEC049E4D}"/>
              </a:ext>
            </a:extLst>
          </p:cNvPr>
          <p:cNvSpPr/>
          <p:nvPr/>
        </p:nvSpPr>
        <p:spPr bwMode="auto">
          <a:xfrm>
            <a:off x="2981739" y="1807470"/>
            <a:ext cx="387626" cy="218661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0A917E5A-AA9C-46B3-AFCC-C260E08A1521}"/>
              </a:ext>
            </a:extLst>
          </p:cNvPr>
          <p:cNvSpPr/>
          <p:nvPr/>
        </p:nvSpPr>
        <p:spPr bwMode="auto">
          <a:xfrm>
            <a:off x="8046449" y="3448387"/>
            <a:ext cx="547874" cy="24571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D1AC0F3F-7A63-4A53-AFE5-D4D26BF6E3B3}"/>
              </a:ext>
            </a:extLst>
          </p:cNvPr>
          <p:cNvGrpSpPr/>
          <p:nvPr/>
        </p:nvGrpSpPr>
        <p:grpSpPr>
          <a:xfrm>
            <a:off x="-86877" y="4214972"/>
            <a:ext cx="8817737" cy="1593926"/>
            <a:chOff x="8211" y="1145400"/>
            <a:chExt cx="8817737" cy="1593926"/>
          </a:xfrm>
        </p:grpSpPr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72C5F0D7-E753-47FC-859E-8E7B9D139FEB}"/>
                </a:ext>
              </a:extLst>
            </p:cNvPr>
            <p:cNvSpPr txBox="1"/>
            <p:nvPr/>
          </p:nvSpPr>
          <p:spPr>
            <a:xfrm>
              <a:off x="8211" y="1145400"/>
              <a:ext cx="1329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應研</a:t>
              </a:r>
            </a:p>
          </p:txBody>
        </p:sp>
        <p:grpSp>
          <p:nvGrpSpPr>
            <p:cNvPr id="25" name="群組 24">
              <a:extLst>
                <a:ext uri="{FF2B5EF4-FFF2-40B4-BE49-F238E27FC236}">
                  <a16:creationId xmlns:a16="http://schemas.microsoft.com/office/drawing/2014/main" id="{32D0A050-FB26-4E4F-BCD2-8408856AAE54}"/>
                </a:ext>
              </a:extLst>
            </p:cNvPr>
            <p:cNvGrpSpPr/>
            <p:nvPr/>
          </p:nvGrpSpPr>
          <p:grpSpPr>
            <a:xfrm>
              <a:off x="318052" y="1565165"/>
              <a:ext cx="8507896" cy="1174161"/>
              <a:chOff x="318052" y="1565165"/>
              <a:chExt cx="8507896" cy="1174161"/>
            </a:xfrm>
          </p:grpSpPr>
          <p:pic>
            <p:nvPicPr>
              <p:cNvPr id="26" name="圖片 25">
                <a:extLst>
                  <a:ext uri="{FF2B5EF4-FFF2-40B4-BE49-F238E27FC236}">
                    <a16:creationId xmlns:a16="http://schemas.microsoft.com/office/drawing/2014/main" id="{80D0956D-97A3-4959-B4A0-CFADB27C84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8052" y="1565165"/>
                <a:ext cx="8507896" cy="1174161"/>
              </a:xfrm>
              <a:prstGeom prst="rect">
                <a:avLst/>
              </a:prstGeom>
            </p:spPr>
          </p:pic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F9409461-A8A2-47CC-92A0-81A36D7E4A1D}"/>
                  </a:ext>
                </a:extLst>
              </p:cNvPr>
              <p:cNvSpPr/>
              <p:nvPr/>
            </p:nvSpPr>
            <p:spPr bwMode="auto">
              <a:xfrm>
                <a:off x="2385389" y="2142306"/>
                <a:ext cx="1212575" cy="36044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zh-TW" alt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屬跨年度</a:t>
                </a:r>
                <a:r>
                  <a:rPr kumimoji="1" lang="en-US" altLang="zh-TW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,</a:t>
                </a:r>
                <a:r>
                  <a:rPr kumimoji="1" lang="zh-TW" alt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本年度預算結餘不能遞延</a:t>
                </a:r>
              </a:p>
            </p:txBody>
          </p:sp>
        </p:grpSp>
      </p:grpSp>
      <p:sp>
        <p:nvSpPr>
          <p:cNvPr id="28" name="橢圓 27">
            <a:extLst>
              <a:ext uri="{FF2B5EF4-FFF2-40B4-BE49-F238E27FC236}">
                <a16:creationId xmlns:a16="http://schemas.microsoft.com/office/drawing/2014/main" id="{752E36BE-B228-4A01-A22E-3A41EF6EF622}"/>
              </a:ext>
            </a:extLst>
          </p:cNvPr>
          <p:cNvSpPr/>
          <p:nvPr/>
        </p:nvSpPr>
        <p:spPr bwMode="auto">
          <a:xfrm>
            <a:off x="8302020" y="5282368"/>
            <a:ext cx="499607" cy="526530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785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科專計畫動支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005894" y="6183207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947181-44F9-497C-82D8-724688A9BEBD}"/>
              </a:ext>
            </a:extLst>
          </p:cNvPr>
          <p:cNvSpPr txBox="1"/>
          <p:nvPr/>
        </p:nvSpPr>
        <p:spPr>
          <a:xfrm>
            <a:off x="0" y="5447153"/>
            <a:ext cx="21567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資料擷取日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b="1" i="0" u="none" strike="noStrike" dirty="0">
                <a:solidFill>
                  <a:srgbClr val="000000"/>
                </a:solidFill>
                <a:effectLst/>
                <a:latin typeface="+mj-ea"/>
                <a:ea typeface="+mj-ea"/>
              </a:rPr>
              <a:t>2023/11/29</a:t>
            </a:r>
            <a:endParaRPr lang="zh-TW" altLang="en-US" sz="1200" dirty="0">
              <a:latin typeface="+mj-ea"/>
              <a:ea typeface="+mj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362EFEE-7232-490E-BC65-26C6518660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1053548"/>
            <a:ext cx="9038492" cy="393455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9240E399-D4ED-40D9-885F-7BE7B6B60A93}"/>
              </a:ext>
            </a:extLst>
          </p:cNvPr>
          <p:cNvSpPr/>
          <p:nvPr/>
        </p:nvSpPr>
        <p:spPr bwMode="auto">
          <a:xfrm>
            <a:off x="6669156" y="158099"/>
            <a:ext cx="1580322" cy="66592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800" b="0" i="0" u="none" strike="noStrike" cap="none" normalizeH="0" baseline="0" dirty="0">
                <a:noFill/>
                <a:effectLst/>
                <a:latin typeface="Arial" charset="0"/>
                <a:ea typeface="新細明體" pitchFamily="18" charset="-120"/>
              </a:rPr>
              <a:t>富復附件復附附附</a:t>
            </a:r>
            <a:r>
              <a:rPr lang="zh-TW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附件</a:t>
            </a:r>
            <a:endParaRPr kumimoji="1" lang="zh-TW" altLang="en-US" sz="1800" b="0" i="0" u="none" strike="noStrike" cap="none" normalizeH="0" baseline="0" dirty="0">
              <a:solidFill>
                <a:srgbClr val="0000FF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-64134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9E44E86-45F4-4CA9-86D6-EF9C8EEF1351}"/>
              </a:ext>
            </a:extLst>
          </p:cNvPr>
          <p:cNvSpPr txBox="1"/>
          <p:nvPr/>
        </p:nvSpPr>
        <p:spPr>
          <a:xfrm>
            <a:off x="1268967" y="6310512"/>
            <a:ext cx="6500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0D5AF68-7859-4CE0-826D-406A2D251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819" y="600075"/>
            <a:ext cx="7620000" cy="5657850"/>
          </a:xfrm>
          <a:prstGeom prst="rect">
            <a:avLst/>
          </a:prstGeom>
        </p:spPr>
      </p:pic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92C91619-1A05-414D-93F0-8455F6D9DCA5}"/>
              </a:ext>
            </a:extLst>
          </p:cNvPr>
          <p:cNvSpPr/>
          <p:nvPr/>
        </p:nvSpPr>
        <p:spPr bwMode="auto">
          <a:xfrm>
            <a:off x="7246468" y="5113741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箭號: 向下 8">
            <a:extLst>
              <a:ext uri="{FF2B5EF4-FFF2-40B4-BE49-F238E27FC236}">
                <a16:creationId xmlns:a16="http://schemas.microsoft.com/office/drawing/2014/main" id="{CD6B5711-713B-43EC-A69B-7F9CAF6D0B3F}"/>
              </a:ext>
            </a:extLst>
          </p:cNvPr>
          <p:cNvSpPr/>
          <p:nvPr/>
        </p:nvSpPr>
        <p:spPr bwMode="auto">
          <a:xfrm>
            <a:off x="7221892" y="4282912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02D4DCCE-ECF8-49B0-91F6-18B46220F941}"/>
              </a:ext>
            </a:extLst>
          </p:cNvPr>
          <p:cNvSpPr/>
          <p:nvPr/>
        </p:nvSpPr>
        <p:spPr bwMode="auto">
          <a:xfrm>
            <a:off x="7226812" y="4700782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箭號: 向下 11">
            <a:extLst>
              <a:ext uri="{FF2B5EF4-FFF2-40B4-BE49-F238E27FC236}">
                <a16:creationId xmlns:a16="http://schemas.microsoft.com/office/drawing/2014/main" id="{59E88391-4434-46D7-A9B6-56F365BB9EA3}"/>
              </a:ext>
            </a:extLst>
          </p:cNvPr>
          <p:cNvSpPr/>
          <p:nvPr/>
        </p:nvSpPr>
        <p:spPr bwMode="auto">
          <a:xfrm>
            <a:off x="7226808" y="3117785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箭號: 向下 12">
            <a:extLst>
              <a:ext uri="{FF2B5EF4-FFF2-40B4-BE49-F238E27FC236}">
                <a16:creationId xmlns:a16="http://schemas.microsoft.com/office/drawing/2014/main" id="{898FC3BA-61E4-477B-B16D-21AE2A5CAA3E}"/>
              </a:ext>
            </a:extLst>
          </p:cNvPr>
          <p:cNvSpPr/>
          <p:nvPr/>
        </p:nvSpPr>
        <p:spPr bwMode="auto">
          <a:xfrm>
            <a:off x="7182562" y="1716690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箭號: 向下 13">
            <a:extLst>
              <a:ext uri="{FF2B5EF4-FFF2-40B4-BE49-F238E27FC236}">
                <a16:creationId xmlns:a16="http://schemas.microsoft.com/office/drawing/2014/main" id="{09B66481-8500-4F52-8DB5-53B691102C4E}"/>
              </a:ext>
            </a:extLst>
          </p:cNvPr>
          <p:cNvSpPr/>
          <p:nvPr/>
        </p:nvSpPr>
        <p:spPr bwMode="auto">
          <a:xfrm>
            <a:off x="7197312" y="2626180"/>
            <a:ext cx="190500" cy="1714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8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311419" y="5848423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請盡早規劃妥善運用資源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B676551C-D3A6-4C0F-99F8-EB86D6F32BF2}"/>
              </a:ext>
            </a:extLst>
          </p:cNvPr>
          <p:cNvSpPr txBox="1"/>
          <p:nvPr/>
        </p:nvSpPr>
        <p:spPr>
          <a:xfrm>
            <a:off x="1648841" y="3429000"/>
            <a:ext cx="58257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農糧署計畫動支 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0B776F5-82AC-4C18-8024-ADF1E839AD6E}"/>
              </a:ext>
            </a:extLst>
          </p:cNvPr>
          <p:cNvSpPr txBox="1"/>
          <p:nvPr/>
        </p:nvSpPr>
        <p:spPr>
          <a:xfrm>
            <a:off x="2005780" y="424802"/>
            <a:ext cx="5166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工業局實報實銷計畫動支 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6D00DB4-DBCD-4C87-BF55-326169217C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729" y="1242438"/>
            <a:ext cx="8760542" cy="178589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EECE706-7E67-4B8F-8146-409BBF4306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06" y="4013775"/>
            <a:ext cx="9144000" cy="150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3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B481A930-294A-4615-9B46-E21D097EF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28" y="860277"/>
            <a:ext cx="8695943" cy="4531644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27383" y="0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內部版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352201" y="52473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308B2D3-3767-4030-A96F-94F11EEB89CA}"/>
              </a:ext>
            </a:extLst>
          </p:cNvPr>
          <p:cNvSpPr txBox="1"/>
          <p:nvPr/>
        </p:nvSpPr>
        <p:spPr>
          <a:xfrm>
            <a:off x="90248" y="5909284"/>
            <a:ext cx="2096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資料統計日</a:t>
            </a:r>
            <a:r>
              <a:rPr lang="en-US" altLang="zh-TW" sz="1200" dirty="0">
                <a:latin typeface="+mj-ea"/>
                <a:ea typeface="+mj-ea"/>
              </a:rPr>
              <a:t>: 112/11/28</a:t>
            </a: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洽談中計入成案率</a:t>
            </a:r>
            <a:r>
              <a:rPr lang="en-US" altLang="zh-TW" sz="1200" dirty="0">
                <a:latin typeface="+mj-ea"/>
                <a:ea typeface="+mj-ea"/>
              </a:rPr>
              <a:t>60%</a:t>
            </a:r>
            <a:r>
              <a:rPr lang="zh-TW" altLang="en-US" sz="1200" dirty="0">
                <a:latin typeface="+mj-ea"/>
                <a:ea typeface="+mj-ea"/>
              </a:rPr>
              <a:t>以上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690AE43-D5AD-41D0-A318-CDE118801C9F}"/>
              </a:ext>
            </a:extLst>
          </p:cNvPr>
          <p:cNvSpPr/>
          <p:nvPr/>
        </p:nvSpPr>
        <p:spPr>
          <a:xfrm>
            <a:off x="2186609" y="5517662"/>
            <a:ext cx="659958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1400" b="1" dirty="0">
                <a:latin typeface="+mj-ea"/>
                <a:ea typeface="+mj-ea"/>
              </a:rPr>
              <a:t>提醒事項：企業收入</a:t>
            </a:r>
            <a:endParaRPr lang="en-US" altLang="zh-TW" sz="1400" b="1" dirty="0"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112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結案計畫請各主管督導執行進度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(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避免延展</a:t>
            </a:r>
            <a:r>
              <a:rPr lang="en-US" altLang="zh-TW" sz="1400" b="1" dirty="0">
                <a:highlight>
                  <a:srgbClr val="FFFF00"/>
                </a:highlight>
                <a:latin typeface="+mj-ea"/>
                <a:ea typeface="+mj-ea"/>
              </a:rPr>
              <a:t>)</a:t>
            </a: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，方可全數如期認列收入</a:t>
            </a:r>
            <a:endParaRPr lang="en-US" altLang="zh-TW" sz="14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marL="180975" indent="-180975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sz="1400" b="1" dirty="0">
                <a:highlight>
                  <a:srgbClr val="FFFF00"/>
                </a:highlight>
                <a:latin typeface="+mj-ea"/>
                <a:ea typeface="+mj-ea"/>
              </a:rPr>
              <a:t>洽談中計畫請儘速簽約並依規劃執行進度</a:t>
            </a:r>
            <a:endParaRPr lang="en-US" altLang="zh-TW" sz="14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B61A33F5-CC4C-4660-821D-9CCF38F0410F}"/>
              </a:ext>
            </a:extLst>
          </p:cNvPr>
          <p:cNvSpPr/>
          <p:nvPr/>
        </p:nvSpPr>
        <p:spPr bwMode="auto">
          <a:xfrm>
            <a:off x="4268856" y="1922627"/>
            <a:ext cx="606286" cy="337931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50B976A8-178B-43D8-ACF0-A4C8296AE815}"/>
              </a:ext>
            </a:extLst>
          </p:cNvPr>
          <p:cNvSpPr/>
          <p:nvPr/>
        </p:nvSpPr>
        <p:spPr bwMode="auto">
          <a:xfrm>
            <a:off x="3662570" y="1909202"/>
            <a:ext cx="606286" cy="337931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4892192-E30E-4333-975B-744A4DB29A12}"/>
              </a:ext>
            </a:extLst>
          </p:cNvPr>
          <p:cNvSpPr/>
          <p:nvPr/>
        </p:nvSpPr>
        <p:spPr bwMode="auto">
          <a:xfrm>
            <a:off x="4875142" y="3826566"/>
            <a:ext cx="909432" cy="268356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5763EBA-C2C3-464A-9AE0-47C89A1BBAA4}"/>
              </a:ext>
            </a:extLst>
          </p:cNvPr>
          <p:cNvSpPr/>
          <p:nvPr/>
        </p:nvSpPr>
        <p:spPr bwMode="auto">
          <a:xfrm>
            <a:off x="6311348" y="1277236"/>
            <a:ext cx="815009" cy="3095981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340068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E52F9DF-7016-475E-AF33-36D879FB7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04" y="826931"/>
            <a:ext cx="8535327" cy="520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1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D0B8DCFA-118F-44FD-9F14-3853538E3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467" y="847243"/>
            <a:ext cx="1979479" cy="4102847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7380480-7013-4CFC-ADF2-03279E284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12" y="898117"/>
            <a:ext cx="6691768" cy="4030476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04886" y="319526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3051172" y="279918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企業收入預測數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9BF124-AC2F-45A4-B881-B30F30DBD9A9}"/>
              </a:ext>
            </a:extLst>
          </p:cNvPr>
          <p:cNvSpPr txBox="1"/>
          <p:nvPr/>
        </p:nvSpPr>
        <p:spPr>
          <a:xfrm>
            <a:off x="392131" y="5534233"/>
            <a:ext cx="8016255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提醒本年度結案計畫日於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112/12/31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以前者請如期完工，方能全數認列收入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跨年度計畫請留意本年度直接成本支用及計畫進度，方能如期認列收入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2546453-E73E-4753-ACAD-2C42F7B32C60}"/>
              </a:ext>
            </a:extLst>
          </p:cNvPr>
          <p:cNvSpPr/>
          <p:nvPr/>
        </p:nvSpPr>
        <p:spPr bwMode="auto">
          <a:xfrm>
            <a:off x="3184620" y="2107094"/>
            <a:ext cx="695739" cy="2798974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AutoShape 31">
            <a:extLst>
              <a:ext uri="{FF2B5EF4-FFF2-40B4-BE49-F238E27FC236}">
                <a16:creationId xmlns:a16="http://schemas.microsoft.com/office/drawing/2014/main" id="{82EFF604-024F-4B78-9EDC-D9DE21B91A33}"/>
              </a:ext>
            </a:extLst>
          </p:cNvPr>
          <p:cNvSpPr>
            <a:spLocks noChangeArrowheads="1"/>
          </p:cNvSpPr>
          <p:nvPr/>
        </p:nvSpPr>
        <p:spPr bwMode="auto">
          <a:xfrm rot="5579174">
            <a:off x="3940020" y="5017686"/>
            <a:ext cx="192024" cy="301752"/>
          </a:xfrm>
          <a:custGeom>
            <a:avLst/>
            <a:gdLst>
              <a:gd name="T0" fmla="*/ 298847 w 21600"/>
              <a:gd name="T1" fmla="*/ 0 h 21600"/>
              <a:gd name="T2" fmla="*/ 0 w 21600"/>
              <a:gd name="T3" fmla="*/ 200025 h 21600"/>
              <a:gd name="T4" fmla="*/ 298847 w 21600"/>
              <a:gd name="T5" fmla="*/ 400050 h 21600"/>
              <a:gd name="T6" fmla="*/ 398462 w 21600"/>
              <a:gd name="T7" fmla="*/ 2000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0C1D35A-5F63-48D8-A684-1B261164070D}"/>
              </a:ext>
            </a:extLst>
          </p:cNvPr>
          <p:cNvSpPr/>
          <p:nvPr/>
        </p:nvSpPr>
        <p:spPr bwMode="auto">
          <a:xfrm>
            <a:off x="4641575" y="2118355"/>
            <a:ext cx="791784" cy="279897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7D0ED3E-3861-47AF-BE63-AF10C1D6124B}"/>
              </a:ext>
            </a:extLst>
          </p:cNvPr>
          <p:cNvSpPr/>
          <p:nvPr/>
        </p:nvSpPr>
        <p:spPr bwMode="auto">
          <a:xfrm>
            <a:off x="6091867" y="2128591"/>
            <a:ext cx="679413" cy="2821499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noFill/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F65EC7F-9114-409C-979B-599821008D65}"/>
              </a:ext>
            </a:extLst>
          </p:cNvPr>
          <p:cNvSpPr/>
          <p:nvPr/>
        </p:nvSpPr>
        <p:spPr bwMode="auto">
          <a:xfrm>
            <a:off x="7792278" y="803138"/>
            <a:ext cx="59635" cy="7348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E4A3E6E-DC6F-4A49-962F-C1FEA117B670}"/>
              </a:ext>
            </a:extLst>
          </p:cNvPr>
          <p:cNvSpPr/>
          <p:nvPr/>
        </p:nvSpPr>
        <p:spPr bwMode="auto">
          <a:xfrm>
            <a:off x="6985467" y="2286000"/>
            <a:ext cx="1282393" cy="45720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EEA27A5-4983-4B7C-A724-65283DF9E96D}"/>
              </a:ext>
            </a:extLst>
          </p:cNvPr>
          <p:cNvSpPr/>
          <p:nvPr/>
        </p:nvSpPr>
        <p:spPr bwMode="auto">
          <a:xfrm>
            <a:off x="7406888" y="5146595"/>
            <a:ext cx="1441174" cy="27810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含全聯</a:t>
            </a:r>
            <a:r>
              <a:rPr kumimoji="1" lang="en-US" altLang="zh-TW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15,000</a:t>
            </a:r>
            <a:r>
              <a:rPr kumimoji="1" lang="zh-TW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18" name="AutoShape 31">
            <a:extLst>
              <a:ext uri="{FF2B5EF4-FFF2-40B4-BE49-F238E27FC236}">
                <a16:creationId xmlns:a16="http://schemas.microsoft.com/office/drawing/2014/main" id="{8C155BCC-4690-4D6F-9C3E-E67D51B78341}"/>
              </a:ext>
            </a:extLst>
          </p:cNvPr>
          <p:cNvSpPr>
            <a:spLocks noChangeArrowheads="1"/>
          </p:cNvSpPr>
          <p:nvPr/>
        </p:nvSpPr>
        <p:spPr bwMode="auto">
          <a:xfrm rot="5579174">
            <a:off x="7851939" y="4805001"/>
            <a:ext cx="192024" cy="301752"/>
          </a:xfrm>
          <a:custGeom>
            <a:avLst/>
            <a:gdLst>
              <a:gd name="T0" fmla="*/ 298847 w 21600"/>
              <a:gd name="T1" fmla="*/ 0 h 21600"/>
              <a:gd name="T2" fmla="*/ 0 w 21600"/>
              <a:gd name="T3" fmla="*/ 200025 h 21600"/>
              <a:gd name="T4" fmla="*/ 298847 w 21600"/>
              <a:gd name="T5" fmla="*/ 400050 h 21600"/>
              <a:gd name="T6" fmla="*/ 398462 w 21600"/>
              <a:gd name="T7" fmla="*/ 2000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BB87CBCC-824A-4D8F-99C9-D5BE37EA5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69" y="1185664"/>
            <a:ext cx="8905461" cy="2458794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1743370" y="533756"/>
            <a:ext cx="5573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-S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8A9A430-58AD-4530-8DD4-9C91DCFDCC40}"/>
              </a:ext>
            </a:extLst>
          </p:cNvPr>
          <p:cNvSpPr txBox="1"/>
          <p:nvPr/>
        </p:nvSpPr>
        <p:spPr>
          <a:xfrm>
            <a:off x="2178657" y="5303004"/>
            <a:ext cx="4187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      儘早規劃並留意年度驗收及報銷時程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4622C9E1-4E06-45A1-9B46-62A897AD038D}"/>
              </a:ext>
            </a:extLst>
          </p:cNvPr>
          <p:cNvSpPr txBox="1"/>
          <p:nvPr/>
        </p:nvSpPr>
        <p:spPr>
          <a:xfrm>
            <a:off x="7317274" y="718422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E4DFFBE-0D93-4350-8AAD-7A33D45D2DD7}"/>
              </a:ext>
            </a:extLst>
          </p:cNvPr>
          <p:cNvSpPr/>
          <p:nvPr/>
        </p:nvSpPr>
        <p:spPr bwMode="auto">
          <a:xfrm>
            <a:off x="3805745" y="2504661"/>
            <a:ext cx="673689" cy="1139797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CE43349-72D5-4317-9940-FFD716B4BE29}"/>
              </a:ext>
            </a:extLst>
          </p:cNvPr>
          <p:cNvSpPr/>
          <p:nvPr/>
        </p:nvSpPr>
        <p:spPr bwMode="auto">
          <a:xfrm>
            <a:off x="8308205" y="2504661"/>
            <a:ext cx="673689" cy="1139797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1322143-9203-40C0-80B3-A8B9B836B478}"/>
              </a:ext>
            </a:extLst>
          </p:cNvPr>
          <p:cNvSpPr/>
          <p:nvPr/>
        </p:nvSpPr>
        <p:spPr bwMode="auto">
          <a:xfrm>
            <a:off x="6643585" y="2504661"/>
            <a:ext cx="621919" cy="1139797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7CD027B-586A-4473-9963-888405629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895" y="4126229"/>
            <a:ext cx="7632854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10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977AD33F-AAD3-443F-A229-0E7312829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84" y="3924100"/>
            <a:ext cx="8902816" cy="116205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633C5E2-55E0-4E6B-B60C-12B0A06F40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514" y="1133919"/>
            <a:ext cx="8768984" cy="117970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1084010" y="522009"/>
            <a:ext cx="6698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已簽約跨年度計畫預算與現況個案差異較大</a:t>
            </a:r>
            <a:r>
              <a:rPr lang="en-US" altLang="zh-TW" sz="2400" dirty="0">
                <a:latin typeface="+mj-ea"/>
                <a:ea typeface="+mj-ea"/>
              </a:rPr>
              <a:t>-H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70C7BB-7E64-4163-9FF6-52E6F64A0BF0}"/>
              </a:ext>
            </a:extLst>
          </p:cNvPr>
          <p:cNvSpPr txBox="1"/>
          <p:nvPr/>
        </p:nvSpPr>
        <p:spPr>
          <a:xfrm>
            <a:off x="7729166" y="715453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4BF75F5-83A6-4E45-BC4E-F12752702893}"/>
              </a:ext>
            </a:extLst>
          </p:cNvPr>
          <p:cNvSpPr txBox="1"/>
          <p:nvPr/>
        </p:nvSpPr>
        <p:spPr>
          <a:xfrm>
            <a:off x="1510748" y="3487052"/>
            <a:ext cx="72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勤業眾信合約部分採實報實支計價</a:t>
            </a:r>
            <a:r>
              <a:rPr lang="en-US" altLang="zh-TW" dirty="0">
                <a:highlight>
                  <a:srgbClr val="FFFF00"/>
                </a:highlight>
                <a:latin typeface="+mj-ea"/>
                <a:ea typeface="+mj-ea"/>
              </a:rPr>
              <a:t>,</a:t>
            </a:r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須完成履約項目方能計價計入收入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DC73059-4427-439C-B986-FB32090B567C}"/>
              </a:ext>
            </a:extLst>
          </p:cNvPr>
          <p:cNvSpPr/>
          <p:nvPr/>
        </p:nvSpPr>
        <p:spPr bwMode="auto">
          <a:xfrm>
            <a:off x="4096653" y="2090094"/>
            <a:ext cx="673689" cy="262138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F3F4984-1F89-47FD-9B86-CD989E74AC7C}"/>
              </a:ext>
            </a:extLst>
          </p:cNvPr>
          <p:cNvSpPr/>
          <p:nvPr/>
        </p:nvSpPr>
        <p:spPr bwMode="auto">
          <a:xfrm>
            <a:off x="6774515" y="2102686"/>
            <a:ext cx="572576" cy="21017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E7FB07-3A8C-451F-85D6-708DB8CB10A4}"/>
              </a:ext>
            </a:extLst>
          </p:cNvPr>
          <p:cNvSpPr/>
          <p:nvPr/>
        </p:nvSpPr>
        <p:spPr bwMode="auto">
          <a:xfrm>
            <a:off x="8215603" y="2092181"/>
            <a:ext cx="760883" cy="262138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A6A5CDC-4861-4964-8383-4917B991AD95}"/>
              </a:ext>
            </a:extLst>
          </p:cNvPr>
          <p:cNvSpPr/>
          <p:nvPr/>
        </p:nvSpPr>
        <p:spPr bwMode="auto">
          <a:xfrm>
            <a:off x="8445675" y="4703084"/>
            <a:ext cx="676508" cy="383066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BC43B1C-4531-4E6C-8B56-56BFB5D04FE1}"/>
              </a:ext>
            </a:extLst>
          </p:cNvPr>
          <p:cNvSpPr/>
          <p:nvPr/>
        </p:nvSpPr>
        <p:spPr bwMode="auto">
          <a:xfrm>
            <a:off x="4273285" y="4703084"/>
            <a:ext cx="597430" cy="383066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071436C7-969C-43D0-BC23-7ECBE1AC73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3" y="2522256"/>
            <a:ext cx="7632854" cy="479361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5665C121-C367-4CE0-BECC-62B6C4D35DC8}"/>
              </a:ext>
            </a:extLst>
          </p:cNvPr>
          <p:cNvSpPr/>
          <p:nvPr/>
        </p:nvSpPr>
        <p:spPr bwMode="auto">
          <a:xfrm>
            <a:off x="241184" y="3487052"/>
            <a:ext cx="1269564" cy="3693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+mj-ea"/>
                <a:ea typeface="+mj-ea"/>
              </a:rPr>
              <a:t>特殊</a:t>
            </a:r>
            <a:r>
              <a: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提醒</a:t>
            </a:r>
            <a:r>
              <a:rPr kumimoji="1" lang="en-US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1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45E7B374-80C2-43B5-B22C-C8BC88F4126B}"/>
              </a:ext>
            </a:extLst>
          </p:cNvPr>
          <p:cNvSpPr txBox="1"/>
          <p:nvPr/>
        </p:nvSpPr>
        <p:spPr>
          <a:xfrm>
            <a:off x="1905024" y="2942858"/>
            <a:ext cx="72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        請儘早規劃並留意年度驗收及報銷時程        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CB76AE1-4657-46B9-8312-2F917322D4FB}"/>
              </a:ext>
            </a:extLst>
          </p:cNvPr>
          <p:cNvSpPr txBox="1"/>
          <p:nvPr/>
        </p:nvSpPr>
        <p:spPr>
          <a:xfrm>
            <a:off x="338523" y="5803993"/>
            <a:ext cx="859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已簽約晉弘，因未通過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TFDA,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恐無法於本年度認列收入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300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千元</a:t>
            </a:r>
            <a:r>
              <a:rPr lang="en-US" altLang="zh-TW" sz="1400" dirty="0">
                <a:highlight>
                  <a:srgbClr val="FFFF00"/>
                </a:highlight>
                <a:latin typeface="+mj-ea"/>
                <a:ea typeface="+mj-ea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另以前年度已認列收入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3,000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千元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,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尚有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600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千元未開立，請持續追蹤</a:t>
            </a:r>
            <a:r>
              <a:rPr lang="en-US" altLang="zh-TW" sz="1400" dirty="0">
                <a:solidFill>
                  <a:srgbClr val="FF0000"/>
                </a:solidFill>
                <a:highlight>
                  <a:srgbClr val="FFFF00"/>
                </a:highlight>
                <a:latin typeface="+mj-ea"/>
                <a:ea typeface="+mj-ea"/>
              </a:rPr>
              <a:t>)</a:t>
            </a:r>
            <a:endParaRPr lang="zh-TW" altLang="en-US" sz="1400" dirty="0">
              <a:solidFill>
                <a:srgbClr val="FF0000"/>
              </a:solidFill>
              <a:highlight>
                <a:srgbClr val="FFFF00"/>
              </a:highlight>
              <a:latin typeface="+mj-ea"/>
              <a:ea typeface="+mj-ea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E7227DD-8DA6-4421-988C-B173AF7B7678}"/>
              </a:ext>
            </a:extLst>
          </p:cNvPr>
          <p:cNvSpPr/>
          <p:nvPr/>
        </p:nvSpPr>
        <p:spPr bwMode="auto">
          <a:xfrm>
            <a:off x="241184" y="5287499"/>
            <a:ext cx="1269564" cy="3693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+mj-ea"/>
                <a:ea typeface="+mj-ea"/>
              </a:rPr>
              <a:t>特殊</a:t>
            </a:r>
            <a:r>
              <a: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提醒</a:t>
            </a:r>
            <a:r>
              <a:rPr kumimoji="1" lang="en-US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</a:rPr>
              <a:t>2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6861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3870CAEE-6B5B-4446-89BC-09911E303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43" y="1180472"/>
            <a:ext cx="8259418" cy="1607916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74FE29-A656-407B-98AB-A3FBA2851F5B}"/>
              </a:ext>
            </a:extLst>
          </p:cNvPr>
          <p:cNvSpPr txBox="1"/>
          <p:nvPr/>
        </p:nvSpPr>
        <p:spPr>
          <a:xfrm>
            <a:off x="978408" y="560940"/>
            <a:ext cx="718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+mj-ea"/>
                <a:ea typeface="+mj-ea"/>
              </a:rPr>
              <a:t>計畫年度預算與現況個案差異較大</a:t>
            </a:r>
            <a:r>
              <a:rPr lang="en-US" altLang="zh-TW" sz="2400" dirty="0">
                <a:latin typeface="+mj-ea"/>
                <a:ea typeface="+mj-ea"/>
              </a:rPr>
              <a:t>-U</a:t>
            </a:r>
            <a:r>
              <a:rPr lang="zh-TW" altLang="en-US" sz="2400" dirty="0">
                <a:latin typeface="+mj-ea"/>
                <a:ea typeface="+mj-ea"/>
              </a:rPr>
              <a:t>組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8C3755-522D-4C79-BBC2-CDEC7E6A826F}"/>
              </a:ext>
            </a:extLst>
          </p:cNvPr>
          <p:cNvSpPr txBox="1"/>
          <p:nvPr/>
        </p:nvSpPr>
        <p:spPr>
          <a:xfrm>
            <a:off x="2946259" y="5796773"/>
            <a:ext cx="4807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dirty="0">
                <a:highlight>
                  <a:srgbClr val="FFFF00"/>
                </a:highlight>
                <a:latin typeface="+mj-ea"/>
                <a:ea typeface="+mj-ea"/>
              </a:rPr>
              <a:t>請儘早規劃並留意報銷時程</a:t>
            </a:r>
            <a:endParaRPr lang="en-US" altLang="zh-TW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C63CB78-7F6F-4B21-9333-A051CE7FF5ED}"/>
              </a:ext>
            </a:extLst>
          </p:cNvPr>
          <p:cNvSpPr txBox="1"/>
          <p:nvPr/>
        </p:nvSpPr>
        <p:spPr>
          <a:xfrm>
            <a:off x="7461503" y="745606"/>
            <a:ext cx="12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單位</a:t>
            </a:r>
            <a:r>
              <a:rPr lang="en-US" altLang="zh-TW" sz="1200" dirty="0">
                <a:latin typeface="+mj-ea"/>
                <a:ea typeface="+mj-ea"/>
              </a:rPr>
              <a:t>:</a:t>
            </a:r>
            <a:r>
              <a:rPr lang="zh-TW" altLang="en-US" sz="1200" dirty="0">
                <a:latin typeface="+mj-ea"/>
                <a:ea typeface="+mj-ea"/>
              </a:rPr>
              <a:t>元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C44A8C-BD08-4452-AF9C-9DCE5CAA56A4}"/>
              </a:ext>
            </a:extLst>
          </p:cNvPr>
          <p:cNvSpPr/>
          <p:nvPr/>
        </p:nvSpPr>
        <p:spPr bwMode="auto">
          <a:xfrm>
            <a:off x="4088437" y="2283715"/>
            <a:ext cx="586410" cy="470684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4B34B92-EC01-4602-B2F1-C516929ECD12}"/>
              </a:ext>
            </a:extLst>
          </p:cNvPr>
          <p:cNvSpPr/>
          <p:nvPr/>
        </p:nvSpPr>
        <p:spPr bwMode="auto">
          <a:xfrm>
            <a:off x="6048594" y="2283715"/>
            <a:ext cx="586409" cy="49033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CABBE10-A9A8-4670-8EAE-324660EB8F89}"/>
              </a:ext>
            </a:extLst>
          </p:cNvPr>
          <p:cNvSpPr/>
          <p:nvPr/>
        </p:nvSpPr>
        <p:spPr bwMode="auto">
          <a:xfrm>
            <a:off x="7949119" y="2347424"/>
            <a:ext cx="859138" cy="41669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solidFill>
                  <a:srgbClr val="C00000"/>
                </a:solidFill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0979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92411" y="30127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411F75A-E160-489F-B237-9C3A2F61FAB6}"/>
              </a:ext>
            </a:extLst>
          </p:cNvPr>
          <p:cNvSpPr txBox="1"/>
          <p:nvPr/>
        </p:nvSpPr>
        <p:spPr>
          <a:xfrm>
            <a:off x="916574" y="5505856"/>
            <a:ext cx="731085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儘速簽約並依規劃進度執行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   知服</a:t>
            </a:r>
            <a:r>
              <a:rPr lang="en-US" altLang="zh-TW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需於本年度決算前動支報銷方可認列收入，請掌控進度</a:t>
            </a:r>
            <a:endParaRPr lang="en-US" altLang="zh-TW" b="1" dirty="0">
              <a:highlight>
                <a:srgbClr val="FFFF00"/>
              </a:highlight>
              <a:latin typeface="+mj-ea"/>
              <a:ea typeface="+mj-ea"/>
            </a:endParaRPr>
          </a:p>
          <a:p>
            <a:pPr algn="l">
              <a:spcBef>
                <a:spcPts val="300"/>
              </a:spcBef>
            </a:pPr>
            <a:r>
              <a:rPr lang="zh-TW" altLang="en-US" sz="1800" b="1" dirty="0">
                <a:highlight>
                  <a:srgbClr val="FFFF00"/>
                </a:highlight>
                <a:latin typeface="+mj-ea"/>
                <a:ea typeface="+mj-ea"/>
              </a:rPr>
              <a:t>   衍生</a:t>
            </a:r>
            <a:r>
              <a:rPr lang="en-US" altLang="zh-TW" sz="1800" b="1" dirty="0">
                <a:highlight>
                  <a:srgbClr val="FFFF00"/>
                </a:highlight>
                <a:latin typeface="+mj-ea"/>
                <a:ea typeface="+mj-ea"/>
              </a:rPr>
              <a:t>:</a:t>
            </a:r>
            <a:r>
              <a:rPr lang="zh-TW" altLang="en-US" b="1" dirty="0">
                <a:highlight>
                  <a:srgbClr val="FFFF00"/>
                </a:highlight>
                <a:latin typeface="+mj-ea"/>
                <a:ea typeface="+mj-ea"/>
              </a:rPr>
              <a:t>需於本年度決算前履約取得委方驗收單認列收入</a:t>
            </a:r>
            <a:endParaRPr lang="en-US" altLang="zh-TW" sz="1800" b="1" dirty="0">
              <a:highlight>
                <a:srgbClr val="FFFF00"/>
              </a:highlight>
              <a:latin typeface="+mj-ea"/>
              <a:ea typeface="+mj-ea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5A7FD0C-A797-4828-B9D4-861568B04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44" y="803138"/>
            <a:ext cx="8634718" cy="464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6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87470" y="4397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847EDF-A533-49A3-AB6D-44EF5739F78B}"/>
              </a:ext>
            </a:extLst>
          </p:cNvPr>
          <p:cNvSpPr/>
          <p:nvPr/>
        </p:nvSpPr>
        <p:spPr>
          <a:xfrm>
            <a:off x="2508164" y="18308"/>
            <a:ext cx="353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洽談中企業收入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(2/3)</a:t>
            </a:r>
            <a:endParaRPr lang="zh-TW" altLang="en-US" dirty="0">
              <a:solidFill>
                <a:srgbClr val="00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E9CE359-9E7E-4EED-A0DE-EB722FC0C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70" y="876619"/>
            <a:ext cx="8581513" cy="136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24021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42829</TotalTime>
  <Words>565</Words>
  <Application>Microsoft Office PowerPoint</Application>
  <PresentationFormat>如螢幕大小 (4:3)</PresentationFormat>
  <Paragraphs>102</Paragraphs>
  <Slides>16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2835</cp:revision>
  <cp:lastPrinted>2023-11-29T01:42:03Z</cp:lastPrinted>
  <dcterms:created xsi:type="dcterms:W3CDTF">2008-05-08T04:38:45Z</dcterms:created>
  <dcterms:modified xsi:type="dcterms:W3CDTF">2023-11-29T04:03:37Z</dcterms:modified>
</cp:coreProperties>
</file>