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7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8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0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4"/>
    <p:sldMasterId id="2147484105" r:id="rId5"/>
    <p:sldMasterId id="2147484132" r:id="rId6"/>
    <p:sldMasterId id="2147484167" r:id="rId7"/>
    <p:sldMasterId id="2147484174" r:id="rId8"/>
    <p:sldMasterId id="2147484182" r:id="rId9"/>
    <p:sldMasterId id="2147484187" r:id="rId10"/>
    <p:sldMasterId id="2147484209" r:id="rId11"/>
    <p:sldMasterId id="2147484285" r:id="rId12"/>
    <p:sldMasterId id="2147484311" r:id="rId13"/>
    <p:sldMasterId id="2147484328" r:id="rId14"/>
    <p:sldMasterId id="2147484342" r:id="rId15"/>
    <p:sldMasterId id="2147484353" r:id="rId16"/>
    <p:sldMasterId id="2147484388" r:id="rId17"/>
    <p:sldMasterId id="2147484415" r:id="rId18"/>
    <p:sldMasterId id="2147484422" r:id="rId19"/>
    <p:sldMasterId id="2147484434" r:id="rId20"/>
    <p:sldMasterId id="2147484449" r:id="rId21"/>
    <p:sldMasterId id="2147484463" r:id="rId22"/>
    <p:sldMasterId id="2147484479" r:id="rId23"/>
    <p:sldMasterId id="2147484487" r:id="rId24"/>
  </p:sldMasterIdLst>
  <p:notesMasterIdLst>
    <p:notesMasterId r:id="rId39"/>
  </p:notesMasterIdLst>
  <p:handoutMasterIdLst>
    <p:handoutMasterId r:id="rId40"/>
  </p:handoutMasterIdLst>
  <p:sldIdLst>
    <p:sldId id="2145708150" r:id="rId25"/>
    <p:sldId id="6248" r:id="rId26"/>
    <p:sldId id="2145708143" r:id="rId27"/>
    <p:sldId id="2145708144" r:id="rId28"/>
    <p:sldId id="2145708129" r:id="rId29"/>
    <p:sldId id="2145708155" r:id="rId30"/>
    <p:sldId id="2145708114" r:id="rId31"/>
    <p:sldId id="6299" r:id="rId32"/>
    <p:sldId id="6356" r:id="rId33"/>
    <p:sldId id="6249" r:id="rId34"/>
    <p:sldId id="4482" r:id="rId35"/>
    <p:sldId id="4366" r:id="rId36"/>
    <p:sldId id="2145708153" r:id="rId37"/>
    <p:sldId id="2145708130" r:id="rId38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A9633FB-E36B-40F5-A801-F7C3BB14A750}">
          <p14:sldIdLst>
            <p14:sldId id="2145708150"/>
            <p14:sldId id="6248"/>
            <p14:sldId id="2145708143"/>
            <p14:sldId id="2145708144"/>
            <p14:sldId id="2145708129"/>
            <p14:sldId id="2145708155"/>
            <p14:sldId id="2145708114"/>
            <p14:sldId id="6299"/>
            <p14:sldId id="6356"/>
            <p14:sldId id="6249"/>
            <p14:sldId id="4482"/>
            <p14:sldId id="4366"/>
            <p14:sldId id="2145708153"/>
            <p14:sldId id="21457081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9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" initials="V" lastIdx="1" clrIdx="0"/>
  <p:cmAuthor id="2" name="Vincent ChangChien" initials="V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2B3C4"/>
    <a:srgbClr val="D2DEEF"/>
    <a:srgbClr val="EAEFF7"/>
    <a:srgbClr val="000099"/>
    <a:srgbClr val="FFFF99"/>
    <a:srgbClr val="A3E5FF"/>
    <a:srgbClr val="5B9BD5"/>
    <a:srgbClr val="009FE2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74765" autoAdjust="0"/>
  </p:normalViewPr>
  <p:slideViewPr>
    <p:cSldViewPr>
      <p:cViewPr varScale="1">
        <p:scale>
          <a:sx n="111" d="100"/>
          <a:sy n="111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4" y="40"/>
      </p:cViewPr>
      <p:guideLst>
        <p:guide orient="horz" pos="3104"/>
        <p:guide pos="2119"/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20" Type="http://schemas.openxmlformats.org/officeDocument/2006/relationships/slideMaster" Target="slideMasters/slideMaster17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</a:p>
        </c:rich>
      </c:tx>
      <c:layout>
        <c:manualLayout>
          <c:xMode val="edge"/>
          <c:yMode val="edge"/>
          <c:x val="0.67064347068502927"/>
          <c:y val="1.73993884458153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874546086576295E-2"/>
          <c:y val="4.0227011813502203E-2"/>
          <c:w val="0.89369446146447795"/>
          <c:h val="0.7241331821420863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110</c:v>
                </c:pt>
              </c:strCache>
            </c:strRef>
          </c:tx>
          <c:spPr>
            <a:ln w="22225">
              <a:solidFill>
                <a:srgbClr val="92D050"/>
              </a:solidFill>
              <a:prstDash val="dash"/>
            </a:ln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>
                    <a:alpha val="97000"/>
                  </a:schemeClr>
                </a:solidFill>
                <a:round/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B-695B-4D4F-9EC0-8D66918E6F28}"/>
              </c:ext>
            </c:extLst>
          </c:dPt>
          <c:dPt>
            <c:idx val="1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5D91-4EC0-AA3F-E8EF5A2C2628}"/>
              </c:ext>
            </c:extLst>
          </c:dPt>
          <c:dPt>
            <c:idx val="2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64BA-4489-8589-023B94280696}"/>
              </c:ext>
            </c:extLst>
          </c:dPt>
          <c:dPt>
            <c:idx val="3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4BA-4489-8589-023B94280696}"/>
              </c:ext>
            </c:extLst>
          </c:dPt>
          <c:dPt>
            <c:idx val="4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695B-4D4F-9EC0-8D66918E6F28}"/>
              </c:ext>
            </c:extLst>
          </c:dPt>
          <c:dPt>
            <c:idx val="5"/>
            <c:marker>
              <c:spPr>
                <a:solidFill>
                  <a:schemeClr val="accent1"/>
                </a:solidFill>
                <a:ln w="9525">
                  <a:solidFill>
                    <a:schemeClr val="accent1">
                      <a:alpha val="97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DA5A-4B75-8BB2-539DD7D3265B}"/>
              </c:ext>
            </c:extLst>
          </c:dPt>
          <c:dPt>
            <c:idx val="6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EDE2-4278-BE92-4BEB3305B987}"/>
              </c:ext>
            </c:extLst>
          </c:dPt>
          <c:dPt>
            <c:idx val="7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E244-4D35-9D9D-F867BCB2D47F}"/>
              </c:ext>
            </c:extLst>
          </c:dPt>
          <c:dPt>
            <c:idx val="8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D241-4E8E-B913-E1A6AC5A6D0C}"/>
              </c:ext>
            </c:extLst>
          </c:dPt>
          <c:dPt>
            <c:idx val="9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D1A-4314-AC50-5180732116C0}"/>
              </c:ext>
            </c:extLst>
          </c:dPt>
          <c:dPt>
            <c:idx val="10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D1A-4314-AC50-5180732116C0}"/>
              </c:ext>
            </c:extLst>
          </c:dPt>
          <c:dPt>
            <c:idx val="11"/>
            <c:bubble3D val="0"/>
            <c:spPr>
              <a:ln w="22225">
                <a:solidFill>
                  <a:srgbClr val="92D05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D61-40A4-86F6-1AC3AE4BB26B}"/>
              </c:ext>
            </c:extLst>
          </c:dPt>
          <c:dLbls>
            <c:dLbl>
              <c:idx val="1"/>
              <c:layout>
                <c:manualLayout>
                  <c:x val="-2.1957706642146212E-2"/>
                  <c:y val="-8.267599896308895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91-4EC0-AA3F-E8EF5A2C2628}"/>
                </c:ext>
              </c:extLst>
            </c:dLbl>
            <c:dLbl>
              <c:idx val="2"/>
              <c:layout>
                <c:manualLayout>
                  <c:x val="-3.6674826418276615E-2"/>
                  <c:y val="-9.776691478724586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BA-4489-8589-023B94280696}"/>
                </c:ext>
              </c:extLst>
            </c:dLbl>
            <c:dLbl>
              <c:idx val="3"/>
              <c:layout>
                <c:manualLayout>
                  <c:x val="-4.3993983434773641E-2"/>
                  <c:y val="-1.4920564381735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BA-4489-8589-023B94280696}"/>
                </c:ext>
              </c:extLst>
            </c:dLbl>
            <c:dLbl>
              <c:idx val="4"/>
              <c:layout>
                <c:manualLayout>
                  <c:x val="-3.3521889914855635E-2"/>
                  <c:y val="-1.7558234270266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95B-4D4F-9EC0-8D66918E6F28}"/>
                </c:ext>
              </c:extLst>
            </c:dLbl>
            <c:dLbl>
              <c:idx val="5"/>
              <c:layout>
                <c:manualLayout>
                  <c:x val="-4.6986010154750214E-2"/>
                  <c:y val="-1.8273316853682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81428160319398E-2"/>
                      <c:h val="8.8478594970929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DA5A-4B75-8BB2-539DD7D3265B}"/>
                </c:ext>
              </c:extLst>
            </c:dLbl>
            <c:dLbl>
              <c:idx val="6"/>
              <c:layout>
                <c:manualLayout>
                  <c:x val="-3.9505943354808892E-2"/>
                  <c:y val="4.8105997481761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DE2-4278-BE92-4BEB3305B987}"/>
                </c:ext>
              </c:extLst>
            </c:dLbl>
            <c:dLbl>
              <c:idx val="7"/>
              <c:layout>
                <c:manualLayout>
                  <c:x val="-2.9033849834890886E-2"/>
                  <c:y val="5.4237955042032368E-2"/>
                </c:manualLayout>
              </c:layout>
              <c:tx>
                <c:rich>
                  <a:bodyPr/>
                  <a:lstStyle/>
                  <a:p>
                    <a:fld id="{FC34678F-D287-4393-A4F8-8BAEE177006C}" type="VALUE">
                      <a:rPr lang="en-US" altLang="zh-TW" dirty="0">
                        <a:solidFill>
                          <a:schemeClr val="tx1"/>
                        </a:solidFill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E244-4D35-9D9D-F867BCB2D47F}"/>
                </c:ext>
              </c:extLst>
            </c:dLbl>
            <c:dLbl>
              <c:idx val="8"/>
              <c:layout>
                <c:manualLayout>
                  <c:x val="-2.6928240479789155E-2"/>
                  <c:y val="5.550239788171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241-4E8E-B913-E1A6AC5A6D0C}"/>
                </c:ext>
              </c:extLst>
            </c:dLbl>
            <c:dLbl>
              <c:idx val="9"/>
              <c:layout>
                <c:manualLayout>
                  <c:x val="-4.5489996794761928E-2"/>
                  <c:y val="-6.653404251379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1A-4314-AC50-5180732116C0}"/>
                </c:ext>
              </c:extLst>
            </c:dLbl>
            <c:dLbl>
              <c:idx val="10"/>
              <c:layout>
                <c:manualLayout>
                  <c:x val="-5.2970063594703472E-2"/>
                  <c:y val="-4.621060622893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1A-4314-AC50-5180732116C0}"/>
                </c:ext>
              </c:extLst>
            </c:dLbl>
            <c:dLbl>
              <c:idx val="11"/>
              <c:layout>
                <c:manualLayout>
                  <c:x val="-2.8818164759131945E-2"/>
                  <c:y val="-3.7359969262674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1-40A4-86F6-1AC3AE4BB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工作表1!$B$2:$B$13</c:f>
              <c:numCache>
                <c:formatCode>#,##0_);\(#,##0\)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150</c:v>
                </c:pt>
                <c:pt idx="4">
                  <c:v>650</c:v>
                </c:pt>
                <c:pt idx="5" formatCode="#,##0_ ">
                  <c:v>1209</c:v>
                </c:pt>
                <c:pt idx="6" formatCode="#,##0_ ">
                  <c:v>4459</c:v>
                </c:pt>
                <c:pt idx="7" formatCode="#,##0_ ">
                  <c:v>4459</c:v>
                </c:pt>
                <c:pt idx="8" formatCode="#,##0_ ">
                  <c:v>4792</c:v>
                </c:pt>
                <c:pt idx="9" formatCode="#,##0_ ">
                  <c:v>5192</c:v>
                </c:pt>
                <c:pt idx="10" formatCode="#,##0_ ">
                  <c:v>10192</c:v>
                </c:pt>
                <c:pt idx="11" formatCode="#,##0_ ">
                  <c:v>14442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4AD-4715-8BF7-70E62225E4D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111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1865992777435974E-2"/>
                  <c:y val="5.4077213731816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AD-4715-8BF7-70E62225E4D1}"/>
                </c:ext>
              </c:extLst>
            </c:dLbl>
            <c:dLbl>
              <c:idx val="1"/>
              <c:layout>
                <c:manualLayout>
                  <c:x val="-4.4525833853698614E-3"/>
                  <c:y val="-5.9817659148983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AD-4715-8BF7-70E62225E4D1}"/>
                </c:ext>
              </c:extLst>
            </c:dLbl>
            <c:dLbl>
              <c:idx val="2"/>
              <c:layout>
                <c:manualLayout>
                  <c:x val="-2.861979574352394E-2"/>
                  <c:y val="-3.358423138169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AD-4715-8BF7-70E62225E4D1}"/>
                </c:ext>
              </c:extLst>
            </c:dLbl>
            <c:dLbl>
              <c:idx val="3"/>
              <c:layout>
                <c:manualLayout>
                  <c:x val="-4.1335673710769259E-2"/>
                  <c:y val="-5.1072797466948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AD-4715-8BF7-70E62225E4D1}"/>
                </c:ext>
              </c:extLst>
            </c:dLbl>
            <c:dLbl>
              <c:idx val="4"/>
              <c:layout>
                <c:manualLayout>
                  <c:x val="-3.2359829143494709E-2"/>
                  <c:y val="-3.9576621116172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AD-4715-8BF7-70E62225E4D1}"/>
                </c:ext>
              </c:extLst>
            </c:dLbl>
            <c:dLbl>
              <c:idx val="5"/>
              <c:layout>
                <c:manualLayout>
                  <c:x val="-4.5823949383389288E-2"/>
                  <c:y val="-4.6754643002629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730169135501002E-2"/>
                      <c:h val="4.7676602241328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34AD-4715-8BF7-70E62225E4D1}"/>
                </c:ext>
              </c:extLst>
            </c:dLbl>
            <c:dLbl>
              <c:idx val="6"/>
              <c:layout>
                <c:manualLayout>
                  <c:x val="-2.936792021984564E-2"/>
                  <c:y val="3.447811354293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AD-4715-8BF7-70E62225E4D1}"/>
                </c:ext>
              </c:extLst>
            </c:dLbl>
            <c:dLbl>
              <c:idx val="7"/>
              <c:layout>
                <c:manualLayout>
                  <c:x val="-4.1335909303424373E-2"/>
                  <c:y val="-4.0351072103099711E-2"/>
                </c:manualLayout>
              </c:layout>
              <c:tx>
                <c:rich>
                  <a:bodyPr/>
                  <a:lstStyle/>
                  <a:p>
                    <a:fld id="{70E96F84-EB63-4ED5-AA31-641D0B657C12}" type="VALUE">
                      <a:rPr lang="en-US" altLang="zh-TW">
                        <a:solidFill>
                          <a:srgbClr val="0070C0"/>
                        </a:solidFill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34AD-4715-8BF7-70E62225E4D1}"/>
                </c:ext>
              </c:extLst>
            </c:dLbl>
            <c:dLbl>
              <c:idx val="8"/>
              <c:layout>
                <c:manualLayout>
                  <c:x val="-4.1335909303424484E-2"/>
                  <c:y val="-4.6136771840165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AD-4715-8BF7-70E62225E4D1}"/>
                </c:ext>
              </c:extLst>
            </c:dLbl>
            <c:dLbl>
              <c:idx val="9"/>
              <c:layout>
                <c:manualLayout>
                  <c:x val="-2.637577570354151E-2"/>
                  <c:y val="1.565127022923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AD-4715-8BF7-70E62225E4D1}"/>
                </c:ext>
              </c:extLst>
            </c:dLbl>
            <c:dLbl>
              <c:idx val="10"/>
              <c:layout>
                <c:manualLayout>
                  <c:x val="-4.731996274337763E-2"/>
                  <c:y val="-7.433398603858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86079148059261E-2"/>
                      <c:h val="4.79985784346003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34AD-4715-8BF7-70E62225E4D1}"/>
                </c:ext>
              </c:extLst>
            </c:dLbl>
            <c:dLbl>
              <c:idx val="11"/>
              <c:layout>
                <c:manualLayout>
                  <c:x val="-2.9920267199766825E-3"/>
                  <c:y val="1.5630431744143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4AD-4715-8BF7-70E62225E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工作表1!$C$2:$C$13</c:f>
              <c:numCache>
                <c:formatCode>#,##0_);\(#,##0\)</c:formatCode>
                <c:ptCount val="12"/>
                <c:pt idx="0">
                  <c:v>380</c:v>
                </c:pt>
                <c:pt idx="1">
                  <c:v>380</c:v>
                </c:pt>
                <c:pt idx="2">
                  <c:v>1332</c:v>
                </c:pt>
                <c:pt idx="3">
                  <c:v>1332</c:v>
                </c:pt>
                <c:pt idx="4">
                  <c:v>2760</c:v>
                </c:pt>
                <c:pt idx="5" formatCode="#,##0_ ">
                  <c:v>3080</c:v>
                </c:pt>
                <c:pt idx="6" formatCode="#,##0_ ">
                  <c:v>11555</c:v>
                </c:pt>
                <c:pt idx="7" formatCode="#,##0_ ">
                  <c:v>12583</c:v>
                </c:pt>
                <c:pt idx="8" formatCode="#,##0_ ">
                  <c:v>12583</c:v>
                </c:pt>
                <c:pt idx="9" formatCode="#,##0_ ">
                  <c:v>14511</c:v>
                </c:pt>
                <c:pt idx="10" formatCode="#,##0_ ">
                  <c:v>17294</c:v>
                </c:pt>
                <c:pt idx="11" formatCode="#,##0_ ">
                  <c:v>22927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4AD-4715-8BF7-70E62225E4D1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112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1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68-44BD-B2CF-CBE605A602F8}"/>
              </c:ext>
            </c:extLst>
          </c:dPt>
          <c:dPt>
            <c:idx val="2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68-44BD-B2CF-CBE605A602F8}"/>
              </c:ext>
            </c:extLst>
          </c:dPt>
          <c:dPt>
            <c:idx val="3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079-4708-A37C-1CFD63B2D3AD}"/>
              </c:ext>
            </c:extLst>
          </c:dPt>
          <c:dPt>
            <c:idx val="4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79-4708-A37C-1CFD63B2D3AD}"/>
              </c:ext>
            </c:extLst>
          </c:dPt>
          <c:dPt>
            <c:idx val="5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79-4708-A37C-1CFD63B2D3AD}"/>
              </c:ext>
            </c:extLst>
          </c:dPt>
          <c:dPt>
            <c:idx val="6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79-4708-A37C-1CFD63B2D3AD}"/>
              </c:ext>
            </c:extLst>
          </c:dPt>
          <c:dPt>
            <c:idx val="7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079-4708-A37C-1CFD63B2D3AD}"/>
              </c:ext>
            </c:extLst>
          </c:dPt>
          <c:dPt>
            <c:idx val="8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79-4708-A37C-1CFD63B2D3AD}"/>
              </c:ext>
            </c:extLst>
          </c:dPt>
          <c:dPt>
            <c:idx val="9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079-4708-A37C-1CFD63B2D3AD}"/>
              </c:ext>
            </c:extLst>
          </c:dPt>
          <c:dPt>
            <c:idx val="10"/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79-4708-A37C-1CFD63B2D3A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8-9079-4708-A37C-1CFD63B2D3AD}"/>
              </c:ext>
            </c:extLst>
          </c:dPt>
          <c:dLbls>
            <c:dLbl>
              <c:idx val="0"/>
              <c:layout>
                <c:manualLayout>
                  <c:x val="-2.6375893499869071E-2"/>
                  <c:y val="4.517643200934663E-2"/>
                </c:manualLayout>
              </c:layout>
              <c:tx>
                <c:rich>
                  <a:bodyPr/>
                  <a:lstStyle/>
                  <a:p>
                    <a:fld id="{0FD8BF36-CE27-4603-8B9A-9284FDA78E2B}" type="CELLRANGE">
                      <a:rPr lang="en-US" altLang="zh-TW" b="1" baseline="0"/>
                      <a:pPr/>
                      <a:t>[CELLRANGE]</a:t>
                    </a:fld>
                    <a:r>
                      <a:rPr lang="en-US" altLang="zh-TW" b="1" baseline="0"/>
                      <a:t>, </a:t>
                    </a:r>
                    <a:fld id="{92AF316D-CD24-4924-BF1C-03549D250021}" type="VALUE">
                      <a:rPr lang="en-US" altLang="zh-TW" b="1" baseline="0"/>
                      <a:pPr/>
                      <a:t>[值]</a:t>
                    </a:fld>
                    <a:endParaRPr lang="en-US" altLang="zh-TW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27833269664416E-2"/>
                      <c:h val="5.470005060267697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C68-44BD-B2CF-CBE605A602F8}"/>
                </c:ext>
              </c:extLst>
            </c:dLbl>
            <c:dLbl>
              <c:idx val="1"/>
              <c:layout>
                <c:manualLayout>
                  <c:x val="-0.10117644370295584"/>
                  <c:y val="-4.6489278969003442E-2"/>
                </c:manualLayout>
              </c:layout>
              <c:tx>
                <c:rich>
                  <a:bodyPr/>
                  <a:lstStyle/>
                  <a:p>
                    <a:fld id="{E8EC47DC-FC4E-4F10-A1F0-91C8CB0C9B53}" type="CELLRANGE">
                      <a:rPr lang="en-US" altLang="zh-TW" b="1" baseline="0"/>
                      <a:pPr/>
                      <a:t>[CELLRANGE]</a:t>
                    </a:fld>
                    <a:r>
                      <a:rPr lang="en-US" altLang="zh-TW" b="1" baseline="0"/>
                      <a:t>, </a:t>
                    </a:r>
                    <a:fld id="{5190194D-3172-4200-9711-D4509D494E96}" type="VALUE">
                      <a:rPr lang="en-US" altLang="zh-TW" b="1" baseline="0"/>
                      <a:pPr/>
                      <a:t>[值]</a:t>
                    </a:fld>
                    <a:endParaRPr lang="en-US" altLang="zh-TW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C68-44BD-B2CF-CBE605A602F8}"/>
                </c:ext>
              </c:extLst>
            </c:dLbl>
            <c:dLbl>
              <c:idx val="2"/>
              <c:layout>
                <c:manualLayout>
                  <c:x val="-0.11613622391385604"/>
                  <c:y val="-7.658223160389586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fld id="{52467DF1-5A68-40D3-987E-6AAF3E783B09}" type="CELLRANG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="1" baseline="0"/>
                      <a:t>, </a:t>
                    </a:r>
                    <a:fld id="{FEB26E6D-ADEA-4A31-B952-FB5483A59B0C}" type="VALU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93835034960183"/>
                      <c:h val="5.870947839554335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C68-44BD-B2CF-CBE605A602F8}"/>
                </c:ext>
              </c:extLst>
            </c:dLbl>
            <c:dLbl>
              <c:idx val="3"/>
              <c:layout>
                <c:manualLayout>
                  <c:x val="-8.8460094550400284E-2"/>
                  <c:y val="-5.87243778469059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fld id="{E8F25243-B0E1-45CE-8FB2-93AF58778521}" type="CELLRANG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="1" baseline="0"/>
                      <a:t>, </a:t>
                    </a:r>
                    <a:fld id="{1A8CB976-ED96-490A-8CC1-0FD5FD6A0535}" type="VALUE">
                      <a:rPr lang="en-US" altLang="zh-TW" b="1" baseline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16551561985193"/>
                      <c:h val="9.185896736262637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079-4708-A37C-1CFD63B2D3AD}"/>
                </c:ext>
              </c:extLst>
            </c:dLbl>
            <c:dLbl>
              <c:idx val="4"/>
              <c:layout>
                <c:manualLayout>
                  <c:x val="-8.6216545695728133E-2"/>
                  <c:y val="-7.3826519275636035E-2"/>
                </c:manualLayout>
              </c:layout>
              <c:tx>
                <c:rich>
                  <a:bodyPr/>
                  <a:lstStyle/>
                  <a:p>
                    <a:fld id="{85F28EC5-BDF4-41A7-80DD-5FFB6569C330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51088133-C75F-4AD8-AACA-7DBCA7546F98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079-4708-A37C-1CFD63B2D3AD}"/>
                </c:ext>
              </c:extLst>
            </c:dLbl>
            <c:dLbl>
              <c:idx val="5"/>
              <c:layout>
                <c:manualLayout>
                  <c:x val="-0.11613657730283874"/>
                  <c:y val="-3.9845109802614527E-2"/>
                </c:manualLayout>
              </c:layout>
              <c:tx>
                <c:rich>
                  <a:bodyPr/>
                  <a:lstStyle/>
                  <a:p>
                    <a:fld id="{33E27A78-F01B-4336-9A55-17613330D9D8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A6EDDBCE-93E1-4112-AC0E-DAE7C4CDE164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079-4708-A37C-1CFD63B2D3AD}"/>
                </c:ext>
              </c:extLst>
            </c:dLbl>
            <c:dLbl>
              <c:idx val="6"/>
              <c:layout>
                <c:manualLayout>
                  <c:x val="-9.3696376903014453E-2"/>
                  <c:y val="-7.8067251786838501E-2"/>
                </c:manualLayout>
              </c:layout>
              <c:tx>
                <c:rich>
                  <a:bodyPr/>
                  <a:lstStyle/>
                  <a:p>
                    <a:fld id="{4E33722E-49D0-4019-927F-DE7450DBB37B}" type="CELLRANGE">
                      <a:rPr lang="en-US" altLang="zh-TW" b="1" baseline="0"/>
                      <a:pPr/>
                      <a:t>[CELLRANGE]</a:t>
                    </a:fld>
                    <a:r>
                      <a:rPr lang="en-US" altLang="zh-TW" b="1" baseline="0"/>
                      <a:t>, </a:t>
                    </a:r>
                    <a:fld id="{FCE03B0E-C8EB-4090-A44F-DB4AA5ED3D8B}" type="VALUE">
                      <a:rPr lang="en-US" altLang="zh-TW" b="1" baseline="0"/>
                      <a:pPr/>
                      <a:t>[值]</a:t>
                    </a:fld>
                    <a:endParaRPr lang="en-US" altLang="zh-TW" b="1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079-4708-A37C-1CFD63B2D3AD}"/>
                </c:ext>
              </c:extLst>
            </c:dLbl>
            <c:dLbl>
              <c:idx val="7"/>
              <c:layout>
                <c:manualLayout>
                  <c:x val="-0.13857689549899055"/>
                  <c:y val="1.6468077621005074E-3"/>
                </c:manualLayout>
              </c:layout>
              <c:tx>
                <c:rich>
                  <a:bodyPr/>
                  <a:lstStyle/>
                  <a:p>
                    <a:fld id="{EDB88E05-F3C7-4A1B-82B9-BFC26959DBBD}" type="CELLRANGE">
                      <a:rPr lang="en-US" altLang="zh-TW" b="1" baseline="0" dirty="0"/>
                      <a:pPr/>
                      <a:t>[CELLRANGE]</a:t>
                    </a:fld>
                    <a:r>
                      <a:rPr lang="en-US" altLang="zh-TW" b="1" baseline="0" dirty="0"/>
                      <a:t>, </a:t>
                    </a:r>
                    <a:fld id="{825D16D6-219E-4ADD-8448-7F0E9FB8AF65}" type="VALUE">
                      <a:rPr lang="en-US" altLang="zh-TW" b="1" baseline="0" dirty="0"/>
                      <a:pPr/>
                      <a:t>[值]</a:t>
                    </a:fld>
                    <a:endParaRPr lang="en-US" altLang="zh-TW" b="1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079-4708-A37C-1CFD63B2D3AD}"/>
                </c:ext>
              </c:extLst>
            </c:dLbl>
            <c:dLbl>
              <c:idx val="8"/>
              <c:layout>
                <c:manualLayout>
                  <c:x val="-0.12286863742278598"/>
                  <c:y val="-2.915995444950561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 baseline="0">
                        <a:solidFill>
                          <a:srgbClr val="FF0000"/>
                        </a:solidFill>
                      </a:defRPr>
                    </a:pPr>
                    <a:fld id="{FF288A44-84E7-483A-8969-E85244C9924B}" type="CELLRANGE">
                      <a:rPr lang="en-US" altLang="zh-TW" b="1" baseline="0"/>
                      <a:pPr>
                        <a:defRPr sz="1200" b="1" baseline="0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="1" baseline="0"/>
                      <a:t>, </a:t>
                    </a:r>
                    <a:fld id="{D85E9A6C-8059-49CE-9CB8-136E09412336}" type="VALUE">
                      <a:rPr lang="en-US" altLang="zh-TW" b="1" baseline="0"/>
                      <a:pPr>
                        <a:defRPr sz="1200" b="1" baseline="0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30856806902016"/>
                      <c:h val="7.77631189127133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079-4708-A37C-1CFD63B2D3AD}"/>
                </c:ext>
              </c:extLst>
            </c:dLbl>
            <c:dLbl>
              <c:idx val="9"/>
              <c:layout>
                <c:manualLayout>
                  <c:x val="-9.5744855039250329E-2"/>
                  <c:y val="-4.1711106173388197E-2"/>
                </c:manualLayout>
              </c:layout>
              <c:tx>
                <c:rich>
                  <a:bodyPr/>
                  <a:lstStyle/>
                  <a:p>
                    <a:fld id="{F7532EA2-5309-47E4-83E4-E26778BE00D0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B18B0718-1D78-448A-8EFE-9D8D736BEFD4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079-4708-A37C-1CFD63B2D3AD}"/>
                </c:ext>
              </c:extLst>
            </c:dLbl>
            <c:dLbl>
              <c:idx val="10"/>
              <c:layout>
                <c:manualLayout>
                  <c:x val="-0.113144314990207"/>
                  <c:y val="-8.6221206902936734E-2"/>
                </c:manualLayout>
              </c:layout>
              <c:tx>
                <c:rich>
                  <a:bodyPr/>
                  <a:lstStyle/>
                  <a:p>
                    <a:fld id="{22A10301-D87B-4A06-BEF6-6C6975078195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735EB7E3-4DB2-47CC-8024-9A95284D262D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079-4708-A37C-1CFD63B2D3AD}"/>
                </c:ext>
              </c:extLst>
            </c:dLbl>
            <c:dLbl>
              <c:idx val="11"/>
              <c:layout>
                <c:manualLayout>
                  <c:x val="-6.2832561119508024E-2"/>
                  <c:y val="-1.88766063030033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fld id="{D1B359BB-BC43-4784-B13C-015F02C8067E}" type="CELLRANGE">
                      <a:rPr lang="en-US" altLang="zh-TW" baseline="0" dirty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EE600F91-C766-4E7D-859E-40C40D1F83C0}" type="VALUE">
                      <a:rPr lang="en-US" altLang="zh-TW" baseline="0" dirty="0"/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71134516456087"/>
                      <c:h val="5.821667962818945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079-4708-A37C-1CFD63B2D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工作表1!$D$2:$D$13</c:f>
              <c:numCache>
                <c:formatCode>#,##0_);\(#,##0\)</c:formatCode>
                <c:ptCount val="12"/>
                <c:pt idx="0">
                  <c:v>0</c:v>
                </c:pt>
                <c:pt idx="1">
                  <c:v>3323</c:v>
                </c:pt>
                <c:pt idx="2">
                  <c:v>4275</c:v>
                </c:pt>
                <c:pt idx="3">
                  <c:v>4275</c:v>
                </c:pt>
                <c:pt idx="4">
                  <c:v>5775</c:v>
                </c:pt>
                <c:pt idx="5" formatCode="#,##0_ ">
                  <c:v>11914</c:v>
                </c:pt>
                <c:pt idx="6" formatCode="#,##0_ ">
                  <c:v>12034</c:v>
                </c:pt>
                <c:pt idx="7" formatCode="#,##0_ ">
                  <c:v>21849</c:v>
                </c:pt>
                <c:pt idx="8" formatCode="#,##0_ ">
                  <c:v>21849</c:v>
                </c:pt>
                <c:pt idx="9" formatCode="#,##0_ ">
                  <c:v>23099</c:v>
                </c:pt>
                <c:pt idx="10" formatCode="#,##0_ ">
                  <c:v>25599</c:v>
                </c:pt>
                <c:pt idx="11" formatCode="#,##0_ ">
                  <c:v>39759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工作表1!$E$2:$E$13</c15:f>
                <c15:dlblRangeCache>
                  <c:ptCount val="12"/>
                  <c:pt idx="0">
                    <c:v>0%</c:v>
                  </c:pt>
                  <c:pt idx="1">
                    <c:v>8%</c:v>
                  </c:pt>
                  <c:pt idx="2">
                    <c:v>10%</c:v>
                  </c:pt>
                  <c:pt idx="3">
                    <c:v>10%</c:v>
                  </c:pt>
                  <c:pt idx="4">
                    <c:v>14%</c:v>
                  </c:pt>
                  <c:pt idx="5">
                    <c:v>28%</c:v>
                  </c:pt>
                  <c:pt idx="6">
                    <c:v>28%</c:v>
                  </c:pt>
                  <c:pt idx="7">
                    <c:v>51%</c:v>
                  </c:pt>
                  <c:pt idx="8">
                    <c:v>51%</c:v>
                  </c:pt>
                  <c:pt idx="9">
                    <c:v>54%</c:v>
                  </c:pt>
                  <c:pt idx="10">
                    <c:v>60%</c:v>
                  </c:pt>
                  <c:pt idx="11">
                    <c:v>94%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C68-44BD-B2CF-CBE605A602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9663680"/>
        <c:axId val="1269651712"/>
      </c:lineChart>
      <c:catAx>
        <c:axId val="126966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51712"/>
        <c:crosses val="autoZero"/>
        <c:auto val="1"/>
        <c:lblAlgn val="ctr"/>
        <c:lblOffset val="100"/>
        <c:noMultiLvlLbl val="0"/>
      </c:catAx>
      <c:valAx>
        <c:axId val="1269651712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3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8219193992764241"/>
          <c:y val="5.222245874889616E-2"/>
          <c:w val="0.27717299179937305"/>
          <c:h val="5.6545106099322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" y="21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defTabSz="915652" eaLnBrk="0" hangingPunct="0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21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algn="r" defTabSz="915652" eaLnBrk="0" hangingPunct="0">
              <a:defRPr sz="1200" b="0"/>
            </a:lvl1pPr>
          </a:lstStyle>
          <a:p>
            <a:pPr>
              <a:defRPr/>
            </a:pPr>
            <a:fld id="{8452B510-9BEE-46EE-B3FD-CA8939EB1807}" type="datetimeFigureOut">
              <a:rPr lang="zh-TW" altLang="en-US"/>
              <a:pPr>
                <a:defRPr/>
              </a:pPr>
              <a:t>2023/11/29</a:t>
            </a:fld>
            <a:endParaRPr lang="en-US" altLang="zh-TW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" y="9429834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defTabSz="915652" eaLnBrk="0" hangingPunct="0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9834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algn="r" defTabSz="914200" eaLnBrk="0" hangingPunct="0">
              <a:defRPr sz="1200" b="0"/>
            </a:lvl1pPr>
          </a:lstStyle>
          <a:p>
            <a:pPr>
              <a:defRPr/>
            </a:pPr>
            <a:fld id="{89532365-25EE-4A4C-A56B-D211CD649E4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0782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" y="21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defTabSz="915652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21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>
            <a:lvl1pPr algn="r" defTabSz="915652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10" y="4717322"/>
            <a:ext cx="5439101" cy="44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0" y="9429834"/>
            <a:ext cx="2946247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defTabSz="915652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9834"/>
            <a:ext cx="2946246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5" tIns="45815" rIns="91635" bIns="45815" numCol="1" anchor="b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 b="0"/>
            </a:lvl1pPr>
          </a:lstStyle>
          <a:p>
            <a:pPr>
              <a:defRPr/>
            </a:pPr>
            <a:fld id="{E1765024-6C29-460A-A7EB-138FDFDC4A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95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0497" indent="-283831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0080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6748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3411" indent="-226749" defTabSz="90699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0082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6749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3415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0082" indent="-226749" defTabSz="9069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6F209A4-62FC-4468-9FE9-72D02E4E750C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3269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fld id="{44CE71AA-09F8-4FB5-8A13-288836B8A8A4}" type="slidenum">
              <a:rPr kumimoji="0" lang="zh-TW" altLang="en-US">
                <a:solidFill>
                  <a:prstClr val="black"/>
                </a:solidFill>
                <a:latin typeface="Calibri" panose="020F0502020204030204"/>
              </a:rPr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zh-TW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895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23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0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三趨</a:t>
            </a:r>
            <a:r>
              <a:rPr lang="en-US" altLang="zh-TW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333(IP)+952(BP)</a:t>
            </a:r>
          </a:p>
          <a:p>
            <a:r>
              <a:rPr lang="en-US" altLang="zh-TW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36,160/42500=20160/X</a:t>
            </a:r>
            <a:r>
              <a:rPr lang="zh-TW" altLang="en-US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2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36160/42500=16000/Y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5024-6C29-460A-A7EB-138FDFDC4AD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6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運動健促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 1,250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，中華郵政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 4,000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，酷手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B(H200)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IP_500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 1,285(IP_333)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，口渴米菇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(H100) 1,500(IP_1,000)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，酷手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A(H100)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IP_1,500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，麗媚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(H100) 1,815(IP_1,000)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，商發院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(H200)1,419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，勤業眾信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(H100)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3,324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。小額工服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9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細算少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240K_BP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91">
              <a:defRPr/>
            </a:pP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建議合勤多認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，佈道多認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1,000K~1500K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，群邁多認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  <a:endParaRPr lang="zh-TW" altLang="en-US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91"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5024-6C29-460A-A7EB-138FDFDC4AD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37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79310" y="4717322"/>
            <a:ext cx="5439101" cy="446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49826" y="9429834"/>
            <a:ext cx="2946246" cy="4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BP</a:t>
            </a:r>
            <a:r>
              <a:rPr lang="zh-TW" altLang="en-US"/>
              <a:t> </a:t>
            </a:r>
            <a:r>
              <a:rPr lang="en-US" altLang="zh-TW"/>
              <a:t>Backlog=</a:t>
            </a:r>
            <a:r>
              <a:rPr lang="zh-TW" altLang="en-US"/>
              <a:t>家恩</a:t>
            </a:r>
            <a:r>
              <a:rPr lang="en-US" altLang="zh-TW"/>
              <a:t>191+</a:t>
            </a:r>
            <a:r>
              <a:rPr lang="zh-TW" altLang="en-US"/>
              <a:t>振業</a:t>
            </a:r>
            <a:r>
              <a:rPr lang="en-US" altLang="zh-TW"/>
              <a:t>(A)357+</a:t>
            </a:r>
            <a:r>
              <a:rPr lang="zh-TW" altLang="en-US"/>
              <a:t>群邁</a:t>
            </a:r>
            <a:r>
              <a:rPr lang="en-US" altLang="zh-TW"/>
              <a:t>(A)167+</a:t>
            </a:r>
            <a:r>
              <a:rPr lang="zh-TW" altLang="en-US"/>
              <a:t>和訊</a:t>
            </a:r>
            <a:r>
              <a:rPr lang="en-US" altLang="zh-TW" b="1" i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en-US" altLang="zh-TW"/>
              <a:t>+</a:t>
            </a:r>
            <a:r>
              <a:rPr lang="zh-TW" altLang="en-US"/>
              <a:t>群邁</a:t>
            </a:r>
            <a:r>
              <a:rPr lang="en-US" altLang="zh-TW"/>
              <a:t>(B)1,474+</a:t>
            </a:r>
            <a:r>
              <a:rPr lang="zh-TW" altLang="en-US"/>
              <a:t>振業</a:t>
            </a:r>
            <a:r>
              <a:rPr lang="en-US" altLang="zh-TW"/>
              <a:t>(B)333+</a:t>
            </a:r>
            <a:r>
              <a:rPr lang="zh-TW" altLang="en-US"/>
              <a:t>聚寶盆</a:t>
            </a:r>
            <a:r>
              <a:rPr lang="en-US" altLang="zh-TW"/>
              <a:t>(A)34=2,646(H100)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FY111</a:t>
            </a:r>
            <a:r>
              <a:rPr lang="zh-TW" altLang="en-US"/>
              <a:t>已簽約</a:t>
            </a:r>
            <a:r>
              <a:rPr lang="en-US" altLang="zh-TW"/>
              <a:t>=</a:t>
            </a:r>
            <a:r>
              <a:rPr lang="zh-TW" altLang="en-US"/>
              <a:t>中醫大</a:t>
            </a:r>
            <a:r>
              <a:rPr lang="en-US" altLang="zh-TW"/>
              <a:t>380+</a:t>
            </a:r>
            <a:r>
              <a:rPr lang="zh-TW" altLang="en-US" u="sng"/>
              <a:t>永悅</a:t>
            </a:r>
            <a:r>
              <a:rPr lang="en-US" altLang="zh-TW"/>
              <a:t>952+</a:t>
            </a:r>
            <a:r>
              <a:rPr lang="zh-TW" altLang="en-US"/>
              <a:t>機場小額</a:t>
            </a:r>
            <a:r>
              <a:rPr lang="en-US" altLang="zh-TW"/>
              <a:t>93+</a:t>
            </a:r>
            <a:r>
              <a:rPr lang="zh-TW" altLang="en-US"/>
              <a:t>泰陞</a:t>
            </a:r>
            <a:r>
              <a:rPr lang="en-US" altLang="zh-TW"/>
              <a:t>1,429+</a:t>
            </a:r>
            <a:r>
              <a:rPr lang="zh-TW" altLang="en-US"/>
              <a:t>益壯</a:t>
            </a:r>
            <a:r>
              <a:rPr lang="en-US" altLang="zh-TW"/>
              <a:t>95+</a:t>
            </a:r>
            <a:r>
              <a:rPr lang="zh-TW" altLang="en-US" u="sng"/>
              <a:t>兆仁</a:t>
            </a:r>
            <a:r>
              <a:rPr lang="en-US" altLang="zh-TW"/>
              <a:t>320+</a:t>
            </a:r>
            <a:r>
              <a:rPr lang="zh-TW" altLang="en-US"/>
              <a:t>中山醫</a:t>
            </a:r>
            <a:r>
              <a:rPr lang="en-US" altLang="zh-TW"/>
              <a:t>381+</a:t>
            </a:r>
            <a:r>
              <a:rPr lang="zh-TW" altLang="en-US"/>
              <a:t>勤業</a:t>
            </a:r>
            <a:r>
              <a:rPr lang="en-US" altLang="zh-TW"/>
              <a:t>8,095=11,745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H100_FY111</a:t>
            </a:r>
            <a:r>
              <a:rPr lang="zh-TW" altLang="en-US"/>
              <a:t>已簽約</a:t>
            </a:r>
            <a:r>
              <a:rPr lang="en-US" altLang="zh-TW"/>
              <a:t>=10,473</a:t>
            </a:r>
            <a:r>
              <a:rPr lang="zh-TW" altLang="en-US"/>
              <a:t>。</a:t>
            </a:r>
            <a:r>
              <a:rPr lang="en-US" altLang="zh-TW"/>
              <a:t>H200_FY111</a:t>
            </a:r>
            <a:r>
              <a:rPr lang="zh-TW" altLang="en-US"/>
              <a:t>已簽約</a:t>
            </a:r>
            <a:r>
              <a:rPr lang="en-US" altLang="zh-TW"/>
              <a:t>=1,272</a:t>
            </a:r>
            <a:r>
              <a:rPr lang="zh-TW" altLang="en-US"/>
              <a:t>。</a:t>
            </a:r>
            <a:endParaRPr lang="en-US" altLang="zh-TW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/>
              <a:t>H100</a:t>
            </a:r>
            <a:r>
              <a:rPr lang="zh-TW" altLang="en-US"/>
              <a:t>已達成</a:t>
            </a:r>
            <a:r>
              <a:rPr lang="en-US" altLang="zh-TW"/>
              <a:t>BP_14,391</a:t>
            </a:r>
            <a:r>
              <a:rPr lang="zh-TW" altLang="en-US"/>
              <a:t>，</a:t>
            </a:r>
            <a:r>
              <a:rPr lang="en-US" altLang="zh-TW"/>
              <a:t>IP_3,309=2,229+</a:t>
            </a:r>
            <a:r>
              <a:rPr lang="zh-TW" altLang="en-US"/>
              <a:t>龍滕</a:t>
            </a:r>
            <a:r>
              <a:rPr lang="en-US" altLang="zh-TW"/>
              <a:t>1,080</a:t>
            </a:r>
            <a:r>
              <a:rPr lang="zh-TW" altLang="en-US"/>
              <a:t>，企業收入</a:t>
            </a:r>
            <a:r>
              <a:rPr lang="en-US" altLang="zh-TW"/>
              <a:t>17,700</a:t>
            </a:r>
            <a:r>
              <a:rPr lang="zh-TW" altLang="en-US"/>
              <a:t>。</a:t>
            </a:r>
            <a:r>
              <a:rPr lang="en-US" altLang="zh-TW"/>
              <a:t>H200</a:t>
            </a:r>
            <a:r>
              <a:rPr lang="zh-TW" altLang="en-US"/>
              <a:t>已達成</a:t>
            </a:r>
            <a:r>
              <a:rPr lang="en-US" altLang="zh-TW"/>
              <a:t>BP_1,272</a:t>
            </a:r>
            <a:r>
              <a:rPr lang="zh-TW" altLang="en-US"/>
              <a:t>，</a:t>
            </a:r>
            <a:r>
              <a:rPr lang="en-US" altLang="zh-TW"/>
              <a:t>IP_0</a:t>
            </a:r>
            <a:r>
              <a:rPr lang="zh-TW" altLang="en-US"/>
              <a:t>。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3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BP Backlog=</a:t>
            </a:r>
            <a:r>
              <a:rPr lang="zh-TW" altLang="en-US" sz="1200" dirty="0"/>
              <a:t>中華郵政</a:t>
            </a:r>
            <a:r>
              <a:rPr lang="en-US" altLang="zh-TW" sz="1200" dirty="0"/>
              <a:t>933+A</a:t>
            </a:r>
            <a:r>
              <a:rPr lang="zh-TW" altLang="en-US" sz="1200" dirty="0"/>
              <a:t>和訊</a:t>
            </a:r>
            <a:r>
              <a:rPr lang="en-US" altLang="zh-TW" sz="1200" dirty="0"/>
              <a:t>42+B</a:t>
            </a:r>
            <a:r>
              <a:rPr lang="zh-TW" altLang="en-US" sz="1200" dirty="0"/>
              <a:t>和訊</a:t>
            </a:r>
            <a:r>
              <a:rPr lang="en-US" altLang="zh-TW" sz="1200" dirty="0"/>
              <a:t>27+A</a:t>
            </a:r>
            <a:r>
              <a:rPr lang="zh-TW" altLang="en-US" sz="1200" dirty="0"/>
              <a:t>振業</a:t>
            </a:r>
            <a:r>
              <a:rPr lang="en-US" altLang="zh-TW" sz="1200" dirty="0"/>
              <a:t>366+B</a:t>
            </a:r>
            <a:r>
              <a:rPr lang="zh-TW" altLang="en-US" sz="1200" dirty="0"/>
              <a:t>振業</a:t>
            </a:r>
            <a:r>
              <a:rPr lang="en-US" altLang="zh-TW" sz="1200" dirty="0"/>
              <a:t>794+</a:t>
            </a:r>
            <a:r>
              <a:rPr lang="zh-TW" altLang="en-US" sz="1200" dirty="0"/>
              <a:t>群邁</a:t>
            </a:r>
            <a:r>
              <a:rPr lang="en-US" altLang="zh-TW" sz="1200" dirty="0"/>
              <a:t>95=2,257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IP Backlog=</a:t>
            </a:r>
            <a:r>
              <a:rPr lang="zh-TW" altLang="en-US" dirty="0"/>
              <a:t>山衛</a:t>
            </a:r>
            <a:r>
              <a:rPr lang="en-US" altLang="zh-TW" dirty="0"/>
              <a:t>50+</a:t>
            </a:r>
            <a:r>
              <a:rPr lang="zh-TW" altLang="en-US" dirty="0"/>
              <a:t>晉弘</a:t>
            </a:r>
            <a:r>
              <a:rPr lang="en-US" altLang="zh-TW" dirty="0"/>
              <a:t>300=350</a:t>
            </a:r>
            <a:endParaRPr lang="en-US" altLang="zh-TW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【FY112</a:t>
            </a:r>
            <a:r>
              <a:rPr lang="zh-TW" altLang="en-US" sz="1200" dirty="0"/>
              <a:t>已簽約</a:t>
            </a:r>
            <a:r>
              <a:rPr lang="en-US" altLang="zh-TW" sz="1200" dirty="0"/>
              <a:t>】</a:t>
            </a:r>
            <a:r>
              <a:rPr lang="zh-TW" altLang="en-US" sz="1200" dirty="0"/>
              <a:t>合計：</a:t>
            </a:r>
            <a:r>
              <a:rPr lang="en-US" altLang="zh-TW" sz="1200" u="none" dirty="0"/>
              <a:t>20,528+</a:t>
            </a:r>
            <a:r>
              <a:rPr lang="en-US" altLang="zh-TW" sz="1200" dirty="0"/>
              <a:t>1,201=21,849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企收：勤業眾信</a:t>
            </a:r>
            <a:r>
              <a:rPr lang="en-US" altLang="zh-TW" sz="1200" dirty="0"/>
              <a:t>1,800+</a:t>
            </a:r>
            <a:r>
              <a:rPr lang="zh-TW" altLang="en-US" sz="1200" dirty="0"/>
              <a:t>勤業眾信</a:t>
            </a:r>
            <a:r>
              <a:rPr lang="en-US" altLang="zh-TW" sz="1200" dirty="0"/>
              <a:t>1,524+</a:t>
            </a:r>
            <a:r>
              <a:rPr lang="zh-TW" altLang="en-US" sz="1200" dirty="0"/>
              <a:t>商發院</a:t>
            </a:r>
            <a:r>
              <a:rPr lang="en-US" altLang="zh-TW" sz="1200" dirty="0"/>
              <a:t>1,419+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口渴米菇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2,000(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1,500)+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三趨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333+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酷手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1,500+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麗媚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3,500(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2,250)+B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酷手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500+A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中華郵政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7,952(</a:t>
            </a:r>
            <a:r>
              <a:rPr lang="zh-TW" altLang="en-US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en-US" altLang="zh-TW" sz="1200" b="0" i="0" u="none" strike="noStrike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4,000)</a:t>
            </a:r>
            <a:r>
              <a:rPr lang="en-US" altLang="zh-TW" sz="1200" u="none" dirty="0"/>
              <a:t>=20,528</a:t>
            </a:r>
            <a:endParaRPr lang="en-US" altLang="zh-TW" sz="1200" dirty="0"/>
          </a:p>
          <a:p>
            <a:r>
              <a:rPr lang="zh-TW" altLang="en-US" sz="1200" dirty="0"/>
              <a:t>小額：三趨</a:t>
            </a:r>
            <a:r>
              <a:rPr lang="en-US" altLang="zh-TW" sz="1200" dirty="0"/>
              <a:t>952+</a:t>
            </a:r>
            <a:r>
              <a:rPr lang="zh-TW" altLang="en-US" sz="1200" dirty="0"/>
              <a:t>花自在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  <a:cs typeface="+mn-cs"/>
              </a:rPr>
              <a:t>129</a:t>
            </a:r>
            <a:r>
              <a:rPr lang="en-US" altLang="zh-TW" sz="1200" dirty="0"/>
              <a:t>+</a:t>
            </a:r>
            <a:r>
              <a:rPr lang="zh-TW" altLang="en-US" sz="1200" dirty="0"/>
              <a:t>杜石地</a:t>
            </a:r>
            <a:r>
              <a:rPr lang="en-US" altLang="zh-TW" sz="1200" dirty="0"/>
              <a:t>120=1,201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7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【FY112</a:t>
            </a:r>
            <a:r>
              <a:rPr lang="zh-TW" altLang="en-US" dirty="0"/>
              <a:t>已簽約</a:t>
            </a:r>
            <a:r>
              <a:rPr lang="en-US" altLang="zh-TW" dirty="0"/>
              <a:t>】4,333</a:t>
            </a:r>
          </a:p>
          <a:p>
            <a:r>
              <a:rPr lang="en-US" altLang="zh-TW" dirty="0"/>
              <a:t>A</a:t>
            </a:r>
            <a:r>
              <a:rPr lang="zh-TW" altLang="en-US" dirty="0"/>
              <a:t>酷手</a:t>
            </a:r>
            <a:r>
              <a:rPr lang="en-US" altLang="zh-TW" dirty="0"/>
              <a:t>1,500+</a:t>
            </a:r>
            <a:r>
              <a:rPr lang="zh-TW" altLang="en-US" dirty="0"/>
              <a:t>三趨</a:t>
            </a:r>
            <a:r>
              <a:rPr lang="en-US" altLang="zh-TW" dirty="0"/>
              <a:t>333+</a:t>
            </a:r>
            <a:r>
              <a:rPr lang="zh-TW" altLang="en-US" dirty="0"/>
              <a:t>口渴米菇</a:t>
            </a:r>
            <a:r>
              <a:rPr lang="en-US" altLang="zh-TW" dirty="0"/>
              <a:t>1,000+</a:t>
            </a:r>
            <a:r>
              <a:rPr lang="zh-TW" altLang="en-US" dirty="0"/>
              <a:t>麗媚</a:t>
            </a:r>
            <a:r>
              <a:rPr lang="en-US" altLang="zh-TW" dirty="0"/>
              <a:t>(</a:t>
            </a:r>
            <a:r>
              <a:rPr lang="zh-TW" altLang="en-US" dirty="0"/>
              <a:t>全認</a:t>
            </a:r>
            <a:r>
              <a:rPr lang="en-US" altLang="zh-TW" dirty="0"/>
              <a:t>)1,000+B</a:t>
            </a:r>
            <a:r>
              <a:rPr lang="zh-TW" altLang="en-US" dirty="0"/>
              <a:t>酷手</a:t>
            </a:r>
            <a:r>
              <a:rPr lang="en-US" altLang="zh-TW" dirty="0"/>
              <a:t>500</a:t>
            </a:r>
          </a:p>
          <a:p>
            <a:endParaRPr lang="en-US" altLang="zh-TW" dirty="0"/>
          </a:p>
          <a:p>
            <a:r>
              <a:rPr lang="en-US" altLang="zh-TW" dirty="0"/>
              <a:t>Backlog=</a:t>
            </a:r>
            <a:r>
              <a:rPr lang="zh-TW" altLang="en-US" dirty="0"/>
              <a:t>山衛</a:t>
            </a:r>
            <a:r>
              <a:rPr lang="en-US" altLang="zh-TW" dirty="0"/>
              <a:t>50+</a:t>
            </a:r>
            <a:r>
              <a:rPr lang="zh-TW" altLang="en-US" dirty="0"/>
              <a:t>晉弘</a:t>
            </a:r>
            <a:r>
              <a:rPr lang="en-US" altLang="zh-TW" dirty="0"/>
              <a:t>300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6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79310" y="4717322"/>
            <a:ext cx="5439101" cy="446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3849826" y="9429834"/>
            <a:ext cx="2946246" cy="4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59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2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79310" y="4717322"/>
            <a:ext cx="5439101" cy="446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 txBox="1">
            <a:spLocks noGrp="1"/>
          </p:cNvSpPr>
          <p:nvPr>
            <p:ph type="sldNum" idx="12"/>
          </p:nvPr>
        </p:nvSpPr>
        <p:spPr>
          <a:xfrm>
            <a:off x="3849826" y="9429834"/>
            <a:ext cx="2946246" cy="4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35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fld id="{44CE71AA-09F8-4FB5-8A13-288836B8A8A4}" type="slidenum">
              <a:rPr kumimoji="0" lang="zh-TW" altLang="en-US">
                <a:solidFill>
                  <a:prstClr val="black"/>
                </a:solidFill>
                <a:latin typeface="Calibri" panose="020F0502020204030204"/>
              </a:rPr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894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86CCB-8F76-4AE6-907E-95309338C679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3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>
                <a:latin typeface="+mn-ea"/>
                <a:ea typeface="+mn-ea"/>
              </a:rPr>
              <a:t>企業透過數位化方式改善營運管理之效率與效益，</a:t>
            </a:r>
            <a:r>
              <a:rPr lang="en-US" altLang="zh-TW" dirty="0">
                <a:latin typeface="+mn-ea"/>
                <a:ea typeface="+mn-ea"/>
              </a:rPr>
              <a:t>2025</a:t>
            </a:r>
            <a:r>
              <a:rPr lang="zh-TW" altLang="en-US" dirty="0">
                <a:latin typeface="+mn-ea"/>
                <a:ea typeface="+mn-ea"/>
              </a:rPr>
              <a:t>年為亞太地區預估超過</a:t>
            </a:r>
            <a:r>
              <a:rPr lang="en-US" altLang="zh-TW" dirty="0">
                <a:latin typeface="+mn-ea"/>
                <a:ea typeface="+mn-ea"/>
              </a:rPr>
              <a:t>8</a:t>
            </a:r>
            <a:r>
              <a:rPr lang="zh-TW" altLang="en-US" dirty="0">
                <a:latin typeface="+mn-ea"/>
                <a:ea typeface="+mn-ea"/>
              </a:rPr>
              <a:t>千億美元商機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資料來源：</a:t>
            </a:r>
            <a:r>
              <a:rPr lang="en-US" altLang="zh-TW" dirty="0">
                <a:latin typeface="+mn-ea"/>
                <a:ea typeface="+mn-ea"/>
              </a:rPr>
              <a:t>Business Wire)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2023/10/13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工研院著手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線上線下整合　助中華郵政加速數位轉型　超「郵」潛力人才培訓　打造郵局新氣象</a:t>
            </a:r>
            <a:r>
              <a:rPr lang="en-US" altLang="zh-TW" dirty="0">
                <a:latin typeface="+mn-ea"/>
                <a:ea typeface="+mn-ea"/>
                <a:sym typeface="Arial"/>
              </a:rPr>
              <a:t>https://www.itri.org.tw/ListStyle.aspx?DisplayStyle=01_content&amp;SiteID=1&amp;MmmID=1036276263153520257&amp;MGID=112101608332184309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TW" dirty="0">
              <a:latin typeface="+mn-ea"/>
              <a:ea typeface="+mn-ea"/>
              <a:sym typeface="Arial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86CCB-8F76-4AE6-907E-95309338C67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8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7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7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7.jpe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7.jpe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72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3" y="1278467"/>
            <a:ext cx="8364538" cy="4919134"/>
          </a:xfrm>
        </p:spPr>
        <p:txBody>
          <a:bodyPr/>
          <a:lstStyle>
            <a:lvl1pPr>
              <a:defRPr sz="2400">
                <a:latin typeface="+mn-lt"/>
                <a:ea typeface="+mn-ea"/>
              </a:defRPr>
            </a:lvl1pPr>
            <a:lvl2pPr>
              <a:defRPr>
                <a:solidFill>
                  <a:srgbClr val="0000CC"/>
                </a:solidFill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 sz="1800">
                <a:solidFill>
                  <a:srgbClr val="0000CC"/>
                </a:solidFill>
                <a:latin typeface="+mn-lt"/>
                <a:ea typeface="+mn-ea"/>
              </a:defRPr>
            </a:lvl4pPr>
            <a:lvl5pPr>
              <a:defRPr sz="1600">
                <a:latin typeface="+mn-lt"/>
                <a:ea typeface="+mn-ea"/>
              </a:defRPr>
            </a:lvl5pPr>
            <a:lvl6pPr>
              <a:defRPr sz="1600">
                <a:latin typeface="+mn-lt"/>
                <a:ea typeface="+mn-ea"/>
              </a:defRPr>
            </a:lvl6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1861" y="6628132"/>
            <a:ext cx="2920215" cy="22986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ctr" eaLnBrk="1" hangingPunct="1">
              <a:defRPr/>
            </a:pPr>
            <a:endParaRPr lang="en-US" altLang="zh-TW" b="0">
              <a:solidFill>
                <a:prstClr val="black"/>
              </a:solidFill>
              <a:ea typeface="新細明體" charset="-120"/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82D4-C369-4B2F-B36D-CA76C3634FCD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5141"/>
            <a:ext cx="9144000" cy="7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605588" y="6619893"/>
            <a:ext cx="1800225" cy="2381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fld id="{2DC04D06-70D8-48A2-B2C8-F3E08559F2BE}" type="datetime1">
              <a:rPr lang="zh-TW" altLang="en-US" b="0" smtClean="0">
                <a:solidFill>
                  <a:prstClr val="black"/>
                </a:solidFill>
                <a:latin typeface="Arial"/>
                <a:ea typeface="新細明體" charset="-120"/>
              </a:rPr>
              <a:pPr algn="ctr" eaLnBrk="1" hangingPunct="1">
                <a:defRPr/>
              </a:pPr>
              <a:t>2023/11/29</a:t>
            </a:fld>
            <a:endParaRPr lang="en-US" altLang="zh-TW" b="0" dirty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3341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34515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1392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313944"/>
            <a:ext cx="2092325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313944"/>
            <a:ext cx="6126163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38947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332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2769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1036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2995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8567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9594799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04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1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98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9340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698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1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72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075454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4BE75-2FF7-4FF5-AAD2-C475D0926F94}" type="datetimeFigureOut">
              <a:rPr kumimoji="1" lang="zh-TW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2023/11/29</a:t>
            </a:fld>
            <a:endParaRPr kumimoji="1" lang="zh-TW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9576C-8AD3-4BED-B1DA-1AB5F5D51288}" type="slidenum">
              <a:rPr kumimoji="0" lang="zh-TW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標楷體" pitchFamily="65" charset="-120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6884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013">
              <a:solidFill>
                <a:srgbClr val="000000"/>
              </a:solidFill>
            </a:endParaRPr>
          </a:p>
        </p:txBody>
      </p:sp>
      <p:pic>
        <p:nvPicPr>
          <p:cNvPr id="5" name="Picture 53" descr="itri_CEL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953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01763" y="6604000"/>
            <a:ext cx="37861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5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5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50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7" name="Picture 16" descr="限閱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109538"/>
            <a:ext cx="777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 sz="225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575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667500"/>
            <a:ext cx="781050" cy="185738"/>
          </a:xfrm>
        </p:spPr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9261AB9D-ECB9-412A-BD7E-89D53A834A71}" type="datetime1">
              <a:rPr lang="zh-TW" altLang="en-US"/>
              <a:pPr>
                <a:defRPr/>
              </a:pPr>
              <a:t>2023/11/29</a:t>
            </a:fld>
            <a:endParaRPr lang="en-US" altLang="zh-TW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" y="6388100"/>
            <a:ext cx="2895600" cy="1809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6300" y="6627813"/>
            <a:ext cx="600075" cy="225425"/>
          </a:xfrm>
        </p:spPr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F8EB46CC-3DC7-4C7C-9BC4-DB5CD171E8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12211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5C5E8C73-EA53-4151-9BDB-D4CA93052A8A}" type="datetime1">
              <a:rPr lang="zh-TW" altLang="en-US"/>
              <a:pPr>
                <a:defRPr/>
              </a:pPr>
              <a:t>2023/11/29</a:t>
            </a:fld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6A3DFEFE-7A20-48DE-B5DA-46609A7F34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256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ctr">
              <a:defRPr sz="2250" b="0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DFE058B0-823D-4EA6-BA88-585706D322B3}" type="datetime1">
              <a:rPr lang="zh-TW" altLang="en-US"/>
              <a:pPr>
                <a:defRPr/>
              </a:pPr>
              <a:t>2023/11/29</a:t>
            </a:fld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BA25E815-6C29-4892-8EE9-E14EE76CB4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9531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FF363B52-86AD-46D2-989D-81024F6EB552}" type="datetime1">
              <a:rPr lang="zh-TW" altLang="en-US"/>
              <a:pPr>
                <a:defRPr/>
              </a:pPr>
              <a:t>2023/11/29</a:t>
            </a:fld>
            <a:endParaRPr lang="en-US" altLang="zh-TW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 smtClean="0"/>
            </a:lvl1pPr>
          </a:lstStyle>
          <a:p>
            <a:pPr>
              <a:defRPr/>
            </a:pPr>
            <a:fld id="{AA8A88B4-6ED2-4246-8A0A-A94A81715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7249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0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30" y="182564"/>
            <a:ext cx="937070" cy="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418844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54286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61749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612648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6721574" y="1439863"/>
            <a:ext cx="2098576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237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8360228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849" y="316992"/>
            <a:ext cx="836657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457200" y="4725145"/>
            <a:ext cx="8360228" cy="1584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16109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2445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77714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42733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5" y="1542733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61779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558250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9300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519063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483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6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altLang="zh-TW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48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20760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708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313944"/>
            <a:ext cx="2092325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313944"/>
            <a:ext cx="6126163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6581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628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50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566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453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26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597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6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 algn="ctr">
              <a:defRPr sz="440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7044269" y="6635230"/>
            <a:ext cx="1223433" cy="192087"/>
          </a:xfrm>
        </p:spPr>
        <p:txBody>
          <a:bodyPr/>
          <a:lstStyle>
            <a:lvl1pPr>
              <a:defRPr/>
            </a:lvl1pPr>
          </a:lstStyle>
          <a:p>
            <a:fld id="{E3B59CBA-5CF0-471D-B01F-AD058EF9DD00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 dirty="0">
              <a:solidFill>
                <a:prstClr val="white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19050" y="6388108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302" y="6618826"/>
            <a:ext cx="600075" cy="225425"/>
          </a:xfrm>
        </p:spPr>
        <p:txBody>
          <a:bodyPr/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7F497C9D-2FBE-4BE5-BD8E-D511853B51C5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-866774" y="776288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 rot="5400000">
            <a:off x="1787529" y="-268287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420" name="Picture 53" descr="itri_CEL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 userDrawn="1"/>
        </p:nvSpPr>
        <p:spPr bwMode="auto">
          <a:xfrm>
            <a:off x="-60384" y="6519863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prstClr val="white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prstClr val="white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prstClr val="white"/>
              </a:solidFill>
              <a:latin typeface="Arial"/>
              <a:ea typeface="新細明體" charset="-120"/>
            </a:endParaRPr>
          </a:p>
        </p:txBody>
      </p:sp>
      <p:pic>
        <p:nvPicPr>
          <p:cNvPr id="17424" name="Picture 16" descr="限閱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64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543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01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535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itri_CEL_A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7" descr="E版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TW" altLang="en-US" sz="4400" kern="12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0317" y="662455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0" y="6620017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sp>
        <p:nvSpPr>
          <p:cNvPr id="1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3FECD4-41AF-4443-BCF4-D4DDF02EF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92269"/>
            <a:ext cx="7508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269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62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699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0830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9717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779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756311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A8529-A67C-4C99-9CB6-CD1D2B64E332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6CAE-1C06-425B-9462-B1B1C8F706A6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75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086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9548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41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903108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794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802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1137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41516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6952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450018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109133"/>
            <a:ext cx="4105275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9" y="1109133"/>
            <a:ext cx="4106863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6F8D2-FD5E-41EB-80DC-A1DD10A04499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428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9544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725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38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3" y="1278467"/>
            <a:ext cx="8364538" cy="4919134"/>
          </a:xfrm>
        </p:spPr>
        <p:txBody>
          <a:bodyPr/>
          <a:lstStyle>
            <a:lvl1pPr>
              <a:defRPr sz="2400">
                <a:latin typeface="+mn-lt"/>
                <a:ea typeface="+mn-ea"/>
              </a:defRPr>
            </a:lvl1pPr>
            <a:lvl2pPr>
              <a:defRPr>
                <a:solidFill>
                  <a:srgbClr val="0000CC"/>
                </a:solidFill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 sz="1800">
                <a:solidFill>
                  <a:srgbClr val="0000CC"/>
                </a:solidFill>
                <a:latin typeface="+mn-lt"/>
                <a:ea typeface="+mn-ea"/>
              </a:defRPr>
            </a:lvl4pPr>
            <a:lvl5pPr>
              <a:defRPr sz="1600">
                <a:latin typeface="+mn-lt"/>
                <a:ea typeface="+mn-ea"/>
              </a:defRPr>
            </a:lvl5pPr>
            <a:lvl6pPr>
              <a:defRPr sz="1600">
                <a:latin typeface="+mn-lt"/>
                <a:ea typeface="+mn-ea"/>
              </a:defRPr>
            </a:lvl6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1861" y="6628132"/>
            <a:ext cx="2920215" cy="229868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ctr" eaLnBrk="1" hangingPunct="1">
              <a:defRPr/>
            </a:pPr>
            <a:endParaRPr lang="en-US" altLang="zh-TW" b="0">
              <a:solidFill>
                <a:prstClr val="black"/>
              </a:solidFill>
              <a:ea typeface="新細明體" charset="-120"/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82D4-C369-4B2F-B36D-CA76C3634FCD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5141"/>
            <a:ext cx="9144000" cy="7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605588" y="6619893"/>
            <a:ext cx="1800225" cy="2381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fld id="{2DC04D06-70D8-48A2-B2C8-F3E08559F2BE}" type="datetime1">
              <a:rPr lang="zh-TW" altLang="en-US" b="0" smtClean="0">
                <a:solidFill>
                  <a:prstClr val="black"/>
                </a:solidFill>
                <a:latin typeface="Arial"/>
                <a:ea typeface="新細明體" charset="-120"/>
              </a:rPr>
              <a:pPr algn="ctr" eaLnBrk="1" hangingPunct="1">
                <a:defRPr/>
              </a:pPr>
              <a:t>2023/11/29</a:t>
            </a:fld>
            <a:endParaRPr lang="en-US" altLang="zh-TW" b="0" dirty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325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1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73050" indent="-273050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23888" indent="-350838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9693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169988" indent="-273050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207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3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b="0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5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598021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6803-1258-4500-B9E1-21C009BBB319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131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16531" indent="-316531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685817" indent="-263776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477145" indent="-211021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9515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070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826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35519"/>
            <a:ext cx="8339667" cy="605889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0329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44133"/>
            <a:ext cx="4040188" cy="459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55100" y="10948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55100" y="175260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545CD-D93E-4CEC-B5CB-A3E15E138C86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2E16-6DF7-409D-ABF4-B11941A608F3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45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118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2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28694304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7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9382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7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246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8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108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2" y="6624646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02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-8092" y="6391285"/>
            <a:ext cx="60960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ea typeface="標楷體"/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6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3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660905" indent="-250587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058034" indent="-316531">
              <a:buFont typeface="Wingdings" panose="05000000000000000000" pitchFamily="2" charset="2"/>
              <a:buChar char="Ø"/>
              <a:tabLst>
                <a:tab pos="911492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588517" indent="-263776">
              <a:buFont typeface="Wingdings" panose="05000000000000000000" pitchFamily="2" charset="2"/>
              <a:buChar char="ü"/>
              <a:defRPr sz="1662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70976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6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416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7" y="308093"/>
            <a:ext cx="8487833" cy="614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2" y="1090246"/>
            <a:ext cx="8493368" cy="5249007"/>
          </a:xfrm>
        </p:spPr>
        <p:txBody>
          <a:bodyPr/>
          <a:lstStyle>
            <a:lvl1pPr marL="252052" indent="-252052">
              <a:defRPr sz="221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75911" indent="-323859">
              <a:defRPr sz="1846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27963" indent="-252052">
              <a:defRPr sz="1846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80016" indent="-252052">
              <a:defRPr sz="1846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28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 sz="2400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528640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1" y="2584705"/>
            <a:ext cx="6596065" cy="1219201"/>
          </a:xfrm>
        </p:spPr>
        <p:txBody>
          <a:bodyPr anchor="t" anchorCtr="0"/>
          <a:lstStyle>
            <a:lvl1pPr>
              <a:defRPr sz="33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15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1500" dirty="0"/>
              <a:t>簡報單位 簡報人名稱</a:t>
            </a:r>
            <a:r>
              <a:rPr lang="en-US" altLang="zh-TW" sz="1500" dirty="0"/>
              <a:t> </a:t>
            </a:r>
            <a:r>
              <a:rPr lang="zh-TW" altLang="en-US" sz="1500" dirty="0"/>
              <a:t>職稱</a:t>
            </a:r>
            <a:endParaRPr lang="en-US" altLang="zh-TW" sz="1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1" y="5902264"/>
            <a:ext cx="2788603" cy="43230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1500" y="6610194"/>
            <a:ext cx="71219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75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75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7551439" y="0"/>
            <a:ext cx="1588292" cy="6858000"/>
            <a:chOff x="10074276" y="0"/>
            <a:chExt cx="2117723" cy="6858000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276" y="0"/>
              <a:ext cx="2117723" cy="6858000"/>
            </a:xfrm>
            <a:prstGeom prst="rect">
              <a:avLst/>
            </a:prstGeom>
          </p:spPr>
        </p:pic>
        <p:pic>
          <p:nvPicPr>
            <p:cNvPr id="16" name="圖片 16" descr="氣球.gif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173" y="660401"/>
              <a:ext cx="1436687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94" y="64186"/>
            <a:ext cx="512051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7898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04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36313-AF21-4796-A16F-9D3052C2D5E1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BFFE-670F-4DBC-8824-4DE57A2E8E5C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540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4"/>
            <a:ext cx="612648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6721575" y="1439864"/>
            <a:ext cx="2098576" cy="475773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15930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439863"/>
            <a:ext cx="8360228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657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457201" y="4725145"/>
            <a:ext cx="8360228" cy="15841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04936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2414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8310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542735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542735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67985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409355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9300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154560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3752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647635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350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59EDB-5CD0-4190-A0F1-75C8C307A8A4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1323-51B8-4046-88ED-8CEB0751AF4C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319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67946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4" y="313944"/>
            <a:ext cx="2092325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1" y="313944"/>
            <a:ext cx="6126163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8504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itri_CEL_A_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528641"/>
            <a:ext cx="29432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7" descr="E版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9"/>
            <a:ext cx="27622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109791"/>
            <a:ext cx="7772400" cy="1928811"/>
          </a:xfrm>
        </p:spPr>
        <p:txBody>
          <a:bodyPr/>
          <a:lstStyle>
            <a:lvl1pPr algn="l">
              <a:defRPr kumimoji="1" lang="zh-TW" altLang="en-US" sz="3000" b="1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9" y="4648200"/>
            <a:ext cx="7013575" cy="914400"/>
          </a:xfrm>
        </p:spPr>
        <p:txBody>
          <a:bodyPr anchor="ctr"/>
          <a:lstStyle>
            <a:lvl1pPr marL="0" indent="0" algn="l">
              <a:buFontTx/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792892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00" y="6619878"/>
            <a:ext cx="571500" cy="238125"/>
          </a:xfrm>
          <a:ln/>
        </p:spPr>
        <p:txBody>
          <a:bodyPr/>
          <a:lstStyle>
            <a:lvl1pPr>
              <a:defRPr/>
            </a:lvl1pPr>
          </a:lstStyle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5BE893F6-1E54-4C9E-A2F7-5F067BF9AA19}" type="slidenum">
              <a:rPr kumimoji="0" lang="en-US" altLang="zh-TW" b="0" smtClean="0">
                <a:solidFill>
                  <a:srgbClr val="FFFFFF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471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439865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8" y="1439865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07DCCD8F-61BD-4E08-94BF-C06DFBE2DE9F}" type="slidenum">
              <a:rPr kumimoji="0" lang="en-US" altLang="zh-TW" b="0" smtClean="0">
                <a:solidFill>
                  <a:srgbClr val="FFFFFF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968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2" y="2991902"/>
            <a:ext cx="2914650" cy="386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1" name="Picture 26" descr="itri_CEL_A_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79439"/>
            <a:ext cx="2496741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7524" y="2584704"/>
            <a:ext cx="4947049" cy="1219201"/>
          </a:xfrm>
        </p:spPr>
        <p:txBody>
          <a:bodyPr anchor="t" anchorCtr="0"/>
          <a:lstStyle>
            <a:lvl1pPr>
              <a:defRPr sz="33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40343" y="5059680"/>
            <a:ext cx="5078154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15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1500" dirty="0"/>
              <a:t>簡報單位 簡報人名稱</a:t>
            </a:r>
            <a:r>
              <a:rPr lang="en-US" altLang="zh-TW" sz="1500" dirty="0"/>
              <a:t> </a:t>
            </a:r>
            <a:r>
              <a:rPr lang="zh-TW" altLang="en-US" sz="1500" dirty="0"/>
              <a:t>職稱</a:t>
            </a:r>
            <a:endParaRPr lang="en-US" altLang="zh-TW" sz="1500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711106" y="6619876"/>
            <a:ext cx="428625" cy="238125"/>
          </a:xfrm>
        </p:spPr>
        <p:txBody>
          <a:bodyPr/>
          <a:lstStyle/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1A71FFAD-F905-4792-971B-681FA4F61CA8}" type="slidenum">
              <a:rPr kumimoji="0" lang="en-US" altLang="zh-TW" b="0" smtClean="0">
                <a:solidFill>
                  <a:prstClr val="white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640343" y="5902263"/>
            <a:ext cx="2091452" cy="43230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774" y="254787"/>
            <a:ext cx="512051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-8625" y="6610193"/>
            <a:ext cx="534143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工業技術研究院機密資料 禁止複製、轉載、外流 </a:t>
            </a:r>
            <a:r>
              <a:rPr kumimoji="1" lang="en-US" altLang="zh-TW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2578388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89307" y="0"/>
            <a:ext cx="8369300" cy="1206500"/>
          </a:xfrm>
        </p:spPr>
        <p:txBody>
          <a:bodyPr>
            <a:normAutofit/>
          </a:bodyPr>
          <a:lstStyle>
            <a:lvl1pPr algn="ctr">
              <a:defRPr kumimoji="1" lang="zh-TW" altLang="en-US" sz="2700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395657" y="1439864"/>
            <a:ext cx="8364538" cy="4757737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131563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C18073-B45F-48A9-9E69-335E3509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053586-8B95-4636-AE0B-58554F6E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9FDB-C0B8-40A6-8A94-8C57F2C68C86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3DD4B9C-A99E-47AE-A252-C71B649F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D99765-C116-419F-B5CE-DE89092B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3A17-183D-4583-AC66-04BB296E9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2398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C_內文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000720" y="296143"/>
            <a:ext cx="7143281" cy="760384"/>
          </a:xfrm>
        </p:spPr>
        <p:txBody>
          <a:bodyPr/>
          <a:lstStyle>
            <a:lvl1pPr>
              <a:defRPr sz="2700" b="1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按一下以編輯第一層標題</a:t>
            </a:r>
            <a:r>
              <a:rPr lang="en-US" altLang="zh-TW" dirty="0"/>
              <a:t>/36pts</a:t>
            </a:r>
            <a:endParaRPr lang="zh-TW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C576ED3-EC0C-4F41-A539-DCAB62A3F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719" y="1073632"/>
            <a:ext cx="5248346" cy="339725"/>
          </a:xfrm>
        </p:spPr>
        <p:txBody>
          <a:bodyPr/>
          <a:lstStyle>
            <a:lvl1pPr marL="0" indent="0">
              <a:buNone/>
              <a:defRPr sz="2100" b="1">
                <a:latin typeface="+mj-lt"/>
                <a:ea typeface="+mj-ea"/>
              </a:defRPr>
            </a:lvl1pPr>
          </a:lstStyle>
          <a:p>
            <a:r>
              <a:rPr kumimoji="1" lang="zh-TW" altLang="en-US" dirty="0"/>
              <a:t>按一下以編輯第二層標題</a:t>
            </a:r>
            <a:r>
              <a:rPr kumimoji="1" lang="en-US" altLang="zh-TW" dirty="0"/>
              <a:t>/28pts</a:t>
            </a:r>
            <a:endParaRPr kumimoji="1" lang="zh-TW" altLang="en-US" dirty="0"/>
          </a:p>
        </p:txBody>
      </p:sp>
      <p:sp>
        <p:nvSpPr>
          <p:cNvPr id="13" name="文字版面配置區 10">
            <a:extLst>
              <a:ext uri="{FF2B5EF4-FFF2-40B4-BE49-F238E27FC236}">
                <a16:creationId xmlns:a16="http://schemas.microsoft.com/office/drawing/2014/main" id="{553BD10A-8EA3-4542-91F3-0E8CD26448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106" y="1606660"/>
            <a:ext cx="8305680" cy="470433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500">
                <a:solidFill>
                  <a:srgbClr val="0066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42938" indent="-128588">
              <a:buFont typeface="Wingdings" panose="05000000000000000000" pitchFamily="2" charset="2"/>
              <a:buChar char="ü"/>
              <a:defRPr sz="1200"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r>
              <a:rPr kumimoji="1" lang="zh-TW" altLang="en-US" dirty="0"/>
              <a:t>按一下以編輯</a:t>
            </a:r>
            <a:r>
              <a:rPr kumimoji="1" lang="zh-CN" altLang="en-US" dirty="0"/>
              <a:t>內文</a:t>
            </a:r>
            <a:r>
              <a:rPr kumimoji="1" lang="en-US" altLang="zh-TW" dirty="0"/>
              <a:t>/24pts</a:t>
            </a:r>
          </a:p>
          <a:p>
            <a:pPr lvl="1"/>
            <a:r>
              <a:rPr kumimoji="1" lang="zh-CN" altLang="en-US" dirty="0"/>
              <a:t>按一下以編輯內文</a:t>
            </a:r>
            <a:r>
              <a:rPr kumimoji="1" lang="en-US" altLang="zh-CN" dirty="0"/>
              <a:t>/20pts</a:t>
            </a:r>
          </a:p>
          <a:p>
            <a:pPr lvl="2"/>
            <a:r>
              <a:rPr kumimoji="1" lang="zh-CN" altLang="en-US" dirty="0"/>
              <a:t>按一下以編輯內文</a:t>
            </a:r>
            <a:r>
              <a:rPr kumimoji="1" lang="en-US" altLang="zh-CN" dirty="0"/>
              <a:t>/16pts</a:t>
            </a:r>
          </a:p>
          <a:p>
            <a:r>
              <a:rPr kumimoji="1" lang="zh-TW" altLang="en-US" dirty="0"/>
              <a:t>按一下以編輯</a:t>
            </a:r>
            <a:r>
              <a:rPr kumimoji="1" lang="zh-CN" altLang="en-US" dirty="0"/>
              <a:t>內文</a:t>
            </a:r>
            <a:r>
              <a:rPr kumimoji="1" lang="en-US" altLang="zh-TW" dirty="0"/>
              <a:t>/24pts</a:t>
            </a:r>
          </a:p>
          <a:p>
            <a:pPr lvl="1"/>
            <a:r>
              <a:rPr kumimoji="1" lang="zh-CN" altLang="en-US" dirty="0"/>
              <a:t>按一下以編輯內文</a:t>
            </a:r>
            <a:r>
              <a:rPr kumimoji="1" lang="en-US" altLang="zh-CN" dirty="0"/>
              <a:t>/20pts</a:t>
            </a:r>
          </a:p>
          <a:p>
            <a:pPr lvl="2"/>
            <a:r>
              <a:rPr kumimoji="1" lang="zh-CN" altLang="en-US" dirty="0"/>
              <a:t>按一下以編輯內文</a:t>
            </a:r>
            <a:r>
              <a:rPr kumimoji="1" lang="en-US" altLang="zh-CN" dirty="0"/>
              <a:t>/16pts</a:t>
            </a:r>
            <a:endParaRPr kumimoji="1" lang="en-US" altLang="zh-TW" dirty="0"/>
          </a:p>
          <a:p>
            <a:pPr lvl="1"/>
            <a:endParaRPr kumimoji="1" lang="zh-TW" altLang="en-US" dirty="0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9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675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EEDB15F-6E80-4F85-BAB7-5DD3F6A867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80378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 sz="2400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528640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1" y="2584705"/>
            <a:ext cx="6596065" cy="1219201"/>
          </a:xfrm>
        </p:spPr>
        <p:txBody>
          <a:bodyPr anchor="t" anchorCtr="0"/>
          <a:lstStyle>
            <a:lvl1pPr>
              <a:defRPr sz="33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15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1500" dirty="0"/>
              <a:t>簡報單位 簡報人名稱</a:t>
            </a:r>
            <a:r>
              <a:rPr lang="en-US" altLang="zh-TW" sz="1500" dirty="0"/>
              <a:t> </a:t>
            </a:r>
            <a:r>
              <a:rPr lang="zh-TW" altLang="en-US" sz="1500" dirty="0"/>
              <a:t>職稱</a:t>
            </a:r>
            <a:endParaRPr lang="en-US" altLang="zh-TW" sz="1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1" y="5902264"/>
            <a:ext cx="2788603" cy="43230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1500" y="6610194"/>
            <a:ext cx="71219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75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75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7551439" y="0"/>
            <a:ext cx="1588292" cy="6858000"/>
            <a:chOff x="10074276" y="0"/>
            <a:chExt cx="2117723" cy="6858000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276" y="0"/>
              <a:ext cx="2117723" cy="6858000"/>
            </a:xfrm>
            <a:prstGeom prst="rect">
              <a:avLst/>
            </a:prstGeom>
          </p:spPr>
        </p:pic>
        <p:pic>
          <p:nvPicPr>
            <p:cNvPr id="16" name="圖片 16" descr="氣球.gif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173" y="660401"/>
              <a:ext cx="1436687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94" y="64186"/>
            <a:ext cx="512051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1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Wingdings" panose="05000000000000000000" pitchFamily="2" charset="2"/>
              <a:buChar char="n"/>
              <a:defRPr>
                <a:solidFill>
                  <a:srgbClr val="0070C0"/>
                </a:solidFill>
              </a:defRPr>
            </a:lvl1pPr>
            <a:lvl2pPr marL="742950" indent="-285750">
              <a:buFont typeface="Times New Roman" panose="02020603050405020304" pitchFamily="18" charset="0"/>
              <a:buChar char="−"/>
              <a:defRPr>
                <a:solidFill>
                  <a:schemeClr val="tx1"/>
                </a:solidFill>
              </a:defRPr>
            </a:lvl2pPr>
            <a:lvl3pPr>
              <a:buClrTx/>
              <a:defRPr/>
            </a:lvl3pPr>
            <a:lvl4pPr marL="1600200" indent="-228600">
              <a:buClrTx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655-DAE8-4669-B92D-FD48184271D6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809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60684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906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55982-6B52-43C7-BA69-7FD8B82E04A8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64F3-C49A-4957-9EDD-33E963532478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09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88992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4"/>
            <a:ext cx="612648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6721575" y="1439864"/>
            <a:ext cx="2098576" cy="475773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38742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439863"/>
            <a:ext cx="8360228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657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457201" y="4725145"/>
            <a:ext cx="8360228" cy="15841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6335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5634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12408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542735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542735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6427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219676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9300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472236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0080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683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9403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F68BA-FB43-4A50-962E-32AEF6E17487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3849-159F-4767-9B7D-CAA187C2FD12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819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9430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8631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4" y="313944"/>
            <a:ext cx="2092325" cy="5864352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1" y="313944"/>
            <a:ext cx="6126163" cy="58643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03222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A720-652E-41CC-9DB2-1E782C89C3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0073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9C04-0EC3-42DD-8B14-63767FC52CE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43752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39865E-633A-474A-9CC9-9B62C1B67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33DD50-E151-46CE-A55C-936298D2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ADB01F-EC37-40AC-8D85-4348B950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347-5042-4B3A-87C7-CF3112A994EE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3B642-774E-4474-AADC-3B6F4D04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AD4378-56F4-4BF0-9303-8C98EC85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CF01-8ED1-4363-8814-F74F18DBE4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87410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282212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00B1B3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9525" defTabSz="685800">
              <a:spcBef>
                <a:spcPts val="127"/>
              </a:spcBef>
              <a:defRPr/>
            </a:pPr>
            <a:r>
              <a:rPr lang="en-US" altLang="zh-TW">
                <a:solidFill>
                  <a:srgbClr val="FFFFFF"/>
                </a:solidFill>
                <a:latin typeface="Arial"/>
                <a:cs typeface="Arial"/>
              </a:rPr>
              <a:t>©ITRI</a:t>
            </a:r>
            <a:r>
              <a:rPr lang="en-US" altLang="zh-TW" spc="-15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zh-TW" altLang="en-US" spc="-8">
                <a:solidFill>
                  <a:srgbClr val="FFFFFF"/>
                </a:solidFill>
              </a:rPr>
              <a:t>工業技術研究院著</a:t>
            </a:r>
            <a:r>
              <a:rPr lang="zh-TW" altLang="en-US" spc="-38">
                <a:solidFill>
                  <a:srgbClr val="FFFFFF"/>
                </a:solidFill>
              </a:rPr>
              <a:t>作</a:t>
            </a:r>
            <a:endParaRPr lang="zh-TW" altLang="en-US" spc="-38" dirty="0">
              <a:solidFill>
                <a:srgbClr val="FFFFFF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b="0" smtClean="0">
                <a:solidFill>
                  <a:srgbClr val="000000">
                    <a:tint val="75000"/>
                  </a:srgbClr>
                </a:solidFill>
              </a:rPr>
              <a:pPr defTabSz="685800">
                <a:defRPr/>
              </a:pPr>
              <a:t>11/29/2023</a:t>
            </a:fld>
            <a:endParaRPr lang="en-US" sz="1350" b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 defTabSz="685800">
              <a:lnSpc>
                <a:spcPts val="1069"/>
              </a:lnSpc>
              <a:defRPr/>
            </a:pPr>
            <a:fld id="{81D60167-4931-47E6-BA6A-407CBD079E47}" type="slidenum">
              <a:rPr lang="en-US" altLang="zh-TW" spc="-19" smtClean="0">
                <a:solidFill>
                  <a:srgbClr val="FFFFFF"/>
                </a:solidFill>
              </a:rPr>
              <a:pPr marL="28575" defTabSz="685800">
                <a:lnSpc>
                  <a:spcPts val="1069"/>
                </a:lnSpc>
                <a:defRPr/>
              </a:pPr>
              <a:t>‹#›</a:t>
            </a:fld>
            <a:endParaRPr lang="en-US" altLang="zh-TW" spc="-1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43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A1A34-F500-4FAE-89DF-3BBCD61BD95B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BB39-26BF-4C24-833E-128E61303D96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9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10390" y="-1"/>
            <a:ext cx="2151062" cy="631613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0"/>
            <a:ext cx="6300788" cy="6324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188A6-F978-4428-8834-F6A99B778C6F}" type="datetime1">
              <a:rPr lang="zh-TW" altLang="en-US" smtClean="0">
                <a:solidFill>
                  <a:prstClr val="white"/>
                </a:solidFill>
              </a:rPr>
              <a:pPr/>
              <a:t>2023/11/29</a:t>
            </a:fld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A1C8-CF94-46EB-A9D6-6158905C53AE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87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01588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 b="0">
              <a:solidFill>
                <a:srgbClr val="000000"/>
              </a:solidFill>
              <a:latin typeface="Calibri" panose="020F0502020204030204" pitchFamily="34" charset="0"/>
              <a:ea typeface="微軟正黑體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70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工業技術研究院機密資料 禁止複製、轉載、外流  </a:t>
            </a:r>
            <a:r>
              <a:rPr lang="en-US" altLang="zh-TW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ITRI CONFIDENTIAL DOCUMENT DO NOT COPY OR DISTRIBUTE</a:t>
            </a:r>
            <a:endParaRPr lang="zh-TW" altLang="en-US" sz="1000" b="0" dirty="0">
              <a:solidFill>
                <a:srgbClr val="FFFFFF"/>
              </a:solidFill>
              <a:latin typeface="Calibri" panose="020F0502020204030204" pitchFamily="34" charset="0"/>
              <a:ea typeface="微軟正黑體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67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0" y="65091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0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3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44257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69404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83766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58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 algn="ctr">
              <a:defRPr sz="440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7044269" y="6635230"/>
            <a:ext cx="1223433" cy="192087"/>
          </a:xfrm>
        </p:spPr>
        <p:txBody>
          <a:bodyPr/>
          <a:lstStyle>
            <a:lvl1pPr>
              <a:defRPr/>
            </a:lvl1pPr>
          </a:lstStyle>
          <a:p>
            <a:fld id="{1ED0ACCB-7E60-4A59-8498-66F65CDC943B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19050" y="6388108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96302" y="6618826"/>
            <a:ext cx="600075" cy="225425"/>
          </a:xfrm>
        </p:spPr>
        <p:txBody>
          <a:bodyPr/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7F497C9D-2FBE-4BE5-BD8E-D511853B51C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7420" name="Picture 53" descr="itri_CEL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4"/>
          <p:cNvSpPr txBox="1">
            <a:spLocks noChangeArrowheads="1"/>
          </p:cNvSpPr>
          <p:nvPr userDrawn="1"/>
        </p:nvSpPr>
        <p:spPr bwMode="auto">
          <a:xfrm>
            <a:off x="-60384" y="6519863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srgbClr val="FFFFFF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srgbClr val="FFFFFF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srgbClr val="FFFFFF"/>
              </a:solidFill>
              <a:latin typeface="Arial"/>
              <a:ea typeface="新細明體" charset="-120"/>
            </a:endParaRPr>
          </a:p>
        </p:txBody>
      </p:sp>
      <p:pic>
        <p:nvPicPr>
          <p:cNvPr id="17424" name="Picture 16" descr="限閱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8DF3-ED32-4F6A-BBCC-17369A789E6B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020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AC99-F408-4F72-8CAA-9E76CDADE1E7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6CAE-1C06-425B-9462-B1B1C8F706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0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109133"/>
            <a:ext cx="4105275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9" y="1109133"/>
            <a:ext cx="4106863" cy="5215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DDAE5-1599-4577-989B-DBD6EC4E2094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06F1-D6D8-4C2C-8EF2-88335AB5729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71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35519"/>
            <a:ext cx="8339667" cy="605889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0329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744133"/>
            <a:ext cx="4040188" cy="459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55100" y="10948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55100" y="175260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BF150-A97A-4E9B-B2A5-A9D411A16C08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2E16-6DF7-409D-ABF4-B11941A608F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69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A693C-5793-4510-BE22-5980332736EA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BFFE-670F-4DBC-8824-4DE57A2E8E5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42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A0161-8257-4597-B10E-312E12140448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1323-51B8-4046-88ED-8CEB0751AF4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60684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906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15686-0746-4A63-84FA-DC8AD7F277CD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64F3-C49A-4957-9EDD-33E96353247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02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9403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E7DDD-BAFC-41BD-BA0F-9C5B9B6EB1F7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3849-159F-4767-9B7D-CAA187C2FD1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92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AC0E5-2AB9-4ACB-9492-E471CE18B18E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BB39-26BF-4C24-833E-128E61303D9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2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10390" y="-1"/>
            <a:ext cx="2151062" cy="631613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0"/>
            <a:ext cx="6300788" cy="63246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E3962-D979-40C3-BB06-A2DF77B7BE7A}" type="datetime1">
              <a:rPr lang="zh-TW" altLang="en-US" smtClean="0">
                <a:solidFill>
                  <a:srgbClr val="FFFFFF"/>
                </a:solidFill>
              </a:rPr>
              <a:pPr/>
              <a:t>2023/11/29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A1C8-CF94-46EB-A9D6-6158905C53A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13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183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9A20-C649-4E22-B939-459D767EC0C2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2385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1800" b="0">
              <a:solidFill>
                <a:srgbClr val="000000"/>
              </a:solidFill>
              <a:latin typeface="Calibri" panose="020F0502020204030204" pitchFamily="34" charset="0"/>
              <a:ea typeface="微軟正黑體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70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工業技術研究院機密資料 禁止複製、轉載、外流  </a:t>
            </a:r>
            <a:r>
              <a:rPr lang="en-US" altLang="zh-TW" sz="1000" b="0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</a:rPr>
              <a:t>ITRI CONFIDENTIAL DOCUMENT DO NOT COPY OR DISTRIBUTE</a:t>
            </a:r>
            <a:endParaRPr lang="zh-TW" altLang="en-US" sz="1000" b="0" dirty="0">
              <a:solidFill>
                <a:srgbClr val="FFFFFF"/>
              </a:solidFill>
              <a:latin typeface="Calibri" panose="020F0502020204030204" pitchFamily="34" charset="0"/>
              <a:ea typeface="微軟正黑體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67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0" y="65091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848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3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43911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69404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27893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34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8095-C8B2-4A76-90AA-E601358CCBC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280675" y="1662113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8" name="圖片版面配置區 6"/>
          <p:cNvSpPr>
            <a:spLocks noGrp="1"/>
          </p:cNvSpPr>
          <p:nvPr>
            <p:ph type="pic" sz="quarter" idx="14"/>
          </p:nvPr>
        </p:nvSpPr>
        <p:spPr>
          <a:xfrm>
            <a:off x="2496508" y="1662113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9" name="圖片版面配置區 6"/>
          <p:cNvSpPr>
            <a:spLocks noGrp="1"/>
          </p:cNvSpPr>
          <p:nvPr>
            <p:ph type="pic" sz="quarter" idx="15"/>
          </p:nvPr>
        </p:nvSpPr>
        <p:spPr>
          <a:xfrm>
            <a:off x="4712341" y="1662113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11" name="圖片版面配置區 6"/>
          <p:cNvSpPr>
            <a:spLocks noGrp="1"/>
          </p:cNvSpPr>
          <p:nvPr>
            <p:ph type="pic" sz="quarter" idx="17"/>
          </p:nvPr>
        </p:nvSpPr>
        <p:spPr>
          <a:xfrm>
            <a:off x="280675" y="3933056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12" name="圖片版面配置區 6"/>
          <p:cNvSpPr>
            <a:spLocks noGrp="1"/>
          </p:cNvSpPr>
          <p:nvPr>
            <p:ph type="pic" sz="quarter" idx="18"/>
          </p:nvPr>
        </p:nvSpPr>
        <p:spPr>
          <a:xfrm>
            <a:off x="2496508" y="3933056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  <p:sp>
        <p:nvSpPr>
          <p:cNvPr id="13" name="圖片版面配置區 6"/>
          <p:cNvSpPr>
            <a:spLocks noGrp="1"/>
          </p:cNvSpPr>
          <p:nvPr>
            <p:ph type="pic" sz="quarter" idx="19"/>
          </p:nvPr>
        </p:nvSpPr>
        <p:spPr>
          <a:xfrm>
            <a:off x="4712341" y="3933056"/>
            <a:ext cx="1935163" cy="1936750"/>
          </a:xfrm>
        </p:spPr>
        <p:txBody>
          <a:bodyPr>
            <a:normAutofit/>
          </a:bodyPr>
          <a:lstStyle>
            <a:lvl1pPr>
              <a:defRPr sz="825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963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472279" y="735280"/>
            <a:ext cx="8370275" cy="775369"/>
          </a:xfrm>
          <a:prstGeom prst="rect">
            <a:avLst/>
          </a:prstGeom>
        </p:spPr>
        <p:txBody>
          <a:bodyPr/>
          <a:lstStyle>
            <a:lvl1pPr>
              <a:defRPr sz="3750">
                <a:solidFill>
                  <a:srgbClr val="0099CC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70569" y="1600283"/>
            <a:ext cx="8364538" cy="46026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標楷體" pitchFamily="65" charset="-120"/>
                <a:cs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  <a:cs typeface="標楷體" pitchFamily="65" charset="-120"/>
              </a:defRPr>
            </a:lvl2pPr>
            <a:lvl3pPr>
              <a:defRPr>
                <a:latin typeface="+mn-lt"/>
                <a:ea typeface="標楷體" pitchFamily="65" charset="-120"/>
                <a:cs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  <a:cs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  <a:cs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91276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sz="1800" b="0">
              <a:latin typeface="Arial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99005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472279" y="735280"/>
            <a:ext cx="8370275" cy="775369"/>
          </a:xfrm>
          <a:prstGeom prst="rect">
            <a:avLst/>
          </a:prstGeom>
        </p:spPr>
        <p:txBody>
          <a:bodyPr/>
          <a:lstStyle>
            <a:lvl1pPr>
              <a:defRPr sz="3750">
                <a:solidFill>
                  <a:srgbClr val="0099CC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70569" y="1600283"/>
            <a:ext cx="8364538" cy="46026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標楷體" pitchFamily="65" charset="-120"/>
                <a:cs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  <a:cs typeface="標楷體" pitchFamily="65" charset="-120"/>
              </a:defRPr>
            </a:lvl2pPr>
            <a:lvl3pPr>
              <a:defRPr>
                <a:latin typeface="+mn-lt"/>
                <a:ea typeface="標楷體" pitchFamily="65" charset="-120"/>
                <a:cs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  <a:cs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  <a:cs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91276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sz="1800" b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65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pwor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048" y="203200"/>
            <a:ext cx="81035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824413" y="6632024"/>
            <a:ext cx="5238935" cy="2058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38" b="1">
                <a:solidFill>
                  <a:srgbClr val="000000"/>
                </a:solidFill>
              </a:rPr>
              <a:t>資通所重要營運資料，禁止複製、轉載、外流  </a:t>
            </a:r>
            <a:r>
              <a:rPr lang="en-US" altLang="zh-TW" sz="738" b="1">
                <a:solidFill>
                  <a:srgbClr val="000000"/>
                </a:solidFill>
              </a:rPr>
              <a:t>ITRI  CONFIDENTIAL  DOCUMENT  DO  NOT  COPY  OR  DISTRIBUTE</a:t>
            </a:r>
          </a:p>
        </p:txBody>
      </p:sp>
      <p:sp>
        <p:nvSpPr>
          <p:cNvPr id="6" name="Text Box 34"/>
          <p:cNvSpPr txBox="1">
            <a:spLocks noChangeArrowheads="1"/>
          </p:cNvSpPr>
          <p:nvPr userDrawn="1"/>
        </p:nvSpPr>
        <p:spPr bwMode="auto">
          <a:xfrm>
            <a:off x="5" y="6638925"/>
            <a:ext cx="1946031" cy="2058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738" b="1">
                <a:solidFill>
                  <a:srgbClr val="000000"/>
                </a:solidFill>
                <a:ea typeface="微軟正黑體" pitchFamily="34" charset="-120"/>
              </a:rPr>
              <a:t>Copyright 2013 ITRI </a:t>
            </a:r>
            <a:r>
              <a:rPr lang="zh-TW" altLang="en-US" sz="738" b="1">
                <a:solidFill>
                  <a:srgbClr val="000000"/>
                </a:solidFill>
                <a:ea typeface="微軟正黑體" pitchFamily="34" charset="-120"/>
              </a:rPr>
              <a:t>工業技術研究院</a:t>
            </a:r>
            <a:endParaRPr lang="zh-TW" altLang="en-US" sz="738" b="1">
              <a:solidFill>
                <a:srgbClr val="000000"/>
              </a:solidFill>
            </a:endParaRPr>
          </a:p>
        </p:txBody>
      </p:sp>
      <p:pic>
        <p:nvPicPr>
          <p:cNvPr id="7" name="Picture 30" descr="itri_CEL_A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"/>
            <a:ext cx="1157654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7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753213" y="2143154"/>
            <a:ext cx="7174523" cy="1470025"/>
          </a:xfrm>
          <a:prstGeom prst="rect">
            <a:avLst/>
          </a:prstGeom>
        </p:spPr>
        <p:txBody>
          <a:bodyPr/>
          <a:lstStyle>
            <a:lvl1pPr>
              <a:defRPr sz="443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8276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1446341" y="4113213"/>
            <a:ext cx="5908431" cy="12573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1846">
                <a:solidFill>
                  <a:schemeClr val="accent2"/>
                </a:solidFill>
                <a:effectLst/>
                <a:latin typeface="Arial" charset="0"/>
              </a:defRPr>
            </a:lvl1pPr>
          </a:lstStyle>
          <a:p>
            <a:r>
              <a:rPr lang="zh-TW" altLang="en-US"/>
              <a:t>按一下以編輯母片副標題樣式</a:t>
            </a:r>
            <a:br>
              <a:rPr lang="zh-TW" altLang="en-US"/>
            </a:br>
            <a:r>
              <a:rPr lang="zh-TW" altLang="en-US"/>
              <a:t>簡報人姓名、日期</a:t>
            </a:r>
          </a:p>
        </p:txBody>
      </p:sp>
    </p:spTree>
    <p:extLst>
      <p:ext uri="{BB962C8B-B14F-4D97-AF65-F5344CB8AC3E}">
        <p14:creationId xmlns:p14="http://schemas.microsoft.com/office/powerpoint/2010/main" val="4285498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472281" y="735284"/>
            <a:ext cx="8370275" cy="775369"/>
          </a:xfrm>
          <a:prstGeom prst="rect">
            <a:avLst/>
          </a:prstGeom>
        </p:spPr>
        <p:txBody>
          <a:bodyPr/>
          <a:lstStyle>
            <a:lvl1pPr>
              <a:defRPr sz="3750">
                <a:solidFill>
                  <a:srgbClr val="0099CC"/>
                </a:solidFill>
                <a:latin typeface="+mj-lt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70571" y="1600283"/>
            <a:ext cx="8364538" cy="46026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標楷體" pitchFamily="65" charset="-120"/>
                <a:cs typeface="標楷體" pitchFamily="65" charset="-120"/>
              </a:defRPr>
            </a:lvl1pPr>
            <a:lvl2pPr>
              <a:defRPr>
                <a:latin typeface="+mn-lt"/>
                <a:ea typeface="標楷體" pitchFamily="65" charset="-120"/>
                <a:cs typeface="標楷體" pitchFamily="65" charset="-120"/>
              </a:defRPr>
            </a:lvl2pPr>
            <a:lvl3pPr>
              <a:defRPr>
                <a:latin typeface="+mn-lt"/>
                <a:ea typeface="標楷體" pitchFamily="65" charset="-120"/>
                <a:cs typeface="標楷體" pitchFamily="65" charset="-120"/>
              </a:defRPr>
            </a:lvl3pPr>
            <a:lvl4pPr>
              <a:defRPr>
                <a:latin typeface="+mn-lt"/>
                <a:ea typeface="標楷體" pitchFamily="65" charset="-120"/>
                <a:cs typeface="標楷體" pitchFamily="65" charset="-120"/>
              </a:defRPr>
            </a:lvl4pPr>
            <a:lvl5pPr>
              <a:defRPr>
                <a:latin typeface="+mn-lt"/>
                <a:ea typeface="標楷體" pitchFamily="65" charset="-120"/>
                <a:cs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91280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90613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725" y="6391280"/>
            <a:ext cx="5627077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3200" b="1">
              <a:solidFill>
                <a:prstClr val="black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528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981075"/>
            <a:ext cx="4044462" cy="24955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629025"/>
            <a:ext cx="4044462" cy="2497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D449-3FB3-4359-8181-59F43F51AEB5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324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pwor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048" y="203200"/>
            <a:ext cx="81035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824413" y="6632024"/>
            <a:ext cx="5238935" cy="2058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38">
                <a:solidFill>
                  <a:srgbClr val="000000"/>
                </a:solidFill>
              </a:rPr>
              <a:t>資通所重要營運資料，禁止複製、轉載、外流  </a:t>
            </a:r>
            <a:r>
              <a:rPr lang="en-US" altLang="zh-TW" sz="738" b="1">
                <a:solidFill>
                  <a:srgbClr val="000000"/>
                </a:solidFill>
              </a:rPr>
              <a:t>ITRI  CONFIDENTIAL  DOCUMENT  DO  NOT  COPY  OR  DISTRIBUTE</a:t>
            </a:r>
            <a:endParaRPr lang="en-US" altLang="zh-TW" sz="738">
              <a:solidFill>
                <a:srgbClr val="000000"/>
              </a:solidFill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 userDrawn="1"/>
        </p:nvSpPr>
        <p:spPr bwMode="auto">
          <a:xfrm>
            <a:off x="5" y="6638925"/>
            <a:ext cx="1946031" cy="2058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738">
                <a:solidFill>
                  <a:srgbClr val="000000"/>
                </a:solidFill>
                <a:ea typeface="微軟正黑體" pitchFamily="34" charset="-120"/>
              </a:rPr>
              <a:t>Copyright 2013 ITRI </a:t>
            </a:r>
            <a:r>
              <a:rPr lang="zh-TW" altLang="en-US" sz="738">
                <a:solidFill>
                  <a:srgbClr val="000000"/>
                </a:solidFill>
                <a:ea typeface="微軟正黑體" pitchFamily="34" charset="-120"/>
              </a:rPr>
              <a:t>工業技術研究院</a:t>
            </a:r>
            <a:endParaRPr lang="zh-TW" altLang="en-US" sz="738">
              <a:solidFill>
                <a:srgbClr val="000000"/>
              </a:solidFill>
            </a:endParaRPr>
          </a:p>
        </p:txBody>
      </p:sp>
      <p:pic>
        <p:nvPicPr>
          <p:cNvPr id="7" name="Picture 30" descr="itri_CEL_A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"/>
            <a:ext cx="1157654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7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753213" y="2143154"/>
            <a:ext cx="7174523" cy="1470025"/>
          </a:xfrm>
          <a:prstGeom prst="rect">
            <a:avLst/>
          </a:prstGeom>
        </p:spPr>
        <p:txBody>
          <a:bodyPr/>
          <a:lstStyle>
            <a:lvl1pPr>
              <a:defRPr sz="443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8276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1446341" y="4113213"/>
            <a:ext cx="5908431" cy="12573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1846">
                <a:solidFill>
                  <a:schemeClr val="accent2"/>
                </a:solidFill>
                <a:effectLst/>
                <a:latin typeface="Arial" charset="0"/>
              </a:defRPr>
            </a:lvl1pPr>
          </a:lstStyle>
          <a:p>
            <a:r>
              <a:rPr lang="zh-TW" altLang="en-US"/>
              <a:t>按一下以編輯母片副標題樣式</a:t>
            </a:r>
            <a:br>
              <a:rPr lang="zh-TW" altLang="en-US"/>
            </a:br>
            <a:r>
              <a:rPr lang="zh-TW" altLang="en-US"/>
              <a:t>簡報人姓名、日期</a:t>
            </a:r>
          </a:p>
        </p:txBody>
      </p:sp>
    </p:spTree>
    <p:extLst>
      <p:ext uri="{BB962C8B-B14F-4D97-AF65-F5344CB8AC3E}">
        <p14:creationId xmlns:p14="http://schemas.microsoft.com/office/powerpoint/2010/main" val="2199325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6300"/>
          </a:xfrm>
          <a:prstGeom prst="rect">
            <a:avLst/>
          </a:prstGeom>
        </p:spPr>
        <p:txBody>
          <a:bodyPr/>
          <a:lstStyle>
            <a:lvl1pPr>
              <a:defRPr sz="3323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0472"/>
            <a:ext cx="8229600" cy="5147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731" y="6391292"/>
            <a:ext cx="5627077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1816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ftr" sz="quarter" idx="10"/>
          </p:nvPr>
        </p:nvSpPr>
        <p:spPr>
          <a:xfrm>
            <a:off x="11725" y="6391280"/>
            <a:ext cx="5627077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3110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TW" altLang="en-US" sz="4400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056" y="193869"/>
            <a:ext cx="7508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0318" y="6624558"/>
            <a:ext cx="9154317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0" y="6620017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sp>
        <p:nvSpPr>
          <p:cNvPr id="1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3FECD4-41AF-4443-BCF4-D4DDF02EF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3871913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3" descr="itri_CEL_C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6" y="24280"/>
            <a:ext cx="1435823" cy="3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26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8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55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39863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5" y="1439863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1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5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00" y="6619875"/>
            <a:ext cx="571500" cy="23812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72A720-652E-41CC-9DB2-1E782C89C3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236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5E77-19A4-450D-BF8F-14FF4CBC5F20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1835150" y="6958013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6078828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17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05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61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0"/>
            <a:ext cx="2092325" cy="6197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0"/>
            <a:ext cx="6126163" cy="6197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63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重大效益配圖範本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80712"/>
            <a:ext cx="9144000" cy="756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3600" b="0" dirty="0">
                <a:solidFill>
                  <a:srgbClr val="00B2B3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89793" y="980728"/>
            <a:ext cx="4737567" cy="5623044"/>
          </a:xfrm>
        </p:spPr>
        <p:txBody>
          <a:bodyPr/>
          <a:lstStyle>
            <a:lvl1pPr>
              <a:defRPr sz="1846" b="1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>
              <a:defRPr sz="1477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07858" indent="-263776">
              <a:buFont typeface="Arial" panose="020B0604020202020204" pitchFamily="34" charset="0"/>
              <a:buChar char="•"/>
              <a:defRPr sz="1292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529900" indent="-263776">
              <a:buFont typeface="微軟正黑體" panose="020B0604030504040204" pitchFamily="34" charset="-120"/>
              <a:buChar char="»"/>
              <a:defRPr sz="1108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688165" indent="0">
              <a:buNone/>
              <a:defRPr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6" name="圖片版面配置區 5"/>
          <p:cNvSpPr>
            <a:spLocks noGrp="1"/>
          </p:cNvSpPr>
          <p:nvPr>
            <p:ph type="pic" sz="quarter" idx="12"/>
          </p:nvPr>
        </p:nvSpPr>
        <p:spPr>
          <a:xfrm>
            <a:off x="5555233" y="1001580"/>
            <a:ext cx="3248430" cy="2138741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圖片版面配置區 5"/>
          <p:cNvSpPr>
            <a:spLocks noGrp="1"/>
          </p:cNvSpPr>
          <p:nvPr>
            <p:ph type="pic" sz="quarter" idx="13"/>
          </p:nvPr>
        </p:nvSpPr>
        <p:spPr>
          <a:xfrm>
            <a:off x="5554906" y="3868387"/>
            <a:ext cx="3248430" cy="2138741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8" name="文字版面配置區 8"/>
          <p:cNvSpPr>
            <a:spLocks noGrp="1"/>
          </p:cNvSpPr>
          <p:nvPr>
            <p:ph type="body" sz="quarter" idx="14" hasCustomPrompt="1"/>
          </p:nvPr>
        </p:nvSpPr>
        <p:spPr>
          <a:xfrm>
            <a:off x="5554906" y="3171080"/>
            <a:ext cx="3248757" cy="373063"/>
          </a:xfrm>
        </p:spPr>
        <p:txBody>
          <a:bodyPr/>
          <a:lstStyle>
            <a:lvl1pPr marL="0" indent="0" algn="ctr">
              <a:buNone/>
              <a:defRPr sz="1292">
                <a:solidFill>
                  <a:srgbClr val="0033CC"/>
                </a:solidFill>
              </a:defRPr>
            </a:lvl1pPr>
          </a:lstStyle>
          <a:p>
            <a:pPr lvl="0"/>
            <a:r>
              <a:rPr lang="zh-TW" altLang="en-US" dirty="0"/>
              <a:t>圖說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5" hasCustomPrompt="1"/>
          </p:nvPr>
        </p:nvSpPr>
        <p:spPr>
          <a:xfrm>
            <a:off x="5554906" y="6007128"/>
            <a:ext cx="3248757" cy="373063"/>
          </a:xfrm>
        </p:spPr>
        <p:txBody>
          <a:bodyPr/>
          <a:lstStyle>
            <a:lvl1pPr marL="0" indent="0" algn="ctr">
              <a:buNone/>
              <a:defRPr sz="1292">
                <a:solidFill>
                  <a:srgbClr val="0033CC"/>
                </a:solidFill>
              </a:defRPr>
            </a:lvl1pPr>
          </a:lstStyle>
          <a:p>
            <a:pPr lvl="0"/>
            <a:r>
              <a:rPr lang="zh-TW" altLang="en-US" dirty="0"/>
              <a:t>圖說</a:t>
            </a:r>
          </a:p>
        </p:txBody>
      </p:sp>
      <p:sp>
        <p:nvSpPr>
          <p:cNvPr id="12" name="投影片編號預留位置 5"/>
          <p:cNvSpPr txBox="1">
            <a:spLocks/>
          </p:cNvSpPr>
          <p:nvPr userDrawn="1"/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23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67273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2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11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0850" y="0"/>
            <a:ext cx="8369300" cy="1206500"/>
          </a:xfrm>
        </p:spPr>
        <p:txBody>
          <a:bodyPr>
            <a:normAutofit/>
          </a:bodyPr>
          <a:lstStyle>
            <a:lvl1pPr algn="ctr">
              <a:defRPr kumimoji="1" lang="zh-TW" altLang="en-US" sz="3600" kern="12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39863"/>
            <a:ext cx="8364538" cy="4757737"/>
          </a:xfrm>
        </p:spPr>
        <p:txBody>
          <a:bodyPr/>
          <a:lstStyle>
            <a:lvl2pPr marL="742950" indent="-28575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15185" y="6618288"/>
            <a:ext cx="628815" cy="235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23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013F82-EE5E-44EE-A61D-E31C6657F26F}" type="slidenum">
              <a:rPr lang="en-US" altLang="zh-TW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31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60961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>
            <a:spLocks noGrp="1"/>
          </p:cNvSpPr>
          <p:nvPr>
            <p:ph type="title"/>
          </p:nvPr>
        </p:nvSpPr>
        <p:spPr>
          <a:xfrm>
            <a:off x="2014151" y="99996"/>
            <a:ext cx="5904299" cy="58339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300789" y="818147"/>
            <a:ext cx="8534317" cy="5384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6118225" y="6619875"/>
            <a:ext cx="1800225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800" dirty="0">
              <a:solidFill>
                <a:srgbClr val="FFFFFF"/>
              </a:solidFill>
              <a:latin typeface="Calibri"/>
              <a:ea typeface="新細明體" pitchFamily="18" charset="-120"/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391275"/>
            <a:ext cx="6096000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>
                <a:solidFill>
                  <a:srgbClr val="000000"/>
                </a:solidFill>
                <a:latin typeface="Calibri"/>
                <a:ea typeface="新細明體" pitchFamily="18" charset="-120"/>
              </a:rPr>
              <a:t>工業技術研究院機密資料 禁止複製、轉載、外流  </a:t>
            </a:r>
            <a:r>
              <a:rPr kumimoji="0" lang="en-US" altLang="zh-TW" sz="1800">
                <a:solidFill>
                  <a:srgbClr val="000000"/>
                </a:solidFill>
                <a:latin typeface="Calibri"/>
                <a:ea typeface="新細明體" pitchFamily="18" charset="-120"/>
              </a:rPr>
              <a:t>ITRI CONFIDENTIAL DOCUMENT DO NOT COPY OR DISTRIBUTE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00" y="6619875"/>
            <a:ext cx="571500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2B1BEC17-AFBF-43ED-99BB-658814394AD5}" type="slidenum">
              <a:rPr kumimoji="0" lang="en-US" altLang="zh-TW" sz="1800">
                <a:solidFill>
                  <a:srgbClr val="FFFFFF"/>
                </a:solidFill>
                <a:latin typeface="Calibri"/>
                <a:ea typeface="新細明體" pitchFamily="18" charset="-120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800">
              <a:solidFill>
                <a:srgbClr val="FFFFFF"/>
              </a:solidFill>
              <a:latin typeface="Calibri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8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5"/>
            <a:ext cx="8229600" cy="7651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3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2338" y="981075"/>
            <a:ext cx="4044462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2D9B-9815-454A-B368-9C3759B0F2C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2546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46463" y="6564313"/>
            <a:ext cx="2133600" cy="2492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183758D-F6F7-45E3-A166-9D70465869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85250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684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dirty="0">
                <a:solidFill>
                  <a:srgbClr val="00B2B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7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39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15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+mj-lt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04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itri_CEL_A_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7" descr="E版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1" lang="zh-TW" altLang="en-US" sz="4400" kern="12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0317" y="662455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0" y="6620017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  <p:sp>
        <p:nvSpPr>
          <p:cNvPr id="1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3FECD4-41AF-4443-BCF4-D4DDF02EF5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900" y="92269"/>
            <a:ext cx="7508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84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306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11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65"/>
            <a:ext cx="8229600" cy="6126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  <a:ea typeface="新細明體" charset="-12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5D7E-62A7-4A42-9334-9F9C1521178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166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475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182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311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389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57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22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511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0358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836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7" descr="E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6" name="Picture 26" descr="itri_CEL_A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286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0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10" y="193869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5666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8800"/>
            <a:ext cx="9144000" cy="10080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72001" y="6650296"/>
            <a:ext cx="3311972" cy="188641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4"/>
          </p:nvPr>
        </p:nvSpPr>
        <p:spPr>
          <a:xfrm>
            <a:off x="8777291" y="6624644"/>
            <a:ext cx="369887" cy="261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A083-72DE-4D07-8C93-533EFE1F2917}" type="slidenum">
              <a:rPr lang="zh-TW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24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28904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6126480" cy="4757737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6721574" y="1439863"/>
            <a:ext cx="2098576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443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9863"/>
            <a:ext cx="8360228" cy="3184388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0849" y="316992"/>
            <a:ext cx="8366579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457200" y="4725145"/>
            <a:ext cx="8360228" cy="1584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6919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6054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31370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42733"/>
            <a:ext cx="41052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5" y="1542733"/>
            <a:ext cx="4106863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2356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155046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標題 7"/>
          <p:cNvSpPr>
            <a:spLocks noGrp="1"/>
          </p:cNvSpPr>
          <p:nvPr>
            <p:ph type="title"/>
          </p:nvPr>
        </p:nvSpPr>
        <p:spPr>
          <a:xfrm>
            <a:off x="450850" y="316992"/>
            <a:ext cx="8369300" cy="8895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921827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054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06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9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0.jpe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1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9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9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179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1.xml"/><Relationship Id="rId21" Type="http://schemas.openxmlformats.org/officeDocument/2006/relationships/image" Target="../media/image16.wmf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image" Target="../media/image1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11.jpe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30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2" r:id="rId10"/>
    <p:sldLayoutId id="2147484103" r:id="rId11"/>
    <p:sldLayoutId id="2147484104" r:id="rId12"/>
    <p:sldLayoutId id="2147484462" r:id="rId13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8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496175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10" y="193869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1428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0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9" r:id="rId10"/>
    <p:sldLayoutId id="2147484340" r:id="rId11"/>
    <p:sldLayoutId id="2147484341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1013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550863"/>
            <a:ext cx="85201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75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00" smtClean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035E12B-C714-44B4-B95A-C1DF188B194B}" type="datetime1">
              <a:rPr lang="zh-TW" altLang="en-US"/>
              <a:pPr>
                <a:defRPr/>
              </a:pPr>
              <a:t>2023/11/29</a:t>
            </a:fld>
            <a:endParaRPr lang="en-US" altLang="zh-TW"/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788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500" smtClean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F2AFE9A2-AB8C-466A-A318-0C633BEF34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-46038" y="6618288"/>
            <a:ext cx="6591301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0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100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100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33" name="Picture 49" descr="itri_CEL_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588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kumimoji="1" sz="13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標楷體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8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496175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30" y="182564"/>
            <a:ext cx="937070" cy="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100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40574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6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7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0" y="6613527"/>
            <a:ext cx="8820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774114" y="6646863"/>
            <a:ext cx="3698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None/>
              <a:defRPr/>
            </a:pPr>
            <a:fld id="{5FC9C313-E92C-4D78-880B-01E33A5A8232}" type="slidenum">
              <a:rPr lang="zh-TW" altLang="en-US" sz="120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</a:rPr>
              <a:pPr eaLnBrk="1" hangingPunct="1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endParaRPr lang="en-US" altLang="zh-TW" sz="1200" dirty="0">
              <a:solidFill>
                <a:srgbClr val="FFFFFF"/>
              </a:solidFill>
              <a:latin typeface="Arial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01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40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6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7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0" y="6613527"/>
            <a:ext cx="8820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774114" y="6646863"/>
            <a:ext cx="3698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None/>
              <a:defRPr/>
            </a:pPr>
            <a:fld id="{5FC9C313-E92C-4D78-880B-01E33A5A8232}" type="slidenum">
              <a:rPr lang="zh-TW" altLang="en-US" sz="120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</a:rPr>
              <a:pPr eaLnBrk="1" hangingPunct="1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endParaRPr lang="en-US" altLang="zh-TW" sz="1200" dirty="0">
              <a:solidFill>
                <a:srgbClr val="FFFFFF"/>
              </a:solidFill>
              <a:latin typeface="Arial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8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40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微軟正黑體" panose="020B0604030504040204" pitchFamily="34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 smtClean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 dirty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 dirty="0">
              <a:solidFill>
                <a:prstClr val="black"/>
              </a:solidFill>
              <a:latin typeface="Times New Roman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微軟正黑體" panose="020B0604030504040204" pitchFamily="34" charset="-120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 dirty="0">
              <a:solidFill>
                <a:prstClr val="white"/>
              </a:solidFill>
              <a:latin typeface="Arial"/>
              <a:ea typeface="微軟正黑體" panose="020B0604030504040204" pitchFamily="34" charset="-12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2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1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3" r:id="rId10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微軟正黑體" panose="020B0604030504040204" pitchFamily="34" charset="-120"/>
          <a:cs typeface="微軟正黑體" panose="020B0604030504040204" pitchFamily="34" charset="-12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微軟正黑體" panose="020B0604030504040204" pitchFamily="34" charset="-120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600200" lvl="3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1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200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200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04265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9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800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800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5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5" r:id="rId10"/>
    <p:sldLayoutId id="2147484446" r:id="rId11"/>
    <p:sldLayoutId id="2147484447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400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627063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20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800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600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  <a:cs typeface="標楷體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"/>
            <a:ext cx="8229600" cy="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8414"/>
            <a:ext cx="8229600" cy="526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6531" lvl="0" indent="-316531" algn="l" rtl="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按一下以編輯母片文字樣式</a:t>
            </a:r>
          </a:p>
          <a:p>
            <a:pPr marL="685817" lvl="1" indent="-263776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Times New Roman" panose="02020603050405020304" pitchFamily="18" charset="0"/>
              <a:buChar char="−"/>
            </a:pPr>
            <a:r>
              <a:rPr lang="zh-TW" altLang="en-US" dirty="0"/>
              <a:t>第二層</a:t>
            </a:r>
          </a:p>
          <a:p>
            <a:pPr marL="1055103" lvl="2" indent="-211021" algn="l" rtl="0" fontAlgn="base">
              <a:spcBef>
                <a:spcPct val="20000"/>
              </a:spcBef>
              <a:spcAft>
                <a:spcPct val="0"/>
              </a:spcAft>
              <a:buClrTx/>
              <a:buChar char="•"/>
            </a:pPr>
            <a:r>
              <a:rPr lang="zh-TW" altLang="en-US" dirty="0"/>
              <a:t>第三層</a:t>
            </a:r>
          </a:p>
          <a:p>
            <a:pPr marL="1477145" lvl="3" indent="-211021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ü"/>
            </a:pPr>
            <a:r>
              <a:rPr lang="zh-TW" altLang="en-US" dirty="0"/>
              <a:t>第四層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92" smtClean="0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1pPr>
          </a:lstStyle>
          <a:p>
            <a:pPr eaLnBrk="1" hangingPunct="1">
              <a:defRPr/>
            </a:pPr>
            <a:fld id="{91BE293A-6A1F-4831-BE90-2C938A019D4C}" type="slidenum">
              <a:rPr lang="zh-TW" altLang="en-US" b="0">
                <a:solidFill>
                  <a:prstClr val="white"/>
                </a:solidFill>
              </a:rPr>
              <a:pPr eaLnBrk="1" hangingPunct="1">
                <a:defRPr/>
              </a:pPr>
              <a:t>‹#›</a:t>
            </a:fld>
            <a:endParaRPr lang="zh-TW" altLang="en-US" b="0">
              <a:solidFill>
                <a:prstClr val="white"/>
              </a:solidFill>
            </a:endParaRPr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62" b="0">
              <a:solidFill>
                <a:prstClr val="black"/>
              </a:solidFill>
              <a:latin typeface="Times New Roman" pitchFamily="18" charset="0"/>
              <a:ea typeface="標楷體"/>
            </a:endParaRPr>
          </a:p>
        </p:txBody>
      </p:sp>
      <p:sp>
        <p:nvSpPr>
          <p:cNvPr id="1031" name="Rectangle 47"/>
          <p:cNvSpPr>
            <a:spLocks noChangeArrowheads="1"/>
          </p:cNvSpPr>
          <p:nvPr/>
        </p:nvSpPr>
        <p:spPr bwMode="auto">
          <a:xfrm>
            <a:off x="8616951" y="6619883"/>
            <a:ext cx="527050" cy="238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fld id="{5D1D1E38-F1E3-468F-BEA2-CDBA51F78C5E}" type="slidenum">
              <a:rPr kumimoji="0" lang="en-US" altLang="zh-TW" sz="1108" b="0">
                <a:solidFill>
                  <a:prstClr val="white"/>
                </a:solidFill>
                <a:latin typeface="Arial"/>
                <a:ea typeface="標楷體"/>
              </a:rPr>
              <a:pPr algn="r" eaLnBrk="1" fontAlgn="ctr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1108" b="0">
              <a:solidFill>
                <a:prstClr val="white"/>
              </a:solidFill>
              <a:latin typeface="Arial"/>
              <a:ea typeface="標楷體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0" y="6514877"/>
            <a:ext cx="8172400" cy="34810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831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工業技術研究院    </a:t>
            </a:r>
            <a:r>
              <a:rPr lang="en-US" altLang="zh-TW" sz="831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│ ITRI  COPYRIGHT</a:t>
            </a:r>
            <a:r>
              <a:rPr lang="en-US" altLang="zh-TW" sz="1662" b="0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en-US" sz="1662" b="0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33" name="圖片 11" descr="irti40_logo.png"/>
          <p:cNvPicPr>
            <a:picLocks noChangeAspect="1"/>
          </p:cNvPicPr>
          <p:nvPr/>
        </p:nvPicPr>
        <p:blipFill rotWithShape="1">
          <a:blip r:embed="rId14"/>
          <a:srcRect r="31073"/>
          <a:stretch/>
        </p:blipFill>
        <p:spPr bwMode="auto">
          <a:xfrm>
            <a:off x="12700" y="-7938"/>
            <a:ext cx="1462956" cy="50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標楷體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323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  <a:cs typeface="標楷體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kumimoji="1" sz="3692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  <a:ea typeface="標楷體" pitchFamily="65" charset="-12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lang="zh-TW" altLang="en-US" sz="2215" b="1" dirty="0" smtClean="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578842" indent="-263776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ü"/>
        <a:defRPr kumimoji="1" lang="zh-TW" altLang="en-US" sz="1846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lr>
          <a:srgbClr val="990000"/>
        </a:buClr>
        <a:buChar char="•"/>
        <a:defRPr kumimoji="1" lang="zh-TW" altLang="en-US" sz="1662" b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lr>
          <a:srgbClr val="CC00FF"/>
        </a:buClr>
        <a:buFont typeface="Wingdings" pitchFamily="2" charset="2"/>
        <a:buChar char="p"/>
        <a:defRPr kumimoji="1" lang="zh-TW" altLang="en-US" sz="1477" b="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Ø"/>
        <a:defRPr kumimoji="1" sz="1846">
          <a:solidFill>
            <a:schemeClr val="tx1"/>
          </a:solidFill>
          <a:latin typeface="+mn-lt"/>
          <a:ea typeface="+mn-ea"/>
          <a:cs typeface="標楷體" charset="0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400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7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 b="1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9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9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496176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18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18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66" y="80864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4"/>
            <a:ext cx="71219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75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75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5053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  <p:sldLayoutId id="2147484475" r:id="rId12"/>
    <p:sldLayoutId id="2147484476" r:id="rId13"/>
    <p:sldLayoutId id="2147484477" r:id="rId14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7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65669" y="47634"/>
            <a:ext cx="8365066" cy="9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2201"/>
            <a:ext cx="8364538" cy="52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83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微軟正黑體" pitchFamily="34" charset="-120"/>
              </a:defRPr>
            </a:lvl1pPr>
          </a:lstStyle>
          <a:p>
            <a:pPr eaLnBrk="1" hangingPunct="1"/>
            <a:fld id="{999C1BC7-E4C7-47D7-8EFA-65CADBC1F764}" type="datetime1">
              <a:rPr lang="zh-TW" altLang="en-US" b="0" smtClean="0">
                <a:solidFill>
                  <a:prstClr val="white"/>
                </a:solidFill>
                <a:latin typeface="Arial"/>
              </a:rPr>
              <a:pPr eaLnBrk="1" hangingPunct="1"/>
              <a:t>2023/11/29</a:t>
            </a:fld>
            <a:endParaRPr lang="en-US" altLang="zh-TW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eaLnBrk="1" hangingPunct="1"/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83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 eaLnBrk="1" hangingPunct="1">
              <a:defRPr/>
            </a:pPr>
            <a:fld id="{5FA57754-3F19-4D27-9243-2EFD6204FCC9}" type="slidenum">
              <a:rPr lang="en-US" altLang="zh-TW" b="0">
                <a:solidFill>
                  <a:prstClr val="white"/>
                </a:solidFill>
                <a:latin typeface="Arial"/>
              </a:rPr>
              <a:pPr eaLnBrk="1" hangingPunct="1">
                <a:defRPr/>
              </a:pPr>
              <a:t>‹#›</a:t>
            </a:fld>
            <a:endParaRPr lang="en-US" altLang="zh-TW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-866774" y="776288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 rot="5400000">
            <a:off x="1787529" y="-268287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36" name="Picture 53" descr="itri_CEL_C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-71497" y="6529388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prstClr val="white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prstClr val="white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prstClr val="white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prstClr val="white"/>
              </a:solidFill>
              <a:latin typeface="Arial"/>
              <a:ea typeface="新細明體" charset="-120"/>
            </a:endParaRPr>
          </a:p>
        </p:txBody>
      </p:sp>
      <p:pic>
        <p:nvPicPr>
          <p:cNvPr id="1047" name="Picture 23" descr="限閱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0">
          <a:solidFill>
            <a:srgbClr val="002060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dirty="0"/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5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8" y="6619878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8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Arial" charset="0"/>
                <a:ea typeface="+mn-ea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0" dirty="0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8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 defTabSz="685800">
              <a:spcBef>
                <a:spcPts val="0"/>
              </a:spcBef>
              <a:spcAft>
                <a:spcPts val="0"/>
              </a:spcAft>
              <a:defRPr/>
            </a:pPr>
            <a:fld id="{B6E45485-3D9E-4637-89B5-B1D3CEBFAD6B}" type="slidenum">
              <a:rPr kumimoji="0" lang="en-US" altLang="zh-TW" b="0" smtClean="0">
                <a:solidFill>
                  <a:srgbClr val="FFFFFF"/>
                </a:solidFill>
                <a:latin typeface="Arial"/>
              </a:rPr>
              <a:pPr defTabSz="68580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0" y="6624638"/>
            <a:ext cx="227965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Copyright ITRI </a:t>
            </a:r>
            <a:r>
              <a:rPr kumimoji="1" lang="zh-TW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工業技術研究院 版權所有</a:t>
            </a:r>
          </a:p>
        </p:txBody>
      </p:sp>
    </p:spTree>
    <p:extLst>
      <p:ext uri="{BB962C8B-B14F-4D97-AF65-F5344CB8AC3E}">
        <p14:creationId xmlns:p14="http://schemas.microsoft.com/office/powerpoint/2010/main" val="27248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zh-TW" altLang="en-US" sz="2700" b="1" kern="120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35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400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7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 b="1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9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9145589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7496176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400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18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18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66" y="80864"/>
            <a:ext cx="682734" cy="3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1500" y="6610194"/>
            <a:ext cx="71219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/>
            <a:r>
              <a:rPr lang="zh-TW" altLang="en-US" sz="750" dirty="0">
                <a:solidFill>
                  <a:schemeClr val="bg1"/>
                </a:solidFill>
                <a:latin typeface="+mj-ea"/>
                <a:ea typeface="+mj-ea"/>
              </a:rPr>
              <a:t>工業技術研究院機密資料 禁止複製、轉載、外流 </a:t>
            </a:r>
            <a:r>
              <a:rPr lang="en-US" altLang="zh-TW" sz="750" dirty="0">
                <a:solidFill>
                  <a:schemeClr val="bg1"/>
                </a:solidFill>
                <a:latin typeface="+mj-ea"/>
                <a:ea typeface="+mj-ea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0755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  <p:sldLayoutId id="2147484500" r:id="rId13"/>
    <p:sldLayoutId id="2147484501" r:id="rId14"/>
    <p:sldLayoutId id="2147484502" r:id="rId15"/>
    <p:sldLayoutId id="2147484503" r:id="rId16"/>
    <p:sldLayoutId id="2147484504" r:id="rId17"/>
    <p:sldLayoutId id="2147484505" r:id="rId18"/>
    <p:sldLayoutId id="2147484506" r:id="rId19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7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65669" y="47634"/>
            <a:ext cx="8365066" cy="9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92201"/>
            <a:ext cx="8364538" cy="52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83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微軟正黑體" pitchFamily="34" charset="-120"/>
              </a:defRPr>
            </a:lvl1pPr>
          </a:lstStyle>
          <a:p>
            <a:pPr eaLnBrk="1" hangingPunct="1"/>
            <a:fld id="{F758FEC3-E80E-4151-8D07-856719A14D7F}" type="datetime1">
              <a:rPr lang="zh-TW" altLang="en-US" b="0" smtClean="0">
                <a:solidFill>
                  <a:srgbClr val="FFFFFF"/>
                </a:solidFill>
                <a:latin typeface="Arial"/>
              </a:rPr>
              <a:pPr eaLnBrk="1" hangingPunct="1"/>
              <a:t>2023/11/29</a:t>
            </a:fld>
            <a:endParaRPr lang="en-US" altLang="zh-TW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eaLnBrk="1" hangingPunct="1"/>
            <a:endParaRPr lang="en-US" altLang="zh-TW" b="0" dirty="0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83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ctr">
              <a:defRPr sz="1200" smtClean="0">
                <a:solidFill>
                  <a:schemeClr val="bg1"/>
                </a:solidFill>
                <a:ea typeface="+mn-ea"/>
              </a:defRPr>
            </a:lvl1pPr>
          </a:lstStyle>
          <a:p>
            <a:pPr eaLnBrk="1" hangingPunct="1">
              <a:defRPr/>
            </a:pPr>
            <a:fld id="{5FA57754-3F19-4D27-9243-2EFD6204FCC9}" type="slidenum">
              <a:rPr lang="en-US" altLang="zh-TW" b="0">
                <a:solidFill>
                  <a:srgbClr val="FFFFFF"/>
                </a:solidFill>
                <a:latin typeface="Arial"/>
              </a:rPr>
              <a:pPr eaLnBrk="1" hangingPunct="1">
                <a:defRPr/>
              </a:pPr>
              <a:t>‹#›</a:t>
            </a:fld>
            <a:endParaRPr lang="en-US" altLang="zh-TW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6" name="Picture 53" descr="itri_CEL_C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0" y="49736"/>
            <a:ext cx="16811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-71497" y="6529388"/>
            <a:ext cx="6710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en-US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工業技術研究院機密資料 禁止複製、轉載、外流    </a:t>
            </a:r>
            <a:r>
              <a:rPr lang="en-US" altLang="zh-TW" sz="900" b="0">
                <a:solidFill>
                  <a:srgbClr val="FFFFFF"/>
                </a:solidFill>
                <a:latin typeface="微軟正黑體" pitchFamily="34" charset="-120"/>
                <a:ea typeface="微軟正黑體"/>
              </a:rPr>
              <a:t>│ </a:t>
            </a:r>
            <a:r>
              <a:rPr lang="en-US" altLang="zh-TW" sz="900" b="0">
                <a:solidFill>
                  <a:srgbClr val="FFFFFF"/>
                </a:solidFill>
                <a:latin typeface="Arial"/>
                <a:ea typeface="微軟正黑體"/>
              </a:rPr>
              <a:t>ITRI  CONFIDENTIAL  DOCUMENT  DO  NOT  COPY  OR  DISTRIBUTE</a:t>
            </a:r>
            <a:r>
              <a:rPr lang="en-US" altLang="zh-TW" sz="1800" b="0">
                <a:solidFill>
                  <a:srgbClr val="FFFFFF"/>
                </a:solidFill>
                <a:latin typeface="Arial"/>
                <a:ea typeface="新細明體" charset="-120"/>
              </a:rPr>
              <a:t> </a:t>
            </a:r>
            <a:endParaRPr lang="zh-TW" altLang="en-US" sz="1800" b="0">
              <a:solidFill>
                <a:srgbClr val="FFFFFF"/>
              </a:solidFill>
              <a:latin typeface="Arial"/>
              <a:ea typeface="新細明體" charset="-120"/>
            </a:endParaRPr>
          </a:p>
        </p:txBody>
      </p:sp>
      <p:pic>
        <p:nvPicPr>
          <p:cNvPr id="1047" name="Picture 23" descr="限閱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1638" y="49739"/>
            <a:ext cx="7778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1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59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0">
          <a:solidFill>
            <a:srgbClr val="002060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kumimoji="1" sz="20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000">
              <a:srgbClr val="FFFFFF"/>
            </a:gs>
            <a:gs pos="100000">
              <a:srgbClr val="EDF7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9" y="115888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8532936" y="6621464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79E51B4B-B397-4107-8840-39C7E72A889D}" type="slidenum">
              <a:rPr lang="zh-TW" altLang="en-US" sz="1108" smtClean="0">
                <a:solidFill>
                  <a:srgbClr val="FFFFFF"/>
                </a:solidFill>
                <a:latin typeface="Monotype Corsiva" panose="03010101010201010101" pitchFamily="66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>
              <a:solidFill>
                <a:srgbClr val="FFFFFF"/>
              </a:solidFill>
              <a:latin typeface="Monotype Corsiva" panose="03010101010201010101" pitchFamily="66" charset="0"/>
              <a:ea typeface="微軟正黑體" panose="020B0604030504040204" pitchFamily="34" charset="-120"/>
            </a:endParaRP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532936" y="6567488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51CC1D39-9C59-4398-BB09-7717575E8A52}" type="slidenum">
              <a:rPr lang="zh-TW" altLang="en-US" sz="1108" b="0" smtClean="0">
                <a:solidFill>
                  <a:srgbClr val="FFFFFF"/>
                </a:solidFill>
                <a:latin typeface="Garamond" panose="02020404030301010803" pitchFamily="18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 b="0">
              <a:solidFill>
                <a:srgbClr val="FFFFFF"/>
              </a:solidFill>
              <a:latin typeface="Garamond" panose="020204040303010108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3167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/>
          <a:ea typeface="BiauKai"/>
          <a:cs typeface="BiauKa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5pPr>
      <a:lvl6pPr marL="316531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6pPr>
      <a:lvl7pPr marL="633062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7pPr>
      <a:lvl8pPr marL="949593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8pPr>
      <a:lvl9pPr marL="1266124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微軟正黑體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kumimoji="1" sz="1939">
          <a:solidFill>
            <a:schemeClr val="tx1"/>
          </a:solidFill>
          <a:latin typeface="+mn-lt"/>
          <a:ea typeface="+mn-ea"/>
          <a:cs typeface="微軟正黑體"/>
        </a:defRPr>
      </a:lvl2pPr>
      <a:lvl3pPr marL="791327" indent="-15826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微軟正黑體"/>
        </a:defRPr>
      </a:lvl3pPr>
      <a:lvl4pPr marL="1107858" indent="-158265" algn="l" rtl="0" eaLnBrk="0" fontAlgn="base" hangingPunct="0">
        <a:spcBef>
          <a:spcPct val="20000"/>
        </a:spcBef>
        <a:spcAft>
          <a:spcPct val="0"/>
        </a:spcAft>
        <a:buChar char="–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4pPr>
      <a:lvl5pPr marL="1424389" indent="-158265" algn="l" rtl="0" eaLnBrk="0" fontAlgn="base" hangingPunct="0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5pPr>
      <a:lvl6pPr marL="1740920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6pPr>
      <a:lvl7pPr marL="2057451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7pPr>
      <a:lvl8pPr marL="2373982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8pPr>
      <a:lvl9pPr marL="2690513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000">
              <a:srgbClr val="FFFFFF"/>
            </a:gs>
            <a:gs pos="100000">
              <a:srgbClr val="EDF7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9" y="115888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8532936" y="6621468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ctr">
              <a:spcBef>
                <a:spcPct val="0"/>
              </a:spcBef>
              <a:spcAft>
                <a:spcPct val="0"/>
              </a:spcAft>
              <a:defRPr/>
            </a:pPr>
            <a:fld id="{79E51B4B-B397-4107-8840-39C7E72A889D}" type="slidenum">
              <a:rPr lang="zh-TW" altLang="en-US" sz="1108" b="1" smtClean="0">
                <a:solidFill>
                  <a:srgbClr val="FFFFFF"/>
                </a:solidFill>
                <a:latin typeface="Monotype Corsiva" panose="03010101010201010101" pitchFamily="66" charset="0"/>
                <a:ea typeface="微軟正黑體" panose="020B0604030504040204" pitchFamily="34" charset="-120"/>
              </a:rPr>
              <a:pPr algn="r" defTabSz="914400" fontAlgn="ctr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108" b="1">
              <a:solidFill>
                <a:srgbClr val="FFFFFF"/>
              </a:solidFill>
              <a:latin typeface="Monotype Corsiva" panose="03010101010201010101" pitchFamily="66" charset="0"/>
              <a:ea typeface="微軟正黑體" panose="020B0604030504040204" pitchFamily="34" charset="-120"/>
            </a:endParaRP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532936" y="6567488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defTabSz="914400" fontAlgn="ctr">
              <a:spcBef>
                <a:spcPct val="0"/>
              </a:spcBef>
              <a:spcAft>
                <a:spcPct val="0"/>
              </a:spcAft>
              <a:defRPr/>
            </a:pPr>
            <a:fld id="{51CC1D39-9C59-4398-BB09-7717575E8A52}" type="slidenum">
              <a:rPr lang="zh-TW" altLang="en-US" sz="1108" smtClean="0">
                <a:solidFill>
                  <a:srgbClr val="FFFFFF"/>
                </a:solidFill>
                <a:latin typeface="Garamond" panose="02020404030301010803" pitchFamily="18" charset="0"/>
                <a:ea typeface="微軟正黑體" panose="020B0604030504040204" pitchFamily="34" charset="-120"/>
              </a:rPr>
              <a:pPr algn="r" defTabSz="914400" fontAlgn="ctr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108">
              <a:solidFill>
                <a:srgbClr val="FFFFFF"/>
              </a:solidFill>
              <a:latin typeface="Garamond" panose="020204040303010108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 defTabSz="914400"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7" r:id="rId2"/>
    <p:sldLayoutId id="21474841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/>
          <a:ea typeface="BiauKai"/>
          <a:cs typeface="BiauKa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5pPr>
      <a:lvl6pPr marL="316531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6pPr>
      <a:lvl7pPr marL="633062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7pPr>
      <a:lvl8pPr marL="949593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8pPr>
      <a:lvl9pPr marL="1266124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微軟正黑體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kumimoji="1" sz="1939">
          <a:solidFill>
            <a:schemeClr val="tx1"/>
          </a:solidFill>
          <a:latin typeface="+mn-lt"/>
          <a:ea typeface="+mn-ea"/>
          <a:cs typeface="微軟正黑體"/>
        </a:defRPr>
      </a:lvl2pPr>
      <a:lvl3pPr marL="791327" indent="-15826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微軟正黑體"/>
        </a:defRPr>
      </a:lvl3pPr>
      <a:lvl4pPr marL="1107858" indent="-158265" algn="l" rtl="0" eaLnBrk="0" fontAlgn="base" hangingPunct="0">
        <a:spcBef>
          <a:spcPct val="20000"/>
        </a:spcBef>
        <a:spcAft>
          <a:spcPct val="0"/>
        </a:spcAft>
        <a:buChar char="–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4pPr>
      <a:lvl5pPr marL="1424389" indent="-158265" algn="l" rtl="0" eaLnBrk="0" fontAlgn="base" hangingPunct="0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5pPr>
      <a:lvl6pPr marL="1740920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6pPr>
      <a:lvl7pPr marL="2057451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7pPr>
      <a:lvl8pPr marL="2373982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8pPr>
      <a:lvl9pPr marL="2690513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000">
              <a:srgbClr val="FFFFFF"/>
            </a:gs>
            <a:gs pos="100000">
              <a:srgbClr val="EDF7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9" y="115888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8532936" y="6621468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79E51B4B-B397-4107-8840-39C7E72A889D}" type="slidenum">
              <a:rPr lang="zh-TW" altLang="en-US" sz="1108" smtClean="0">
                <a:solidFill>
                  <a:srgbClr val="FFFFFF"/>
                </a:solidFill>
                <a:latin typeface="Monotype Corsiva" panose="03010101010201010101" pitchFamily="66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>
              <a:solidFill>
                <a:srgbClr val="FFFFFF"/>
              </a:solidFill>
              <a:latin typeface="Monotype Corsiva" panose="03010101010201010101" pitchFamily="66" charset="0"/>
              <a:ea typeface="微軟正黑體" panose="020B0604030504040204" pitchFamily="34" charset="-120"/>
            </a:endParaRP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8532936" y="6567488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ctr" hangingPunct="1">
              <a:defRPr/>
            </a:pPr>
            <a:fld id="{51CC1D39-9C59-4398-BB09-7717575E8A52}" type="slidenum">
              <a:rPr lang="zh-TW" altLang="en-US" sz="1108" b="0" smtClean="0">
                <a:solidFill>
                  <a:srgbClr val="FFFFFF"/>
                </a:solidFill>
                <a:latin typeface="Garamond" panose="02020404030301010803" pitchFamily="18" charset="0"/>
                <a:ea typeface="微軟正黑體" panose="020B0604030504040204" pitchFamily="34" charset="-120"/>
              </a:rPr>
              <a:pPr algn="r" eaLnBrk="1" fontAlgn="ctr" hangingPunct="1">
                <a:defRPr/>
              </a:pPr>
              <a:t>‹#›</a:t>
            </a:fld>
            <a:endParaRPr lang="en-US" altLang="zh-TW" sz="1108" b="0">
              <a:solidFill>
                <a:srgbClr val="FFFFFF"/>
              </a:solidFill>
              <a:latin typeface="Garamond" panose="02020404030301010803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99275" y="65547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b="0" dirty="0">
              <a:solidFill>
                <a:srgbClr val="FFFFFF"/>
              </a:solidFill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3199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/>
          <a:ea typeface="BiauKai"/>
          <a:cs typeface="BiauKa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69">
          <a:solidFill>
            <a:srgbClr val="3366FF"/>
          </a:solidFill>
          <a:latin typeface="BiauKai" charset="-120"/>
          <a:ea typeface="BiauKai" charset="-120"/>
          <a:cs typeface="BiauKai"/>
        </a:defRPr>
      </a:lvl5pPr>
      <a:lvl6pPr marL="316531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6pPr>
      <a:lvl7pPr marL="633062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7pPr>
      <a:lvl8pPr marL="949593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8pPr>
      <a:lvl9pPr marL="1266124" algn="l" rtl="0" eaLnBrk="1" fontAlgn="base" hangingPunct="1">
        <a:spcBef>
          <a:spcPct val="0"/>
        </a:spcBef>
        <a:spcAft>
          <a:spcPct val="0"/>
        </a:spcAft>
        <a:defRPr kumimoji="1" sz="3231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37398" indent="-237398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  <a:cs typeface="微軟正黑體"/>
        </a:defRPr>
      </a:lvl1pPr>
      <a:lvl2pPr marL="514363" indent="-197832" algn="l" rtl="0" eaLnBrk="0" fontAlgn="base" hangingPunct="0">
        <a:spcBef>
          <a:spcPct val="20000"/>
        </a:spcBef>
        <a:spcAft>
          <a:spcPct val="0"/>
        </a:spcAft>
        <a:buChar char="–"/>
        <a:defRPr kumimoji="1" sz="1939">
          <a:solidFill>
            <a:schemeClr val="tx1"/>
          </a:solidFill>
          <a:latin typeface="+mn-lt"/>
          <a:ea typeface="+mn-ea"/>
          <a:cs typeface="微軟正黑體"/>
        </a:defRPr>
      </a:lvl2pPr>
      <a:lvl3pPr marL="791327" indent="-158265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微軟正黑體"/>
        </a:defRPr>
      </a:lvl3pPr>
      <a:lvl4pPr marL="1107858" indent="-158265" algn="l" rtl="0" eaLnBrk="0" fontAlgn="base" hangingPunct="0">
        <a:spcBef>
          <a:spcPct val="20000"/>
        </a:spcBef>
        <a:spcAft>
          <a:spcPct val="0"/>
        </a:spcAft>
        <a:buChar char="–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4pPr>
      <a:lvl5pPr marL="1424389" indent="-158265" algn="l" rtl="0" eaLnBrk="0" fontAlgn="base" hangingPunct="0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  <a:cs typeface="微軟正黑體"/>
        </a:defRPr>
      </a:lvl5pPr>
      <a:lvl6pPr marL="1740920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6pPr>
      <a:lvl7pPr marL="2057451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7pPr>
      <a:lvl8pPr marL="2373982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8pPr>
      <a:lvl9pPr marL="2690513" indent="-158265" algn="l" rtl="0" eaLnBrk="1" fontAlgn="base" hangingPunct="1">
        <a:spcBef>
          <a:spcPct val="20000"/>
        </a:spcBef>
        <a:spcAft>
          <a:spcPct val="0"/>
        </a:spcAft>
        <a:buChar char="»"/>
        <a:defRPr kumimoji="1" sz="138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230" y="16182"/>
            <a:ext cx="618825" cy="2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3" descr="itri_CEL_C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6" y="24280"/>
            <a:ext cx="1435823" cy="3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5114" y="6619875"/>
            <a:ext cx="1482617" cy="238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軟正黑體"/>
              <a:cs typeface="+mn-cs"/>
            </a:endParaRPr>
          </a:p>
        </p:txBody>
      </p:sp>
      <p:sp>
        <p:nvSpPr>
          <p:cNvPr id="12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1FFAD-F905-4792-971B-681FA4F61CA8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 userDrawn="1"/>
        </p:nvSpPr>
        <p:spPr bwMode="auto">
          <a:xfrm>
            <a:off x="-11500" y="6610192"/>
            <a:ext cx="71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ITRI CONFIDENTIAL DOCUMENT 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40079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4" r:id="rId16"/>
    <p:sldLayoutId id="2147484205" r:id="rId17"/>
    <p:sldLayoutId id="2147484206" r:id="rId18"/>
    <p:sldLayoutId id="214748420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Tx/>
        <a:buNone/>
        <a:defRPr kumimoji="1" lang="zh-TW" altLang="en-US" sz="3600" kern="12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369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6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7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0" y="6613527"/>
            <a:ext cx="8820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工業技術研究院機密資料 禁止複製、轉載、外流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774114" y="6646863"/>
            <a:ext cx="3698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/>
          <a:lstStyle>
            <a:lvl1pPr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defRPr kumimoji="1" sz="3200">
                <a:solidFill>
                  <a:srgbClr val="0000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None/>
              <a:defRPr/>
            </a:pPr>
            <a:fld id="{5FC9C313-E92C-4D78-880B-01E33A5A8232}" type="slidenum">
              <a:rPr lang="zh-TW" altLang="en-US" sz="1200" smtClean="0">
                <a:solidFill>
                  <a:srgbClr val="FFFFFF"/>
                </a:solidFill>
                <a:latin typeface="Arial"/>
                <a:ea typeface="微軟正黑體" panose="020B0604030504040204" pitchFamily="34" charset="-120"/>
              </a:rPr>
              <a:pPr eaLnBrk="1" hangingPunct="1">
                <a:spcBef>
                  <a:spcPct val="20000"/>
                </a:spcBef>
                <a:buClr>
                  <a:srgbClr val="FF0000"/>
                </a:buClr>
                <a:buSzPct val="65000"/>
                <a:buFont typeface="Wingdings" pitchFamily="2" charset="2"/>
                <a:buNone/>
                <a:defRPr/>
              </a:pPr>
              <a:t>‹#›</a:t>
            </a:fld>
            <a:endParaRPr lang="en-US" altLang="zh-TW" sz="1200" dirty="0">
              <a:solidFill>
                <a:srgbClr val="FFFFFF"/>
              </a:solidFill>
              <a:latin typeface="Arial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7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4000" dirty="0" smtClean="0">
          <a:solidFill>
            <a:srgbClr val="00B2B3"/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19E-3F4F-44D2-BAFE-249719E6D921}" type="datetimeFigureOut">
              <a:rPr lang="zh-TW" altLang="en-US" smtClean="0"/>
              <a:t>2023/11/29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A2BF-28D5-411B-A816-F43DAF0B379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2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6561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TW" sz="40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40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組經營團隊會議報告</a:t>
            </a:r>
            <a:endParaRPr lang="zh-TW" altLang="en-US" sz="4000" b="1">
              <a:solidFill>
                <a:srgbClr val="00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4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kumimoji="0" lang="zh-TW" altLang="en-US" b="0" smtClean="0">
                <a:solidFill>
                  <a:srgbClr val="FFFFFF"/>
                </a:solidFill>
                <a:latin typeface="Arial"/>
                <a:ea typeface="微軟正黑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kumimoji="0" lang="zh-TW" altLang="en-US" b="0">
              <a:solidFill>
                <a:srgbClr val="FFFFFF"/>
              </a:solidFill>
              <a:latin typeface="Arial"/>
              <a:ea typeface="微軟正黑體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18306" y="54452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張傳育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/>
              <a:t>2023.11.29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26291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2420888"/>
            <a:ext cx="6858001" cy="1513898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-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 </a:t>
            </a:r>
            <a:r>
              <a:rPr lang="en-US" altLang="zh-TW" sz="3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Thank  you</a:t>
            </a:r>
            <a:r>
              <a:rPr kumimoji="1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 </a:t>
            </a:r>
            <a:r>
              <a:rPr kumimoji="1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-</a:t>
            </a:r>
            <a:endParaRPr kumimoji="1" lang="zh-TW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952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693" y="298093"/>
            <a:ext cx="8440615" cy="479022"/>
          </a:xfrm>
        </p:spPr>
        <p:txBody>
          <a:bodyPr/>
          <a:lstStyle/>
          <a:p>
            <a:r>
              <a:rPr lang="en-US" altLang="zh-TW" sz="2954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954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組企業收入簽約統計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783272" y="888441"/>
          <a:ext cx="7836211" cy="398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7031351" y="592449"/>
            <a:ext cx="1899879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46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簽約目標</a:t>
            </a:r>
            <a:r>
              <a:rPr kumimoji="0" lang="en-US" altLang="zh-TW" sz="1846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42,500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CE36E92-E790-4573-B8A7-256B7C2489C8}"/>
              </a:ext>
            </a:extLst>
          </p:cNvPr>
          <p:cNvSpPr txBox="1"/>
          <p:nvPr/>
        </p:nvSpPr>
        <p:spPr>
          <a:xfrm>
            <a:off x="2797423" y="4179379"/>
            <a:ext cx="2867294" cy="2414852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 anchor="t" anchorCtr="0">
            <a:noAutofit/>
          </a:bodyPr>
          <a:lstStyle/>
          <a:p>
            <a:pPr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月預計簽約</a:t>
            </a:r>
            <a:r>
              <a:rPr kumimoji="0" lang="en-US" altLang="zh-TW" sz="147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(14,160K)</a:t>
            </a:r>
            <a:endParaRPr lang="en-US" altLang="zh-TW" sz="1477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鴻鼎  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1,000K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雲義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典子      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華亨      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960K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群智      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H200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三趨  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合勤     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中國佈道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3,800K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群邁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2,000K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77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CE36E92-E790-4573-B8A7-256B7C2489C8}"/>
              </a:ext>
            </a:extLst>
          </p:cNvPr>
          <p:cNvSpPr txBox="1"/>
          <p:nvPr/>
        </p:nvSpPr>
        <p:spPr>
          <a:xfrm>
            <a:off x="5862124" y="4199018"/>
            <a:ext cx="3096825" cy="168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推動中</a:t>
            </a: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(2024)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zh-TW" altLang="en-US" sz="147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主要案件</a:t>
            </a:r>
            <a:r>
              <a:rPr kumimoji="0" lang="en-US" altLang="zh-TW" sz="147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(17,500K)</a:t>
            </a:r>
          </a:p>
          <a:p>
            <a:pPr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477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泰陞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疫後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4,000K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中華郵政              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3,000K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國北護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           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4,500K</a:t>
            </a: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智齡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亞灣</a:t>
            </a:r>
            <a:r>
              <a:rPr kumimoji="0" lang="en-US" altLang="zh-TW" sz="1477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          6,000K</a:t>
            </a:r>
          </a:p>
        </p:txBody>
      </p:sp>
      <p:sp>
        <p:nvSpPr>
          <p:cNvPr id="10" name="文字方塊 1">
            <a:extLst>
              <a:ext uri="{FF2B5EF4-FFF2-40B4-BE49-F238E27FC236}">
                <a16:creationId xmlns:a16="http://schemas.microsoft.com/office/drawing/2014/main" id="{B904229C-7C71-43C4-852C-64324D4E61B7}"/>
              </a:ext>
            </a:extLst>
          </p:cNvPr>
          <p:cNvSpPr txBox="1"/>
          <p:nvPr/>
        </p:nvSpPr>
        <p:spPr>
          <a:xfrm>
            <a:off x="4393732" y="1502630"/>
            <a:ext cx="2006586" cy="619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44083">
              <a:defRPr/>
            </a:pPr>
            <a:r>
              <a:rPr lang="en-US" altLang="zh-TW" sz="1477" dirty="0">
                <a:solidFill>
                  <a:prstClr val="black"/>
                </a:solidFill>
                <a:latin typeface="Arial"/>
                <a:ea typeface="標楷體"/>
              </a:rPr>
              <a:t>11/29</a:t>
            </a:r>
            <a:r>
              <a:rPr lang="zh-TW" altLang="en-US" sz="1477" dirty="0">
                <a:solidFill>
                  <a:prstClr val="black"/>
                </a:solidFill>
                <a:latin typeface="Arial"/>
                <a:ea typeface="標楷體"/>
              </a:rPr>
              <a:t>實際簽約達成：</a:t>
            </a:r>
            <a:endParaRPr lang="en-US" altLang="zh-TW" sz="1477" dirty="0">
              <a:solidFill>
                <a:prstClr val="black"/>
              </a:solidFill>
              <a:latin typeface="Arial"/>
              <a:ea typeface="標楷體"/>
            </a:endParaRPr>
          </a:p>
          <a:p>
            <a:pPr defTabSz="844083">
              <a:defRPr/>
            </a:pPr>
            <a:r>
              <a:rPr lang="en-US" altLang="zh-TW" sz="1477" dirty="0">
                <a:solidFill>
                  <a:prstClr val="black"/>
                </a:solidFill>
                <a:latin typeface="Arial"/>
                <a:ea typeface="標楷體"/>
              </a:rPr>
              <a:t>25,599K</a:t>
            </a:r>
            <a:r>
              <a:rPr lang="zh-TW" altLang="en-US" sz="1477" dirty="0">
                <a:solidFill>
                  <a:prstClr val="black"/>
                </a:solidFill>
                <a:latin typeface="Arial"/>
                <a:ea typeface="標楷體"/>
              </a:rPr>
              <a:t> </a:t>
            </a:r>
            <a:r>
              <a:rPr lang="en-US" altLang="zh-TW" sz="1477" dirty="0">
                <a:solidFill>
                  <a:prstClr val="black"/>
                </a:solidFill>
                <a:latin typeface="Arial"/>
                <a:ea typeface="標楷體"/>
              </a:rPr>
              <a:t>(60%)</a:t>
            </a:r>
            <a:endParaRPr lang="zh-TW" altLang="en-US" sz="1477" dirty="0">
              <a:solidFill>
                <a:prstClr val="black"/>
              </a:solidFill>
              <a:latin typeface="Arial"/>
              <a:ea typeface="標楷體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F841DE0-361A-4264-9B24-0EFB2047472E}"/>
              </a:ext>
            </a:extLst>
          </p:cNvPr>
          <p:cNvCxnSpPr>
            <a:cxnSpLocks/>
          </p:cNvCxnSpPr>
          <p:nvPr/>
        </p:nvCxnSpPr>
        <p:spPr>
          <a:xfrm>
            <a:off x="6366661" y="2028466"/>
            <a:ext cx="1176801" cy="2448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DDE342AC-C596-47E8-9E85-88AD3F66E94F}"/>
              </a:ext>
            </a:extLst>
          </p:cNvPr>
          <p:cNvSpPr txBox="1"/>
          <p:nvPr/>
        </p:nvSpPr>
        <p:spPr>
          <a:xfrm>
            <a:off x="185051" y="4199017"/>
            <a:ext cx="2414965" cy="1290520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 anchor="ctr">
            <a:noAutofit/>
          </a:bodyPr>
          <a:lstStyle/>
          <a:p>
            <a:pPr defTabSz="844083" eaLnBrk="1" fontAlgn="auto" hangingPunct="1">
              <a:lnSpc>
                <a:spcPts val="13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</a:t>
            </a:r>
            <a:r>
              <a:rPr kumimoji="0" lang="zh-TW" altLang="en-US" sz="1477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組近期已簽約</a:t>
            </a:r>
            <a:r>
              <a:rPr kumimoji="0" lang="en-US" altLang="zh-TW" sz="147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(0K)</a:t>
            </a:r>
          </a:p>
          <a:p>
            <a:pPr defTabSz="844083" eaLnBrk="1" fontAlgn="auto" hangingPunct="1">
              <a:lnSpc>
                <a:spcPts val="1385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292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58265" indent="-158265" defTabSz="844083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和訊              </a:t>
            </a:r>
            <a:r>
              <a:rPr kumimoji="0" lang="en-US" altLang="zh-TW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龍滕           </a:t>
            </a:r>
            <a:r>
              <a:rPr kumimoji="0" lang="en-US" altLang="zh-TW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1,350K</a:t>
            </a:r>
          </a:p>
          <a:p>
            <a:pPr marL="158265" indent="-158265" eaLnBrk="1" fontAlgn="auto" hangingPunct="1">
              <a:lnSpc>
                <a:spcPts val="1846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H200</a:t>
            </a:r>
            <a:r>
              <a:rPr kumimoji="0" lang="zh-TW" altLang="en-US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光田參展   </a:t>
            </a:r>
            <a:r>
              <a:rPr kumimoji="0" lang="en-US" altLang="zh-TW" sz="1477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1,000K</a:t>
            </a:r>
          </a:p>
        </p:txBody>
      </p:sp>
    </p:spTree>
    <p:extLst>
      <p:ext uri="{BB962C8B-B14F-4D97-AF65-F5344CB8AC3E}">
        <p14:creationId xmlns:p14="http://schemas.microsoft.com/office/powerpoint/2010/main" val="12585713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63829FA-07CD-406E-8BB8-CCDB337E5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26468"/>
              </p:ext>
            </p:extLst>
          </p:nvPr>
        </p:nvGraphicFramePr>
        <p:xfrm>
          <a:off x="35496" y="471105"/>
          <a:ext cx="9086822" cy="585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40">
                  <a:extLst>
                    <a:ext uri="{9D8B030D-6E8A-4147-A177-3AD203B41FA5}">
                      <a16:colId xmlns:a16="http://schemas.microsoft.com/office/drawing/2014/main" val="750991869"/>
                    </a:ext>
                  </a:extLst>
                </a:gridCol>
                <a:gridCol w="596425">
                  <a:extLst>
                    <a:ext uri="{9D8B030D-6E8A-4147-A177-3AD203B41FA5}">
                      <a16:colId xmlns:a16="http://schemas.microsoft.com/office/drawing/2014/main" val="1304125267"/>
                    </a:ext>
                  </a:extLst>
                </a:gridCol>
                <a:gridCol w="626265">
                  <a:extLst>
                    <a:ext uri="{9D8B030D-6E8A-4147-A177-3AD203B41FA5}">
                      <a16:colId xmlns:a16="http://schemas.microsoft.com/office/drawing/2014/main" val="3202943842"/>
                    </a:ext>
                  </a:extLst>
                </a:gridCol>
                <a:gridCol w="1345322">
                  <a:extLst>
                    <a:ext uri="{9D8B030D-6E8A-4147-A177-3AD203B41FA5}">
                      <a16:colId xmlns:a16="http://schemas.microsoft.com/office/drawing/2014/main" val="2046201092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1071733821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1207447039"/>
                    </a:ext>
                  </a:extLst>
                </a:gridCol>
                <a:gridCol w="2240662">
                  <a:extLst>
                    <a:ext uri="{9D8B030D-6E8A-4147-A177-3AD203B41FA5}">
                      <a16:colId xmlns:a16="http://schemas.microsoft.com/office/drawing/2014/main" val="357249144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H200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44020"/>
                  </a:ext>
                </a:extLst>
              </a:tr>
              <a:tr h="240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已簽約案件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窗口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成案率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2209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運動健促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87236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中華郵政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5,552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8811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酷手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23410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三趨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1,285(IP_333)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1,285(IP_333)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1,285(IP_333)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13697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口渴米菇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1,500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1,500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49642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酷手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A(H100)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IP_1,500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IP_1,500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IP_1,500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6258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麗媚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3,500(IP_1,000)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1,815(IP_1,000)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1,815(IP_1,000)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67532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商發院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01490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勤業眾信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3,324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3,324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3,324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34100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小額工服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512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512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4209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雲科大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129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452284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高醫大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143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17457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花自在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84204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杜石地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81325"/>
                  </a:ext>
                </a:extLst>
              </a:tr>
              <a:tr h="617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FY112</a:t>
                      </a: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企業收入已簽約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20,842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8,139/(IP_3,500)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8,454/(IP_833)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17,105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(IP_4,333)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6801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(H2)</a:t>
                      </a:r>
                      <a:r>
                        <a:rPr lang="zh-TW" altLang="en-US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中華郵政</a:t>
                      </a:r>
                      <a:endParaRPr lang="en-US" altLang="zh-TW" sz="12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89131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r>
                        <a:rPr lang="en-US" altLang="zh-TW" sz="12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42+27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16650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振業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366+714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1,080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50613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群邁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476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616871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山衛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IP_50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85271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(H1)</a:t>
                      </a:r>
                      <a:r>
                        <a:rPr lang="zh-TW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晉弘</a:t>
                      </a:r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IP_300</a:t>
                      </a:r>
                      <a:endParaRPr lang="zh-TW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IP_300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057861"/>
                  </a:ext>
                </a:extLst>
              </a:tr>
              <a:tr h="2091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企業收入已簽約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(backlog)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1,625/(IP_350)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933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2,558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(IP_350)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4425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依預算分配企業收入目標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23,695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(IP_7,085)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18,805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(IP_2,000)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42,500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(IP_9,085)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87023"/>
                  </a:ext>
                </a:extLst>
              </a:tr>
              <a:tr h="22570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達成預測收入小計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保守，成案率算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53811"/>
                  </a:ext>
                </a:extLst>
              </a:tr>
              <a:tr h="21602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以保守，成案率算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之企業收入缺口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/(IP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6953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931C14AC-9783-42B2-98DC-43377E1998A0}"/>
              </a:ext>
            </a:extLst>
          </p:cNvPr>
          <p:cNvSpPr txBox="1"/>
          <p:nvPr/>
        </p:nvSpPr>
        <p:spPr>
          <a:xfrm>
            <a:off x="7812360" y="1215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0F87FE3-40A1-4322-8E75-DA91FA9C7FA4}"/>
              </a:ext>
            </a:extLst>
          </p:cNvPr>
          <p:cNvSpPr txBox="1">
            <a:spLocks/>
          </p:cNvSpPr>
          <p:nvPr/>
        </p:nvSpPr>
        <p:spPr>
          <a:xfrm>
            <a:off x="589310" y="-27384"/>
            <a:ext cx="8229600" cy="5516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23">
                <a:solidFill>
                  <a:srgbClr val="3366FF"/>
                </a:solidFill>
                <a:latin typeface="BiauKai"/>
                <a:ea typeface="BiauKai"/>
                <a:cs typeface="BiauKa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5pPr>
            <a:lvl6pPr marL="316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63306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94959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組企業收入</a:t>
            </a:r>
            <a:r>
              <a:rPr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已簽約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認列數 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未稅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29997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63829FA-07CD-406E-8BB8-CCDB337E560F}"/>
              </a:ext>
            </a:extLst>
          </p:cNvPr>
          <p:cNvGraphicFramePr>
            <a:graphicFrameLocks noGrp="1"/>
          </p:cNvGraphicFramePr>
          <p:nvPr/>
        </p:nvGraphicFramePr>
        <p:xfrm>
          <a:off x="507419" y="595384"/>
          <a:ext cx="8129161" cy="492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75">
                  <a:extLst>
                    <a:ext uri="{9D8B030D-6E8A-4147-A177-3AD203B41FA5}">
                      <a16:colId xmlns:a16="http://schemas.microsoft.com/office/drawing/2014/main" val="750991869"/>
                    </a:ext>
                  </a:extLst>
                </a:gridCol>
                <a:gridCol w="378662">
                  <a:extLst>
                    <a:ext uri="{9D8B030D-6E8A-4147-A177-3AD203B41FA5}">
                      <a16:colId xmlns:a16="http://schemas.microsoft.com/office/drawing/2014/main" val="1304125267"/>
                    </a:ext>
                  </a:extLst>
                </a:gridCol>
                <a:gridCol w="529302">
                  <a:extLst>
                    <a:ext uri="{9D8B030D-6E8A-4147-A177-3AD203B41FA5}">
                      <a16:colId xmlns:a16="http://schemas.microsoft.com/office/drawing/2014/main" val="3202943842"/>
                    </a:ext>
                  </a:extLst>
                </a:gridCol>
                <a:gridCol w="1191462">
                  <a:extLst>
                    <a:ext uri="{9D8B030D-6E8A-4147-A177-3AD203B41FA5}">
                      <a16:colId xmlns:a16="http://schemas.microsoft.com/office/drawing/2014/main" val="2046201092"/>
                    </a:ext>
                  </a:extLst>
                </a:gridCol>
                <a:gridCol w="1569908">
                  <a:extLst>
                    <a:ext uri="{9D8B030D-6E8A-4147-A177-3AD203B41FA5}">
                      <a16:colId xmlns:a16="http://schemas.microsoft.com/office/drawing/2014/main" val="107173382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00649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70972114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H100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H200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endParaRPr lang="zh-TW" altLang="en-U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44020"/>
                  </a:ext>
                </a:extLst>
              </a:tr>
              <a:tr h="240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案件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窗口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成案率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22098"/>
                  </a:ext>
                </a:extLst>
              </a:tr>
              <a:tr h="22886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1808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泰陞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君彥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4,000(IP_1,000)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(IP_1,000)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780319"/>
                  </a:ext>
                </a:extLst>
              </a:tr>
              <a:tr h="209163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規劃中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(&gt;60%)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099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歐德堡</a:t>
                      </a: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etc.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傳育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2,460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2,460</a:t>
                      </a:r>
                      <a:endParaRPr lang="zh-TW" altLang="en-US" sz="1200" b="1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4530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合勤</a:t>
                      </a: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毓瑩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1,000{+500}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49487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三趨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1,850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1,850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07349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群邁</a:t>
                      </a: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建任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IP_2,000</a:t>
                      </a:r>
                      <a:endParaRPr lang="zh-TW" altLang="en-US" sz="1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IP_2,000{+500}</a:t>
                      </a:r>
                      <a:endParaRPr lang="zh-TW" altLang="en-US" sz="1200" b="1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endParaRPr lang="zh-TW" altLang="en-US" sz="1200" b="1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920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12406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中國佈道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毓瑩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3,800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1,200{+1,000}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1,200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20648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鴻鼎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蓉蓉</a:t>
                      </a: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IP_1,000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IP_1,000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IP_1,000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144209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雲義</a:t>
                      </a: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和欣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IP_900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IP_900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IP_900</a:t>
                      </a:r>
                      <a:endParaRPr lang="zh-TW" altLang="en-US" sz="1200" b="1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232982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(H000)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耀泰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150(IP_100)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150(IP_100)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71638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龍滕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(H100)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岳珉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IP_1,350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IP_1,350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IP_1,350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38453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1,000(IP_600)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1,000(IP_600)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1,000(IP_600)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21713"/>
                  </a:ext>
                </a:extLst>
              </a:tr>
              <a:tr h="20916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累計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90357"/>
                  </a:ext>
                </a:extLst>
              </a:tr>
              <a:tr h="2639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月底預計達成認列數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簽約需動支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19,290K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472603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依預算分配企業收入目標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23,695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(IP_7,085)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18,805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(IP_2,000)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42,500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(IP_9,085)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87023"/>
                  </a:ext>
                </a:extLst>
              </a:tr>
              <a:tr h="50914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達成預測收入小計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以保守成案率超過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15,063[63%]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(IP_9,100)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14,437[76%]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(IP_1,433)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31,960</a:t>
                      </a:r>
                      <a:r>
                        <a:rPr lang="en-US" altLang="zh-TW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[75%]/</a:t>
                      </a:r>
                    </a:p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(IP_10,533)[115%]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53811"/>
                  </a:ext>
                </a:extLst>
              </a:tr>
              <a:tr h="36866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以保守成案率超過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60%)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之企業收入缺口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/(IP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缺口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8,632</a:t>
                      </a:r>
                      <a:r>
                        <a:rPr lang="zh-TW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(IP_-2,015)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4,368 / (IP_567)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sng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10,540</a:t>
                      </a:r>
                      <a:r>
                        <a:rPr lang="en-US" altLang="zh-TW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/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(IP_-1,448)</a:t>
                      </a:r>
                      <a:endParaRPr lang="en-US" altLang="zh-TW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69538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931C14AC-9783-42B2-98DC-43377E1998A0}"/>
              </a:ext>
            </a:extLst>
          </p:cNvPr>
          <p:cNvSpPr txBox="1"/>
          <p:nvPr/>
        </p:nvSpPr>
        <p:spPr>
          <a:xfrm>
            <a:off x="7812360" y="1215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單位：千元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0F87FE3-40A1-4322-8E75-DA91FA9C7FA4}"/>
              </a:ext>
            </a:extLst>
          </p:cNvPr>
          <p:cNvSpPr txBox="1">
            <a:spLocks/>
          </p:cNvSpPr>
          <p:nvPr/>
        </p:nvSpPr>
        <p:spPr>
          <a:xfrm>
            <a:off x="589310" y="-27384"/>
            <a:ext cx="8229600" cy="5516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23">
                <a:solidFill>
                  <a:srgbClr val="3366FF"/>
                </a:solidFill>
                <a:latin typeface="BiauKai"/>
                <a:ea typeface="BiauKai"/>
                <a:cs typeface="BiauKa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769">
                <a:solidFill>
                  <a:srgbClr val="3366FF"/>
                </a:solidFill>
                <a:latin typeface="BiauKai" charset="-120"/>
                <a:ea typeface="BiauKai" charset="-120"/>
                <a:cs typeface="BiauKai"/>
              </a:defRPr>
            </a:lvl5pPr>
            <a:lvl6pPr marL="316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63306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949593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31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組企業收入認列數能見度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未稅</a:t>
            </a:r>
            <a:r>
              <a:rPr lang="en-US" altLang="zh-TW" sz="3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42457E8-9E74-497A-983D-83A335DA7139}"/>
              </a:ext>
            </a:extLst>
          </p:cNvPr>
          <p:cNvSpPr txBox="1"/>
          <p:nvPr/>
        </p:nvSpPr>
        <p:spPr>
          <a:xfrm>
            <a:off x="467544" y="5643245"/>
            <a:ext cx="8129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+mj-lt"/>
              <a:buAutoNum type="arabicPeriod"/>
            </a:pPr>
            <a:r>
              <a:rPr lang="zh-TW" altLang="en-US" sz="1400" b="1" i="0" u="none" strike="noStrike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成案率超過</a:t>
            </a:r>
            <a:r>
              <a:rPr lang="en-US" altLang="zh-TW" sz="1400" b="1" i="0" u="none" strike="noStrike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1400" b="1" i="0" u="none" strike="noStrike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新增案件：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群邁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(IP_2,000K)</a:t>
            </a:r>
            <a:r>
              <a:rPr lang="zh-TW" altLang="en-US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三趨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(1,850K)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、合勤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(1,000K)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、歐德堡等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(2,460K)</a:t>
            </a:r>
          </a:p>
          <a:p>
            <a:pPr marL="271463" indent="-271463">
              <a:buFont typeface="+mj-lt"/>
              <a:buAutoNum type="arabicPeriod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包含已簽約預計達成認列數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19,290K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，預估到年底作到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31,960K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，達成目標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buFont typeface="+mj-lt"/>
              <a:buAutoNum type="arabicPeriod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距離企收目標還缺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10,540K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離</a:t>
            </a:r>
            <a:r>
              <a:rPr lang="zh-TW" altLang="zh-TW" sz="14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年中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承諾</a:t>
            </a:r>
            <a:r>
              <a:rPr lang="zh-TW" altLang="zh-TW" sz="14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目標</a:t>
            </a:r>
            <a:r>
              <a:rPr lang="en-US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80%</a:t>
            </a:r>
            <a:r>
              <a:rPr lang="zh-TW" altLang="zh-TW" sz="14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還差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2,</a:t>
            </a:r>
            <a:r>
              <a:rPr lang="en-US" altLang="zh-TW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040K</a:t>
            </a:r>
          </a:p>
          <a:p>
            <a:pPr marL="271463" indent="-271463">
              <a:buFont typeface="+mj-lt"/>
              <a:buAutoNum type="arabicPeriod"/>
            </a:pP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建議合勤多認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，中國佈道多認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1,000K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，群邁多認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500K</a:t>
            </a:r>
          </a:p>
        </p:txBody>
      </p:sp>
    </p:spTree>
    <p:extLst>
      <p:ext uri="{BB962C8B-B14F-4D97-AF65-F5344CB8AC3E}">
        <p14:creationId xmlns:p14="http://schemas.microsoft.com/office/powerpoint/2010/main" val="12052662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15860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H組</a:t>
            </a:r>
            <a:r>
              <a:rPr lang="zh-TW" alt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努力</a:t>
            </a:r>
            <a:r>
              <a:rPr lang="en-US" dirty="0" err="1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中案件說明</a:t>
            </a:r>
            <a:endParaRPr dirty="0">
              <a:solidFill>
                <a:srgbClr val="FF0000"/>
              </a:solidFill>
              <a:effectLst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69" name="Google Shape;169;p6"/>
          <p:cNvGraphicFramePr/>
          <p:nvPr>
            <p:extLst>
              <p:ext uri="{D42A27DB-BD31-4B8C-83A1-F6EECF244321}">
                <p14:modId xmlns:p14="http://schemas.microsoft.com/office/powerpoint/2010/main" val="469656057"/>
              </p:ext>
            </p:extLst>
          </p:nvPr>
        </p:nvGraphicFramePr>
        <p:xfrm>
          <a:off x="35496" y="620688"/>
          <a:ext cx="9073008" cy="4223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7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類別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廠商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專案名稱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金額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(IP)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簽約</a:t>
                      </a:r>
                      <a:endParaRPr lang="en-US"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時程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現況說明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RD/</a:t>
                      </a: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窗口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364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endParaRPr lang="en-US" altLang="zh-TW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泰陞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疫後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(H100)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傷口敷料製造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rtl="0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智慧化升級轉型計畫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4,000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(1,000)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12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11/30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前完成送件，預計</a:t>
                      </a:r>
                      <a:r>
                        <a:rPr lang="en-US" altLang="zh-TW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12</a:t>
                      </a:r>
                      <a:r>
                        <a:rPr lang="zh-TW" altLang="en-US" sz="1400" b="1" i="0" u="none" strike="noStrike" kern="1200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月排審。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君彥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/耀泰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65741"/>
                  </a:ext>
                </a:extLst>
              </a:tr>
              <a:tr h="788243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endParaRPr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智齡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(A+)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5G </a:t>
                      </a: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AIoT照護異質</a:t>
                      </a:r>
                      <a:endParaRPr lang="en-US" sz="14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巨量資料研發計畫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,000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(1,000)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zh-TW" sz="1400" b="1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11/1</a:t>
                      </a:r>
                      <a:r>
                        <a:rPr lang="zh-TW" altLang="en-US" sz="1400" b="1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智齡提案彙整</a:t>
                      </a:r>
                      <a:r>
                        <a:rPr lang="en-US" altLang="zh-TW" sz="1400" b="1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PM</a:t>
                      </a:r>
                      <a:r>
                        <a:rPr lang="zh-TW" altLang="en-US" sz="1400" b="1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表示調整幅度與方向較大，儘快趕工修改完後；即提供給創新科旻芳與彥慶科長</a:t>
                      </a:r>
                      <a:r>
                        <a:rPr lang="en-US" altLang="zh-TW" sz="1400" b="1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</a:rPr>
                        <a:t>review</a:t>
                      </a:r>
                      <a:endParaRPr lang="zh-TW" altLang="en-US" sz="1400" b="1" u="none" strike="noStrike" kern="1200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和欣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耀泰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400384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國北護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建置區域產業人才及</a:t>
                      </a:r>
                      <a:endParaRPr lang="en-US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技術培育基地計畫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920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1" i="0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11/1</a:t>
                      </a:r>
                      <a:r>
                        <a:rPr lang="zh-TW" altLang="en-US" sz="1400" b="1" i="0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與蓉蓉確認，國北護今年不會對本院採購</a:t>
                      </a:r>
                    </a:p>
                    <a:p>
                      <a:pPr marL="174625" marR="0" lvl="0" indent="-920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400" b="1" i="0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請傳育數位長與</a:t>
                      </a:r>
                      <a:r>
                        <a:rPr lang="en-US" altLang="zh-TW" sz="1400" b="1" i="0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H100</a:t>
                      </a:r>
                      <a:r>
                        <a:rPr lang="zh-TW" altLang="en-US" sz="1400" b="1" i="0" u="none" strike="noStrike" kern="1200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主管聯繫國北護高層，進一步溝通此案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建任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蓉蓉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861935"/>
                  </a:ext>
                </a:extLst>
              </a:tr>
              <a:tr h="134694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endParaRPr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仁馨</a:t>
                      </a:r>
                      <a:r>
                        <a:rPr lang="zh-TW" altLang="en-US" sz="1400" b="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​</a:t>
                      </a:r>
                      <a:endParaRPr lang="en-US" altLang="zh-TW" sz="1400" b="0" i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rtl="0" fontAlgn="base"/>
                      <a:r>
                        <a:rPr lang="en-US" altLang="zh-TW" sz="1400" b="1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(H200)</a:t>
                      </a:r>
                      <a:endParaRPr lang="zh-TW" altLang="en-US" sz="1400" b="1" i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區域慢病管理與</a:t>
                      </a:r>
                      <a:endParaRPr lang="en-US" altLang="zh-TW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</a:t>
                      </a:r>
                      <a:r>
                        <a:rPr lang="zh-TW" altLang="en-US" sz="1400" b="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​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促進解決方案</a:t>
                      </a:r>
                      <a:endParaRPr lang="en-US" altLang="zh-TW" sz="1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2024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952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10/13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與光田副執行長及仁馨照護對談，將此概念整合並針對數位部高齡科技計畫輔導徵案管道，進行提案。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177800" marR="0" lvl="0" indent="-952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500"/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月上旬進行第二次討論，確認提案的相關利害關係人團隊組合，以及內容細節展開。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宗樺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文新</a:t>
                      </a:r>
                      <a:endParaRPr sz="1400" dirty="0">
                        <a:solidFill>
                          <a:schemeClr val="tx1"/>
                        </a:solidFill>
                        <a:latin typeface="Microsoft JhengHei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06602"/>
                  </a:ext>
                </a:extLst>
              </a:tr>
            </a:tbl>
          </a:graphicData>
        </a:graphic>
      </p:graphicFrame>
      <p:sp>
        <p:nvSpPr>
          <p:cNvPr id="6" name="Google Shape;162;p5"/>
          <p:cNvSpPr txBox="1"/>
          <p:nvPr/>
        </p:nvSpPr>
        <p:spPr>
          <a:xfrm>
            <a:off x="7668344" y="345054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r>
              <a:rPr lang="en-US" altLang="zh-TW" sz="1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13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未稅</a:t>
            </a:r>
            <a:r>
              <a:rPr lang="en-US" altLang="zh-TW" sz="1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86F2BD-7079-4EA5-B9AD-3F5868A44C6E}"/>
              </a:ext>
            </a:extLst>
          </p:cNvPr>
          <p:cNvSpPr/>
          <p:nvPr/>
        </p:nvSpPr>
        <p:spPr bwMode="gray">
          <a:xfrm>
            <a:off x="7028735" y="5157192"/>
            <a:ext cx="2088232" cy="93610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r>
              <a:rPr lang="zh-TW" altLang="en-US" dirty="0">
                <a:solidFill>
                  <a:srgbClr val="FFFFFF"/>
                </a:solidFill>
                <a:ea typeface="宋体" pitchFamily="2" charset="-122"/>
              </a:rPr>
              <a:t>待更新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C85D2D5-5D8C-4860-8613-363228686A95}"/>
              </a:ext>
            </a:extLst>
          </p:cNvPr>
          <p:cNvSpPr/>
          <p:nvPr/>
        </p:nvSpPr>
        <p:spPr>
          <a:xfrm>
            <a:off x="971600" y="1268760"/>
            <a:ext cx="4235455" cy="2932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組業務能見度與缺口分析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衍生加值業務能見度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組進行中案件說明</a:t>
            </a:r>
            <a:endParaRPr lang="en-US" altLang="zh-TW" sz="24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H</a:t>
            </a:r>
            <a:r>
              <a:rPr lang="zh-TW" altLang="en-US" sz="2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組 重大效益推動案例進度</a:t>
            </a:r>
          </a:p>
        </p:txBody>
      </p:sp>
      <p:sp>
        <p:nvSpPr>
          <p:cNvPr id="11" name="標題 3">
            <a:extLst>
              <a:ext uri="{FF2B5EF4-FFF2-40B4-BE49-F238E27FC236}">
                <a16:creationId xmlns:a16="http://schemas.microsoft.com/office/drawing/2014/main" id="{A3972A35-9628-406A-A2D5-AFDB5BB2D878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144000" cy="80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50000"/>
              </a:lnSpc>
              <a:defRPr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defRPr>
            </a:lvl1pPr>
            <a:lvl2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>
              <a:defRPr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lvl="0">
              <a:defRPr/>
            </a:pPr>
            <a:r>
              <a:rPr lang="zh-TW" altLang="en-US" sz="3200">
                <a:effectLst/>
              </a:rPr>
              <a:t>報 告 內 容</a:t>
            </a:r>
            <a:endParaRPr lang="en-US" altLang="zh-TW" sz="3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8931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116632"/>
            <a:ext cx="9144000" cy="936104"/>
            <a:chOff x="196737" y="207178"/>
            <a:chExt cx="8381232" cy="936104"/>
          </a:xfrm>
        </p:grpSpPr>
        <p:sp>
          <p:nvSpPr>
            <p:cNvPr id="8" name="標題 1"/>
            <p:cNvSpPr txBox="1">
              <a:spLocks/>
            </p:cNvSpPr>
            <p:nvPr/>
          </p:nvSpPr>
          <p:spPr bwMode="auto">
            <a:xfrm>
              <a:off x="207694" y="207178"/>
              <a:ext cx="8370275" cy="53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j-ea"/>
                  <a:cs typeface="標楷體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32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</a:t>
              </a:r>
              <a:r>
                <a:rPr lang="zh-TW" altLang="en-US" sz="32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組業務能見度與缺口分析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96737" y="681617"/>
              <a:ext cx="83812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企業收入</a:t>
              </a:r>
              <a:r>
                <a:rPr kumimoji="1" lang="zh-TW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目標</a:t>
              </a:r>
              <a:r>
                <a: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=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42</a:t>
              </a:r>
              <a:r>
                <a:rPr kumimoji="1" lang="en-US" altLang="zh-TW" sz="2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,500K</a:t>
              </a:r>
              <a:r>
                <a: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1" lang="zh-TW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未稅</a:t>
              </a:r>
              <a:r>
                <a:rPr kumimoji="1" lang="en-US" altLang="zh-TW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1" lang="zh-TW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01384"/>
              </p:ext>
            </p:extLst>
          </p:nvPr>
        </p:nvGraphicFramePr>
        <p:xfrm>
          <a:off x="0" y="1079813"/>
          <a:ext cx="9132047" cy="5940960"/>
        </p:xfrm>
        <a:graphic>
          <a:graphicData uri="http://schemas.openxmlformats.org/drawingml/2006/table">
            <a:tbl>
              <a:tblPr/>
              <a:tblGrid>
                <a:gridCol w="196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簽約數合計：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認列數合計：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7560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39,372K (93%)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泰陞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34,873K (82%)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16993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1,000K</a:t>
                      </a:r>
                      <a:endParaRPr lang="en-US" altLang="zh-TW" sz="1300" b="1" u="sng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TW" alt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1,000K</a:t>
                      </a:r>
                      <a:endParaRPr lang="en-US" altLang="zh-TW" sz="1300" b="1" u="sng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26821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sng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zh-TW" altLang="en-US" sz="14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sng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59412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38,372K</a:t>
                      </a: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(90%)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推廣中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33,873K</a:t>
                      </a: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(79.7%)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4,485K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昊霖</a:t>
                      </a:r>
                      <a:r>
                        <a:rPr lang="en-US" altLang="zh-TW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(IZO)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4,350K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73247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285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春耕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7245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鴻鼎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55270"/>
                  </a:ext>
                </a:extLst>
              </a:tr>
              <a:tr h="243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雲義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59174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2,000(</a:t>
                      </a:r>
                      <a:r>
                        <a:rPr lang="zh-TW" altLang="en-US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確認認列數</a:t>
                      </a: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70275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33,887K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(80%)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29,523K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(69%)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10,260K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合勤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7,510K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96376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三趨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1,850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60263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3,800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中國佈道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2,200</a:t>
                      </a:r>
                      <a:endParaRPr lang="en-US" altLang="zh-TW" sz="14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8033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群智物聯</a:t>
                      </a:r>
                      <a:endParaRPr lang="en-US" altLang="zh-TW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96745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華亨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07974"/>
                  </a:ext>
                </a:extLst>
              </a:tr>
              <a:tr h="252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相信典子</a:t>
                      </a:r>
                      <a:endParaRPr lang="zh-TW" alt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96172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23,627K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(46%)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22,013K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(52%)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2301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2,785K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20,842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FY112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含小額</a:t>
                      </a:r>
                      <a:r>
                        <a:rPr lang="en-US" altLang="zh-TW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17,105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2,650K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27361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285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春耕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75330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龍滕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51052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參展</a:t>
                      </a: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98603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endParaRPr lang="en-US" altLang="zh-TW" sz="14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287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/>
                      <a:endParaRPr lang="zh-TW" altLang="en-US" sz="13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Backlog(</a:t>
                      </a: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pPr algn="ctr"/>
                      <a:endParaRPr lang="zh-TW" altLang="en-US" sz="13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FY111</a:t>
                      </a:r>
                      <a:endParaRPr lang="en-US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2,258</a:t>
                      </a:r>
                      <a:endParaRPr lang="zh-TW" altLang="en-US" sz="1400" b="1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2,258K (5%)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54419"/>
                  </a:ext>
                </a:extLst>
              </a:tr>
            </a:tbl>
          </a:graphicData>
        </a:graphic>
      </p:graphicFrame>
      <p:sp>
        <p:nvSpPr>
          <p:cNvPr id="7" name="Google Shape;162;p5">
            <a:extLst>
              <a:ext uri="{FF2B5EF4-FFF2-40B4-BE49-F238E27FC236}">
                <a16:creationId xmlns:a16="http://schemas.microsoft.com/office/drawing/2014/main" id="{046FD122-78F2-4CC2-8582-70660DADCC80}"/>
              </a:ext>
            </a:extLst>
          </p:cNvPr>
          <p:cNvSpPr txBox="1"/>
          <p:nvPr/>
        </p:nvSpPr>
        <p:spPr>
          <a:xfrm>
            <a:off x="7596336" y="832397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5260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84951"/>
              </p:ext>
            </p:extLst>
          </p:nvPr>
        </p:nvGraphicFramePr>
        <p:xfrm>
          <a:off x="30724" y="1353056"/>
          <a:ext cx="9132046" cy="4116686"/>
        </p:xfrm>
        <a:graphic>
          <a:graphicData uri="http://schemas.openxmlformats.org/drawingml/2006/table">
            <a:tbl>
              <a:tblPr/>
              <a:tblGrid>
                <a:gridCol w="196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10,633K</a:t>
                      </a:r>
                      <a:r>
                        <a:rPr lang="en-US" altLang="zh-TW" sz="13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(117%)</a:t>
                      </a:r>
                      <a:endParaRPr lang="en-US" altLang="zh-TW" sz="13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認列數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10,683K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(118%)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簽約數：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 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昊霖</a:t>
                      </a:r>
                      <a:r>
                        <a:rPr lang="en-US" altLang="zh-TW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(IZO)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 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73247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zh-TW" altLang="en-US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08864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10,333K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(113%)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簽約中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10,383K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(114%)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3,950K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鴻鼎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3,950K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7161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雲義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900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65841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群邁</a:t>
                      </a:r>
                      <a:endParaRPr lang="en-US" altLang="zh-TW" sz="14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2,000(</a:t>
                      </a:r>
                      <a:r>
                        <a:rPr lang="zh-TW" altLang="en-US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確認認列數</a:t>
                      </a:r>
                      <a:r>
                        <a:rPr lang="en-US" altLang="zh-TW" sz="1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66672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u="non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66052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6,383K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(70%)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合併</a:t>
                      </a:r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累加：</a:t>
                      </a:r>
                      <a:r>
                        <a:rPr lang="en-US" altLang="zh-TW" sz="13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6,433K</a:t>
                      </a:r>
                      <a:r>
                        <a:rPr lang="en-US" altLang="zh-TW" sz="13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(71%)</a:t>
                      </a:r>
                      <a:endParaRPr lang="en-US" altLang="zh-TW" sz="13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65416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6,383K</a:t>
                      </a: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4,333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FY112</a:t>
                      </a:r>
                      <a:r>
                        <a:rPr lang="zh-TW" altLang="en-US" sz="1400" b="1" u="non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已簽約</a:t>
                      </a:r>
                      <a:endParaRPr lang="en-US" altLang="zh-TW" sz="1400" b="1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4,333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認列數：</a:t>
                      </a:r>
                      <a:r>
                        <a:rPr kumimoji="0" lang="en-US" altLang="zh-TW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6,383K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43128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龍滕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1,350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76845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光田</a:t>
                      </a: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參展</a:t>
                      </a:r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59191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u="non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和訊</a:t>
                      </a:r>
                      <a:endParaRPr lang="en-US" altLang="zh-TW" sz="1400" b="1" u="non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48163"/>
                  </a:ext>
                </a:extLst>
              </a:tr>
              <a:tr h="250394">
                <a:tc>
                  <a:txBody>
                    <a:bodyPr/>
                    <a:lstStyle/>
                    <a:p>
                      <a:pPr algn="ctr"/>
                      <a:endParaRPr lang="zh-TW" altLang="en-US" sz="13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Backlog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5034">
                <a:tc>
                  <a:txBody>
                    <a:bodyPr/>
                    <a:lstStyle/>
                    <a:p>
                      <a:pPr algn="ctr"/>
                      <a:endParaRPr lang="zh-TW" altLang="en-US" sz="1300" b="1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FY111</a:t>
                      </a: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altLang="en-US" sz="1400" b="1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30313"/>
                  </a:ext>
                </a:extLst>
              </a:tr>
            </a:tbl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05E9CB36-990A-4C70-948B-0BA888C6750A}"/>
              </a:ext>
            </a:extLst>
          </p:cNvPr>
          <p:cNvGrpSpPr/>
          <p:nvPr/>
        </p:nvGrpSpPr>
        <p:grpSpPr>
          <a:xfrm>
            <a:off x="0" y="116632"/>
            <a:ext cx="9144000" cy="936104"/>
            <a:chOff x="196737" y="207178"/>
            <a:chExt cx="8381232" cy="936104"/>
          </a:xfrm>
        </p:grpSpPr>
        <p:sp>
          <p:nvSpPr>
            <p:cNvPr id="11" name="標題 1">
              <a:extLst>
                <a:ext uri="{FF2B5EF4-FFF2-40B4-BE49-F238E27FC236}">
                  <a16:creationId xmlns:a16="http://schemas.microsoft.com/office/drawing/2014/main" id="{C2DEF392-05DA-48B9-A2C2-48742406CD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694" y="207178"/>
              <a:ext cx="8370275" cy="53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j-ea"/>
                  <a:cs typeface="標楷體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  <a:cs typeface="標楷體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2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衍生加值業務能見度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E69FA13-C661-4973-AB85-C085E6CB2547}"/>
                </a:ext>
              </a:extLst>
            </p:cNvPr>
            <p:cNvSpPr/>
            <p:nvPr/>
          </p:nvSpPr>
          <p:spPr>
            <a:xfrm>
              <a:off x="196737" y="681617"/>
              <a:ext cx="83812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衍生加值目標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=9,085K(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未稅</a:t>
              </a:r>
              <a:r>
                <a:rPr lang="en-US" altLang="zh-TW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Google Shape;162;p5">
            <a:extLst>
              <a:ext uri="{FF2B5EF4-FFF2-40B4-BE49-F238E27FC236}">
                <a16:creationId xmlns:a16="http://schemas.microsoft.com/office/drawing/2014/main" id="{A26DAC63-8581-44DF-BB75-3E5DFC8074E9}"/>
              </a:ext>
            </a:extLst>
          </p:cNvPr>
          <p:cNvSpPr txBox="1"/>
          <p:nvPr/>
        </p:nvSpPr>
        <p:spPr>
          <a:xfrm>
            <a:off x="7596336" y="950625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374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0" y="52329"/>
            <a:ext cx="9115860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H</a:t>
            </a:r>
            <a:r>
              <a:rPr lang="zh-TW" alt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組已簽約</a:t>
            </a:r>
            <a:r>
              <a:rPr lang="en-US" dirty="0" err="1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案件</a:t>
            </a:r>
            <a:endParaRPr dirty="0">
              <a:solidFill>
                <a:srgbClr val="FF0000"/>
              </a:solidFill>
              <a:effectLst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61" name="Google Shape;161;p5"/>
          <p:cNvGraphicFramePr/>
          <p:nvPr>
            <p:extLst>
              <p:ext uri="{D42A27DB-BD31-4B8C-83A1-F6EECF244321}">
                <p14:modId xmlns:p14="http://schemas.microsoft.com/office/powerpoint/2010/main" val="2579118989"/>
              </p:ext>
            </p:extLst>
          </p:nvPr>
        </p:nvGraphicFramePr>
        <p:xfrm>
          <a:off x="144013" y="681800"/>
          <a:ext cx="8855974" cy="18826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061">
                  <a:extLst>
                    <a:ext uri="{9D8B030D-6E8A-4147-A177-3AD203B41FA5}">
                      <a16:colId xmlns:a16="http://schemas.microsoft.com/office/drawing/2014/main" val="404756246"/>
                    </a:ext>
                  </a:extLst>
                </a:gridCol>
                <a:gridCol w="80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6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vert="eaVert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廠商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專案名稱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金額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(IP)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簽約時程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現況說明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RD/</a:t>
                      </a: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窗口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13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已簽約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光田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智慧醫療展系統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1,000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(600)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已完成用印。</a:t>
                      </a:r>
                      <a:endParaRPr lang="en-US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蔡博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俐穎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72250"/>
                  </a:ext>
                </a:extLst>
              </a:tr>
              <a:tr h="44251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和訊</a:t>
                      </a:r>
                      <a:endParaRPr lang="en-US" altLang="zh-TW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(H000)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H00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健康風險評估授權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150</a:t>
                      </a:r>
                    </a:p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Microsoft JhengHei"/>
                        </a:rPr>
                        <a:t>(100)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  已完成用印。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耀泰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445673"/>
                  </a:ext>
                </a:extLst>
              </a:tr>
              <a:tr h="445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龍滕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3D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立體影像缺漏補償技術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(1,350)</a:t>
                      </a: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已完成用印。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和欣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岳珉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684366"/>
                  </a:ext>
                </a:extLst>
              </a:tr>
            </a:tbl>
          </a:graphicData>
        </a:graphic>
      </p:graphicFrame>
      <p:sp>
        <p:nvSpPr>
          <p:cNvPr id="6" name="Google Shape;162;p5"/>
          <p:cNvSpPr txBox="1"/>
          <p:nvPr/>
        </p:nvSpPr>
        <p:spPr>
          <a:xfrm>
            <a:off x="7640324" y="326228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r>
              <a:rPr lang="en-US" altLang="zh-TW" sz="13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13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未稅</a:t>
            </a:r>
            <a:r>
              <a:rPr lang="en-US" altLang="zh-TW" sz="13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1694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0" y="52329"/>
            <a:ext cx="9115860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H</a:t>
            </a:r>
            <a:r>
              <a:rPr lang="zh-TW" alt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組簽約中</a:t>
            </a:r>
            <a:r>
              <a:rPr lang="en-US" altLang="zh-TW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dirty="0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推廣中</a:t>
            </a:r>
            <a:r>
              <a:rPr lang="en-US" dirty="0" err="1"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案件說明</a:t>
            </a:r>
            <a:endParaRPr dirty="0">
              <a:solidFill>
                <a:srgbClr val="FF0000"/>
              </a:solidFill>
              <a:effectLst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161" name="Google Shape;161;p5"/>
          <p:cNvGraphicFramePr/>
          <p:nvPr>
            <p:extLst>
              <p:ext uri="{D42A27DB-BD31-4B8C-83A1-F6EECF244321}">
                <p14:modId xmlns:p14="http://schemas.microsoft.com/office/powerpoint/2010/main" val="3863942320"/>
              </p:ext>
            </p:extLst>
          </p:nvPr>
        </p:nvGraphicFramePr>
        <p:xfrm>
          <a:off x="144013" y="762806"/>
          <a:ext cx="8855974" cy="53323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061">
                  <a:extLst>
                    <a:ext uri="{9D8B030D-6E8A-4147-A177-3AD203B41FA5}">
                      <a16:colId xmlns:a16="http://schemas.microsoft.com/office/drawing/2014/main" val="404756246"/>
                    </a:ext>
                  </a:extLst>
                </a:gridCol>
                <a:gridCol w="80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6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vert="eaVert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廠商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dirty="0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專案名稱</a:t>
                      </a:r>
                      <a:endParaRPr sz="15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金額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(IP)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簽約時程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現況說明</a:t>
                      </a:r>
                      <a:endParaRPr sz="1500" b="1" i="0" u="none" strike="noStrike" cap="none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RD/</a:t>
                      </a: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 err="1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窗口</a:t>
                      </a:r>
                      <a:endParaRPr sz="1500" b="1" i="0" u="none" strike="noStrike" cap="none" err="1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71">
                <a:tc row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簽約中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sym typeface="Microsoft JhengHei"/>
                        </a:rPr>
                        <a:t>90%</a:t>
                      </a: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中國佈道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綜合長照機構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智慧服務系統合作案</a:t>
                      </a:r>
                      <a:endParaRPr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3,80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</a:t>
                      </a:r>
                      <a:endParaRPr sz="1400" b="1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12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簽約流程進行中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聰文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en-US" sz="1400" b="1" u="none" strike="noStrike" cap="none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毓瑩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062001"/>
                  </a:ext>
                </a:extLst>
              </a:tr>
              <a:tr h="2346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三趨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原住民族領域高應用價值資料淬鍊與匯流系統規劃</a:t>
                      </a:r>
                      <a:endParaRPr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2,00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12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簽約流程進行中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文新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耀泰</a:t>
                      </a:r>
                      <a:endParaRPr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834283"/>
                  </a:ext>
                </a:extLst>
              </a:tr>
              <a:tr h="5324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雲義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智慧化產後護理服務系統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(900)</a:t>
                      </a: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12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合約廠商檢閱中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和欣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岳珉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772502"/>
                  </a:ext>
                </a:extLst>
              </a:tr>
              <a:tr h="183939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合勤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(H200)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智慧康養共生宅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整合服務系統工程計畫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2,00</a:t>
                      </a:r>
                      <a:r>
                        <a:rPr lang="en-US" altLang="zh-TW" sz="14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簽約流程進行中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玉倫</a:t>
                      </a: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毓瑩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289227"/>
                  </a:ext>
                </a:extLst>
              </a:tr>
              <a:tr h="189267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群智物聯</a:t>
                      </a:r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(H000)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kern="1200" dirty="0" err="1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LoRa</a:t>
                      </a:r>
                      <a:r>
                        <a:rPr lang="zh-TW" altLang="en-US" sz="1400" b="1" kern="1200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智慧路燈控制計畫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(700)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用印簽辦中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傳育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耀泰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879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華亨</a:t>
                      </a:r>
                      <a:endParaRPr lang="en-US" altLang="zh-TW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(H000)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kern="1200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自走車實驗範例移植計畫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(960)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用印簽辦中</a:t>
                      </a:r>
                      <a:endParaRPr lang="zh-TW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傳育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耀泰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8337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相信典子</a:t>
                      </a:r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(H000)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kern="1200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</a:rPr>
                        <a:t>開發影像辨識用於室內定位與導航系統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(800)</a:t>
                      </a:r>
                      <a:endParaRPr lang="zh-TW" altLang="en-US" sz="1400" b="1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881" marR="17881" marT="8941" marB="8941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用印簽辦中</a:t>
                      </a:r>
                      <a:endParaRPr lang="zh-TW" alt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傳育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耀泰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077744"/>
                  </a:ext>
                </a:extLst>
              </a:tr>
              <a:tr h="135869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群邁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(H100)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跨國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機構醫資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交換機制測試系統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2,000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(2,000)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月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合約擬定中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"/>
                        <a:ea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建任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佳美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27189"/>
                  </a:ext>
                </a:extLst>
              </a:tr>
              <a:tr h="459417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TW" altLang="en-US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春耕</a:t>
                      </a:r>
                      <a:endParaRPr lang="en-US" altLang="zh-TW"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神經退化疾病數位療法前期研究資料蒐集系統平台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285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Microsoft JhengHei"/>
                          <a:ea typeface="Microsoft JhengHei"/>
                          <a:cs typeface="Microsoft JhengHei"/>
                        </a:rPr>
                        <a:t>已簽回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Microsoft JhengHei"/>
                        <a:ea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文新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耀泰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508482"/>
                  </a:ext>
                </a:extLst>
              </a:tr>
              <a:tr h="3466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推廣</a:t>
                      </a:r>
                      <a:endParaRPr lang="en-US" altLang="zh-TW" sz="14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昊霖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(IZO)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(H200)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EECP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體外反搏數據分析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暫定</a:t>
                      </a: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en-US" altLang="zh-TW" sz="1400" b="1" u="none" strike="noStrike" cap="none" dirty="0">
                          <a:solidFill>
                            <a:srgbClr val="0000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(300)</a:t>
                      </a:r>
                      <a:endParaRPr sz="1400" b="1" u="none" strike="noStrike" cap="none" dirty="0">
                        <a:solidFill>
                          <a:srgbClr val="0000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500"/>
                        <a:buFont typeface="Microsoft JhengHei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12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月</a:t>
                      </a:r>
                      <a:endParaRPr kumimoji="0" lang="en-US" altLang="zh-TW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合約擬定中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明杰</a:t>
                      </a:r>
                      <a:r>
                        <a:rPr kumimoji="0" lang="en-US" altLang="zh-TW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伯達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09512"/>
                  </a:ext>
                </a:extLst>
              </a:tr>
            </a:tbl>
          </a:graphicData>
        </a:graphic>
      </p:graphicFrame>
      <p:sp>
        <p:nvSpPr>
          <p:cNvPr id="6" name="Google Shape;162;p5"/>
          <p:cNvSpPr txBox="1"/>
          <p:nvPr/>
        </p:nvSpPr>
        <p:spPr>
          <a:xfrm>
            <a:off x="7640324" y="400349"/>
            <a:ext cx="147553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單位：千元</a:t>
            </a:r>
            <a:r>
              <a:rPr lang="en-US" altLang="zh-TW" sz="13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13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未稅</a:t>
            </a:r>
            <a:r>
              <a:rPr lang="en-US" altLang="zh-TW" sz="13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809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2420888"/>
            <a:ext cx="6858001" cy="1513898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en-US" altLang="zh-TW" sz="3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H</a:t>
            </a:r>
            <a:r>
              <a:rPr lang="zh-TW" altLang="en-US" sz="34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組 重大效益推動案例進度</a:t>
            </a:r>
            <a:endParaRPr kumimoji="1" lang="zh-TW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6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23;p3"/>
          <p:cNvSpPr/>
          <p:nvPr/>
        </p:nvSpPr>
        <p:spPr>
          <a:xfrm>
            <a:off x="174724" y="1477889"/>
            <a:ext cx="5858278" cy="76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34541" indent="-134541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9AA8"/>
              </a:buClr>
              <a:buSzPts val="2200"/>
              <a:buFont typeface="Arial"/>
              <a:buChar char="•"/>
              <a:defRPr/>
            </a:pPr>
            <a:r>
              <a:rPr kumimoji="0" lang="zh-TW" altLang="en-US" sz="15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產業需求</a:t>
            </a:r>
            <a:r>
              <a:rPr kumimoji="0" lang="en-US" altLang="zh-TW" sz="15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/</a:t>
            </a:r>
            <a:r>
              <a:rPr kumimoji="0" lang="zh-TW" altLang="en-US" sz="15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機會</a:t>
            </a:r>
            <a:endParaRPr kumimoji="0" lang="en-US" altLang="zh-TW" sz="1500" dirty="0">
              <a:solidFill>
                <a:srgbClr val="109AA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  <a:p>
            <a:pPr marL="198835" lvl="1" indent="-134541" defTabSz="685800" eaLnBrk="1" fontAlgn="auto" hangingPunct="1"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en-US" altLang="zh-TW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2026</a:t>
            </a:r>
            <a:r>
              <a:rPr kumimoji="0" lang="zh-TW" altLang="en-US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年遠距醫療市場將達</a:t>
            </a:r>
            <a:r>
              <a:rPr kumimoji="0" lang="en-US" altLang="zh-TW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1,755</a:t>
            </a:r>
            <a:r>
              <a:rPr kumimoji="0" lang="zh-TW" altLang="en-US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億美元，</a:t>
            </a:r>
            <a:r>
              <a:rPr kumimoji="0" lang="en-US" altLang="zh-TW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CAGR 19.3%</a:t>
            </a:r>
            <a:r>
              <a:rPr kumimoji="0" lang="zh-TW" altLang="en-US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r>
              <a:rPr kumimoji="0" lang="en-US" altLang="zh-TW" sz="1050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(Global Market Insights)</a:t>
            </a:r>
          </a:p>
          <a:p>
            <a:pPr marL="198835" lvl="1" indent="-134541" algn="just" defTabSz="685800" eaLnBrk="1" fontAlgn="auto" hangingPunct="1"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zh-TW" altLang="en-US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衛福部修訂通訊診療法，強化掛號</a:t>
            </a:r>
            <a:r>
              <a:rPr kumimoji="0" lang="en-US" altLang="zh-TW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zh-TW" altLang="en-US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看診</a:t>
            </a:r>
            <a:r>
              <a:rPr kumimoji="0" lang="en-US" altLang="zh-TW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zh-TW" altLang="en-US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領藥</a:t>
            </a:r>
            <a:r>
              <a:rPr kumimoji="0" lang="en-US" altLang="zh-TW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zh-TW" altLang="en-US" sz="1275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支付一條龍，疫後應用需求大開</a:t>
            </a:r>
            <a:endParaRPr kumimoji="0" sz="1500" dirty="0">
              <a:solidFill>
                <a:srgbClr val="109AA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sp>
        <p:nvSpPr>
          <p:cNvPr id="87" name="Google Shape;125;p3"/>
          <p:cNvSpPr/>
          <p:nvPr/>
        </p:nvSpPr>
        <p:spPr>
          <a:xfrm>
            <a:off x="174723" y="3932245"/>
            <a:ext cx="6107268" cy="177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marL="134541" lvl="1" indent="-134541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109AA8"/>
              </a:buClr>
              <a:buSzPts val="2200"/>
              <a:buFont typeface="Arial"/>
              <a:buChar char="•"/>
              <a:defRPr/>
            </a:pPr>
            <a:r>
              <a:rPr kumimoji="0" lang="zh-TW" altLang="en-US" sz="15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Microsoft JhengHei"/>
              </a:rPr>
              <a:t>產業效益</a:t>
            </a:r>
            <a:endParaRPr kumimoji="0" lang="en-US" altLang="zh-TW" sz="1500" dirty="0">
              <a:solidFill>
                <a:srgbClr val="109AA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Microsoft JhengHei"/>
            </a:endParaRPr>
          </a:p>
          <a:p>
            <a:pPr marL="201216" marR="57150" lvl="1" indent="-132160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zh-TW" altLang="en-US" sz="1200" dirty="0">
                <a:solidFill>
                  <a:srgbClr val="BBE0E3">
                    <a:lumMod val="50000"/>
                  </a:srgbClr>
                </a:solidFill>
                <a:ea typeface="微軟正黑體" panose="020B0604030504040204" pitchFamily="34" charset="-120"/>
                <a:cs typeface="Arial"/>
              </a:rPr>
              <a:t>場域實證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/>
                <a:cs typeface="Arial"/>
              </a:rPr>
              <a:t>：</a:t>
            </a:r>
            <a:r>
              <a:rPr kumimoji="0" lang="zh-TW" altLang="en-US" sz="1200" dirty="0">
                <a:solidFill>
                  <a:srgbClr val="0000FF"/>
                </a:solidFill>
                <a:ea typeface="微軟正黑體"/>
                <a:cs typeface="Arial"/>
              </a:rPr>
              <a:t>十縣市</a:t>
            </a:r>
            <a:r>
              <a:rPr kumimoji="0" lang="en-US" altLang="zh-TW" sz="1200" dirty="0">
                <a:solidFill>
                  <a:srgbClr val="0000FF"/>
                </a:solidFill>
                <a:ea typeface="微軟正黑體"/>
                <a:cs typeface="Arial"/>
              </a:rPr>
              <a:t>13</a:t>
            </a:r>
            <a:r>
              <a:rPr kumimoji="0" lang="zh-TW" altLang="en-US" sz="1200" dirty="0">
                <a:solidFill>
                  <a:srgbClr val="0000FF"/>
                </a:solidFill>
                <a:ea typeface="微軟正黑體"/>
                <a:cs typeface="Arial"/>
              </a:rPr>
              <a:t>家醫療院所</a:t>
            </a:r>
            <a:r>
              <a:rPr kumimoji="0" lang="en-US" altLang="zh-TW" sz="1200" dirty="0">
                <a:solidFill>
                  <a:srgbClr val="0000FF"/>
                </a:solidFill>
                <a:ea typeface="微軟正黑體"/>
                <a:cs typeface="Arial"/>
              </a:rPr>
              <a:t>+30</a:t>
            </a:r>
            <a:r>
              <a:rPr kumimoji="0" lang="zh-TW" altLang="en-US" sz="1200" dirty="0">
                <a:solidFill>
                  <a:srgbClr val="0000FF"/>
                </a:solidFill>
                <a:ea typeface="微軟正黑體"/>
                <a:cs typeface="Arial"/>
              </a:rPr>
              <a:t>家養護機構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，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6,000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人次驗證，創造千萬級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IP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，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112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年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Q4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於彰化縣完成</a:t>
            </a:r>
            <a:r>
              <a:rPr kumimoji="0" lang="zh-TW" altLang="en-US" sz="120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超過</a:t>
            </a:r>
            <a:r>
              <a:rPr kumimoji="0" lang="en-US" altLang="zh-TW" sz="120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10,000</a:t>
            </a:r>
            <a:r>
              <a:rPr kumimoji="0" lang="zh-TW" altLang="en-US" sz="120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人項次驗證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(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成果見證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-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技術處、院長室與國會支持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)</a:t>
            </a:r>
            <a:endParaRPr kumimoji="0" lang="zh-TW" altLang="en-US" sz="1200" b="0" dirty="0">
              <a:solidFill>
                <a:srgbClr val="0000FF"/>
              </a:solidFill>
              <a:ea typeface="微軟正黑體"/>
              <a:cs typeface="Arial"/>
              <a:sym typeface="Microsoft JhengHei"/>
            </a:endParaRPr>
          </a:p>
          <a:p>
            <a:pPr marL="201216" marR="57150" lvl="1" indent="-132160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zh-TW" altLang="en-US" sz="1200" dirty="0">
                <a:solidFill>
                  <a:srgbClr val="BBE0E3">
                    <a:lumMod val="50000"/>
                  </a:srgbClr>
                </a:solidFill>
                <a:ea typeface="微軟正黑體" panose="020B0604030504040204" pitchFamily="34" charset="-120"/>
                <a:cs typeface="Arial"/>
                <a:sym typeface="Microsoft JhengHei"/>
              </a:rPr>
              <a:t>複製擴散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/>
                <a:cs typeface="Arial"/>
              </a:rPr>
              <a:t>：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偕同</a:t>
            </a:r>
            <a:r>
              <a:rPr kumimoji="0" lang="zh-TW" altLang="en-US" sz="1200" u="sng" dirty="0">
                <a:solidFill>
                  <a:srgbClr val="0000FF"/>
                </a:solidFill>
                <a:ea typeface="微軟正黑體"/>
                <a:cs typeface="Arial"/>
              </a:rPr>
              <a:t>群邁</a:t>
            </a:r>
            <a:r>
              <a:rPr kumimoji="0" lang="en-US" altLang="zh-TW" sz="1200" u="sng" dirty="0">
                <a:solidFill>
                  <a:srgbClr val="0000FF"/>
                </a:solidFill>
                <a:ea typeface="微軟正黑體"/>
                <a:cs typeface="Arial"/>
              </a:rPr>
              <a:t>(</a:t>
            </a:r>
            <a:r>
              <a:rPr kumimoji="0" lang="zh-TW" altLang="en-US" sz="1200" u="sng" dirty="0">
                <a:solidFill>
                  <a:srgbClr val="0000FF"/>
                </a:solidFill>
                <a:ea typeface="微軟正黑體"/>
                <a:cs typeface="Arial"/>
              </a:rPr>
              <a:t>鴻海智慧醫療次集團</a:t>
            </a:r>
            <a:r>
              <a:rPr kumimoji="0" lang="en-US" altLang="zh-TW" sz="1200" u="sng" dirty="0">
                <a:solidFill>
                  <a:srgbClr val="0000FF"/>
                </a:solidFill>
                <a:ea typeface="微軟正黑體"/>
                <a:cs typeface="Arial"/>
              </a:rPr>
              <a:t>)</a:t>
            </a:r>
            <a:r>
              <a:rPr kumimoji="0" lang="zh-TW" altLang="en-US" sz="1200" u="sng" dirty="0">
                <a:solidFill>
                  <a:srgbClr val="0000FF"/>
                </a:solidFill>
                <a:ea typeface="微軟正黑體"/>
                <a:cs typeface="Arial"/>
              </a:rPr>
              <a:t>解決方案提供者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簽訂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部立台北醫院千萬級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BP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，攜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/>
                <a:cs typeface="Arial"/>
              </a:rPr>
              <a:t>手於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113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年與</a:t>
            </a:r>
            <a:r>
              <a:rPr kumimoji="0" lang="zh-TW" altLang="en-US" sz="1200" u="sng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花蓮慈濟醫院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，共同試辦並</a:t>
            </a:r>
            <a:r>
              <a:rPr kumimoji="0" lang="zh-TW" altLang="en-US" sz="1200" b="0" u="sng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擴大推動健保署遠距醫療政策</a:t>
            </a:r>
            <a:endParaRPr kumimoji="0" lang="en-US" altLang="zh-TW" sz="1200" b="0" dirty="0">
              <a:solidFill>
                <a:srgbClr val="000000"/>
              </a:solidFill>
              <a:ea typeface="微軟正黑體"/>
              <a:cs typeface="Arial"/>
              <a:sym typeface="Arial"/>
            </a:endParaRPr>
          </a:p>
          <a:p>
            <a:pPr marL="201216" marR="57150" lvl="1" indent="-132160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zh-TW" altLang="en-US" sz="1200" dirty="0">
                <a:solidFill>
                  <a:srgbClr val="BBE0E3">
                    <a:lumMod val="50000"/>
                  </a:srgbClr>
                </a:solidFill>
                <a:ea typeface="微軟正黑體" panose="020B0604030504040204" pitchFamily="34" charset="-120"/>
                <a:cs typeface="Arial"/>
                <a:sym typeface="Microsoft JhengHei"/>
              </a:rPr>
              <a:t>海外輸出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/>
                <a:cs typeface="Arial"/>
              </a:rPr>
              <a:t>：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助群邁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</a:rPr>
              <a:t>(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鴻海智慧醫療次集團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</a:rPr>
              <a:t>)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簽訂泰國最大電信商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</a:rPr>
              <a:t>(True Digital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集團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</a:rPr>
              <a:t>)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及最大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</a:rPr>
              <a:t>SI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業者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/>
                <a:cs typeface="Arial"/>
              </a:rPr>
              <a:t>(Turkey Communication Services, TKC)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，於</a:t>
            </a:r>
            <a:r>
              <a:rPr kumimoji="0" lang="zh-TW" altLang="en-US" sz="1200" dirty="0">
                <a:solidFill>
                  <a:srgbClr val="0000FF"/>
                </a:solidFill>
                <a:ea typeface="微軟正黑體"/>
                <a:cs typeface="Arial"/>
                <a:sym typeface="Arial"/>
              </a:rPr>
              <a:t>泰國推廣</a:t>
            </a:r>
            <a:r>
              <a:rPr kumimoji="0" lang="zh-TW" altLang="en-US" sz="1200" dirty="0">
                <a:solidFill>
                  <a:srgbClr val="0000FF"/>
                </a:solidFill>
                <a:ea typeface="微軟正黑體"/>
                <a:cs typeface="Arial"/>
              </a:rPr>
              <a:t>遠距醫療解決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</a:rPr>
              <a:t>方案合作</a:t>
            </a:r>
            <a:endParaRPr kumimoji="0" sz="1350" b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Microsoft JhengHei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72C26ED5-0229-4724-97EF-4615E31EAECE}"/>
              </a:ext>
            </a:extLst>
          </p:cNvPr>
          <p:cNvSpPr txBox="1">
            <a:spLocks/>
          </p:cNvSpPr>
          <p:nvPr/>
        </p:nvSpPr>
        <p:spPr>
          <a:xfrm>
            <a:off x="-36512" y="573596"/>
            <a:ext cx="9010053" cy="569553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ctr" eaLnBrk="1" latinLnBrk="1" hangingPunct="1">
              <a:defRPr sz="3200" b="1" kern="0">
                <a:solidFill>
                  <a:srgbClr val="00B2B3"/>
                </a:solidFill>
                <a:ea typeface="微軟正黑體" panose="020B0604030504040204" pitchFamily="34" charset="-120"/>
                <a:cs typeface="+mj-cs"/>
              </a:defRPr>
            </a:lvl1pPr>
            <a:lvl2pPr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342900" lvl="1" algn="ctr" defTabSz="685800">
              <a:spcBef>
                <a:spcPts val="450"/>
              </a:spcBef>
              <a:spcAft>
                <a:spcPts val="450"/>
              </a:spcAft>
              <a:defRPr/>
            </a:pPr>
            <a:r>
              <a:rPr lang="zh-TW" altLang="en-US" sz="2400" kern="0" dirty="0">
                <a:solidFill>
                  <a:srgbClr val="00B2B3"/>
                </a:solidFill>
                <a:latin typeface="Arial" panose="020B0604020202020204" pitchFamily="34" charset="0"/>
              </a:rPr>
              <a:t>成果</a:t>
            </a:r>
            <a:r>
              <a:rPr lang="en-US" altLang="zh-TW" sz="2400" kern="0" dirty="0">
                <a:solidFill>
                  <a:srgbClr val="00B2B3"/>
                </a:solidFill>
                <a:latin typeface="Arial" panose="020B0604020202020204" pitchFamily="34" charset="0"/>
              </a:rPr>
              <a:t>(5)</a:t>
            </a:r>
            <a:r>
              <a:rPr lang="zh-TW" altLang="en-US" sz="2400" kern="0" dirty="0">
                <a:solidFill>
                  <a:srgbClr val="00B2B3"/>
                </a:solidFill>
                <a:latin typeface="Arial" panose="020B0604020202020204" pitchFamily="34" charset="0"/>
              </a:rPr>
              <a:t>：居家</a:t>
            </a:r>
            <a:r>
              <a:rPr lang="en-US" altLang="zh-TW" sz="2400" kern="0" dirty="0">
                <a:solidFill>
                  <a:srgbClr val="00B2B3"/>
                </a:solidFill>
                <a:latin typeface="Arial" panose="020B0604020202020204" pitchFamily="34" charset="0"/>
              </a:rPr>
              <a:t>/</a:t>
            </a:r>
            <a:r>
              <a:rPr lang="zh-TW" altLang="en-US" sz="2400" kern="0" dirty="0">
                <a:solidFill>
                  <a:srgbClr val="00B2B3"/>
                </a:solidFill>
                <a:latin typeface="Arial" panose="020B0604020202020204" pitchFamily="34" charset="0"/>
              </a:rPr>
              <a:t>社區遠距醫護數位分身、先試先行實證</a:t>
            </a:r>
            <a:endParaRPr lang="en-US" altLang="zh-TW" sz="2400" kern="0" dirty="0">
              <a:solidFill>
                <a:srgbClr val="00B2B3"/>
              </a:solidFill>
              <a:latin typeface="Arial" panose="020B0604020202020204" pitchFamily="34" charset="0"/>
            </a:endParaRPr>
          </a:p>
        </p:txBody>
      </p:sp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EEA72417-4155-47FD-B3A5-BDB42B5963D2}"/>
              </a:ext>
            </a:extLst>
          </p:cNvPr>
          <p:cNvSpPr txBox="1">
            <a:spLocks/>
          </p:cNvSpPr>
          <p:nvPr/>
        </p:nvSpPr>
        <p:spPr>
          <a:xfrm>
            <a:off x="8572500" y="5814274"/>
            <a:ext cx="571500" cy="17859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 defTabSz="685800" eaLnBrk="1" fontAlgn="ctr" hangingPunct="1">
              <a:defRPr/>
            </a:pPr>
            <a:fld id="{2A013F82-EE5E-44EE-A61D-E31C6657F26F}" type="slidenum">
              <a:rPr lang="en-US" altLang="zh-TW" sz="900" b="0">
                <a:solidFill>
                  <a:srgbClr val="FFFFFF"/>
                </a:solidFill>
                <a:ea typeface="微軟正黑體" panose="020B0604030504040204" pitchFamily="34" charset="-120"/>
              </a:rPr>
              <a:pPr algn="r" defTabSz="685800" eaLnBrk="1" fontAlgn="ctr" hangingPunct="1">
                <a:defRPr/>
              </a:pPr>
              <a:t>8</a:t>
            </a:fld>
            <a:endParaRPr lang="zh-TW" altLang="en-US" sz="900" b="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1A59B37-9BE9-491D-99D2-B6AFA0EC81E7}"/>
              </a:ext>
            </a:extLst>
          </p:cNvPr>
          <p:cNvSpPr/>
          <p:nvPr/>
        </p:nvSpPr>
        <p:spPr>
          <a:xfrm>
            <a:off x="0" y="0"/>
            <a:ext cx="1005840" cy="404664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TW" altLang="en-US" sz="1600" dirty="0">
                <a:solidFill>
                  <a:srgbClr val="FFFFFF"/>
                </a:solidFill>
                <a:latin typeface="微軟正黑體"/>
                <a:ea typeface="微軟正黑體"/>
              </a:rPr>
              <a:t>重大效益</a:t>
            </a:r>
            <a:endParaRPr lang="en-US" altLang="zh-TW" sz="1600" dirty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  <p:sp>
        <p:nvSpPr>
          <p:cNvPr id="86" name="Google Shape;124;p3"/>
          <p:cNvSpPr/>
          <p:nvPr/>
        </p:nvSpPr>
        <p:spPr>
          <a:xfrm>
            <a:off x="174723" y="2310180"/>
            <a:ext cx="6171966" cy="1556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34541" lvl="1" indent="-134541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109AA8"/>
              </a:buClr>
              <a:buSzPts val="2200"/>
              <a:buFont typeface="Arial"/>
              <a:buChar char="•"/>
              <a:defRPr/>
            </a:pPr>
            <a:r>
              <a:rPr kumimoji="0" lang="zh-TW" altLang="en-US" sz="1500" dirty="0">
                <a:solidFill>
                  <a:srgbClr val="109A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成果重點與技術突破</a:t>
            </a:r>
            <a:endParaRPr kumimoji="0" lang="en-US" altLang="zh-TW" sz="1500" dirty="0">
              <a:solidFill>
                <a:srgbClr val="109AA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  <a:p>
            <a:pPr marL="201216" marR="57150" lvl="1" indent="-132160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符合國際</a:t>
            </a:r>
            <a:r>
              <a:rPr kumimoji="0"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FHIR</a:t>
            </a:r>
            <a:r>
              <a:rPr kumimoji="0"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DICOM</a:t>
            </a:r>
            <a:r>
              <a:rPr kumimoji="0"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標準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之醫資加密、不落地跨系統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跨機構授權調閱</a:t>
            </a:r>
            <a:endParaRPr kumimoji="0" lang="en-US" altLang="zh-TW" sz="1200" b="0" dirty="0">
              <a:solidFill>
                <a:srgbClr val="000000"/>
              </a:solidFill>
              <a:ea typeface="微軟正黑體" panose="020B0604030504040204" pitchFamily="34" charset="-120"/>
              <a:cs typeface="Arial"/>
              <a:sym typeface="Arial"/>
            </a:endParaRPr>
          </a:p>
          <a:p>
            <a:pPr marL="201216" marR="57150" lvl="1" indent="-132160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Smart Gateway to Connect Everything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跨科別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介接超過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5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大科別、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15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項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輕量化醫材</a:t>
            </a:r>
          </a:p>
          <a:p>
            <a:pPr marL="201216" lvl="1" indent="-132160" defTabSz="685800" eaLnBrk="1" fontAlgn="auto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-"/>
              <a:defRPr/>
            </a:pPr>
            <a:r>
              <a:rPr kumimoji="0"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Symbol" panose="05050102010706020507" pitchFamily="18" charset="2"/>
              </a:rPr>
              <a:t>Patient-centered Team-based Consultations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：以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個案為中心</a:t>
            </a:r>
            <a:r>
              <a:rPr kumimoji="0" lang="zh-TW" altLang="en-US" sz="1200" b="0" dirty="0">
                <a:solidFill>
                  <a:prstClr val="black"/>
                </a:solidFill>
                <a:ea typeface="微軟正黑體" panose="020B0604030504040204" pitchFamily="34" charset="-120"/>
                <a:cs typeface="Arial"/>
                <a:sym typeface="Arial"/>
              </a:rPr>
              <a:t>，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跨院所 </a:t>
            </a:r>
            <a:r>
              <a:rPr kumimoji="0" lang="en-US" altLang="zh-TW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/ 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跨科別遠距會診協作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/>
                <a:cs typeface="Arial"/>
                <a:sym typeface="Arial"/>
              </a:rPr>
              <a:t>，實證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完成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行動健檢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彰基、彰化偏鄉社區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)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遠距醫護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馬偕、新竹尖石巡迴醫療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)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遠距照護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kumimoji="0" lang="zh-TW" altLang="en-US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嘉義國泰長照機構</a:t>
            </a:r>
            <a:r>
              <a:rPr kumimoji="0" lang="en-US" altLang="zh-TW" sz="1200" b="0" dirty="0">
                <a:solidFill>
                  <a:srgbClr val="0000FF"/>
                </a:solidFill>
                <a:ea typeface="微軟正黑體" panose="020B0604030504040204" pitchFamily="34" charset="-120"/>
                <a:cs typeface="Arial"/>
                <a:sym typeface="Arial"/>
              </a:rPr>
              <a:t>)</a:t>
            </a:r>
            <a:r>
              <a:rPr kumimoji="0" lang="zh-TW" altLang="en-US" sz="1200" b="0" dirty="0">
                <a:solidFill>
                  <a:srgbClr val="000000"/>
                </a:solidFill>
                <a:ea typeface="微軟正黑體" panose="020B0604030504040204" pitchFamily="34" charset="-120"/>
                <a:cs typeface="Arial"/>
                <a:sym typeface="Arial"/>
              </a:rPr>
              <a:t>遠距醫療三大拼圖</a:t>
            </a:r>
            <a:endParaRPr kumimoji="0" lang="en-US" altLang="zh-TW" sz="1275" b="0" dirty="0">
              <a:solidFill>
                <a:srgbClr val="000000"/>
              </a:solidFill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A919629-A65C-4BB6-851B-7D49355B6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91" y="1450498"/>
            <a:ext cx="2738117" cy="244173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185" y="4015388"/>
            <a:ext cx="2921854" cy="16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124;p3"/>
          <p:cNvSpPr/>
          <p:nvPr/>
        </p:nvSpPr>
        <p:spPr>
          <a:xfrm>
            <a:off x="68238" y="1439947"/>
            <a:ext cx="2019797" cy="37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34541" lvl="1" indent="-134541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09AA8"/>
              </a:buClr>
              <a:buSzPts val="2200"/>
              <a:buFont typeface="Arial"/>
              <a:buChar char="•"/>
              <a:defRPr/>
            </a:pPr>
            <a:r>
              <a:rPr kumimoji="0" lang="zh-TW" altLang="en-US" sz="1800" dirty="0">
                <a:solidFill>
                  <a:srgbClr val="109AA8"/>
                </a:solidFill>
                <a:latin typeface="Arial"/>
                <a:ea typeface="微軟正黑體"/>
                <a:cs typeface="Arial"/>
                <a:sym typeface="Arial"/>
              </a:rPr>
              <a:t>成果重點</a:t>
            </a:r>
            <a:endParaRPr kumimoji="0" sz="1800" dirty="0">
              <a:solidFill>
                <a:srgbClr val="109AA8"/>
              </a:solidFill>
              <a:latin typeface="Arial"/>
              <a:ea typeface="微軟正黑體"/>
              <a:cs typeface="Arial"/>
              <a:sym typeface="Arial"/>
            </a:endParaRPr>
          </a:p>
        </p:txBody>
      </p:sp>
      <p:sp>
        <p:nvSpPr>
          <p:cNvPr id="88" name="Google Shape;126;p3"/>
          <p:cNvSpPr txBox="1"/>
          <p:nvPr/>
        </p:nvSpPr>
        <p:spPr>
          <a:xfrm>
            <a:off x="-194422" y="895828"/>
            <a:ext cx="937640" cy="17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  <a:buSzPts val="1266"/>
              <a:defRPr/>
            </a:pPr>
            <a:r>
              <a:rPr lang="zh-TW" altLang="en-US" sz="105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跨單位合作</a:t>
            </a:r>
            <a:endParaRPr kumimoji="0" sz="1050" b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B1E98A04-D611-4E68-81DA-1D5CC83708B6}"/>
              </a:ext>
            </a:extLst>
          </p:cNvPr>
          <p:cNvSpPr txBox="1"/>
          <p:nvPr/>
        </p:nvSpPr>
        <p:spPr>
          <a:xfrm>
            <a:off x="182844" y="1917600"/>
            <a:ext cx="6305464" cy="38425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marR="57150" indent="-214313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zh-TW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工研院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(ISTI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、學院、服科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與中華郵政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聯手</a:t>
            </a:r>
            <a:r>
              <a:rPr lang="zh-TW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zh-TW" altLang="zh-TW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日宣佈簽訂「數位發展創新戰略合作」</a:t>
            </a:r>
            <a:endParaRPr lang="en-US" altLang="zh-TW" sz="135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214313" marR="57150" indent="-214313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zh-TW" altLang="en-US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工研院</a:t>
            </a:r>
            <a:r>
              <a:rPr lang="zh-TW" altLang="en-US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提供顧問服務，掌握郵政轉型關鍵議題，規劃執行策略</a:t>
            </a:r>
            <a:endParaRPr lang="en-US" altLang="zh-TW" sz="1350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  <a:p>
            <a:pPr marL="403622" marR="57150" lvl="1" indent="-257175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zh-TW" altLang="en-US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服科</a:t>
            </a:r>
            <a:r>
              <a:rPr lang="en-US" altLang="zh-TW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/ISTI/</a:t>
            </a:r>
            <a:r>
              <a:rPr lang="zh-TW" altLang="en-US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資通所</a:t>
            </a:r>
            <a:r>
              <a:rPr lang="en-US" altLang="zh-TW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擬定推動策略與議題解方</a:t>
            </a:r>
            <a:r>
              <a:rPr lang="en-US" altLang="zh-TW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、學院</a:t>
            </a:r>
            <a:r>
              <a:rPr lang="en-US" altLang="zh-TW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數位種子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</a:t>
            </a:r>
            <a:r>
              <a:rPr lang="en-US" altLang="zh-TW" sz="135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 marL="214313" marR="57150" indent="-214313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zh-TW" altLang="en-US" sz="13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以院內研發成果，導入解決方案及實證，助郵政服務全方位數位轉型</a:t>
            </a:r>
            <a:endParaRPr lang="en-US" altLang="zh-TW" sz="135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  <a:p>
            <a:pPr marL="403622" marR="57150" lvl="1" indent="-271463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服務轉型：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規劃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OMO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線上線下整合行動郵局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APP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，設計具體可行的虛實整合方案，提升客戶臨櫃體驗</a:t>
            </a:r>
          </a:p>
          <a:p>
            <a:pPr marL="403622" marR="57150" lvl="1" indent="-271463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維運轉型：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優化線下服務流程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，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提升資訊化流程</a:t>
            </a:r>
            <a:r>
              <a:rPr lang="en-US" altLang="zh-TW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50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％以上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，以帶動線上支付數</a:t>
            </a:r>
            <a:r>
              <a:rPr lang="en-US" altLang="zh-TW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30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％以上，郵政會員數增加</a:t>
            </a:r>
            <a:r>
              <a:rPr lang="en-US" altLang="zh-TW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10,000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名以上</a:t>
            </a:r>
          </a:p>
          <a:p>
            <a:pPr marL="403622" marR="57150" lvl="1" indent="-271463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員工賦能：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以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「沉浸引導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」、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「減法設計」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、</a:t>
            </a:r>
            <a:r>
              <a:rPr lang="zh-TW" altLang="en-US" sz="12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「議題解方」</a:t>
            </a:r>
            <a:r>
              <a:rPr lang="zh-TW" altLang="en-US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三大主軸，建構人才培訓機制，</a:t>
            </a:r>
            <a:r>
              <a:rPr lang="zh-TW" altLang="zh-TW" sz="1200" b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超「郵」潛力人才培訓　打造郵局新氣象</a:t>
            </a:r>
            <a:endParaRPr lang="en-US" altLang="zh-TW" sz="1200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14313" marR="57150" indent="-214313" algn="just" defTabSz="6858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‒"/>
              <a:defRPr/>
            </a:pP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預計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3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年完成智慧物流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/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商務、大數據發展、郵政生活圈整合、數位人才培訓等對策，帶動線上支付數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30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％以上，以及郵政會員數增加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10,000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名以上，實際挹注院內企業營收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(&gt;2,000</a:t>
            </a:r>
            <a:r>
              <a:rPr lang="zh-TW" altLang="en-US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萬元</a:t>
            </a:r>
            <a:r>
              <a:rPr lang="en-US" altLang="zh-TW" sz="13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72C26ED5-0229-4724-97EF-4615E31EAECE}"/>
              </a:ext>
            </a:extLst>
          </p:cNvPr>
          <p:cNvSpPr txBox="1">
            <a:spLocks/>
          </p:cNvSpPr>
          <p:nvPr/>
        </p:nvSpPr>
        <p:spPr>
          <a:xfrm>
            <a:off x="-303626" y="560860"/>
            <a:ext cx="9144000" cy="428616"/>
          </a:xfrm>
          <a:prstGeom prst="rect">
            <a:avLst/>
          </a:prstGeom>
        </p:spPr>
        <p:txBody>
          <a:bodyPr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B2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 defTabSz="685800">
              <a:lnSpc>
                <a:spcPct val="110000"/>
              </a:lnSpc>
            </a:pPr>
            <a:r>
              <a:rPr lang="zh-TW" altLang="en-US" sz="2400" dirty="0">
                <a:latin typeface="Arial"/>
                <a:ea typeface="微軟正黑體"/>
              </a:rPr>
              <a:t>跨單位合作案例</a:t>
            </a:r>
            <a:r>
              <a:rPr lang="en-US" altLang="zh-TW" sz="2400" dirty="0">
                <a:latin typeface="Arial"/>
                <a:ea typeface="微軟正黑體"/>
              </a:rPr>
              <a:t>(2)</a:t>
            </a:r>
            <a:r>
              <a:rPr lang="zh-TW" altLang="en-US" sz="2400" dirty="0">
                <a:latin typeface="Arial"/>
                <a:ea typeface="微軟正黑體"/>
              </a:rPr>
              <a:t>：打造國營企業</a:t>
            </a:r>
            <a:r>
              <a:rPr lang="en-US" altLang="zh-TW" sz="2400" dirty="0">
                <a:latin typeface="Arial"/>
                <a:ea typeface="微軟正黑體"/>
              </a:rPr>
              <a:t>-</a:t>
            </a:r>
            <a:r>
              <a:rPr lang="zh-TW" altLang="en-US" sz="2400" dirty="0">
                <a:latin typeface="Arial"/>
                <a:ea typeface="微軟正黑體"/>
              </a:rPr>
              <a:t>中華郵政數位轉型典範</a:t>
            </a:r>
          </a:p>
        </p:txBody>
      </p:sp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EEA72417-4155-47FD-B3A5-BDB42B5963D2}"/>
              </a:ext>
            </a:extLst>
          </p:cNvPr>
          <p:cNvSpPr txBox="1">
            <a:spLocks/>
          </p:cNvSpPr>
          <p:nvPr/>
        </p:nvSpPr>
        <p:spPr>
          <a:xfrm>
            <a:off x="8572500" y="5822157"/>
            <a:ext cx="571500" cy="17859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 defTabSz="685800" eaLnBrk="1" fontAlgn="ctr" hangingPunct="1">
              <a:defRPr/>
            </a:pPr>
            <a:fld id="{2A013F82-EE5E-44EE-A61D-E31C6657F26F}" type="slidenum">
              <a:rPr lang="en-US" altLang="zh-TW" sz="900" b="0">
                <a:solidFill>
                  <a:srgbClr val="FFFFFF"/>
                </a:solidFill>
                <a:ea typeface="微軟正黑體" panose="020B0604030504040204" pitchFamily="34" charset="-120"/>
              </a:rPr>
              <a:pPr algn="r" defTabSz="685800" eaLnBrk="1" fontAlgn="ctr" hangingPunct="1">
                <a:defRPr/>
              </a:pPr>
              <a:t>9</a:t>
            </a:fld>
            <a:endParaRPr lang="zh-TW" altLang="en-US" sz="900" b="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0D86995-5D4E-4310-9CB8-3AB30086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45" y="2416794"/>
            <a:ext cx="2385336" cy="150940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40A2698-368C-4D37-B23F-B5B739CDE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70" b="15385"/>
          <a:stretch/>
        </p:blipFill>
        <p:spPr>
          <a:xfrm>
            <a:off x="6547247" y="4093564"/>
            <a:ext cx="2385336" cy="12695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A4A48F9-869E-44B8-90C4-86DF5FAB2FD8}"/>
              </a:ext>
            </a:extLst>
          </p:cNvPr>
          <p:cNvSpPr/>
          <p:nvPr/>
        </p:nvSpPr>
        <p:spPr>
          <a:xfrm>
            <a:off x="6547247" y="1833930"/>
            <a:ext cx="2417241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TW" sz="112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2023/10/13</a:t>
            </a:r>
            <a:r>
              <a:rPr lang="zh-TW" altLang="en-US" sz="112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工研院與中華郵政攜手</a:t>
            </a:r>
            <a:endParaRPr lang="en-US" altLang="zh-TW" sz="1125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>
              <a:defRPr/>
            </a:pPr>
            <a:r>
              <a:rPr lang="zh-TW" altLang="en-US" sz="112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簽訂「數位發展創新戰略合作」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E6DF97-D8F3-478C-83D5-88144BD76E02}"/>
              </a:ext>
            </a:extLst>
          </p:cNvPr>
          <p:cNvSpPr/>
          <p:nvPr/>
        </p:nvSpPr>
        <p:spPr>
          <a:xfrm>
            <a:off x="0" y="0"/>
            <a:ext cx="1005840" cy="404664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TW" altLang="en-US" sz="1600" dirty="0">
                <a:solidFill>
                  <a:srgbClr val="FFFFFF"/>
                </a:solidFill>
                <a:latin typeface="微軟正黑體"/>
                <a:ea typeface="微軟正黑體"/>
              </a:rPr>
              <a:t>重大效益</a:t>
            </a:r>
            <a:endParaRPr lang="en-US" altLang="zh-TW" sz="1600" dirty="0">
              <a:solidFill>
                <a:srgbClr val="FFFFFF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780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TRI_pptB_中英文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8_預設簡報設計">
      <a:majorFont>
        <a:latin typeface="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</a:spPr>
      <a:bodyPr wrap="none" anchor="ctr">
        <a:flatTx/>
      </a:bodyPr>
      <a:lstStyle>
        <a:defPPr>
          <a:defRPr>
            <a:solidFill>
              <a:srgbClr val="FFFFFF"/>
            </a:solidFill>
            <a:ea typeface="宋体" pitchFamily="2" charset="-122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RI限閱級_樣式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簡報內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TRI限閱級_樣式A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U'div_2015 (4_3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U'div_2015 (4_3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U'div_2015 (4_3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AC4FDE7551141B2C28E4BF89CE5B8" ma:contentTypeVersion="9" ma:contentTypeDescription="Create a new document." ma:contentTypeScope="" ma:versionID="557f7109cb515ecbf6b932edf7fad652">
  <xsd:schema xmlns:xsd="http://www.w3.org/2001/XMLSchema" xmlns:xs="http://www.w3.org/2001/XMLSchema" xmlns:p="http://schemas.microsoft.com/office/2006/metadata/properties" xmlns:ns3="da416034-8a1a-4092-bddf-38eb0ae411ee" targetNamespace="http://schemas.microsoft.com/office/2006/metadata/properties" ma:root="true" ma:fieldsID="78102a7e5647d9b65391d14872d2e28e" ns3:_="">
    <xsd:import namespace="da416034-8a1a-4092-bddf-38eb0ae411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16034-8a1a-4092-bddf-38eb0ae41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962B17-4CDF-4B6A-9B71-C306F2B8AB2A}">
  <ds:schemaRefs>
    <ds:schemaRef ds:uri="http://purl.org/dc/terms/"/>
    <ds:schemaRef ds:uri="http://purl.org/dc/dcmitype/"/>
    <ds:schemaRef ds:uri="http://www.w3.org/XML/1998/namespace"/>
    <ds:schemaRef ds:uri="da416034-8a1a-4092-bddf-38eb0ae41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F0869CA-55C3-49A3-BD9B-173713121A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84EDA-3ECF-48E0-B042-501FA5846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16034-8a1a-4092-bddf-38eb0ae41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89231</TotalTime>
  <Words>3212</Words>
  <Application>Microsoft Office PowerPoint</Application>
  <PresentationFormat>如螢幕大小 (4:3)</PresentationFormat>
  <Paragraphs>610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21</vt:i4>
      </vt:variant>
      <vt:variant>
        <vt:lpstr>投影片標題</vt:lpstr>
      </vt:variant>
      <vt:variant>
        <vt:i4>14</vt:i4>
      </vt:variant>
    </vt:vector>
  </HeadingPairs>
  <TitlesOfParts>
    <vt:vector size="50" baseType="lpstr">
      <vt:lpstr>BiauKai</vt:lpstr>
      <vt:lpstr>Microsoft JhengHei UI</vt:lpstr>
      <vt:lpstr>宋体</vt:lpstr>
      <vt:lpstr>Microsoft JhengHei</vt:lpstr>
      <vt:lpstr>Microsoft JhengHei</vt:lpstr>
      <vt:lpstr>新細明體</vt:lpstr>
      <vt:lpstr>標楷體</vt:lpstr>
      <vt:lpstr>Arial</vt:lpstr>
      <vt:lpstr>Bookman Old Style</vt:lpstr>
      <vt:lpstr>Calibri</vt:lpstr>
      <vt:lpstr>Garamond</vt:lpstr>
      <vt:lpstr>Monotype Corsiva</vt:lpstr>
      <vt:lpstr>Symbol</vt:lpstr>
      <vt:lpstr>Times New Roman</vt:lpstr>
      <vt:lpstr>Wingdings</vt:lpstr>
      <vt:lpstr>1_佈景主題1</vt:lpstr>
      <vt:lpstr>ITRI限閱級_樣式A</vt:lpstr>
      <vt:lpstr>1_ITRI限閱級_樣式A</vt:lpstr>
      <vt:lpstr>11_U'div_2015 (4_3)</vt:lpstr>
      <vt:lpstr>12_U'div_2015 (4_3)</vt:lpstr>
      <vt:lpstr>13_U'div_2015 (4_3)</vt:lpstr>
      <vt:lpstr>簡報內頁</vt:lpstr>
      <vt:lpstr>1_簡報內頁</vt:lpstr>
      <vt:lpstr>自訂設計</vt:lpstr>
      <vt:lpstr>2_簡報內頁</vt:lpstr>
      <vt:lpstr>佈景主題1</vt:lpstr>
      <vt:lpstr>ITRI_pptB_中英文</vt:lpstr>
      <vt:lpstr>3_簡報內頁</vt:lpstr>
      <vt:lpstr>4_簡報內頁</vt:lpstr>
      <vt:lpstr>5_簡報內頁</vt:lpstr>
      <vt:lpstr>2_佈景主題1</vt:lpstr>
      <vt:lpstr>3_佈景主題1</vt:lpstr>
      <vt:lpstr>4_佈景主題1</vt:lpstr>
      <vt:lpstr>6_簡報內頁</vt:lpstr>
      <vt:lpstr>7_簡報內頁</vt:lpstr>
      <vt:lpstr>8_簡報內頁</vt:lpstr>
      <vt:lpstr>H組經營團隊會議報告</vt:lpstr>
      <vt:lpstr>PowerPoint 簡報</vt:lpstr>
      <vt:lpstr>PowerPoint 簡報</vt:lpstr>
      <vt:lpstr>PowerPoint 簡報</vt:lpstr>
      <vt:lpstr>H組已簽約案件</vt:lpstr>
      <vt:lpstr>H組簽約中/推廣中案件說明</vt:lpstr>
      <vt:lpstr>PowerPoint 簡報</vt:lpstr>
      <vt:lpstr>PowerPoint 簡報</vt:lpstr>
      <vt:lpstr>PowerPoint 簡報</vt:lpstr>
      <vt:lpstr>PowerPoint 簡報</vt:lpstr>
      <vt:lpstr>H組企業收入簽約統計</vt:lpstr>
      <vt:lpstr>PowerPoint 簡報</vt:lpstr>
      <vt:lpstr>PowerPoint 簡報</vt:lpstr>
      <vt:lpstr>H組努力中案件說明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下世代車載資通訊系統與創新應用服務技術計畫(1/4)  整體計畫說明</dc:title>
  <dc:creator>ftsai</dc:creator>
  <cp:lastModifiedBy>曾耀泰</cp:lastModifiedBy>
  <cp:revision>6860</cp:revision>
  <cp:lastPrinted>2023-09-11T04:51:59Z</cp:lastPrinted>
  <dcterms:created xsi:type="dcterms:W3CDTF">2008-08-15T19:18:09Z</dcterms:created>
  <dcterms:modified xsi:type="dcterms:W3CDTF">2023-11-29T04:51:25Z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000800aa79000000000001023720</vt:lpwstr>
  </property>
  <property fmtid="{D5CDD505-2E9C-101B-9397-08002B2CF9AE}" pid="3" name="ContentTypeId">
    <vt:lpwstr>0x010100C69AC4FDE7551141B2C28E4BF89CE5B8</vt:lpwstr>
  </property>
</Properties>
</file>